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9"/>
  </p:notesMasterIdLst>
  <p:sldIdLst>
    <p:sldId id="331" r:id="rId2"/>
    <p:sldId id="551" r:id="rId3"/>
    <p:sldId id="543" r:id="rId4"/>
    <p:sldId id="544" r:id="rId5"/>
    <p:sldId id="545" r:id="rId6"/>
    <p:sldId id="546" r:id="rId7"/>
    <p:sldId id="751" r:id="rId8"/>
    <p:sldId id="750" r:id="rId9"/>
    <p:sldId id="547" r:id="rId10"/>
    <p:sldId id="548" r:id="rId11"/>
    <p:sldId id="558" r:id="rId12"/>
    <p:sldId id="559" r:id="rId13"/>
    <p:sldId id="560" r:id="rId14"/>
    <p:sldId id="561" r:id="rId15"/>
    <p:sldId id="562" r:id="rId16"/>
    <p:sldId id="563" r:id="rId17"/>
    <p:sldId id="564" r:id="rId18"/>
    <p:sldId id="565" r:id="rId19"/>
    <p:sldId id="566" r:id="rId20"/>
    <p:sldId id="567" r:id="rId21"/>
    <p:sldId id="568" r:id="rId22"/>
    <p:sldId id="569" r:id="rId23"/>
    <p:sldId id="570" r:id="rId24"/>
    <p:sldId id="571" r:id="rId25"/>
    <p:sldId id="580" r:id="rId26"/>
    <p:sldId id="581" r:id="rId27"/>
    <p:sldId id="582" r:id="rId28"/>
    <p:sldId id="583" r:id="rId29"/>
    <p:sldId id="584" r:id="rId30"/>
    <p:sldId id="585" r:id="rId31"/>
    <p:sldId id="586" r:id="rId32"/>
    <p:sldId id="587" r:id="rId33"/>
    <p:sldId id="588" r:id="rId34"/>
    <p:sldId id="589" r:id="rId35"/>
    <p:sldId id="590" r:id="rId36"/>
    <p:sldId id="591" r:id="rId37"/>
    <p:sldId id="592" r:id="rId38"/>
    <p:sldId id="752" r:id="rId39"/>
    <p:sldId id="593" r:id="rId40"/>
    <p:sldId id="595" r:id="rId41"/>
    <p:sldId id="594" r:id="rId42"/>
    <p:sldId id="753" r:id="rId43"/>
    <p:sldId id="596" r:id="rId44"/>
    <p:sldId id="597" r:id="rId45"/>
    <p:sldId id="598" r:id="rId46"/>
    <p:sldId id="599" r:id="rId47"/>
    <p:sldId id="600" r:id="rId48"/>
    <p:sldId id="601" r:id="rId49"/>
    <p:sldId id="602" r:id="rId50"/>
    <p:sldId id="603" r:id="rId51"/>
    <p:sldId id="604" r:id="rId52"/>
    <p:sldId id="605" r:id="rId53"/>
    <p:sldId id="606" r:id="rId54"/>
    <p:sldId id="607" r:id="rId55"/>
    <p:sldId id="608" r:id="rId56"/>
    <p:sldId id="609" r:id="rId57"/>
    <p:sldId id="610" r:id="rId58"/>
    <p:sldId id="611" r:id="rId59"/>
    <p:sldId id="612" r:id="rId60"/>
    <p:sldId id="613" r:id="rId61"/>
    <p:sldId id="614" r:id="rId62"/>
    <p:sldId id="615" r:id="rId63"/>
    <p:sldId id="616" r:id="rId64"/>
    <p:sldId id="617" r:id="rId65"/>
    <p:sldId id="618" r:id="rId66"/>
    <p:sldId id="619" r:id="rId67"/>
    <p:sldId id="620" r:id="rId68"/>
    <p:sldId id="621" r:id="rId69"/>
    <p:sldId id="622" r:id="rId70"/>
    <p:sldId id="623" r:id="rId71"/>
    <p:sldId id="624" r:id="rId72"/>
    <p:sldId id="625" r:id="rId73"/>
    <p:sldId id="626" r:id="rId74"/>
    <p:sldId id="627" r:id="rId75"/>
    <p:sldId id="628" r:id="rId76"/>
    <p:sldId id="629" r:id="rId77"/>
    <p:sldId id="630" r:id="rId78"/>
    <p:sldId id="631" r:id="rId79"/>
    <p:sldId id="632" r:id="rId80"/>
    <p:sldId id="633" r:id="rId81"/>
    <p:sldId id="634" r:id="rId82"/>
    <p:sldId id="635" r:id="rId83"/>
    <p:sldId id="636" r:id="rId84"/>
    <p:sldId id="637" r:id="rId85"/>
    <p:sldId id="644" r:id="rId86"/>
    <p:sldId id="645" r:id="rId87"/>
    <p:sldId id="649" r:id="rId88"/>
    <p:sldId id="650" r:id="rId89"/>
    <p:sldId id="651" r:id="rId90"/>
    <p:sldId id="652" r:id="rId91"/>
    <p:sldId id="653" r:id="rId92"/>
    <p:sldId id="654" r:id="rId93"/>
    <p:sldId id="655" r:id="rId94"/>
    <p:sldId id="656" r:id="rId95"/>
    <p:sldId id="657" r:id="rId96"/>
    <p:sldId id="658" r:id="rId97"/>
    <p:sldId id="659" r:id="rId98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CC0066"/>
    <a:srgbClr val="993300"/>
    <a:srgbClr val="CCFFCC"/>
    <a:srgbClr val="0000FF"/>
    <a:srgbClr val="FFFF99"/>
    <a:srgbClr val="E6B9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98" autoAdjust="0"/>
    <p:restoredTop sz="81369" autoAdjust="0"/>
  </p:normalViewPr>
  <p:slideViewPr>
    <p:cSldViewPr>
      <p:cViewPr varScale="1">
        <p:scale>
          <a:sx n="87" d="100"/>
          <a:sy n="87" d="100"/>
        </p:scale>
        <p:origin x="1952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667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8" d="100"/>
        <a:sy n="3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theme" Target="theme/theme1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notesMaster" Target="notesMasters/notesMaster1.xml"/><Relationship Id="rId10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AAEE069-47FE-4E4E-9F2A-57566F5FC75A}" type="datetimeFigureOut">
              <a:rPr lang="he-IL" smtClean="0"/>
              <a:pPr/>
              <a:t>ג'.ניסן.תשע"ח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02CB276-DA57-47DA-BBA4-1511FD7C64AA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65736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75765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14350" indent="-514350" algn="l" rtl="0">
              <a:buFont typeface="+mj-lt"/>
              <a:buAutoNum type="arabicPeriod"/>
            </a:pPr>
            <a:r>
              <a:rPr lang="en-US" dirty="0"/>
              <a:t>Inv</a:t>
            </a:r>
            <a:br>
              <a:rPr lang="en-US" dirty="0">
                <a:sym typeface="Math B"/>
              </a:rPr>
            </a:br>
            <a:r>
              <a:rPr lang="en-US" dirty="0">
                <a:sym typeface="Math B"/>
              </a:rPr>
              <a:t>		  ((</a:t>
            </a:r>
            <a:r>
              <a:rPr lang="en-US" i="1" dirty="0">
                <a:sym typeface="Math B"/>
              </a:rPr>
              <a:t>Inv </a:t>
            </a:r>
            <a:r>
              <a:rPr lang="en-US" dirty="0">
                <a:sym typeface="Math B"/>
              </a:rPr>
              <a:t> </a:t>
            </a:r>
            <a:r>
              <a:rPr lang="en-US" i="1" dirty="0"/>
              <a:t>b</a:t>
            </a:r>
            <a:r>
              <a:rPr lang="en-US" dirty="0"/>
              <a:t>)</a:t>
            </a:r>
            <a:r>
              <a:rPr lang="en-US" i="1" dirty="0"/>
              <a:t> </a:t>
            </a:r>
            <a:r>
              <a:rPr lang="en-US" dirty="0">
                <a:sym typeface="Math C"/>
              </a:rPr>
              <a:t> </a:t>
            </a:r>
            <a:r>
              <a:rPr lang="en-US" dirty="0" err="1">
                <a:sym typeface="Math C"/>
              </a:rPr>
              <a:t>wp</a:t>
            </a:r>
            <a:r>
              <a:rPr lang="en-US" dirty="0">
                <a:sym typeface="Math C"/>
              </a:rPr>
              <a:t>(</a:t>
            </a:r>
            <a:r>
              <a:rPr lang="en-US" i="1" dirty="0">
                <a:sym typeface="Math C"/>
              </a:rPr>
              <a:t>S</a:t>
            </a:r>
            <a:r>
              <a:rPr lang="en-US" dirty="0">
                <a:sym typeface="Math C"/>
              </a:rPr>
              <a:t>, </a:t>
            </a:r>
            <a:r>
              <a:rPr lang="en-US" i="1" dirty="0">
                <a:sym typeface="Math C"/>
              </a:rPr>
              <a:t>Inv</a:t>
            </a:r>
            <a:r>
              <a:rPr lang="en-US" dirty="0">
                <a:sym typeface="Math C"/>
              </a:rPr>
              <a:t>))</a:t>
            </a:r>
            <a:br>
              <a:rPr lang="en-US" dirty="0">
                <a:sym typeface="Math C"/>
              </a:rPr>
            </a:br>
            <a:r>
              <a:rPr lang="en-US" dirty="0">
                <a:sym typeface="Math C"/>
              </a:rPr>
              <a:t>		</a:t>
            </a:r>
            <a:r>
              <a:rPr lang="en-US" dirty="0">
                <a:sym typeface="Math B"/>
              </a:rPr>
              <a:t> ((</a:t>
            </a:r>
            <a:r>
              <a:rPr lang="en-US" i="1" dirty="0">
                <a:sym typeface="Math B"/>
              </a:rPr>
              <a:t>Inv </a:t>
            </a:r>
            <a:r>
              <a:rPr lang="en-US" dirty="0">
                <a:sym typeface="Math B"/>
              </a:rPr>
              <a:t> </a:t>
            </a:r>
            <a:r>
              <a:rPr lang="en-US" dirty="0">
                <a:sym typeface="Math C"/>
              </a:rPr>
              <a:t></a:t>
            </a:r>
            <a:r>
              <a:rPr lang="en-US" i="1" dirty="0"/>
              <a:t>b</a:t>
            </a:r>
            <a:r>
              <a:rPr lang="en-US" dirty="0"/>
              <a:t>)</a:t>
            </a:r>
            <a:r>
              <a:rPr lang="en-US" dirty="0">
                <a:sym typeface="Math B"/>
              </a:rPr>
              <a:t> </a:t>
            </a:r>
            <a:r>
              <a:rPr lang="en-US" dirty="0">
                <a:sym typeface="Math C"/>
              </a:rPr>
              <a:t> Q)</a:t>
            </a:r>
            <a:endParaRPr lang="en-US" dirty="0"/>
          </a:p>
          <a:p>
            <a:pPr marL="914400" lvl="1" indent="-514350" algn="l" rtl="0"/>
            <a:r>
              <a:rPr lang="en-US" dirty="0"/>
              <a:t>Parameterized by the loop invariant </a:t>
            </a:r>
            <a:r>
              <a:rPr lang="en-US" i="1" dirty="0"/>
              <a:t>Inv</a:t>
            </a:r>
            <a:endParaRPr lang="he-IL" i="1" dirty="0"/>
          </a:p>
          <a:p>
            <a:pPr algn="l" rtl="0"/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CB276-DA57-47DA-BBA4-1511FD7C64AA}" type="slidenum">
              <a:rPr lang="he-IL" smtClean="0"/>
              <a:pPr/>
              <a:t>76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16909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14350" indent="-514350" algn="l" rtl="0">
              <a:buFont typeface="+mj-lt"/>
              <a:buAutoNum type="arabicPeriod"/>
            </a:pPr>
            <a:r>
              <a:rPr lang="en-US" dirty="0"/>
              <a:t>Inv</a:t>
            </a:r>
            <a:br>
              <a:rPr lang="en-US" dirty="0">
                <a:sym typeface="Math B"/>
              </a:rPr>
            </a:br>
            <a:r>
              <a:rPr lang="en-US" dirty="0">
                <a:sym typeface="Math B"/>
              </a:rPr>
              <a:t>		  ((</a:t>
            </a:r>
            <a:r>
              <a:rPr lang="en-US" i="1" dirty="0">
                <a:sym typeface="Math B"/>
              </a:rPr>
              <a:t>Inv </a:t>
            </a:r>
            <a:r>
              <a:rPr lang="en-US" dirty="0">
                <a:sym typeface="Math B"/>
              </a:rPr>
              <a:t> </a:t>
            </a:r>
            <a:r>
              <a:rPr lang="en-US" i="1" dirty="0"/>
              <a:t>b</a:t>
            </a:r>
            <a:r>
              <a:rPr lang="en-US" dirty="0"/>
              <a:t>)</a:t>
            </a:r>
            <a:r>
              <a:rPr lang="en-US" i="1" dirty="0"/>
              <a:t> </a:t>
            </a:r>
            <a:r>
              <a:rPr lang="en-US" dirty="0">
                <a:sym typeface="Math C"/>
              </a:rPr>
              <a:t> </a:t>
            </a:r>
            <a:r>
              <a:rPr lang="en-US" dirty="0" err="1">
                <a:sym typeface="Math C"/>
              </a:rPr>
              <a:t>wp</a:t>
            </a:r>
            <a:r>
              <a:rPr lang="en-US" dirty="0">
                <a:sym typeface="Math C"/>
              </a:rPr>
              <a:t>(</a:t>
            </a:r>
            <a:r>
              <a:rPr lang="en-US" i="1" dirty="0">
                <a:sym typeface="Math C"/>
              </a:rPr>
              <a:t>S</a:t>
            </a:r>
            <a:r>
              <a:rPr lang="en-US" dirty="0">
                <a:sym typeface="Math C"/>
              </a:rPr>
              <a:t>, </a:t>
            </a:r>
            <a:r>
              <a:rPr lang="en-US" i="1" dirty="0">
                <a:sym typeface="Math C"/>
              </a:rPr>
              <a:t>Inv</a:t>
            </a:r>
            <a:r>
              <a:rPr lang="en-US" dirty="0">
                <a:sym typeface="Math C"/>
              </a:rPr>
              <a:t>))</a:t>
            </a:r>
            <a:br>
              <a:rPr lang="en-US" dirty="0">
                <a:sym typeface="Math C"/>
              </a:rPr>
            </a:br>
            <a:r>
              <a:rPr lang="en-US" dirty="0">
                <a:sym typeface="Math C"/>
              </a:rPr>
              <a:t>		</a:t>
            </a:r>
            <a:r>
              <a:rPr lang="en-US" dirty="0">
                <a:sym typeface="Math B"/>
              </a:rPr>
              <a:t> ((</a:t>
            </a:r>
            <a:r>
              <a:rPr lang="en-US" i="1" dirty="0">
                <a:sym typeface="Math B"/>
              </a:rPr>
              <a:t>Inv </a:t>
            </a:r>
            <a:r>
              <a:rPr lang="en-US" dirty="0">
                <a:sym typeface="Math B"/>
              </a:rPr>
              <a:t> </a:t>
            </a:r>
            <a:r>
              <a:rPr lang="en-US" dirty="0">
                <a:sym typeface="Math C"/>
              </a:rPr>
              <a:t></a:t>
            </a:r>
            <a:r>
              <a:rPr lang="en-US" i="1" dirty="0"/>
              <a:t>b</a:t>
            </a:r>
            <a:r>
              <a:rPr lang="en-US" dirty="0"/>
              <a:t>)</a:t>
            </a:r>
            <a:r>
              <a:rPr lang="en-US" dirty="0">
                <a:sym typeface="Math B"/>
              </a:rPr>
              <a:t> </a:t>
            </a:r>
            <a:r>
              <a:rPr lang="en-US" dirty="0">
                <a:sym typeface="Math C"/>
              </a:rPr>
              <a:t> Q)</a:t>
            </a:r>
            <a:endParaRPr lang="en-US" dirty="0"/>
          </a:p>
          <a:p>
            <a:pPr marL="914400" lvl="1" indent="-514350" algn="l" rtl="0"/>
            <a:r>
              <a:rPr lang="en-US" dirty="0"/>
              <a:t>Parameterized by the loop invariant </a:t>
            </a:r>
            <a:r>
              <a:rPr lang="en-US" i="1" dirty="0"/>
              <a:t>Inv</a:t>
            </a:r>
            <a:endParaRPr lang="he-IL" i="1" dirty="0"/>
          </a:p>
          <a:p>
            <a:pPr algn="l" rtl="0"/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CB276-DA57-47DA-BBA4-1511FD7C64AA}" type="slidenum">
              <a:rPr lang="he-IL" smtClean="0"/>
              <a:pPr/>
              <a:t>77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2472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rtl="0"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676456" y="6492875"/>
            <a:ext cx="467544" cy="365125"/>
          </a:xfrm>
          <a:prstGeom prst="rect">
            <a:avLst/>
          </a:prstGeom>
        </p:spPr>
        <p:txBody>
          <a:bodyPr/>
          <a:lstStyle>
            <a:lvl1pPr algn="r" rtl="0">
              <a:defRPr b="1">
                <a:solidFill>
                  <a:schemeClr val="tx1"/>
                </a:solidFill>
              </a:defRPr>
            </a:lvl1pPr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0"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algn="l" rtl="0">
              <a:defRPr/>
            </a:lvl1pPr>
            <a:lvl2pPr algn="l" rtl="0">
              <a:defRPr/>
            </a:lvl2pPr>
            <a:lvl3pPr algn="l" rtl="0">
              <a:defRPr/>
            </a:lvl3pPr>
            <a:lvl4pPr algn="l" rtl="0">
              <a:defRPr/>
            </a:lvl4pPr>
            <a:lvl5pPr algn="l" rtl="0">
              <a:defRPr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676456" y="6492875"/>
            <a:ext cx="467544" cy="365125"/>
          </a:xfrm>
          <a:prstGeom prst="rect">
            <a:avLst/>
          </a:prstGeom>
        </p:spPr>
        <p:txBody>
          <a:bodyPr/>
          <a:lstStyle>
            <a:lvl1pPr algn="r" rtl="0">
              <a:defRPr b="1">
                <a:solidFill>
                  <a:schemeClr val="tx1"/>
                </a:solidFill>
              </a:defRPr>
            </a:lvl1pPr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rtl="0"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 algn="l" rtl="0">
              <a:defRPr/>
            </a:lvl1pPr>
            <a:lvl2pPr algn="l" rtl="0">
              <a:defRPr/>
            </a:lvl2pPr>
            <a:lvl3pPr algn="l" rtl="0">
              <a:defRPr/>
            </a:lvl3pPr>
            <a:lvl4pPr algn="l" rtl="0">
              <a:defRPr/>
            </a:lvl4pPr>
            <a:lvl5pPr algn="l" rtl="0">
              <a:defRPr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676456" y="6492875"/>
            <a:ext cx="467544" cy="365125"/>
          </a:xfrm>
          <a:prstGeom prst="rect">
            <a:avLst/>
          </a:prstGeom>
        </p:spPr>
        <p:txBody>
          <a:bodyPr/>
          <a:lstStyle>
            <a:lvl1pPr algn="r" rtl="0">
              <a:defRPr b="1">
                <a:solidFill>
                  <a:schemeClr val="tx1"/>
                </a:solidFill>
              </a:defRPr>
            </a:lvl1pPr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0">
              <a:defRPr/>
            </a:lvl1pPr>
          </a:lstStyle>
          <a:p>
            <a:r>
              <a:rPr lang="he-IL" dirty="0"/>
              <a:t>לחץ כדי לערוך סגנון כותרת של תבנית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 rtl="0">
              <a:defRPr/>
            </a:lvl1pPr>
            <a:lvl2pPr algn="l" rtl="0">
              <a:defRPr/>
            </a:lvl2pPr>
            <a:lvl3pPr algn="l" rtl="0">
              <a:defRPr/>
            </a:lvl3pPr>
            <a:lvl4pPr algn="l" rtl="0">
              <a:defRPr/>
            </a:lvl4pPr>
            <a:lvl5pPr algn="l" rtl="0">
              <a:defRPr/>
            </a:lvl5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244408" y="6492875"/>
            <a:ext cx="899592" cy="365125"/>
          </a:xfrm>
          <a:prstGeom prst="rect">
            <a:avLst/>
          </a:prstGeom>
        </p:spPr>
        <p:txBody>
          <a:bodyPr/>
          <a:lstStyle>
            <a:lvl1pPr algn="r" rtl="0">
              <a:defRPr b="1">
                <a:solidFill>
                  <a:schemeClr val="tx1"/>
                </a:solidFill>
              </a:defRPr>
            </a:lvl1pPr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 rtl="0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 algn="l" rt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676456" y="6492875"/>
            <a:ext cx="467544" cy="365125"/>
          </a:xfrm>
          <a:prstGeom prst="rect">
            <a:avLst/>
          </a:prstGeom>
        </p:spPr>
        <p:txBody>
          <a:bodyPr/>
          <a:lstStyle>
            <a:lvl1pPr algn="r" rtl="0">
              <a:defRPr b="1">
                <a:solidFill>
                  <a:schemeClr val="tx1"/>
                </a:solidFill>
              </a:defRPr>
            </a:lvl1pPr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0">
              <a:defRPr/>
            </a:lvl1pPr>
          </a:lstStyle>
          <a:p>
            <a:r>
              <a:rPr lang="he-IL" dirty="0"/>
              <a:t>לחץ כדי לערוך סגנון כותרת של תבנית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1800"/>
            </a:lvl4pPr>
            <a:lvl5pPr algn="l" rtl="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1800"/>
            </a:lvl4pPr>
            <a:lvl5pPr algn="l" rtl="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8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676456" y="6492875"/>
            <a:ext cx="467544" cy="365125"/>
          </a:xfrm>
          <a:prstGeom prst="rect">
            <a:avLst/>
          </a:prstGeom>
        </p:spPr>
        <p:txBody>
          <a:bodyPr/>
          <a:lstStyle>
            <a:lvl1pPr algn="r" rtl="0">
              <a:defRPr b="1">
                <a:solidFill>
                  <a:schemeClr val="tx1"/>
                </a:solidFill>
              </a:defRPr>
            </a:lvl1pPr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0">
              <a:defRPr/>
            </a:lvl1pPr>
          </a:lstStyle>
          <a:p>
            <a:r>
              <a:rPr lang="he-IL" dirty="0"/>
              <a:t>לחץ כדי לערוך סגנון כותרת של תבנית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l" rtl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l" rtl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10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676456" y="6492875"/>
            <a:ext cx="467544" cy="365125"/>
          </a:xfrm>
          <a:prstGeom prst="rect">
            <a:avLst/>
          </a:prstGeom>
        </p:spPr>
        <p:txBody>
          <a:bodyPr/>
          <a:lstStyle>
            <a:lvl1pPr algn="r" rtl="0">
              <a:defRPr b="1">
                <a:solidFill>
                  <a:schemeClr val="tx1"/>
                </a:solidFill>
              </a:defRPr>
            </a:lvl1pPr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0">
              <a:defRPr/>
            </a:lvl1pPr>
          </a:lstStyle>
          <a:p>
            <a:r>
              <a:rPr lang="he-IL" dirty="0"/>
              <a:t>לחץ כדי לערוך סגנון כותרת של תבנית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16416" y="6492875"/>
            <a:ext cx="827584" cy="365125"/>
          </a:xfrm>
          <a:prstGeom prst="rect">
            <a:avLst/>
          </a:prstGeom>
        </p:spPr>
        <p:txBody>
          <a:bodyPr/>
          <a:lstStyle>
            <a:lvl1pPr algn="r" rtl="0">
              <a:defRPr b="1">
                <a:solidFill>
                  <a:schemeClr val="tx1"/>
                </a:solidFill>
              </a:defRPr>
            </a:lvl1pPr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676456" y="6492875"/>
            <a:ext cx="467544" cy="365125"/>
          </a:xfrm>
          <a:prstGeom prst="rect">
            <a:avLst/>
          </a:prstGeom>
        </p:spPr>
        <p:txBody>
          <a:bodyPr/>
          <a:lstStyle>
            <a:lvl1pPr algn="r" rtl="0">
              <a:defRPr b="1">
                <a:solidFill>
                  <a:schemeClr val="tx1"/>
                </a:solidFill>
              </a:defRPr>
            </a:lvl1pPr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 rtl="0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 algn="l" rtl="0">
              <a:defRPr sz="3200"/>
            </a:lvl1pPr>
            <a:lvl2pPr algn="l" rtl="0">
              <a:defRPr sz="2800"/>
            </a:lvl2pPr>
            <a:lvl3pPr algn="l" rtl="0">
              <a:defRPr sz="2400"/>
            </a:lvl3pPr>
            <a:lvl4pPr algn="l" rtl="0">
              <a:defRPr sz="2000"/>
            </a:lvl4pPr>
            <a:lvl5pPr algn="l" rtl="0"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algn="l" rtl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8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676456" y="6492875"/>
            <a:ext cx="467544" cy="365125"/>
          </a:xfrm>
          <a:prstGeom prst="rect">
            <a:avLst/>
          </a:prstGeom>
        </p:spPr>
        <p:txBody>
          <a:bodyPr/>
          <a:lstStyle>
            <a:lvl1pPr algn="r" rtl="0">
              <a:defRPr b="1">
                <a:solidFill>
                  <a:schemeClr val="tx1"/>
                </a:solidFill>
              </a:defRPr>
            </a:lvl1pPr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rtl="0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ציור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algn="l" rtl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algn="l" rtl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8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676456" y="6492875"/>
            <a:ext cx="467544" cy="365125"/>
          </a:xfrm>
          <a:prstGeom prst="rect">
            <a:avLst/>
          </a:prstGeom>
        </p:spPr>
        <p:txBody>
          <a:bodyPr/>
          <a:lstStyle>
            <a:lvl1pPr algn="r" rtl="0">
              <a:defRPr b="1">
                <a:solidFill>
                  <a:schemeClr val="tx1"/>
                </a:solidFill>
              </a:defRPr>
            </a:lvl1pPr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78098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dirty="0"/>
              <a:t>לחץ כדי לערוך סגנון כותרת של תבנית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4929411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8424" y="6492875"/>
            <a:ext cx="755576" cy="365125"/>
          </a:xfrm>
          <a:prstGeom prst="rect">
            <a:avLst/>
          </a:prstGeom>
        </p:spPr>
        <p:txBody>
          <a:bodyPr/>
          <a:lstStyle>
            <a:lvl1pPr algn="r" rtl="0">
              <a:defRPr b="1">
                <a:solidFill>
                  <a:schemeClr val="tx1"/>
                </a:solidFill>
              </a:defRPr>
            </a:lvl1pPr>
          </a:lstStyle>
          <a:p>
            <a:fld id="{DAF22AC9-109E-4E4D-92F9-530E51D9A3A2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berkeley.edu/~necula/pcc.html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50276" y="586117"/>
            <a:ext cx="7772400" cy="1904266"/>
          </a:xfrm>
        </p:spPr>
        <p:txBody>
          <a:bodyPr>
            <a:normAutofit fontScale="90000"/>
          </a:bodyPr>
          <a:lstStyle/>
          <a:p>
            <a:r>
              <a:rPr lang="en-US" sz="6000" dirty="0"/>
              <a:t>Program Analysis </a:t>
            </a:r>
            <a:br>
              <a:rPr lang="en-US" sz="6000" dirty="0"/>
            </a:br>
            <a:r>
              <a:rPr lang="en-US" sz="6000" dirty="0"/>
              <a:t>and Verification</a:t>
            </a:r>
            <a:br>
              <a:rPr lang="en-US" sz="3600" dirty="0"/>
            </a:br>
            <a:r>
              <a:rPr lang="en-US" sz="2400" dirty="0"/>
              <a:t>  0368-4479 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0" y="2785012"/>
            <a:ext cx="9144000" cy="2729806"/>
          </a:xfrm>
        </p:spPr>
        <p:txBody>
          <a:bodyPr/>
          <a:lstStyle/>
          <a:p>
            <a:endParaRPr lang="en-US" sz="3600" dirty="0"/>
          </a:p>
          <a:p>
            <a:r>
              <a:rPr lang="en-US" sz="3600" dirty="0"/>
              <a:t>Noam Rinetzky</a:t>
            </a:r>
          </a:p>
          <a:p>
            <a:endParaRPr lang="en-US" sz="1800" dirty="0"/>
          </a:p>
          <a:p>
            <a:r>
              <a:rPr lang="en-US" dirty="0"/>
              <a:t>Lecture 3: Axiomatic Semantics</a:t>
            </a:r>
          </a:p>
          <a:p>
            <a:endParaRPr lang="en-US" sz="2000" dirty="0"/>
          </a:p>
          <a:p>
            <a:endParaRPr lang="en-US" sz="1600" dirty="0"/>
          </a:p>
        </p:txBody>
      </p:sp>
      <p:sp>
        <p:nvSpPr>
          <p:cNvPr id="205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22888E0-DAC0-294C-B85F-B0156BC4264F}" type="slidenum">
              <a:rPr lang="he-IL" smtClean="0"/>
              <a:pPr/>
              <a:t>1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393961" y="5700156"/>
            <a:ext cx="67374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/>
              <a:t>Slides credit: Tom Ball, Dawson </a:t>
            </a:r>
            <a:r>
              <a:rPr lang="en-US" sz="1800" dirty="0" err="1"/>
              <a:t>Engler</a:t>
            </a:r>
            <a:r>
              <a:rPr lang="en-US" sz="1800" dirty="0"/>
              <a:t>, Roman </a:t>
            </a:r>
            <a:r>
              <a:rPr lang="en-US" sz="1800" dirty="0" err="1"/>
              <a:t>Manevich</a:t>
            </a:r>
            <a:r>
              <a:rPr lang="en-US" sz="1800" dirty="0"/>
              <a:t>, Erik Poll, </a:t>
            </a:r>
            <a:r>
              <a:rPr lang="en-US" sz="1800" dirty="0" err="1"/>
              <a:t>Mooly</a:t>
            </a:r>
            <a:r>
              <a:rPr lang="en-US" sz="1800" dirty="0"/>
              <a:t> </a:t>
            </a:r>
            <a:r>
              <a:rPr lang="en-US" sz="1800" dirty="0" err="1"/>
              <a:t>Sagiv</a:t>
            </a:r>
            <a:r>
              <a:rPr lang="en-US" sz="1800" dirty="0"/>
              <a:t>, </a:t>
            </a:r>
            <a:r>
              <a:rPr lang="en-GB" sz="1800" dirty="0"/>
              <a:t>Jean </a:t>
            </a:r>
            <a:r>
              <a:rPr lang="en-GB" sz="1800" dirty="0" err="1"/>
              <a:t>Souyris</a:t>
            </a:r>
            <a:r>
              <a:rPr lang="en-GB" sz="1800" dirty="0"/>
              <a:t>, </a:t>
            </a:r>
            <a:r>
              <a:rPr lang="en-US" sz="1800" dirty="0" err="1"/>
              <a:t>Eran</a:t>
            </a:r>
            <a:r>
              <a:rPr lang="en-US" sz="1800" dirty="0"/>
              <a:t> </a:t>
            </a:r>
            <a:r>
              <a:rPr lang="en-US" sz="1800" dirty="0" err="1"/>
              <a:t>Tromer</a:t>
            </a:r>
            <a:r>
              <a:rPr lang="en-US" sz="1800" dirty="0"/>
              <a:t>, </a:t>
            </a:r>
            <a:r>
              <a:rPr lang="en-US" sz="1800" dirty="0" err="1"/>
              <a:t>Avishai</a:t>
            </a:r>
            <a:r>
              <a:rPr lang="en-US" sz="1800" dirty="0"/>
              <a:t> Wool, </a:t>
            </a:r>
            <a:r>
              <a:rPr lang="en-US" sz="1800" dirty="0" err="1"/>
              <a:t>Eran</a:t>
            </a:r>
            <a:r>
              <a:rPr lang="en-US" sz="1800" dirty="0"/>
              <a:t> </a:t>
            </a:r>
            <a:r>
              <a:rPr lang="en-US" sz="1800" dirty="0" err="1"/>
              <a:t>Yahav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723875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correctness concepts</a:t>
            </a:r>
            <a:endParaRPr lang="he-IL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3672408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Property</a:t>
            </a:r>
            <a:r>
              <a:rPr lang="en-US" dirty="0"/>
              <a:t> = a certain relationship between initial state and final state</a:t>
            </a:r>
            <a:br>
              <a:rPr lang="en-US" dirty="0"/>
            </a:br>
            <a:endParaRPr lang="en-US" dirty="0"/>
          </a:p>
          <a:p>
            <a:r>
              <a:rPr lang="en-US" dirty="0">
                <a:solidFill>
                  <a:srgbClr val="0000FF"/>
                </a:solidFill>
              </a:rPr>
              <a:t>Partial correctness</a:t>
            </a:r>
            <a:r>
              <a:rPr lang="en-US" dirty="0"/>
              <a:t> = properties that hold</a:t>
            </a:r>
            <a:br>
              <a:rPr lang="en-US" dirty="0"/>
            </a:br>
            <a:r>
              <a:rPr lang="en-US" b="1" i="1" dirty="0">
                <a:solidFill>
                  <a:srgbClr val="FF0000"/>
                </a:solidFill>
              </a:rPr>
              <a:t>if</a:t>
            </a:r>
            <a:r>
              <a:rPr lang="en-US" dirty="0"/>
              <a:t> program terminates</a:t>
            </a:r>
            <a:br>
              <a:rPr lang="en-US" dirty="0"/>
            </a:br>
            <a:endParaRPr lang="en-US" dirty="0"/>
          </a:p>
          <a:p>
            <a:r>
              <a:rPr lang="en-US" dirty="0">
                <a:solidFill>
                  <a:srgbClr val="0000FF"/>
                </a:solidFill>
              </a:rPr>
              <a:t>Termination</a:t>
            </a:r>
            <a:r>
              <a:rPr lang="en-US" dirty="0"/>
              <a:t> = program always terminates</a:t>
            </a:r>
          </a:p>
          <a:p>
            <a:pPr lvl="1"/>
            <a:r>
              <a:rPr lang="en-US" dirty="0"/>
              <a:t>i.e., for every input state</a:t>
            </a:r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10</a:t>
            </a:fld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107504" y="4860449"/>
            <a:ext cx="885698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3200" dirty="0"/>
              <a:t>partial correctness + termination = </a:t>
            </a:r>
            <a:r>
              <a:rPr lang="en-US" sz="3200" dirty="0">
                <a:solidFill>
                  <a:srgbClr val="0000FF"/>
                </a:solidFill>
              </a:rPr>
              <a:t>total correctness</a:t>
            </a:r>
            <a:endParaRPr lang="he-IL" sz="3200" dirty="0"/>
          </a:p>
        </p:txBody>
      </p:sp>
      <p:sp>
        <p:nvSpPr>
          <p:cNvPr id="7" name="הסבר ענן 6"/>
          <p:cNvSpPr/>
          <p:nvPr/>
        </p:nvSpPr>
        <p:spPr>
          <a:xfrm>
            <a:off x="1475656" y="5733256"/>
            <a:ext cx="5040560" cy="864096"/>
          </a:xfrm>
          <a:prstGeom prst="cloudCallout">
            <a:avLst>
              <a:gd name="adj1" fmla="val -7551"/>
              <a:gd name="adj2" fmla="val -9749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Other correctness concepts exist: resource usage, </a:t>
            </a:r>
            <a:r>
              <a:rPr lang="en-US" dirty="0" err="1">
                <a:solidFill>
                  <a:schemeClr val="tx1"/>
                </a:solidFill>
              </a:rPr>
              <a:t>linearizability</a:t>
            </a:r>
            <a:r>
              <a:rPr lang="en-US" dirty="0">
                <a:solidFill>
                  <a:schemeClr val="tx1"/>
                </a:solidFill>
              </a:rPr>
              <a:t>, …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8" name="הסבר ענן 7"/>
          <p:cNvSpPr/>
          <p:nvPr/>
        </p:nvSpPr>
        <p:spPr>
          <a:xfrm>
            <a:off x="5004048" y="3068960"/>
            <a:ext cx="2448272" cy="864096"/>
          </a:xfrm>
          <a:prstGeom prst="cloudCallout">
            <a:avLst>
              <a:gd name="adj1" fmla="val -68370"/>
              <a:gd name="adj2" fmla="val -2816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Mostly focus in this course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9" name="הסבר ענן 7"/>
          <p:cNvSpPr/>
          <p:nvPr/>
        </p:nvSpPr>
        <p:spPr>
          <a:xfrm>
            <a:off x="4860032" y="1700808"/>
            <a:ext cx="2952328" cy="864096"/>
          </a:xfrm>
          <a:prstGeom prst="cloudCallout">
            <a:avLst>
              <a:gd name="adj1" fmla="val -68370"/>
              <a:gd name="adj2" fmla="val -2816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Other notions of properties exist</a:t>
            </a:r>
            <a:endParaRPr lang="he-I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573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Axiomatic verification approach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1080120"/>
          </a:xfrm>
        </p:spPr>
        <p:txBody>
          <a:bodyPr>
            <a:normAutofit/>
          </a:bodyPr>
          <a:lstStyle/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en-US" altLang="he-IL" dirty="0"/>
              <a:t>What do we need in order to prove that the program does what it supposed to do?</a:t>
            </a:r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11</a:t>
            </a:fld>
            <a:endParaRPr lang="he-IL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67544" y="2420888"/>
            <a:ext cx="8208912" cy="369331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l" rtl="0">
              <a:spcBef>
                <a:spcPct val="50000"/>
              </a:spcBef>
              <a:buFontTx/>
              <a:buChar char="•"/>
            </a:pPr>
            <a:r>
              <a:rPr lang="en-US" sz="2600" dirty="0"/>
              <a:t>Specify the required behavior </a:t>
            </a:r>
          </a:p>
          <a:p>
            <a:pPr marL="457200" indent="-457200" algn="l" rtl="0">
              <a:spcBef>
                <a:spcPct val="50000"/>
              </a:spcBef>
              <a:buFontTx/>
              <a:buChar char="•"/>
            </a:pPr>
            <a:r>
              <a:rPr lang="en-US" sz="2600" dirty="0"/>
              <a:t>Compare the behavior with the one obtained by the operational semantics</a:t>
            </a:r>
          </a:p>
          <a:p>
            <a:pPr marL="457200" indent="-457200" algn="l" rtl="0">
              <a:spcBef>
                <a:spcPct val="50000"/>
              </a:spcBef>
              <a:buFontTx/>
              <a:buChar char="•"/>
            </a:pPr>
            <a:r>
              <a:rPr lang="en-US" sz="2600" dirty="0"/>
              <a:t>Develop a proof system for showing that the program satisfies a requirement</a:t>
            </a:r>
          </a:p>
          <a:p>
            <a:pPr marL="457200" indent="-457200" algn="l" rtl="0">
              <a:spcBef>
                <a:spcPct val="50000"/>
              </a:spcBef>
              <a:buFontTx/>
              <a:buChar char="•"/>
            </a:pPr>
            <a:r>
              <a:rPr lang="en-US" sz="2600" dirty="0"/>
              <a:t>Mechanically use the proof system to show correctness</a:t>
            </a:r>
          </a:p>
          <a:p>
            <a:pPr marL="457200" indent="-457200" algn="l" rtl="0">
              <a:spcBef>
                <a:spcPct val="50000"/>
              </a:spcBef>
              <a:buFontTx/>
              <a:buChar char="•"/>
            </a:pPr>
            <a:r>
              <a:rPr lang="en-US" sz="2600" dirty="0"/>
              <a:t>The meaning of a program is a set of verification rules </a:t>
            </a:r>
          </a:p>
        </p:txBody>
      </p:sp>
    </p:spTree>
    <p:extLst>
      <p:ext uri="{BB962C8B-B14F-4D97-AF65-F5344CB8AC3E}">
        <p14:creationId xmlns:p14="http://schemas.microsoft.com/office/powerpoint/2010/main" val="1787398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Axiomatic Verification: Spec</a:t>
            </a:r>
            <a:endParaRPr lang="he-IL" dirty="0"/>
          </a:p>
        </p:txBody>
      </p:sp>
      <p:sp>
        <p:nvSpPr>
          <p:cNvPr id="6" name="מציין מיקום תוכן 5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34523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  <a:cs typeface="Courier New" pitchFamily="49" charset="0"/>
                <a:sym typeface="Symbol"/>
              </a:rPr>
              <a:t></a:t>
            </a:r>
            <a:r>
              <a:rPr lang="en-US" dirty="0" err="1">
                <a:solidFill>
                  <a:srgbClr val="000000"/>
                </a:solidFill>
                <a:cs typeface="Courier New" pitchFamily="49" charset="0"/>
              </a:rPr>
              <a:t>S</a:t>
            </a:r>
            <a:r>
              <a:rPr lang="en-US" baseline="-25000" dirty="0" err="1">
                <a:solidFill>
                  <a:srgbClr val="000000"/>
                </a:solidFill>
                <a:cs typeface="Courier New" pitchFamily="49" charset="0"/>
              </a:rPr>
              <a:t>fac</a:t>
            </a:r>
            <a:r>
              <a:rPr lang="en-US" baseline="-25000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i="1" dirty="0">
                <a:solidFill>
                  <a:srgbClr val="000000"/>
                </a:solidFill>
                <a:cs typeface="Courier New" pitchFamily="49" charset="0"/>
              </a:rPr>
              <a:t>s</a:t>
            </a:r>
            <a:r>
              <a:rPr lang="en-US" dirty="0">
                <a:solidFill>
                  <a:srgbClr val="000000"/>
                </a:solidFill>
                <a:cs typeface="Courier New" pitchFamily="49" charset="0"/>
                <a:sym typeface="Symbol"/>
              </a:rPr>
              <a:t> </a:t>
            </a:r>
            <a:r>
              <a:rPr lang="en-US" dirty="0">
                <a:solidFill>
                  <a:srgbClr val="000000"/>
                </a:solidFill>
                <a:cs typeface="Courier New" pitchFamily="49" charset="0"/>
                <a:sym typeface="Math C"/>
              </a:rPr>
              <a:t> </a:t>
            </a:r>
            <a:r>
              <a:rPr lang="en-US" i="1" dirty="0">
                <a:cs typeface="Courier New" pitchFamily="49" charset="0"/>
              </a:rPr>
              <a:t>s</a:t>
            </a:r>
            <a:r>
              <a:rPr lang="en-US" dirty="0">
                <a:cs typeface="Courier New" pitchFamily="49" charset="0"/>
              </a:rPr>
              <a:t>’   implies   </a:t>
            </a:r>
            <a:r>
              <a:rPr lang="en-US" i="1" dirty="0">
                <a:cs typeface="Courier New" pitchFamily="49" charset="0"/>
              </a:rPr>
              <a:t>s</a:t>
            </a:r>
            <a:r>
              <a:rPr lang="en-US" dirty="0">
                <a:cs typeface="Courier New" pitchFamily="49" charset="0"/>
              </a:rPr>
              <a:t>’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>
                <a:cs typeface="Courier New" pitchFamily="49" charset="0"/>
              </a:rPr>
              <a:t> = (</a:t>
            </a:r>
            <a:r>
              <a:rPr lang="en-US" i="1" dirty="0">
                <a:cs typeface="Courier New" pitchFamily="49" charset="0"/>
              </a:rPr>
              <a:t>s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>
                <a:cs typeface="Courier New" pitchFamily="49" charset="0"/>
              </a:rPr>
              <a:t>)!</a:t>
            </a:r>
          </a:p>
          <a:p>
            <a:endParaRPr lang="en-US" dirty="0">
              <a:cs typeface="Courier New" pitchFamily="49" charset="0"/>
            </a:endParaRPr>
          </a:p>
          <a:p>
            <a:r>
              <a:rPr lang="en-US" dirty="0">
                <a:cs typeface="Courier New" pitchFamily="49" charset="0"/>
              </a:rPr>
              <a:t>{x = N} </a:t>
            </a:r>
            <a:r>
              <a:rPr lang="en-US" dirty="0" err="1">
                <a:solidFill>
                  <a:srgbClr val="000000"/>
                </a:solidFill>
                <a:cs typeface="Courier New" pitchFamily="49" charset="0"/>
              </a:rPr>
              <a:t>S</a:t>
            </a:r>
            <a:r>
              <a:rPr lang="en-US" baseline="-25000" dirty="0" err="1">
                <a:solidFill>
                  <a:srgbClr val="000000"/>
                </a:solidFill>
                <a:cs typeface="Courier New" pitchFamily="49" charset="0"/>
              </a:rPr>
              <a:t>fac</a:t>
            </a:r>
            <a:r>
              <a:rPr lang="en-US" baseline="-25000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dirty="0">
                <a:cs typeface="Courier New" pitchFamily="49" charset="0"/>
              </a:rPr>
              <a:t>{y = N!} </a:t>
            </a:r>
          </a:p>
          <a:p>
            <a:pPr lvl="1">
              <a:buFont typeface="Arial"/>
              <a:buChar char="–"/>
            </a:pPr>
            <a:r>
              <a:rPr lang="en-US" dirty="0">
                <a:cs typeface="Courier New" pitchFamily="49" charset="0"/>
              </a:rPr>
              <a:t>{Pre-condition (</a:t>
            </a:r>
            <a:r>
              <a:rPr lang="en-US" i="1" dirty="0">
                <a:cs typeface="Courier New" pitchFamily="49" charset="0"/>
              </a:rPr>
              <a:t>s</a:t>
            </a:r>
            <a:r>
              <a:rPr lang="en-US" dirty="0">
                <a:cs typeface="Courier New" pitchFamily="49" charset="0"/>
              </a:rPr>
              <a:t>)}  Command (</a:t>
            </a:r>
            <a:r>
              <a:rPr lang="en-US" dirty="0" err="1">
                <a:solidFill>
                  <a:srgbClr val="000000"/>
                </a:solidFill>
                <a:cs typeface="Courier New" pitchFamily="49" charset="0"/>
              </a:rPr>
              <a:t>S</a:t>
            </a:r>
            <a:r>
              <a:rPr lang="en-US" baseline="-25000" dirty="0" err="1">
                <a:solidFill>
                  <a:srgbClr val="000000"/>
                </a:solidFill>
                <a:cs typeface="Courier New" pitchFamily="49" charset="0"/>
              </a:rPr>
              <a:t>fac</a:t>
            </a:r>
            <a:r>
              <a:rPr lang="en-US" dirty="0">
                <a:solidFill>
                  <a:srgbClr val="000000"/>
                </a:solidFill>
                <a:cs typeface="Courier New" pitchFamily="49" charset="0"/>
              </a:rPr>
              <a:t>) {post-state(s’)}</a:t>
            </a:r>
            <a:r>
              <a:rPr lang="en-US" dirty="0">
                <a:cs typeface="Courier New" pitchFamily="49" charset="0"/>
              </a:rPr>
              <a:t> </a:t>
            </a:r>
          </a:p>
          <a:p>
            <a:pPr lvl="2">
              <a:buFont typeface="Arial"/>
              <a:buChar char="–"/>
            </a:pPr>
            <a:r>
              <a:rPr lang="en-US" dirty="0">
                <a:cs typeface="Courier New" pitchFamily="49" charset="0"/>
              </a:rPr>
              <a:t>Not {true} </a:t>
            </a:r>
            <a:r>
              <a:rPr lang="en-US" dirty="0" err="1">
                <a:solidFill>
                  <a:srgbClr val="000000"/>
                </a:solidFill>
                <a:cs typeface="Courier New" pitchFamily="49" charset="0"/>
              </a:rPr>
              <a:t>S</a:t>
            </a:r>
            <a:r>
              <a:rPr lang="en-US" baseline="-25000" dirty="0" err="1">
                <a:solidFill>
                  <a:srgbClr val="000000"/>
                </a:solidFill>
                <a:cs typeface="Courier New" pitchFamily="49" charset="0"/>
              </a:rPr>
              <a:t>fac</a:t>
            </a:r>
            <a:r>
              <a:rPr lang="en-US" baseline="-25000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dirty="0">
                <a:cs typeface="Courier New" pitchFamily="49" charset="0"/>
              </a:rPr>
              <a:t>{y = x!} </a:t>
            </a:r>
          </a:p>
          <a:p>
            <a:pPr marL="0" indent="0">
              <a:buNone/>
            </a:pPr>
            <a:endParaRPr lang="en-US" dirty="0">
              <a:cs typeface="Courier New" pitchFamily="49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12</a:t>
            </a:fld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107504" y="1340768"/>
            <a:ext cx="885698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2300" dirty="0" err="1">
                <a:solidFill>
                  <a:srgbClr val="000000"/>
                </a:solidFill>
                <a:cs typeface="Courier New" pitchFamily="49" charset="0"/>
              </a:rPr>
              <a:t>S</a:t>
            </a:r>
            <a:r>
              <a:rPr lang="en-US" sz="2300" baseline="-25000" dirty="0" err="1">
                <a:solidFill>
                  <a:srgbClr val="000000"/>
                </a:solidFill>
                <a:cs typeface="Courier New" pitchFamily="49" charset="0"/>
              </a:rPr>
              <a:t>fac</a:t>
            </a:r>
            <a:r>
              <a:rPr lang="en-US" sz="2300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2400" dirty="0">
                <a:latin typeface="Bell MT" pitchFamily="18" charset="0"/>
                <a:sym typeface="Math B"/>
              </a:rPr>
              <a:t></a:t>
            </a:r>
            <a:r>
              <a:rPr lang="en-US" sz="2300" dirty="0">
                <a:solidFill>
                  <a:srgbClr val="000000"/>
                </a:solidFill>
                <a:cs typeface="Courier New" pitchFamily="49" charset="0"/>
              </a:rPr>
              <a:t>  </a:t>
            </a:r>
            <a:r>
              <a:rPr lang="en-US" sz="23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y := 1; while </a:t>
            </a:r>
            <a:r>
              <a:rPr lang="en-US" sz="23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(x=1) do (y := y*x; x := x–1)</a:t>
            </a:r>
            <a:endParaRPr lang="he-IL" sz="2300" b="1" dirty="0"/>
          </a:p>
        </p:txBody>
      </p:sp>
    </p:spTree>
    <p:extLst>
      <p:ext uri="{BB962C8B-B14F-4D97-AF65-F5344CB8AC3E}">
        <p14:creationId xmlns:p14="http://schemas.microsoft.com/office/powerpoint/2010/main" val="17983267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Partial vs. Total Correctness</a:t>
            </a:r>
            <a:endParaRPr lang="he-IL" dirty="0"/>
          </a:p>
        </p:txBody>
      </p:sp>
      <p:sp>
        <p:nvSpPr>
          <p:cNvPr id="6" name="מציין מיקום תוכן 5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345235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000000"/>
                </a:solidFill>
                <a:cs typeface="Courier New" pitchFamily="49" charset="0"/>
                <a:sym typeface="Symbol"/>
              </a:rPr>
              <a:t></a:t>
            </a:r>
            <a:r>
              <a:rPr lang="en-US" dirty="0" err="1">
                <a:solidFill>
                  <a:srgbClr val="000000"/>
                </a:solidFill>
                <a:cs typeface="Courier New" pitchFamily="49" charset="0"/>
              </a:rPr>
              <a:t>S</a:t>
            </a:r>
            <a:r>
              <a:rPr lang="en-US" baseline="-25000" dirty="0" err="1">
                <a:solidFill>
                  <a:srgbClr val="000000"/>
                </a:solidFill>
                <a:cs typeface="Courier New" pitchFamily="49" charset="0"/>
              </a:rPr>
              <a:t>fac</a:t>
            </a:r>
            <a:r>
              <a:rPr lang="en-US" baseline="-25000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cs typeface="Courier New" pitchFamily="49" charset="0"/>
              </a:rPr>
              <a:t>, </a:t>
            </a:r>
            <a:r>
              <a:rPr lang="en-US" i="1" dirty="0">
                <a:solidFill>
                  <a:srgbClr val="000000"/>
                </a:solidFill>
                <a:cs typeface="Courier New" pitchFamily="49" charset="0"/>
              </a:rPr>
              <a:t>s</a:t>
            </a:r>
            <a:r>
              <a:rPr lang="en-US" dirty="0">
                <a:solidFill>
                  <a:srgbClr val="000000"/>
                </a:solidFill>
                <a:cs typeface="Courier New" pitchFamily="49" charset="0"/>
                <a:sym typeface="Symbol"/>
              </a:rPr>
              <a:t> </a:t>
            </a:r>
            <a:r>
              <a:rPr lang="en-US" dirty="0">
                <a:solidFill>
                  <a:srgbClr val="000000"/>
                </a:solidFill>
                <a:cs typeface="Courier New" pitchFamily="49" charset="0"/>
                <a:sym typeface="Math C"/>
              </a:rPr>
              <a:t> </a:t>
            </a:r>
            <a:r>
              <a:rPr lang="en-US" i="1" dirty="0">
                <a:cs typeface="Courier New" pitchFamily="49" charset="0"/>
              </a:rPr>
              <a:t>s</a:t>
            </a:r>
            <a:r>
              <a:rPr lang="en-US" dirty="0">
                <a:cs typeface="Courier New" pitchFamily="49" charset="0"/>
              </a:rPr>
              <a:t>’   implies   </a:t>
            </a:r>
            <a:r>
              <a:rPr lang="en-US" i="1" dirty="0">
                <a:cs typeface="Courier New" pitchFamily="49" charset="0"/>
              </a:rPr>
              <a:t>s</a:t>
            </a:r>
            <a:r>
              <a:rPr lang="en-US" dirty="0">
                <a:cs typeface="Courier New" pitchFamily="49" charset="0"/>
              </a:rPr>
              <a:t>’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>
                <a:cs typeface="Courier New" pitchFamily="49" charset="0"/>
              </a:rPr>
              <a:t> = (</a:t>
            </a:r>
            <a:r>
              <a:rPr lang="en-US" i="1" dirty="0">
                <a:cs typeface="Courier New" pitchFamily="49" charset="0"/>
              </a:rPr>
              <a:t>s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>
                <a:cs typeface="Courier New" pitchFamily="49" charset="0"/>
              </a:rPr>
              <a:t>)!</a:t>
            </a:r>
          </a:p>
          <a:p>
            <a:endParaRPr lang="en-US" dirty="0">
              <a:cs typeface="Courier New" pitchFamily="49" charset="0"/>
            </a:endParaRPr>
          </a:p>
          <a:p>
            <a:r>
              <a:rPr lang="en-US" dirty="0">
                <a:cs typeface="Courier New" pitchFamily="49" charset="0"/>
              </a:rPr>
              <a:t>{x = N} </a:t>
            </a:r>
            <a:r>
              <a:rPr lang="en-US" dirty="0" err="1">
                <a:solidFill>
                  <a:srgbClr val="000000"/>
                </a:solidFill>
                <a:cs typeface="Courier New" pitchFamily="49" charset="0"/>
              </a:rPr>
              <a:t>S</a:t>
            </a:r>
            <a:r>
              <a:rPr lang="en-US" baseline="-25000" dirty="0" err="1">
                <a:solidFill>
                  <a:srgbClr val="000000"/>
                </a:solidFill>
                <a:cs typeface="Courier New" pitchFamily="49" charset="0"/>
              </a:rPr>
              <a:t>fac</a:t>
            </a:r>
            <a:r>
              <a:rPr lang="en-US" baseline="-25000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dirty="0">
                <a:cs typeface="Courier New" pitchFamily="49" charset="0"/>
              </a:rPr>
              <a:t>{y = N!} </a:t>
            </a:r>
          </a:p>
          <a:p>
            <a:pPr lvl="1">
              <a:buFont typeface="Arial"/>
              <a:buChar char="–"/>
            </a:pPr>
            <a:r>
              <a:rPr lang="en-US" dirty="0">
                <a:cs typeface="Courier New" pitchFamily="49" charset="0"/>
              </a:rPr>
              <a:t>{Pre-condition (</a:t>
            </a:r>
            <a:r>
              <a:rPr lang="en-US" i="1" dirty="0">
                <a:cs typeface="Courier New" pitchFamily="49" charset="0"/>
              </a:rPr>
              <a:t>s</a:t>
            </a:r>
            <a:r>
              <a:rPr lang="en-US" dirty="0">
                <a:cs typeface="Courier New" pitchFamily="49" charset="0"/>
              </a:rPr>
              <a:t>)}  Command (</a:t>
            </a:r>
            <a:r>
              <a:rPr lang="en-US" dirty="0" err="1">
                <a:solidFill>
                  <a:srgbClr val="000000"/>
                </a:solidFill>
                <a:cs typeface="Courier New" pitchFamily="49" charset="0"/>
              </a:rPr>
              <a:t>S</a:t>
            </a:r>
            <a:r>
              <a:rPr lang="en-US" baseline="-25000" dirty="0" err="1">
                <a:solidFill>
                  <a:srgbClr val="000000"/>
                </a:solidFill>
                <a:cs typeface="Courier New" pitchFamily="49" charset="0"/>
              </a:rPr>
              <a:t>fac</a:t>
            </a:r>
            <a:r>
              <a:rPr lang="en-US" dirty="0">
                <a:solidFill>
                  <a:srgbClr val="000000"/>
                </a:solidFill>
                <a:cs typeface="Courier New" pitchFamily="49" charset="0"/>
              </a:rPr>
              <a:t>) {post-state(s’)}</a:t>
            </a:r>
            <a:r>
              <a:rPr lang="en-US" dirty="0">
                <a:cs typeface="Courier New" pitchFamily="49" charset="0"/>
              </a:rPr>
              <a:t> </a:t>
            </a:r>
          </a:p>
          <a:p>
            <a:pPr lvl="2">
              <a:buFont typeface="Arial"/>
              <a:buChar char="–"/>
            </a:pPr>
            <a:r>
              <a:rPr lang="en-US" dirty="0">
                <a:solidFill>
                  <a:srgbClr val="FF0000"/>
                </a:solidFill>
                <a:cs typeface="Courier New" pitchFamily="49" charset="0"/>
              </a:rPr>
              <a:t>Not</a:t>
            </a:r>
            <a:r>
              <a:rPr lang="en-US" dirty="0">
                <a:cs typeface="Courier New" pitchFamily="49" charset="0"/>
              </a:rPr>
              <a:t> {true} </a:t>
            </a:r>
            <a:r>
              <a:rPr lang="en-US" dirty="0" err="1">
                <a:solidFill>
                  <a:srgbClr val="000000"/>
                </a:solidFill>
                <a:cs typeface="Courier New" pitchFamily="49" charset="0"/>
              </a:rPr>
              <a:t>S</a:t>
            </a:r>
            <a:r>
              <a:rPr lang="en-US" baseline="-25000" dirty="0" err="1">
                <a:solidFill>
                  <a:srgbClr val="000000"/>
                </a:solidFill>
                <a:cs typeface="Courier New" pitchFamily="49" charset="0"/>
              </a:rPr>
              <a:t>fac</a:t>
            </a:r>
            <a:r>
              <a:rPr lang="en-US" baseline="-25000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dirty="0">
                <a:cs typeface="Courier New" pitchFamily="49" charset="0"/>
              </a:rPr>
              <a:t>{y = x!} </a:t>
            </a:r>
          </a:p>
          <a:p>
            <a:r>
              <a:rPr lang="en-US" dirty="0">
                <a:cs typeface="Courier New" pitchFamily="49" charset="0"/>
              </a:rPr>
              <a:t>[x = N] </a:t>
            </a:r>
            <a:r>
              <a:rPr lang="en-US" dirty="0" err="1">
                <a:solidFill>
                  <a:srgbClr val="000000"/>
                </a:solidFill>
                <a:cs typeface="Courier New" pitchFamily="49" charset="0"/>
              </a:rPr>
              <a:t>S</a:t>
            </a:r>
            <a:r>
              <a:rPr lang="en-US" baseline="-25000" dirty="0" err="1">
                <a:solidFill>
                  <a:srgbClr val="000000"/>
                </a:solidFill>
                <a:cs typeface="Courier New" pitchFamily="49" charset="0"/>
              </a:rPr>
              <a:t>fac</a:t>
            </a:r>
            <a:r>
              <a:rPr lang="en-US" baseline="-25000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dirty="0">
                <a:cs typeface="Courier New" pitchFamily="49" charset="0"/>
              </a:rPr>
              <a:t>[y = N!]</a:t>
            </a:r>
          </a:p>
          <a:p>
            <a:pPr lvl="1"/>
            <a:r>
              <a:rPr lang="en-US" dirty="0">
                <a:cs typeface="Courier New" pitchFamily="49" charset="0"/>
              </a:rPr>
              <a:t>Sometimes: &lt;x = N&gt; </a:t>
            </a:r>
            <a:r>
              <a:rPr lang="en-US" dirty="0" err="1">
                <a:solidFill>
                  <a:srgbClr val="000000"/>
                </a:solidFill>
                <a:cs typeface="Courier New" pitchFamily="49" charset="0"/>
              </a:rPr>
              <a:t>S</a:t>
            </a:r>
            <a:r>
              <a:rPr lang="en-US" baseline="-25000" dirty="0" err="1">
                <a:solidFill>
                  <a:srgbClr val="000000"/>
                </a:solidFill>
                <a:cs typeface="Courier New" pitchFamily="49" charset="0"/>
              </a:rPr>
              <a:t>fac</a:t>
            </a:r>
            <a:r>
              <a:rPr lang="en-US" baseline="-25000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dirty="0">
                <a:cs typeface="Courier New" pitchFamily="49" charset="0"/>
              </a:rPr>
              <a:t>&lt;y = N!&gt;</a:t>
            </a:r>
          </a:p>
          <a:p>
            <a:pPr lvl="1"/>
            <a:endParaRPr lang="en-US" dirty="0">
              <a:cs typeface="Courier New" pitchFamily="49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13</a:t>
            </a:fld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107504" y="1340768"/>
            <a:ext cx="885698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2300" dirty="0" err="1">
                <a:solidFill>
                  <a:srgbClr val="000000"/>
                </a:solidFill>
                <a:cs typeface="Courier New" pitchFamily="49" charset="0"/>
              </a:rPr>
              <a:t>S</a:t>
            </a:r>
            <a:r>
              <a:rPr lang="en-US" sz="2300" baseline="-25000" dirty="0" err="1">
                <a:solidFill>
                  <a:srgbClr val="000000"/>
                </a:solidFill>
                <a:cs typeface="Courier New" pitchFamily="49" charset="0"/>
              </a:rPr>
              <a:t>fac</a:t>
            </a:r>
            <a:r>
              <a:rPr lang="en-US" sz="2300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2400" dirty="0">
                <a:latin typeface="Bell MT" pitchFamily="18" charset="0"/>
                <a:sym typeface="Math B"/>
              </a:rPr>
              <a:t></a:t>
            </a:r>
            <a:r>
              <a:rPr lang="en-US" sz="2300" dirty="0">
                <a:solidFill>
                  <a:srgbClr val="000000"/>
                </a:solidFill>
                <a:cs typeface="Courier New" pitchFamily="49" charset="0"/>
              </a:rPr>
              <a:t>  </a:t>
            </a:r>
            <a:r>
              <a:rPr lang="en-US" sz="23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y := 1; while </a:t>
            </a:r>
            <a:r>
              <a:rPr lang="en-US" sz="23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(x=1) do (y := y*x; x := x–1)</a:t>
            </a:r>
            <a:endParaRPr lang="he-IL" sz="2300" b="1" dirty="0"/>
          </a:p>
        </p:txBody>
      </p:sp>
      <p:sp>
        <p:nvSpPr>
          <p:cNvPr id="3" name="Rounded Rectangular Callout 2"/>
          <p:cNvSpPr/>
          <p:nvPr/>
        </p:nvSpPr>
        <p:spPr>
          <a:xfrm>
            <a:off x="5797850" y="5193395"/>
            <a:ext cx="3312368" cy="936104"/>
          </a:xfrm>
          <a:prstGeom prst="wedgeRoundRectCallout">
            <a:avLst>
              <a:gd name="adj1" fmla="val -42063"/>
              <a:gd name="adj2" fmla="val 74559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4000" dirty="0">
                <a:solidFill>
                  <a:schemeClr val="tx1"/>
                </a:solidFill>
              </a:rPr>
              <a:t>Hoare Triples</a:t>
            </a:r>
          </a:p>
        </p:txBody>
      </p:sp>
    </p:spTree>
    <p:extLst>
      <p:ext uri="{BB962C8B-B14F-4D97-AF65-F5344CB8AC3E}">
        <p14:creationId xmlns:p14="http://schemas.microsoft.com/office/powerpoint/2010/main" val="792755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778098"/>
          </a:xfrm>
        </p:spPr>
        <p:txBody>
          <a:bodyPr>
            <a:normAutofit fontScale="90000"/>
          </a:bodyPr>
          <a:lstStyle/>
          <a:p>
            <a:r>
              <a:rPr lang="en-US" dirty="0"/>
              <a:t>Verification: Assertion-Based  [Floyd, ‘67]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Assertion</a:t>
            </a:r>
            <a:r>
              <a:rPr lang="en-US" dirty="0"/>
              <a:t>: invariant at specific program point </a:t>
            </a:r>
          </a:p>
          <a:p>
            <a:pPr lvl="1"/>
            <a:r>
              <a:rPr lang="en-US" dirty="0"/>
              <a:t>E.g., assert(</a:t>
            </a:r>
            <a:r>
              <a:rPr lang="en-US" i="1" dirty="0"/>
              <a:t>e</a:t>
            </a:r>
            <a:r>
              <a:rPr lang="en-US" dirty="0"/>
              <a:t>) </a:t>
            </a:r>
          </a:p>
          <a:p>
            <a:endParaRPr lang="en-US" dirty="0"/>
          </a:p>
          <a:p>
            <a:r>
              <a:rPr lang="en-US" dirty="0"/>
              <a:t>use assertions as foundation for </a:t>
            </a:r>
            <a:r>
              <a:rPr lang="en-US" b="1" dirty="0"/>
              <a:t>static correctness proofs</a:t>
            </a:r>
          </a:p>
          <a:p>
            <a:r>
              <a:rPr lang="en-US" dirty="0"/>
              <a:t>specify assertions at </a:t>
            </a:r>
            <a:r>
              <a:rPr lang="en-US" i="1" dirty="0"/>
              <a:t>every </a:t>
            </a:r>
            <a:r>
              <a:rPr lang="en-US" dirty="0"/>
              <a:t>program point</a:t>
            </a:r>
          </a:p>
          <a:p>
            <a:r>
              <a:rPr lang="en-US" dirty="0"/>
              <a:t>correctness reduced to </a:t>
            </a:r>
            <a:r>
              <a:rPr lang="en-US" b="1" dirty="0"/>
              <a:t>reasoning about individual statements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14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8504029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Annotated Flow Programs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15</a:t>
            </a:fld>
            <a:endParaRPr lang="he-IL" dirty="0"/>
          </a:p>
        </p:txBody>
      </p:sp>
      <p:pic>
        <p:nvPicPr>
          <p:cNvPr id="3" name="Picture 2" descr="Screen Shot 2014-03-17 at 12.19.5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196752"/>
            <a:ext cx="5848411" cy="5632552"/>
          </a:xfrm>
          <a:prstGeom prst="rect">
            <a:avLst/>
          </a:prstGeom>
        </p:spPr>
      </p:pic>
      <p:sp>
        <p:nvSpPr>
          <p:cNvPr id="5" name="Rounded Rectangular Callout 4"/>
          <p:cNvSpPr/>
          <p:nvPr/>
        </p:nvSpPr>
        <p:spPr>
          <a:xfrm>
            <a:off x="7092280" y="980728"/>
            <a:ext cx="1944216" cy="1296144"/>
          </a:xfrm>
          <a:prstGeom prst="wedgeRoundRectCallout">
            <a:avLst>
              <a:gd name="adj1" fmla="val -54039"/>
              <a:gd name="adj2" fmla="val 88349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1400" b="1" dirty="0">
                <a:solidFill>
                  <a:schemeClr val="tx1"/>
                </a:solidFill>
              </a:rPr>
              <a:t>Reduction: </a:t>
            </a:r>
            <a:r>
              <a:rPr lang="en-US" sz="1400" dirty="0">
                <a:solidFill>
                  <a:schemeClr val="tx1"/>
                </a:solidFill>
              </a:rPr>
              <a:t>Program verification is reduced to claims about the subject of discourse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7092280" y="4365104"/>
            <a:ext cx="1944216" cy="936104"/>
          </a:xfrm>
          <a:prstGeom prst="wedgeRoundRectCallout">
            <a:avLst>
              <a:gd name="adj1" fmla="val -54039"/>
              <a:gd name="adj2" fmla="val 88349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1400" b="1" dirty="0">
                <a:solidFill>
                  <a:schemeClr val="tx1"/>
                </a:solidFill>
              </a:rPr>
              <a:t>Straight line code: </a:t>
            </a:r>
            <a:r>
              <a:rPr lang="en-US" sz="1400" dirty="0">
                <a:solidFill>
                  <a:schemeClr val="tx1"/>
                </a:solidFill>
              </a:rPr>
              <a:t>claims are determined “by construction”</a:t>
            </a:r>
          </a:p>
        </p:txBody>
      </p:sp>
    </p:spTree>
    <p:extLst>
      <p:ext uri="{BB962C8B-B14F-4D97-AF65-F5344CB8AC3E}">
        <p14:creationId xmlns:p14="http://schemas.microsoft.com/office/powerpoint/2010/main" val="12190628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Annotated Flow Programs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16</a:t>
            </a:fld>
            <a:endParaRPr lang="he-IL" dirty="0"/>
          </a:p>
        </p:txBody>
      </p:sp>
      <p:pic>
        <p:nvPicPr>
          <p:cNvPr id="3" name="Picture 2" descr="Screen Shot 2014-03-17 at 12.19.5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196752"/>
            <a:ext cx="5848411" cy="5632552"/>
          </a:xfrm>
          <a:prstGeom prst="rect">
            <a:avLst/>
          </a:prstGeom>
        </p:spPr>
      </p:pic>
      <p:sp>
        <p:nvSpPr>
          <p:cNvPr id="5" name="Rounded Rectangular Callout 4"/>
          <p:cNvSpPr/>
          <p:nvPr/>
        </p:nvSpPr>
        <p:spPr>
          <a:xfrm>
            <a:off x="7092280" y="980728"/>
            <a:ext cx="1944216" cy="1296144"/>
          </a:xfrm>
          <a:prstGeom prst="wedgeRoundRectCallout">
            <a:avLst>
              <a:gd name="adj1" fmla="val -54039"/>
              <a:gd name="adj2" fmla="val 88349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1400" b="1" dirty="0">
                <a:solidFill>
                  <a:schemeClr val="tx1"/>
                </a:solidFill>
              </a:rPr>
              <a:t>Reduction: </a:t>
            </a:r>
            <a:r>
              <a:rPr lang="en-US" sz="1400" dirty="0">
                <a:solidFill>
                  <a:schemeClr val="tx1"/>
                </a:solidFill>
              </a:rPr>
              <a:t>Program verification is reduced to claims about the subject of discourse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37628" y="3763030"/>
            <a:ext cx="1787407" cy="936104"/>
          </a:xfrm>
          <a:prstGeom prst="wedgeRoundRectCallout">
            <a:avLst>
              <a:gd name="adj1" fmla="val 50698"/>
              <a:gd name="adj2" fmla="val 92369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1400" b="1" dirty="0">
                <a:solidFill>
                  <a:schemeClr val="tx1"/>
                </a:solidFill>
              </a:rPr>
              <a:t>Straight line code: </a:t>
            </a:r>
            <a:r>
              <a:rPr lang="en-US" sz="1400" dirty="0">
                <a:solidFill>
                  <a:schemeClr val="tx1"/>
                </a:solidFill>
              </a:rPr>
              <a:t>claims are determined “by construction”</a:t>
            </a:r>
          </a:p>
        </p:txBody>
      </p:sp>
      <p:sp>
        <p:nvSpPr>
          <p:cNvPr id="10" name="Down Arrow 9"/>
          <p:cNvSpPr/>
          <p:nvPr/>
        </p:nvSpPr>
        <p:spPr>
          <a:xfrm>
            <a:off x="2627784" y="1712148"/>
            <a:ext cx="504056" cy="1300370"/>
          </a:xfrm>
          <a:prstGeom prst="downArrow">
            <a:avLst/>
          </a:prstGeom>
          <a:solidFill>
            <a:schemeClr val="tx2">
              <a:lumMod val="40000"/>
              <a:lumOff val="60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2771800" y="3933056"/>
            <a:ext cx="288032" cy="2304256"/>
          </a:xfrm>
          <a:prstGeom prst="downArrow">
            <a:avLst>
              <a:gd name="adj1" fmla="val 100000"/>
              <a:gd name="adj2" fmla="val 0"/>
            </a:avLst>
          </a:prstGeom>
          <a:solidFill>
            <a:srgbClr val="8EB4E3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Bent-Up Arrow 11"/>
          <p:cNvSpPr/>
          <p:nvPr/>
        </p:nvSpPr>
        <p:spPr>
          <a:xfrm flipV="1">
            <a:off x="3347864" y="3645024"/>
            <a:ext cx="648072" cy="576064"/>
          </a:xfrm>
          <a:prstGeom prst="bentUpArrow">
            <a:avLst>
              <a:gd name="adj1" fmla="val 38064"/>
              <a:gd name="adj2" fmla="val 30081"/>
              <a:gd name="adj3" fmla="val 27903"/>
            </a:avLst>
          </a:prstGeom>
          <a:solidFill>
            <a:srgbClr val="8EB4E3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Bent-Up Arrow 12"/>
          <p:cNvSpPr/>
          <p:nvPr/>
        </p:nvSpPr>
        <p:spPr>
          <a:xfrm rot="16200000" flipV="1">
            <a:off x="573933" y="4221088"/>
            <a:ext cx="3312367" cy="720080"/>
          </a:xfrm>
          <a:prstGeom prst="bentUpArrow">
            <a:avLst>
              <a:gd name="adj1" fmla="val 38064"/>
              <a:gd name="adj2" fmla="val 30081"/>
              <a:gd name="adj3" fmla="val 27903"/>
            </a:avLst>
          </a:prstGeom>
          <a:solidFill>
            <a:srgbClr val="8EB4E3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Down Arrow 13"/>
          <p:cNvSpPr/>
          <p:nvPr/>
        </p:nvSpPr>
        <p:spPr>
          <a:xfrm rot="5400000">
            <a:off x="2314329" y="5779840"/>
            <a:ext cx="288032" cy="626911"/>
          </a:xfrm>
          <a:prstGeom prst="downArrow">
            <a:avLst>
              <a:gd name="adj1" fmla="val 100000"/>
              <a:gd name="adj2" fmla="val 0"/>
            </a:avLst>
          </a:prstGeom>
          <a:solidFill>
            <a:srgbClr val="8EB4E3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2699926" y="3076222"/>
            <a:ext cx="348074" cy="338667"/>
          </a:xfrm>
          <a:prstGeom prst="ellipse">
            <a:avLst/>
          </a:prstGeom>
          <a:solidFill>
            <a:schemeClr val="accent2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ounded Rectangular Callout 15"/>
          <p:cNvSpPr/>
          <p:nvPr/>
        </p:nvSpPr>
        <p:spPr>
          <a:xfrm>
            <a:off x="1053630" y="2210741"/>
            <a:ext cx="1173783" cy="448868"/>
          </a:xfrm>
          <a:prstGeom prst="wedgeRoundRectCallout">
            <a:avLst>
              <a:gd name="adj1" fmla="val 83622"/>
              <a:gd name="adj2" fmla="val 118265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Cut points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6889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778098"/>
          </a:xfrm>
        </p:spPr>
        <p:txBody>
          <a:bodyPr>
            <a:normAutofit fontScale="90000"/>
          </a:bodyPr>
          <a:lstStyle/>
          <a:p>
            <a:r>
              <a:rPr lang="en-US" dirty="0"/>
              <a:t>Assertion-Based Verification [Floyd, ‘67]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Assertion</a:t>
            </a:r>
            <a:r>
              <a:rPr lang="en-US" dirty="0"/>
              <a:t>: invariant at specific program point </a:t>
            </a:r>
          </a:p>
          <a:p>
            <a:pPr lvl="1"/>
            <a:r>
              <a:rPr lang="en-US" dirty="0"/>
              <a:t>E.g., assert(</a:t>
            </a:r>
            <a:r>
              <a:rPr lang="en-US" i="1" dirty="0"/>
              <a:t>x=y</a:t>
            </a:r>
            <a:r>
              <a:rPr lang="en-US" dirty="0"/>
              <a:t>) </a:t>
            </a:r>
          </a:p>
          <a:p>
            <a:endParaRPr lang="en-US" dirty="0"/>
          </a:p>
          <a:p>
            <a:r>
              <a:rPr lang="en-US" dirty="0"/>
              <a:t>Proof reduced to logical claims</a:t>
            </a:r>
          </a:p>
          <a:p>
            <a:pPr lvl="1"/>
            <a:r>
              <a:rPr lang="en-US" dirty="0"/>
              <a:t>Considering the effect of statements</a:t>
            </a:r>
          </a:p>
          <a:p>
            <a:pPr lvl="1"/>
            <a:r>
              <a:rPr lang="en-US" dirty="0"/>
              <a:t>But, not reusable</a:t>
            </a:r>
          </a:p>
          <a:p>
            <a:pPr lvl="1"/>
            <a:endParaRPr lang="en-US" dirty="0"/>
          </a:p>
          <a:p>
            <a:pPr algn="ctr"/>
            <a:r>
              <a:rPr lang="en-US" dirty="0"/>
              <a:t>Challenge: Finding invariants at cut points in </a:t>
            </a:r>
            <a:br>
              <a:rPr lang="en-US" dirty="0"/>
            </a:br>
            <a:r>
              <a:rPr lang="en-US" sz="4800" dirty="0">
                <a:solidFill>
                  <a:srgbClr val="FF0000"/>
                </a:solidFill>
              </a:rPr>
              <a:t>loops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17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9285874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Floyd-</a:t>
            </a:r>
            <a:r>
              <a:rPr lang="en-US" dirty="0"/>
              <a:t>Hoare Logic 1969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Floyd’s ideas to define </a:t>
            </a:r>
            <a:r>
              <a:rPr lang="en-US" b="1" dirty="0"/>
              <a:t>axiomatic semantics</a:t>
            </a:r>
          </a:p>
          <a:p>
            <a:pPr lvl="1"/>
            <a:r>
              <a:rPr lang="en-US" dirty="0"/>
              <a:t>Structured programming</a:t>
            </a:r>
          </a:p>
          <a:p>
            <a:pPr lvl="2"/>
            <a:r>
              <a:rPr lang="en-US" dirty="0"/>
              <a:t>No </a:t>
            </a:r>
            <a:r>
              <a:rPr lang="en-US" dirty="0" err="1"/>
              <a:t>gotos</a:t>
            </a:r>
            <a:endParaRPr lang="en-US" dirty="0"/>
          </a:p>
          <a:p>
            <a:pPr lvl="2"/>
            <a:r>
              <a:rPr lang="en-US" dirty="0"/>
              <a:t>Modular (reusable claims)</a:t>
            </a:r>
          </a:p>
          <a:p>
            <a:pPr lvl="1"/>
            <a:r>
              <a:rPr lang="en-US" dirty="0"/>
              <a:t>Hoare triples</a:t>
            </a:r>
          </a:p>
          <a:p>
            <a:pPr lvl="2"/>
            <a:r>
              <a:rPr lang="en-US" dirty="0"/>
              <a:t>{P} C {Q}</a:t>
            </a:r>
          </a:p>
          <a:p>
            <a:pPr lvl="2"/>
            <a:r>
              <a:rPr lang="en-US" dirty="0"/>
              <a:t>[P] C [Q]  (often  &lt;P&gt; C &lt;Q&gt;)</a:t>
            </a:r>
          </a:p>
          <a:p>
            <a:pPr lvl="1"/>
            <a:r>
              <a:rPr lang="en-US" dirty="0"/>
              <a:t>Define the programming language semantics as a </a:t>
            </a:r>
            <a:r>
              <a:rPr lang="en-US" b="1" dirty="0"/>
              <a:t>proof system</a:t>
            </a:r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18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979661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Assertions</a:t>
            </a:r>
            <a:r>
              <a:rPr lang="en-US" dirty="0"/>
              <a:t>, </a:t>
            </a:r>
            <a:r>
              <a:rPr lang="en-US" dirty="0" err="1"/>
              <a:t>a.k.a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Hoare triples</a:t>
            </a:r>
            <a:endParaRPr lang="he-IL" dirty="0">
              <a:solidFill>
                <a:srgbClr val="0000FF"/>
              </a:solidFill>
            </a:endParaRPr>
          </a:p>
        </p:txBody>
      </p:sp>
      <p:sp>
        <p:nvSpPr>
          <p:cNvPr id="5" name="מציין מיקום תוכן 4"/>
          <p:cNvSpPr>
            <a:spLocks noGrp="1"/>
          </p:cNvSpPr>
          <p:nvPr>
            <p:ph idx="1"/>
          </p:nvPr>
        </p:nvSpPr>
        <p:spPr>
          <a:xfrm>
            <a:off x="457200" y="3284984"/>
            <a:ext cx="8229600" cy="2880320"/>
          </a:xfrm>
        </p:spPr>
        <p:txBody>
          <a:bodyPr>
            <a:normAutofit fontScale="85000" lnSpcReduction="20000"/>
          </a:bodyPr>
          <a:lstStyle/>
          <a:p>
            <a:r>
              <a:rPr lang="en-US" i="1" dirty="0"/>
              <a:t>P</a:t>
            </a:r>
            <a:r>
              <a:rPr lang="en-US" dirty="0"/>
              <a:t> and </a:t>
            </a:r>
            <a:r>
              <a:rPr lang="en-US" i="1" dirty="0"/>
              <a:t>Q</a:t>
            </a:r>
            <a:r>
              <a:rPr lang="en-US" dirty="0"/>
              <a:t> are state predicates</a:t>
            </a:r>
          </a:p>
          <a:p>
            <a:pPr lvl="1"/>
            <a:r>
              <a:rPr lang="en-US" dirty="0"/>
              <a:t>Example: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/>
              <a:t>&gt;0</a:t>
            </a:r>
          </a:p>
          <a:p>
            <a:r>
              <a:rPr lang="en-US" b="1" i="1" dirty="0"/>
              <a:t>If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dirty="0"/>
              <a:t> holds in the initial state, and</a:t>
            </a:r>
            <a:br>
              <a:rPr lang="en-US" dirty="0"/>
            </a:br>
            <a:r>
              <a:rPr lang="en-US" b="1" i="1" dirty="0"/>
              <a:t>if</a:t>
            </a:r>
            <a:r>
              <a:rPr lang="en-US" dirty="0"/>
              <a:t> execution of </a:t>
            </a:r>
            <a:r>
              <a:rPr lang="en-US" i="1" dirty="0"/>
              <a:t>C</a:t>
            </a:r>
            <a:r>
              <a:rPr lang="en-US" dirty="0"/>
              <a:t> terminates on that state,</a:t>
            </a:r>
            <a:br>
              <a:rPr lang="en-US" dirty="0"/>
            </a:br>
            <a:r>
              <a:rPr lang="en-US" b="1" i="1" dirty="0"/>
              <a:t>then</a:t>
            </a:r>
            <a:r>
              <a:rPr lang="en-US" dirty="0"/>
              <a:t> </a:t>
            </a:r>
            <a:r>
              <a:rPr lang="en-US" i="1" dirty="0"/>
              <a:t>Q</a:t>
            </a:r>
            <a:r>
              <a:rPr lang="en-US" dirty="0"/>
              <a:t> will hold in the state in which </a:t>
            </a:r>
            <a:r>
              <a:rPr lang="en-US" i="1" dirty="0"/>
              <a:t>C</a:t>
            </a:r>
            <a:r>
              <a:rPr lang="en-US" dirty="0"/>
              <a:t> halts</a:t>
            </a:r>
          </a:p>
          <a:p>
            <a:r>
              <a:rPr lang="en-US" i="1" dirty="0"/>
              <a:t>C</a:t>
            </a:r>
            <a:r>
              <a:rPr lang="en-US" dirty="0"/>
              <a:t> is not required to always terminate</a:t>
            </a:r>
          </a:p>
          <a:p>
            <a:pPr lvl="1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  {true} while true do skip {false}</a:t>
            </a:r>
            <a:endParaRPr lang="en-US" sz="3000" b="1" dirty="0">
              <a:latin typeface="Courier New" pitchFamily="49" charset="0"/>
              <a:cs typeface="Courier New" pitchFamily="49" charset="0"/>
              <a:sym typeface="Symbol" pitchFamily="18" charset="2"/>
            </a:endParaRPr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19</a:t>
            </a:fld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1763688" y="980728"/>
            <a:ext cx="5688632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7200" dirty="0"/>
              <a:t>{ </a:t>
            </a:r>
            <a:r>
              <a:rPr lang="en-US" sz="7200" i="1" dirty="0"/>
              <a:t>P </a:t>
            </a:r>
            <a:r>
              <a:rPr lang="en-US" sz="7200" dirty="0"/>
              <a:t>} </a:t>
            </a:r>
            <a:r>
              <a:rPr lang="en-US" sz="7200" i="1" dirty="0"/>
              <a:t>C</a:t>
            </a:r>
            <a:r>
              <a:rPr lang="en-US" sz="7200" dirty="0"/>
              <a:t> { </a:t>
            </a:r>
            <a:r>
              <a:rPr lang="en-US" sz="7200" i="1" dirty="0"/>
              <a:t>Q </a:t>
            </a:r>
            <a:r>
              <a:rPr lang="en-US" sz="7200" dirty="0"/>
              <a:t>}</a:t>
            </a:r>
            <a:endParaRPr lang="he-IL" sz="7200" dirty="0"/>
          </a:p>
        </p:txBody>
      </p:sp>
      <p:sp>
        <p:nvSpPr>
          <p:cNvPr id="6" name="הסבר מלבני 5"/>
          <p:cNvSpPr/>
          <p:nvPr/>
        </p:nvSpPr>
        <p:spPr>
          <a:xfrm>
            <a:off x="683568" y="2564904"/>
            <a:ext cx="1440160" cy="432048"/>
          </a:xfrm>
          <a:prstGeom prst="wedgeRectCallout">
            <a:avLst>
              <a:gd name="adj1" fmla="val 133365"/>
              <a:gd name="adj2" fmla="val -17433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precondition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7" name="הסבר מלבני 6"/>
          <p:cNvSpPr/>
          <p:nvPr/>
        </p:nvSpPr>
        <p:spPr>
          <a:xfrm>
            <a:off x="6516216" y="2564904"/>
            <a:ext cx="1512168" cy="432048"/>
          </a:xfrm>
          <a:prstGeom prst="wedgeRectCallout">
            <a:avLst>
              <a:gd name="adj1" fmla="val -103221"/>
              <a:gd name="adj2" fmla="val -16677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 err="1">
                <a:solidFill>
                  <a:schemeClr val="tx1"/>
                </a:solidFill>
              </a:rPr>
              <a:t>postcondition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8" name="הסבר מלבני 7"/>
          <p:cNvSpPr/>
          <p:nvPr/>
        </p:nvSpPr>
        <p:spPr>
          <a:xfrm>
            <a:off x="3707904" y="2492896"/>
            <a:ext cx="1656184" cy="504056"/>
          </a:xfrm>
          <a:prstGeom prst="wedgeRectCallout">
            <a:avLst>
              <a:gd name="adj1" fmla="val -752"/>
              <a:gd name="adj2" fmla="val -14122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>
                <a:solidFill>
                  <a:schemeClr val="tx1"/>
                </a:solidFill>
              </a:rPr>
              <a:t>statement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err="1">
                <a:solidFill>
                  <a:schemeClr val="tx1"/>
                </a:solidFill>
              </a:rPr>
              <a:t>a.k.a</a:t>
            </a:r>
            <a:r>
              <a:rPr lang="en-US" dirty="0">
                <a:solidFill>
                  <a:schemeClr val="tx1"/>
                </a:solidFill>
              </a:rPr>
              <a:t> command</a:t>
            </a:r>
            <a:endParaRPr lang="he-I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181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Natural semantics for </a:t>
            </a:r>
            <a:r>
              <a:rPr lang="en-US" b="1" dirty="0">
                <a:cs typeface="Andalus" pitchFamily="18" charset="-78"/>
              </a:rPr>
              <a:t>While</a:t>
            </a:r>
            <a:r>
              <a:rPr lang="en-US" dirty="0"/>
              <a:t> 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</a:t>
            </a:fld>
            <a:endParaRPr lang="he-IL" dirty="0"/>
          </a:p>
        </p:txBody>
      </p:sp>
      <p:grpSp>
        <p:nvGrpSpPr>
          <p:cNvPr id="3" name="קבוצה 56"/>
          <p:cNvGrpSpPr/>
          <p:nvPr/>
        </p:nvGrpSpPr>
        <p:grpSpPr>
          <a:xfrm>
            <a:off x="683568" y="1262923"/>
            <a:ext cx="4752528" cy="462307"/>
            <a:chOff x="1043608" y="1262923"/>
            <a:chExt cx="4556249" cy="462307"/>
          </a:xfrm>
        </p:grpSpPr>
        <p:sp>
          <p:nvSpPr>
            <p:cNvPr id="14" name="Text Box 3"/>
            <p:cNvSpPr txBox="1">
              <a:spLocks noChangeArrowheads="1"/>
            </p:cNvSpPr>
            <p:nvPr/>
          </p:nvSpPr>
          <p:spPr bwMode="auto">
            <a:xfrm>
              <a:off x="2267744" y="1262923"/>
              <a:ext cx="3332113" cy="462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2075" tIns="46038" rIns="92075" bIns="46038" anchor="ctr">
              <a:spAutoFit/>
            </a:bodyPr>
            <a:lstStyle/>
            <a:p>
              <a:pPr algn="l" rtl="0">
                <a:spcBef>
                  <a:spcPct val="50000"/>
                </a:spcBef>
                <a:buFont typeface="Monotype Sorts" pitchFamily="2" charset="2"/>
                <a:buNone/>
              </a:pPr>
              <a:r>
                <a:rPr lang="en-US" sz="2400" dirty="0">
                  <a:sym typeface="Symbol"/>
                </a:rPr>
                <a:t></a:t>
              </a:r>
              <a:r>
                <a:rPr lang="en-US" sz="24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x</a:t>
              </a:r>
              <a:r>
                <a:rPr lang="en-US" sz="2400" dirty="0">
                  <a:solidFill>
                    <a:srgbClr val="000000"/>
                  </a:solidFill>
                </a:rPr>
                <a:t> := </a:t>
              </a:r>
              <a:r>
                <a:rPr lang="en-US" sz="2400" i="1" dirty="0">
                  <a:solidFill>
                    <a:srgbClr val="000000"/>
                  </a:solidFill>
                </a:rPr>
                <a:t>a</a:t>
              </a:r>
              <a:r>
                <a:rPr lang="en-US" sz="2400" dirty="0">
                  <a:solidFill>
                    <a:srgbClr val="000000"/>
                  </a:solidFill>
                </a:rPr>
                <a:t>, </a:t>
              </a:r>
              <a:r>
                <a:rPr lang="en-US" sz="2400" i="1" dirty="0">
                  <a:solidFill>
                    <a:srgbClr val="000000"/>
                  </a:solidFill>
                </a:rPr>
                <a:t>s</a:t>
              </a:r>
              <a:r>
                <a:rPr lang="en-US" sz="2400" dirty="0">
                  <a:sym typeface="Symbol"/>
                </a:rPr>
                <a:t></a:t>
              </a:r>
              <a:r>
                <a:rPr lang="en-US" sz="2400" dirty="0">
                  <a:solidFill>
                    <a:srgbClr val="000000"/>
                  </a:solidFill>
                </a:rPr>
                <a:t> </a:t>
              </a:r>
              <a:r>
                <a:rPr lang="en-US" sz="2400" dirty="0">
                  <a:sym typeface="Math C"/>
                </a:rPr>
                <a:t></a:t>
              </a:r>
              <a:r>
                <a:rPr lang="en-US" sz="2400" dirty="0">
                  <a:solidFill>
                    <a:srgbClr val="000000"/>
                  </a:solidFill>
                  <a:sym typeface="Symbol" pitchFamily="18" charset="2"/>
                </a:rPr>
                <a:t> </a:t>
              </a:r>
              <a:r>
                <a:rPr lang="en-US" sz="2400" i="1" dirty="0">
                  <a:solidFill>
                    <a:srgbClr val="000000"/>
                  </a:solidFill>
                  <a:sym typeface="Symbol" pitchFamily="18" charset="2"/>
                </a:rPr>
                <a:t>s</a:t>
              </a:r>
              <a:r>
                <a:rPr lang="en-US" sz="2400" dirty="0">
                  <a:solidFill>
                    <a:srgbClr val="000000"/>
                  </a:solidFill>
                  <a:sym typeface="Symbol" pitchFamily="18" charset="2"/>
                </a:rPr>
                <a:t>[x </a:t>
              </a:r>
              <a:r>
                <a:rPr lang="en-US" sz="2400" dirty="0">
                  <a:solidFill>
                    <a:srgbClr val="000000"/>
                  </a:solidFill>
                  <a:sym typeface="Math C" pitchFamily="2" charset="2"/>
                </a:rPr>
                <a:t></a:t>
              </a:r>
              <a:r>
                <a:rPr lang="en-US" sz="2400" i="1" dirty="0" err="1">
                  <a:solidFill>
                    <a:srgbClr val="000000"/>
                  </a:solidFill>
                  <a:latin typeface="Lucida Calligraphy" pitchFamily="66" charset="0"/>
                  <a:cs typeface="Leelawadee" pitchFamily="34" charset="-34"/>
                  <a:sym typeface="Math B" pitchFamily="2" charset="2"/>
                </a:rPr>
                <a:t>A</a:t>
              </a:r>
              <a:r>
                <a:rPr lang="en-US" sz="2400" dirty="0" err="1">
                  <a:solidFill>
                    <a:srgbClr val="000000"/>
                  </a:solidFill>
                  <a:sym typeface="Math B" pitchFamily="2" charset="2"/>
                </a:rPr>
                <a:t></a:t>
              </a:r>
              <a:r>
                <a:rPr lang="en-US" sz="2400" i="1" dirty="0" err="1">
                  <a:solidFill>
                    <a:srgbClr val="000000"/>
                  </a:solidFill>
                  <a:sym typeface="Math B" pitchFamily="2" charset="2"/>
                </a:rPr>
                <a:t>a</a:t>
              </a:r>
              <a:r>
                <a:rPr lang="en-US" sz="2400" dirty="0" err="1">
                  <a:solidFill>
                    <a:srgbClr val="000000"/>
                  </a:solidFill>
                  <a:sym typeface="Math B" pitchFamily="2" charset="2"/>
                </a:rPr>
                <a:t></a:t>
              </a:r>
              <a:r>
                <a:rPr lang="en-US" sz="2400" i="1" dirty="0" err="1">
                  <a:solidFill>
                    <a:srgbClr val="000000"/>
                  </a:solidFill>
                  <a:sym typeface="Math B" pitchFamily="2" charset="2"/>
                </a:rPr>
                <a:t>s</a:t>
              </a:r>
              <a:r>
                <a:rPr lang="en-US" sz="2400" dirty="0">
                  <a:solidFill>
                    <a:srgbClr val="000000"/>
                  </a:solidFill>
                  <a:sym typeface="Math B" pitchFamily="2" charset="2"/>
                </a:rPr>
                <a:t>]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043608" y="1263244"/>
              <a:ext cx="949299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2400" dirty="0">
                  <a:solidFill>
                    <a:srgbClr val="0000FF"/>
                  </a:solidFill>
                </a:rPr>
                <a:t>[ass</a:t>
              </a:r>
              <a:r>
                <a:rPr lang="en-US" sz="2400" baseline="-25000" dirty="0">
                  <a:solidFill>
                    <a:srgbClr val="0000FF"/>
                  </a:solidFill>
                </a:rPr>
                <a:t>ns</a:t>
              </a:r>
              <a:r>
                <a:rPr lang="en-US" sz="2400" dirty="0">
                  <a:solidFill>
                    <a:srgbClr val="0000FF"/>
                  </a:solidFill>
                </a:rPr>
                <a:t>]</a:t>
              </a:r>
              <a:endParaRPr lang="he-IL" sz="2400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5" name="קבוצה 57"/>
          <p:cNvGrpSpPr/>
          <p:nvPr/>
        </p:nvGrpSpPr>
        <p:grpSpPr>
          <a:xfrm>
            <a:off x="683568" y="1820432"/>
            <a:ext cx="3188097" cy="462307"/>
            <a:chOff x="1043608" y="1814565"/>
            <a:chExt cx="3188097" cy="462307"/>
          </a:xfrm>
        </p:grpSpPr>
        <p:sp>
          <p:nvSpPr>
            <p:cNvPr id="28" name="Text Box 3"/>
            <p:cNvSpPr txBox="1">
              <a:spLocks noChangeArrowheads="1"/>
            </p:cNvSpPr>
            <p:nvPr/>
          </p:nvSpPr>
          <p:spPr bwMode="auto">
            <a:xfrm>
              <a:off x="2267744" y="1814565"/>
              <a:ext cx="1963961" cy="462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2075" tIns="46038" rIns="92075" bIns="46038" anchor="ctr">
              <a:spAutoFit/>
            </a:bodyPr>
            <a:lstStyle/>
            <a:p>
              <a:pPr algn="l" rtl="0">
                <a:spcBef>
                  <a:spcPct val="50000"/>
                </a:spcBef>
                <a:buFont typeface="Monotype Sorts" pitchFamily="2" charset="2"/>
                <a:buNone/>
              </a:pPr>
              <a:r>
                <a:rPr lang="en-US" sz="2400" dirty="0">
                  <a:sym typeface="Symbol"/>
                </a:rPr>
                <a:t></a:t>
              </a:r>
              <a:r>
                <a:rPr lang="en-US" sz="24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skip</a:t>
              </a:r>
              <a:r>
                <a:rPr lang="en-US" sz="2400" dirty="0">
                  <a:solidFill>
                    <a:srgbClr val="000000"/>
                  </a:solidFill>
                </a:rPr>
                <a:t>, </a:t>
              </a:r>
              <a:r>
                <a:rPr lang="en-US" sz="2400" i="1" dirty="0">
                  <a:solidFill>
                    <a:srgbClr val="000000"/>
                  </a:solidFill>
                </a:rPr>
                <a:t>s</a:t>
              </a:r>
              <a:r>
                <a:rPr lang="en-US" sz="2400" dirty="0">
                  <a:sym typeface="Symbol"/>
                </a:rPr>
                <a:t></a:t>
              </a:r>
              <a:r>
                <a:rPr lang="en-US" sz="2400" dirty="0">
                  <a:solidFill>
                    <a:srgbClr val="000000"/>
                  </a:solidFill>
                </a:rPr>
                <a:t> </a:t>
              </a:r>
              <a:r>
                <a:rPr lang="en-US" sz="2400" dirty="0">
                  <a:sym typeface="Math C"/>
                </a:rPr>
                <a:t></a:t>
              </a:r>
              <a:r>
                <a:rPr lang="en-US" sz="2400" dirty="0">
                  <a:solidFill>
                    <a:srgbClr val="000000"/>
                  </a:solidFill>
                  <a:sym typeface="Symbol" pitchFamily="18" charset="2"/>
                </a:rPr>
                <a:t> </a:t>
              </a:r>
              <a:r>
                <a:rPr lang="en-US" sz="2400" i="1" dirty="0">
                  <a:solidFill>
                    <a:srgbClr val="000000"/>
                  </a:solidFill>
                  <a:sym typeface="Symbol" pitchFamily="18" charset="2"/>
                </a:rPr>
                <a:t>s</a:t>
              </a:r>
              <a:endParaRPr lang="en-US" sz="2400" i="1" dirty="0">
                <a:solidFill>
                  <a:srgbClr val="00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043608" y="1814886"/>
              <a:ext cx="1053494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2400" dirty="0">
                  <a:solidFill>
                    <a:srgbClr val="0000FF"/>
                  </a:solidFill>
                </a:rPr>
                <a:t>[</a:t>
              </a:r>
              <a:r>
                <a:rPr lang="en-US" sz="2400" dirty="0" err="1">
                  <a:solidFill>
                    <a:srgbClr val="0000FF"/>
                  </a:solidFill>
                </a:rPr>
                <a:t>skip</a:t>
              </a:r>
              <a:r>
                <a:rPr lang="en-US" sz="2400" baseline="-25000" dirty="0" err="1">
                  <a:solidFill>
                    <a:srgbClr val="0000FF"/>
                  </a:solidFill>
                </a:rPr>
                <a:t>ns</a:t>
              </a:r>
              <a:r>
                <a:rPr lang="en-US" sz="2400" dirty="0">
                  <a:solidFill>
                    <a:srgbClr val="0000FF"/>
                  </a:solidFill>
                </a:rPr>
                <a:t>]</a:t>
              </a:r>
              <a:endParaRPr lang="he-IL" sz="2400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6" name="קבוצה 58"/>
          <p:cNvGrpSpPr/>
          <p:nvPr/>
        </p:nvGrpSpPr>
        <p:grpSpPr>
          <a:xfrm>
            <a:off x="683568" y="2377941"/>
            <a:ext cx="4752527" cy="831639"/>
            <a:chOff x="1043608" y="2668270"/>
            <a:chExt cx="4752527" cy="831639"/>
          </a:xfrm>
        </p:grpSpPr>
        <p:grpSp>
          <p:nvGrpSpPr>
            <p:cNvPr id="7" name="קבוצה 33"/>
            <p:cNvGrpSpPr/>
            <p:nvPr/>
          </p:nvGrpSpPr>
          <p:grpSpPr>
            <a:xfrm>
              <a:off x="2267744" y="2668270"/>
              <a:ext cx="3528391" cy="831639"/>
              <a:chOff x="2987825" y="2668270"/>
              <a:chExt cx="3528391" cy="831639"/>
            </a:xfrm>
          </p:grpSpPr>
          <p:sp>
            <p:nvSpPr>
              <p:cNvPr id="31" name="Text Box 3"/>
              <p:cNvSpPr txBox="1">
                <a:spLocks noChangeArrowheads="1"/>
              </p:cNvSpPr>
              <p:nvPr/>
            </p:nvSpPr>
            <p:spPr bwMode="auto">
              <a:xfrm>
                <a:off x="2987825" y="2668270"/>
                <a:ext cx="3528391" cy="8316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2075" tIns="46038" rIns="92075" bIns="46038" anchor="ctr">
                <a:spAutoFit/>
              </a:bodyPr>
              <a:lstStyle/>
              <a:p>
                <a:pPr algn="ctr" rtl="0">
                  <a:spcBef>
                    <a:spcPct val="50000"/>
                  </a:spcBef>
                  <a:buFont typeface="Monotype Sorts" pitchFamily="2" charset="2"/>
                  <a:buNone/>
                </a:pPr>
                <a:r>
                  <a:rPr lang="en-US" sz="2400" dirty="0">
                    <a:sym typeface="Symbol"/>
                  </a:rPr>
                  <a:t></a:t>
                </a:r>
                <a:r>
                  <a:rPr lang="en-US" sz="2400" i="1" dirty="0">
                    <a:solidFill>
                      <a:srgbClr val="000000"/>
                    </a:solidFill>
                  </a:rPr>
                  <a:t>S</a:t>
                </a:r>
                <a:r>
                  <a:rPr lang="en-US" sz="2400" baseline="-25000" dirty="0">
                    <a:solidFill>
                      <a:srgbClr val="000000"/>
                    </a:solidFill>
                  </a:rPr>
                  <a:t>1</a:t>
                </a:r>
                <a:r>
                  <a:rPr lang="en-US" sz="2400" dirty="0">
                    <a:solidFill>
                      <a:srgbClr val="000000"/>
                    </a:solidFill>
                  </a:rPr>
                  <a:t>, </a:t>
                </a:r>
                <a:r>
                  <a:rPr lang="en-US" sz="2400" i="1" dirty="0">
                    <a:solidFill>
                      <a:srgbClr val="000000"/>
                    </a:solidFill>
                  </a:rPr>
                  <a:t>s</a:t>
                </a:r>
                <a:r>
                  <a:rPr lang="en-US" sz="2400" dirty="0">
                    <a:sym typeface="Symbol"/>
                  </a:rPr>
                  <a:t></a:t>
                </a:r>
                <a:r>
                  <a:rPr lang="en-US" sz="2400" dirty="0">
                    <a:solidFill>
                      <a:srgbClr val="000000"/>
                    </a:solidFill>
                  </a:rPr>
                  <a:t> </a:t>
                </a:r>
                <a:r>
                  <a:rPr lang="en-US" sz="2400" dirty="0">
                    <a:sym typeface="Math C"/>
                  </a:rPr>
                  <a:t>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2400" i="1" dirty="0">
                    <a:solidFill>
                      <a:srgbClr val="000000"/>
                    </a:solidFill>
                    <a:sym typeface="Symbol" pitchFamily="18" charset="2"/>
                  </a:rPr>
                  <a:t>s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’, </a:t>
                </a:r>
                <a:r>
                  <a:rPr lang="en-US" sz="2400" dirty="0">
                    <a:sym typeface="Symbol"/>
                  </a:rPr>
                  <a:t></a:t>
                </a:r>
                <a:r>
                  <a:rPr lang="en-US" sz="2400" i="1" dirty="0">
                    <a:solidFill>
                      <a:srgbClr val="000000"/>
                    </a:solidFill>
                    <a:sym typeface="Symbol" pitchFamily="18" charset="2"/>
                  </a:rPr>
                  <a:t>S</a:t>
                </a:r>
                <a:r>
                  <a:rPr lang="en-US" sz="2400" baseline="-25000" dirty="0">
                    <a:solidFill>
                      <a:srgbClr val="000000"/>
                    </a:solidFill>
                    <a:sym typeface="Symbol" pitchFamily="18" charset="2"/>
                  </a:rPr>
                  <a:t>2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, </a:t>
                </a:r>
                <a:r>
                  <a:rPr lang="en-US" sz="2400" i="1" dirty="0">
                    <a:solidFill>
                      <a:srgbClr val="000000"/>
                    </a:solidFill>
                    <a:sym typeface="Symbol" pitchFamily="18" charset="2"/>
                  </a:rPr>
                  <a:t>s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’</a:t>
                </a:r>
                <a:r>
                  <a:rPr lang="en-US" sz="2400" dirty="0">
                    <a:sym typeface="Symbol"/>
                  </a:rPr>
                  <a:t>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2400" dirty="0">
                    <a:sym typeface="Math C"/>
                  </a:rPr>
                  <a:t>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2400" i="1" dirty="0">
                    <a:solidFill>
                      <a:srgbClr val="000000"/>
                    </a:solidFill>
                    <a:sym typeface="Symbol" pitchFamily="18" charset="2"/>
                  </a:rPr>
                  <a:t>s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’’</a:t>
                </a:r>
                <a:b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</a:br>
                <a:r>
                  <a:rPr lang="en-US" sz="2400" dirty="0">
                    <a:sym typeface="Symbol"/>
                  </a:rPr>
                  <a:t>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S</a:t>
                </a:r>
                <a:r>
                  <a:rPr lang="en-US" sz="2400" baseline="-25000" dirty="0">
                    <a:solidFill>
                      <a:srgbClr val="000000"/>
                    </a:solidFill>
                    <a:sym typeface="Symbol" pitchFamily="18" charset="2"/>
                  </a:rPr>
                  <a:t>1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; </a:t>
                </a:r>
                <a:r>
                  <a:rPr lang="en-US" sz="2400" i="1" dirty="0">
                    <a:solidFill>
                      <a:srgbClr val="000000"/>
                    </a:solidFill>
                    <a:sym typeface="Symbol" pitchFamily="18" charset="2"/>
                  </a:rPr>
                  <a:t>S</a:t>
                </a:r>
                <a:r>
                  <a:rPr lang="en-US" sz="2400" baseline="-25000" dirty="0">
                    <a:solidFill>
                      <a:srgbClr val="000000"/>
                    </a:solidFill>
                    <a:sym typeface="Symbol" pitchFamily="18" charset="2"/>
                  </a:rPr>
                  <a:t>2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, </a:t>
                </a:r>
                <a:r>
                  <a:rPr lang="en-US" sz="2400" i="1" dirty="0">
                    <a:solidFill>
                      <a:srgbClr val="000000"/>
                    </a:solidFill>
                    <a:sym typeface="Symbol" pitchFamily="18" charset="2"/>
                  </a:rPr>
                  <a:t>s</a:t>
                </a:r>
                <a:r>
                  <a:rPr lang="en-US" sz="2400" dirty="0">
                    <a:sym typeface="Symbol"/>
                  </a:rPr>
                  <a:t>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2400" dirty="0">
                    <a:sym typeface="Math C"/>
                  </a:rPr>
                  <a:t>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2400" i="1" dirty="0">
                    <a:solidFill>
                      <a:srgbClr val="000000"/>
                    </a:solidFill>
                    <a:sym typeface="Symbol" pitchFamily="18" charset="2"/>
                  </a:rPr>
                  <a:t>s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’’ </a:t>
                </a:r>
                <a:endParaRPr lang="en-US" sz="2400" dirty="0">
                  <a:solidFill>
                    <a:srgbClr val="000000"/>
                  </a:solidFill>
                  <a:sym typeface="Math B" pitchFamily="2" charset="2"/>
                </a:endParaRPr>
              </a:p>
            </p:txBody>
          </p:sp>
          <p:cxnSp>
            <p:nvCxnSpPr>
              <p:cNvPr id="32" name="מחבר ישר 31"/>
              <p:cNvCxnSpPr/>
              <p:nvPr/>
            </p:nvCxnSpPr>
            <p:spPr>
              <a:xfrm>
                <a:off x="3203848" y="3130082"/>
                <a:ext cx="309634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" name="TextBox 34"/>
            <p:cNvSpPr txBox="1"/>
            <p:nvPr/>
          </p:nvSpPr>
          <p:spPr>
            <a:xfrm>
              <a:off x="1043608" y="2852936"/>
              <a:ext cx="1257717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2400" dirty="0">
                  <a:solidFill>
                    <a:srgbClr val="0000FF"/>
                  </a:solidFill>
                </a:rPr>
                <a:t>[</a:t>
              </a:r>
              <a:r>
                <a:rPr lang="en-US" sz="2400" dirty="0" err="1">
                  <a:solidFill>
                    <a:srgbClr val="0000FF"/>
                  </a:solidFill>
                </a:rPr>
                <a:t>comp</a:t>
              </a:r>
              <a:r>
                <a:rPr lang="en-US" sz="2400" baseline="-25000" dirty="0" err="1">
                  <a:solidFill>
                    <a:srgbClr val="0000FF"/>
                  </a:solidFill>
                </a:rPr>
                <a:t>ns</a:t>
              </a:r>
              <a:r>
                <a:rPr lang="en-US" sz="2400" dirty="0">
                  <a:solidFill>
                    <a:srgbClr val="0000FF"/>
                  </a:solidFill>
                </a:rPr>
                <a:t>]</a:t>
              </a:r>
              <a:endParaRPr lang="he-IL" sz="2400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8" name="קבוצה 59"/>
          <p:cNvGrpSpPr/>
          <p:nvPr/>
        </p:nvGrpSpPr>
        <p:grpSpPr>
          <a:xfrm>
            <a:off x="683568" y="3304782"/>
            <a:ext cx="7322284" cy="831639"/>
            <a:chOff x="1043608" y="3965513"/>
            <a:chExt cx="7322284" cy="831639"/>
          </a:xfrm>
        </p:grpSpPr>
        <p:grpSp>
          <p:nvGrpSpPr>
            <p:cNvPr id="9" name="קבוצה 47"/>
            <p:cNvGrpSpPr/>
            <p:nvPr/>
          </p:nvGrpSpPr>
          <p:grpSpPr>
            <a:xfrm>
              <a:off x="2267744" y="3965513"/>
              <a:ext cx="6098148" cy="831639"/>
              <a:chOff x="1835696" y="3861048"/>
              <a:chExt cx="6098148" cy="831639"/>
            </a:xfrm>
          </p:grpSpPr>
          <p:sp>
            <p:nvSpPr>
              <p:cNvPr id="42" name="Text Box 3"/>
              <p:cNvSpPr txBox="1">
                <a:spLocks noChangeArrowheads="1"/>
              </p:cNvSpPr>
              <p:nvPr/>
            </p:nvSpPr>
            <p:spPr bwMode="auto">
              <a:xfrm>
                <a:off x="1835696" y="3861048"/>
                <a:ext cx="4392488" cy="8316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2075" tIns="46038" rIns="92075" bIns="46038" anchor="ctr">
                <a:spAutoFit/>
              </a:bodyPr>
              <a:lstStyle/>
              <a:p>
                <a:pPr algn="ctr" rtl="0">
                  <a:spcBef>
                    <a:spcPct val="50000"/>
                  </a:spcBef>
                  <a:buFont typeface="Monotype Sorts" pitchFamily="2" charset="2"/>
                  <a:buNone/>
                </a:pPr>
                <a:r>
                  <a:rPr lang="en-US" sz="2400" dirty="0">
                    <a:sym typeface="Symbol"/>
                  </a:rPr>
                  <a:t></a:t>
                </a:r>
                <a:r>
                  <a:rPr lang="en-US" sz="2400" i="1" dirty="0">
                    <a:solidFill>
                      <a:srgbClr val="000000"/>
                    </a:solidFill>
                  </a:rPr>
                  <a:t>S</a:t>
                </a:r>
                <a:r>
                  <a:rPr lang="en-US" sz="2400" baseline="-25000" dirty="0">
                    <a:solidFill>
                      <a:srgbClr val="000000"/>
                    </a:solidFill>
                  </a:rPr>
                  <a:t>1</a:t>
                </a:r>
                <a:r>
                  <a:rPr lang="en-US" sz="2400" dirty="0">
                    <a:solidFill>
                      <a:srgbClr val="000000"/>
                    </a:solidFill>
                  </a:rPr>
                  <a:t>, </a:t>
                </a:r>
                <a:r>
                  <a:rPr lang="en-US" sz="2400" i="1" dirty="0">
                    <a:solidFill>
                      <a:srgbClr val="000000"/>
                    </a:solidFill>
                  </a:rPr>
                  <a:t>s</a:t>
                </a:r>
                <a:r>
                  <a:rPr lang="en-US" sz="2400" dirty="0">
                    <a:sym typeface="Symbol"/>
                  </a:rPr>
                  <a:t></a:t>
                </a:r>
                <a:r>
                  <a:rPr lang="en-US" sz="2400" dirty="0">
                    <a:solidFill>
                      <a:srgbClr val="000000"/>
                    </a:solidFill>
                  </a:rPr>
                  <a:t> </a:t>
                </a:r>
                <a:r>
                  <a:rPr lang="en-US" sz="2400" dirty="0">
                    <a:sym typeface="Math C"/>
                  </a:rPr>
                  <a:t>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2400" i="1" dirty="0">
                    <a:solidFill>
                      <a:srgbClr val="000000"/>
                    </a:solidFill>
                    <a:sym typeface="Symbol" pitchFamily="18" charset="2"/>
                  </a:rPr>
                  <a:t>s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’ </a:t>
                </a:r>
                <a:b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</a:br>
                <a:r>
                  <a:rPr lang="en-US" sz="2400" dirty="0">
                    <a:sym typeface="Symbol"/>
                  </a:rPr>
                  <a:t></a:t>
                </a:r>
                <a:r>
                  <a:rPr lang="en-US" sz="2400" dirty="0">
                    <a:solidFill>
                      <a:srgbClr val="000000"/>
                    </a:solidFill>
                    <a:latin typeface="Courier New" pitchFamily="49" charset="0"/>
                    <a:cs typeface="Courier New" pitchFamily="49" charset="0"/>
                    <a:sym typeface="Symbol" pitchFamily="18" charset="2"/>
                  </a:rPr>
                  <a:t>if </a:t>
                </a:r>
                <a:r>
                  <a:rPr lang="en-US" sz="2400" i="1" dirty="0">
                    <a:solidFill>
                      <a:srgbClr val="000000"/>
                    </a:solidFill>
                    <a:sym typeface="Symbol" pitchFamily="18" charset="2"/>
                  </a:rPr>
                  <a:t>b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2400" dirty="0">
                    <a:solidFill>
                      <a:srgbClr val="000000"/>
                    </a:solidFill>
                    <a:latin typeface="Courier New" pitchFamily="49" charset="0"/>
                    <a:cs typeface="Courier New" pitchFamily="49" charset="0"/>
                    <a:sym typeface="Symbol" pitchFamily="18" charset="2"/>
                  </a:rPr>
                  <a:t>then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2400" i="1" dirty="0">
                    <a:solidFill>
                      <a:srgbClr val="000000"/>
                    </a:solidFill>
                    <a:sym typeface="Symbol" pitchFamily="18" charset="2"/>
                  </a:rPr>
                  <a:t>S</a:t>
                </a:r>
                <a:r>
                  <a:rPr lang="en-US" sz="2400" baseline="-25000" dirty="0">
                    <a:solidFill>
                      <a:srgbClr val="000000"/>
                    </a:solidFill>
                    <a:sym typeface="Symbol" pitchFamily="18" charset="2"/>
                  </a:rPr>
                  <a:t>1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2400" dirty="0">
                    <a:solidFill>
                      <a:srgbClr val="000000"/>
                    </a:solidFill>
                    <a:latin typeface="Courier New" pitchFamily="49" charset="0"/>
                    <a:cs typeface="Courier New" pitchFamily="49" charset="0"/>
                    <a:sym typeface="Symbol" pitchFamily="18" charset="2"/>
                  </a:rPr>
                  <a:t>else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2400" i="1" dirty="0">
                    <a:solidFill>
                      <a:srgbClr val="000000"/>
                    </a:solidFill>
                    <a:sym typeface="Symbol" pitchFamily="18" charset="2"/>
                  </a:rPr>
                  <a:t>S</a:t>
                </a:r>
                <a:r>
                  <a:rPr lang="en-US" sz="2400" baseline="-25000" dirty="0">
                    <a:solidFill>
                      <a:srgbClr val="000000"/>
                    </a:solidFill>
                    <a:sym typeface="Symbol" pitchFamily="18" charset="2"/>
                  </a:rPr>
                  <a:t>2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, </a:t>
                </a:r>
                <a:r>
                  <a:rPr lang="en-US" sz="2400" i="1" dirty="0">
                    <a:solidFill>
                      <a:srgbClr val="000000"/>
                    </a:solidFill>
                    <a:sym typeface="Symbol" pitchFamily="18" charset="2"/>
                  </a:rPr>
                  <a:t>s</a:t>
                </a:r>
                <a:r>
                  <a:rPr lang="en-US" sz="2400" dirty="0">
                    <a:sym typeface="Symbol"/>
                  </a:rPr>
                  <a:t>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2400" dirty="0">
                    <a:sym typeface="Math C"/>
                  </a:rPr>
                  <a:t>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2400" i="1" dirty="0">
                    <a:solidFill>
                      <a:srgbClr val="000000"/>
                    </a:solidFill>
                    <a:sym typeface="Symbol" pitchFamily="18" charset="2"/>
                  </a:rPr>
                  <a:t>s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’ </a:t>
                </a:r>
                <a:endParaRPr lang="en-US" sz="2400" dirty="0">
                  <a:solidFill>
                    <a:srgbClr val="000000"/>
                  </a:solidFill>
                  <a:sym typeface="Math B" pitchFamily="2" charset="2"/>
                </a:endParaRPr>
              </a:p>
            </p:txBody>
          </p:sp>
          <p:cxnSp>
            <p:nvCxnSpPr>
              <p:cNvPr id="43" name="מחבר ישר 42"/>
              <p:cNvCxnSpPr/>
              <p:nvPr/>
            </p:nvCxnSpPr>
            <p:spPr>
              <a:xfrm>
                <a:off x="1979712" y="4293096"/>
                <a:ext cx="4104456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TextBox 46"/>
              <p:cNvSpPr txBox="1"/>
              <p:nvPr/>
            </p:nvSpPr>
            <p:spPr>
              <a:xfrm>
                <a:off x="6303077" y="4037002"/>
                <a:ext cx="1630767" cy="40011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 marL="0" lvl="1" algn="ctr" rtl="0"/>
                <a:r>
                  <a:rPr lang="en-US" dirty="0"/>
                  <a:t>if </a:t>
                </a:r>
                <a:r>
                  <a:rPr lang="en-US" sz="2000" i="1" dirty="0">
                    <a:solidFill>
                      <a:srgbClr val="000000"/>
                    </a:solidFill>
                    <a:latin typeface="Lucida Calligraphy" pitchFamily="66" charset="0"/>
                    <a:cs typeface="Leelawadee" pitchFamily="34" charset="-34"/>
                    <a:sym typeface="Math B" pitchFamily="2" charset="2"/>
                  </a:rPr>
                  <a:t>B </a:t>
                </a:r>
                <a:r>
                  <a:rPr lang="en-US" sz="2000" dirty="0">
                    <a:solidFill>
                      <a:srgbClr val="000000"/>
                    </a:solidFill>
                    <a:sym typeface="Math B" pitchFamily="2" charset="2"/>
                  </a:rPr>
                  <a:t></a:t>
                </a:r>
                <a:r>
                  <a:rPr lang="en-US" sz="2000" i="1" dirty="0">
                    <a:solidFill>
                      <a:srgbClr val="000000"/>
                    </a:solidFill>
                    <a:sym typeface="Math B" pitchFamily="2" charset="2"/>
                  </a:rPr>
                  <a:t>b</a:t>
                </a:r>
                <a:r>
                  <a:rPr lang="en-US" sz="2000" dirty="0">
                    <a:solidFill>
                      <a:srgbClr val="000000"/>
                    </a:solidFill>
                    <a:sym typeface="Math B" pitchFamily="2" charset="2"/>
                  </a:rPr>
                  <a:t> </a:t>
                </a:r>
                <a:r>
                  <a:rPr lang="en-US" sz="2000" i="1" dirty="0">
                    <a:solidFill>
                      <a:srgbClr val="000000"/>
                    </a:solidFill>
                    <a:sym typeface="Math B" pitchFamily="2" charset="2"/>
                  </a:rPr>
                  <a:t>s</a:t>
                </a:r>
                <a:r>
                  <a:rPr lang="en-US" sz="2000" dirty="0">
                    <a:solidFill>
                      <a:srgbClr val="000000"/>
                    </a:solidFill>
                    <a:sym typeface="Math B" pitchFamily="2" charset="2"/>
                  </a:rPr>
                  <a:t> = </a:t>
                </a:r>
                <a:r>
                  <a:rPr lang="en-US" sz="2000" b="1" dirty="0" err="1">
                    <a:solidFill>
                      <a:srgbClr val="000000"/>
                    </a:solidFill>
                    <a:sym typeface="Math B" pitchFamily="2" charset="2"/>
                  </a:rPr>
                  <a:t>tt</a:t>
                </a:r>
                <a:endParaRPr lang="he-IL" dirty="0"/>
              </a:p>
            </p:txBody>
          </p:sp>
        </p:grpSp>
        <p:sp>
          <p:nvSpPr>
            <p:cNvPr id="49" name="TextBox 48"/>
            <p:cNvSpPr txBox="1"/>
            <p:nvPr/>
          </p:nvSpPr>
          <p:spPr>
            <a:xfrm>
              <a:off x="1043608" y="4109529"/>
              <a:ext cx="861454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2400" dirty="0">
                  <a:solidFill>
                    <a:srgbClr val="0000FF"/>
                  </a:solidFill>
                </a:rPr>
                <a:t>[</a:t>
              </a:r>
              <a:r>
                <a:rPr lang="en-US" sz="2400" dirty="0" err="1">
                  <a:solidFill>
                    <a:srgbClr val="0000FF"/>
                  </a:solidFill>
                </a:rPr>
                <a:t>if</a:t>
              </a:r>
              <a:r>
                <a:rPr lang="en-US" sz="2400" baseline="30000" dirty="0" err="1">
                  <a:solidFill>
                    <a:srgbClr val="0000FF"/>
                  </a:solidFill>
                </a:rPr>
                <a:t>tt</a:t>
              </a:r>
              <a:r>
                <a:rPr lang="en-US" sz="2400" baseline="-25000" dirty="0" err="1">
                  <a:solidFill>
                    <a:srgbClr val="0000FF"/>
                  </a:solidFill>
                </a:rPr>
                <a:t>ns</a:t>
              </a:r>
              <a:r>
                <a:rPr lang="en-US" sz="2400" dirty="0">
                  <a:solidFill>
                    <a:srgbClr val="0000FF"/>
                  </a:solidFill>
                </a:rPr>
                <a:t>]</a:t>
              </a:r>
              <a:endParaRPr lang="he-IL" sz="2400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10" name="קבוצה 60"/>
          <p:cNvGrpSpPr/>
          <p:nvPr/>
        </p:nvGrpSpPr>
        <p:grpSpPr>
          <a:xfrm>
            <a:off x="683568" y="4231623"/>
            <a:ext cx="7355467" cy="831639"/>
            <a:chOff x="979070" y="5261657"/>
            <a:chExt cx="7355467" cy="831639"/>
          </a:xfrm>
        </p:grpSpPr>
        <p:grpSp>
          <p:nvGrpSpPr>
            <p:cNvPr id="11" name="קבוצה 49"/>
            <p:cNvGrpSpPr/>
            <p:nvPr/>
          </p:nvGrpSpPr>
          <p:grpSpPr>
            <a:xfrm>
              <a:off x="2267744" y="5261657"/>
              <a:ext cx="6066793" cy="831639"/>
              <a:chOff x="1835696" y="3861048"/>
              <a:chExt cx="6066793" cy="831639"/>
            </a:xfrm>
          </p:grpSpPr>
          <p:sp>
            <p:nvSpPr>
              <p:cNvPr id="51" name="Text Box 3"/>
              <p:cNvSpPr txBox="1">
                <a:spLocks noChangeArrowheads="1"/>
              </p:cNvSpPr>
              <p:nvPr/>
            </p:nvSpPr>
            <p:spPr bwMode="auto">
              <a:xfrm>
                <a:off x="1835696" y="3861048"/>
                <a:ext cx="4392488" cy="8316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2075" tIns="46038" rIns="92075" bIns="46038" anchor="ctr">
                <a:spAutoFit/>
              </a:bodyPr>
              <a:lstStyle/>
              <a:p>
                <a:pPr algn="ctr" rtl="0">
                  <a:spcBef>
                    <a:spcPct val="50000"/>
                  </a:spcBef>
                  <a:buFont typeface="Monotype Sorts" pitchFamily="2" charset="2"/>
                  <a:buNone/>
                </a:pPr>
                <a:r>
                  <a:rPr lang="en-US" sz="2400" dirty="0">
                    <a:sym typeface="Symbol"/>
                  </a:rPr>
                  <a:t></a:t>
                </a:r>
                <a:r>
                  <a:rPr lang="en-US" sz="2400" i="1" dirty="0">
                    <a:solidFill>
                      <a:srgbClr val="000000"/>
                    </a:solidFill>
                  </a:rPr>
                  <a:t>S</a:t>
                </a:r>
                <a:r>
                  <a:rPr lang="en-US" sz="2400" baseline="-25000" dirty="0">
                    <a:solidFill>
                      <a:srgbClr val="000000"/>
                    </a:solidFill>
                  </a:rPr>
                  <a:t>2</a:t>
                </a:r>
                <a:r>
                  <a:rPr lang="en-US" sz="2400" dirty="0">
                    <a:solidFill>
                      <a:srgbClr val="000000"/>
                    </a:solidFill>
                  </a:rPr>
                  <a:t>, </a:t>
                </a:r>
                <a:r>
                  <a:rPr lang="en-US" sz="2400" i="1" dirty="0">
                    <a:solidFill>
                      <a:srgbClr val="000000"/>
                    </a:solidFill>
                  </a:rPr>
                  <a:t>s</a:t>
                </a:r>
                <a:r>
                  <a:rPr lang="en-US" sz="2400" dirty="0">
                    <a:sym typeface="Symbol"/>
                  </a:rPr>
                  <a:t></a:t>
                </a:r>
                <a:r>
                  <a:rPr lang="en-US" sz="2400" dirty="0">
                    <a:solidFill>
                      <a:srgbClr val="000000"/>
                    </a:solidFill>
                  </a:rPr>
                  <a:t> </a:t>
                </a:r>
                <a:r>
                  <a:rPr lang="en-US" sz="2400" dirty="0">
                    <a:sym typeface="Math C"/>
                  </a:rPr>
                  <a:t>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2400" i="1" dirty="0">
                    <a:solidFill>
                      <a:srgbClr val="000000"/>
                    </a:solidFill>
                    <a:sym typeface="Symbol" pitchFamily="18" charset="2"/>
                  </a:rPr>
                  <a:t>s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’ </a:t>
                </a:r>
                <a:b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</a:br>
                <a:r>
                  <a:rPr lang="en-US" sz="2400" dirty="0">
                    <a:sym typeface="Symbol"/>
                  </a:rPr>
                  <a:t></a:t>
                </a:r>
                <a:r>
                  <a:rPr lang="en-US" sz="2400" dirty="0">
                    <a:solidFill>
                      <a:srgbClr val="000000"/>
                    </a:solidFill>
                    <a:latin typeface="Courier New" pitchFamily="49" charset="0"/>
                    <a:cs typeface="Courier New" pitchFamily="49" charset="0"/>
                    <a:sym typeface="Symbol" pitchFamily="18" charset="2"/>
                  </a:rPr>
                  <a:t>if </a:t>
                </a:r>
                <a:r>
                  <a:rPr lang="en-US" sz="2400" i="1" dirty="0">
                    <a:solidFill>
                      <a:srgbClr val="000000"/>
                    </a:solidFill>
                    <a:sym typeface="Symbol" pitchFamily="18" charset="2"/>
                  </a:rPr>
                  <a:t>b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2400" dirty="0">
                    <a:solidFill>
                      <a:srgbClr val="000000"/>
                    </a:solidFill>
                    <a:latin typeface="Courier New" pitchFamily="49" charset="0"/>
                    <a:cs typeface="Courier New" pitchFamily="49" charset="0"/>
                    <a:sym typeface="Symbol" pitchFamily="18" charset="2"/>
                  </a:rPr>
                  <a:t>then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2400" i="1" dirty="0">
                    <a:solidFill>
                      <a:srgbClr val="000000"/>
                    </a:solidFill>
                    <a:sym typeface="Symbol" pitchFamily="18" charset="2"/>
                  </a:rPr>
                  <a:t>S</a:t>
                </a:r>
                <a:r>
                  <a:rPr lang="en-US" sz="2400" baseline="-25000" dirty="0">
                    <a:solidFill>
                      <a:srgbClr val="000000"/>
                    </a:solidFill>
                    <a:sym typeface="Symbol" pitchFamily="18" charset="2"/>
                  </a:rPr>
                  <a:t>1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2400" dirty="0">
                    <a:solidFill>
                      <a:srgbClr val="000000"/>
                    </a:solidFill>
                    <a:latin typeface="Courier New" pitchFamily="49" charset="0"/>
                    <a:cs typeface="Courier New" pitchFamily="49" charset="0"/>
                    <a:sym typeface="Symbol" pitchFamily="18" charset="2"/>
                  </a:rPr>
                  <a:t>else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2400" i="1" dirty="0">
                    <a:solidFill>
                      <a:srgbClr val="000000"/>
                    </a:solidFill>
                    <a:sym typeface="Symbol" pitchFamily="18" charset="2"/>
                  </a:rPr>
                  <a:t>S</a:t>
                </a:r>
                <a:r>
                  <a:rPr lang="en-US" sz="2400" baseline="-25000" dirty="0">
                    <a:solidFill>
                      <a:srgbClr val="000000"/>
                    </a:solidFill>
                    <a:sym typeface="Symbol" pitchFamily="18" charset="2"/>
                  </a:rPr>
                  <a:t>2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, </a:t>
                </a:r>
                <a:r>
                  <a:rPr lang="en-US" sz="2400" i="1" dirty="0">
                    <a:solidFill>
                      <a:srgbClr val="000000"/>
                    </a:solidFill>
                    <a:sym typeface="Symbol" pitchFamily="18" charset="2"/>
                  </a:rPr>
                  <a:t>s</a:t>
                </a:r>
                <a:r>
                  <a:rPr lang="en-US" sz="2400" dirty="0">
                    <a:sym typeface="Symbol"/>
                  </a:rPr>
                  <a:t>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2400" dirty="0">
                    <a:sym typeface="Math C"/>
                  </a:rPr>
                  <a:t>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2400" i="1" dirty="0">
                    <a:solidFill>
                      <a:srgbClr val="000000"/>
                    </a:solidFill>
                    <a:sym typeface="Symbol" pitchFamily="18" charset="2"/>
                  </a:rPr>
                  <a:t>s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’ </a:t>
                </a:r>
                <a:endParaRPr lang="en-US" sz="2400" dirty="0">
                  <a:solidFill>
                    <a:srgbClr val="000000"/>
                  </a:solidFill>
                  <a:sym typeface="Math B" pitchFamily="2" charset="2"/>
                </a:endParaRPr>
              </a:p>
            </p:txBody>
          </p:sp>
          <p:cxnSp>
            <p:nvCxnSpPr>
              <p:cNvPr id="52" name="מחבר ישר 51"/>
              <p:cNvCxnSpPr/>
              <p:nvPr/>
            </p:nvCxnSpPr>
            <p:spPr>
              <a:xfrm>
                <a:off x="1979712" y="4293096"/>
                <a:ext cx="4104456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TextBox 52"/>
              <p:cNvSpPr txBox="1"/>
              <p:nvPr/>
            </p:nvSpPr>
            <p:spPr>
              <a:xfrm>
                <a:off x="6334431" y="4037002"/>
                <a:ext cx="1568058" cy="40011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 marL="0" lvl="1" algn="ctr" rtl="0"/>
                <a:r>
                  <a:rPr lang="en-US" dirty="0"/>
                  <a:t>if </a:t>
                </a:r>
                <a:r>
                  <a:rPr lang="en-US" sz="2000" i="1" dirty="0">
                    <a:solidFill>
                      <a:srgbClr val="000000"/>
                    </a:solidFill>
                    <a:latin typeface="Lucida Calligraphy" pitchFamily="66" charset="0"/>
                    <a:cs typeface="Leelawadee" pitchFamily="34" charset="-34"/>
                    <a:sym typeface="Math B" pitchFamily="2" charset="2"/>
                  </a:rPr>
                  <a:t>B </a:t>
                </a:r>
                <a:r>
                  <a:rPr lang="en-US" sz="2000" dirty="0">
                    <a:solidFill>
                      <a:srgbClr val="000000"/>
                    </a:solidFill>
                    <a:sym typeface="Math B" pitchFamily="2" charset="2"/>
                  </a:rPr>
                  <a:t></a:t>
                </a:r>
                <a:r>
                  <a:rPr lang="en-US" sz="2000" i="1" dirty="0">
                    <a:solidFill>
                      <a:srgbClr val="000000"/>
                    </a:solidFill>
                    <a:sym typeface="Math B" pitchFamily="2" charset="2"/>
                  </a:rPr>
                  <a:t>b</a:t>
                </a:r>
                <a:r>
                  <a:rPr lang="en-US" sz="2000" dirty="0">
                    <a:solidFill>
                      <a:srgbClr val="000000"/>
                    </a:solidFill>
                    <a:sym typeface="Math B" pitchFamily="2" charset="2"/>
                  </a:rPr>
                  <a:t> </a:t>
                </a:r>
                <a:r>
                  <a:rPr lang="en-US" sz="2000" i="1" dirty="0">
                    <a:solidFill>
                      <a:srgbClr val="000000"/>
                    </a:solidFill>
                    <a:sym typeface="Math B" pitchFamily="2" charset="2"/>
                  </a:rPr>
                  <a:t>s</a:t>
                </a:r>
                <a:r>
                  <a:rPr lang="en-US" sz="2000" dirty="0">
                    <a:solidFill>
                      <a:srgbClr val="000000"/>
                    </a:solidFill>
                    <a:sym typeface="Math B" pitchFamily="2" charset="2"/>
                  </a:rPr>
                  <a:t> = </a:t>
                </a:r>
                <a:r>
                  <a:rPr lang="en-US" sz="2000" b="1" dirty="0">
                    <a:solidFill>
                      <a:srgbClr val="000000"/>
                    </a:solidFill>
                    <a:sym typeface="Math B" pitchFamily="2" charset="2"/>
                  </a:rPr>
                  <a:t>ff</a:t>
                </a:r>
                <a:endParaRPr lang="he-IL" dirty="0"/>
              </a:p>
            </p:txBody>
          </p:sp>
        </p:grpSp>
        <p:sp>
          <p:nvSpPr>
            <p:cNvPr id="54" name="TextBox 53"/>
            <p:cNvSpPr txBox="1"/>
            <p:nvPr/>
          </p:nvSpPr>
          <p:spPr>
            <a:xfrm>
              <a:off x="979070" y="5405673"/>
              <a:ext cx="846514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2400" dirty="0">
                  <a:solidFill>
                    <a:srgbClr val="0000FF"/>
                  </a:solidFill>
                </a:rPr>
                <a:t>[</a:t>
              </a:r>
              <a:r>
                <a:rPr lang="en-US" sz="2400" dirty="0" err="1">
                  <a:solidFill>
                    <a:srgbClr val="0000FF"/>
                  </a:solidFill>
                </a:rPr>
                <a:t>if</a:t>
              </a:r>
              <a:r>
                <a:rPr lang="en-US" sz="2400" baseline="30000" dirty="0" err="1">
                  <a:solidFill>
                    <a:srgbClr val="0000FF"/>
                  </a:solidFill>
                </a:rPr>
                <a:t>ff</a:t>
              </a:r>
              <a:r>
                <a:rPr lang="en-US" sz="2400" baseline="-25000" dirty="0" err="1">
                  <a:solidFill>
                    <a:srgbClr val="0000FF"/>
                  </a:solidFill>
                </a:rPr>
                <a:t>ns</a:t>
              </a:r>
              <a:r>
                <a:rPr lang="en-US" sz="2400" dirty="0">
                  <a:solidFill>
                    <a:srgbClr val="0000FF"/>
                  </a:solidFill>
                </a:rPr>
                <a:t>]</a:t>
              </a:r>
              <a:endParaRPr lang="he-IL" sz="2400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12" name="קבוצה 60"/>
          <p:cNvGrpSpPr/>
          <p:nvPr/>
        </p:nvGrpSpPr>
        <p:grpSpPr>
          <a:xfrm>
            <a:off x="683568" y="5158464"/>
            <a:ext cx="7881217" cy="470299"/>
            <a:chOff x="723231" y="5405673"/>
            <a:chExt cx="7881217" cy="470299"/>
          </a:xfrm>
        </p:grpSpPr>
        <p:grpSp>
          <p:nvGrpSpPr>
            <p:cNvPr id="13" name="קבוצה 49"/>
            <p:cNvGrpSpPr/>
            <p:nvPr/>
          </p:nvGrpSpPr>
          <p:grpSpPr>
            <a:xfrm>
              <a:off x="2267744" y="5413665"/>
              <a:ext cx="6336704" cy="462307"/>
              <a:chOff x="1835696" y="4013056"/>
              <a:chExt cx="6336704" cy="462307"/>
            </a:xfrm>
          </p:grpSpPr>
          <p:sp>
            <p:nvSpPr>
              <p:cNvPr id="37" name="Text Box 3"/>
              <p:cNvSpPr txBox="1">
                <a:spLocks noChangeArrowheads="1"/>
              </p:cNvSpPr>
              <p:nvPr/>
            </p:nvSpPr>
            <p:spPr bwMode="auto">
              <a:xfrm>
                <a:off x="1835696" y="4013056"/>
                <a:ext cx="3168352" cy="4623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2075" tIns="46038" rIns="92075" bIns="46038" anchor="ctr">
                <a:spAutoFit/>
              </a:bodyPr>
              <a:lstStyle/>
              <a:p>
                <a:pPr algn="ctr" rtl="0">
                  <a:spcBef>
                    <a:spcPct val="50000"/>
                  </a:spcBef>
                  <a:buFont typeface="Monotype Sorts" pitchFamily="2" charset="2"/>
                  <a:buNone/>
                </a:pPr>
                <a:r>
                  <a:rPr lang="en-US" sz="2400" dirty="0">
                    <a:sym typeface="Symbol"/>
                  </a:rPr>
                  <a:t></a:t>
                </a:r>
                <a:r>
                  <a:rPr lang="en-US" sz="2400" dirty="0">
                    <a:solidFill>
                      <a:srgbClr val="000000"/>
                    </a:solidFill>
                    <a:latin typeface="Courier New" pitchFamily="49" charset="0"/>
                    <a:cs typeface="Courier New" pitchFamily="49" charset="0"/>
                    <a:sym typeface="Symbol" pitchFamily="18" charset="2"/>
                  </a:rPr>
                  <a:t>while </a:t>
                </a:r>
                <a:r>
                  <a:rPr lang="en-US" sz="2400" i="1" dirty="0">
                    <a:solidFill>
                      <a:srgbClr val="000000"/>
                    </a:solidFill>
                    <a:sym typeface="Symbol" pitchFamily="18" charset="2"/>
                  </a:rPr>
                  <a:t>b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2400" dirty="0">
                    <a:solidFill>
                      <a:srgbClr val="000000"/>
                    </a:solidFill>
                    <a:latin typeface="Courier New" pitchFamily="49" charset="0"/>
                    <a:cs typeface="Courier New" pitchFamily="49" charset="0"/>
                    <a:sym typeface="Symbol" pitchFamily="18" charset="2"/>
                  </a:rPr>
                  <a:t>do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2400" i="1" dirty="0">
                    <a:solidFill>
                      <a:srgbClr val="000000"/>
                    </a:solidFill>
                    <a:sym typeface="Symbol" pitchFamily="18" charset="2"/>
                  </a:rPr>
                  <a:t>S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, </a:t>
                </a:r>
                <a:r>
                  <a:rPr lang="en-US" sz="2400" i="1" dirty="0">
                    <a:solidFill>
                      <a:srgbClr val="000000"/>
                    </a:solidFill>
                    <a:sym typeface="Symbol" pitchFamily="18" charset="2"/>
                  </a:rPr>
                  <a:t>s</a:t>
                </a:r>
                <a:r>
                  <a:rPr lang="en-US" sz="2400" dirty="0">
                    <a:sym typeface="Symbol"/>
                  </a:rPr>
                  <a:t>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  </a:t>
                </a:r>
                <a:r>
                  <a:rPr lang="en-US" sz="2400" i="1" dirty="0">
                    <a:solidFill>
                      <a:srgbClr val="000000"/>
                    </a:solidFill>
                    <a:sym typeface="Symbol" pitchFamily="18" charset="2"/>
                  </a:rPr>
                  <a:t>s</a:t>
                </a:r>
                <a:endParaRPr lang="en-US" sz="2400" dirty="0">
                  <a:solidFill>
                    <a:srgbClr val="000000"/>
                  </a:solidFill>
                  <a:sym typeface="Math B" pitchFamily="2" charset="2"/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6604342" y="4037002"/>
                <a:ext cx="1568058" cy="40011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 marL="0" lvl="1" algn="ctr" rtl="0"/>
                <a:r>
                  <a:rPr lang="en-US" dirty="0"/>
                  <a:t>if </a:t>
                </a:r>
                <a:r>
                  <a:rPr lang="en-US" sz="2000" i="1" dirty="0">
                    <a:solidFill>
                      <a:srgbClr val="000000"/>
                    </a:solidFill>
                    <a:latin typeface="Lucida Calligraphy" pitchFamily="66" charset="0"/>
                    <a:cs typeface="Leelawadee" pitchFamily="34" charset="-34"/>
                    <a:sym typeface="Math B" pitchFamily="2" charset="2"/>
                  </a:rPr>
                  <a:t>B </a:t>
                </a:r>
                <a:r>
                  <a:rPr lang="en-US" sz="2000" dirty="0">
                    <a:solidFill>
                      <a:srgbClr val="000000"/>
                    </a:solidFill>
                    <a:sym typeface="Math B" pitchFamily="2" charset="2"/>
                  </a:rPr>
                  <a:t></a:t>
                </a:r>
                <a:r>
                  <a:rPr lang="en-US" sz="2000" i="1" dirty="0">
                    <a:solidFill>
                      <a:srgbClr val="000000"/>
                    </a:solidFill>
                    <a:sym typeface="Math B" pitchFamily="2" charset="2"/>
                  </a:rPr>
                  <a:t>b</a:t>
                </a:r>
                <a:r>
                  <a:rPr lang="en-US" sz="2000" dirty="0">
                    <a:solidFill>
                      <a:srgbClr val="000000"/>
                    </a:solidFill>
                    <a:sym typeface="Math B" pitchFamily="2" charset="2"/>
                  </a:rPr>
                  <a:t> </a:t>
                </a:r>
                <a:r>
                  <a:rPr lang="en-US" sz="2000" i="1" dirty="0">
                    <a:solidFill>
                      <a:srgbClr val="000000"/>
                    </a:solidFill>
                    <a:sym typeface="Math B" pitchFamily="2" charset="2"/>
                  </a:rPr>
                  <a:t>s</a:t>
                </a:r>
                <a:r>
                  <a:rPr lang="en-US" sz="2000" dirty="0">
                    <a:solidFill>
                      <a:srgbClr val="000000"/>
                    </a:solidFill>
                    <a:sym typeface="Math B" pitchFamily="2" charset="2"/>
                  </a:rPr>
                  <a:t> = </a:t>
                </a:r>
                <a:r>
                  <a:rPr lang="en-US" sz="2000" b="1" dirty="0">
                    <a:solidFill>
                      <a:srgbClr val="000000"/>
                    </a:solidFill>
                    <a:sym typeface="Math B" pitchFamily="2" charset="2"/>
                  </a:rPr>
                  <a:t>ff</a:t>
                </a:r>
                <a:endParaRPr lang="he-IL" dirty="0"/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723231" y="5405673"/>
              <a:ext cx="1358193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2400" dirty="0">
                  <a:solidFill>
                    <a:srgbClr val="0000FF"/>
                  </a:solidFill>
                </a:rPr>
                <a:t>[</a:t>
              </a:r>
              <a:r>
                <a:rPr lang="en-US" sz="2400" dirty="0" err="1">
                  <a:solidFill>
                    <a:srgbClr val="0000FF"/>
                  </a:solidFill>
                </a:rPr>
                <a:t>while</a:t>
              </a:r>
              <a:r>
                <a:rPr lang="en-US" sz="2400" baseline="30000" dirty="0" err="1">
                  <a:solidFill>
                    <a:srgbClr val="0000FF"/>
                  </a:solidFill>
                </a:rPr>
                <a:t>ff</a:t>
              </a:r>
              <a:r>
                <a:rPr lang="en-US" sz="2400" baseline="-25000" dirty="0" err="1">
                  <a:solidFill>
                    <a:srgbClr val="0000FF"/>
                  </a:solidFill>
                </a:rPr>
                <a:t>ns</a:t>
              </a:r>
              <a:r>
                <a:rPr lang="en-US" sz="2400" dirty="0">
                  <a:solidFill>
                    <a:srgbClr val="0000FF"/>
                  </a:solidFill>
                </a:rPr>
                <a:t>]</a:t>
              </a:r>
              <a:endParaRPr lang="he-IL" sz="2400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15" name="קבוצה 59"/>
          <p:cNvGrpSpPr/>
          <p:nvPr/>
        </p:nvGrpSpPr>
        <p:grpSpPr>
          <a:xfrm>
            <a:off x="683568" y="5723964"/>
            <a:ext cx="8064896" cy="831639"/>
            <a:chOff x="788763" y="3965513"/>
            <a:chExt cx="7886096" cy="831639"/>
          </a:xfrm>
        </p:grpSpPr>
        <p:grpSp>
          <p:nvGrpSpPr>
            <p:cNvPr id="16" name="קבוצה 47"/>
            <p:cNvGrpSpPr/>
            <p:nvPr/>
          </p:nvGrpSpPr>
          <p:grpSpPr>
            <a:xfrm>
              <a:off x="2267744" y="3965513"/>
              <a:ext cx="6407115" cy="831639"/>
              <a:chOff x="1835696" y="3861048"/>
              <a:chExt cx="6407115" cy="831639"/>
            </a:xfrm>
          </p:grpSpPr>
          <p:sp>
            <p:nvSpPr>
              <p:cNvPr id="44" name="Text Box 3"/>
              <p:cNvSpPr txBox="1">
                <a:spLocks noChangeArrowheads="1"/>
              </p:cNvSpPr>
              <p:nvPr/>
            </p:nvSpPr>
            <p:spPr bwMode="auto">
              <a:xfrm>
                <a:off x="1835696" y="3861048"/>
                <a:ext cx="4680520" cy="8316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2075" tIns="46038" rIns="92075" bIns="46038" anchor="ctr">
                <a:spAutoFit/>
              </a:bodyPr>
              <a:lstStyle/>
              <a:p>
                <a:pPr algn="ctr" rtl="0">
                  <a:spcBef>
                    <a:spcPct val="50000"/>
                  </a:spcBef>
                  <a:buFont typeface="Monotype Sorts" pitchFamily="2" charset="2"/>
                  <a:buNone/>
                </a:pPr>
                <a:r>
                  <a:rPr lang="en-US" sz="2400" dirty="0">
                    <a:sym typeface="Symbol"/>
                  </a:rPr>
                  <a:t></a:t>
                </a:r>
                <a:r>
                  <a:rPr lang="en-US" sz="2400" i="1" dirty="0">
                    <a:solidFill>
                      <a:srgbClr val="000000"/>
                    </a:solidFill>
                  </a:rPr>
                  <a:t>S</a:t>
                </a:r>
                <a:r>
                  <a:rPr lang="en-US" sz="2400" dirty="0">
                    <a:solidFill>
                      <a:srgbClr val="000000"/>
                    </a:solidFill>
                  </a:rPr>
                  <a:t>, </a:t>
                </a:r>
                <a:r>
                  <a:rPr lang="en-US" sz="2400" i="1" dirty="0">
                    <a:solidFill>
                      <a:srgbClr val="000000"/>
                    </a:solidFill>
                  </a:rPr>
                  <a:t>s</a:t>
                </a:r>
                <a:r>
                  <a:rPr lang="en-US" sz="2400" dirty="0">
                    <a:sym typeface="Symbol"/>
                  </a:rPr>
                  <a:t></a:t>
                </a:r>
                <a:r>
                  <a:rPr lang="en-US" sz="2400" dirty="0">
                    <a:solidFill>
                      <a:srgbClr val="000000"/>
                    </a:solidFill>
                  </a:rPr>
                  <a:t> 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 </a:t>
                </a:r>
                <a:r>
                  <a:rPr lang="en-US" sz="2400" i="1" dirty="0">
                    <a:solidFill>
                      <a:srgbClr val="000000"/>
                    </a:solidFill>
                    <a:sym typeface="Symbol" pitchFamily="18" charset="2"/>
                  </a:rPr>
                  <a:t>s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’, </a:t>
                </a:r>
                <a:r>
                  <a:rPr lang="en-US" sz="2400" dirty="0">
                    <a:sym typeface="Symbol"/>
                  </a:rPr>
                  <a:t></a:t>
                </a:r>
                <a:r>
                  <a:rPr lang="en-US" sz="2400" dirty="0">
                    <a:solidFill>
                      <a:srgbClr val="000000"/>
                    </a:solidFill>
                    <a:latin typeface="Courier New" pitchFamily="49" charset="0"/>
                    <a:cs typeface="Courier New" pitchFamily="49" charset="0"/>
                    <a:sym typeface="Symbol" pitchFamily="18" charset="2"/>
                  </a:rPr>
                  <a:t>while </a:t>
                </a:r>
                <a:r>
                  <a:rPr lang="en-US" sz="2400" i="1" dirty="0">
                    <a:solidFill>
                      <a:srgbClr val="000000"/>
                    </a:solidFill>
                    <a:sym typeface="Symbol" pitchFamily="18" charset="2"/>
                  </a:rPr>
                  <a:t>b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2400" dirty="0">
                    <a:solidFill>
                      <a:srgbClr val="000000"/>
                    </a:solidFill>
                    <a:latin typeface="Courier New" pitchFamily="49" charset="0"/>
                    <a:cs typeface="Courier New" pitchFamily="49" charset="0"/>
                    <a:sym typeface="Symbol" pitchFamily="18" charset="2"/>
                  </a:rPr>
                  <a:t>do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2400" i="1" dirty="0">
                    <a:solidFill>
                      <a:srgbClr val="000000"/>
                    </a:solidFill>
                    <a:sym typeface="Symbol" pitchFamily="18" charset="2"/>
                  </a:rPr>
                  <a:t>S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, </a:t>
                </a:r>
                <a:r>
                  <a:rPr lang="en-US" sz="2400" i="1" dirty="0">
                    <a:solidFill>
                      <a:srgbClr val="000000"/>
                    </a:solidFill>
                    <a:sym typeface="Symbol" pitchFamily="18" charset="2"/>
                  </a:rPr>
                  <a:t>s’</a:t>
                </a:r>
                <a:r>
                  <a:rPr lang="en-US" sz="2400" dirty="0">
                    <a:sym typeface="Symbol"/>
                  </a:rPr>
                  <a:t>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2400" dirty="0">
                    <a:sym typeface="Math C"/>
                  </a:rPr>
                  <a:t>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2400" i="1" dirty="0">
                    <a:solidFill>
                      <a:srgbClr val="000000"/>
                    </a:solidFill>
                    <a:sym typeface="Symbol" pitchFamily="18" charset="2"/>
                  </a:rPr>
                  <a:t>s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’’</a:t>
                </a:r>
                <a:b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</a:br>
                <a:r>
                  <a:rPr lang="en-US" sz="2400" dirty="0">
                    <a:sym typeface="Symbol"/>
                  </a:rPr>
                  <a:t></a:t>
                </a:r>
                <a:r>
                  <a:rPr lang="en-US" sz="2400" dirty="0">
                    <a:solidFill>
                      <a:srgbClr val="000000"/>
                    </a:solidFill>
                    <a:latin typeface="Courier New" pitchFamily="49" charset="0"/>
                    <a:cs typeface="Courier New" pitchFamily="49" charset="0"/>
                    <a:sym typeface="Symbol" pitchFamily="18" charset="2"/>
                  </a:rPr>
                  <a:t>while </a:t>
                </a:r>
                <a:r>
                  <a:rPr lang="en-US" sz="2400" i="1" dirty="0">
                    <a:solidFill>
                      <a:srgbClr val="000000"/>
                    </a:solidFill>
                    <a:sym typeface="Symbol" pitchFamily="18" charset="2"/>
                  </a:rPr>
                  <a:t>b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2400" dirty="0">
                    <a:solidFill>
                      <a:srgbClr val="000000"/>
                    </a:solidFill>
                    <a:latin typeface="Courier New" pitchFamily="49" charset="0"/>
                    <a:cs typeface="Courier New" pitchFamily="49" charset="0"/>
                    <a:sym typeface="Symbol" pitchFamily="18" charset="2"/>
                  </a:rPr>
                  <a:t>do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2400" i="1" dirty="0">
                    <a:solidFill>
                      <a:srgbClr val="000000"/>
                    </a:solidFill>
                    <a:sym typeface="Symbol" pitchFamily="18" charset="2"/>
                  </a:rPr>
                  <a:t>S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, </a:t>
                </a:r>
                <a:r>
                  <a:rPr lang="en-US" sz="2400" i="1" dirty="0">
                    <a:solidFill>
                      <a:srgbClr val="000000"/>
                    </a:solidFill>
                    <a:sym typeface="Symbol" pitchFamily="18" charset="2"/>
                  </a:rPr>
                  <a:t>s</a:t>
                </a:r>
                <a:r>
                  <a:rPr lang="en-US" sz="2400" dirty="0">
                    <a:sym typeface="Symbol"/>
                  </a:rPr>
                  <a:t>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2400" dirty="0">
                    <a:sym typeface="Math C"/>
                  </a:rPr>
                  <a:t>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2400" i="1" dirty="0">
                    <a:solidFill>
                      <a:srgbClr val="000000"/>
                    </a:solidFill>
                    <a:sym typeface="Symbol" pitchFamily="18" charset="2"/>
                  </a:rPr>
                  <a:t>s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’’ </a:t>
                </a:r>
                <a:endParaRPr lang="en-US" sz="2400" dirty="0">
                  <a:solidFill>
                    <a:srgbClr val="000000"/>
                  </a:solidFill>
                  <a:sym typeface="Math B" pitchFamily="2" charset="2"/>
                </a:endParaRPr>
              </a:p>
            </p:txBody>
          </p:sp>
          <p:cxnSp>
            <p:nvCxnSpPr>
              <p:cNvPr id="45" name="מחבר ישר 44"/>
              <p:cNvCxnSpPr/>
              <p:nvPr/>
            </p:nvCxnSpPr>
            <p:spPr>
              <a:xfrm>
                <a:off x="1979712" y="4293096"/>
                <a:ext cx="4392488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TextBox 45"/>
              <p:cNvSpPr txBox="1"/>
              <p:nvPr/>
            </p:nvSpPr>
            <p:spPr>
              <a:xfrm>
                <a:off x="6612044" y="4037002"/>
                <a:ext cx="1630767" cy="40011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 marL="0" lvl="1" algn="ctr" rtl="0"/>
                <a:r>
                  <a:rPr lang="en-US" dirty="0"/>
                  <a:t>if </a:t>
                </a:r>
                <a:r>
                  <a:rPr lang="en-US" sz="2000" i="1" dirty="0">
                    <a:solidFill>
                      <a:srgbClr val="000000"/>
                    </a:solidFill>
                    <a:latin typeface="Lucida Calligraphy" pitchFamily="66" charset="0"/>
                    <a:cs typeface="Leelawadee" pitchFamily="34" charset="-34"/>
                    <a:sym typeface="Math B" pitchFamily="2" charset="2"/>
                  </a:rPr>
                  <a:t>B </a:t>
                </a:r>
                <a:r>
                  <a:rPr lang="en-US" sz="2000" dirty="0">
                    <a:solidFill>
                      <a:srgbClr val="000000"/>
                    </a:solidFill>
                    <a:sym typeface="Math B" pitchFamily="2" charset="2"/>
                  </a:rPr>
                  <a:t></a:t>
                </a:r>
                <a:r>
                  <a:rPr lang="en-US" sz="2000" i="1" dirty="0">
                    <a:solidFill>
                      <a:srgbClr val="000000"/>
                    </a:solidFill>
                    <a:sym typeface="Math B" pitchFamily="2" charset="2"/>
                  </a:rPr>
                  <a:t>b</a:t>
                </a:r>
                <a:r>
                  <a:rPr lang="en-US" sz="2000" dirty="0">
                    <a:solidFill>
                      <a:srgbClr val="000000"/>
                    </a:solidFill>
                    <a:sym typeface="Math B" pitchFamily="2" charset="2"/>
                  </a:rPr>
                  <a:t> </a:t>
                </a:r>
                <a:r>
                  <a:rPr lang="en-US" sz="2000" i="1" dirty="0">
                    <a:solidFill>
                      <a:srgbClr val="000000"/>
                    </a:solidFill>
                    <a:sym typeface="Math B" pitchFamily="2" charset="2"/>
                  </a:rPr>
                  <a:t>s</a:t>
                </a:r>
                <a:r>
                  <a:rPr lang="en-US" sz="2000" dirty="0">
                    <a:solidFill>
                      <a:srgbClr val="000000"/>
                    </a:solidFill>
                    <a:sym typeface="Math B" pitchFamily="2" charset="2"/>
                  </a:rPr>
                  <a:t> = </a:t>
                </a:r>
                <a:r>
                  <a:rPr lang="en-US" sz="2000" b="1" dirty="0" err="1">
                    <a:solidFill>
                      <a:srgbClr val="000000"/>
                    </a:solidFill>
                    <a:sym typeface="Math B" pitchFamily="2" charset="2"/>
                  </a:rPr>
                  <a:t>tt</a:t>
                </a:r>
                <a:endParaRPr lang="he-IL" dirty="0"/>
              </a:p>
            </p:txBody>
          </p:sp>
        </p:grpSp>
        <p:sp>
          <p:nvSpPr>
            <p:cNvPr id="41" name="TextBox 40"/>
            <p:cNvSpPr txBox="1"/>
            <p:nvPr/>
          </p:nvSpPr>
          <p:spPr>
            <a:xfrm>
              <a:off x="788763" y="4109529"/>
              <a:ext cx="1371145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2400" dirty="0">
                  <a:solidFill>
                    <a:srgbClr val="0000FF"/>
                  </a:solidFill>
                </a:rPr>
                <a:t>[</a:t>
              </a:r>
              <a:r>
                <a:rPr lang="en-US" sz="2400" dirty="0" err="1">
                  <a:solidFill>
                    <a:srgbClr val="0000FF"/>
                  </a:solidFill>
                </a:rPr>
                <a:t>while</a:t>
              </a:r>
              <a:r>
                <a:rPr lang="en-US" sz="2400" baseline="30000" dirty="0" err="1">
                  <a:solidFill>
                    <a:srgbClr val="0000FF"/>
                  </a:solidFill>
                </a:rPr>
                <a:t>tt</a:t>
              </a:r>
              <a:r>
                <a:rPr lang="en-US" sz="2400" baseline="-25000" dirty="0" err="1">
                  <a:solidFill>
                    <a:srgbClr val="0000FF"/>
                  </a:solidFill>
                </a:rPr>
                <a:t>ns</a:t>
              </a:r>
              <a:r>
                <a:rPr lang="en-US" sz="2400" dirty="0">
                  <a:solidFill>
                    <a:srgbClr val="0000FF"/>
                  </a:solidFill>
                </a:rPr>
                <a:t>]</a:t>
              </a:r>
              <a:endParaRPr lang="he-IL" sz="2400" dirty="0">
                <a:solidFill>
                  <a:srgbClr val="0000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166417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Total correctness assertions</a:t>
            </a:r>
            <a:endParaRPr lang="he-IL" dirty="0">
              <a:solidFill>
                <a:srgbClr val="0000FF"/>
              </a:solidFill>
            </a:endParaRPr>
          </a:p>
        </p:txBody>
      </p:sp>
      <p:sp>
        <p:nvSpPr>
          <p:cNvPr id="5" name="מציין מיקום תוכן 4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1728192"/>
          </a:xfrm>
        </p:spPr>
        <p:txBody>
          <a:bodyPr>
            <a:normAutofit/>
          </a:bodyPr>
          <a:lstStyle/>
          <a:p>
            <a:r>
              <a:rPr lang="en-US" b="1" i="1" dirty="0"/>
              <a:t>If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dirty="0"/>
              <a:t> holds in the initial state,</a:t>
            </a:r>
            <a:br>
              <a:rPr lang="en-US" dirty="0"/>
            </a:br>
            <a:r>
              <a:rPr lang="en-US" dirty="0"/>
              <a:t>execution of </a:t>
            </a:r>
            <a:r>
              <a:rPr lang="en-US" i="1" dirty="0"/>
              <a:t>C</a:t>
            </a:r>
            <a:r>
              <a:rPr lang="en-US" dirty="0"/>
              <a:t> </a:t>
            </a:r>
            <a:r>
              <a:rPr lang="en-US" b="1" i="1" dirty="0"/>
              <a:t>must terminate </a:t>
            </a:r>
            <a:r>
              <a:rPr lang="en-US" dirty="0"/>
              <a:t>on that state,</a:t>
            </a:r>
            <a:br>
              <a:rPr lang="en-US" dirty="0"/>
            </a:br>
            <a:r>
              <a:rPr lang="en-US" b="1" i="1" dirty="0"/>
              <a:t>and</a:t>
            </a:r>
            <a:r>
              <a:rPr lang="en-US" dirty="0"/>
              <a:t> </a:t>
            </a:r>
            <a:r>
              <a:rPr lang="en-US" i="1" dirty="0"/>
              <a:t>Q</a:t>
            </a:r>
            <a:r>
              <a:rPr lang="en-US" dirty="0"/>
              <a:t> will hold in the state in which </a:t>
            </a:r>
            <a:r>
              <a:rPr lang="en-US" i="1" dirty="0"/>
              <a:t>C</a:t>
            </a:r>
            <a:r>
              <a:rPr lang="en-US" dirty="0"/>
              <a:t> halts</a:t>
            </a:r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20</a:t>
            </a:fld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1763688" y="980728"/>
            <a:ext cx="5688632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7200" dirty="0"/>
              <a:t>[ </a:t>
            </a:r>
            <a:r>
              <a:rPr lang="en-US" sz="7200" i="1" dirty="0"/>
              <a:t>P </a:t>
            </a:r>
            <a:r>
              <a:rPr lang="en-US" sz="7200" dirty="0"/>
              <a:t>] </a:t>
            </a:r>
            <a:r>
              <a:rPr lang="en-US" sz="7200" i="1" dirty="0"/>
              <a:t>C</a:t>
            </a:r>
            <a:r>
              <a:rPr lang="en-US" sz="7200" dirty="0"/>
              <a:t> [ </a:t>
            </a:r>
            <a:r>
              <a:rPr lang="en-US" sz="7200" i="1" dirty="0"/>
              <a:t>Q </a:t>
            </a:r>
            <a:r>
              <a:rPr lang="en-US" sz="7200" dirty="0"/>
              <a:t>]</a:t>
            </a:r>
            <a:endParaRPr lang="he-IL" sz="7200" dirty="0"/>
          </a:p>
        </p:txBody>
      </p:sp>
    </p:spTree>
    <p:extLst>
      <p:ext uri="{BB962C8B-B14F-4D97-AF65-F5344CB8AC3E}">
        <p14:creationId xmlns:p14="http://schemas.microsoft.com/office/powerpoint/2010/main" val="1248011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Factorial example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21</a:t>
            </a:fld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107504" y="2066072"/>
            <a:ext cx="8856984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4800" dirty="0">
                <a:solidFill>
                  <a:srgbClr val="000000"/>
                </a:solidFill>
                <a:cs typeface="Courier New" pitchFamily="49" charset="0"/>
              </a:rPr>
              <a:t>{ ? }</a:t>
            </a:r>
            <a:br>
              <a:rPr lang="en-US" sz="2800" dirty="0">
                <a:solidFill>
                  <a:srgbClr val="000000"/>
                </a:solidFill>
                <a:cs typeface="Courier New" pitchFamily="49" charset="0"/>
              </a:rPr>
            </a:br>
            <a:r>
              <a:rPr lang="en-US" sz="2400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y := 1; while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(x=1) do (y := y*x; x := x–1)</a:t>
            </a:r>
            <a:b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</a:br>
            <a:r>
              <a:rPr lang="en-US" sz="4800" dirty="0">
                <a:solidFill>
                  <a:srgbClr val="000000"/>
                </a:solidFill>
                <a:cs typeface="Courier New" pitchFamily="49" charset="0"/>
                <a:sym typeface="Symbol" pitchFamily="18" charset="2"/>
              </a:rPr>
              <a:t>{ ? }</a:t>
            </a:r>
            <a:endParaRPr lang="he-IL" sz="4800" dirty="0"/>
          </a:p>
        </p:txBody>
      </p:sp>
    </p:spTree>
    <p:extLst>
      <p:ext uri="{BB962C8B-B14F-4D97-AF65-F5344CB8AC3E}">
        <p14:creationId xmlns:p14="http://schemas.microsoft.com/office/powerpoint/2010/main" val="8554582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attempt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22</a:t>
            </a:fld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107504" y="2066072"/>
            <a:ext cx="8856984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4800" dirty="0">
                <a:solidFill>
                  <a:srgbClr val="000000"/>
                </a:solidFill>
                <a:cs typeface="Courier New" pitchFamily="49" charset="0"/>
              </a:rPr>
              <a:t>{ </a:t>
            </a:r>
            <a:r>
              <a:rPr lang="en-US" sz="4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4800" dirty="0">
                <a:solidFill>
                  <a:srgbClr val="000000"/>
                </a:solidFill>
                <a:cs typeface="Courier New" pitchFamily="49" charset="0"/>
              </a:rPr>
              <a:t>&gt;0 }</a:t>
            </a:r>
            <a:br>
              <a:rPr lang="en-US" sz="2800" dirty="0">
                <a:solidFill>
                  <a:srgbClr val="000000"/>
                </a:solidFill>
                <a:cs typeface="Courier New" pitchFamily="49" charset="0"/>
              </a:rPr>
            </a:br>
            <a:r>
              <a:rPr lang="en-US" sz="2400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y := 1; while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(x=1) do (y := y*x; x := x–1)</a:t>
            </a:r>
            <a:b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</a:br>
            <a:r>
              <a:rPr lang="en-US" sz="4800" dirty="0">
                <a:solidFill>
                  <a:srgbClr val="000000"/>
                </a:solidFill>
                <a:cs typeface="Courier New" pitchFamily="49" charset="0"/>
                <a:sym typeface="Symbol" pitchFamily="18" charset="2"/>
              </a:rPr>
              <a:t>{ </a:t>
            </a:r>
            <a:r>
              <a:rPr lang="en-US" sz="4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4800" dirty="0">
                <a:solidFill>
                  <a:srgbClr val="000000"/>
                </a:solidFill>
                <a:cs typeface="Courier New" pitchFamily="49" charset="0"/>
              </a:rPr>
              <a:t>=</a:t>
            </a:r>
            <a:r>
              <a:rPr lang="en-US" sz="4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4800" dirty="0">
                <a:solidFill>
                  <a:srgbClr val="000000"/>
                </a:solidFill>
                <a:cs typeface="Courier New" pitchFamily="49" charset="0"/>
              </a:rPr>
              <a:t>!</a:t>
            </a:r>
            <a:r>
              <a:rPr lang="en-US" sz="4800" dirty="0">
                <a:solidFill>
                  <a:srgbClr val="000000"/>
                </a:solidFill>
                <a:cs typeface="Courier New" pitchFamily="49" charset="0"/>
                <a:sym typeface="Symbol" pitchFamily="18" charset="2"/>
              </a:rPr>
              <a:t> }</a:t>
            </a:r>
            <a:endParaRPr lang="he-IL" sz="4800" dirty="0"/>
          </a:p>
        </p:txBody>
      </p:sp>
      <p:sp>
        <p:nvSpPr>
          <p:cNvPr id="6" name="הסבר מלבני 5"/>
          <p:cNvSpPr/>
          <p:nvPr/>
        </p:nvSpPr>
        <p:spPr>
          <a:xfrm>
            <a:off x="4788024" y="4869160"/>
            <a:ext cx="3096344" cy="864096"/>
          </a:xfrm>
          <a:prstGeom prst="wedgeRectCallout">
            <a:avLst>
              <a:gd name="adj1" fmla="val -59208"/>
              <a:gd name="adj2" fmla="val -16762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Holds only for value of x at state after execution finishes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8" name="הסבר ענן 7"/>
          <p:cNvSpPr/>
          <p:nvPr/>
        </p:nvSpPr>
        <p:spPr>
          <a:xfrm>
            <a:off x="179512" y="908720"/>
            <a:ext cx="3312368" cy="1440160"/>
          </a:xfrm>
          <a:prstGeom prst="cloudCallout">
            <a:avLst>
              <a:gd name="adj1" fmla="val 68240"/>
              <a:gd name="adj2" fmla="val 3661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We need a way to “remember” value of x before execution</a:t>
            </a:r>
            <a:endParaRPr lang="he-I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36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Fixed assertion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23</a:t>
            </a:fld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107504" y="2066072"/>
            <a:ext cx="8856984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4800" dirty="0">
                <a:solidFill>
                  <a:srgbClr val="000000"/>
                </a:solidFill>
                <a:cs typeface="Courier New" pitchFamily="49" charset="0"/>
              </a:rPr>
              <a:t>{ </a:t>
            </a:r>
            <a:r>
              <a:rPr lang="en-US" sz="4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4800" dirty="0">
                <a:solidFill>
                  <a:srgbClr val="000000"/>
                </a:solidFill>
                <a:cs typeface="Courier New" pitchFamily="49" charset="0"/>
              </a:rPr>
              <a:t>=</a:t>
            </a:r>
            <a:r>
              <a:rPr lang="en-US" sz="4800" i="1" dirty="0">
                <a:solidFill>
                  <a:srgbClr val="000000"/>
                </a:solidFill>
                <a:cs typeface="Courier New" pitchFamily="49" charset="0"/>
              </a:rPr>
              <a:t>n</a:t>
            </a:r>
            <a:r>
              <a:rPr lang="en-US" sz="4800" dirty="0">
                <a:solidFill>
                  <a:srgbClr val="000000"/>
                </a:solidFill>
                <a:cs typeface="Courier New" pitchFamily="49" charset="0"/>
              </a:rPr>
              <a:t> }</a:t>
            </a:r>
            <a:br>
              <a:rPr lang="en-US" sz="2800" dirty="0">
                <a:solidFill>
                  <a:srgbClr val="000000"/>
                </a:solidFill>
                <a:cs typeface="Courier New" pitchFamily="49" charset="0"/>
              </a:rPr>
            </a:br>
            <a:r>
              <a:rPr lang="en-US" sz="2400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y := 1; while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(x=1) do (y := y*x; x := x–1)</a:t>
            </a:r>
            <a:b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</a:br>
            <a:r>
              <a:rPr lang="en-US" sz="4800" dirty="0">
                <a:solidFill>
                  <a:srgbClr val="000000"/>
                </a:solidFill>
                <a:cs typeface="Courier New" pitchFamily="49" charset="0"/>
                <a:sym typeface="Symbol" pitchFamily="18" charset="2"/>
              </a:rPr>
              <a:t>{ </a:t>
            </a:r>
            <a:r>
              <a:rPr lang="en-US" sz="4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4800" dirty="0">
                <a:solidFill>
                  <a:srgbClr val="000000"/>
                </a:solidFill>
                <a:cs typeface="Courier New" pitchFamily="49" charset="0"/>
              </a:rPr>
              <a:t>=</a:t>
            </a:r>
            <a:r>
              <a:rPr lang="en-US" sz="4800" i="1" dirty="0">
                <a:solidFill>
                  <a:srgbClr val="000000"/>
                </a:solidFill>
                <a:cs typeface="Courier New" pitchFamily="49" charset="0"/>
              </a:rPr>
              <a:t>n</a:t>
            </a:r>
            <a:r>
              <a:rPr lang="en-US" sz="4800" dirty="0">
                <a:solidFill>
                  <a:srgbClr val="000000"/>
                </a:solidFill>
                <a:cs typeface="Courier New" pitchFamily="49" charset="0"/>
              </a:rPr>
              <a:t>!</a:t>
            </a:r>
            <a:r>
              <a:rPr lang="en-US" sz="4800" dirty="0">
                <a:solidFill>
                  <a:srgbClr val="000000"/>
                </a:solidFill>
                <a:cs typeface="Courier New" pitchFamily="49" charset="0"/>
                <a:sym typeface="Symbol" pitchFamily="18" charset="2"/>
              </a:rPr>
              <a:t> </a:t>
            </a:r>
            <a:r>
              <a:rPr lang="en-US" sz="4800" dirty="0">
                <a:solidFill>
                  <a:srgbClr val="000000"/>
                </a:solidFill>
                <a:cs typeface="Courier New" pitchFamily="49" charset="0"/>
                <a:sym typeface="Math B"/>
              </a:rPr>
              <a:t> </a:t>
            </a:r>
            <a:r>
              <a:rPr lang="en-US" sz="4800" i="1" dirty="0">
                <a:solidFill>
                  <a:srgbClr val="000000"/>
                </a:solidFill>
                <a:cs typeface="Courier New" pitchFamily="49" charset="0"/>
                <a:sym typeface="Math B"/>
              </a:rPr>
              <a:t>n</a:t>
            </a:r>
            <a:r>
              <a:rPr lang="en-US" sz="4800" dirty="0">
                <a:solidFill>
                  <a:srgbClr val="000000"/>
                </a:solidFill>
                <a:cs typeface="Courier New" pitchFamily="49" charset="0"/>
                <a:sym typeface="Math B"/>
              </a:rPr>
              <a:t>&gt;0 </a:t>
            </a:r>
            <a:r>
              <a:rPr lang="en-US" sz="4800" dirty="0">
                <a:solidFill>
                  <a:srgbClr val="000000"/>
                </a:solidFill>
                <a:cs typeface="Courier New" pitchFamily="49" charset="0"/>
                <a:sym typeface="Symbol" pitchFamily="18" charset="2"/>
              </a:rPr>
              <a:t>}</a:t>
            </a:r>
            <a:endParaRPr lang="he-IL" sz="4800" dirty="0"/>
          </a:p>
        </p:txBody>
      </p:sp>
      <p:sp>
        <p:nvSpPr>
          <p:cNvPr id="7" name="הסבר מלבני 6"/>
          <p:cNvSpPr/>
          <p:nvPr/>
        </p:nvSpPr>
        <p:spPr>
          <a:xfrm>
            <a:off x="1619672" y="1052736"/>
            <a:ext cx="3384376" cy="864096"/>
          </a:xfrm>
          <a:prstGeom prst="wedgeRectCallout">
            <a:avLst>
              <a:gd name="adj1" fmla="val 45903"/>
              <a:gd name="adj2" fmla="val 9567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A </a:t>
            </a:r>
            <a:r>
              <a:rPr lang="en-US" dirty="0">
                <a:solidFill>
                  <a:srgbClr val="0000FF"/>
                </a:solidFill>
              </a:rPr>
              <a:t>logical</a:t>
            </a:r>
            <a:r>
              <a:rPr lang="en-US" dirty="0">
                <a:solidFill>
                  <a:schemeClr val="tx1"/>
                </a:solidFill>
              </a:rPr>
              <a:t> variable, must not appear in statement - immutable</a:t>
            </a:r>
            <a:endParaRPr lang="he-I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320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proof outline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24</a:t>
            </a:fld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1043608" y="1556792"/>
            <a:ext cx="7128792" cy="39703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>
                <a:solidFill>
                  <a:srgbClr val="0000FF"/>
                </a:solidFill>
                <a:cs typeface="Courier New" pitchFamily="49" charset="0"/>
              </a:rPr>
              <a:t>{ </a:t>
            </a: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800" dirty="0">
                <a:solidFill>
                  <a:srgbClr val="0000FF"/>
                </a:solidFill>
                <a:cs typeface="Courier New" pitchFamily="49" charset="0"/>
              </a:rPr>
              <a:t>=n }</a:t>
            </a:r>
            <a:br>
              <a:rPr lang="en-US" sz="2800" dirty="0">
                <a:solidFill>
                  <a:srgbClr val="0000FF"/>
                </a:solidFill>
                <a:cs typeface="Courier New" pitchFamily="49" charset="0"/>
              </a:rPr>
            </a:br>
            <a:r>
              <a:rPr lang="en-US" sz="2800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y := 1;</a:t>
            </a:r>
            <a:b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800" dirty="0">
                <a:solidFill>
                  <a:srgbClr val="0000FF"/>
                </a:solidFill>
                <a:cs typeface="Courier New" pitchFamily="49" charset="0"/>
              </a:rPr>
              <a:t>{ </a:t>
            </a: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800" dirty="0">
                <a:solidFill>
                  <a:srgbClr val="0000FF"/>
                </a:solidFill>
                <a:cs typeface="Courier New" pitchFamily="49" charset="0"/>
              </a:rPr>
              <a:t>&gt;0 </a:t>
            </a:r>
            <a:r>
              <a:rPr lang="en-US" sz="2800" dirty="0">
                <a:solidFill>
                  <a:srgbClr val="0000FF"/>
                </a:solidFill>
                <a:cs typeface="Courier New" pitchFamily="49" charset="0"/>
                <a:sym typeface="Math C"/>
              </a:rPr>
              <a:t> </a:t>
            </a: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800" dirty="0">
                <a:solidFill>
                  <a:srgbClr val="0000FF"/>
                </a:solidFill>
                <a:cs typeface="Courier New" pitchFamily="49" charset="0"/>
              </a:rPr>
              <a:t>*</a:t>
            </a: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800" dirty="0">
                <a:solidFill>
                  <a:srgbClr val="0000FF"/>
                </a:solidFill>
                <a:cs typeface="Courier New" pitchFamily="49" charset="0"/>
              </a:rPr>
              <a:t>!=n!</a:t>
            </a:r>
            <a:r>
              <a:rPr lang="en-US" sz="2800" dirty="0">
                <a:solidFill>
                  <a:srgbClr val="0000FF"/>
                </a:solidFill>
                <a:cs typeface="Courier New" pitchFamily="49" charset="0"/>
                <a:sym typeface="Math B"/>
              </a:rPr>
              <a:t>  </a:t>
            </a:r>
            <a:r>
              <a:rPr lang="en-US" sz="2800" dirty="0" err="1">
                <a:solidFill>
                  <a:srgbClr val="0000FF"/>
                </a:solidFill>
                <a:cs typeface="Courier New" pitchFamily="49" charset="0"/>
                <a:sym typeface="Math B"/>
              </a:rPr>
              <a:t>nx</a:t>
            </a:r>
            <a:r>
              <a:rPr lang="en-US" sz="2800" dirty="0">
                <a:solidFill>
                  <a:srgbClr val="0000FF"/>
                </a:solidFill>
                <a:cs typeface="Courier New" pitchFamily="49" charset="0"/>
                <a:sym typeface="Math B"/>
              </a:rPr>
              <a:t> </a:t>
            </a:r>
            <a:r>
              <a:rPr lang="en-US" sz="2800" dirty="0">
                <a:solidFill>
                  <a:srgbClr val="0000FF"/>
                </a:solidFill>
                <a:cs typeface="Courier New" pitchFamily="49" charset="0"/>
              </a:rPr>
              <a:t>} </a:t>
            </a:r>
            <a:br>
              <a:rPr lang="en-US" sz="2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while </a:t>
            </a: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(x=1) do</a:t>
            </a:r>
            <a:b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</a:b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  </a:t>
            </a:r>
            <a:r>
              <a:rPr lang="en-US" sz="2800" dirty="0">
                <a:solidFill>
                  <a:srgbClr val="0000FF"/>
                </a:solidFill>
                <a:cs typeface="Courier New" pitchFamily="49" charset="0"/>
              </a:rPr>
              <a:t>{ </a:t>
            </a: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x-1</a:t>
            </a:r>
            <a:r>
              <a:rPr lang="en-US" sz="2800" dirty="0">
                <a:solidFill>
                  <a:srgbClr val="0000FF"/>
                </a:solidFill>
                <a:cs typeface="Courier New" pitchFamily="49" charset="0"/>
              </a:rPr>
              <a:t>&gt;0 </a:t>
            </a:r>
            <a:r>
              <a:rPr lang="en-US" sz="2800" dirty="0">
                <a:solidFill>
                  <a:srgbClr val="0000FF"/>
                </a:solidFill>
                <a:cs typeface="Courier New" pitchFamily="49" charset="0"/>
                <a:sym typeface="Math C"/>
              </a:rPr>
              <a:t> (</a:t>
            </a: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y*x)</a:t>
            </a:r>
            <a:r>
              <a:rPr lang="en-US" sz="2800" dirty="0">
                <a:solidFill>
                  <a:srgbClr val="0000FF"/>
                </a:solidFill>
                <a:cs typeface="Courier New" pitchFamily="49" charset="0"/>
              </a:rPr>
              <a:t>*(</a:t>
            </a: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x-1)</a:t>
            </a:r>
            <a:r>
              <a:rPr lang="en-US" sz="2800" dirty="0">
                <a:solidFill>
                  <a:srgbClr val="0000FF"/>
                </a:solidFill>
                <a:cs typeface="Courier New" pitchFamily="49" charset="0"/>
              </a:rPr>
              <a:t>!=n!</a:t>
            </a:r>
            <a:r>
              <a:rPr lang="en-US" sz="2800" dirty="0">
                <a:solidFill>
                  <a:srgbClr val="0000FF"/>
                </a:solidFill>
                <a:cs typeface="Courier New" pitchFamily="49" charset="0"/>
                <a:sym typeface="Math B"/>
              </a:rPr>
              <a:t>  n(x-1) </a:t>
            </a:r>
            <a:r>
              <a:rPr lang="en-US" sz="2800" dirty="0">
                <a:solidFill>
                  <a:srgbClr val="0000FF"/>
                </a:solidFill>
                <a:cs typeface="Courier New" pitchFamily="49" charset="0"/>
              </a:rPr>
              <a:t>} </a:t>
            </a:r>
            <a:b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</a:b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  y := y*x;</a:t>
            </a:r>
            <a:b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</a:b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  </a:t>
            </a:r>
            <a:r>
              <a:rPr lang="en-US" sz="2800" dirty="0">
                <a:solidFill>
                  <a:srgbClr val="0000FF"/>
                </a:solidFill>
                <a:cs typeface="Courier New" pitchFamily="49" charset="0"/>
              </a:rPr>
              <a:t>{ </a:t>
            </a: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x-1</a:t>
            </a:r>
            <a:r>
              <a:rPr lang="en-US" sz="2800" dirty="0">
                <a:solidFill>
                  <a:srgbClr val="0000FF"/>
                </a:solidFill>
                <a:cs typeface="Courier New" pitchFamily="49" charset="0"/>
              </a:rPr>
              <a:t>&gt;0 </a:t>
            </a:r>
            <a:r>
              <a:rPr lang="en-US" sz="2800" dirty="0">
                <a:solidFill>
                  <a:srgbClr val="0000FF"/>
                </a:solidFill>
                <a:cs typeface="Courier New" pitchFamily="49" charset="0"/>
                <a:sym typeface="Math C"/>
              </a:rPr>
              <a:t> </a:t>
            </a: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800" dirty="0">
                <a:solidFill>
                  <a:srgbClr val="0000FF"/>
                </a:solidFill>
                <a:cs typeface="Courier New" pitchFamily="49" charset="0"/>
              </a:rPr>
              <a:t>*(</a:t>
            </a: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x-1)</a:t>
            </a:r>
            <a:r>
              <a:rPr lang="en-US" sz="2800" dirty="0">
                <a:solidFill>
                  <a:srgbClr val="0000FF"/>
                </a:solidFill>
                <a:cs typeface="Courier New" pitchFamily="49" charset="0"/>
              </a:rPr>
              <a:t>!=n!</a:t>
            </a:r>
            <a:r>
              <a:rPr lang="en-US" sz="2800" dirty="0">
                <a:solidFill>
                  <a:srgbClr val="0000FF"/>
                </a:solidFill>
                <a:cs typeface="Courier New" pitchFamily="49" charset="0"/>
                <a:sym typeface="Math B"/>
              </a:rPr>
              <a:t>  n(x-1) </a:t>
            </a:r>
            <a:r>
              <a:rPr lang="en-US" sz="2800" dirty="0">
                <a:solidFill>
                  <a:srgbClr val="0000FF"/>
                </a:solidFill>
                <a:cs typeface="Courier New" pitchFamily="49" charset="0"/>
              </a:rPr>
              <a:t>} </a:t>
            </a:r>
            <a:b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</a:b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  x := x–1</a:t>
            </a:r>
            <a:b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</a:br>
            <a:r>
              <a:rPr lang="en-US" sz="2800" dirty="0">
                <a:solidFill>
                  <a:srgbClr val="0000FF"/>
                </a:solidFill>
                <a:cs typeface="Courier New" pitchFamily="49" charset="0"/>
                <a:sym typeface="Symbol" pitchFamily="18" charset="2"/>
              </a:rPr>
              <a:t>{ </a:t>
            </a: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800" dirty="0">
                <a:solidFill>
                  <a:srgbClr val="0000FF"/>
                </a:solidFill>
                <a:cs typeface="Courier New" pitchFamily="49" charset="0"/>
              </a:rPr>
              <a:t>*</a:t>
            </a: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800" dirty="0">
                <a:solidFill>
                  <a:srgbClr val="0000FF"/>
                </a:solidFill>
                <a:cs typeface="Courier New" pitchFamily="49" charset="0"/>
              </a:rPr>
              <a:t>!=n!</a:t>
            </a:r>
            <a:r>
              <a:rPr lang="en-US" sz="2800" dirty="0">
                <a:solidFill>
                  <a:srgbClr val="0000FF"/>
                </a:solidFill>
                <a:cs typeface="Courier New" pitchFamily="49" charset="0"/>
                <a:sym typeface="Math B"/>
              </a:rPr>
              <a:t>  </a:t>
            </a: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800" dirty="0">
                <a:solidFill>
                  <a:srgbClr val="0000FF"/>
                </a:solidFill>
                <a:cs typeface="Courier New" pitchFamily="49" charset="0"/>
              </a:rPr>
              <a:t>&gt;0 </a:t>
            </a:r>
            <a:r>
              <a:rPr lang="en-US" sz="2800" dirty="0">
                <a:solidFill>
                  <a:srgbClr val="0000FF"/>
                </a:solidFill>
                <a:cs typeface="Courier New" pitchFamily="49" charset="0"/>
                <a:sym typeface="Math B"/>
              </a:rPr>
              <a:t> </a:t>
            </a: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800" dirty="0">
                <a:solidFill>
                  <a:srgbClr val="0000FF"/>
                </a:solidFill>
                <a:cs typeface="Courier New" pitchFamily="49" charset="0"/>
              </a:rPr>
              <a:t>=</a:t>
            </a:r>
            <a:r>
              <a:rPr lang="en-US" sz="2800" i="1" dirty="0">
                <a:solidFill>
                  <a:srgbClr val="0000FF"/>
                </a:solidFill>
                <a:cs typeface="Courier New" pitchFamily="49" charset="0"/>
              </a:rPr>
              <a:t>1</a:t>
            </a:r>
            <a:r>
              <a:rPr lang="en-US" sz="2800" dirty="0">
                <a:solidFill>
                  <a:srgbClr val="0000FF"/>
                </a:solidFill>
                <a:cs typeface="Courier New" pitchFamily="49" charset="0"/>
                <a:sym typeface="Math B"/>
              </a:rPr>
              <a:t> </a:t>
            </a:r>
            <a:r>
              <a:rPr lang="en-US" sz="2800" dirty="0">
                <a:solidFill>
                  <a:srgbClr val="0000FF"/>
                </a:solidFill>
                <a:cs typeface="Courier New" pitchFamily="49" charset="0"/>
                <a:sym typeface="Symbol" pitchFamily="18" charset="2"/>
              </a:rPr>
              <a:t>}</a:t>
            </a:r>
            <a:endParaRPr lang="he-IL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7355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אליפסה 13"/>
          <p:cNvSpPr/>
          <p:nvPr/>
        </p:nvSpPr>
        <p:spPr>
          <a:xfrm>
            <a:off x="5004048" y="1340768"/>
            <a:ext cx="3888432" cy="36724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52531" y="1628800"/>
            <a:ext cx="423514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3600" i="1" dirty="0"/>
              <a:t>P</a:t>
            </a:r>
            <a:endParaRPr lang="he-IL" sz="3600" i="1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Formalizing partial correctness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196753"/>
            <a:ext cx="4834880" cy="3024335"/>
          </a:xfrm>
        </p:spPr>
        <p:txBody>
          <a:bodyPr>
            <a:normAutofit lnSpcReduction="10000"/>
          </a:bodyPr>
          <a:lstStyle/>
          <a:p>
            <a:r>
              <a:rPr lang="en-US" i="1" dirty="0"/>
              <a:t>s</a:t>
            </a:r>
            <a:r>
              <a:rPr lang="en-US" dirty="0"/>
              <a:t> </a:t>
            </a:r>
            <a:r>
              <a:rPr lang="en-US" dirty="0">
                <a:sym typeface="Math B"/>
              </a:rPr>
              <a:t> </a:t>
            </a:r>
            <a:r>
              <a:rPr lang="en-US" i="1" dirty="0">
                <a:sym typeface="Math B"/>
              </a:rPr>
              <a:t>P</a:t>
            </a:r>
          </a:p>
          <a:p>
            <a:pPr lvl="1"/>
            <a:r>
              <a:rPr lang="en-US" i="1" dirty="0"/>
              <a:t>P</a:t>
            </a:r>
            <a:r>
              <a:rPr lang="en-US" dirty="0"/>
              <a:t> holds in state </a:t>
            </a:r>
            <a:r>
              <a:rPr lang="en-US" i="1" dirty="0"/>
              <a:t>s</a:t>
            </a:r>
          </a:p>
          <a:p>
            <a:r>
              <a:rPr lang="en-US" dirty="0">
                <a:sym typeface="Math A"/>
              </a:rPr>
              <a:t> – program states</a:t>
            </a:r>
            <a:br>
              <a:rPr lang="en-US" dirty="0">
                <a:sym typeface="Math A"/>
              </a:rPr>
            </a:br>
            <a:r>
              <a:rPr lang="en-US" dirty="0">
                <a:sym typeface="Math C"/>
              </a:rPr>
              <a:t> </a:t>
            </a:r>
            <a:r>
              <a:rPr lang="en-US" dirty="0">
                <a:sym typeface="Math A"/>
              </a:rPr>
              <a:t>–</a:t>
            </a:r>
            <a:r>
              <a:rPr lang="en-US" dirty="0">
                <a:sym typeface="Math C"/>
              </a:rPr>
              <a:t> undefined</a:t>
            </a:r>
            <a:br>
              <a:rPr lang="en-US" dirty="0">
                <a:sym typeface="Math C"/>
              </a:rPr>
            </a:br>
            <a:br>
              <a:rPr lang="en-US" dirty="0">
                <a:sym typeface="Math C"/>
              </a:rPr>
            </a:br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25</a:t>
            </a:fld>
            <a:endParaRPr lang="he-IL" dirty="0"/>
          </a:p>
        </p:txBody>
      </p:sp>
      <p:grpSp>
        <p:nvGrpSpPr>
          <p:cNvPr id="16" name="קבוצה 15"/>
          <p:cNvGrpSpPr/>
          <p:nvPr/>
        </p:nvGrpSpPr>
        <p:grpSpPr>
          <a:xfrm>
            <a:off x="323528" y="4347101"/>
            <a:ext cx="4773432" cy="954107"/>
            <a:chOff x="323528" y="4347101"/>
            <a:chExt cx="4773432" cy="954107"/>
          </a:xfrm>
        </p:grpSpPr>
        <p:sp>
          <p:nvSpPr>
            <p:cNvPr id="6" name="TextBox 5"/>
            <p:cNvSpPr txBox="1"/>
            <p:nvPr/>
          </p:nvSpPr>
          <p:spPr>
            <a:xfrm>
              <a:off x="323528" y="4543403"/>
              <a:ext cx="1655317" cy="52322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 rtl="0"/>
              <a:r>
                <a:rPr lang="en-US" sz="2800" i="1" dirty="0" err="1">
                  <a:solidFill>
                    <a:srgbClr val="000000"/>
                  </a:solidFill>
                </a:rPr>
                <a:t>S</a:t>
              </a:r>
              <a:r>
                <a:rPr lang="en-US" sz="2800" baseline="-25000" dirty="0" err="1">
                  <a:solidFill>
                    <a:srgbClr val="000000"/>
                  </a:solidFill>
                </a:rPr>
                <a:t>ns</a:t>
              </a:r>
              <a:r>
                <a:rPr lang="en-US" sz="2800" dirty="0">
                  <a:solidFill>
                    <a:srgbClr val="000000"/>
                  </a:solidFill>
                </a:rPr>
                <a:t> </a:t>
              </a:r>
              <a:r>
                <a:rPr lang="en-US" sz="2800" dirty="0">
                  <a:solidFill>
                    <a:srgbClr val="000000"/>
                  </a:solidFill>
                  <a:sym typeface="Math B"/>
                </a:rPr>
                <a:t></a:t>
              </a:r>
              <a:r>
                <a:rPr lang="en-US" sz="2800" i="1" dirty="0">
                  <a:solidFill>
                    <a:srgbClr val="000000"/>
                  </a:solidFill>
                  <a:sym typeface="Math B"/>
                </a:rPr>
                <a:t>C</a:t>
              </a:r>
              <a:r>
                <a:rPr lang="en-US" sz="2800" dirty="0">
                  <a:solidFill>
                    <a:srgbClr val="000000"/>
                  </a:solidFill>
                  <a:sym typeface="Math B"/>
                </a:rPr>
                <a:t> </a:t>
              </a:r>
              <a:r>
                <a:rPr lang="en-US" sz="2800" i="1" dirty="0">
                  <a:solidFill>
                    <a:srgbClr val="000000"/>
                  </a:solidFill>
                  <a:sym typeface="Math B"/>
                </a:rPr>
                <a:t>s</a:t>
              </a:r>
              <a:r>
                <a:rPr lang="en-US" sz="2800" dirty="0">
                  <a:solidFill>
                    <a:srgbClr val="000000"/>
                  </a:solidFill>
                  <a:sym typeface="Math B"/>
                </a:rPr>
                <a:t> = </a:t>
              </a:r>
              <a:endParaRPr lang="he-IL" sz="28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216641" y="4347101"/>
              <a:ext cx="2880319" cy="95410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l" rtl="0"/>
              <a:r>
                <a:rPr lang="en-US" sz="2800" i="1" dirty="0">
                  <a:solidFill>
                    <a:srgbClr val="000000"/>
                  </a:solidFill>
                  <a:sym typeface="Math B"/>
                </a:rPr>
                <a:t>s</a:t>
              </a:r>
              <a:r>
                <a:rPr lang="en-US" sz="2800" dirty="0">
                  <a:solidFill>
                    <a:srgbClr val="000000"/>
                  </a:solidFill>
                  <a:sym typeface="Math B"/>
                </a:rPr>
                <a:t>’	if </a:t>
              </a:r>
              <a:r>
                <a:rPr lang="en-US" sz="2800" dirty="0">
                  <a:sym typeface="Symbol"/>
                </a:rPr>
                <a:t></a:t>
              </a:r>
              <a:r>
                <a:rPr lang="en-US" sz="2800" i="1" dirty="0">
                  <a:sym typeface="Math B"/>
                </a:rPr>
                <a:t>C</a:t>
              </a:r>
              <a:r>
                <a:rPr lang="en-US" sz="2800" dirty="0">
                  <a:sym typeface="Math B"/>
                </a:rPr>
                <a:t>, </a:t>
              </a:r>
              <a:r>
                <a:rPr lang="en-US" sz="2800" i="1" dirty="0">
                  <a:sym typeface="Math B"/>
                </a:rPr>
                <a:t>s</a:t>
              </a:r>
              <a:r>
                <a:rPr lang="en-US" sz="2800" dirty="0">
                  <a:sym typeface="Symbol"/>
                </a:rPr>
                <a:t></a:t>
              </a:r>
              <a:r>
                <a:rPr lang="en-US" sz="2800" dirty="0">
                  <a:sym typeface="Math B"/>
                </a:rPr>
                <a:t> </a:t>
              </a:r>
              <a:r>
                <a:rPr lang="en-US" sz="2800" dirty="0">
                  <a:sym typeface="Math C"/>
                </a:rPr>
                <a:t> s’</a:t>
              </a:r>
              <a:r>
                <a:rPr lang="en-US" sz="2800" dirty="0">
                  <a:solidFill>
                    <a:srgbClr val="000000"/>
                  </a:solidFill>
                  <a:sym typeface="Math B"/>
                </a:rPr>
                <a:t> </a:t>
              </a:r>
              <a:br>
                <a:rPr lang="en-US" sz="2800" dirty="0">
                  <a:solidFill>
                    <a:srgbClr val="000000"/>
                  </a:solidFill>
                  <a:sym typeface="Math B"/>
                </a:rPr>
              </a:br>
              <a:r>
                <a:rPr lang="en-US" sz="2800" dirty="0">
                  <a:sym typeface="Math C"/>
                </a:rPr>
                <a:t></a:t>
              </a:r>
              <a:r>
                <a:rPr lang="en-US" sz="2800" dirty="0">
                  <a:solidFill>
                    <a:srgbClr val="000000"/>
                  </a:solidFill>
                  <a:sym typeface="Math B"/>
                </a:rPr>
                <a:t> 	else</a:t>
              </a:r>
              <a:endParaRPr lang="he-IL" sz="2800" dirty="0"/>
            </a:p>
          </p:txBody>
        </p:sp>
        <p:sp>
          <p:nvSpPr>
            <p:cNvPr id="8" name="סוגר מסולסל שמאלי 7"/>
            <p:cNvSpPr/>
            <p:nvPr/>
          </p:nvSpPr>
          <p:spPr>
            <a:xfrm>
              <a:off x="1893041" y="4587057"/>
              <a:ext cx="323601" cy="498128"/>
            </a:xfrm>
            <a:prstGeom prst="leftBrac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 sz="1400" dirty="0"/>
            </a:p>
          </p:txBody>
        </p:sp>
        <p:sp>
          <p:nvSpPr>
            <p:cNvPr id="9" name="תרשים זרימה: תהליך 8"/>
            <p:cNvSpPr/>
            <p:nvPr/>
          </p:nvSpPr>
          <p:spPr>
            <a:xfrm>
              <a:off x="344433" y="4365104"/>
              <a:ext cx="4680520" cy="936104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l" rtl="0"/>
              <a:endParaRPr lang="he-IL" dirty="0">
                <a:solidFill>
                  <a:schemeClr val="tx1"/>
                </a:solidFill>
              </a:endParaRPr>
            </a:p>
          </p:txBody>
        </p:sp>
      </p:grpSp>
      <p:sp>
        <p:nvSpPr>
          <p:cNvPr id="10" name="אליפסה 9"/>
          <p:cNvSpPr/>
          <p:nvPr/>
        </p:nvSpPr>
        <p:spPr>
          <a:xfrm>
            <a:off x="5724128" y="2132856"/>
            <a:ext cx="2880320" cy="2664296"/>
          </a:xfrm>
          <a:prstGeom prst="ellipse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2" name="אליפסה 11"/>
          <p:cNvSpPr/>
          <p:nvPr/>
        </p:nvSpPr>
        <p:spPr>
          <a:xfrm>
            <a:off x="6732240" y="3501008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17880" y="2924944"/>
            <a:ext cx="364202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3600" i="1" dirty="0"/>
              <a:t>s</a:t>
            </a:r>
            <a:endParaRPr lang="he-IL" sz="3600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6715409" y="764704"/>
            <a:ext cx="457176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3600" dirty="0">
                <a:sym typeface="Math A"/>
              </a:rPr>
              <a:t></a:t>
            </a:r>
            <a:endParaRPr lang="he-IL" sz="3600" i="1" dirty="0"/>
          </a:p>
        </p:txBody>
      </p:sp>
    </p:spTree>
    <p:extLst>
      <p:ext uri="{BB962C8B-B14F-4D97-AF65-F5344CB8AC3E}">
        <p14:creationId xmlns:p14="http://schemas.microsoft.com/office/powerpoint/2010/main" val="1137867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אליפסה 14"/>
          <p:cNvSpPr/>
          <p:nvPr/>
        </p:nvSpPr>
        <p:spPr>
          <a:xfrm>
            <a:off x="6948264" y="1412776"/>
            <a:ext cx="1800200" cy="216024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Formalizing partial correctness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/>
              <a:t>s</a:t>
            </a:r>
            <a:r>
              <a:rPr lang="en-US" dirty="0"/>
              <a:t> </a:t>
            </a:r>
            <a:r>
              <a:rPr lang="en-US" dirty="0">
                <a:sym typeface="Math B"/>
              </a:rPr>
              <a:t> </a:t>
            </a:r>
            <a:r>
              <a:rPr lang="en-US" i="1" dirty="0">
                <a:sym typeface="Math B"/>
              </a:rPr>
              <a:t>P</a:t>
            </a:r>
          </a:p>
          <a:p>
            <a:pPr lvl="1"/>
            <a:r>
              <a:rPr lang="en-US" i="1" dirty="0"/>
              <a:t>P</a:t>
            </a:r>
            <a:r>
              <a:rPr lang="en-US" dirty="0"/>
              <a:t> holds in state </a:t>
            </a:r>
            <a:r>
              <a:rPr lang="en-US" i="1" dirty="0"/>
              <a:t>s</a:t>
            </a:r>
          </a:p>
          <a:p>
            <a:r>
              <a:rPr lang="en-US" dirty="0">
                <a:sym typeface="Math A"/>
              </a:rPr>
              <a:t> – program states</a:t>
            </a:r>
            <a:br>
              <a:rPr lang="en-US" dirty="0">
                <a:sym typeface="Math A"/>
              </a:rPr>
            </a:br>
            <a:r>
              <a:rPr lang="en-US" dirty="0">
                <a:sym typeface="Math C"/>
              </a:rPr>
              <a:t> </a:t>
            </a:r>
            <a:r>
              <a:rPr lang="en-US" dirty="0">
                <a:sym typeface="Math A"/>
              </a:rPr>
              <a:t>–</a:t>
            </a:r>
            <a:r>
              <a:rPr lang="en-US" dirty="0">
                <a:sym typeface="Math C"/>
              </a:rPr>
              <a:t> undefined</a:t>
            </a:r>
            <a:endParaRPr lang="en-US" dirty="0"/>
          </a:p>
          <a:p>
            <a:r>
              <a:rPr lang="en-US" dirty="0"/>
              <a:t>{ </a:t>
            </a:r>
            <a:r>
              <a:rPr lang="en-US" i="1" dirty="0"/>
              <a:t>P</a:t>
            </a:r>
            <a:r>
              <a:rPr lang="en-US" dirty="0"/>
              <a:t> } </a:t>
            </a:r>
            <a:r>
              <a:rPr lang="en-US" i="1" dirty="0"/>
              <a:t>C</a:t>
            </a:r>
            <a:r>
              <a:rPr lang="en-US" dirty="0"/>
              <a:t> { </a:t>
            </a:r>
            <a:r>
              <a:rPr lang="en-US" i="1" dirty="0"/>
              <a:t>Q</a:t>
            </a:r>
            <a:r>
              <a:rPr lang="en-US" dirty="0"/>
              <a:t> }</a:t>
            </a:r>
          </a:p>
          <a:p>
            <a:pPr lvl="1"/>
            <a:r>
              <a:rPr lang="en-US" dirty="0">
                <a:sym typeface="Math C"/>
              </a:rPr>
              <a:t></a:t>
            </a:r>
            <a:r>
              <a:rPr lang="en-US" i="1" dirty="0"/>
              <a:t>s</a:t>
            </a:r>
            <a:r>
              <a:rPr lang="en-US" dirty="0"/>
              <a:t>, </a:t>
            </a:r>
            <a:r>
              <a:rPr lang="en-US" i="1" dirty="0"/>
              <a:t>s</a:t>
            </a:r>
            <a:r>
              <a:rPr lang="en-US" dirty="0"/>
              <a:t>’ </a:t>
            </a:r>
            <a:r>
              <a:rPr lang="en-US" dirty="0">
                <a:sym typeface="Math B"/>
              </a:rPr>
              <a:t></a:t>
            </a:r>
            <a:r>
              <a:rPr lang="en-US" dirty="0"/>
              <a:t> </a:t>
            </a:r>
            <a:r>
              <a:rPr lang="en-US" dirty="0">
                <a:sym typeface="Math A"/>
              </a:rPr>
              <a:t> . (</a:t>
            </a:r>
            <a:r>
              <a:rPr lang="en-US" i="1" dirty="0" err="1"/>
              <a:t>s</a:t>
            </a:r>
            <a:r>
              <a:rPr lang="en-US" dirty="0" err="1">
                <a:sym typeface="Math B"/>
              </a:rPr>
              <a:t></a:t>
            </a:r>
            <a:r>
              <a:rPr lang="en-US" i="1" dirty="0" err="1">
                <a:sym typeface="Math B"/>
              </a:rPr>
              <a:t>P</a:t>
            </a:r>
            <a:r>
              <a:rPr lang="en-US" dirty="0">
                <a:sym typeface="Math B"/>
              </a:rPr>
              <a:t>  </a:t>
            </a:r>
            <a:r>
              <a:rPr lang="en-US" dirty="0">
                <a:sym typeface="Symbol"/>
              </a:rPr>
              <a:t></a:t>
            </a:r>
            <a:r>
              <a:rPr lang="en-US" i="1" dirty="0">
                <a:sym typeface="Symbol"/>
              </a:rPr>
              <a:t>C</a:t>
            </a:r>
            <a:r>
              <a:rPr lang="en-US" dirty="0">
                <a:sym typeface="Symbol"/>
              </a:rPr>
              <a:t>, </a:t>
            </a:r>
            <a:r>
              <a:rPr lang="en-US" i="1" dirty="0">
                <a:sym typeface="Symbol"/>
              </a:rPr>
              <a:t>s</a:t>
            </a:r>
            <a:r>
              <a:rPr lang="en-US" dirty="0">
                <a:sym typeface="Symbol"/>
              </a:rPr>
              <a:t></a:t>
            </a:r>
            <a:r>
              <a:rPr lang="en-US" dirty="0">
                <a:sym typeface="Math C"/>
              </a:rPr>
              <a:t></a:t>
            </a:r>
            <a:r>
              <a:rPr lang="en-US" i="1" dirty="0">
                <a:sym typeface="Math C"/>
              </a:rPr>
              <a:t>s</a:t>
            </a:r>
            <a:r>
              <a:rPr lang="en-US" dirty="0">
                <a:sym typeface="Math C"/>
              </a:rPr>
              <a:t>’)  </a:t>
            </a:r>
            <a:r>
              <a:rPr lang="en-US" i="1" dirty="0" err="1"/>
              <a:t>s’</a:t>
            </a:r>
            <a:r>
              <a:rPr lang="en-US" dirty="0" err="1">
                <a:sym typeface="Math B"/>
              </a:rPr>
              <a:t></a:t>
            </a:r>
            <a:r>
              <a:rPr lang="en-US" i="1" dirty="0" err="1">
                <a:sym typeface="Math B"/>
              </a:rPr>
              <a:t>Q</a:t>
            </a:r>
            <a:br>
              <a:rPr lang="en-US" i="1" dirty="0">
                <a:sym typeface="Math B"/>
              </a:rPr>
            </a:br>
            <a:r>
              <a:rPr lang="en-US" i="1" dirty="0">
                <a:sym typeface="Math B"/>
              </a:rPr>
              <a:t>		     </a:t>
            </a:r>
            <a:r>
              <a:rPr lang="en-US" dirty="0">
                <a:sym typeface="Math B"/>
              </a:rPr>
              <a:t>alternatively</a:t>
            </a:r>
          </a:p>
          <a:p>
            <a:pPr lvl="1"/>
            <a:r>
              <a:rPr lang="en-US" dirty="0">
                <a:sym typeface="Math C"/>
              </a:rPr>
              <a:t></a:t>
            </a:r>
            <a:r>
              <a:rPr lang="en-US" i="1" dirty="0"/>
              <a:t>s</a:t>
            </a:r>
            <a:r>
              <a:rPr lang="en-US" dirty="0"/>
              <a:t> </a:t>
            </a:r>
            <a:r>
              <a:rPr lang="en-US" dirty="0">
                <a:sym typeface="Math B"/>
              </a:rPr>
              <a:t></a:t>
            </a:r>
            <a:r>
              <a:rPr lang="en-US" dirty="0"/>
              <a:t> </a:t>
            </a:r>
            <a:r>
              <a:rPr lang="en-US" dirty="0">
                <a:sym typeface="Math A"/>
              </a:rPr>
              <a:t> . (</a:t>
            </a:r>
            <a:r>
              <a:rPr lang="en-US" i="1" dirty="0" err="1"/>
              <a:t>s</a:t>
            </a:r>
            <a:r>
              <a:rPr lang="en-US" dirty="0" err="1">
                <a:sym typeface="Math B"/>
              </a:rPr>
              <a:t></a:t>
            </a:r>
            <a:r>
              <a:rPr lang="en-US" i="1" dirty="0" err="1">
                <a:sym typeface="Math B"/>
              </a:rPr>
              <a:t>P</a:t>
            </a:r>
            <a:r>
              <a:rPr lang="en-US" dirty="0">
                <a:sym typeface="Math B"/>
              </a:rPr>
              <a:t>  </a:t>
            </a:r>
            <a:r>
              <a:rPr lang="en-US" i="1" dirty="0" err="1">
                <a:solidFill>
                  <a:srgbClr val="000000"/>
                </a:solidFill>
              </a:rPr>
              <a:t>S</a:t>
            </a:r>
            <a:r>
              <a:rPr lang="en-US" baseline="-25000" dirty="0" err="1">
                <a:solidFill>
                  <a:srgbClr val="000000"/>
                </a:solidFill>
              </a:rPr>
              <a:t>ns</a:t>
            </a:r>
            <a:r>
              <a:rPr lang="en-US" dirty="0" err="1">
                <a:solidFill>
                  <a:srgbClr val="000000"/>
                </a:solidFill>
                <a:sym typeface="Math B"/>
              </a:rPr>
              <a:t></a:t>
            </a:r>
            <a:r>
              <a:rPr lang="en-US" i="1" dirty="0" err="1">
                <a:solidFill>
                  <a:srgbClr val="000000"/>
                </a:solidFill>
                <a:sym typeface="Math B"/>
              </a:rPr>
              <a:t>C</a:t>
            </a:r>
            <a:r>
              <a:rPr lang="en-US" dirty="0">
                <a:solidFill>
                  <a:srgbClr val="000000"/>
                </a:solidFill>
                <a:sym typeface="Math B"/>
              </a:rPr>
              <a:t> </a:t>
            </a:r>
            <a:r>
              <a:rPr lang="en-US" i="1" dirty="0">
                <a:solidFill>
                  <a:srgbClr val="000000"/>
                </a:solidFill>
                <a:sym typeface="Math B"/>
              </a:rPr>
              <a:t>s</a:t>
            </a:r>
            <a:r>
              <a:rPr lang="en-US" dirty="0">
                <a:solidFill>
                  <a:srgbClr val="000000"/>
                </a:solidFill>
                <a:sym typeface="Math B"/>
              </a:rPr>
              <a:t></a:t>
            </a:r>
            <a:r>
              <a:rPr lang="en-US" dirty="0">
                <a:sym typeface="Math C"/>
              </a:rPr>
              <a:t>)  </a:t>
            </a:r>
            <a:r>
              <a:rPr lang="en-US" i="1" dirty="0" err="1">
                <a:solidFill>
                  <a:srgbClr val="000000"/>
                </a:solidFill>
              </a:rPr>
              <a:t>S</a:t>
            </a:r>
            <a:r>
              <a:rPr lang="en-US" baseline="-25000" dirty="0" err="1">
                <a:solidFill>
                  <a:srgbClr val="000000"/>
                </a:solidFill>
              </a:rPr>
              <a:t>ns</a:t>
            </a:r>
            <a:r>
              <a:rPr lang="en-US" dirty="0" err="1">
                <a:solidFill>
                  <a:srgbClr val="000000"/>
                </a:solidFill>
                <a:sym typeface="Math B"/>
              </a:rPr>
              <a:t></a:t>
            </a:r>
            <a:r>
              <a:rPr lang="en-US" i="1" dirty="0" err="1">
                <a:solidFill>
                  <a:srgbClr val="000000"/>
                </a:solidFill>
                <a:sym typeface="Math B"/>
              </a:rPr>
              <a:t>C</a:t>
            </a:r>
            <a:r>
              <a:rPr lang="en-US" dirty="0">
                <a:solidFill>
                  <a:srgbClr val="000000"/>
                </a:solidFill>
                <a:sym typeface="Math B"/>
              </a:rPr>
              <a:t> </a:t>
            </a:r>
            <a:r>
              <a:rPr lang="en-US" dirty="0">
                <a:sym typeface="Math B"/>
              </a:rPr>
              <a:t></a:t>
            </a:r>
            <a:r>
              <a:rPr lang="en-US" i="1" dirty="0">
                <a:sym typeface="Math B"/>
              </a:rPr>
              <a:t>Q</a:t>
            </a:r>
          </a:p>
          <a:p>
            <a:pPr lvl="1"/>
            <a:r>
              <a:rPr lang="en-US" dirty="0">
                <a:sym typeface="Math B"/>
              </a:rPr>
              <a:t>Convention: </a:t>
            </a:r>
            <a:r>
              <a:rPr lang="en-US" dirty="0">
                <a:sym typeface="Math C"/>
              </a:rPr>
              <a:t></a:t>
            </a:r>
            <a:r>
              <a:rPr lang="en-US" dirty="0"/>
              <a:t> </a:t>
            </a:r>
            <a:r>
              <a:rPr lang="en-US" dirty="0">
                <a:sym typeface="Math B"/>
              </a:rPr>
              <a:t> </a:t>
            </a:r>
            <a:r>
              <a:rPr lang="en-US" i="1" dirty="0">
                <a:sym typeface="Math B"/>
              </a:rPr>
              <a:t>P </a:t>
            </a:r>
            <a:r>
              <a:rPr lang="en-US" dirty="0">
                <a:sym typeface="Math B"/>
              </a:rPr>
              <a:t>for all P</a:t>
            </a:r>
            <a:br>
              <a:rPr lang="en-US" dirty="0">
                <a:sym typeface="Math B"/>
              </a:rPr>
            </a:br>
            <a:r>
              <a:rPr lang="en-US" dirty="0">
                <a:sym typeface="Math C"/>
              </a:rPr>
              <a:t></a:t>
            </a:r>
            <a:r>
              <a:rPr lang="en-US" i="1" dirty="0"/>
              <a:t>s</a:t>
            </a:r>
            <a:r>
              <a:rPr lang="en-US" dirty="0"/>
              <a:t> </a:t>
            </a:r>
            <a:r>
              <a:rPr lang="en-US" dirty="0">
                <a:sym typeface="Math B"/>
              </a:rPr>
              <a:t></a:t>
            </a:r>
            <a:r>
              <a:rPr lang="en-US" dirty="0"/>
              <a:t> </a:t>
            </a:r>
            <a:r>
              <a:rPr lang="en-US" dirty="0">
                <a:sym typeface="Math A"/>
              </a:rPr>
              <a:t> . </a:t>
            </a:r>
            <a:r>
              <a:rPr lang="en-US" i="1" dirty="0" err="1"/>
              <a:t>s</a:t>
            </a:r>
            <a:r>
              <a:rPr lang="en-US" dirty="0" err="1">
                <a:sym typeface="Math B"/>
              </a:rPr>
              <a:t></a:t>
            </a:r>
            <a:r>
              <a:rPr lang="en-US" i="1" dirty="0" err="1">
                <a:sym typeface="Math B"/>
              </a:rPr>
              <a:t>P</a:t>
            </a:r>
            <a:r>
              <a:rPr lang="en-US" dirty="0">
                <a:sym typeface="Math C"/>
              </a:rPr>
              <a:t>  </a:t>
            </a:r>
            <a:r>
              <a:rPr lang="en-US" i="1" dirty="0" err="1">
                <a:solidFill>
                  <a:srgbClr val="000000"/>
                </a:solidFill>
              </a:rPr>
              <a:t>S</a:t>
            </a:r>
            <a:r>
              <a:rPr lang="en-US" baseline="-25000" dirty="0" err="1">
                <a:solidFill>
                  <a:srgbClr val="000000"/>
                </a:solidFill>
              </a:rPr>
              <a:t>ns</a:t>
            </a:r>
            <a:r>
              <a:rPr lang="en-US" dirty="0" err="1">
                <a:solidFill>
                  <a:srgbClr val="000000"/>
                </a:solidFill>
                <a:sym typeface="Math B"/>
              </a:rPr>
              <a:t></a:t>
            </a:r>
            <a:r>
              <a:rPr lang="en-US" i="1" dirty="0" err="1">
                <a:solidFill>
                  <a:srgbClr val="000000"/>
                </a:solidFill>
                <a:sym typeface="Math B"/>
              </a:rPr>
              <a:t>C</a:t>
            </a:r>
            <a:r>
              <a:rPr lang="en-US" dirty="0">
                <a:solidFill>
                  <a:srgbClr val="000000"/>
                </a:solidFill>
                <a:sym typeface="Math B"/>
              </a:rPr>
              <a:t> s </a:t>
            </a:r>
            <a:r>
              <a:rPr lang="en-US" dirty="0">
                <a:sym typeface="Math B"/>
              </a:rPr>
              <a:t></a:t>
            </a:r>
            <a:r>
              <a:rPr lang="en-US" i="1" dirty="0">
                <a:sym typeface="Math B"/>
              </a:rPr>
              <a:t>Q</a:t>
            </a:r>
          </a:p>
          <a:p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26</a:t>
            </a:fld>
            <a:endParaRPr lang="he-IL" dirty="0"/>
          </a:p>
        </p:txBody>
      </p:sp>
      <p:sp>
        <p:nvSpPr>
          <p:cNvPr id="5" name="אליפסה 4"/>
          <p:cNvSpPr/>
          <p:nvPr/>
        </p:nvSpPr>
        <p:spPr>
          <a:xfrm>
            <a:off x="4644008" y="1916832"/>
            <a:ext cx="1296144" cy="115212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76056" y="1412776"/>
            <a:ext cx="423514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3600" i="1" dirty="0"/>
              <a:t>P</a:t>
            </a:r>
            <a:endParaRPr lang="he-IL" sz="3600" i="1" dirty="0"/>
          </a:p>
        </p:txBody>
      </p:sp>
      <p:sp>
        <p:nvSpPr>
          <p:cNvPr id="9" name="אליפסה 8"/>
          <p:cNvSpPr/>
          <p:nvPr/>
        </p:nvSpPr>
        <p:spPr>
          <a:xfrm>
            <a:off x="7380312" y="2132856"/>
            <a:ext cx="1224136" cy="1296144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452320" y="1556792"/>
            <a:ext cx="93610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3600" i="1" dirty="0"/>
              <a:t>C</a:t>
            </a:r>
            <a:r>
              <a:rPr lang="en-US" sz="3600" dirty="0"/>
              <a:t>(</a:t>
            </a:r>
            <a:r>
              <a:rPr lang="en-US" sz="3600" i="1" dirty="0"/>
              <a:t>P</a:t>
            </a:r>
            <a:r>
              <a:rPr lang="en-US" sz="3600" dirty="0"/>
              <a:t>)</a:t>
            </a:r>
            <a:endParaRPr lang="he-IL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7634681" y="836712"/>
            <a:ext cx="490839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3600" i="1" dirty="0"/>
              <a:t>Q</a:t>
            </a:r>
            <a:endParaRPr lang="he-IL" sz="3600" i="1" dirty="0"/>
          </a:p>
        </p:txBody>
      </p:sp>
      <p:cxnSp>
        <p:nvCxnSpPr>
          <p:cNvPr id="18" name="מחבר חץ ישר 17"/>
          <p:cNvCxnSpPr>
            <a:stCxn id="5" idx="0"/>
            <a:endCxn id="9" idx="0"/>
          </p:cNvCxnSpPr>
          <p:nvPr/>
        </p:nvCxnSpPr>
        <p:spPr>
          <a:xfrm>
            <a:off x="5292080" y="1916832"/>
            <a:ext cx="270030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מחבר חץ ישר 18"/>
          <p:cNvCxnSpPr>
            <a:stCxn id="5" idx="4"/>
            <a:endCxn id="9" idx="4"/>
          </p:cNvCxnSpPr>
          <p:nvPr/>
        </p:nvCxnSpPr>
        <p:spPr>
          <a:xfrm>
            <a:off x="5292080" y="3068960"/>
            <a:ext cx="270030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אליפסה 21"/>
          <p:cNvSpPr/>
          <p:nvPr/>
        </p:nvSpPr>
        <p:spPr>
          <a:xfrm>
            <a:off x="5262424" y="263691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148064" y="1990581"/>
            <a:ext cx="364202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3600" i="1" dirty="0"/>
              <a:t>s</a:t>
            </a:r>
            <a:endParaRPr lang="he-IL" sz="3600" i="1" dirty="0"/>
          </a:p>
        </p:txBody>
      </p:sp>
      <p:sp>
        <p:nvSpPr>
          <p:cNvPr id="26" name="אליפסה 25"/>
          <p:cNvSpPr/>
          <p:nvPr/>
        </p:nvSpPr>
        <p:spPr>
          <a:xfrm>
            <a:off x="7926720" y="299695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836798" y="2420888"/>
            <a:ext cx="479618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3600" i="1" dirty="0"/>
              <a:t>s’</a:t>
            </a:r>
            <a:endParaRPr lang="he-IL" sz="3600" i="1" dirty="0"/>
          </a:p>
        </p:txBody>
      </p:sp>
      <p:cxnSp>
        <p:nvCxnSpPr>
          <p:cNvPr id="28" name="מחבר חץ ישר 27"/>
          <p:cNvCxnSpPr>
            <a:stCxn id="22" idx="6"/>
            <a:endCxn id="26" idx="1"/>
          </p:cNvCxnSpPr>
          <p:nvPr/>
        </p:nvCxnSpPr>
        <p:spPr>
          <a:xfrm>
            <a:off x="5406440" y="2708920"/>
            <a:ext cx="2541371" cy="3091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228184" y="2276872"/>
            <a:ext cx="43204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3600" i="1" dirty="0"/>
              <a:t>C</a:t>
            </a:r>
            <a:endParaRPr lang="he-IL" sz="3600" dirty="0"/>
          </a:p>
        </p:txBody>
      </p:sp>
      <p:sp>
        <p:nvSpPr>
          <p:cNvPr id="35" name="הסבר ענן 34"/>
          <p:cNvSpPr/>
          <p:nvPr/>
        </p:nvSpPr>
        <p:spPr>
          <a:xfrm>
            <a:off x="5580112" y="5301208"/>
            <a:ext cx="3096344" cy="1224136"/>
          </a:xfrm>
          <a:prstGeom prst="cloudCallout">
            <a:avLst>
              <a:gd name="adj1" fmla="val -36571"/>
              <a:gd name="adj2" fmla="val -6890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Why did we choose natural semantics?</a:t>
            </a:r>
            <a:endParaRPr lang="he-I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313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אליפסה 14"/>
          <p:cNvSpPr/>
          <p:nvPr/>
        </p:nvSpPr>
        <p:spPr>
          <a:xfrm>
            <a:off x="6948264" y="1412776"/>
            <a:ext cx="1800200" cy="216024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Formalizing partial correctness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/>
              <a:t>s</a:t>
            </a:r>
            <a:r>
              <a:rPr lang="en-US" dirty="0"/>
              <a:t> </a:t>
            </a:r>
            <a:r>
              <a:rPr lang="en-US" dirty="0">
                <a:sym typeface="Math B"/>
              </a:rPr>
              <a:t> </a:t>
            </a:r>
            <a:r>
              <a:rPr lang="en-US" i="1" dirty="0">
                <a:sym typeface="Math B"/>
              </a:rPr>
              <a:t>P</a:t>
            </a:r>
          </a:p>
          <a:p>
            <a:pPr lvl="1"/>
            <a:r>
              <a:rPr lang="en-US" i="1" dirty="0"/>
              <a:t>P</a:t>
            </a:r>
            <a:r>
              <a:rPr lang="en-US" dirty="0"/>
              <a:t> holds in state </a:t>
            </a:r>
            <a:r>
              <a:rPr lang="en-US" i="1" dirty="0"/>
              <a:t>s</a:t>
            </a:r>
          </a:p>
          <a:p>
            <a:r>
              <a:rPr lang="en-US" dirty="0">
                <a:sym typeface="Math A"/>
              </a:rPr>
              <a:t> – program states</a:t>
            </a:r>
            <a:br>
              <a:rPr lang="en-US" dirty="0">
                <a:sym typeface="Math A"/>
              </a:rPr>
            </a:br>
            <a:r>
              <a:rPr lang="en-US" dirty="0">
                <a:sym typeface="Math C"/>
              </a:rPr>
              <a:t> </a:t>
            </a:r>
            <a:r>
              <a:rPr lang="en-US" dirty="0">
                <a:sym typeface="Math A"/>
              </a:rPr>
              <a:t>–</a:t>
            </a:r>
            <a:r>
              <a:rPr lang="en-US" dirty="0">
                <a:sym typeface="Math C"/>
              </a:rPr>
              <a:t> undefined</a:t>
            </a:r>
            <a:endParaRPr lang="en-US" dirty="0"/>
          </a:p>
          <a:p>
            <a:r>
              <a:rPr lang="en-US" dirty="0"/>
              <a:t>{ </a:t>
            </a:r>
            <a:r>
              <a:rPr lang="en-US" i="1" dirty="0"/>
              <a:t>P</a:t>
            </a:r>
            <a:r>
              <a:rPr lang="en-US" dirty="0"/>
              <a:t> } </a:t>
            </a:r>
            <a:r>
              <a:rPr lang="en-US" i="1" dirty="0"/>
              <a:t>C</a:t>
            </a:r>
            <a:r>
              <a:rPr lang="en-US" dirty="0"/>
              <a:t> { </a:t>
            </a:r>
            <a:r>
              <a:rPr lang="en-US" i="1" dirty="0"/>
              <a:t>Q</a:t>
            </a:r>
            <a:r>
              <a:rPr lang="en-US" dirty="0"/>
              <a:t> }</a:t>
            </a:r>
          </a:p>
          <a:p>
            <a:pPr lvl="1"/>
            <a:r>
              <a:rPr lang="en-US" dirty="0">
                <a:sym typeface="Math C"/>
              </a:rPr>
              <a:t></a:t>
            </a:r>
            <a:r>
              <a:rPr lang="en-US" i="1" dirty="0"/>
              <a:t>s</a:t>
            </a:r>
            <a:r>
              <a:rPr lang="en-US" dirty="0"/>
              <a:t>, </a:t>
            </a:r>
            <a:r>
              <a:rPr lang="en-US" i="1" dirty="0"/>
              <a:t>s</a:t>
            </a:r>
            <a:r>
              <a:rPr lang="en-US" dirty="0"/>
              <a:t>’ </a:t>
            </a:r>
            <a:r>
              <a:rPr lang="en-US" dirty="0">
                <a:sym typeface="Math B"/>
              </a:rPr>
              <a:t></a:t>
            </a:r>
            <a:r>
              <a:rPr lang="en-US" dirty="0"/>
              <a:t> </a:t>
            </a:r>
            <a:r>
              <a:rPr lang="en-US" dirty="0">
                <a:sym typeface="Math A"/>
              </a:rPr>
              <a:t> . (</a:t>
            </a:r>
            <a:r>
              <a:rPr lang="en-US" i="1" dirty="0" err="1"/>
              <a:t>s</a:t>
            </a:r>
            <a:r>
              <a:rPr lang="en-US" dirty="0" err="1">
                <a:sym typeface="Math B"/>
              </a:rPr>
              <a:t></a:t>
            </a:r>
            <a:r>
              <a:rPr lang="en-US" i="1" dirty="0" err="1">
                <a:sym typeface="Math B"/>
              </a:rPr>
              <a:t>P</a:t>
            </a:r>
            <a:r>
              <a:rPr lang="en-US" dirty="0">
                <a:sym typeface="Math B"/>
              </a:rPr>
              <a:t>  </a:t>
            </a:r>
            <a:r>
              <a:rPr lang="en-US" dirty="0">
                <a:sym typeface="Symbol"/>
              </a:rPr>
              <a:t></a:t>
            </a:r>
            <a:r>
              <a:rPr lang="en-US" i="1" dirty="0">
                <a:sym typeface="Symbol"/>
              </a:rPr>
              <a:t>C</a:t>
            </a:r>
            <a:r>
              <a:rPr lang="en-US" dirty="0">
                <a:sym typeface="Symbol"/>
              </a:rPr>
              <a:t>, </a:t>
            </a:r>
            <a:r>
              <a:rPr lang="en-US" i="1" dirty="0">
                <a:sym typeface="Symbol"/>
              </a:rPr>
              <a:t>s</a:t>
            </a:r>
            <a:r>
              <a:rPr lang="en-US" dirty="0">
                <a:sym typeface="Symbol"/>
              </a:rPr>
              <a:t></a:t>
            </a:r>
            <a:r>
              <a:rPr lang="en-US" dirty="0">
                <a:sym typeface="Math C"/>
              </a:rPr>
              <a:t>*</a:t>
            </a:r>
            <a:r>
              <a:rPr lang="en-US" i="1" dirty="0">
                <a:sym typeface="Math C"/>
              </a:rPr>
              <a:t>s</a:t>
            </a:r>
            <a:r>
              <a:rPr lang="en-US" dirty="0">
                <a:sym typeface="Math C"/>
              </a:rPr>
              <a:t>’)  </a:t>
            </a:r>
            <a:r>
              <a:rPr lang="en-US" i="1" dirty="0" err="1"/>
              <a:t>s’</a:t>
            </a:r>
            <a:r>
              <a:rPr lang="en-US" dirty="0" err="1">
                <a:sym typeface="Math B"/>
              </a:rPr>
              <a:t></a:t>
            </a:r>
            <a:r>
              <a:rPr lang="en-US" i="1" dirty="0" err="1">
                <a:sym typeface="Math B"/>
              </a:rPr>
              <a:t>Q</a:t>
            </a:r>
            <a:br>
              <a:rPr lang="en-US" i="1" dirty="0">
                <a:sym typeface="Math B"/>
              </a:rPr>
            </a:br>
            <a:r>
              <a:rPr lang="en-US" i="1" dirty="0">
                <a:sym typeface="Math B"/>
              </a:rPr>
              <a:t>		     </a:t>
            </a:r>
            <a:r>
              <a:rPr lang="en-US" dirty="0">
                <a:sym typeface="Math B"/>
              </a:rPr>
              <a:t>alternatively</a:t>
            </a:r>
          </a:p>
          <a:p>
            <a:pPr lvl="1"/>
            <a:r>
              <a:rPr lang="en-US" dirty="0">
                <a:sym typeface="Math C"/>
              </a:rPr>
              <a:t></a:t>
            </a:r>
            <a:r>
              <a:rPr lang="en-US" i="1" dirty="0"/>
              <a:t>s</a:t>
            </a:r>
            <a:r>
              <a:rPr lang="en-US" dirty="0"/>
              <a:t> </a:t>
            </a:r>
            <a:r>
              <a:rPr lang="en-US" dirty="0">
                <a:sym typeface="Math B"/>
              </a:rPr>
              <a:t></a:t>
            </a:r>
            <a:r>
              <a:rPr lang="en-US" dirty="0"/>
              <a:t> </a:t>
            </a:r>
            <a:r>
              <a:rPr lang="en-US" dirty="0">
                <a:sym typeface="Math A"/>
              </a:rPr>
              <a:t> . (</a:t>
            </a:r>
            <a:r>
              <a:rPr lang="en-US" i="1" dirty="0" err="1"/>
              <a:t>s</a:t>
            </a:r>
            <a:r>
              <a:rPr lang="en-US" dirty="0" err="1">
                <a:sym typeface="Math B"/>
              </a:rPr>
              <a:t></a:t>
            </a:r>
            <a:r>
              <a:rPr lang="en-US" i="1" dirty="0" err="1">
                <a:sym typeface="Math B"/>
              </a:rPr>
              <a:t>P</a:t>
            </a:r>
            <a:r>
              <a:rPr lang="en-US" dirty="0">
                <a:sym typeface="Math B"/>
              </a:rPr>
              <a:t>  </a:t>
            </a:r>
            <a:r>
              <a:rPr lang="en-US" i="1" dirty="0" err="1">
                <a:solidFill>
                  <a:srgbClr val="000000"/>
                </a:solidFill>
              </a:rPr>
              <a:t>S</a:t>
            </a:r>
            <a:r>
              <a:rPr lang="en-US" baseline="-25000" dirty="0" err="1">
                <a:solidFill>
                  <a:srgbClr val="000000"/>
                </a:solidFill>
              </a:rPr>
              <a:t>sos</a:t>
            </a:r>
            <a:r>
              <a:rPr lang="en-US" dirty="0" err="1">
                <a:solidFill>
                  <a:srgbClr val="000000"/>
                </a:solidFill>
                <a:sym typeface="Math B"/>
              </a:rPr>
              <a:t></a:t>
            </a:r>
            <a:r>
              <a:rPr lang="en-US" i="1" dirty="0" err="1">
                <a:solidFill>
                  <a:srgbClr val="000000"/>
                </a:solidFill>
                <a:sym typeface="Math B"/>
              </a:rPr>
              <a:t>C</a:t>
            </a:r>
            <a:r>
              <a:rPr lang="en-US" dirty="0">
                <a:solidFill>
                  <a:srgbClr val="000000"/>
                </a:solidFill>
                <a:sym typeface="Math B"/>
              </a:rPr>
              <a:t> </a:t>
            </a:r>
            <a:r>
              <a:rPr lang="en-US" i="1" dirty="0">
                <a:solidFill>
                  <a:srgbClr val="000000"/>
                </a:solidFill>
                <a:sym typeface="Math B"/>
              </a:rPr>
              <a:t>s</a:t>
            </a:r>
            <a:r>
              <a:rPr lang="en-US" dirty="0">
                <a:solidFill>
                  <a:srgbClr val="000000"/>
                </a:solidFill>
                <a:sym typeface="Math B"/>
              </a:rPr>
              <a:t></a:t>
            </a:r>
            <a:r>
              <a:rPr lang="en-US" dirty="0">
                <a:sym typeface="Math C"/>
              </a:rPr>
              <a:t>)  </a:t>
            </a:r>
            <a:r>
              <a:rPr lang="en-US" i="1" dirty="0" err="1">
                <a:solidFill>
                  <a:srgbClr val="000000"/>
                </a:solidFill>
              </a:rPr>
              <a:t>S</a:t>
            </a:r>
            <a:r>
              <a:rPr lang="en-US" baseline="-25000" dirty="0" err="1">
                <a:solidFill>
                  <a:srgbClr val="000000"/>
                </a:solidFill>
              </a:rPr>
              <a:t>sos</a:t>
            </a:r>
            <a:r>
              <a:rPr lang="en-US" dirty="0" err="1">
                <a:solidFill>
                  <a:srgbClr val="000000"/>
                </a:solidFill>
                <a:sym typeface="Math B"/>
              </a:rPr>
              <a:t></a:t>
            </a:r>
            <a:r>
              <a:rPr lang="en-US" i="1" dirty="0" err="1">
                <a:solidFill>
                  <a:srgbClr val="000000"/>
                </a:solidFill>
                <a:sym typeface="Math B"/>
              </a:rPr>
              <a:t>C</a:t>
            </a:r>
            <a:r>
              <a:rPr lang="en-US" dirty="0">
                <a:solidFill>
                  <a:srgbClr val="000000"/>
                </a:solidFill>
                <a:sym typeface="Math B"/>
              </a:rPr>
              <a:t> </a:t>
            </a:r>
            <a:r>
              <a:rPr lang="en-US" dirty="0">
                <a:sym typeface="Math B"/>
              </a:rPr>
              <a:t></a:t>
            </a:r>
            <a:r>
              <a:rPr lang="en-US" i="1" dirty="0">
                <a:sym typeface="Math B"/>
              </a:rPr>
              <a:t>Q</a:t>
            </a:r>
          </a:p>
          <a:p>
            <a:pPr lvl="1"/>
            <a:r>
              <a:rPr lang="en-US" dirty="0">
                <a:sym typeface="Math B"/>
              </a:rPr>
              <a:t>Convention: </a:t>
            </a:r>
            <a:r>
              <a:rPr lang="en-US" dirty="0">
                <a:sym typeface="Math C"/>
              </a:rPr>
              <a:t></a:t>
            </a:r>
            <a:r>
              <a:rPr lang="en-US" dirty="0"/>
              <a:t> </a:t>
            </a:r>
            <a:r>
              <a:rPr lang="en-US" dirty="0">
                <a:sym typeface="Math B"/>
              </a:rPr>
              <a:t> </a:t>
            </a:r>
            <a:r>
              <a:rPr lang="en-US" i="1" dirty="0">
                <a:sym typeface="Math B"/>
              </a:rPr>
              <a:t>P </a:t>
            </a:r>
            <a:r>
              <a:rPr lang="en-US" dirty="0">
                <a:sym typeface="Math B"/>
              </a:rPr>
              <a:t>for all P</a:t>
            </a:r>
            <a:br>
              <a:rPr lang="en-US" dirty="0">
                <a:sym typeface="Math B"/>
              </a:rPr>
            </a:br>
            <a:r>
              <a:rPr lang="en-US" dirty="0">
                <a:sym typeface="Math C"/>
              </a:rPr>
              <a:t></a:t>
            </a:r>
            <a:r>
              <a:rPr lang="en-US" i="1" dirty="0"/>
              <a:t>s</a:t>
            </a:r>
            <a:r>
              <a:rPr lang="en-US" dirty="0"/>
              <a:t> </a:t>
            </a:r>
            <a:r>
              <a:rPr lang="en-US" dirty="0">
                <a:sym typeface="Math B"/>
              </a:rPr>
              <a:t></a:t>
            </a:r>
            <a:r>
              <a:rPr lang="en-US" dirty="0"/>
              <a:t> </a:t>
            </a:r>
            <a:r>
              <a:rPr lang="en-US" dirty="0">
                <a:sym typeface="Math A"/>
              </a:rPr>
              <a:t> . </a:t>
            </a:r>
            <a:r>
              <a:rPr lang="en-US" i="1" dirty="0" err="1"/>
              <a:t>s</a:t>
            </a:r>
            <a:r>
              <a:rPr lang="en-US" dirty="0" err="1">
                <a:sym typeface="Math B"/>
              </a:rPr>
              <a:t></a:t>
            </a:r>
            <a:r>
              <a:rPr lang="en-US" i="1" dirty="0" err="1">
                <a:sym typeface="Math B"/>
              </a:rPr>
              <a:t>P</a:t>
            </a:r>
            <a:r>
              <a:rPr lang="en-US" dirty="0">
                <a:sym typeface="Math C"/>
              </a:rPr>
              <a:t>  </a:t>
            </a:r>
            <a:r>
              <a:rPr lang="en-US" i="1" dirty="0" err="1">
                <a:solidFill>
                  <a:srgbClr val="000000"/>
                </a:solidFill>
              </a:rPr>
              <a:t>S</a:t>
            </a:r>
            <a:r>
              <a:rPr lang="en-US" baseline="-25000" dirty="0" err="1">
                <a:solidFill>
                  <a:srgbClr val="000000"/>
                </a:solidFill>
              </a:rPr>
              <a:t>sos</a:t>
            </a:r>
            <a:r>
              <a:rPr lang="en-US" dirty="0" err="1">
                <a:solidFill>
                  <a:srgbClr val="000000"/>
                </a:solidFill>
                <a:sym typeface="Math B"/>
              </a:rPr>
              <a:t></a:t>
            </a:r>
            <a:r>
              <a:rPr lang="en-US" i="1" dirty="0" err="1">
                <a:solidFill>
                  <a:srgbClr val="000000"/>
                </a:solidFill>
                <a:sym typeface="Math B"/>
              </a:rPr>
              <a:t>C</a:t>
            </a:r>
            <a:r>
              <a:rPr lang="en-US" dirty="0">
                <a:solidFill>
                  <a:srgbClr val="000000"/>
                </a:solidFill>
                <a:sym typeface="Math B"/>
              </a:rPr>
              <a:t> s </a:t>
            </a:r>
            <a:r>
              <a:rPr lang="en-US" dirty="0">
                <a:sym typeface="Math B"/>
              </a:rPr>
              <a:t></a:t>
            </a:r>
            <a:r>
              <a:rPr lang="en-US" i="1" dirty="0">
                <a:sym typeface="Math B"/>
              </a:rPr>
              <a:t>Q</a:t>
            </a:r>
          </a:p>
          <a:p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27</a:t>
            </a:fld>
            <a:endParaRPr lang="he-IL" dirty="0"/>
          </a:p>
        </p:txBody>
      </p:sp>
      <p:sp>
        <p:nvSpPr>
          <p:cNvPr id="5" name="אליפסה 4"/>
          <p:cNvSpPr/>
          <p:nvPr/>
        </p:nvSpPr>
        <p:spPr>
          <a:xfrm>
            <a:off x="4644008" y="1916832"/>
            <a:ext cx="1296144" cy="115212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76056" y="1412776"/>
            <a:ext cx="423514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3600" i="1" dirty="0"/>
              <a:t>P</a:t>
            </a:r>
            <a:endParaRPr lang="he-IL" sz="3600" i="1" dirty="0"/>
          </a:p>
        </p:txBody>
      </p:sp>
      <p:sp>
        <p:nvSpPr>
          <p:cNvPr id="9" name="אליפסה 8"/>
          <p:cNvSpPr/>
          <p:nvPr/>
        </p:nvSpPr>
        <p:spPr>
          <a:xfrm>
            <a:off x="7380312" y="2132856"/>
            <a:ext cx="1224136" cy="1296144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452320" y="1556792"/>
            <a:ext cx="93610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3600" i="1" dirty="0"/>
              <a:t>C</a:t>
            </a:r>
            <a:r>
              <a:rPr lang="en-US" sz="3600" dirty="0"/>
              <a:t>(</a:t>
            </a:r>
            <a:r>
              <a:rPr lang="en-US" sz="3600" i="1" dirty="0"/>
              <a:t>P</a:t>
            </a:r>
            <a:r>
              <a:rPr lang="en-US" sz="3600" dirty="0"/>
              <a:t>)</a:t>
            </a:r>
            <a:endParaRPr lang="he-IL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7634681" y="836712"/>
            <a:ext cx="490839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3600" i="1" dirty="0"/>
              <a:t>Q</a:t>
            </a:r>
            <a:endParaRPr lang="he-IL" sz="3600" i="1" dirty="0"/>
          </a:p>
        </p:txBody>
      </p:sp>
      <p:cxnSp>
        <p:nvCxnSpPr>
          <p:cNvPr id="18" name="מחבר חץ ישר 17"/>
          <p:cNvCxnSpPr>
            <a:stCxn id="5" idx="0"/>
            <a:endCxn id="9" idx="0"/>
          </p:cNvCxnSpPr>
          <p:nvPr/>
        </p:nvCxnSpPr>
        <p:spPr>
          <a:xfrm>
            <a:off x="5292080" y="1916832"/>
            <a:ext cx="270030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מחבר חץ ישר 18"/>
          <p:cNvCxnSpPr>
            <a:stCxn id="5" idx="4"/>
            <a:endCxn id="9" idx="4"/>
          </p:cNvCxnSpPr>
          <p:nvPr/>
        </p:nvCxnSpPr>
        <p:spPr>
          <a:xfrm>
            <a:off x="5292080" y="3068960"/>
            <a:ext cx="270030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אליפסה 21"/>
          <p:cNvSpPr/>
          <p:nvPr/>
        </p:nvSpPr>
        <p:spPr>
          <a:xfrm>
            <a:off x="5262424" y="263691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148064" y="1990581"/>
            <a:ext cx="364202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3600" i="1" dirty="0"/>
              <a:t>s</a:t>
            </a:r>
            <a:endParaRPr lang="he-IL" sz="3600" i="1" dirty="0"/>
          </a:p>
        </p:txBody>
      </p:sp>
      <p:sp>
        <p:nvSpPr>
          <p:cNvPr id="26" name="אליפסה 25"/>
          <p:cNvSpPr/>
          <p:nvPr/>
        </p:nvSpPr>
        <p:spPr>
          <a:xfrm>
            <a:off x="7926720" y="299695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836798" y="2420888"/>
            <a:ext cx="479618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3600" i="1" dirty="0"/>
              <a:t>s’</a:t>
            </a:r>
            <a:endParaRPr lang="he-IL" sz="3600" i="1" dirty="0"/>
          </a:p>
        </p:txBody>
      </p:sp>
      <p:cxnSp>
        <p:nvCxnSpPr>
          <p:cNvPr id="28" name="מחבר חץ ישר 27"/>
          <p:cNvCxnSpPr>
            <a:stCxn id="22" idx="6"/>
            <a:endCxn id="26" idx="1"/>
          </p:cNvCxnSpPr>
          <p:nvPr/>
        </p:nvCxnSpPr>
        <p:spPr>
          <a:xfrm>
            <a:off x="5406440" y="2708920"/>
            <a:ext cx="2541371" cy="3091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228184" y="2276872"/>
            <a:ext cx="43204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3600" i="1" dirty="0"/>
              <a:t>C</a:t>
            </a:r>
            <a:endParaRPr lang="he-IL" sz="3600" dirty="0"/>
          </a:p>
        </p:txBody>
      </p:sp>
    </p:spTree>
    <p:extLst>
      <p:ext uri="{BB962C8B-B14F-4D97-AF65-F5344CB8AC3E}">
        <p14:creationId xmlns:p14="http://schemas.microsoft.com/office/powerpoint/2010/main" val="638857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express predicates?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Extensional approach</a:t>
            </a:r>
          </a:p>
          <a:p>
            <a:pPr lvl="1"/>
            <a:r>
              <a:rPr lang="en-US" dirty="0"/>
              <a:t>Abstract mathematical functions</a:t>
            </a:r>
            <a:br>
              <a:rPr lang="en-US" dirty="0"/>
            </a:br>
            <a:r>
              <a:rPr lang="en-US" i="1" dirty="0"/>
              <a:t>P</a:t>
            </a:r>
            <a:r>
              <a:rPr lang="en-US" dirty="0"/>
              <a:t> : </a:t>
            </a:r>
            <a:r>
              <a:rPr lang="en-US" b="1" dirty="0">
                <a:sym typeface="Math A"/>
              </a:rPr>
              <a:t>State</a:t>
            </a:r>
            <a:r>
              <a:rPr lang="en-US" dirty="0">
                <a:sym typeface="Math A"/>
              </a:rPr>
              <a:t> </a:t>
            </a:r>
            <a:r>
              <a:rPr lang="en-US" dirty="0">
                <a:sym typeface="Math C"/>
              </a:rPr>
              <a:t> </a:t>
            </a:r>
            <a:r>
              <a:rPr lang="en-US" b="1" dirty="0">
                <a:sym typeface="Math C"/>
              </a:rPr>
              <a:t>T</a:t>
            </a:r>
            <a:br>
              <a:rPr lang="en-US" b="1" dirty="0">
                <a:sym typeface="Math C"/>
              </a:rPr>
            </a:br>
            <a:endParaRPr lang="en-US" b="1" dirty="0">
              <a:sym typeface="Math C"/>
            </a:endParaRPr>
          </a:p>
          <a:p>
            <a:r>
              <a:rPr lang="en-US" dirty="0">
                <a:sym typeface="Math C"/>
              </a:rPr>
              <a:t>Intensional approach</a:t>
            </a:r>
          </a:p>
          <a:p>
            <a:pPr lvl="1"/>
            <a:r>
              <a:rPr lang="en-US" dirty="0">
                <a:sym typeface="Math C"/>
              </a:rPr>
              <a:t>Via language of formulae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28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1326536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assertion language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4464496"/>
          </a:xfrm>
        </p:spPr>
        <p:txBody>
          <a:bodyPr>
            <a:normAutofit lnSpcReduction="10000"/>
          </a:bodyPr>
          <a:lstStyle/>
          <a:p>
            <a:r>
              <a:rPr lang="en-US" b="1" dirty="0" err="1"/>
              <a:t>Bexp</a:t>
            </a:r>
            <a:r>
              <a:rPr lang="en-US" dirty="0"/>
              <a:t> is not expressive enough to express predicates needed for many proofs</a:t>
            </a:r>
          </a:p>
          <a:p>
            <a:pPr lvl="1"/>
            <a:r>
              <a:rPr lang="en-US" dirty="0"/>
              <a:t>Extend </a:t>
            </a:r>
            <a:r>
              <a:rPr lang="en-US" b="1" dirty="0" err="1"/>
              <a:t>Bexp</a:t>
            </a:r>
            <a:endParaRPr lang="en-US" dirty="0"/>
          </a:p>
          <a:p>
            <a:r>
              <a:rPr lang="en-US" dirty="0"/>
              <a:t>Allow quantifications</a:t>
            </a:r>
          </a:p>
          <a:p>
            <a:pPr lvl="1"/>
            <a:r>
              <a:rPr lang="en-US" dirty="0">
                <a:sym typeface="Symbol" pitchFamily="18" charset="2"/>
              </a:rPr>
              <a:t></a:t>
            </a:r>
            <a:r>
              <a:rPr lang="en-US" i="1" dirty="0">
                <a:sym typeface="Symbol" pitchFamily="18" charset="2"/>
              </a:rPr>
              <a:t>z</a:t>
            </a:r>
            <a:r>
              <a:rPr lang="en-US" dirty="0">
                <a:sym typeface="Symbol" pitchFamily="18" charset="2"/>
              </a:rPr>
              <a:t>. … </a:t>
            </a:r>
          </a:p>
          <a:p>
            <a:pPr lvl="1"/>
            <a:r>
              <a:rPr lang="en-US" dirty="0">
                <a:sym typeface="Symbol" pitchFamily="18" charset="2"/>
              </a:rPr>
              <a:t></a:t>
            </a:r>
            <a:r>
              <a:rPr lang="en-US" i="1" dirty="0">
                <a:sym typeface="Symbol" pitchFamily="18" charset="2"/>
              </a:rPr>
              <a:t>z</a:t>
            </a:r>
            <a:r>
              <a:rPr lang="en-US" dirty="0">
                <a:sym typeface="Symbol" pitchFamily="18" charset="2"/>
              </a:rPr>
              <a:t>. …</a:t>
            </a:r>
            <a:r>
              <a:rPr lang="en-US" dirty="0"/>
              <a:t> </a:t>
            </a:r>
          </a:p>
          <a:p>
            <a:pPr lvl="2"/>
            <a:r>
              <a:rPr lang="en-US" dirty="0">
                <a:sym typeface="Symbol" pitchFamily="18" charset="2"/>
              </a:rPr>
              <a:t></a:t>
            </a:r>
            <a:r>
              <a:rPr lang="en-US" i="1" dirty="0">
                <a:sym typeface="Symbol" pitchFamily="18" charset="2"/>
              </a:rPr>
              <a:t>z</a:t>
            </a:r>
            <a:r>
              <a:rPr lang="en-US" dirty="0">
                <a:sym typeface="Symbol" pitchFamily="18" charset="2"/>
              </a:rPr>
              <a:t>. </a:t>
            </a:r>
            <a:r>
              <a:rPr lang="en-US" i="1" dirty="0">
                <a:sym typeface="Symbol" pitchFamily="18" charset="2"/>
              </a:rPr>
              <a:t>z</a:t>
            </a:r>
            <a:r>
              <a:rPr lang="en-US" dirty="0">
                <a:sym typeface="Symbol" pitchFamily="18" charset="2"/>
              </a:rPr>
              <a:t> = </a:t>
            </a:r>
            <a:r>
              <a:rPr lang="en-US" i="1" dirty="0" err="1">
                <a:sym typeface="Symbol" pitchFamily="18" charset="2"/>
              </a:rPr>
              <a:t>k</a:t>
            </a:r>
            <a:r>
              <a:rPr lang="en-US" dirty="0" err="1">
                <a:sym typeface="Math B" pitchFamily="2" charset="2"/>
              </a:rPr>
              <a:t></a:t>
            </a:r>
            <a:r>
              <a:rPr lang="en-US" i="1" dirty="0" err="1">
                <a:sym typeface="Math B" pitchFamily="2" charset="2"/>
              </a:rPr>
              <a:t>n</a:t>
            </a:r>
            <a:endParaRPr lang="en-US" i="1" dirty="0">
              <a:sym typeface="Math B" pitchFamily="2" charset="2"/>
            </a:endParaRPr>
          </a:p>
          <a:p>
            <a:r>
              <a:rPr lang="en-US" dirty="0">
                <a:sym typeface="Math B" pitchFamily="2" charset="2"/>
              </a:rPr>
              <a:t>Import well known mathematical concepts</a:t>
            </a:r>
          </a:p>
          <a:p>
            <a:pPr lvl="1"/>
            <a:r>
              <a:rPr lang="en-US" i="1" dirty="0">
                <a:sym typeface="Math B" pitchFamily="2" charset="2"/>
              </a:rPr>
              <a:t>n</a:t>
            </a:r>
            <a:r>
              <a:rPr lang="en-US" dirty="0">
                <a:sym typeface="Math B" pitchFamily="2" charset="2"/>
              </a:rPr>
              <a:t>! </a:t>
            </a:r>
            <a:r>
              <a:rPr lang="en-US" dirty="0">
                <a:latin typeface="Bell MT" pitchFamily="18" charset="0"/>
                <a:sym typeface="Math B"/>
              </a:rPr>
              <a:t></a:t>
            </a:r>
            <a:r>
              <a:rPr lang="en-US" dirty="0">
                <a:sym typeface="Math B" pitchFamily="2" charset="2"/>
              </a:rPr>
              <a:t> </a:t>
            </a:r>
            <a:r>
              <a:rPr lang="en-US" i="1" dirty="0">
                <a:sym typeface="Math B" pitchFamily="2" charset="2"/>
              </a:rPr>
              <a:t>n</a:t>
            </a:r>
            <a:r>
              <a:rPr lang="en-US" dirty="0">
                <a:sym typeface="Math B" pitchFamily="2" charset="2"/>
              </a:rPr>
              <a:t>  (</a:t>
            </a:r>
            <a:r>
              <a:rPr lang="en-US" i="1" dirty="0">
                <a:sym typeface="Math B" pitchFamily="2" charset="2"/>
              </a:rPr>
              <a:t>n</a:t>
            </a:r>
            <a:r>
              <a:rPr lang="en-US" dirty="0">
                <a:sym typeface="Math B" pitchFamily="2" charset="2"/>
              </a:rPr>
              <a:t>-1)  </a:t>
            </a:r>
            <a:r>
              <a:rPr lang="en-US" dirty="0">
                <a:sym typeface="Math C" pitchFamily="2" charset="2"/>
              </a:rPr>
              <a:t> </a:t>
            </a:r>
            <a:r>
              <a:rPr lang="en-US" dirty="0">
                <a:sym typeface="Math B" pitchFamily="2" charset="2"/>
              </a:rPr>
              <a:t>2  1</a:t>
            </a:r>
          </a:p>
          <a:p>
            <a:endParaRPr lang="he-IL" dirty="0"/>
          </a:p>
        </p:txBody>
      </p:sp>
      <p:sp>
        <p:nvSpPr>
          <p:cNvPr id="5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29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008011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Axiomatic Semantics</a:t>
            </a:r>
            <a:endParaRPr lang="he-IL" dirty="0"/>
          </a:p>
        </p:txBody>
      </p:sp>
      <p:grpSp>
        <p:nvGrpSpPr>
          <p:cNvPr id="15" name="קבוצה 14"/>
          <p:cNvGrpSpPr/>
          <p:nvPr/>
        </p:nvGrpSpPr>
        <p:grpSpPr>
          <a:xfrm>
            <a:off x="6156176" y="1772816"/>
            <a:ext cx="2592288" cy="2744622"/>
            <a:chOff x="6300192" y="1705594"/>
            <a:chExt cx="2592288" cy="2744622"/>
          </a:xfrm>
        </p:grpSpPr>
        <p:pic>
          <p:nvPicPr>
            <p:cNvPr id="1026" name="Picture 2" descr="File:Sir Tony Hoare IMG 5125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397730" y="2143752"/>
              <a:ext cx="2397213" cy="2306464"/>
            </a:xfrm>
            <a:prstGeom prst="rect">
              <a:avLst/>
            </a:prstGeom>
            <a:noFill/>
          </p:spPr>
        </p:pic>
        <p:sp>
          <p:nvSpPr>
            <p:cNvPr id="8" name="TextBox 7"/>
            <p:cNvSpPr txBox="1"/>
            <p:nvPr/>
          </p:nvSpPr>
          <p:spPr>
            <a:xfrm>
              <a:off x="6300192" y="1705594"/>
              <a:ext cx="2592288" cy="45687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 rtl="0"/>
              <a:r>
                <a:rPr lang="en-US" sz="2400" dirty="0"/>
                <a:t>C.A.R. Hoare</a:t>
              </a:r>
              <a:endParaRPr lang="he-IL" sz="2400" dirty="0"/>
            </a:p>
          </p:txBody>
        </p:sp>
      </p:grpSp>
      <p:grpSp>
        <p:nvGrpSpPr>
          <p:cNvPr id="17" name="קבוצה 16"/>
          <p:cNvGrpSpPr/>
          <p:nvPr/>
        </p:nvGrpSpPr>
        <p:grpSpPr>
          <a:xfrm>
            <a:off x="3167844" y="1767033"/>
            <a:ext cx="2520280" cy="2750405"/>
            <a:chOff x="251520" y="1699811"/>
            <a:chExt cx="2520280" cy="2750405"/>
          </a:xfrm>
        </p:grpSpPr>
        <p:pic>
          <p:nvPicPr>
            <p:cNvPr id="1030" name="Picture 6" descr="http://news.stanford.edu/news/2001/november7/gifs/Robert%20Floyd_160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47302" y="2142616"/>
              <a:ext cx="1528716" cy="2307600"/>
            </a:xfrm>
            <a:prstGeom prst="rect">
              <a:avLst/>
            </a:prstGeom>
            <a:noFill/>
          </p:spPr>
        </p:pic>
        <p:sp>
          <p:nvSpPr>
            <p:cNvPr id="10" name="TextBox 9"/>
            <p:cNvSpPr txBox="1"/>
            <p:nvPr/>
          </p:nvSpPr>
          <p:spPr>
            <a:xfrm>
              <a:off x="251520" y="1699811"/>
              <a:ext cx="2520280" cy="46266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 rtl="0"/>
              <a:r>
                <a:rPr lang="en-US" sz="2400" dirty="0"/>
                <a:t>Robert W. Floyd</a:t>
              </a:r>
              <a:endParaRPr lang="he-IL" sz="2400" dirty="0"/>
            </a:p>
          </p:txBody>
        </p:sp>
      </p:grpSp>
      <p:sp>
        <p:nvSpPr>
          <p:cNvPr id="18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244408" y="6492875"/>
            <a:ext cx="899592" cy="365125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3</a:t>
            </a:fld>
            <a:endParaRPr lang="he-IL" dirty="0"/>
          </a:p>
        </p:txBody>
      </p:sp>
      <p:grpSp>
        <p:nvGrpSpPr>
          <p:cNvPr id="13" name="קבוצה 15"/>
          <p:cNvGrpSpPr/>
          <p:nvPr/>
        </p:nvGrpSpPr>
        <p:grpSpPr>
          <a:xfrm>
            <a:off x="467544" y="1772816"/>
            <a:ext cx="2592288" cy="2749408"/>
            <a:chOff x="3203848" y="1700808"/>
            <a:chExt cx="2592288" cy="2749408"/>
          </a:xfrm>
        </p:grpSpPr>
        <p:pic>
          <p:nvPicPr>
            <p:cNvPr id="19" name="Picture 4" descr="Edsger Wybe Dijkstra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633658" y="2142616"/>
              <a:ext cx="1732669" cy="2307600"/>
            </a:xfrm>
            <a:prstGeom prst="rect">
              <a:avLst/>
            </a:prstGeom>
            <a:noFill/>
          </p:spPr>
        </p:pic>
        <p:sp>
          <p:nvSpPr>
            <p:cNvPr id="20" name="TextBox 19"/>
            <p:cNvSpPr txBox="1"/>
            <p:nvPr/>
          </p:nvSpPr>
          <p:spPr>
            <a:xfrm>
              <a:off x="3203848" y="1700808"/>
              <a:ext cx="2592288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 rtl="0"/>
              <a:r>
                <a:rPr lang="en-US" sz="2400" dirty="0" err="1"/>
                <a:t>Edsger</a:t>
              </a:r>
              <a:r>
                <a:rPr lang="en-US" sz="2400" dirty="0"/>
                <a:t> W. </a:t>
              </a:r>
              <a:r>
                <a:rPr lang="en-US" sz="2400" dirty="0" err="1"/>
                <a:t>Dijkstra</a:t>
              </a:r>
              <a:endParaRPr lang="he-IL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9643166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assertion language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30</a:t>
            </a:fld>
            <a:endParaRPr lang="he-IL" dirty="0"/>
          </a:p>
        </p:txBody>
      </p:sp>
      <p:sp>
        <p:nvSpPr>
          <p:cNvPr id="5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2520279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n-US" sz="3200" i="1" dirty="0">
                <a:latin typeface="Bell MT" pitchFamily="18" charset="0"/>
              </a:rPr>
              <a:t>a</a:t>
            </a:r>
            <a:r>
              <a:rPr lang="en-US" sz="3200" dirty="0">
                <a:latin typeface="Bell MT" pitchFamily="18" charset="0"/>
              </a:rPr>
              <a:t> ::= </a:t>
            </a:r>
            <a:r>
              <a:rPr lang="en-US" sz="3200" i="1" dirty="0">
                <a:latin typeface="Bell MT" pitchFamily="18" charset="0"/>
              </a:rPr>
              <a:t>n</a:t>
            </a:r>
            <a:r>
              <a:rPr lang="en-US" sz="3200" dirty="0">
                <a:latin typeface="Bell MT" pitchFamily="18" charset="0"/>
              </a:rPr>
              <a:t> | </a:t>
            </a:r>
            <a:r>
              <a:rPr lang="en-US" sz="3200" i="1" dirty="0">
                <a:latin typeface="Bell MT" pitchFamily="18" charset="0"/>
              </a:rPr>
              <a:t>x</a:t>
            </a:r>
            <a:r>
              <a:rPr lang="en-US" sz="3200" dirty="0">
                <a:latin typeface="Bell MT" pitchFamily="18" charset="0"/>
              </a:rPr>
              <a:t> | </a:t>
            </a:r>
            <a:r>
              <a:rPr lang="en-US" sz="3200" i="1" dirty="0">
                <a:latin typeface="Bell MT" pitchFamily="18" charset="0"/>
              </a:rPr>
              <a:t>a</a:t>
            </a:r>
            <a:r>
              <a:rPr lang="en-US" sz="3200" baseline="-25000" dirty="0">
                <a:latin typeface="Bell MT" pitchFamily="18" charset="0"/>
              </a:rPr>
              <a:t>1</a:t>
            </a:r>
            <a:r>
              <a:rPr lang="en-US" sz="3200" dirty="0">
                <a:latin typeface="Bell MT" pitchFamily="18" charset="0"/>
              </a:rPr>
              <a:t> </a:t>
            </a:r>
            <a:r>
              <a:rPr lang="en-US" sz="3200" b="1" dirty="0">
                <a:latin typeface="Bell MT" pitchFamily="18" charset="0"/>
              </a:rPr>
              <a:t>+</a:t>
            </a:r>
            <a:r>
              <a:rPr lang="en-US" sz="3200" dirty="0">
                <a:latin typeface="Bell MT" pitchFamily="18" charset="0"/>
              </a:rPr>
              <a:t> </a:t>
            </a:r>
            <a:r>
              <a:rPr lang="en-US" sz="3200" i="1" dirty="0">
                <a:latin typeface="Bell MT" pitchFamily="18" charset="0"/>
              </a:rPr>
              <a:t>a</a:t>
            </a:r>
            <a:r>
              <a:rPr lang="en-US" sz="3200" baseline="-25000" dirty="0">
                <a:latin typeface="Bell MT" pitchFamily="18" charset="0"/>
              </a:rPr>
              <a:t>2</a:t>
            </a:r>
            <a:r>
              <a:rPr lang="en-US" sz="3200" dirty="0">
                <a:latin typeface="Bell MT" pitchFamily="18" charset="0"/>
              </a:rPr>
              <a:t> | </a:t>
            </a:r>
            <a:r>
              <a:rPr lang="en-US" sz="3200" i="1" dirty="0">
                <a:latin typeface="Bell MT" pitchFamily="18" charset="0"/>
              </a:rPr>
              <a:t>a</a:t>
            </a:r>
            <a:r>
              <a:rPr lang="en-US" sz="3200" baseline="-25000" dirty="0">
                <a:latin typeface="Bell MT" pitchFamily="18" charset="0"/>
              </a:rPr>
              <a:t>1</a:t>
            </a:r>
            <a:r>
              <a:rPr lang="en-US" sz="3200" dirty="0">
                <a:latin typeface="Bell MT" pitchFamily="18" charset="0"/>
              </a:rPr>
              <a:t> </a:t>
            </a:r>
            <a:r>
              <a:rPr lang="en-US" sz="3200" b="1" dirty="0">
                <a:latin typeface="Bell MT" pitchFamily="18" charset="0"/>
                <a:sym typeface="Math B"/>
              </a:rPr>
              <a:t></a:t>
            </a:r>
            <a:r>
              <a:rPr lang="en-US" sz="3200" dirty="0">
                <a:latin typeface="Bell MT" pitchFamily="18" charset="0"/>
                <a:sym typeface="Math B"/>
              </a:rPr>
              <a:t> </a:t>
            </a:r>
            <a:r>
              <a:rPr lang="en-US" sz="3200" i="1" dirty="0">
                <a:latin typeface="Bell MT" pitchFamily="18" charset="0"/>
              </a:rPr>
              <a:t>a</a:t>
            </a:r>
            <a:r>
              <a:rPr lang="en-US" sz="3200" baseline="-25000" dirty="0">
                <a:latin typeface="Bell MT" pitchFamily="18" charset="0"/>
              </a:rPr>
              <a:t>2</a:t>
            </a:r>
            <a:r>
              <a:rPr lang="en-US" sz="3200" dirty="0">
                <a:latin typeface="Bell MT" pitchFamily="18" charset="0"/>
              </a:rPr>
              <a:t> | </a:t>
            </a:r>
            <a:r>
              <a:rPr lang="en-US" sz="3200" i="1" dirty="0">
                <a:latin typeface="Bell MT" pitchFamily="18" charset="0"/>
              </a:rPr>
              <a:t>a</a:t>
            </a:r>
            <a:r>
              <a:rPr lang="en-US" sz="3200" baseline="-25000" dirty="0">
                <a:latin typeface="Bell MT" pitchFamily="18" charset="0"/>
              </a:rPr>
              <a:t>1</a:t>
            </a:r>
            <a:r>
              <a:rPr lang="en-US" sz="3200" dirty="0">
                <a:latin typeface="Bell MT" pitchFamily="18" charset="0"/>
              </a:rPr>
              <a:t> </a:t>
            </a:r>
            <a:r>
              <a:rPr lang="en-US" sz="3200" b="1" dirty="0">
                <a:latin typeface="Bell MT" pitchFamily="18" charset="0"/>
              </a:rPr>
              <a:t>–</a:t>
            </a:r>
            <a:r>
              <a:rPr lang="en-US" sz="3200" dirty="0">
                <a:latin typeface="Bell MT" pitchFamily="18" charset="0"/>
              </a:rPr>
              <a:t> </a:t>
            </a:r>
            <a:r>
              <a:rPr lang="en-US" sz="3200" i="1" dirty="0">
                <a:latin typeface="Bell MT" pitchFamily="18" charset="0"/>
              </a:rPr>
              <a:t>a</a:t>
            </a:r>
            <a:r>
              <a:rPr lang="en-US" sz="3200" baseline="-25000" dirty="0">
                <a:latin typeface="Bell MT" pitchFamily="18" charset="0"/>
              </a:rPr>
              <a:t>2</a:t>
            </a:r>
          </a:p>
          <a:p>
            <a:pPr lvl="1">
              <a:buNone/>
            </a:pPr>
            <a:r>
              <a:rPr lang="en-US" sz="3200" i="1" dirty="0">
                <a:latin typeface="Bell MT" pitchFamily="18" charset="0"/>
              </a:rPr>
              <a:t>A</a:t>
            </a:r>
            <a:r>
              <a:rPr lang="en-US" sz="3200" dirty="0">
                <a:latin typeface="Bell MT" pitchFamily="18" charset="0"/>
              </a:rPr>
              <a:t> ::=</a:t>
            </a:r>
            <a:r>
              <a:rPr lang="en-US" sz="3200" dirty="0"/>
              <a:t> 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sz="3200" dirty="0"/>
              <a:t> </a:t>
            </a:r>
            <a:r>
              <a:rPr lang="en-US" sz="3200" dirty="0">
                <a:latin typeface="Bell MT" pitchFamily="18" charset="0"/>
              </a:rPr>
              <a:t>|</a:t>
            </a:r>
            <a:r>
              <a:rPr lang="en-US" sz="3200" dirty="0"/>
              <a:t> 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false</a:t>
            </a:r>
            <a:br>
              <a:rPr lang="en-US" sz="3200" dirty="0">
                <a:latin typeface="Courier New" pitchFamily="49" charset="0"/>
                <a:cs typeface="Courier New" pitchFamily="49" charset="0"/>
              </a:rPr>
            </a:br>
            <a:r>
              <a:rPr lang="en-US" sz="3200" dirty="0">
                <a:latin typeface="Bell MT" pitchFamily="18" charset="0"/>
              </a:rPr>
              <a:t>|</a:t>
            </a:r>
            <a:r>
              <a:rPr lang="en-US" sz="3200" dirty="0"/>
              <a:t> </a:t>
            </a:r>
            <a:r>
              <a:rPr lang="en-US" sz="3200" i="1" dirty="0">
                <a:latin typeface="Bell MT" pitchFamily="18" charset="0"/>
              </a:rPr>
              <a:t>a</a:t>
            </a:r>
            <a:r>
              <a:rPr lang="en-US" sz="3200" baseline="-25000" dirty="0">
                <a:latin typeface="Bell MT" pitchFamily="18" charset="0"/>
              </a:rPr>
              <a:t>1</a:t>
            </a:r>
            <a:r>
              <a:rPr lang="en-US" sz="3200" dirty="0">
                <a:latin typeface="Bell MT" pitchFamily="18" charset="0"/>
              </a:rPr>
              <a:t> </a:t>
            </a:r>
            <a:r>
              <a:rPr lang="en-US" sz="3200" b="1" dirty="0">
                <a:latin typeface="Bell MT" pitchFamily="18" charset="0"/>
              </a:rPr>
              <a:t>=</a:t>
            </a:r>
            <a:r>
              <a:rPr lang="en-US" sz="3200" dirty="0">
                <a:latin typeface="Bell MT" pitchFamily="18" charset="0"/>
              </a:rPr>
              <a:t> </a:t>
            </a:r>
            <a:r>
              <a:rPr lang="en-US" sz="3200" i="1" dirty="0">
                <a:latin typeface="Bell MT" pitchFamily="18" charset="0"/>
              </a:rPr>
              <a:t>a</a:t>
            </a:r>
            <a:r>
              <a:rPr lang="en-US" sz="3200" baseline="-25000" dirty="0">
                <a:latin typeface="Bell MT" pitchFamily="18" charset="0"/>
              </a:rPr>
              <a:t>2</a:t>
            </a:r>
            <a:r>
              <a:rPr lang="en-US" sz="3200" dirty="0"/>
              <a:t> </a:t>
            </a:r>
            <a:r>
              <a:rPr lang="en-US" sz="3200" dirty="0">
                <a:latin typeface="Bell MT" pitchFamily="18" charset="0"/>
              </a:rPr>
              <a:t>|</a:t>
            </a:r>
            <a:r>
              <a:rPr lang="en-US" sz="3200" i="1" dirty="0"/>
              <a:t> </a:t>
            </a:r>
            <a:r>
              <a:rPr lang="en-US" sz="3200" i="1" dirty="0">
                <a:latin typeface="Bell MT" pitchFamily="18" charset="0"/>
              </a:rPr>
              <a:t>a</a:t>
            </a:r>
            <a:r>
              <a:rPr lang="en-US" sz="3200" baseline="-25000" dirty="0">
                <a:latin typeface="Bell MT" pitchFamily="18" charset="0"/>
              </a:rPr>
              <a:t>1</a:t>
            </a:r>
            <a:r>
              <a:rPr lang="en-US" sz="3200" dirty="0">
                <a:latin typeface="Bell MT" pitchFamily="18" charset="0"/>
              </a:rPr>
              <a:t> </a:t>
            </a:r>
            <a:r>
              <a:rPr lang="en-US" sz="3200" b="1" dirty="0">
                <a:latin typeface="Bell MT" pitchFamily="18" charset="0"/>
                <a:sym typeface="Math B"/>
              </a:rPr>
              <a:t></a:t>
            </a:r>
            <a:r>
              <a:rPr lang="en-US" sz="3200" dirty="0">
                <a:latin typeface="Bell MT" pitchFamily="18" charset="0"/>
              </a:rPr>
              <a:t> </a:t>
            </a:r>
            <a:r>
              <a:rPr lang="en-US" sz="3200" i="1" dirty="0">
                <a:latin typeface="Bell MT" pitchFamily="18" charset="0"/>
              </a:rPr>
              <a:t>a</a:t>
            </a:r>
            <a:r>
              <a:rPr lang="en-US" sz="3200" baseline="-25000" dirty="0">
                <a:latin typeface="Bell MT" pitchFamily="18" charset="0"/>
              </a:rPr>
              <a:t>2</a:t>
            </a:r>
            <a:r>
              <a:rPr lang="en-US" sz="3200" dirty="0"/>
              <a:t> </a:t>
            </a:r>
            <a:r>
              <a:rPr lang="en-US" sz="3200" dirty="0">
                <a:latin typeface="Bell MT" pitchFamily="18" charset="0"/>
              </a:rPr>
              <a:t>|</a:t>
            </a:r>
            <a:r>
              <a:rPr lang="en-US" sz="3200" dirty="0"/>
              <a:t> </a:t>
            </a:r>
            <a:r>
              <a:rPr lang="en-US" sz="3200" dirty="0">
                <a:latin typeface="Bell MT" pitchFamily="18" charset="0"/>
                <a:sym typeface="Math C"/>
              </a:rPr>
              <a:t></a:t>
            </a:r>
            <a:r>
              <a:rPr lang="en-US" sz="3200" i="1" dirty="0">
                <a:latin typeface="Bell MT" pitchFamily="18" charset="0"/>
                <a:sym typeface="Math B"/>
              </a:rPr>
              <a:t>A</a:t>
            </a:r>
            <a:r>
              <a:rPr lang="en-US" sz="3200" i="1" dirty="0">
                <a:sym typeface="Math B"/>
              </a:rPr>
              <a:t> </a:t>
            </a:r>
            <a:r>
              <a:rPr lang="en-US" sz="3200" dirty="0">
                <a:latin typeface="Bell MT" pitchFamily="18" charset="0"/>
                <a:sym typeface="Math B"/>
              </a:rPr>
              <a:t>|</a:t>
            </a:r>
            <a:r>
              <a:rPr lang="en-US" sz="3200" i="1" dirty="0">
                <a:sym typeface="Math B"/>
              </a:rPr>
              <a:t> </a:t>
            </a:r>
            <a:r>
              <a:rPr lang="en-US" sz="3200" i="1" dirty="0">
                <a:latin typeface="Bell MT" pitchFamily="18" charset="0"/>
                <a:sym typeface="Math B"/>
              </a:rPr>
              <a:t>A</a:t>
            </a:r>
            <a:r>
              <a:rPr lang="en-US" sz="3200" baseline="-25000" dirty="0">
                <a:latin typeface="Bell MT" pitchFamily="18" charset="0"/>
                <a:sym typeface="Math B"/>
              </a:rPr>
              <a:t>1</a:t>
            </a:r>
            <a:r>
              <a:rPr lang="en-US" sz="3200" i="1" dirty="0">
                <a:sym typeface="Math B"/>
              </a:rPr>
              <a:t> </a:t>
            </a:r>
            <a:r>
              <a:rPr lang="en-US" sz="3200" dirty="0">
                <a:latin typeface="Bell MT" pitchFamily="18" charset="0"/>
                <a:sym typeface="Math B"/>
              </a:rPr>
              <a:t></a:t>
            </a:r>
            <a:r>
              <a:rPr lang="en-US" sz="3200" dirty="0">
                <a:sym typeface="Math B"/>
              </a:rPr>
              <a:t> </a:t>
            </a:r>
            <a:r>
              <a:rPr lang="en-US" sz="3200" i="1" dirty="0">
                <a:latin typeface="Bell MT" pitchFamily="18" charset="0"/>
                <a:sym typeface="Math B"/>
              </a:rPr>
              <a:t>A</a:t>
            </a:r>
            <a:r>
              <a:rPr lang="en-US" sz="3200" baseline="-25000" dirty="0">
                <a:latin typeface="Bell MT" pitchFamily="18" charset="0"/>
                <a:sym typeface="Math B"/>
              </a:rPr>
              <a:t>2</a:t>
            </a:r>
            <a:r>
              <a:rPr lang="en-US" sz="3200" dirty="0">
                <a:latin typeface="Bell MT" pitchFamily="18" charset="0"/>
                <a:sym typeface="Math B"/>
              </a:rPr>
              <a:t> |</a:t>
            </a:r>
            <a:r>
              <a:rPr lang="en-US" sz="3200" i="1" dirty="0">
                <a:sym typeface="Math B"/>
              </a:rPr>
              <a:t> </a:t>
            </a:r>
            <a:r>
              <a:rPr lang="en-US" sz="3200" i="1" dirty="0">
                <a:latin typeface="Bell MT" pitchFamily="18" charset="0"/>
                <a:sym typeface="Math B"/>
              </a:rPr>
              <a:t>A</a:t>
            </a:r>
            <a:r>
              <a:rPr lang="en-US" sz="3200" baseline="-25000" dirty="0">
                <a:latin typeface="Bell MT" pitchFamily="18" charset="0"/>
                <a:sym typeface="Math B"/>
              </a:rPr>
              <a:t>1</a:t>
            </a:r>
            <a:r>
              <a:rPr lang="en-US" sz="3200" i="1" dirty="0">
                <a:sym typeface="Math B"/>
              </a:rPr>
              <a:t> </a:t>
            </a:r>
            <a:r>
              <a:rPr lang="en-US" sz="3200" dirty="0">
                <a:latin typeface="Bell MT" pitchFamily="18" charset="0"/>
                <a:sym typeface="Math B"/>
              </a:rPr>
              <a:t></a:t>
            </a:r>
            <a:r>
              <a:rPr lang="en-US" sz="3200" dirty="0">
                <a:sym typeface="Math B"/>
              </a:rPr>
              <a:t> </a:t>
            </a:r>
            <a:r>
              <a:rPr lang="en-US" sz="3200" i="1" dirty="0">
                <a:latin typeface="Bell MT" pitchFamily="18" charset="0"/>
                <a:sym typeface="Math B"/>
              </a:rPr>
              <a:t>A</a:t>
            </a:r>
            <a:r>
              <a:rPr lang="en-US" sz="3200" baseline="-25000" dirty="0">
                <a:latin typeface="Bell MT" pitchFamily="18" charset="0"/>
                <a:sym typeface="Math B"/>
              </a:rPr>
              <a:t>2</a:t>
            </a:r>
            <a:br>
              <a:rPr lang="en-US" sz="3200" baseline="-25000" dirty="0">
                <a:latin typeface="Bell MT" pitchFamily="18" charset="0"/>
                <a:sym typeface="Math B"/>
              </a:rPr>
            </a:br>
            <a:r>
              <a:rPr lang="en-US" sz="3200" dirty="0">
                <a:latin typeface="Bell MT" pitchFamily="18" charset="0"/>
                <a:sym typeface="Math B"/>
              </a:rPr>
              <a:t>|</a:t>
            </a:r>
            <a:r>
              <a:rPr lang="en-US" sz="3200" i="1" dirty="0">
                <a:sym typeface="Math B"/>
              </a:rPr>
              <a:t> </a:t>
            </a:r>
            <a:r>
              <a:rPr lang="en-US" sz="3200" i="1" dirty="0">
                <a:latin typeface="Bell MT" pitchFamily="18" charset="0"/>
                <a:sym typeface="Math B"/>
              </a:rPr>
              <a:t>A</a:t>
            </a:r>
            <a:r>
              <a:rPr lang="en-US" sz="3200" baseline="-25000" dirty="0">
                <a:latin typeface="Bell MT" pitchFamily="18" charset="0"/>
                <a:sym typeface="Math B"/>
              </a:rPr>
              <a:t>1</a:t>
            </a:r>
            <a:r>
              <a:rPr lang="en-US" sz="3200" i="1" dirty="0">
                <a:sym typeface="Math B"/>
              </a:rPr>
              <a:t> </a:t>
            </a:r>
            <a:r>
              <a:rPr lang="en-US" sz="3200" dirty="0">
                <a:sym typeface="Math C"/>
              </a:rPr>
              <a:t></a:t>
            </a:r>
            <a:r>
              <a:rPr lang="en-US" sz="3200" dirty="0">
                <a:sym typeface="Math B"/>
              </a:rPr>
              <a:t> </a:t>
            </a:r>
            <a:r>
              <a:rPr lang="en-US" sz="3200" i="1" dirty="0">
                <a:latin typeface="Bell MT" pitchFamily="18" charset="0"/>
                <a:sym typeface="Math B"/>
              </a:rPr>
              <a:t>A</a:t>
            </a:r>
            <a:r>
              <a:rPr lang="en-US" sz="3200" baseline="-25000" dirty="0">
                <a:latin typeface="Bell MT" pitchFamily="18" charset="0"/>
                <a:sym typeface="Math B"/>
              </a:rPr>
              <a:t>2</a:t>
            </a:r>
            <a:r>
              <a:rPr lang="en-US" sz="3200" dirty="0">
                <a:latin typeface="Bell MT" pitchFamily="18" charset="0"/>
                <a:sym typeface="Math B"/>
              </a:rPr>
              <a:t> |</a:t>
            </a:r>
            <a:r>
              <a:rPr lang="en-US" sz="3200" i="1" dirty="0">
                <a:sym typeface="Math B"/>
              </a:rPr>
              <a:t> </a:t>
            </a:r>
            <a:r>
              <a:rPr lang="en-US" sz="3200" dirty="0">
                <a:sym typeface="Math C"/>
              </a:rPr>
              <a:t></a:t>
            </a:r>
            <a:r>
              <a:rPr lang="en-US" sz="3200" i="1" dirty="0">
                <a:sym typeface="Math C"/>
              </a:rPr>
              <a:t>z</a:t>
            </a:r>
            <a:r>
              <a:rPr lang="en-US" sz="3200" dirty="0">
                <a:sym typeface="Math C"/>
              </a:rPr>
              <a:t>. </a:t>
            </a:r>
            <a:r>
              <a:rPr lang="en-US" sz="3200" i="1" dirty="0">
                <a:latin typeface="Bell MT" pitchFamily="18" charset="0"/>
                <a:sym typeface="Math B"/>
              </a:rPr>
              <a:t>A</a:t>
            </a:r>
            <a:r>
              <a:rPr lang="en-US" sz="3200" i="1" dirty="0">
                <a:sym typeface="Math B"/>
              </a:rPr>
              <a:t> </a:t>
            </a:r>
            <a:r>
              <a:rPr lang="en-US" sz="3200" dirty="0">
                <a:latin typeface="Bell MT" pitchFamily="18" charset="0"/>
                <a:sym typeface="Math B"/>
              </a:rPr>
              <a:t>| </a:t>
            </a:r>
            <a:r>
              <a:rPr lang="en-US" sz="3200" dirty="0">
                <a:sym typeface="Math C"/>
              </a:rPr>
              <a:t></a:t>
            </a:r>
            <a:r>
              <a:rPr lang="en-US" sz="3200" i="1" dirty="0">
                <a:sym typeface="Math C"/>
              </a:rPr>
              <a:t>z</a:t>
            </a:r>
            <a:r>
              <a:rPr lang="en-US" sz="3200" dirty="0">
                <a:sym typeface="Math C"/>
              </a:rPr>
              <a:t>.</a:t>
            </a:r>
            <a:r>
              <a:rPr lang="en-US" sz="3200" dirty="0">
                <a:sym typeface="Math B"/>
              </a:rPr>
              <a:t> </a:t>
            </a:r>
            <a:r>
              <a:rPr lang="en-US" sz="3200" i="1" dirty="0">
                <a:latin typeface="Bell MT" pitchFamily="18" charset="0"/>
                <a:sym typeface="Math B"/>
              </a:rPr>
              <a:t>A</a:t>
            </a:r>
            <a:endParaRPr lang="en-US" sz="3200" baseline="-25000" dirty="0">
              <a:latin typeface="Bell MT" pitchFamily="18" charset="0"/>
            </a:endParaRPr>
          </a:p>
        </p:txBody>
      </p:sp>
      <p:sp>
        <p:nvSpPr>
          <p:cNvPr id="6" name="הסבר מלבני 5"/>
          <p:cNvSpPr/>
          <p:nvPr/>
        </p:nvSpPr>
        <p:spPr>
          <a:xfrm>
            <a:off x="1403648" y="1052736"/>
            <a:ext cx="3168352" cy="720080"/>
          </a:xfrm>
          <a:prstGeom prst="wedgeRectCallout">
            <a:avLst>
              <a:gd name="adj1" fmla="val -14274"/>
              <a:gd name="adj2" fmla="val 11060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Either a program variables or a logical variable</a:t>
            </a:r>
            <a:endParaRPr lang="he-I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120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Order Logic Reminder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31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965562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Free/bound variables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36504"/>
          </a:xfrm>
        </p:spPr>
        <p:txBody>
          <a:bodyPr/>
          <a:lstStyle/>
          <a:p>
            <a:r>
              <a:rPr lang="en-US" dirty="0"/>
              <a:t>A variable is said to be </a:t>
            </a:r>
            <a:r>
              <a:rPr lang="en-US" dirty="0">
                <a:solidFill>
                  <a:srgbClr val="0000FF"/>
                </a:solidFill>
              </a:rPr>
              <a:t>bound</a:t>
            </a:r>
            <a:r>
              <a:rPr lang="en-US" dirty="0"/>
              <a:t> in a formula when it occurs in the scope of a quantifier.  Otherwise it is said to be </a:t>
            </a:r>
            <a:r>
              <a:rPr lang="en-US" dirty="0">
                <a:solidFill>
                  <a:srgbClr val="0000FF"/>
                </a:solidFill>
              </a:rPr>
              <a:t>free</a:t>
            </a:r>
          </a:p>
          <a:p>
            <a:pPr lvl="1"/>
            <a:r>
              <a:rPr lang="en-US" dirty="0">
                <a:sym typeface="Symbol" pitchFamily="18" charset="2"/>
              </a:rPr>
              <a:t></a:t>
            </a:r>
            <a:r>
              <a:rPr lang="en-US" dirty="0" err="1">
                <a:sym typeface="Symbol" pitchFamily="18" charset="2"/>
              </a:rPr>
              <a:t>i</a:t>
            </a:r>
            <a:r>
              <a:rPr lang="en-US" dirty="0">
                <a:sym typeface="Symbol" pitchFamily="18" charset="2"/>
              </a:rPr>
              <a:t>. k=</a:t>
            </a:r>
            <a:r>
              <a:rPr lang="en-US" dirty="0" err="1">
                <a:sym typeface="Symbol" pitchFamily="18" charset="2"/>
              </a:rPr>
              <a:t>i</a:t>
            </a:r>
            <a:r>
              <a:rPr lang="en-US" dirty="0" err="1">
                <a:sym typeface="Math B" pitchFamily="2" charset="2"/>
              </a:rPr>
              <a:t>m</a:t>
            </a:r>
            <a:endParaRPr lang="en-US" dirty="0">
              <a:sym typeface="Math B" pitchFamily="2" charset="2"/>
            </a:endParaRPr>
          </a:p>
          <a:p>
            <a:pPr lvl="1"/>
            <a:r>
              <a:rPr lang="en-US" dirty="0">
                <a:sym typeface="Math B" pitchFamily="2" charset="2"/>
              </a:rPr>
              <a:t>(i+100</a:t>
            </a:r>
            <a:r>
              <a:rPr lang="en-US" dirty="0">
                <a:sym typeface="Symbol" pitchFamily="18" charset="2"/>
              </a:rPr>
              <a:t>77)</a:t>
            </a:r>
            <a:r>
              <a:rPr lang="en-US" dirty="0" err="1">
                <a:sym typeface="Symbol" pitchFamily="18" charset="2"/>
              </a:rPr>
              <a:t>i</a:t>
            </a:r>
            <a:r>
              <a:rPr lang="en-US" dirty="0">
                <a:sym typeface="Symbol" pitchFamily="18" charset="2"/>
              </a:rPr>
              <a:t>. j+1=i+3)</a:t>
            </a:r>
          </a:p>
          <a:p>
            <a:r>
              <a:rPr lang="en-US" dirty="0"/>
              <a:t>FV</a:t>
            </a:r>
            <a:r>
              <a:rPr lang="en-US" dirty="0">
                <a:sym typeface="Symbol" pitchFamily="18" charset="2"/>
              </a:rPr>
              <a:t>(</a:t>
            </a:r>
            <a:r>
              <a:rPr lang="en-US" i="1" dirty="0">
                <a:sym typeface="Symbol" pitchFamily="18" charset="2"/>
              </a:rPr>
              <a:t>A</a:t>
            </a:r>
            <a:r>
              <a:rPr lang="en-US" dirty="0">
                <a:sym typeface="Symbol" pitchFamily="18" charset="2"/>
              </a:rPr>
              <a:t>) </a:t>
            </a:r>
            <a:r>
              <a:rPr lang="en-US" dirty="0">
                <a:latin typeface="Bell MT" pitchFamily="18" charset="0"/>
                <a:sym typeface="Math B"/>
              </a:rPr>
              <a:t></a:t>
            </a:r>
            <a:r>
              <a:rPr lang="en-US" dirty="0">
                <a:sym typeface="Symbol" pitchFamily="18" charset="2"/>
              </a:rPr>
              <a:t> the free variables of </a:t>
            </a:r>
            <a:r>
              <a:rPr lang="en-US" i="1" dirty="0">
                <a:sym typeface="Symbol" pitchFamily="18" charset="2"/>
              </a:rPr>
              <a:t>A</a:t>
            </a:r>
            <a:endParaRPr lang="en-US" dirty="0">
              <a:sym typeface="Symbol" pitchFamily="18" charset="2"/>
            </a:endParaRPr>
          </a:p>
          <a:p>
            <a:r>
              <a:rPr lang="en-US" dirty="0">
                <a:sym typeface="Symbol" pitchFamily="18" charset="2"/>
              </a:rPr>
              <a:t>Defined inductively on the abstract syntax tree of </a:t>
            </a:r>
            <a:r>
              <a:rPr lang="en-US" i="1" dirty="0">
                <a:sym typeface="Symbol" pitchFamily="18" charset="2"/>
              </a:rPr>
              <a:t>A</a:t>
            </a:r>
            <a:endParaRPr lang="he-IL" i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32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0716282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variables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33</a:t>
            </a:fld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611560" y="1412776"/>
            <a:ext cx="7848872" cy="143116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900" dirty="0"/>
              <a:t>FV</a:t>
            </a:r>
            <a:r>
              <a:rPr lang="en-US" sz="2900" dirty="0">
                <a:latin typeface="Bell MT" pitchFamily="18" charset="0"/>
              </a:rPr>
              <a:t>(</a:t>
            </a:r>
            <a:r>
              <a:rPr lang="en-US" sz="2900" i="1" dirty="0">
                <a:latin typeface="Bell MT" pitchFamily="18" charset="0"/>
              </a:rPr>
              <a:t>n</a:t>
            </a:r>
            <a:r>
              <a:rPr lang="en-US" sz="2900" dirty="0">
                <a:latin typeface="Bell MT" pitchFamily="18" charset="0"/>
              </a:rPr>
              <a:t>) </a:t>
            </a:r>
            <a:r>
              <a:rPr lang="en-US" sz="2900" dirty="0">
                <a:latin typeface="Bell MT" pitchFamily="18" charset="0"/>
                <a:sym typeface="Math B"/>
              </a:rPr>
              <a:t></a:t>
            </a:r>
            <a:r>
              <a:rPr lang="en-US" sz="2900" dirty="0">
                <a:latin typeface="Bell MT" pitchFamily="18" charset="0"/>
              </a:rPr>
              <a:t> {}</a:t>
            </a:r>
            <a:br>
              <a:rPr lang="en-US" sz="2900" dirty="0">
                <a:latin typeface="Bell MT" pitchFamily="18" charset="0"/>
              </a:rPr>
            </a:br>
            <a:r>
              <a:rPr lang="en-US" sz="2900" dirty="0"/>
              <a:t>FV</a:t>
            </a:r>
            <a:r>
              <a:rPr lang="en-US" sz="2900" dirty="0">
                <a:latin typeface="Bell MT" pitchFamily="18" charset="0"/>
              </a:rPr>
              <a:t>(</a:t>
            </a:r>
            <a:r>
              <a:rPr lang="en-US" sz="2900" i="1" dirty="0">
                <a:latin typeface="Bell MT" pitchFamily="18" charset="0"/>
              </a:rPr>
              <a:t>x</a:t>
            </a:r>
            <a:r>
              <a:rPr lang="en-US" sz="2900" dirty="0">
                <a:latin typeface="Bell MT" pitchFamily="18" charset="0"/>
              </a:rPr>
              <a:t>) </a:t>
            </a:r>
            <a:r>
              <a:rPr lang="en-US" sz="2900" dirty="0">
                <a:latin typeface="Bell MT" pitchFamily="18" charset="0"/>
                <a:sym typeface="Math B"/>
              </a:rPr>
              <a:t></a:t>
            </a:r>
            <a:r>
              <a:rPr lang="en-US" sz="2900" dirty="0">
                <a:latin typeface="Bell MT" pitchFamily="18" charset="0"/>
              </a:rPr>
              <a:t> {x}</a:t>
            </a:r>
            <a:br>
              <a:rPr lang="en-US" sz="2900" dirty="0">
                <a:latin typeface="Bell MT" pitchFamily="18" charset="0"/>
              </a:rPr>
            </a:br>
            <a:r>
              <a:rPr lang="en-US" sz="2900" dirty="0"/>
              <a:t>FV</a:t>
            </a:r>
            <a:r>
              <a:rPr lang="en-US" sz="2900" dirty="0">
                <a:latin typeface="Bell MT" pitchFamily="18" charset="0"/>
              </a:rPr>
              <a:t>(</a:t>
            </a:r>
            <a:r>
              <a:rPr lang="en-US" sz="2900" i="1" dirty="0">
                <a:latin typeface="Bell MT" pitchFamily="18" charset="0"/>
              </a:rPr>
              <a:t>a</a:t>
            </a:r>
            <a:r>
              <a:rPr lang="en-US" sz="2900" baseline="-25000" dirty="0">
                <a:latin typeface="Bell MT" pitchFamily="18" charset="0"/>
              </a:rPr>
              <a:t>1</a:t>
            </a:r>
            <a:r>
              <a:rPr lang="en-US" sz="2900" b="1" dirty="0">
                <a:latin typeface="Bell MT" pitchFamily="18" charset="0"/>
              </a:rPr>
              <a:t>+</a:t>
            </a:r>
            <a:r>
              <a:rPr lang="en-US" sz="2900" i="1" dirty="0">
                <a:latin typeface="Bell MT" pitchFamily="18" charset="0"/>
              </a:rPr>
              <a:t>a</a:t>
            </a:r>
            <a:r>
              <a:rPr lang="en-US" sz="2900" baseline="-25000" dirty="0">
                <a:latin typeface="Bell MT" pitchFamily="18" charset="0"/>
              </a:rPr>
              <a:t>2</a:t>
            </a:r>
            <a:r>
              <a:rPr lang="en-US" sz="2900" dirty="0">
                <a:latin typeface="Bell MT" pitchFamily="18" charset="0"/>
              </a:rPr>
              <a:t>) </a:t>
            </a:r>
            <a:r>
              <a:rPr lang="en-US" sz="2900" dirty="0">
                <a:latin typeface="Bell MT" pitchFamily="18" charset="0"/>
                <a:sym typeface="Math B"/>
              </a:rPr>
              <a:t></a:t>
            </a:r>
            <a:r>
              <a:rPr lang="en-US" sz="2900" dirty="0">
                <a:latin typeface="Bell MT" pitchFamily="18" charset="0"/>
              </a:rPr>
              <a:t> </a:t>
            </a:r>
            <a:r>
              <a:rPr lang="en-US" sz="2900" dirty="0"/>
              <a:t>FV</a:t>
            </a:r>
            <a:r>
              <a:rPr lang="en-US" sz="2900" dirty="0">
                <a:latin typeface="Bell MT" pitchFamily="18" charset="0"/>
              </a:rPr>
              <a:t>(</a:t>
            </a:r>
            <a:r>
              <a:rPr lang="en-US" sz="2900" i="1" dirty="0">
                <a:latin typeface="Bell MT" pitchFamily="18" charset="0"/>
              </a:rPr>
              <a:t>a</a:t>
            </a:r>
            <a:r>
              <a:rPr lang="en-US" sz="2900" baseline="-25000" dirty="0">
                <a:latin typeface="Bell MT" pitchFamily="18" charset="0"/>
              </a:rPr>
              <a:t>1</a:t>
            </a:r>
            <a:r>
              <a:rPr lang="en-US" sz="2900" b="1" dirty="0">
                <a:latin typeface="Bell MT" pitchFamily="18" charset="0"/>
                <a:sym typeface="Math B"/>
              </a:rPr>
              <a:t></a:t>
            </a:r>
            <a:r>
              <a:rPr lang="en-US" sz="2900" i="1" dirty="0">
                <a:latin typeface="Bell MT" pitchFamily="18" charset="0"/>
              </a:rPr>
              <a:t>a</a:t>
            </a:r>
            <a:r>
              <a:rPr lang="en-US" sz="2900" baseline="-25000" dirty="0">
                <a:latin typeface="Bell MT" pitchFamily="18" charset="0"/>
              </a:rPr>
              <a:t>2</a:t>
            </a:r>
            <a:r>
              <a:rPr lang="en-US" sz="2900" dirty="0">
                <a:latin typeface="Bell MT" pitchFamily="18" charset="0"/>
              </a:rPr>
              <a:t>) </a:t>
            </a:r>
            <a:r>
              <a:rPr lang="en-US" sz="2900" dirty="0">
                <a:latin typeface="Bell MT" pitchFamily="18" charset="0"/>
                <a:sym typeface="Math B"/>
              </a:rPr>
              <a:t></a:t>
            </a:r>
            <a:r>
              <a:rPr lang="en-US" sz="2900" dirty="0">
                <a:latin typeface="Bell MT" pitchFamily="18" charset="0"/>
              </a:rPr>
              <a:t> </a:t>
            </a:r>
            <a:r>
              <a:rPr lang="en-US" sz="2900" dirty="0"/>
              <a:t>FV</a:t>
            </a:r>
            <a:r>
              <a:rPr lang="en-US" sz="2900" dirty="0">
                <a:latin typeface="Bell MT" pitchFamily="18" charset="0"/>
              </a:rPr>
              <a:t>(</a:t>
            </a:r>
            <a:r>
              <a:rPr lang="en-US" sz="2900" i="1" dirty="0">
                <a:latin typeface="Bell MT" pitchFamily="18" charset="0"/>
              </a:rPr>
              <a:t>a</a:t>
            </a:r>
            <a:r>
              <a:rPr lang="en-US" sz="2900" baseline="-25000" dirty="0">
                <a:latin typeface="Bell MT" pitchFamily="18" charset="0"/>
              </a:rPr>
              <a:t>1</a:t>
            </a:r>
            <a:r>
              <a:rPr lang="en-US" sz="2900" b="1" dirty="0">
                <a:latin typeface="Bell MT" pitchFamily="18" charset="0"/>
                <a:sym typeface="Math B"/>
              </a:rPr>
              <a:t>-</a:t>
            </a:r>
            <a:r>
              <a:rPr lang="en-US" sz="2900" i="1" dirty="0">
                <a:latin typeface="Bell MT" pitchFamily="18" charset="0"/>
              </a:rPr>
              <a:t>a</a:t>
            </a:r>
            <a:r>
              <a:rPr lang="en-US" sz="2900" baseline="-25000" dirty="0">
                <a:latin typeface="Bell MT" pitchFamily="18" charset="0"/>
              </a:rPr>
              <a:t>2</a:t>
            </a:r>
            <a:r>
              <a:rPr lang="en-US" sz="2900" dirty="0">
                <a:latin typeface="Bell MT" pitchFamily="18" charset="0"/>
              </a:rPr>
              <a:t>) </a:t>
            </a:r>
            <a:r>
              <a:rPr lang="en-US" sz="2900" dirty="0">
                <a:latin typeface="Bell MT" pitchFamily="18" charset="0"/>
                <a:sym typeface="Math B"/>
              </a:rPr>
              <a:t></a:t>
            </a:r>
            <a:r>
              <a:rPr lang="en-US" sz="2900" dirty="0">
                <a:latin typeface="Bell MT" pitchFamily="18" charset="0"/>
              </a:rPr>
              <a:t> </a:t>
            </a:r>
            <a:r>
              <a:rPr lang="en-US" sz="2900" dirty="0"/>
              <a:t>FV</a:t>
            </a:r>
            <a:r>
              <a:rPr lang="en-US" sz="2900" dirty="0">
                <a:latin typeface="Bell MT" pitchFamily="18" charset="0"/>
              </a:rPr>
              <a:t>(</a:t>
            </a:r>
            <a:r>
              <a:rPr lang="en-US" sz="2900" i="1" dirty="0">
                <a:latin typeface="Bell MT" pitchFamily="18" charset="0"/>
              </a:rPr>
              <a:t>a</a:t>
            </a:r>
            <a:r>
              <a:rPr lang="en-US" sz="2900" baseline="-25000" dirty="0">
                <a:latin typeface="Bell MT" pitchFamily="18" charset="0"/>
              </a:rPr>
              <a:t>1</a:t>
            </a:r>
            <a:r>
              <a:rPr lang="en-US" sz="2900" dirty="0">
                <a:latin typeface="Bell MT" pitchFamily="18" charset="0"/>
              </a:rPr>
              <a:t>) </a:t>
            </a:r>
            <a:r>
              <a:rPr lang="en-US" sz="2900" dirty="0">
                <a:latin typeface="Bell MT" pitchFamily="18" charset="0"/>
                <a:sym typeface="Math B"/>
              </a:rPr>
              <a:t> </a:t>
            </a:r>
            <a:r>
              <a:rPr lang="en-US" sz="2900" dirty="0"/>
              <a:t>FV</a:t>
            </a:r>
            <a:r>
              <a:rPr lang="en-US" sz="2900" dirty="0">
                <a:latin typeface="Bell MT" pitchFamily="18" charset="0"/>
              </a:rPr>
              <a:t>(</a:t>
            </a:r>
            <a:r>
              <a:rPr lang="en-US" sz="2900" i="1" dirty="0">
                <a:latin typeface="Bell MT" pitchFamily="18" charset="0"/>
              </a:rPr>
              <a:t>a</a:t>
            </a:r>
            <a:r>
              <a:rPr lang="en-US" sz="2900" baseline="-25000" dirty="0">
                <a:latin typeface="Bell MT" pitchFamily="18" charset="0"/>
              </a:rPr>
              <a:t>2</a:t>
            </a:r>
            <a:r>
              <a:rPr lang="en-US" sz="2900" dirty="0">
                <a:latin typeface="Bell MT" pitchFamily="18" charset="0"/>
              </a:rPr>
              <a:t>)</a:t>
            </a:r>
            <a:endParaRPr lang="he-IL" sz="2900" dirty="0"/>
          </a:p>
        </p:txBody>
      </p:sp>
      <p:sp>
        <p:nvSpPr>
          <p:cNvPr id="8" name="TextBox 7"/>
          <p:cNvSpPr txBox="1"/>
          <p:nvPr/>
        </p:nvSpPr>
        <p:spPr>
          <a:xfrm>
            <a:off x="611560" y="3291368"/>
            <a:ext cx="7848872" cy="236988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900" dirty="0"/>
              <a:t>FV</a:t>
            </a:r>
            <a:r>
              <a:rPr lang="en-US" sz="2900" dirty="0">
                <a:latin typeface="Bell MT" pitchFamily="18" charset="0"/>
              </a:rPr>
              <a:t>(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sz="2900" dirty="0">
                <a:latin typeface="Bell MT" pitchFamily="18" charset="0"/>
              </a:rPr>
              <a:t>) </a:t>
            </a:r>
            <a:r>
              <a:rPr lang="en-US" sz="2900" dirty="0">
                <a:latin typeface="Bell MT" pitchFamily="18" charset="0"/>
                <a:sym typeface="Math B"/>
              </a:rPr>
              <a:t></a:t>
            </a:r>
            <a:r>
              <a:rPr lang="en-US" sz="2900" dirty="0">
                <a:latin typeface="Bell MT" pitchFamily="18" charset="0"/>
              </a:rPr>
              <a:t> </a:t>
            </a:r>
            <a:r>
              <a:rPr lang="en-US" sz="2900" dirty="0"/>
              <a:t>FV</a:t>
            </a:r>
            <a:r>
              <a:rPr lang="en-US" sz="2900" dirty="0">
                <a:latin typeface="Bell MT" pitchFamily="18" charset="0"/>
              </a:rPr>
              <a:t>(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sz="2900" dirty="0">
                <a:latin typeface="Bell MT" pitchFamily="18" charset="0"/>
              </a:rPr>
              <a:t>) </a:t>
            </a:r>
            <a:r>
              <a:rPr lang="en-US" sz="2900" dirty="0">
                <a:latin typeface="Bell MT" pitchFamily="18" charset="0"/>
                <a:sym typeface="Math B"/>
              </a:rPr>
              <a:t></a:t>
            </a:r>
            <a:r>
              <a:rPr lang="en-US" sz="2900" dirty="0">
                <a:latin typeface="Bell MT" pitchFamily="18" charset="0"/>
              </a:rPr>
              <a:t>{}</a:t>
            </a:r>
            <a:br>
              <a:rPr lang="en-US" sz="2900" dirty="0">
                <a:latin typeface="Bell MT" pitchFamily="18" charset="0"/>
              </a:rPr>
            </a:br>
            <a:r>
              <a:rPr lang="en-US" sz="2900" dirty="0"/>
              <a:t>FV</a:t>
            </a:r>
            <a:r>
              <a:rPr lang="en-US" sz="2900" dirty="0">
                <a:latin typeface="Bell MT" pitchFamily="18" charset="0"/>
              </a:rPr>
              <a:t>(</a:t>
            </a:r>
            <a:r>
              <a:rPr lang="en-US" sz="2900" i="1" dirty="0">
                <a:latin typeface="Bell MT" pitchFamily="18" charset="0"/>
              </a:rPr>
              <a:t>a</a:t>
            </a:r>
            <a:r>
              <a:rPr lang="en-US" sz="2900" baseline="-25000" dirty="0">
                <a:latin typeface="Bell MT" pitchFamily="18" charset="0"/>
              </a:rPr>
              <a:t>1</a:t>
            </a:r>
            <a:r>
              <a:rPr lang="en-US" sz="2900" b="1" dirty="0">
                <a:latin typeface="Bell MT" pitchFamily="18" charset="0"/>
              </a:rPr>
              <a:t>=</a:t>
            </a:r>
            <a:r>
              <a:rPr lang="en-US" sz="2900" i="1" dirty="0">
                <a:latin typeface="Bell MT" pitchFamily="18" charset="0"/>
              </a:rPr>
              <a:t>a</a:t>
            </a:r>
            <a:r>
              <a:rPr lang="en-US" sz="2900" baseline="-25000" dirty="0">
                <a:latin typeface="Bell MT" pitchFamily="18" charset="0"/>
              </a:rPr>
              <a:t>2</a:t>
            </a:r>
            <a:r>
              <a:rPr lang="en-US" sz="2900" dirty="0">
                <a:latin typeface="Bell MT" pitchFamily="18" charset="0"/>
              </a:rPr>
              <a:t>) </a:t>
            </a:r>
            <a:r>
              <a:rPr lang="en-US" sz="2900" dirty="0">
                <a:latin typeface="Bell MT" pitchFamily="18" charset="0"/>
                <a:sym typeface="Math B"/>
              </a:rPr>
              <a:t></a:t>
            </a:r>
            <a:r>
              <a:rPr lang="en-US" sz="2900" dirty="0">
                <a:latin typeface="Bell MT" pitchFamily="18" charset="0"/>
              </a:rPr>
              <a:t> </a:t>
            </a:r>
            <a:r>
              <a:rPr lang="en-US" sz="2900" dirty="0"/>
              <a:t>FV</a:t>
            </a:r>
            <a:r>
              <a:rPr lang="en-US" sz="2900" dirty="0">
                <a:latin typeface="Bell MT" pitchFamily="18" charset="0"/>
              </a:rPr>
              <a:t>(</a:t>
            </a:r>
            <a:r>
              <a:rPr lang="en-US" sz="2900" i="1" dirty="0">
                <a:latin typeface="Bell MT" pitchFamily="18" charset="0"/>
              </a:rPr>
              <a:t>a</a:t>
            </a:r>
            <a:r>
              <a:rPr lang="en-US" sz="2900" baseline="-25000" dirty="0">
                <a:latin typeface="Bell MT" pitchFamily="18" charset="0"/>
              </a:rPr>
              <a:t>1</a:t>
            </a:r>
            <a:r>
              <a:rPr lang="en-US" sz="2900" b="1" dirty="0">
                <a:latin typeface="Bell MT" pitchFamily="18" charset="0"/>
                <a:sym typeface="Math B"/>
              </a:rPr>
              <a:t></a:t>
            </a:r>
            <a:r>
              <a:rPr lang="en-US" sz="2900" i="1" dirty="0">
                <a:latin typeface="Bell MT" pitchFamily="18" charset="0"/>
              </a:rPr>
              <a:t>a</a:t>
            </a:r>
            <a:r>
              <a:rPr lang="en-US" sz="2900" baseline="-25000" dirty="0">
                <a:latin typeface="Bell MT" pitchFamily="18" charset="0"/>
              </a:rPr>
              <a:t>2</a:t>
            </a:r>
            <a:r>
              <a:rPr lang="en-US" sz="2900" dirty="0">
                <a:latin typeface="Bell MT" pitchFamily="18" charset="0"/>
              </a:rPr>
              <a:t>) </a:t>
            </a:r>
            <a:r>
              <a:rPr lang="en-US" sz="2900" dirty="0">
                <a:latin typeface="Bell MT" pitchFamily="18" charset="0"/>
                <a:sym typeface="Math B"/>
              </a:rPr>
              <a:t></a:t>
            </a:r>
            <a:r>
              <a:rPr lang="en-US" sz="2900" dirty="0">
                <a:latin typeface="Bell MT" pitchFamily="18" charset="0"/>
              </a:rPr>
              <a:t> </a:t>
            </a:r>
            <a:r>
              <a:rPr lang="en-US" sz="2900" dirty="0"/>
              <a:t>FV</a:t>
            </a:r>
            <a:r>
              <a:rPr lang="en-US" sz="2900" dirty="0">
                <a:latin typeface="Bell MT" pitchFamily="18" charset="0"/>
              </a:rPr>
              <a:t>(</a:t>
            </a:r>
            <a:r>
              <a:rPr lang="en-US" sz="2900" i="1" dirty="0">
                <a:latin typeface="Bell MT" pitchFamily="18" charset="0"/>
              </a:rPr>
              <a:t>a</a:t>
            </a:r>
            <a:r>
              <a:rPr lang="en-US" sz="2900" baseline="-25000" dirty="0">
                <a:latin typeface="Bell MT" pitchFamily="18" charset="0"/>
              </a:rPr>
              <a:t>1</a:t>
            </a:r>
            <a:r>
              <a:rPr lang="en-US" sz="2900" dirty="0">
                <a:latin typeface="Bell MT" pitchFamily="18" charset="0"/>
              </a:rPr>
              <a:t>) </a:t>
            </a:r>
            <a:r>
              <a:rPr lang="en-US" sz="2900" dirty="0">
                <a:latin typeface="Bell MT" pitchFamily="18" charset="0"/>
                <a:sym typeface="Math B"/>
              </a:rPr>
              <a:t> </a:t>
            </a:r>
            <a:r>
              <a:rPr lang="en-US" sz="2900" dirty="0"/>
              <a:t>FV</a:t>
            </a:r>
            <a:r>
              <a:rPr lang="en-US" sz="2900" dirty="0">
                <a:latin typeface="Bell MT" pitchFamily="18" charset="0"/>
              </a:rPr>
              <a:t>(</a:t>
            </a:r>
            <a:r>
              <a:rPr lang="en-US" sz="2900" i="1" dirty="0">
                <a:latin typeface="Bell MT" pitchFamily="18" charset="0"/>
              </a:rPr>
              <a:t>a</a:t>
            </a:r>
            <a:r>
              <a:rPr lang="en-US" sz="2900" baseline="-25000" dirty="0">
                <a:latin typeface="Bell MT" pitchFamily="18" charset="0"/>
              </a:rPr>
              <a:t>2</a:t>
            </a:r>
            <a:r>
              <a:rPr lang="en-US" sz="2900" dirty="0">
                <a:latin typeface="Bell MT" pitchFamily="18" charset="0"/>
              </a:rPr>
              <a:t>)</a:t>
            </a:r>
            <a:br>
              <a:rPr lang="en-US" sz="2900" dirty="0">
                <a:latin typeface="Bell MT" pitchFamily="18" charset="0"/>
              </a:rPr>
            </a:br>
            <a:r>
              <a:rPr lang="en-US" sz="2900" dirty="0"/>
              <a:t>FV</a:t>
            </a:r>
            <a:r>
              <a:rPr lang="en-US" sz="2900" dirty="0">
                <a:latin typeface="Bell MT" pitchFamily="18" charset="0"/>
              </a:rPr>
              <a:t>(</a:t>
            </a:r>
            <a:r>
              <a:rPr lang="en-US" sz="2900" dirty="0">
                <a:latin typeface="Bell MT" pitchFamily="18" charset="0"/>
                <a:sym typeface="Math C"/>
              </a:rPr>
              <a:t></a:t>
            </a:r>
            <a:r>
              <a:rPr lang="en-US" sz="2900" i="1" dirty="0">
                <a:latin typeface="Bell MT" pitchFamily="18" charset="0"/>
                <a:sym typeface="Math B"/>
              </a:rPr>
              <a:t>A</a:t>
            </a:r>
            <a:r>
              <a:rPr lang="en-US" sz="2900" dirty="0">
                <a:latin typeface="Bell MT" pitchFamily="18" charset="0"/>
              </a:rPr>
              <a:t>) </a:t>
            </a:r>
            <a:r>
              <a:rPr lang="en-US" sz="2900" dirty="0">
                <a:latin typeface="Bell MT" pitchFamily="18" charset="0"/>
                <a:sym typeface="Math B"/>
              </a:rPr>
              <a:t></a:t>
            </a:r>
            <a:r>
              <a:rPr lang="en-US" sz="2900" dirty="0">
                <a:latin typeface="Bell MT" pitchFamily="18" charset="0"/>
              </a:rPr>
              <a:t> </a:t>
            </a:r>
            <a:r>
              <a:rPr lang="en-US" sz="2900" dirty="0"/>
              <a:t>FV</a:t>
            </a:r>
            <a:r>
              <a:rPr lang="en-US" sz="2900" dirty="0">
                <a:latin typeface="Bell MT" pitchFamily="18" charset="0"/>
              </a:rPr>
              <a:t>(</a:t>
            </a:r>
            <a:r>
              <a:rPr lang="en-US" sz="2900" i="1" dirty="0">
                <a:latin typeface="Bell MT" pitchFamily="18" charset="0"/>
                <a:sym typeface="Math B"/>
              </a:rPr>
              <a:t>A</a:t>
            </a:r>
            <a:r>
              <a:rPr lang="en-US" sz="2900" dirty="0">
                <a:latin typeface="Bell MT" pitchFamily="18" charset="0"/>
              </a:rPr>
              <a:t>)</a:t>
            </a:r>
            <a:br>
              <a:rPr lang="en-US" sz="2900" dirty="0">
                <a:latin typeface="Bell MT" pitchFamily="18" charset="0"/>
              </a:rPr>
            </a:br>
            <a:r>
              <a:rPr lang="en-US" sz="2900" dirty="0"/>
              <a:t>FV</a:t>
            </a:r>
            <a:r>
              <a:rPr lang="en-US" sz="2900" dirty="0">
                <a:latin typeface="Bell MT" pitchFamily="18" charset="0"/>
              </a:rPr>
              <a:t>(</a:t>
            </a:r>
            <a:r>
              <a:rPr lang="en-US" sz="2900" i="1" dirty="0">
                <a:latin typeface="Bell MT" pitchFamily="18" charset="0"/>
                <a:sym typeface="Math B"/>
              </a:rPr>
              <a:t>A</a:t>
            </a:r>
            <a:r>
              <a:rPr lang="en-US" sz="2900" baseline="-25000" dirty="0">
                <a:latin typeface="Bell MT" pitchFamily="18" charset="0"/>
                <a:sym typeface="Math B"/>
              </a:rPr>
              <a:t>1</a:t>
            </a:r>
            <a:r>
              <a:rPr lang="en-US" sz="2900" i="1" dirty="0">
                <a:sym typeface="Math B"/>
              </a:rPr>
              <a:t> </a:t>
            </a:r>
            <a:r>
              <a:rPr lang="en-US" sz="2900" dirty="0">
                <a:latin typeface="Bell MT" pitchFamily="18" charset="0"/>
                <a:sym typeface="Math B"/>
              </a:rPr>
              <a:t></a:t>
            </a:r>
            <a:r>
              <a:rPr lang="en-US" sz="2900" dirty="0">
                <a:sym typeface="Math B"/>
              </a:rPr>
              <a:t> </a:t>
            </a:r>
            <a:r>
              <a:rPr lang="en-US" sz="2900" i="1" dirty="0">
                <a:latin typeface="Bell MT" pitchFamily="18" charset="0"/>
                <a:sym typeface="Math B"/>
              </a:rPr>
              <a:t>A</a:t>
            </a:r>
            <a:r>
              <a:rPr lang="en-US" sz="2900" baseline="-25000" dirty="0">
                <a:latin typeface="Bell MT" pitchFamily="18" charset="0"/>
                <a:sym typeface="Math B"/>
              </a:rPr>
              <a:t>2</a:t>
            </a:r>
            <a:r>
              <a:rPr lang="en-US" sz="2900" dirty="0">
                <a:latin typeface="Bell MT" pitchFamily="18" charset="0"/>
              </a:rPr>
              <a:t>) </a:t>
            </a:r>
            <a:r>
              <a:rPr lang="en-US" sz="2900" dirty="0">
                <a:latin typeface="Bell MT" pitchFamily="18" charset="0"/>
                <a:sym typeface="Math B"/>
              </a:rPr>
              <a:t></a:t>
            </a:r>
            <a:r>
              <a:rPr lang="en-US" sz="2900" dirty="0">
                <a:latin typeface="Bell MT" pitchFamily="18" charset="0"/>
              </a:rPr>
              <a:t> </a:t>
            </a:r>
            <a:r>
              <a:rPr lang="en-US" sz="2900" dirty="0"/>
              <a:t>FV</a:t>
            </a:r>
            <a:r>
              <a:rPr lang="en-US" sz="2900" dirty="0">
                <a:latin typeface="Bell MT" pitchFamily="18" charset="0"/>
              </a:rPr>
              <a:t>(</a:t>
            </a:r>
            <a:r>
              <a:rPr lang="en-US" sz="2900" i="1" dirty="0">
                <a:latin typeface="Bell MT" pitchFamily="18" charset="0"/>
                <a:sym typeface="Math B"/>
              </a:rPr>
              <a:t>A</a:t>
            </a:r>
            <a:r>
              <a:rPr lang="en-US" sz="2900" baseline="-25000" dirty="0">
                <a:latin typeface="Bell MT" pitchFamily="18" charset="0"/>
                <a:sym typeface="Math B"/>
              </a:rPr>
              <a:t>1</a:t>
            </a:r>
            <a:r>
              <a:rPr lang="en-US" sz="2900" i="1" dirty="0">
                <a:sym typeface="Math B"/>
              </a:rPr>
              <a:t> </a:t>
            </a:r>
            <a:r>
              <a:rPr lang="en-US" sz="2900" dirty="0">
                <a:latin typeface="Bell MT" pitchFamily="18" charset="0"/>
                <a:sym typeface="Math B"/>
              </a:rPr>
              <a:t></a:t>
            </a:r>
            <a:r>
              <a:rPr lang="en-US" sz="2900" dirty="0">
                <a:sym typeface="Math B"/>
              </a:rPr>
              <a:t> </a:t>
            </a:r>
            <a:r>
              <a:rPr lang="en-US" sz="2900" i="1" dirty="0">
                <a:latin typeface="Bell MT" pitchFamily="18" charset="0"/>
                <a:sym typeface="Math B"/>
              </a:rPr>
              <a:t>A</a:t>
            </a:r>
            <a:r>
              <a:rPr lang="en-US" sz="2900" baseline="-25000" dirty="0">
                <a:latin typeface="Bell MT" pitchFamily="18" charset="0"/>
                <a:sym typeface="Math B"/>
              </a:rPr>
              <a:t>2</a:t>
            </a:r>
            <a:r>
              <a:rPr lang="en-US" sz="2900" dirty="0">
                <a:latin typeface="Bell MT" pitchFamily="18" charset="0"/>
              </a:rPr>
              <a:t>) </a:t>
            </a:r>
            <a:r>
              <a:rPr lang="en-US" sz="2900" dirty="0">
                <a:latin typeface="Bell MT" pitchFamily="18" charset="0"/>
                <a:sym typeface="Math B"/>
              </a:rPr>
              <a:t></a:t>
            </a:r>
            <a:r>
              <a:rPr lang="en-US" sz="2900" dirty="0">
                <a:latin typeface="Bell MT" pitchFamily="18" charset="0"/>
              </a:rPr>
              <a:t> </a:t>
            </a:r>
            <a:r>
              <a:rPr lang="en-US" sz="2900" dirty="0"/>
              <a:t>FV</a:t>
            </a:r>
            <a:r>
              <a:rPr lang="en-US" sz="2900" dirty="0">
                <a:latin typeface="Bell MT" pitchFamily="18" charset="0"/>
              </a:rPr>
              <a:t>(</a:t>
            </a:r>
            <a:r>
              <a:rPr lang="en-US" sz="2900" i="1" dirty="0">
                <a:latin typeface="Bell MT" pitchFamily="18" charset="0"/>
                <a:sym typeface="Math B"/>
              </a:rPr>
              <a:t>A</a:t>
            </a:r>
            <a:r>
              <a:rPr lang="en-US" sz="2900" baseline="-25000" dirty="0">
                <a:latin typeface="Bell MT" pitchFamily="18" charset="0"/>
                <a:sym typeface="Math B"/>
              </a:rPr>
              <a:t>1</a:t>
            </a:r>
            <a:r>
              <a:rPr lang="en-US" sz="2900" i="1" dirty="0">
                <a:sym typeface="Math B"/>
              </a:rPr>
              <a:t> </a:t>
            </a:r>
            <a:r>
              <a:rPr lang="en-US" sz="2900" dirty="0">
                <a:sym typeface="Math C"/>
              </a:rPr>
              <a:t> </a:t>
            </a:r>
            <a:r>
              <a:rPr lang="en-US" sz="2900" i="1" dirty="0">
                <a:latin typeface="Bell MT" pitchFamily="18" charset="0"/>
                <a:sym typeface="Math B"/>
              </a:rPr>
              <a:t>A</a:t>
            </a:r>
            <a:r>
              <a:rPr lang="en-US" sz="2900" baseline="-25000" dirty="0">
                <a:latin typeface="Bell MT" pitchFamily="18" charset="0"/>
                <a:sym typeface="Math B"/>
              </a:rPr>
              <a:t>2</a:t>
            </a:r>
            <a:r>
              <a:rPr lang="en-US" sz="2900" dirty="0">
                <a:latin typeface="Bell MT" pitchFamily="18" charset="0"/>
              </a:rPr>
              <a:t>)</a:t>
            </a:r>
            <a:br>
              <a:rPr lang="en-US" sz="2900" dirty="0">
                <a:latin typeface="Bell MT" pitchFamily="18" charset="0"/>
              </a:rPr>
            </a:br>
            <a:r>
              <a:rPr lang="en-US" sz="2900" dirty="0"/>
              <a:t>FV</a:t>
            </a:r>
            <a:r>
              <a:rPr lang="en-US" sz="2900" dirty="0">
                <a:latin typeface="Bell MT" pitchFamily="18" charset="0"/>
              </a:rPr>
              <a:t>(</a:t>
            </a:r>
            <a:r>
              <a:rPr lang="en-US" sz="2900" dirty="0">
                <a:sym typeface="Math C"/>
              </a:rPr>
              <a:t></a:t>
            </a:r>
            <a:r>
              <a:rPr lang="en-US" sz="2900" i="1" dirty="0">
                <a:sym typeface="Math C"/>
              </a:rPr>
              <a:t>z</a:t>
            </a:r>
            <a:r>
              <a:rPr lang="en-US" sz="2900" dirty="0">
                <a:sym typeface="Math C"/>
              </a:rPr>
              <a:t>. </a:t>
            </a:r>
            <a:r>
              <a:rPr lang="en-US" sz="2900" i="1" dirty="0">
                <a:latin typeface="Bell MT" pitchFamily="18" charset="0"/>
                <a:sym typeface="Math B"/>
              </a:rPr>
              <a:t>A</a:t>
            </a:r>
            <a:r>
              <a:rPr lang="en-US" sz="2900" dirty="0">
                <a:latin typeface="Bell MT" pitchFamily="18" charset="0"/>
              </a:rPr>
              <a:t>) </a:t>
            </a:r>
            <a:r>
              <a:rPr lang="en-US" sz="2900" dirty="0">
                <a:latin typeface="Bell MT" pitchFamily="18" charset="0"/>
                <a:sym typeface="Math B"/>
              </a:rPr>
              <a:t></a:t>
            </a:r>
            <a:r>
              <a:rPr lang="en-US" sz="2900" dirty="0">
                <a:latin typeface="Bell MT" pitchFamily="18" charset="0"/>
              </a:rPr>
              <a:t> </a:t>
            </a:r>
            <a:r>
              <a:rPr lang="en-US" sz="2900" dirty="0"/>
              <a:t>FV</a:t>
            </a:r>
            <a:r>
              <a:rPr lang="en-US" sz="2900" dirty="0">
                <a:latin typeface="Bell MT" pitchFamily="18" charset="0"/>
              </a:rPr>
              <a:t>(</a:t>
            </a:r>
            <a:r>
              <a:rPr lang="en-US" sz="2900" dirty="0">
                <a:sym typeface="Math C"/>
              </a:rPr>
              <a:t></a:t>
            </a:r>
            <a:r>
              <a:rPr lang="en-US" sz="2900" i="1" dirty="0">
                <a:sym typeface="Math C"/>
              </a:rPr>
              <a:t>z</a:t>
            </a:r>
            <a:r>
              <a:rPr lang="en-US" sz="2900" dirty="0">
                <a:sym typeface="Math C"/>
              </a:rPr>
              <a:t>. </a:t>
            </a:r>
            <a:r>
              <a:rPr lang="en-US" sz="2900" i="1" dirty="0">
                <a:latin typeface="Bell MT" pitchFamily="18" charset="0"/>
                <a:sym typeface="Math B"/>
              </a:rPr>
              <a:t>A</a:t>
            </a:r>
            <a:r>
              <a:rPr lang="en-US" sz="2900" dirty="0">
                <a:latin typeface="Bell MT" pitchFamily="18" charset="0"/>
              </a:rPr>
              <a:t>) </a:t>
            </a:r>
            <a:r>
              <a:rPr lang="en-US" sz="2900" dirty="0">
                <a:latin typeface="Bell MT" pitchFamily="18" charset="0"/>
                <a:sym typeface="Math B"/>
              </a:rPr>
              <a:t></a:t>
            </a:r>
            <a:r>
              <a:rPr lang="en-US" sz="2900" dirty="0">
                <a:latin typeface="Bell MT" pitchFamily="18" charset="0"/>
              </a:rPr>
              <a:t> </a:t>
            </a:r>
            <a:r>
              <a:rPr lang="en-US" sz="2900" dirty="0"/>
              <a:t>FV</a:t>
            </a:r>
            <a:r>
              <a:rPr lang="en-US" sz="2900" dirty="0">
                <a:latin typeface="Bell MT" pitchFamily="18" charset="0"/>
              </a:rPr>
              <a:t>(</a:t>
            </a:r>
            <a:r>
              <a:rPr lang="en-US" sz="2900" i="1" dirty="0">
                <a:latin typeface="Bell MT" pitchFamily="18" charset="0"/>
                <a:sym typeface="Math B"/>
              </a:rPr>
              <a:t>A</a:t>
            </a:r>
            <a:r>
              <a:rPr lang="en-US" sz="2900" dirty="0">
                <a:latin typeface="Bell MT" pitchFamily="18" charset="0"/>
              </a:rPr>
              <a:t>) \ {</a:t>
            </a:r>
            <a:r>
              <a:rPr lang="en-US" sz="2900" i="1" dirty="0">
                <a:sym typeface="Math C"/>
              </a:rPr>
              <a:t>z</a:t>
            </a:r>
            <a:r>
              <a:rPr lang="en-US" sz="2900" dirty="0">
                <a:latin typeface="Bell MT" pitchFamily="18" charset="0"/>
              </a:rPr>
              <a:t>}</a:t>
            </a:r>
            <a:endParaRPr lang="he-IL" sz="2900" dirty="0"/>
          </a:p>
        </p:txBody>
      </p:sp>
    </p:spTree>
    <p:extLst>
      <p:ext uri="{BB962C8B-B14F-4D97-AF65-F5344CB8AC3E}">
        <p14:creationId xmlns:p14="http://schemas.microsoft.com/office/powerpoint/2010/main" val="7042003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Substitution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 expression </a:t>
            </a:r>
            <a:r>
              <a:rPr lang="en-US" i="1" dirty="0"/>
              <a:t>t</a:t>
            </a:r>
            <a:r>
              <a:rPr lang="en-US" dirty="0"/>
              <a:t> is </a:t>
            </a:r>
            <a:r>
              <a:rPr lang="en-US" dirty="0">
                <a:solidFill>
                  <a:srgbClr val="0000FF"/>
                </a:solidFill>
              </a:rPr>
              <a:t>pure</a:t>
            </a:r>
            <a:r>
              <a:rPr lang="en-US" dirty="0"/>
              <a:t> (a </a:t>
            </a:r>
            <a:r>
              <a:rPr lang="en-US" dirty="0">
                <a:solidFill>
                  <a:srgbClr val="0000FF"/>
                </a:solidFill>
              </a:rPr>
              <a:t>term</a:t>
            </a:r>
            <a:r>
              <a:rPr lang="en-US" dirty="0"/>
              <a:t>) if it does not contain quantifiers</a:t>
            </a:r>
          </a:p>
          <a:p>
            <a:r>
              <a:rPr lang="en-US" i="1" dirty="0"/>
              <a:t>A</a:t>
            </a:r>
            <a:r>
              <a:rPr lang="en-US" dirty="0"/>
              <a:t>[</a:t>
            </a:r>
            <a:r>
              <a:rPr lang="en-US" i="1" dirty="0"/>
              <a:t>t</a:t>
            </a:r>
            <a:r>
              <a:rPr lang="en-US" dirty="0"/>
              <a:t>/</a:t>
            </a:r>
            <a:r>
              <a:rPr lang="en-US" i="1" dirty="0"/>
              <a:t>z</a:t>
            </a:r>
            <a:r>
              <a:rPr lang="en-US" dirty="0"/>
              <a:t>] denotes the assertion </a:t>
            </a:r>
            <a:r>
              <a:rPr lang="en-US" i="1" dirty="0"/>
              <a:t>A</a:t>
            </a:r>
            <a:r>
              <a:rPr lang="en-US" dirty="0"/>
              <a:t>’ which is the same as </a:t>
            </a:r>
            <a:r>
              <a:rPr lang="en-US" i="1" dirty="0"/>
              <a:t>A</a:t>
            </a:r>
            <a:r>
              <a:rPr lang="en-US" dirty="0"/>
              <a:t>, except that all instances of the free variable </a:t>
            </a:r>
            <a:r>
              <a:rPr lang="en-US" i="1" dirty="0"/>
              <a:t>z</a:t>
            </a:r>
            <a:r>
              <a:rPr lang="en-US" dirty="0"/>
              <a:t> are replaced by </a:t>
            </a:r>
            <a:r>
              <a:rPr lang="en-US" i="1" dirty="0"/>
              <a:t>t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i="1" dirty="0"/>
              <a:t>A </a:t>
            </a:r>
            <a:r>
              <a:rPr lang="en-US" sz="3200" dirty="0">
                <a:latin typeface="Bell MT" pitchFamily="18" charset="0"/>
                <a:sym typeface="Math B"/>
              </a:rPr>
              <a:t></a:t>
            </a:r>
            <a:r>
              <a:rPr lang="en-US" sz="3200" dirty="0"/>
              <a:t> </a:t>
            </a:r>
            <a:r>
              <a:rPr lang="en-US" sz="3200" dirty="0">
                <a:sym typeface="Symbol" pitchFamily="18" charset="2"/>
              </a:rPr>
              <a:t></a:t>
            </a:r>
            <a:r>
              <a:rPr lang="en-US" sz="3200" dirty="0" err="1">
                <a:sym typeface="Symbol" pitchFamily="18" charset="2"/>
              </a:rPr>
              <a:t>i</a:t>
            </a:r>
            <a:r>
              <a:rPr lang="en-US" sz="3200" dirty="0">
                <a:sym typeface="Symbol" pitchFamily="18" charset="2"/>
              </a:rPr>
              <a:t>. k=</a:t>
            </a:r>
            <a:r>
              <a:rPr lang="en-US" sz="3200" dirty="0" err="1">
                <a:sym typeface="Symbol" pitchFamily="18" charset="2"/>
              </a:rPr>
              <a:t>i</a:t>
            </a:r>
            <a:r>
              <a:rPr lang="en-US" sz="3200" dirty="0" err="1">
                <a:sym typeface="Math B" pitchFamily="2" charset="2"/>
              </a:rPr>
              <a:t>m</a:t>
            </a:r>
            <a:br>
              <a:rPr lang="en-US" sz="3200" dirty="0">
                <a:sym typeface="Math B" pitchFamily="2" charset="2"/>
              </a:rPr>
            </a:br>
            <a:r>
              <a:rPr lang="en-US" sz="3200" i="1" dirty="0"/>
              <a:t>A</a:t>
            </a:r>
            <a:r>
              <a:rPr lang="en-US" sz="3200" dirty="0"/>
              <a:t>[5/k] = </a:t>
            </a:r>
            <a:br>
              <a:rPr lang="en-US" sz="3200" dirty="0">
                <a:sym typeface="Math B" pitchFamily="2" charset="2"/>
              </a:rPr>
            </a:br>
            <a:r>
              <a:rPr lang="en-US" sz="3200" i="1" dirty="0"/>
              <a:t>A</a:t>
            </a:r>
            <a:r>
              <a:rPr lang="en-US" sz="3200" dirty="0"/>
              <a:t>[5/</a:t>
            </a:r>
            <a:r>
              <a:rPr lang="en-US" sz="3200" dirty="0" err="1"/>
              <a:t>i</a:t>
            </a:r>
            <a:r>
              <a:rPr lang="en-US" sz="3200" dirty="0"/>
              <a:t>] = 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34</a:t>
            </a:fld>
            <a:endParaRPr lang="he-IL" dirty="0"/>
          </a:p>
        </p:txBody>
      </p:sp>
      <p:sp>
        <p:nvSpPr>
          <p:cNvPr id="5" name="הסבר מלבני 4"/>
          <p:cNvSpPr/>
          <p:nvPr/>
        </p:nvSpPr>
        <p:spPr>
          <a:xfrm>
            <a:off x="6444208" y="332656"/>
            <a:ext cx="2376264" cy="648072"/>
          </a:xfrm>
          <a:prstGeom prst="wedgeRectCallout">
            <a:avLst>
              <a:gd name="adj1" fmla="val -142688"/>
              <a:gd name="adj2" fmla="val 9884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2000" dirty="0">
                <a:solidFill>
                  <a:schemeClr val="tx1"/>
                </a:solidFill>
              </a:rPr>
              <a:t>What if </a:t>
            </a:r>
            <a:r>
              <a:rPr lang="en-US" sz="2000" i="1" dirty="0">
                <a:solidFill>
                  <a:schemeClr val="tx1"/>
                </a:solidFill>
              </a:rPr>
              <a:t>t</a:t>
            </a:r>
            <a:r>
              <a:rPr lang="en-US" sz="2000" dirty="0">
                <a:solidFill>
                  <a:schemeClr val="tx1"/>
                </a:solidFill>
              </a:rPr>
              <a:t> is not pure?</a:t>
            </a:r>
            <a:endParaRPr lang="he-IL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35762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Calculating substitutions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35</a:t>
            </a:fld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1484784"/>
            <a:ext cx="7848872" cy="39703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3600" i="1" dirty="0"/>
              <a:t>n</a:t>
            </a:r>
            <a:r>
              <a:rPr lang="en-US" sz="3600" dirty="0"/>
              <a:t>[</a:t>
            </a:r>
            <a:r>
              <a:rPr lang="en-US" sz="3600" i="1" dirty="0"/>
              <a:t>t</a:t>
            </a:r>
            <a:r>
              <a:rPr lang="en-US" sz="3600" dirty="0"/>
              <a:t>/</a:t>
            </a:r>
            <a:r>
              <a:rPr lang="en-US" sz="3600" i="1" dirty="0"/>
              <a:t>z</a:t>
            </a:r>
            <a:r>
              <a:rPr lang="en-US" sz="3600" dirty="0"/>
              <a:t>] </a:t>
            </a:r>
            <a:r>
              <a:rPr lang="en-US" sz="3600" dirty="0">
                <a:sym typeface="Math B"/>
              </a:rPr>
              <a:t>=</a:t>
            </a:r>
            <a:r>
              <a:rPr lang="en-US" sz="3600" dirty="0"/>
              <a:t> </a:t>
            </a:r>
            <a:r>
              <a:rPr lang="en-US" sz="3600" i="1" dirty="0"/>
              <a:t>n</a:t>
            </a:r>
            <a:br>
              <a:rPr lang="en-US" sz="3600" dirty="0"/>
            </a:br>
            <a:r>
              <a:rPr lang="en-US" sz="3600" i="1" dirty="0"/>
              <a:t>x</a:t>
            </a:r>
            <a:r>
              <a:rPr lang="en-US" sz="3600" dirty="0"/>
              <a:t>[</a:t>
            </a:r>
            <a:r>
              <a:rPr lang="en-US" sz="3600" i="1" dirty="0"/>
              <a:t>t</a:t>
            </a:r>
            <a:r>
              <a:rPr lang="en-US" sz="3600" dirty="0"/>
              <a:t>/</a:t>
            </a:r>
            <a:r>
              <a:rPr lang="en-US" sz="3600" i="1" dirty="0"/>
              <a:t>z</a:t>
            </a:r>
            <a:r>
              <a:rPr lang="en-US" sz="3600" dirty="0"/>
              <a:t>] </a:t>
            </a:r>
            <a:r>
              <a:rPr lang="en-US" sz="3600" dirty="0">
                <a:sym typeface="Math B"/>
              </a:rPr>
              <a:t>=</a:t>
            </a:r>
            <a:r>
              <a:rPr lang="en-US" sz="3600" dirty="0"/>
              <a:t> </a:t>
            </a:r>
            <a:r>
              <a:rPr lang="en-US" sz="3600" i="1" dirty="0"/>
              <a:t>x</a:t>
            </a:r>
            <a:br>
              <a:rPr lang="en-US" sz="3600" i="1" dirty="0"/>
            </a:br>
            <a:r>
              <a:rPr lang="en-US" sz="3600" i="1" dirty="0"/>
              <a:t>x</a:t>
            </a:r>
            <a:r>
              <a:rPr lang="en-US" sz="3600" dirty="0"/>
              <a:t>[</a:t>
            </a:r>
            <a:r>
              <a:rPr lang="en-US" sz="3600" i="1" dirty="0"/>
              <a:t>t</a:t>
            </a:r>
            <a:r>
              <a:rPr lang="en-US" sz="3600" dirty="0"/>
              <a:t>/</a:t>
            </a:r>
            <a:r>
              <a:rPr lang="en-US" sz="3600" i="1" dirty="0"/>
              <a:t>x</a:t>
            </a:r>
            <a:r>
              <a:rPr lang="en-US" sz="3600" dirty="0"/>
              <a:t>] </a:t>
            </a:r>
            <a:r>
              <a:rPr lang="en-US" sz="3600" dirty="0">
                <a:sym typeface="Math B"/>
              </a:rPr>
              <a:t>=</a:t>
            </a:r>
            <a:r>
              <a:rPr lang="en-US" sz="3600" dirty="0"/>
              <a:t> </a:t>
            </a:r>
            <a:r>
              <a:rPr lang="en-US" sz="3600" i="1" dirty="0"/>
              <a:t>t</a:t>
            </a:r>
            <a:br>
              <a:rPr lang="en-US" sz="3600" i="1" dirty="0"/>
            </a:br>
            <a:br>
              <a:rPr lang="en-US" sz="3600" i="1" dirty="0"/>
            </a:br>
            <a:r>
              <a:rPr lang="en-US" sz="3600" dirty="0"/>
              <a:t>(</a:t>
            </a:r>
            <a:r>
              <a:rPr lang="en-US" sz="3600" i="1" dirty="0"/>
              <a:t>a</a:t>
            </a:r>
            <a:r>
              <a:rPr lang="en-US" sz="3600" baseline="-25000" dirty="0"/>
              <a:t>1</a:t>
            </a:r>
            <a:r>
              <a:rPr lang="en-US" sz="3600" dirty="0"/>
              <a:t> </a:t>
            </a:r>
            <a:r>
              <a:rPr lang="en-US" sz="3600" b="1" dirty="0"/>
              <a:t>+ </a:t>
            </a:r>
            <a:r>
              <a:rPr lang="en-US" sz="3600" i="1" dirty="0"/>
              <a:t>a</a:t>
            </a:r>
            <a:r>
              <a:rPr lang="en-US" sz="3600" baseline="-25000" dirty="0"/>
              <a:t>2</a:t>
            </a:r>
            <a:r>
              <a:rPr lang="en-US" sz="3600" dirty="0"/>
              <a:t>)[</a:t>
            </a:r>
            <a:r>
              <a:rPr lang="en-US" sz="3600" i="1" dirty="0"/>
              <a:t>t</a:t>
            </a:r>
            <a:r>
              <a:rPr lang="en-US" sz="3600" dirty="0"/>
              <a:t>/</a:t>
            </a:r>
            <a:r>
              <a:rPr lang="en-US" sz="3600" i="1" dirty="0"/>
              <a:t>z</a:t>
            </a:r>
            <a:r>
              <a:rPr lang="en-US" sz="3600" dirty="0"/>
              <a:t>]	= </a:t>
            </a:r>
            <a:r>
              <a:rPr lang="en-US" sz="3600" i="1" dirty="0"/>
              <a:t>a</a:t>
            </a:r>
            <a:r>
              <a:rPr lang="en-US" sz="3600" baseline="-25000" dirty="0"/>
              <a:t>1</a:t>
            </a:r>
            <a:r>
              <a:rPr lang="en-US" sz="3600" dirty="0"/>
              <a:t>[</a:t>
            </a:r>
            <a:r>
              <a:rPr lang="en-US" sz="3600" i="1" dirty="0"/>
              <a:t>t</a:t>
            </a:r>
            <a:r>
              <a:rPr lang="en-US" sz="3600" dirty="0"/>
              <a:t>/</a:t>
            </a:r>
            <a:r>
              <a:rPr lang="en-US" sz="3600" i="1" dirty="0"/>
              <a:t>z</a:t>
            </a:r>
            <a:r>
              <a:rPr lang="en-US" sz="3600" dirty="0"/>
              <a:t>] + </a:t>
            </a:r>
            <a:r>
              <a:rPr lang="en-US" sz="3600" i="1" dirty="0"/>
              <a:t>a</a:t>
            </a:r>
            <a:r>
              <a:rPr lang="en-US" sz="3600" baseline="-25000" dirty="0"/>
              <a:t>2</a:t>
            </a:r>
            <a:r>
              <a:rPr lang="en-US" sz="3600" dirty="0"/>
              <a:t>[</a:t>
            </a:r>
            <a:r>
              <a:rPr lang="en-US" sz="3600" i="1" dirty="0"/>
              <a:t>t</a:t>
            </a:r>
            <a:r>
              <a:rPr lang="en-US" sz="3600" dirty="0"/>
              <a:t>/</a:t>
            </a:r>
            <a:r>
              <a:rPr lang="en-US" sz="3600" i="1" dirty="0"/>
              <a:t>z</a:t>
            </a:r>
            <a:r>
              <a:rPr lang="en-US" sz="3600" dirty="0"/>
              <a:t>]</a:t>
            </a:r>
            <a:br>
              <a:rPr lang="en-US" sz="3600" dirty="0"/>
            </a:br>
            <a:r>
              <a:rPr lang="en-US" sz="3600" dirty="0"/>
              <a:t>(</a:t>
            </a:r>
            <a:r>
              <a:rPr lang="en-US" sz="3600" i="1" dirty="0"/>
              <a:t>a</a:t>
            </a:r>
            <a:r>
              <a:rPr lang="en-US" sz="3600" baseline="-25000" dirty="0"/>
              <a:t>1</a:t>
            </a:r>
            <a:r>
              <a:rPr lang="en-US" sz="3600" dirty="0"/>
              <a:t> </a:t>
            </a:r>
            <a:r>
              <a:rPr lang="en-US" sz="3600" b="1" dirty="0">
                <a:sym typeface="Math B"/>
              </a:rPr>
              <a:t> </a:t>
            </a:r>
            <a:r>
              <a:rPr lang="en-US" sz="3600" i="1" dirty="0"/>
              <a:t>a</a:t>
            </a:r>
            <a:r>
              <a:rPr lang="en-US" sz="3600" baseline="-25000" dirty="0"/>
              <a:t>2</a:t>
            </a:r>
            <a:r>
              <a:rPr lang="en-US" sz="3600" dirty="0"/>
              <a:t>)[</a:t>
            </a:r>
            <a:r>
              <a:rPr lang="en-US" sz="3600" i="1" dirty="0"/>
              <a:t>t</a:t>
            </a:r>
            <a:r>
              <a:rPr lang="en-US" sz="3600" dirty="0"/>
              <a:t>/</a:t>
            </a:r>
            <a:r>
              <a:rPr lang="en-US" sz="3600" i="1" dirty="0"/>
              <a:t>z</a:t>
            </a:r>
            <a:r>
              <a:rPr lang="en-US" sz="3600" dirty="0"/>
              <a:t>]	= </a:t>
            </a:r>
            <a:r>
              <a:rPr lang="en-US" sz="3600" i="1" dirty="0"/>
              <a:t>a</a:t>
            </a:r>
            <a:r>
              <a:rPr lang="en-US" sz="3600" baseline="-25000" dirty="0"/>
              <a:t>1</a:t>
            </a:r>
            <a:r>
              <a:rPr lang="en-US" sz="3600" dirty="0"/>
              <a:t>[</a:t>
            </a:r>
            <a:r>
              <a:rPr lang="en-US" sz="3600" i="1" dirty="0"/>
              <a:t>t</a:t>
            </a:r>
            <a:r>
              <a:rPr lang="en-US" sz="3600" dirty="0"/>
              <a:t>/</a:t>
            </a:r>
            <a:r>
              <a:rPr lang="en-US" sz="3600" i="1" dirty="0"/>
              <a:t>z</a:t>
            </a:r>
            <a:r>
              <a:rPr lang="en-US" sz="3600" dirty="0"/>
              <a:t>]</a:t>
            </a:r>
            <a:r>
              <a:rPr lang="en-US" sz="3600" b="1" dirty="0">
                <a:sym typeface="Math B"/>
              </a:rPr>
              <a:t>  </a:t>
            </a:r>
            <a:r>
              <a:rPr lang="en-US" sz="3600" i="1" dirty="0"/>
              <a:t>a</a:t>
            </a:r>
            <a:r>
              <a:rPr lang="en-US" sz="3600" baseline="-25000" dirty="0"/>
              <a:t>2</a:t>
            </a:r>
            <a:r>
              <a:rPr lang="en-US" sz="3600" dirty="0"/>
              <a:t>[</a:t>
            </a:r>
            <a:r>
              <a:rPr lang="en-US" sz="3600" i="1" dirty="0"/>
              <a:t>t</a:t>
            </a:r>
            <a:r>
              <a:rPr lang="en-US" sz="3600" dirty="0"/>
              <a:t>/</a:t>
            </a:r>
            <a:r>
              <a:rPr lang="en-US" sz="3600" i="1" dirty="0"/>
              <a:t>z</a:t>
            </a:r>
            <a:r>
              <a:rPr lang="en-US" sz="3600" dirty="0"/>
              <a:t>]</a:t>
            </a:r>
            <a:br>
              <a:rPr lang="en-US" sz="3600" dirty="0"/>
            </a:br>
            <a:r>
              <a:rPr lang="en-US" sz="3600" dirty="0"/>
              <a:t>(</a:t>
            </a:r>
            <a:r>
              <a:rPr lang="en-US" sz="3600" i="1" dirty="0"/>
              <a:t>a</a:t>
            </a:r>
            <a:r>
              <a:rPr lang="en-US" sz="3600" baseline="-25000" dirty="0"/>
              <a:t>1</a:t>
            </a:r>
            <a:r>
              <a:rPr lang="en-US" sz="3600" dirty="0"/>
              <a:t> </a:t>
            </a:r>
            <a:r>
              <a:rPr lang="en-US" sz="3600" b="1" dirty="0">
                <a:sym typeface="Math B"/>
              </a:rPr>
              <a:t>- </a:t>
            </a:r>
            <a:r>
              <a:rPr lang="en-US" sz="3600" i="1" dirty="0"/>
              <a:t>a</a:t>
            </a:r>
            <a:r>
              <a:rPr lang="en-US" sz="3600" baseline="-25000" dirty="0"/>
              <a:t>2</a:t>
            </a:r>
            <a:r>
              <a:rPr lang="en-US" sz="3600" dirty="0"/>
              <a:t>)[</a:t>
            </a:r>
            <a:r>
              <a:rPr lang="en-US" sz="3600" i="1" dirty="0"/>
              <a:t>t</a:t>
            </a:r>
            <a:r>
              <a:rPr lang="en-US" sz="3600" dirty="0"/>
              <a:t>/</a:t>
            </a:r>
            <a:r>
              <a:rPr lang="en-US" sz="3600" i="1" dirty="0"/>
              <a:t>z</a:t>
            </a:r>
            <a:r>
              <a:rPr lang="en-US" sz="3600" dirty="0"/>
              <a:t>]	= </a:t>
            </a:r>
            <a:r>
              <a:rPr lang="en-US" sz="3600" i="1" dirty="0"/>
              <a:t>a</a:t>
            </a:r>
            <a:r>
              <a:rPr lang="en-US" sz="3600" baseline="-25000" dirty="0"/>
              <a:t>1</a:t>
            </a:r>
            <a:r>
              <a:rPr lang="en-US" sz="3600" dirty="0"/>
              <a:t>[</a:t>
            </a:r>
            <a:r>
              <a:rPr lang="en-US" sz="3600" i="1" dirty="0"/>
              <a:t>t</a:t>
            </a:r>
            <a:r>
              <a:rPr lang="en-US" sz="3600" dirty="0"/>
              <a:t>/</a:t>
            </a:r>
            <a:r>
              <a:rPr lang="en-US" sz="3600" i="1" dirty="0"/>
              <a:t>z</a:t>
            </a:r>
            <a:r>
              <a:rPr lang="en-US" sz="3600" dirty="0"/>
              <a:t>] - </a:t>
            </a:r>
            <a:r>
              <a:rPr lang="en-US" sz="3600" i="1" dirty="0"/>
              <a:t>a</a:t>
            </a:r>
            <a:r>
              <a:rPr lang="en-US" sz="3600" baseline="-25000" dirty="0"/>
              <a:t>2</a:t>
            </a:r>
            <a:r>
              <a:rPr lang="en-US" sz="3600" dirty="0"/>
              <a:t>[</a:t>
            </a:r>
            <a:r>
              <a:rPr lang="en-US" sz="3600" i="1" dirty="0"/>
              <a:t>t</a:t>
            </a:r>
            <a:r>
              <a:rPr lang="en-US" sz="3600" dirty="0"/>
              <a:t>/</a:t>
            </a:r>
            <a:r>
              <a:rPr lang="en-US" sz="3600" i="1" dirty="0"/>
              <a:t>z</a:t>
            </a:r>
            <a:r>
              <a:rPr lang="en-US" sz="3600" dirty="0"/>
              <a:t>]</a:t>
            </a:r>
            <a:endParaRPr lang="he-IL" sz="3600" dirty="0"/>
          </a:p>
        </p:txBody>
      </p:sp>
    </p:spTree>
    <p:extLst>
      <p:ext uri="{BB962C8B-B14F-4D97-AF65-F5344CB8AC3E}">
        <p14:creationId xmlns:p14="http://schemas.microsoft.com/office/powerpoint/2010/main" val="35175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Calculating substitutions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36</a:t>
            </a:fld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683568" y="908720"/>
            <a:ext cx="7848872" cy="569386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b="1" dirty="0">
                <a:cs typeface="Courier New" pitchFamily="49" charset="0"/>
              </a:rPr>
              <a:t>true</a:t>
            </a:r>
            <a:r>
              <a:rPr lang="en-US" sz="2800" dirty="0"/>
              <a:t>[</a:t>
            </a:r>
            <a:r>
              <a:rPr lang="en-US" sz="2800" i="1" dirty="0"/>
              <a:t>t</a:t>
            </a:r>
            <a:r>
              <a:rPr lang="en-US" sz="2800" dirty="0"/>
              <a:t>/</a:t>
            </a:r>
            <a:r>
              <a:rPr lang="en-US" sz="2800" i="1" dirty="0"/>
              <a:t>x</a:t>
            </a:r>
            <a:r>
              <a:rPr lang="en-US" sz="2800" dirty="0"/>
              <a:t>] = </a:t>
            </a:r>
            <a:r>
              <a:rPr lang="en-US" sz="2800" b="1" dirty="0">
                <a:cs typeface="Courier New" pitchFamily="49" charset="0"/>
              </a:rPr>
              <a:t>true</a:t>
            </a:r>
            <a:br>
              <a:rPr lang="en-US" sz="2800" b="1" dirty="0">
                <a:cs typeface="Courier New" pitchFamily="49" charset="0"/>
              </a:rPr>
            </a:br>
            <a:r>
              <a:rPr lang="en-US" sz="2800" b="1" dirty="0">
                <a:cs typeface="Courier New" pitchFamily="49" charset="0"/>
              </a:rPr>
              <a:t>false</a:t>
            </a:r>
            <a:r>
              <a:rPr lang="en-US" sz="2800" dirty="0"/>
              <a:t>[</a:t>
            </a:r>
            <a:r>
              <a:rPr lang="en-US" sz="2800" i="1" dirty="0"/>
              <a:t>t</a:t>
            </a:r>
            <a:r>
              <a:rPr lang="en-US" sz="2800" dirty="0"/>
              <a:t>/</a:t>
            </a:r>
            <a:r>
              <a:rPr lang="en-US" sz="2800" i="1" dirty="0"/>
              <a:t>x</a:t>
            </a:r>
            <a:r>
              <a:rPr lang="en-US" sz="2800" dirty="0"/>
              <a:t>] = </a:t>
            </a:r>
            <a:r>
              <a:rPr lang="en-US" sz="2800" b="1" dirty="0">
                <a:cs typeface="Courier New" pitchFamily="49" charset="0"/>
              </a:rPr>
              <a:t>false</a:t>
            </a:r>
            <a:br>
              <a:rPr lang="en-US" sz="2800" dirty="0"/>
            </a:br>
            <a:r>
              <a:rPr lang="en-US" sz="2800" dirty="0"/>
              <a:t>(</a:t>
            </a:r>
            <a:r>
              <a:rPr lang="en-US" sz="2800" i="1" dirty="0"/>
              <a:t>a</a:t>
            </a:r>
            <a:r>
              <a:rPr lang="en-US" sz="2800" baseline="-25000" dirty="0"/>
              <a:t>1</a:t>
            </a:r>
            <a:r>
              <a:rPr lang="en-US" sz="2800" dirty="0"/>
              <a:t> </a:t>
            </a:r>
            <a:r>
              <a:rPr lang="en-US" sz="2800" b="1" dirty="0"/>
              <a:t>= </a:t>
            </a:r>
            <a:r>
              <a:rPr lang="en-US" sz="2800" i="1" dirty="0"/>
              <a:t>a</a:t>
            </a:r>
            <a:r>
              <a:rPr lang="en-US" sz="2800" baseline="-25000" dirty="0"/>
              <a:t>2</a:t>
            </a:r>
            <a:r>
              <a:rPr lang="en-US" sz="2800" dirty="0"/>
              <a:t>)[</a:t>
            </a:r>
            <a:r>
              <a:rPr lang="en-US" sz="2800" i="1" dirty="0"/>
              <a:t>t</a:t>
            </a:r>
            <a:r>
              <a:rPr lang="en-US" sz="2800" dirty="0"/>
              <a:t>/</a:t>
            </a:r>
            <a:r>
              <a:rPr lang="en-US" sz="2800" i="1" dirty="0"/>
              <a:t>z</a:t>
            </a:r>
            <a:r>
              <a:rPr lang="en-US" sz="2800" dirty="0"/>
              <a:t>]	= </a:t>
            </a:r>
            <a:r>
              <a:rPr lang="en-US" sz="2800" i="1" dirty="0"/>
              <a:t>a</a:t>
            </a:r>
            <a:r>
              <a:rPr lang="en-US" sz="2800" baseline="-25000" dirty="0"/>
              <a:t>1</a:t>
            </a:r>
            <a:r>
              <a:rPr lang="en-US" sz="2800" dirty="0"/>
              <a:t>[</a:t>
            </a:r>
            <a:r>
              <a:rPr lang="en-US" sz="2800" i="1" dirty="0"/>
              <a:t>t</a:t>
            </a:r>
            <a:r>
              <a:rPr lang="en-US" sz="2800" dirty="0"/>
              <a:t>/</a:t>
            </a:r>
            <a:r>
              <a:rPr lang="en-US" sz="2800" i="1" dirty="0"/>
              <a:t>z</a:t>
            </a:r>
            <a:r>
              <a:rPr lang="en-US" sz="2800" dirty="0"/>
              <a:t>] = </a:t>
            </a:r>
            <a:r>
              <a:rPr lang="en-US" sz="2800" i="1" dirty="0"/>
              <a:t>a</a:t>
            </a:r>
            <a:r>
              <a:rPr lang="en-US" sz="2800" baseline="-25000" dirty="0"/>
              <a:t>2</a:t>
            </a:r>
            <a:r>
              <a:rPr lang="en-US" sz="2800" dirty="0"/>
              <a:t>[</a:t>
            </a:r>
            <a:r>
              <a:rPr lang="en-US" sz="2800" i="1" dirty="0"/>
              <a:t>t</a:t>
            </a:r>
            <a:r>
              <a:rPr lang="en-US" sz="2800" dirty="0"/>
              <a:t>/</a:t>
            </a:r>
            <a:r>
              <a:rPr lang="en-US" sz="2800" i="1" dirty="0"/>
              <a:t>z</a:t>
            </a:r>
            <a:r>
              <a:rPr lang="en-US" sz="2800" dirty="0"/>
              <a:t>] </a:t>
            </a:r>
            <a:br>
              <a:rPr lang="en-US" sz="2800" dirty="0"/>
            </a:br>
            <a:r>
              <a:rPr lang="en-US" sz="2800" dirty="0"/>
              <a:t>(</a:t>
            </a:r>
            <a:r>
              <a:rPr lang="en-US" sz="2800" i="1" dirty="0"/>
              <a:t>a</a:t>
            </a:r>
            <a:r>
              <a:rPr lang="en-US" sz="2800" baseline="-25000" dirty="0"/>
              <a:t>1</a:t>
            </a:r>
            <a:r>
              <a:rPr lang="en-US" sz="2800" dirty="0"/>
              <a:t> </a:t>
            </a:r>
            <a:r>
              <a:rPr lang="en-US" sz="2800" b="1" dirty="0">
                <a:sym typeface="Math B"/>
              </a:rPr>
              <a:t></a:t>
            </a:r>
            <a:r>
              <a:rPr lang="en-US" sz="2800" b="1" dirty="0"/>
              <a:t> </a:t>
            </a:r>
            <a:r>
              <a:rPr lang="en-US" sz="2800" i="1" dirty="0"/>
              <a:t>a</a:t>
            </a:r>
            <a:r>
              <a:rPr lang="en-US" sz="2800" baseline="-25000" dirty="0"/>
              <a:t>2</a:t>
            </a:r>
            <a:r>
              <a:rPr lang="en-US" sz="2800" dirty="0"/>
              <a:t>)[</a:t>
            </a:r>
            <a:r>
              <a:rPr lang="en-US" sz="2800" i="1" dirty="0"/>
              <a:t>t</a:t>
            </a:r>
            <a:r>
              <a:rPr lang="en-US" sz="2800" dirty="0"/>
              <a:t>/</a:t>
            </a:r>
            <a:r>
              <a:rPr lang="en-US" sz="2800" i="1" dirty="0"/>
              <a:t>z</a:t>
            </a:r>
            <a:r>
              <a:rPr lang="en-US" sz="2800" dirty="0"/>
              <a:t>]	= </a:t>
            </a:r>
            <a:r>
              <a:rPr lang="en-US" sz="2800" i="1" dirty="0"/>
              <a:t>a</a:t>
            </a:r>
            <a:r>
              <a:rPr lang="en-US" sz="2800" baseline="-25000" dirty="0"/>
              <a:t>1</a:t>
            </a:r>
            <a:r>
              <a:rPr lang="en-US" sz="2800" dirty="0"/>
              <a:t>[</a:t>
            </a:r>
            <a:r>
              <a:rPr lang="en-US" sz="2800" i="1" dirty="0"/>
              <a:t>t</a:t>
            </a:r>
            <a:r>
              <a:rPr lang="en-US" sz="2800" dirty="0"/>
              <a:t>/</a:t>
            </a:r>
            <a:r>
              <a:rPr lang="en-US" sz="2800" i="1" dirty="0"/>
              <a:t>z</a:t>
            </a:r>
            <a:r>
              <a:rPr lang="en-US" sz="2800" dirty="0"/>
              <a:t>] </a:t>
            </a:r>
            <a:r>
              <a:rPr lang="en-US" sz="2800" b="1" dirty="0">
                <a:sym typeface="Math B"/>
              </a:rPr>
              <a:t></a:t>
            </a:r>
            <a:r>
              <a:rPr lang="en-US" sz="2800" dirty="0"/>
              <a:t> </a:t>
            </a:r>
            <a:r>
              <a:rPr lang="en-US" sz="2800" i="1" dirty="0"/>
              <a:t>a</a:t>
            </a:r>
            <a:r>
              <a:rPr lang="en-US" sz="2800" baseline="-25000" dirty="0"/>
              <a:t>2</a:t>
            </a:r>
            <a:r>
              <a:rPr lang="en-US" sz="2800" dirty="0"/>
              <a:t>[</a:t>
            </a:r>
            <a:r>
              <a:rPr lang="en-US" sz="2800" i="1" dirty="0"/>
              <a:t>t</a:t>
            </a:r>
            <a:r>
              <a:rPr lang="en-US" sz="2800" dirty="0"/>
              <a:t>/</a:t>
            </a:r>
            <a:r>
              <a:rPr lang="en-US" sz="2800" i="1" dirty="0"/>
              <a:t>z</a:t>
            </a:r>
            <a:r>
              <a:rPr lang="en-US" sz="2800" dirty="0"/>
              <a:t>] </a:t>
            </a:r>
            <a:br>
              <a:rPr lang="en-US" sz="2800" dirty="0"/>
            </a:br>
            <a:r>
              <a:rPr lang="en-US" sz="2800" dirty="0"/>
              <a:t>(</a:t>
            </a:r>
            <a:r>
              <a:rPr lang="en-US" sz="2800" dirty="0">
                <a:sym typeface="Math C"/>
              </a:rPr>
              <a:t></a:t>
            </a:r>
            <a:r>
              <a:rPr lang="en-US" sz="2800" i="1" dirty="0">
                <a:sym typeface="Math B"/>
              </a:rPr>
              <a:t>A</a:t>
            </a:r>
            <a:r>
              <a:rPr lang="en-US" sz="2800" dirty="0"/>
              <a:t>)[</a:t>
            </a:r>
            <a:r>
              <a:rPr lang="en-US" sz="2800" i="1" dirty="0"/>
              <a:t>t</a:t>
            </a:r>
            <a:r>
              <a:rPr lang="en-US" sz="2800" dirty="0"/>
              <a:t>/</a:t>
            </a:r>
            <a:r>
              <a:rPr lang="en-US" sz="2800" i="1" dirty="0"/>
              <a:t>z</a:t>
            </a:r>
            <a:r>
              <a:rPr lang="en-US" sz="2800" dirty="0"/>
              <a:t>]	= </a:t>
            </a:r>
            <a:r>
              <a:rPr lang="en-US" sz="2800" dirty="0">
                <a:sym typeface="Math C"/>
              </a:rPr>
              <a:t>(</a:t>
            </a:r>
            <a:r>
              <a:rPr lang="en-US" sz="2800" i="1" dirty="0">
                <a:sym typeface="Math B"/>
              </a:rPr>
              <a:t>A</a:t>
            </a:r>
            <a:r>
              <a:rPr lang="en-US" sz="2800" dirty="0"/>
              <a:t>[</a:t>
            </a:r>
            <a:r>
              <a:rPr lang="en-US" sz="2800" i="1" dirty="0"/>
              <a:t>t</a:t>
            </a:r>
            <a:r>
              <a:rPr lang="en-US" sz="2800" dirty="0"/>
              <a:t>/</a:t>
            </a:r>
            <a:r>
              <a:rPr lang="en-US" sz="2800" i="1" dirty="0"/>
              <a:t>z</a:t>
            </a:r>
            <a:r>
              <a:rPr lang="en-US" sz="2800" dirty="0"/>
              <a:t>])</a:t>
            </a:r>
            <a:br>
              <a:rPr lang="en-US" sz="2800" dirty="0"/>
            </a:br>
            <a:r>
              <a:rPr lang="en-US" sz="2800" dirty="0"/>
              <a:t>(</a:t>
            </a:r>
            <a:r>
              <a:rPr lang="en-US" sz="2800" i="1" dirty="0">
                <a:sym typeface="Math B"/>
              </a:rPr>
              <a:t>A</a:t>
            </a:r>
            <a:r>
              <a:rPr lang="en-US" sz="2800" baseline="-25000" dirty="0">
                <a:sym typeface="Math B"/>
              </a:rPr>
              <a:t>1</a:t>
            </a:r>
            <a:r>
              <a:rPr lang="en-US" sz="2800" i="1" dirty="0">
                <a:sym typeface="Math B"/>
              </a:rPr>
              <a:t> </a:t>
            </a:r>
            <a:r>
              <a:rPr lang="en-US" sz="2800" dirty="0">
                <a:sym typeface="Math B"/>
              </a:rPr>
              <a:t> </a:t>
            </a:r>
            <a:r>
              <a:rPr lang="en-US" sz="2800" i="1" dirty="0">
                <a:sym typeface="Math B"/>
              </a:rPr>
              <a:t>A</a:t>
            </a:r>
            <a:r>
              <a:rPr lang="en-US" sz="2800" baseline="-25000" dirty="0">
                <a:sym typeface="Math B"/>
              </a:rPr>
              <a:t>2</a:t>
            </a:r>
            <a:r>
              <a:rPr lang="en-US" sz="2800" dirty="0"/>
              <a:t>)[</a:t>
            </a:r>
            <a:r>
              <a:rPr lang="en-US" sz="2800" i="1" dirty="0"/>
              <a:t>t</a:t>
            </a:r>
            <a:r>
              <a:rPr lang="en-US" sz="2800" dirty="0"/>
              <a:t>/</a:t>
            </a:r>
            <a:r>
              <a:rPr lang="en-US" sz="2800" i="1" dirty="0"/>
              <a:t>z</a:t>
            </a:r>
            <a:r>
              <a:rPr lang="en-US" sz="2800" dirty="0"/>
              <a:t>]	= </a:t>
            </a:r>
            <a:r>
              <a:rPr lang="en-US" sz="2800" i="1" dirty="0">
                <a:sym typeface="Math B"/>
              </a:rPr>
              <a:t>A</a:t>
            </a:r>
            <a:r>
              <a:rPr lang="en-US" sz="2800" baseline="-25000" dirty="0">
                <a:sym typeface="Math B"/>
              </a:rPr>
              <a:t>1</a:t>
            </a:r>
            <a:r>
              <a:rPr lang="en-US" sz="2800" dirty="0"/>
              <a:t>[</a:t>
            </a:r>
            <a:r>
              <a:rPr lang="en-US" sz="2800" i="1" dirty="0"/>
              <a:t>t</a:t>
            </a:r>
            <a:r>
              <a:rPr lang="en-US" sz="2800" dirty="0"/>
              <a:t>/</a:t>
            </a:r>
            <a:r>
              <a:rPr lang="en-US" sz="2800" i="1" dirty="0"/>
              <a:t>z</a:t>
            </a:r>
            <a:r>
              <a:rPr lang="en-US" sz="2800" dirty="0"/>
              <a:t>] </a:t>
            </a:r>
            <a:r>
              <a:rPr lang="en-US" sz="2800" dirty="0">
                <a:sym typeface="Math B"/>
              </a:rPr>
              <a:t> </a:t>
            </a:r>
            <a:r>
              <a:rPr lang="en-US" sz="2800" i="1" dirty="0">
                <a:sym typeface="Math B"/>
              </a:rPr>
              <a:t>A</a:t>
            </a:r>
            <a:r>
              <a:rPr lang="en-US" sz="2800" baseline="-25000" dirty="0">
                <a:sym typeface="Math B"/>
              </a:rPr>
              <a:t>2</a:t>
            </a:r>
            <a:r>
              <a:rPr lang="en-US" sz="2800" dirty="0"/>
              <a:t>[</a:t>
            </a:r>
            <a:r>
              <a:rPr lang="en-US" sz="2800" i="1" dirty="0"/>
              <a:t>t</a:t>
            </a:r>
            <a:r>
              <a:rPr lang="en-US" sz="2800" dirty="0"/>
              <a:t>/</a:t>
            </a:r>
            <a:r>
              <a:rPr lang="en-US" sz="2800" i="1" dirty="0"/>
              <a:t>z</a:t>
            </a:r>
            <a:r>
              <a:rPr lang="en-US" sz="2800" dirty="0"/>
              <a:t>]</a:t>
            </a:r>
            <a:br>
              <a:rPr lang="en-US" sz="2800" dirty="0"/>
            </a:br>
            <a:r>
              <a:rPr lang="en-US" sz="2800" dirty="0"/>
              <a:t>(</a:t>
            </a:r>
            <a:r>
              <a:rPr lang="en-US" sz="2800" i="1" dirty="0">
                <a:sym typeface="Math B"/>
              </a:rPr>
              <a:t>A</a:t>
            </a:r>
            <a:r>
              <a:rPr lang="en-US" sz="2800" baseline="-25000" dirty="0">
                <a:sym typeface="Math B"/>
              </a:rPr>
              <a:t>1</a:t>
            </a:r>
            <a:r>
              <a:rPr lang="en-US" sz="2800" i="1" dirty="0">
                <a:sym typeface="Math B"/>
              </a:rPr>
              <a:t> </a:t>
            </a:r>
            <a:r>
              <a:rPr lang="en-US" sz="2800" dirty="0">
                <a:sym typeface="Math B"/>
              </a:rPr>
              <a:t> </a:t>
            </a:r>
            <a:r>
              <a:rPr lang="en-US" sz="2800" i="1" dirty="0">
                <a:sym typeface="Math B"/>
              </a:rPr>
              <a:t>A</a:t>
            </a:r>
            <a:r>
              <a:rPr lang="en-US" sz="2800" baseline="-25000" dirty="0">
                <a:sym typeface="Math B"/>
              </a:rPr>
              <a:t>2</a:t>
            </a:r>
            <a:r>
              <a:rPr lang="en-US" sz="2800" dirty="0"/>
              <a:t>)[</a:t>
            </a:r>
            <a:r>
              <a:rPr lang="en-US" sz="2800" i="1" dirty="0"/>
              <a:t>t</a:t>
            </a:r>
            <a:r>
              <a:rPr lang="en-US" sz="2800" dirty="0"/>
              <a:t>/</a:t>
            </a:r>
            <a:r>
              <a:rPr lang="en-US" sz="2800" i="1" dirty="0"/>
              <a:t>z</a:t>
            </a:r>
            <a:r>
              <a:rPr lang="en-US" sz="2800" dirty="0"/>
              <a:t>] 	= </a:t>
            </a:r>
            <a:r>
              <a:rPr lang="en-US" sz="2800" i="1" dirty="0">
                <a:sym typeface="Math B"/>
              </a:rPr>
              <a:t>A</a:t>
            </a:r>
            <a:r>
              <a:rPr lang="en-US" sz="2800" baseline="-25000" dirty="0">
                <a:sym typeface="Math B"/>
              </a:rPr>
              <a:t>1</a:t>
            </a:r>
            <a:r>
              <a:rPr lang="en-US" sz="2800" dirty="0"/>
              <a:t>[</a:t>
            </a:r>
            <a:r>
              <a:rPr lang="en-US" sz="2800" i="1" dirty="0"/>
              <a:t>t</a:t>
            </a:r>
            <a:r>
              <a:rPr lang="en-US" sz="2800" dirty="0"/>
              <a:t>/</a:t>
            </a:r>
            <a:r>
              <a:rPr lang="en-US" sz="2800" i="1" dirty="0"/>
              <a:t>z</a:t>
            </a:r>
            <a:r>
              <a:rPr lang="en-US" sz="2800" dirty="0"/>
              <a:t>] </a:t>
            </a:r>
            <a:r>
              <a:rPr lang="en-US" sz="2800" dirty="0">
                <a:sym typeface="Math B"/>
              </a:rPr>
              <a:t> </a:t>
            </a:r>
            <a:r>
              <a:rPr lang="en-US" sz="2800" i="1" dirty="0">
                <a:sym typeface="Math B"/>
              </a:rPr>
              <a:t>A</a:t>
            </a:r>
            <a:r>
              <a:rPr lang="en-US" sz="2800" baseline="-25000" dirty="0">
                <a:sym typeface="Math B"/>
              </a:rPr>
              <a:t>2</a:t>
            </a:r>
            <a:r>
              <a:rPr lang="en-US" sz="2800" dirty="0"/>
              <a:t>[</a:t>
            </a:r>
            <a:r>
              <a:rPr lang="en-US" sz="2800" i="1" dirty="0"/>
              <a:t>t</a:t>
            </a:r>
            <a:r>
              <a:rPr lang="en-US" sz="2800" dirty="0"/>
              <a:t>/</a:t>
            </a:r>
            <a:r>
              <a:rPr lang="en-US" sz="2800" i="1" dirty="0"/>
              <a:t>z</a:t>
            </a:r>
            <a:r>
              <a:rPr lang="en-US" sz="2800" dirty="0"/>
              <a:t>] </a:t>
            </a:r>
          </a:p>
          <a:p>
            <a:pPr algn="l" rtl="0"/>
            <a:r>
              <a:rPr lang="en-US" sz="2800" dirty="0"/>
              <a:t>(</a:t>
            </a:r>
            <a:r>
              <a:rPr lang="en-US" sz="2800" i="1" dirty="0">
                <a:sym typeface="Math B"/>
              </a:rPr>
              <a:t>A</a:t>
            </a:r>
            <a:r>
              <a:rPr lang="en-US" sz="2800" baseline="-25000" dirty="0">
                <a:sym typeface="Math B"/>
              </a:rPr>
              <a:t>1</a:t>
            </a:r>
            <a:r>
              <a:rPr lang="en-US" sz="2800" i="1" dirty="0">
                <a:sym typeface="Math B"/>
              </a:rPr>
              <a:t> </a:t>
            </a:r>
            <a:r>
              <a:rPr lang="en-US" sz="2800" dirty="0">
                <a:sym typeface="Math C"/>
              </a:rPr>
              <a:t></a:t>
            </a:r>
            <a:r>
              <a:rPr lang="en-US" sz="2800" dirty="0">
                <a:sym typeface="Math B"/>
              </a:rPr>
              <a:t> </a:t>
            </a:r>
            <a:r>
              <a:rPr lang="en-US" sz="2800" i="1" dirty="0">
                <a:sym typeface="Math B"/>
              </a:rPr>
              <a:t>A</a:t>
            </a:r>
            <a:r>
              <a:rPr lang="en-US" sz="2800" baseline="-25000" dirty="0">
                <a:sym typeface="Math B"/>
              </a:rPr>
              <a:t>2</a:t>
            </a:r>
            <a:r>
              <a:rPr lang="en-US" sz="2800" dirty="0"/>
              <a:t>)[</a:t>
            </a:r>
            <a:r>
              <a:rPr lang="en-US" sz="2800" i="1" dirty="0"/>
              <a:t>t</a:t>
            </a:r>
            <a:r>
              <a:rPr lang="en-US" sz="2800" dirty="0"/>
              <a:t>/</a:t>
            </a:r>
            <a:r>
              <a:rPr lang="en-US" sz="2800" i="1" dirty="0"/>
              <a:t>z</a:t>
            </a:r>
            <a:r>
              <a:rPr lang="en-US" sz="2800" dirty="0"/>
              <a:t>] 	= </a:t>
            </a:r>
            <a:r>
              <a:rPr lang="en-US" sz="2800" i="1" dirty="0">
                <a:sym typeface="Math B"/>
              </a:rPr>
              <a:t>A</a:t>
            </a:r>
            <a:r>
              <a:rPr lang="en-US" sz="2800" baseline="-25000" dirty="0">
                <a:sym typeface="Math B"/>
              </a:rPr>
              <a:t>1</a:t>
            </a:r>
            <a:r>
              <a:rPr lang="en-US" sz="2800" dirty="0"/>
              <a:t>[</a:t>
            </a:r>
            <a:r>
              <a:rPr lang="en-US" sz="2800" i="1" dirty="0"/>
              <a:t>t</a:t>
            </a:r>
            <a:r>
              <a:rPr lang="en-US" sz="2800" dirty="0"/>
              <a:t>/</a:t>
            </a:r>
            <a:r>
              <a:rPr lang="en-US" sz="2800" i="1" dirty="0"/>
              <a:t>z</a:t>
            </a:r>
            <a:r>
              <a:rPr lang="en-US" sz="2800" dirty="0"/>
              <a:t>] </a:t>
            </a:r>
            <a:r>
              <a:rPr lang="en-US" sz="2800" dirty="0">
                <a:sym typeface="Math C"/>
              </a:rPr>
              <a:t></a:t>
            </a:r>
            <a:r>
              <a:rPr lang="en-US" sz="2800" dirty="0">
                <a:sym typeface="Math B"/>
              </a:rPr>
              <a:t> </a:t>
            </a:r>
            <a:r>
              <a:rPr lang="en-US" sz="2800" i="1" dirty="0">
                <a:sym typeface="Math B"/>
              </a:rPr>
              <a:t>A</a:t>
            </a:r>
            <a:r>
              <a:rPr lang="en-US" sz="2800" baseline="-25000" dirty="0">
                <a:sym typeface="Math B"/>
              </a:rPr>
              <a:t>2</a:t>
            </a:r>
            <a:r>
              <a:rPr lang="en-US" sz="2800" dirty="0"/>
              <a:t>[</a:t>
            </a:r>
            <a:r>
              <a:rPr lang="en-US" sz="2800" i="1" dirty="0"/>
              <a:t>t</a:t>
            </a:r>
            <a:r>
              <a:rPr lang="en-US" sz="2800" dirty="0"/>
              <a:t>/</a:t>
            </a:r>
            <a:r>
              <a:rPr lang="en-US" sz="2800" i="1" dirty="0"/>
              <a:t>z</a:t>
            </a:r>
            <a:r>
              <a:rPr lang="en-US" sz="2800" dirty="0"/>
              <a:t>] </a:t>
            </a:r>
            <a:br>
              <a:rPr lang="en-US" sz="2800" dirty="0"/>
            </a:br>
            <a:br>
              <a:rPr lang="en-US" sz="2800" dirty="0"/>
            </a:br>
            <a:r>
              <a:rPr lang="en-US" sz="2800" dirty="0">
                <a:solidFill>
                  <a:srgbClr val="FF0000"/>
                </a:solidFill>
              </a:rPr>
              <a:t>(</a:t>
            </a:r>
            <a:r>
              <a:rPr lang="en-US" sz="2800" dirty="0">
                <a:solidFill>
                  <a:srgbClr val="FF0000"/>
                </a:solidFill>
                <a:sym typeface="Math C"/>
              </a:rPr>
              <a:t></a:t>
            </a:r>
            <a:r>
              <a:rPr lang="en-US" sz="2800" i="1" dirty="0">
                <a:solidFill>
                  <a:srgbClr val="FF0000"/>
                </a:solidFill>
                <a:sym typeface="Math C"/>
              </a:rPr>
              <a:t>z</a:t>
            </a:r>
            <a:r>
              <a:rPr lang="en-US" sz="2800" dirty="0">
                <a:solidFill>
                  <a:srgbClr val="FF0000"/>
                </a:solidFill>
                <a:sym typeface="Math C"/>
              </a:rPr>
              <a:t>. </a:t>
            </a:r>
            <a:r>
              <a:rPr lang="en-US" sz="2800" i="1" dirty="0">
                <a:solidFill>
                  <a:srgbClr val="FF0000"/>
                </a:solidFill>
                <a:sym typeface="Math B"/>
              </a:rPr>
              <a:t>A</a:t>
            </a:r>
            <a:r>
              <a:rPr lang="en-US" sz="2800" dirty="0">
                <a:solidFill>
                  <a:srgbClr val="FF0000"/>
                </a:solidFill>
              </a:rPr>
              <a:t>)[</a:t>
            </a:r>
            <a:r>
              <a:rPr lang="en-US" sz="2800" i="1" dirty="0">
                <a:solidFill>
                  <a:srgbClr val="FF0000"/>
                </a:solidFill>
              </a:rPr>
              <a:t>t</a:t>
            </a:r>
            <a:r>
              <a:rPr lang="en-US" sz="2800" dirty="0">
                <a:solidFill>
                  <a:srgbClr val="FF0000"/>
                </a:solidFill>
              </a:rPr>
              <a:t>/</a:t>
            </a:r>
            <a:r>
              <a:rPr lang="en-US" sz="2800" i="1" dirty="0">
                <a:solidFill>
                  <a:srgbClr val="FF0000"/>
                </a:solidFill>
              </a:rPr>
              <a:t>z</a:t>
            </a:r>
            <a:r>
              <a:rPr lang="en-US" sz="2800" dirty="0">
                <a:solidFill>
                  <a:srgbClr val="FF0000"/>
                </a:solidFill>
              </a:rPr>
              <a:t>] = </a:t>
            </a:r>
            <a:r>
              <a:rPr lang="en-US" sz="2800" dirty="0">
                <a:solidFill>
                  <a:srgbClr val="FF0000"/>
                </a:solidFill>
                <a:sym typeface="Math C"/>
              </a:rPr>
              <a:t></a:t>
            </a:r>
            <a:r>
              <a:rPr lang="en-US" sz="2800" i="1" dirty="0">
                <a:solidFill>
                  <a:srgbClr val="FF0000"/>
                </a:solidFill>
                <a:sym typeface="Math C"/>
              </a:rPr>
              <a:t>z</a:t>
            </a:r>
            <a:r>
              <a:rPr lang="en-US" sz="2800" dirty="0">
                <a:solidFill>
                  <a:srgbClr val="FF0000"/>
                </a:solidFill>
                <a:sym typeface="Math C"/>
              </a:rPr>
              <a:t>. </a:t>
            </a:r>
            <a:r>
              <a:rPr lang="en-US" sz="2800" i="1" dirty="0">
                <a:solidFill>
                  <a:srgbClr val="FF0000"/>
                </a:solidFill>
              </a:rPr>
              <a:t>A</a:t>
            </a:r>
            <a:br>
              <a:rPr lang="en-US" sz="2800" i="1" dirty="0">
                <a:solidFill>
                  <a:srgbClr val="FF0000"/>
                </a:solidFill>
              </a:rPr>
            </a:br>
            <a:r>
              <a:rPr lang="en-US" sz="2800" dirty="0">
                <a:solidFill>
                  <a:srgbClr val="FF0000"/>
                </a:solidFill>
              </a:rPr>
              <a:t>(</a:t>
            </a:r>
            <a:r>
              <a:rPr lang="en-US" sz="2800" dirty="0">
                <a:solidFill>
                  <a:srgbClr val="FF0000"/>
                </a:solidFill>
                <a:sym typeface="Math C"/>
              </a:rPr>
              <a:t></a:t>
            </a:r>
            <a:r>
              <a:rPr lang="en-US" sz="2800" i="1" dirty="0">
                <a:solidFill>
                  <a:srgbClr val="FF0000"/>
                </a:solidFill>
                <a:sym typeface="Math C"/>
              </a:rPr>
              <a:t>z</a:t>
            </a:r>
            <a:r>
              <a:rPr lang="en-US" sz="2800" dirty="0">
                <a:solidFill>
                  <a:srgbClr val="FF0000"/>
                </a:solidFill>
                <a:sym typeface="Math C"/>
              </a:rPr>
              <a:t>. </a:t>
            </a:r>
            <a:r>
              <a:rPr lang="en-US" sz="2800" i="1" dirty="0">
                <a:solidFill>
                  <a:srgbClr val="FF0000"/>
                </a:solidFill>
                <a:sym typeface="Math B"/>
              </a:rPr>
              <a:t>A</a:t>
            </a:r>
            <a:r>
              <a:rPr lang="en-US" sz="2800" dirty="0">
                <a:solidFill>
                  <a:srgbClr val="FF0000"/>
                </a:solidFill>
              </a:rPr>
              <a:t>)[</a:t>
            </a:r>
            <a:r>
              <a:rPr lang="en-US" sz="2800" i="1" dirty="0">
                <a:solidFill>
                  <a:srgbClr val="FF0000"/>
                </a:solidFill>
              </a:rPr>
              <a:t>t</a:t>
            </a:r>
            <a:r>
              <a:rPr lang="en-US" sz="2800" dirty="0">
                <a:solidFill>
                  <a:srgbClr val="FF0000"/>
                </a:solidFill>
              </a:rPr>
              <a:t>/</a:t>
            </a:r>
            <a:r>
              <a:rPr lang="en-US" sz="2800" i="1" dirty="0">
                <a:solidFill>
                  <a:srgbClr val="FF0000"/>
                </a:solidFill>
              </a:rPr>
              <a:t>y</a:t>
            </a:r>
            <a:r>
              <a:rPr lang="en-US" sz="2800" dirty="0">
                <a:solidFill>
                  <a:srgbClr val="FF0000"/>
                </a:solidFill>
              </a:rPr>
              <a:t>] = </a:t>
            </a:r>
            <a:r>
              <a:rPr lang="en-US" sz="2800" dirty="0">
                <a:solidFill>
                  <a:srgbClr val="FF0000"/>
                </a:solidFill>
                <a:sym typeface="Math C"/>
              </a:rPr>
              <a:t></a:t>
            </a:r>
            <a:r>
              <a:rPr lang="en-US" sz="2800" i="1" dirty="0">
                <a:solidFill>
                  <a:srgbClr val="FF0000"/>
                </a:solidFill>
                <a:sym typeface="Math C"/>
              </a:rPr>
              <a:t>z</a:t>
            </a:r>
            <a:r>
              <a:rPr lang="en-US" sz="2800" dirty="0">
                <a:solidFill>
                  <a:srgbClr val="FF0000"/>
                </a:solidFill>
                <a:sym typeface="Math C"/>
              </a:rPr>
              <a:t>. </a:t>
            </a:r>
            <a:r>
              <a:rPr lang="en-US" sz="2800" i="1" dirty="0">
                <a:solidFill>
                  <a:srgbClr val="FF0000"/>
                </a:solidFill>
              </a:rPr>
              <a:t>A</a:t>
            </a:r>
            <a:r>
              <a:rPr lang="en-US" sz="2800" dirty="0">
                <a:solidFill>
                  <a:srgbClr val="FF0000"/>
                </a:solidFill>
              </a:rPr>
              <a:t>[</a:t>
            </a:r>
            <a:r>
              <a:rPr lang="en-US" sz="2800" i="1" dirty="0">
                <a:solidFill>
                  <a:srgbClr val="FF0000"/>
                </a:solidFill>
              </a:rPr>
              <a:t>t</a:t>
            </a:r>
            <a:r>
              <a:rPr lang="en-US" sz="2800" dirty="0">
                <a:solidFill>
                  <a:srgbClr val="FF0000"/>
                </a:solidFill>
              </a:rPr>
              <a:t>/</a:t>
            </a:r>
            <a:r>
              <a:rPr lang="en-US" sz="2800" i="1" dirty="0">
                <a:solidFill>
                  <a:srgbClr val="FF0000"/>
                </a:solidFill>
              </a:rPr>
              <a:t>y</a:t>
            </a:r>
            <a:r>
              <a:rPr lang="en-US" sz="2800" dirty="0">
                <a:solidFill>
                  <a:srgbClr val="FF0000"/>
                </a:solidFill>
              </a:rPr>
              <a:t>]</a:t>
            </a:r>
            <a:br>
              <a:rPr lang="en-US" sz="2800" dirty="0">
                <a:solidFill>
                  <a:srgbClr val="FF0000"/>
                </a:solidFill>
              </a:rPr>
            </a:br>
            <a:r>
              <a:rPr lang="en-US" sz="2800" dirty="0">
                <a:solidFill>
                  <a:srgbClr val="FF0000"/>
                </a:solidFill>
              </a:rPr>
              <a:t>(</a:t>
            </a:r>
            <a:r>
              <a:rPr lang="en-US" sz="2800" dirty="0">
                <a:solidFill>
                  <a:srgbClr val="FF0000"/>
                </a:solidFill>
                <a:sym typeface="Math C"/>
              </a:rPr>
              <a:t> </a:t>
            </a:r>
            <a:r>
              <a:rPr lang="en-US" sz="2800" i="1" dirty="0">
                <a:solidFill>
                  <a:srgbClr val="FF0000"/>
                </a:solidFill>
                <a:sym typeface="Math C"/>
              </a:rPr>
              <a:t>z</a:t>
            </a:r>
            <a:r>
              <a:rPr lang="en-US" sz="2800" dirty="0">
                <a:solidFill>
                  <a:srgbClr val="FF0000"/>
                </a:solidFill>
                <a:sym typeface="Math C"/>
              </a:rPr>
              <a:t>. </a:t>
            </a:r>
            <a:r>
              <a:rPr lang="en-US" sz="2800" i="1" dirty="0">
                <a:solidFill>
                  <a:srgbClr val="FF0000"/>
                </a:solidFill>
                <a:sym typeface="Math B"/>
              </a:rPr>
              <a:t>A</a:t>
            </a:r>
            <a:r>
              <a:rPr lang="en-US" sz="2800" dirty="0">
                <a:solidFill>
                  <a:srgbClr val="FF0000"/>
                </a:solidFill>
              </a:rPr>
              <a:t>)[</a:t>
            </a:r>
            <a:r>
              <a:rPr lang="en-US" sz="2800" i="1" dirty="0">
                <a:solidFill>
                  <a:srgbClr val="FF0000"/>
                </a:solidFill>
              </a:rPr>
              <a:t>t</a:t>
            </a:r>
            <a:r>
              <a:rPr lang="en-US" sz="2800" dirty="0">
                <a:solidFill>
                  <a:srgbClr val="FF0000"/>
                </a:solidFill>
              </a:rPr>
              <a:t>/</a:t>
            </a:r>
            <a:r>
              <a:rPr lang="en-US" sz="2800" i="1" dirty="0">
                <a:solidFill>
                  <a:srgbClr val="FF0000"/>
                </a:solidFill>
              </a:rPr>
              <a:t>z</a:t>
            </a:r>
            <a:r>
              <a:rPr lang="en-US" sz="2800" dirty="0">
                <a:solidFill>
                  <a:srgbClr val="FF0000"/>
                </a:solidFill>
              </a:rPr>
              <a:t>] = </a:t>
            </a:r>
            <a:r>
              <a:rPr lang="en-US" sz="2800" dirty="0">
                <a:solidFill>
                  <a:srgbClr val="FF0000"/>
                </a:solidFill>
                <a:sym typeface="Math C"/>
              </a:rPr>
              <a:t> </a:t>
            </a:r>
            <a:r>
              <a:rPr lang="en-US" sz="2800" i="1" dirty="0">
                <a:solidFill>
                  <a:srgbClr val="FF0000"/>
                </a:solidFill>
                <a:sym typeface="Math C"/>
              </a:rPr>
              <a:t>z</a:t>
            </a:r>
            <a:r>
              <a:rPr lang="en-US" sz="2800" dirty="0">
                <a:solidFill>
                  <a:srgbClr val="FF0000"/>
                </a:solidFill>
                <a:sym typeface="Math C"/>
              </a:rPr>
              <a:t>. </a:t>
            </a:r>
            <a:r>
              <a:rPr lang="en-US" sz="2800" i="1" dirty="0">
                <a:solidFill>
                  <a:srgbClr val="FF0000"/>
                </a:solidFill>
              </a:rPr>
              <a:t>A</a:t>
            </a:r>
            <a:br>
              <a:rPr lang="en-US" sz="2800" i="1" dirty="0">
                <a:solidFill>
                  <a:srgbClr val="FF0000"/>
                </a:solidFill>
              </a:rPr>
            </a:br>
            <a:r>
              <a:rPr lang="en-US" sz="2800" dirty="0">
                <a:solidFill>
                  <a:srgbClr val="FF0000"/>
                </a:solidFill>
              </a:rPr>
              <a:t>(</a:t>
            </a:r>
            <a:r>
              <a:rPr lang="en-US" sz="2800" dirty="0">
                <a:solidFill>
                  <a:srgbClr val="FF0000"/>
                </a:solidFill>
                <a:sym typeface="Math C"/>
              </a:rPr>
              <a:t> </a:t>
            </a:r>
            <a:r>
              <a:rPr lang="en-US" sz="2800" i="1" dirty="0">
                <a:solidFill>
                  <a:srgbClr val="FF0000"/>
                </a:solidFill>
                <a:sym typeface="Math C"/>
              </a:rPr>
              <a:t>z</a:t>
            </a:r>
            <a:r>
              <a:rPr lang="en-US" sz="2800" dirty="0">
                <a:solidFill>
                  <a:srgbClr val="FF0000"/>
                </a:solidFill>
                <a:sym typeface="Math C"/>
              </a:rPr>
              <a:t>. </a:t>
            </a:r>
            <a:r>
              <a:rPr lang="en-US" sz="2800" i="1" dirty="0">
                <a:solidFill>
                  <a:srgbClr val="FF0000"/>
                </a:solidFill>
                <a:sym typeface="Math B"/>
              </a:rPr>
              <a:t>A</a:t>
            </a:r>
            <a:r>
              <a:rPr lang="en-US" sz="2800" dirty="0">
                <a:solidFill>
                  <a:srgbClr val="FF0000"/>
                </a:solidFill>
              </a:rPr>
              <a:t>)[</a:t>
            </a:r>
            <a:r>
              <a:rPr lang="en-US" sz="2800" i="1" dirty="0">
                <a:solidFill>
                  <a:srgbClr val="FF0000"/>
                </a:solidFill>
              </a:rPr>
              <a:t>t</a:t>
            </a:r>
            <a:r>
              <a:rPr lang="en-US" sz="2800" dirty="0">
                <a:solidFill>
                  <a:srgbClr val="FF0000"/>
                </a:solidFill>
              </a:rPr>
              <a:t>/</a:t>
            </a:r>
            <a:r>
              <a:rPr lang="en-US" sz="2800" i="1" dirty="0">
                <a:solidFill>
                  <a:srgbClr val="FF0000"/>
                </a:solidFill>
              </a:rPr>
              <a:t>y</a:t>
            </a:r>
            <a:r>
              <a:rPr lang="en-US" sz="2800" dirty="0">
                <a:solidFill>
                  <a:srgbClr val="FF0000"/>
                </a:solidFill>
              </a:rPr>
              <a:t>] = </a:t>
            </a:r>
            <a:r>
              <a:rPr lang="en-US" sz="2800" dirty="0">
                <a:solidFill>
                  <a:srgbClr val="FF0000"/>
                </a:solidFill>
                <a:sym typeface="Math C"/>
              </a:rPr>
              <a:t> </a:t>
            </a:r>
            <a:r>
              <a:rPr lang="en-US" sz="2800" i="1" dirty="0">
                <a:solidFill>
                  <a:srgbClr val="FF0000"/>
                </a:solidFill>
                <a:sym typeface="Math C"/>
              </a:rPr>
              <a:t>z</a:t>
            </a:r>
            <a:r>
              <a:rPr lang="en-US" sz="2800" dirty="0">
                <a:solidFill>
                  <a:srgbClr val="FF0000"/>
                </a:solidFill>
                <a:sym typeface="Math C"/>
              </a:rPr>
              <a:t>. </a:t>
            </a:r>
            <a:r>
              <a:rPr lang="en-US" sz="2800" i="1" dirty="0">
                <a:solidFill>
                  <a:srgbClr val="FF0000"/>
                </a:solidFill>
              </a:rPr>
              <a:t>A</a:t>
            </a:r>
            <a:r>
              <a:rPr lang="en-US" sz="2800" dirty="0">
                <a:solidFill>
                  <a:srgbClr val="FF0000"/>
                </a:solidFill>
              </a:rPr>
              <a:t>[</a:t>
            </a:r>
            <a:r>
              <a:rPr lang="en-US" sz="2800" i="1" dirty="0">
                <a:solidFill>
                  <a:srgbClr val="FF0000"/>
                </a:solidFill>
              </a:rPr>
              <a:t>t</a:t>
            </a:r>
            <a:r>
              <a:rPr lang="en-US" sz="2800" dirty="0">
                <a:solidFill>
                  <a:srgbClr val="FF0000"/>
                </a:solidFill>
              </a:rPr>
              <a:t>/</a:t>
            </a:r>
            <a:r>
              <a:rPr lang="en-US" sz="2800" i="1" dirty="0">
                <a:solidFill>
                  <a:srgbClr val="FF0000"/>
                </a:solidFill>
              </a:rPr>
              <a:t>y</a:t>
            </a:r>
            <a:r>
              <a:rPr lang="en-US" sz="2800" dirty="0">
                <a:solidFill>
                  <a:srgbClr val="FF0000"/>
                </a:solidFill>
              </a:rPr>
              <a:t>]</a:t>
            </a:r>
            <a:endParaRPr lang="he-IL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94537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Rules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37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4288210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Natural semantics for </a:t>
            </a:r>
            <a:r>
              <a:rPr lang="en-US" b="1" dirty="0">
                <a:cs typeface="Andalus" pitchFamily="18" charset="-78"/>
              </a:rPr>
              <a:t>While</a:t>
            </a:r>
            <a:r>
              <a:rPr lang="en-US" dirty="0"/>
              <a:t> 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38</a:t>
            </a:fld>
            <a:endParaRPr lang="he-IL" dirty="0"/>
          </a:p>
        </p:txBody>
      </p:sp>
      <p:grpSp>
        <p:nvGrpSpPr>
          <p:cNvPr id="3" name="קבוצה 56"/>
          <p:cNvGrpSpPr/>
          <p:nvPr/>
        </p:nvGrpSpPr>
        <p:grpSpPr>
          <a:xfrm>
            <a:off x="683568" y="1262923"/>
            <a:ext cx="4752528" cy="462307"/>
            <a:chOff x="1043608" y="1262923"/>
            <a:chExt cx="4556249" cy="462307"/>
          </a:xfrm>
        </p:grpSpPr>
        <p:sp>
          <p:nvSpPr>
            <p:cNvPr id="14" name="Text Box 3"/>
            <p:cNvSpPr txBox="1">
              <a:spLocks noChangeArrowheads="1"/>
            </p:cNvSpPr>
            <p:nvPr/>
          </p:nvSpPr>
          <p:spPr bwMode="auto">
            <a:xfrm>
              <a:off x="2267744" y="1262923"/>
              <a:ext cx="3332113" cy="462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2075" tIns="46038" rIns="92075" bIns="46038" anchor="ctr">
              <a:spAutoFit/>
            </a:bodyPr>
            <a:lstStyle/>
            <a:p>
              <a:pPr algn="l" rtl="0">
                <a:spcBef>
                  <a:spcPct val="50000"/>
                </a:spcBef>
                <a:buFont typeface="Monotype Sorts" pitchFamily="2" charset="2"/>
                <a:buNone/>
              </a:pPr>
              <a:r>
                <a:rPr lang="en-US" sz="2400" dirty="0">
                  <a:sym typeface="Symbol"/>
                </a:rPr>
                <a:t></a:t>
              </a:r>
              <a:r>
                <a:rPr lang="en-US" sz="24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x</a:t>
              </a:r>
              <a:r>
                <a:rPr lang="en-US" sz="2400" dirty="0">
                  <a:solidFill>
                    <a:srgbClr val="000000"/>
                  </a:solidFill>
                </a:rPr>
                <a:t> := </a:t>
              </a:r>
              <a:r>
                <a:rPr lang="en-US" sz="2400" i="1" dirty="0">
                  <a:solidFill>
                    <a:srgbClr val="000000"/>
                  </a:solidFill>
                </a:rPr>
                <a:t>a</a:t>
              </a:r>
              <a:r>
                <a:rPr lang="en-US" sz="2400" dirty="0">
                  <a:solidFill>
                    <a:srgbClr val="000000"/>
                  </a:solidFill>
                </a:rPr>
                <a:t>, </a:t>
              </a:r>
              <a:r>
                <a:rPr lang="en-US" sz="2400" i="1" dirty="0">
                  <a:solidFill>
                    <a:srgbClr val="000000"/>
                  </a:solidFill>
                </a:rPr>
                <a:t>s</a:t>
              </a:r>
              <a:r>
                <a:rPr lang="en-US" sz="2400" dirty="0">
                  <a:sym typeface="Symbol"/>
                </a:rPr>
                <a:t></a:t>
              </a:r>
              <a:r>
                <a:rPr lang="en-US" sz="2400" dirty="0">
                  <a:solidFill>
                    <a:srgbClr val="000000"/>
                  </a:solidFill>
                </a:rPr>
                <a:t> </a:t>
              </a:r>
              <a:r>
                <a:rPr lang="en-US" sz="2400" dirty="0">
                  <a:sym typeface="Math C"/>
                </a:rPr>
                <a:t></a:t>
              </a:r>
              <a:r>
                <a:rPr lang="en-US" sz="2400" dirty="0">
                  <a:solidFill>
                    <a:srgbClr val="000000"/>
                  </a:solidFill>
                  <a:sym typeface="Symbol" pitchFamily="18" charset="2"/>
                </a:rPr>
                <a:t> </a:t>
              </a:r>
              <a:r>
                <a:rPr lang="en-US" sz="2400" i="1" dirty="0">
                  <a:solidFill>
                    <a:srgbClr val="000000"/>
                  </a:solidFill>
                  <a:sym typeface="Symbol" pitchFamily="18" charset="2"/>
                </a:rPr>
                <a:t>s</a:t>
              </a:r>
              <a:r>
                <a:rPr lang="en-US" sz="2400" dirty="0">
                  <a:solidFill>
                    <a:srgbClr val="000000"/>
                  </a:solidFill>
                  <a:sym typeface="Symbol" pitchFamily="18" charset="2"/>
                </a:rPr>
                <a:t>[x </a:t>
              </a:r>
              <a:r>
                <a:rPr lang="en-US" sz="2400" dirty="0">
                  <a:solidFill>
                    <a:srgbClr val="000000"/>
                  </a:solidFill>
                  <a:sym typeface="Math C" pitchFamily="2" charset="2"/>
                </a:rPr>
                <a:t></a:t>
              </a:r>
              <a:r>
                <a:rPr lang="en-US" sz="2400" i="1" dirty="0" err="1">
                  <a:solidFill>
                    <a:srgbClr val="000000"/>
                  </a:solidFill>
                  <a:latin typeface="Lucida Calligraphy" pitchFamily="66" charset="0"/>
                  <a:cs typeface="Leelawadee" pitchFamily="34" charset="-34"/>
                  <a:sym typeface="Math B" pitchFamily="2" charset="2"/>
                </a:rPr>
                <a:t>A</a:t>
              </a:r>
              <a:r>
                <a:rPr lang="en-US" sz="2400" dirty="0" err="1">
                  <a:solidFill>
                    <a:srgbClr val="000000"/>
                  </a:solidFill>
                  <a:sym typeface="Math B" pitchFamily="2" charset="2"/>
                </a:rPr>
                <a:t></a:t>
              </a:r>
              <a:r>
                <a:rPr lang="en-US" sz="2400" i="1" dirty="0" err="1">
                  <a:solidFill>
                    <a:srgbClr val="000000"/>
                  </a:solidFill>
                  <a:sym typeface="Math B" pitchFamily="2" charset="2"/>
                </a:rPr>
                <a:t>a</a:t>
              </a:r>
              <a:r>
                <a:rPr lang="en-US" sz="2400" dirty="0" err="1">
                  <a:solidFill>
                    <a:srgbClr val="000000"/>
                  </a:solidFill>
                  <a:sym typeface="Math B" pitchFamily="2" charset="2"/>
                </a:rPr>
                <a:t></a:t>
              </a:r>
              <a:r>
                <a:rPr lang="en-US" sz="2400" i="1" dirty="0" err="1">
                  <a:solidFill>
                    <a:srgbClr val="000000"/>
                  </a:solidFill>
                  <a:sym typeface="Math B" pitchFamily="2" charset="2"/>
                </a:rPr>
                <a:t>s</a:t>
              </a:r>
              <a:r>
                <a:rPr lang="en-US" sz="2400" dirty="0">
                  <a:solidFill>
                    <a:srgbClr val="000000"/>
                  </a:solidFill>
                  <a:sym typeface="Math B" pitchFamily="2" charset="2"/>
                </a:rPr>
                <a:t>]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043608" y="1263244"/>
              <a:ext cx="949299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2400" dirty="0">
                  <a:solidFill>
                    <a:srgbClr val="0000FF"/>
                  </a:solidFill>
                </a:rPr>
                <a:t>[ass</a:t>
              </a:r>
              <a:r>
                <a:rPr lang="en-US" sz="2400" baseline="-25000" dirty="0">
                  <a:solidFill>
                    <a:srgbClr val="0000FF"/>
                  </a:solidFill>
                </a:rPr>
                <a:t>ns</a:t>
              </a:r>
              <a:r>
                <a:rPr lang="en-US" sz="2400" dirty="0">
                  <a:solidFill>
                    <a:srgbClr val="0000FF"/>
                  </a:solidFill>
                </a:rPr>
                <a:t>]</a:t>
              </a:r>
              <a:endParaRPr lang="he-IL" sz="2400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5" name="קבוצה 57"/>
          <p:cNvGrpSpPr/>
          <p:nvPr/>
        </p:nvGrpSpPr>
        <p:grpSpPr>
          <a:xfrm>
            <a:off x="683568" y="1820432"/>
            <a:ext cx="3188097" cy="462307"/>
            <a:chOff x="1043608" y="1814565"/>
            <a:chExt cx="3188097" cy="462307"/>
          </a:xfrm>
        </p:grpSpPr>
        <p:sp>
          <p:nvSpPr>
            <p:cNvPr id="28" name="Text Box 3"/>
            <p:cNvSpPr txBox="1">
              <a:spLocks noChangeArrowheads="1"/>
            </p:cNvSpPr>
            <p:nvPr/>
          </p:nvSpPr>
          <p:spPr bwMode="auto">
            <a:xfrm>
              <a:off x="2267744" y="1814565"/>
              <a:ext cx="1963961" cy="462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2075" tIns="46038" rIns="92075" bIns="46038" anchor="ctr">
              <a:spAutoFit/>
            </a:bodyPr>
            <a:lstStyle/>
            <a:p>
              <a:pPr algn="l" rtl="0">
                <a:spcBef>
                  <a:spcPct val="50000"/>
                </a:spcBef>
                <a:buFont typeface="Monotype Sorts" pitchFamily="2" charset="2"/>
                <a:buNone/>
              </a:pPr>
              <a:r>
                <a:rPr lang="en-US" sz="2400" dirty="0">
                  <a:sym typeface="Symbol"/>
                </a:rPr>
                <a:t></a:t>
              </a:r>
              <a:r>
                <a:rPr lang="en-US" sz="24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skip</a:t>
              </a:r>
              <a:r>
                <a:rPr lang="en-US" sz="2400" dirty="0">
                  <a:solidFill>
                    <a:srgbClr val="000000"/>
                  </a:solidFill>
                </a:rPr>
                <a:t>, </a:t>
              </a:r>
              <a:r>
                <a:rPr lang="en-US" sz="2400" i="1" dirty="0">
                  <a:solidFill>
                    <a:srgbClr val="000000"/>
                  </a:solidFill>
                </a:rPr>
                <a:t>s</a:t>
              </a:r>
              <a:r>
                <a:rPr lang="en-US" sz="2400" dirty="0">
                  <a:sym typeface="Symbol"/>
                </a:rPr>
                <a:t></a:t>
              </a:r>
              <a:r>
                <a:rPr lang="en-US" sz="2400" dirty="0">
                  <a:solidFill>
                    <a:srgbClr val="000000"/>
                  </a:solidFill>
                </a:rPr>
                <a:t> </a:t>
              </a:r>
              <a:r>
                <a:rPr lang="en-US" sz="2400" dirty="0">
                  <a:sym typeface="Math C"/>
                </a:rPr>
                <a:t></a:t>
              </a:r>
              <a:r>
                <a:rPr lang="en-US" sz="2400" dirty="0">
                  <a:solidFill>
                    <a:srgbClr val="000000"/>
                  </a:solidFill>
                  <a:sym typeface="Symbol" pitchFamily="18" charset="2"/>
                </a:rPr>
                <a:t> </a:t>
              </a:r>
              <a:r>
                <a:rPr lang="en-US" sz="2400" i="1" dirty="0">
                  <a:solidFill>
                    <a:srgbClr val="000000"/>
                  </a:solidFill>
                  <a:sym typeface="Symbol" pitchFamily="18" charset="2"/>
                </a:rPr>
                <a:t>s</a:t>
              </a:r>
              <a:endParaRPr lang="en-US" sz="2400" i="1" dirty="0">
                <a:solidFill>
                  <a:srgbClr val="00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043608" y="1814886"/>
              <a:ext cx="1053494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2400" dirty="0">
                  <a:solidFill>
                    <a:srgbClr val="0000FF"/>
                  </a:solidFill>
                </a:rPr>
                <a:t>[</a:t>
              </a:r>
              <a:r>
                <a:rPr lang="en-US" sz="2400" dirty="0" err="1">
                  <a:solidFill>
                    <a:srgbClr val="0000FF"/>
                  </a:solidFill>
                </a:rPr>
                <a:t>skip</a:t>
              </a:r>
              <a:r>
                <a:rPr lang="en-US" sz="2400" baseline="-25000" dirty="0" err="1">
                  <a:solidFill>
                    <a:srgbClr val="0000FF"/>
                  </a:solidFill>
                </a:rPr>
                <a:t>ns</a:t>
              </a:r>
              <a:r>
                <a:rPr lang="en-US" sz="2400" dirty="0">
                  <a:solidFill>
                    <a:srgbClr val="0000FF"/>
                  </a:solidFill>
                </a:rPr>
                <a:t>]</a:t>
              </a:r>
              <a:endParaRPr lang="he-IL" sz="2400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6" name="קבוצה 58"/>
          <p:cNvGrpSpPr/>
          <p:nvPr/>
        </p:nvGrpSpPr>
        <p:grpSpPr>
          <a:xfrm>
            <a:off x="683568" y="2377941"/>
            <a:ext cx="4752527" cy="831639"/>
            <a:chOff x="1043608" y="2668270"/>
            <a:chExt cx="4752527" cy="831639"/>
          </a:xfrm>
        </p:grpSpPr>
        <p:grpSp>
          <p:nvGrpSpPr>
            <p:cNvPr id="7" name="קבוצה 33"/>
            <p:cNvGrpSpPr/>
            <p:nvPr/>
          </p:nvGrpSpPr>
          <p:grpSpPr>
            <a:xfrm>
              <a:off x="2267744" y="2668270"/>
              <a:ext cx="3528391" cy="831639"/>
              <a:chOff x="2987825" y="2668270"/>
              <a:chExt cx="3528391" cy="831639"/>
            </a:xfrm>
          </p:grpSpPr>
          <p:sp>
            <p:nvSpPr>
              <p:cNvPr id="31" name="Text Box 3"/>
              <p:cNvSpPr txBox="1">
                <a:spLocks noChangeArrowheads="1"/>
              </p:cNvSpPr>
              <p:nvPr/>
            </p:nvSpPr>
            <p:spPr bwMode="auto">
              <a:xfrm>
                <a:off x="2987825" y="2668270"/>
                <a:ext cx="3528391" cy="8316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2075" tIns="46038" rIns="92075" bIns="46038" anchor="ctr">
                <a:spAutoFit/>
              </a:bodyPr>
              <a:lstStyle/>
              <a:p>
                <a:pPr algn="ctr" rtl="0">
                  <a:spcBef>
                    <a:spcPct val="50000"/>
                  </a:spcBef>
                  <a:buFont typeface="Monotype Sorts" pitchFamily="2" charset="2"/>
                  <a:buNone/>
                </a:pPr>
                <a:r>
                  <a:rPr lang="en-US" sz="2400" dirty="0">
                    <a:sym typeface="Symbol"/>
                  </a:rPr>
                  <a:t></a:t>
                </a:r>
                <a:r>
                  <a:rPr lang="en-US" sz="2400" i="1" dirty="0">
                    <a:solidFill>
                      <a:srgbClr val="000000"/>
                    </a:solidFill>
                  </a:rPr>
                  <a:t>S</a:t>
                </a:r>
                <a:r>
                  <a:rPr lang="en-US" sz="2400" baseline="-25000" dirty="0">
                    <a:solidFill>
                      <a:srgbClr val="000000"/>
                    </a:solidFill>
                  </a:rPr>
                  <a:t>1</a:t>
                </a:r>
                <a:r>
                  <a:rPr lang="en-US" sz="2400" dirty="0">
                    <a:solidFill>
                      <a:srgbClr val="000000"/>
                    </a:solidFill>
                  </a:rPr>
                  <a:t>, </a:t>
                </a:r>
                <a:r>
                  <a:rPr lang="en-US" sz="2400" i="1" dirty="0">
                    <a:solidFill>
                      <a:srgbClr val="000000"/>
                    </a:solidFill>
                  </a:rPr>
                  <a:t>s</a:t>
                </a:r>
                <a:r>
                  <a:rPr lang="en-US" sz="2400" dirty="0">
                    <a:sym typeface="Symbol"/>
                  </a:rPr>
                  <a:t></a:t>
                </a:r>
                <a:r>
                  <a:rPr lang="en-US" sz="2400" dirty="0">
                    <a:solidFill>
                      <a:srgbClr val="000000"/>
                    </a:solidFill>
                  </a:rPr>
                  <a:t> </a:t>
                </a:r>
                <a:r>
                  <a:rPr lang="en-US" sz="2400" dirty="0">
                    <a:sym typeface="Math C"/>
                  </a:rPr>
                  <a:t>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2400" i="1" dirty="0">
                    <a:solidFill>
                      <a:srgbClr val="000000"/>
                    </a:solidFill>
                    <a:sym typeface="Symbol" pitchFamily="18" charset="2"/>
                  </a:rPr>
                  <a:t>s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’, </a:t>
                </a:r>
                <a:r>
                  <a:rPr lang="en-US" sz="2400" dirty="0">
                    <a:sym typeface="Symbol"/>
                  </a:rPr>
                  <a:t></a:t>
                </a:r>
                <a:r>
                  <a:rPr lang="en-US" sz="2400" i="1" dirty="0">
                    <a:solidFill>
                      <a:srgbClr val="000000"/>
                    </a:solidFill>
                    <a:sym typeface="Symbol" pitchFamily="18" charset="2"/>
                  </a:rPr>
                  <a:t>S</a:t>
                </a:r>
                <a:r>
                  <a:rPr lang="en-US" sz="2400" baseline="-25000" dirty="0">
                    <a:solidFill>
                      <a:srgbClr val="000000"/>
                    </a:solidFill>
                    <a:sym typeface="Symbol" pitchFamily="18" charset="2"/>
                  </a:rPr>
                  <a:t>2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, </a:t>
                </a:r>
                <a:r>
                  <a:rPr lang="en-US" sz="2400" i="1" dirty="0">
                    <a:solidFill>
                      <a:srgbClr val="000000"/>
                    </a:solidFill>
                    <a:sym typeface="Symbol" pitchFamily="18" charset="2"/>
                  </a:rPr>
                  <a:t>s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’</a:t>
                </a:r>
                <a:r>
                  <a:rPr lang="en-US" sz="2400" dirty="0">
                    <a:sym typeface="Symbol"/>
                  </a:rPr>
                  <a:t>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2400" dirty="0">
                    <a:sym typeface="Math C"/>
                  </a:rPr>
                  <a:t>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2400" i="1" dirty="0">
                    <a:solidFill>
                      <a:srgbClr val="000000"/>
                    </a:solidFill>
                    <a:sym typeface="Symbol" pitchFamily="18" charset="2"/>
                  </a:rPr>
                  <a:t>s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’’</a:t>
                </a:r>
                <a:b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</a:br>
                <a:r>
                  <a:rPr lang="en-US" sz="2400" dirty="0">
                    <a:sym typeface="Symbol"/>
                  </a:rPr>
                  <a:t>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S</a:t>
                </a:r>
                <a:r>
                  <a:rPr lang="en-US" sz="2400" baseline="-25000" dirty="0">
                    <a:solidFill>
                      <a:srgbClr val="000000"/>
                    </a:solidFill>
                    <a:sym typeface="Symbol" pitchFamily="18" charset="2"/>
                  </a:rPr>
                  <a:t>1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; </a:t>
                </a:r>
                <a:r>
                  <a:rPr lang="en-US" sz="2400" i="1" dirty="0">
                    <a:solidFill>
                      <a:srgbClr val="000000"/>
                    </a:solidFill>
                    <a:sym typeface="Symbol" pitchFamily="18" charset="2"/>
                  </a:rPr>
                  <a:t>S</a:t>
                </a:r>
                <a:r>
                  <a:rPr lang="en-US" sz="2400" baseline="-25000" dirty="0">
                    <a:solidFill>
                      <a:srgbClr val="000000"/>
                    </a:solidFill>
                    <a:sym typeface="Symbol" pitchFamily="18" charset="2"/>
                  </a:rPr>
                  <a:t>2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, </a:t>
                </a:r>
                <a:r>
                  <a:rPr lang="en-US" sz="2400" i="1" dirty="0">
                    <a:solidFill>
                      <a:srgbClr val="000000"/>
                    </a:solidFill>
                    <a:sym typeface="Symbol" pitchFamily="18" charset="2"/>
                  </a:rPr>
                  <a:t>s</a:t>
                </a:r>
                <a:r>
                  <a:rPr lang="en-US" sz="2400" dirty="0">
                    <a:sym typeface="Symbol"/>
                  </a:rPr>
                  <a:t>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2400" dirty="0">
                    <a:sym typeface="Math C"/>
                  </a:rPr>
                  <a:t>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2400" i="1" dirty="0">
                    <a:solidFill>
                      <a:srgbClr val="000000"/>
                    </a:solidFill>
                    <a:sym typeface="Symbol" pitchFamily="18" charset="2"/>
                  </a:rPr>
                  <a:t>s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’’ </a:t>
                </a:r>
                <a:endParaRPr lang="en-US" sz="2400" dirty="0">
                  <a:solidFill>
                    <a:srgbClr val="000000"/>
                  </a:solidFill>
                  <a:sym typeface="Math B" pitchFamily="2" charset="2"/>
                </a:endParaRPr>
              </a:p>
            </p:txBody>
          </p:sp>
          <p:cxnSp>
            <p:nvCxnSpPr>
              <p:cNvPr id="32" name="מחבר ישר 31"/>
              <p:cNvCxnSpPr/>
              <p:nvPr/>
            </p:nvCxnSpPr>
            <p:spPr>
              <a:xfrm>
                <a:off x="3203848" y="3130082"/>
                <a:ext cx="309634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" name="TextBox 34"/>
            <p:cNvSpPr txBox="1"/>
            <p:nvPr/>
          </p:nvSpPr>
          <p:spPr>
            <a:xfrm>
              <a:off x="1043608" y="2852936"/>
              <a:ext cx="1257717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2400" dirty="0">
                  <a:solidFill>
                    <a:srgbClr val="0000FF"/>
                  </a:solidFill>
                </a:rPr>
                <a:t>[</a:t>
              </a:r>
              <a:r>
                <a:rPr lang="en-US" sz="2400" dirty="0" err="1">
                  <a:solidFill>
                    <a:srgbClr val="0000FF"/>
                  </a:solidFill>
                </a:rPr>
                <a:t>comp</a:t>
              </a:r>
              <a:r>
                <a:rPr lang="en-US" sz="2400" baseline="-25000" dirty="0" err="1">
                  <a:solidFill>
                    <a:srgbClr val="0000FF"/>
                  </a:solidFill>
                </a:rPr>
                <a:t>ns</a:t>
              </a:r>
              <a:r>
                <a:rPr lang="en-US" sz="2400" dirty="0">
                  <a:solidFill>
                    <a:srgbClr val="0000FF"/>
                  </a:solidFill>
                </a:rPr>
                <a:t>]</a:t>
              </a:r>
              <a:endParaRPr lang="he-IL" sz="2400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8" name="קבוצה 59"/>
          <p:cNvGrpSpPr/>
          <p:nvPr/>
        </p:nvGrpSpPr>
        <p:grpSpPr>
          <a:xfrm>
            <a:off x="683568" y="3304782"/>
            <a:ext cx="7322284" cy="831639"/>
            <a:chOff x="1043608" y="3965513"/>
            <a:chExt cx="7322284" cy="831639"/>
          </a:xfrm>
        </p:grpSpPr>
        <p:grpSp>
          <p:nvGrpSpPr>
            <p:cNvPr id="9" name="קבוצה 47"/>
            <p:cNvGrpSpPr/>
            <p:nvPr/>
          </p:nvGrpSpPr>
          <p:grpSpPr>
            <a:xfrm>
              <a:off x="2267744" y="3965513"/>
              <a:ext cx="6098148" cy="831639"/>
              <a:chOff x="1835696" y="3861048"/>
              <a:chExt cx="6098148" cy="831639"/>
            </a:xfrm>
          </p:grpSpPr>
          <p:sp>
            <p:nvSpPr>
              <p:cNvPr id="42" name="Text Box 3"/>
              <p:cNvSpPr txBox="1">
                <a:spLocks noChangeArrowheads="1"/>
              </p:cNvSpPr>
              <p:nvPr/>
            </p:nvSpPr>
            <p:spPr bwMode="auto">
              <a:xfrm>
                <a:off x="1835696" y="3861048"/>
                <a:ext cx="4392488" cy="8316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2075" tIns="46038" rIns="92075" bIns="46038" anchor="ctr">
                <a:spAutoFit/>
              </a:bodyPr>
              <a:lstStyle/>
              <a:p>
                <a:pPr algn="ctr" rtl="0">
                  <a:spcBef>
                    <a:spcPct val="50000"/>
                  </a:spcBef>
                  <a:buFont typeface="Monotype Sorts" pitchFamily="2" charset="2"/>
                  <a:buNone/>
                </a:pPr>
                <a:r>
                  <a:rPr lang="en-US" sz="2400" dirty="0">
                    <a:sym typeface="Symbol"/>
                  </a:rPr>
                  <a:t></a:t>
                </a:r>
                <a:r>
                  <a:rPr lang="en-US" sz="2400" i="1" dirty="0">
                    <a:solidFill>
                      <a:srgbClr val="000000"/>
                    </a:solidFill>
                  </a:rPr>
                  <a:t>S</a:t>
                </a:r>
                <a:r>
                  <a:rPr lang="en-US" sz="2400" baseline="-25000" dirty="0">
                    <a:solidFill>
                      <a:srgbClr val="000000"/>
                    </a:solidFill>
                  </a:rPr>
                  <a:t>1</a:t>
                </a:r>
                <a:r>
                  <a:rPr lang="en-US" sz="2400" dirty="0">
                    <a:solidFill>
                      <a:srgbClr val="000000"/>
                    </a:solidFill>
                  </a:rPr>
                  <a:t>, </a:t>
                </a:r>
                <a:r>
                  <a:rPr lang="en-US" sz="2400" i="1" dirty="0">
                    <a:solidFill>
                      <a:srgbClr val="000000"/>
                    </a:solidFill>
                  </a:rPr>
                  <a:t>s</a:t>
                </a:r>
                <a:r>
                  <a:rPr lang="en-US" sz="2400" dirty="0">
                    <a:sym typeface="Symbol"/>
                  </a:rPr>
                  <a:t></a:t>
                </a:r>
                <a:r>
                  <a:rPr lang="en-US" sz="2400" dirty="0">
                    <a:solidFill>
                      <a:srgbClr val="000000"/>
                    </a:solidFill>
                  </a:rPr>
                  <a:t> </a:t>
                </a:r>
                <a:r>
                  <a:rPr lang="en-US" sz="2400" dirty="0">
                    <a:sym typeface="Math C"/>
                  </a:rPr>
                  <a:t>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2400" i="1" dirty="0">
                    <a:solidFill>
                      <a:srgbClr val="000000"/>
                    </a:solidFill>
                    <a:sym typeface="Symbol" pitchFamily="18" charset="2"/>
                  </a:rPr>
                  <a:t>s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’ </a:t>
                </a:r>
                <a:b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</a:br>
                <a:r>
                  <a:rPr lang="en-US" sz="2400" dirty="0">
                    <a:sym typeface="Symbol"/>
                  </a:rPr>
                  <a:t></a:t>
                </a:r>
                <a:r>
                  <a:rPr lang="en-US" sz="2400" dirty="0">
                    <a:solidFill>
                      <a:srgbClr val="000000"/>
                    </a:solidFill>
                    <a:latin typeface="Courier New" pitchFamily="49" charset="0"/>
                    <a:cs typeface="Courier New" pitchFamily="49" charset="0"/>
                    <a:sym typeface="Symbol" pitchFamily="18" charset="2"/>
                  </a:rPr>
                  <a:t>if </a:t>
                </a:r>
                <a:r>
                  <a:rPr lang="en-US" sz="2400" i="1" dirty="0">
                    <a:solidFill>
                      <a:srgbClr val="000000"/>
                    </a:solidFill>
                    <a:sym typeface="Symbol" pitchFamily="18" charset="2"/>
                  </a:rPr>
                  <a:t>b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2400" dirty="0">
                    <a:solidFill>
                      <a:srgbClr val="000000"/>
                    </a:solidFill>
                    <a:latin typeface="Courier New" pitchFamily="49" charset="0"/>
                    <a:cs typeface="Courier New" pitchFamily="49" charset="0"/>
                    <a:sym typeface="Symbol" pitchFamily="18" charset="2"/>
                  </a:rPr>
                  <a:t>then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2400" i="1" dirty="0">
                    <a:solidFill>
                      <a:srgbClr val="000000"/>
                    </a:solidFill>
                    <a:sym typeface="Symbol" pitchFamily="18" charset="2"/>
                  </a:rPr>
                  <a:t>S</a:t>
                </a:r>
                <a:r>
                  <a:rPr lang="en-US" sz="2400" baseline="-25000" dirty="0">
                    <a:solidFill>
                      <a:srgbClr val="000000"/>
                    </a:solidFill>
                    <a:sym typeface="Symbol" pitchFamily="18" charset="2"/>
                  </a:rPr>
                  <a:t>1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2400" dirty="0">
                    <a:solidFill>
                      <a:srgbClr val="000000"/>
                    </a:solidFill>
                    <a:latin typeface="Courier New" pitchFamily="49" charset="0"/>
                    <a:cs typeface="Courier New" pitchFamily="49" charset="0"/>
                    <a:sym typeface="Symbol" pitchFamily="18" charset="2"/>
                  </a:rPr>
                  <a:t>else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2400" i="1" dirty="0">
                    <a:solidFill>
                      <a:srgbClr val="000000"/>
                    </a:solidFill>
                    <a:sym typeface="Symbol" pitchFamily="18" charset="2"/>
                  </a:rPr>
                  <a:t>S</a:t>
                </a:r>
                <a:r>
                  <a:rPr lang="en-US" sz="2400" baseline="-25000" dirty="0">
                    <a:solidFill>
                      <a:srgbClr val="000000"/>
                    </a:solidFill>
                    <a:sym typeface="Symbol" pitchFamily="18" charset="2"/>
                  </a:rPr>
                  <a:t>2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, </a:t>
                </a:r>
                <a:r>
                  <a:rPr lang="en-US" sz="2400" i="1" dirty="0">
                    <a:solidFill>
                      <a:srgbClr val="000000"/>
                    </a:solidFill>
                    <a:sym typeface="Symbol" pitchFamily="18" charset="2"/>
                  </a:rPr>
                  <a:t>s</a:t>
                </a:r>
                <a:r>
                  <a:rPr lang="en-US" sz="2400" dirty="0">
                    <a:sym typeface="Symbol"/>
                  </a:rPr>
                  <a:t>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2400" dirty="0">
                    <a:sym typeface="Math C"/>
                  </a:rPr>
                  <a:t>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2400" i="1" dirty="0">
                    <a:solidFill>
                      <a:srgbClr val="000000"/>
                    </a:solidFill>
                    <a:sym typeface="Symbol" pitchFamily="18" charset="2"/>
                  </a:rPr>
                  <a:t>s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’ </a:t>
                </a:r>
                <a:endParaRPr lang="en-US" sz="2400" dirty="0">
                  <a:solidFill>
                    <a:srgbClr val="000000"/>
                  </a:solidFill>
                  <a:sym typeface="Math B" pitchFamily="2" charset="2"/>
                </a:endParaRPr>
              </a:p>
            </p:txBody>
          </p:sp>
          <p:cxnSp>
            <p:nvCxnSpPr>
              <p:cNvPr id="43" name="מחבר ישר 42"/>
              <p:cNvCxnSpPr/>
              <p:nvPr/>
            </p:nvCxnSpPr>
            <p:spPr>
              <a:xfrm>
                <a:off x="1979712" y="4293096"/>
                <a:ext cx="4104456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TextBox 46"/>
              <p:cNvSpPr txBox="1"/>
              <p:nvPr/>
            </p:nvSpPr>
            <p:spPr>
              <a:xfrm>
                <a:off x="6303077" y="4037002"/>
                <a:ext cx="1630767" cy="40011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 marL="0" lvl="1" algn="ctr" rtl="0"/>
                <a:r>
                  <a:rPr lang="en-US" dirty="0"/>
                  <a:t>if </a:t>
                </a:r>
                <a:r>
                  <a:rPr lang="en-US" sz="2000" i="1" dirty="0">
                    <a:solidFill>
                      <a:srgbClr val="000000"/>
                    </a:solidFill>
                    <a:latin typeface="Lucida Calligraphy" pitchFamily="66" charset="0"/>
                    <a:cs typeface="Leelawadee" pitchFamily="34" charset="-34"/>
                    <a:sym typeface="Math B" pitchFamily="2" charset="2"/>
                  </a:rPr>
                  <a:t>B </a:t>
                </a:r>
                <a:r>
                  <a:rPr lang="en-US" sz="2000" dirty="0">
                    <a:solidFill>
                      <a:srgbClr val="000000"/>
                    </a:solidFill>
                    <a:sym typeface="Math B" pitchFamily="2" charset="2"/>
                  </a:rPr>
                  <a:t></a:t>
                </a:r>
                <a:r>
                  <a:rPr lang="en-US" sz="2000" i="1" dirty="0">
                    <a:solidFill>
                      <a:srgbClr val="000000"/>
                    </a:solidFill>
                    <a:sym typeface="Math B" pitchFamily="2" charset="2"/>
                  </a:rPr>
                  <a:t>b</a:t>
                </a:r>
                <a:r>
                  <a:rPr lang="en-US" sz="2000" dirty="0">
                    <a:solidFill>
                      <a:srgbClr val="000000"/>
                    </a:solidFill>
                    <a:sym typeface="Math B" pitchFamily="2" charset="2"/>
                  </a:rPr>
                  <a:t> </a:t>
                </a:r>
                <a:r>
                  <a:rPr lang="en-US" sz="2000" i="1" dirty="0">
                    <a:solidFill>
                      <a:srgbClr val="000000"/>
                    </a:solidFill>
                    <a:sym typeface="Math B" pitchFamily="2" charset="2"/>
                  </a:rPr>
                  <a:t>s</a:t>
                </a:r>
                <a:r>
                  <a:rPr lang="en-US" sz="2000" dirty="0">
                    <a:solidFill>
                      <a:srgbClr val="000000"/>
                    </a:solidFill>
                    <a:sym typeface="Math B" pitchFamily="2" charset="2"/>
                  </a:rPr>
                  <a:t> = </a:t>
                </a:r>
                <a:r>
                  <a:rPr lang="en-US" sz="2000" b="1" dirty="0" err="1">
                    <a:solidFill>
                      <a:srgbClr val="000000"/>
                    </a:solidFill>
                    <a:sym typeface="Math B" pitchFamily="2" charset="2"/>
                  </a:rPr>
                  <a:t>tt</a:t>
                </a:r>
                <a:endParaRPr lang="he-IL" dirty="0"/>
              </a:p>
            </p:txBody>
          </p:sp>
        </p:grpSp>
        <p:sp>
          <p:nvSpPr>
            <p:cNvPr id="49" name="TextBox 48"/>
            <p:cNvSpPr txBox="1"/>
            <p:nvPr/>
          </p:nvSpPr>
          <p:spPr>
            <a:xfrm>
              <a:off x="1043608" y="4109529"/>
              <a:ext cx="861454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2400" dirty="0">
                  <a:solidFill>
                    <a:srgbClr val="0000FF"/>
                  </a:solidFill>
                </a:rPr>
                <a:t>[</a:t>
              </a:r>
              <a:r>
                <a:rPr lang="en-US" sz="2400" dirty="0" err="1">
                  <a:solidFill>
                    <a:srgbClr val="0000FF"/>
                  </a:solidFill>
                </a:rPr>
                <a:t>if</a:t>
              </a:r>
              <a:r>
                <a:rPr lang="en-US" sz="2400" baseline="30000" dirty="0" err="1">
                  <a:solidFill>
                    <a:srgbClr val="0000FF"/>
                  </a:solidFill>
                </a:rPr>
                <a:t>tt</a:t>
              </a:r>
              <a:r>
                <a:rPr lang="en-US" sz="2400" baseline="-25000" dirty="0" err="1">
                  <a:solidFill>
                    <a:srgbClr val="0000FF"/>
                  </a:solidFill>
                </a:rPr>
                <a:t>ns</a:t>
              </a:r>
              <a:r>
                <a:rPr lang="en-US" sz="2400" dirty="0">
                  <a:solidFill>
                    <a:srgbClr val="0000FF"/>
                  </a:solidFill>
                </a:rPr>
                <a:t>]</a:t>
              </a:r>
              <a:endParaRPr lang="he-IL" sz="2400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10" name="קבוצה 60"/>
          <p:cNvGrpSpPr/>
          <p:nvPr/>
        </p:nvGrpSpPr>
        <p:grpSpPr>
          <a:xfrm>
            <a:off x="683568" y="4231623"/>
            <a:ext cx="7355467" cy="831639"/>
            <a:chOff x="979070" y="5261657"/>
            <a:chExt cx="7355467" cy="831639"/>
          </a:xfrm>
        </p:grpSpPr>
        <p:grpSp>
          <p:nvGrpSpPr>
            <p:cNvPr id="11" name="קבוצה 49"/>
            <p:cNvGrpSpPr/>
            <p:nvPr/>
          </p:nvGrpSpPr>
          <p:grpSpPr>
            <a:xfrm>
              <a:off x="2267744" y="5261657"/>
              <a:ext cx="6066793" cy="831639"/>
              <a:chOff x="1835696" y="3861048"/>
              <a:chExt cx="6066793" cy="831639"/>
            </a:xfrm>
          </p:grpSpPr>
          <p:sp>
            <p:nvSpPr>
              <p:cNvPr id="51" name="Text Box 3"/>
              <p:cNvSpPr txBox="1">
                <a:spLocks noChangeArrowheads="1"/>
              </p:cNvSpPr>
              <p:nvPr/>
            </p:nvSpPr>
            <p:spPr bwMode="auto">
              <a:xfrm>
                <a:off x="1835696" y="3861048"/>
                <a:ext cx="4392488" cy="8316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2075" tIns="46038" rIns="92075" bIns="46038" anchor="ctr">
                <a:spAutoFit/>
              </a:bodyPr>
              <a:lstStyle/>
              <a:p>
                <a:pPr algn="ctr" rtl="0">
                  <a:spcBef>
                    <a:spcPct val="50000"/>
                  </a:spcBef>
                  <a:buFont typeface="Monotype Sorts" pitchFamily="2" charset="2"/>
                  <a:buNone/>
                </a:pPr>
                <a:r>
                  <a:rPr lang="en-US" sz="2400" dirty="0">
                    <a:sym typeface="Symbol"/>
                  </a:rPr>
                  <a:t></a:t>
                </a:r>
                <a:r>
                  <a:rPr lang="en-US" sz="2400" i="1" dirty="0">
                    <a:solidFill>
                      <a:srgbClr val="000000"/>
                    </a:solidFill>
                  </a:rPr>
                  <a:t>S</a:t>
                </a:r>
                <a:r>
                  <a:rPr lang="en-US" sz="2400" baseline="-25000" dirty="0">
                    <a:solidFill>
                      <a:srgbClr val="000000"/>
                    </a:solidFill>
                  </a:rPr>
                  <a:t>2</a:t>
                </a:r>
                <a:r>
                  <a:rPr lang="en-US" sz="2400" dirty="0">
                    <a:solidFill>
                      <a:srgbClr val="000000"/>
                    </a:solidFill>
                  </a:rPr>
                  <a:t>, </a:t>
                </a:r>
                <a:r>
                  <a:rPr lang="en-US" sz="2400" i="1" dirty="0">
                    <a:solidFill>
                      <a:srgbClr val="000000"/>
                    </a:solidFill>
                  </a:rPr>
                  <a:t>s</a:t>
                </a:r>
                <a:r>
                  <a:rPr lang="en-US" sz="2400" dirty="0">
                    <a:sym typeface="Symbol"/>
                  </a:rPr>
                  <a:t></a:t>
                </a:r>
                <a:r>
                  <a:rPr lang="en-US" sz="2400" dirty="0">
                    <a:solidFill>
                      <a:srgbClr val="000000"/>
                    </a:solidFill>
                  </a:rPr>
                  <a:t> </a:t>
                </a:r>
                <a:r>
                  <a:rPr lang="en-US" sz="2400" dirty="0">
                    <a:sym typeface="Math C"/>
                  </a:rPr>
                  <a:t>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2400" i="1" dirty="0">
                    <a:solidFill>
                      <a:srgbClr val="000000"/>
                    </a:solidFill>
                    <a:sym typeface="Symbol" pitchFamily="18" charset="2"/>
                  </a:rPr>
                  <a:t>s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’ </a:t>
                </a:r>
                <a:b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</a:br>
                <a:r>
                  <a:rPr lang="en-US" sz="2400" dirty="0">
                    <a:sym typeface="Symbol"/>
                  </a:rPr>
                  <a:t></a:t>
                </a:r>
                <a:r>
                  <a:rPr lang="en-US" sz="2400" dirty="0">
                    <a:solidFill>
                      <a:srgbClr val="000000"/>
                    </a:solidFill>
                    <a:latin typeface="Courier New" pitchFamily="49" charset="0"/>
                    <a:cs typeface="Courier New" pitchFamily="49" charset="0"/>
                    <a:sym typeface="Symbol" pitchFamily="18" charset="2"/>
                  </a:rPr>
                  <a:t>if </a:t>
                </a:r>
                <a:r>
                  <a:rPr lang="en-US" sz="2400" i="1" dirty="0">
                    <a:solidFill>
                      <a:srgbClr val="000000"/>
                    </a:solidFill>
                    <a:sym typeface="Symbol" pitchFamily="18" charset="2"/>
                  </a:rPr>
                  <a:t>b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2400" dirty="0">
                    <a:solidFill>
                      <a:srgbClr val="000000"/>
                    </a:solidFill>
                    <a:latin typeface="Courier New" pitchFamily="49" charset="0"/>
                    <a:cs typeface="Courier New" pitchFamily="49" charset="0"/>
                    <a:sym typeface="Symbol" pitchFamily="18" charset="2"/>
                  </a:rPr>
                  <a:t>then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2400" i="1" dirty="0">
                    <a:solidFill>
                      <a:srgbClr val="000000"/>
                    </a:solidFill>
                    <a:sym typeface="Symbol" pitchFamily="18" charset="2"/>
                  </a:rPr>
                  <a:t>S</a:t>
                </a:r>
                <a:r>
                  <a:rPr lang="en-US" sz="2400" baseline="-25000" dirty="0">
                    <a:solidFill>
                      <a:srgbClr val="000000"/>
                    </a:solidFill>
                    <a:sym typeface="Symbol" pitchFamily="18" charset="2"/>
                  </a:rPr>
                  <a:t>1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2400" dirty="0">
                    <a:solidFill>
                      <a:srgbClr val="000000"/>
                    </a:solidFill>
                    <a:latin typeface="Courier New" pitchFamily="49" charset="0"/>
                    <a:cs typeface="Courier New" pitchFamily="49" charset="0"/>
                    <a:sym typeface="Symbol" pitchFamily="18" charset="2"/>
                  </a:rPr>
                  <a:t>else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2400" i="1" dirty="0">
                    <a:solidFill>
                      <a:srgbClr val="000000"/>
                    </a:solidFill>
                    <a:sym typeface="Symbol" pitchFamily="18" charset="2"/>
                  </a:rPr>
                  <a:t>S</a:t>
                </a:r>
                <a:r>
                  <a:rPr lang="en-US" sz="2400" baseline="-25000" dirty="0">
                    <a:solidFill>
                      <a:srgbClr val="000000"/>
                    </a:solidFill>
                    <a:sym typeface="Symbol" pitchFamily="18" charset="2"/>
                  </a:rPr>
                  <a:t>2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, </a:t>
                </a:r>
                <a:r>
                  <a:rPr lang="en-US" sz="2400" i="1" dirty="0">
                    <a:solidFill>
                      <a:srgbClr val="000000"/>
                    </a:solidFill>
                    <a:sym typeface="Symbol" pitchFamily="18" charset="2"/>
                  </a:rPr>
                  <a:t>s</a:t>
                </a:r>
                <a:r>
                  <a:rPr lang="en-US" sz="2400" dirty="0">
                    <a:sym typeface="Symbol"/>
                  </a:rPr>
                  <a:t>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2400" dirty="0">
                    <a:sym typeface="Math C"/>
                  </a:rPr>
                  <a:t>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2400" i="1" dirty="0">
                    <a:solidFill>
                      <a:srgbClr val="000000"/>
                    </a:solidFill>
                    <a:sym typeface="Symbol" pitchFamily="18" charset="2"/>
                  </a:rPr>
                  <a:t>s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’ </a:t>
                </a:r>
                <a:endParaRPr lang="en-US" sz="2400" dirty="0">
                  <a:solidFill>
                    <a:srgbClr val="000000"/>
                  </a:solidFill>
                  <a:sym typeface="Math B" pitchFamily="2" charset="2"/>
                </a:endParaRPr>
              </a:p>
            </p:txBody>
          </p:sp>
          <p:cxnSp>
            <p:nvCxnSpPr>
              <p:cNvPr id="52" name="מחבר ישר 51"/>
              <p:cNvCxnSpPr/>
              <p:nvPr/>
            </p:nvCxnSpPr>
            <p:spPr>
              <a:xfrm>
                <a:off x="1979712" y="4293096"/>
                <a:ext cx="4104456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TextBox 52"/>
              <p:cNvSpPr txBox="1"/>
              <p:nvPr/>
            </p:nvSpPr>
            <p:spPr>
              <a:xfrm>
                <a:off x="6334431" y="4037002"/>
                <a:ext cx="1568058" cy="40011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 marL="0" lvl="1" algn="ctr" rtl="0"/>
                <a:r>
                  <a:rPr lang="en-US" dirty="0"/>
                  <a:t>if </a:t>
                </a:r>
                <a:r>
                  <a:rPr lang="en-US" sz="2000" i="1" dirty="0">
                    <a:solidFill>
                      <a:srgbClr val="000000"/>
                    </a:solidFill>
                    <a:latin typeface="Lucida Calligraphy" pitchFamily="66" charset="0"/>
                    <a:cs typeface="Leelawadee" pitchFamily="34" charset="-34"/>
                    <a:sym typeface="Math B" pitchFamily="2" charset="2"/>
                  </a:rPr>
                  <a:t>B </a:t>
                </a:r>
                <a:r>
                  <a:rPr lang="en-US" sz="2000" dirty="0">
                    <a:solidFill>
                      <a:srgbClr val="000000"/>
                    </a:solidFill>
                    <a:sym typeface="Math B" pitchFamily="2" charset="2"/>
                  </a:rPr>
                  <a:t></a:t>
                </a:r>
                <a:r>
                  <a:rPr lang="en-US" sz="2000" i="1" dirty="0">
                    <a:solidFill>
                      <a:srgbClr val="000000"/>
                    </a:solidFill>
                    <a:sym typeface="Math B" pitchFamily="2" charset="2"/>
                  </a:rPr>
                  <a:t>b</a:t>
                </a:r>
                <a:r>
                  <a:rPr lang="en-US" sz="2000" dirty="0">
                    <a:solidFill>
                      <a:srgbClr val="000000"/>
                    </a:solidFill>
                    <a:sym typeface="Math B" pitchFamily="2" charset="2"/>
                  </a:rPr>
                  <a:t> </a:t>
                </a:r>
                <a:r>
                  <a:rPr lang="en-US" sz="2000" i="1" dirty="0">
                    <a:solidFill>
                      <a:srgbClr val="000000"/>
                    </a:solidFill>
                    <a:sym typeface="Math B" pitchFamily="2" charset="2"/>
                  </a:rPr>
                  <a:t>s</a:t>
                </a:r>
                <a:r>
                  <a:rPr lang="en-US" sz="2000" dirty="0">
                    <a:solidFill>
                      <a:srgbClr val="000000"/>
                    </a:solidFill>
                    <a:sym typeface="Math B" pitchFamily="2" charset="2"/>
                  </a:rPr>
                  <a:t> = </a:t>
                </a:r>
                <a:r>
                  <a:rPr lang="en-US" sz="2000" b="1" dirty="0">
                    <a:solidFill>
                      <a:srgbClr val="000000"/>
                    </a:solidFill>
                    <a:sym typeface="Math B" pitchFamily="2" charset="2"/>
                  </a:rPr>
                  <a:t>ff</a:t>
                </a:r>
                <a:endParaRPr lang="he-IL" dirty="0"/>
              </a:p>
            </p:txBody>
          </p:sp>
        </p:grpSp>
        <p:sp>
          <p:nvSpPr>
            <p:cNvPr id="54" name="TextBox 53"/>
            <p:cNvSpPr txBox="1"/>
            <p:nvPr/>
          </p:nvSpPr>
          <p:spPr>
            <a:xfrm>
              <a:off x="979070" y="5405673"/>
              <a:ext cx="846514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2400" dirty="0">
                  <a:solidFill>
                    <a:srgbClr val="0000FF"/>
                  </a:solidFill>
                </a:rPr>
                <a:t>[</a:t>
              </a:r>
              <a:r>
                <a:rPr lang="en-US" sz="2400" dirty="0" err="1">
                  <a:solidFill>
                    <a:srgbClr val="0000FF"/>
                  </a:solidFill>
                </a:rPr>
                <a:t>if</a:t>
              </a:r>
              <a:r>
                <a:rPr lang="en-US" sz="2400" baseline="30000" dirty="0" err="1">
                  <a:solidFill>
                    <a:srgbClr val="0000FF"/>
                  </a:solidFill>
                </a:rPr>
                <a:t>ff</a:t>
              </a:r>
              <a:r>
                <a:rPr lang="en-US" sz="2400" baseline="-25000" dirty="0" err="1">
                  <a:solidFill>
                    <a:srgbClr val="0000FF"/>
                  </a:solidFill>
                </a:rPr>
                <a:t>ns</a:t>
              </a:r>
              <a:r>
                <a:rPr lang="en-US" sz="2400" dirty="0">
                  <a:solidFill>
                    <a:srgbClr val="0000FF"/>
                  </a:solidFill>
                </a:rPr>
                <a:t>]</a:t>
              </a:r>
              <a:endParaRPr lang="he-IL" sz="2400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12" name="קבוצה 60"/>
          <p:cNvGrpSpPr/>
          <p:nvPr/>
        </p:nvGrpSpPr>
        <p:grpSpPr>
          <a:xfrm>
            <a:off x="683568" y="5158464"/>
            <a:ext cx="7881217" cy="470299"/>
            <a:chOff x="723231" y="5405673"/>
            <a:chExt cx="7881217" cy="470299"/>
          </a:xfrm>
        </p:grpSpPr>
        <p:grpSp>
          <p:nvGrpSpPr>
            <p:cNvPr id="13" name="קבוצה 49"/>
            <p:cNvGrpSpPr/>
            <p:nvPr/>
          </p:nvGrpSpPr>
          <p:grpSpPr>
            <a:xfrm>
              <a:off x="2267744" y="5413665"/>
              <a:ext cx="6336704" cy="462307"/>
              <a:chOff x="1835696" y="4013056"/>
              <a:chExt cx="6336704" cy="462307"/>
            </a:xfrm>
          </p:grpSpPr>
          <p:sp>
            <p:nvSpPr>
              <p:cNvPr id="37" name="Text Box 3"/>
              <p:cNvSpPr txBox="1">
                <a:spLocks noChangeArrowheads="1"/>
              </p:cNvSpPr>
              <p:nvPr/>
            </p:nvSpPr>
            <p:spPr bwMode="auto">
              <a:xfrm>
                <a:off x="1835696" y="4013056"/>
                <a:ext cx="3168352" cy="4623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2075" tIns="46038" rIns="92075" bIns="46038" anchor="ctr">
                <a:spAutoFit/>
              </a:bodyPr>
              <a:lstStyle/>
              <a:p>
                <a:pPr algn="ctr" rtl="0">
                  <a:spcBef>
                    <a:spcPct val="50000"/>
                  </a:spcBef>
                  <a:buFont typeface="Monotype Sorts" pitchFamily="2" charset="2"/>
                  <a:buNone/>
                </a:pPr>
                <a:r>
                  <a:rPr lang="en-US" sz="2400" dirty="0">
                    <a:sym typeface="Symbol"/>
                  </a:rPr>
                  <a:t></a:t>
                </a:r>
                <a:r>
                  <a:rPr lang="en-US" sz="2400" dirty="0">
                    <a:solidFill>
                      <a:srgbClr val="000000"/>
                    </a:solidFill>
                    <a:latin typeface="Courier New" pitchFamily="49" charset="0"/>
                    <a:cs typeface="Courier New" pitchFamily="49" charset="0"/>
                    <a:sym typeface="Symbol" pitchFamily="18" charset="2"/>
                  </a:rPr>
                  <a:t>while </a:t>
                </a:r>
                <a:r>
                  <a:rPr lang="en-US" sz="2400" i="1" dirty="0">
                    <a:solidFill>
                      <a:srgbClr val="000000"/>
                    </a:solidFill>
                    <a:sym typeface="Symbol" pitchFamily="18" charset="2"/>
                  </a:rPr>
                  <a:t>b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2400" dirty="0">
                    <a:solidFill>
                      <a:srgbClr val="000000"/>
                    </a:solidFill>
                    <a:latin typeface="Courier New" pitchFamily="49" charset="0"/>
                    <a:cs typeface="Courier New" pitchFamily="49" charset="0"/>
                    <a:sym typeface="Symbol" pitchFamily="18" charset="2"/>
                  </a:rPr>
                  <a:t>do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2400" i="1" dirty="0">
                    <a:solidFill>
                      <a:srgbClr val="000000"/>
                    </a:solidFill>
                    <a:sym typeface="Symbol" pitchFamily="18" charset="2"/>
                  </a:rPr>
                  <a:t>S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, </a:t>
                </a:r>
                <a:r>
                  <a:rPr lang="en-US" sz="2400" i="1" dirty="0">
                    <a:solidFill>
                      <a:srgbClr val="000000"/>
                    </a:solidFill>
                    <a:sym typeface="Symbol" pitchFamily="18" charset="2"/>
                  </a:rPr>
                  <a:t>s</a:t>
                </a:r>
                <a:r>
                  <a:rPr lang="en-US" sz="2400" dirty="0">
                    <a:sym typeface="Symbol"/>
                  </a:rPr>
                  <a:t>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  </a:t>
                </a:r>
                <a:r>
                  <a:rPr lang="en-US" sz="2400" i="1" dirty="0">
                    <a:solidFill>
                      <a:srgbClr val="000000"/>
                    </a:solidFill>
                    <a:sym typeface="Symbol" pitchFamily="18" charset="2"/>
                  </a:rPr>
                  <a:t>s</a:t>
                </a:r>
                <a:endParaRPr lang="en-US" sz="2400" dirty="0">
                  <a:solidFill>
                    <a:srgbClr val="000000"/>
                  </a:solidFill>
                  <a:sym typeface="Math B" pitchFamily="2" charset="2"/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6604342" y="4037002"/>
                <a:ext cx="1568058" cy="40011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 marL="0" lvl="1" algn="ctr" rtl="0"/>
                <a:r>
                  <a:rPr lang="en-US" dirty="0"/>
                  <a:t>if </a:t>
                </a:r>
                <a:r>
                  <a:rPr lang="en-US" sz="2000" i="1" dirty="0">
                    <a:solidFill>
                      <a:srgbClr val="000000"/>
                    </a:solidFill>
                    <a:latin typeface="Lucida Calligraphy" pitchFamily="66" charset="0"/>
                    <a:cs typeface="Leelawadee" pitchFamily="34" charset="-34"/>
                    <a:sym typeface="Math B" pitchFamily="2" charset="2"/>
                  </a:rPr>
                  <a:t>B </a:t>
                </a:r>
                <a:r>
                  <a:rPr lang="en-US" sz="2000" dirty="0">
                    <a:solidFill>
                      <a:srgbClr val="000000"/>
                    </a:solidFill>
                    <a:sym typeface="Math B" pitchFamily="2" charset="2"/>
                  </a:rPr>
                  <a:t></a:t>
                </a:r>
                <a:r>
                  <a:rPr lang="en-US" sz="2000" i="1" dirty="0">
                    <a:solidFill>
                      <a:srgbClr val="000000"/>
                    </a:solidFill>
                    <a:sym typeface="Math B" pitchFamily="2" charset="2"/>
                  </a:rPr>
                  <a:t>b</a:t>
                </a:r>
                <a:r>
                  <a:rPr lang="en-US" sz="2000" dirty="0">
                    <a:solidFill>
                      <a:srgbClr val="000000"/>
                    </a:solidFill>
                    <a:sym typeface="Math B" pitchFamily="2" charset="2"/>
                  </a:rPr>
                  <a:t> </a:t>
                </a:r>
                <a:r>
                  <a:rPr lang="en-US" sz="2000" i="1" dirty="0">
                    <a:solidFill>
                      <a:srgbClr val="000000"/>
                    </a:solidFill>
                    <a:sym typeface="Math B" pitchFamily="2" charset="2"/>
                  </a:rPr>
                  <a:t>s</a:t>
                </a:r>
                <a:r>
                  <a:rPr lang="en-US" sz="2000" dirty="0">
                    <a:solidFill>
                      <a:srgbClr val="000000"/>
                    </a:solidFill>
                    <a:sym typeface="Math B" pitchFamily="2" charset="2"/>
                  </a:rPr>
                  <a:t> = </a:t>
                </a:r>
                <a:r>
                  <a:rPr lang="en-US" sz="2000" b="1" dirty="0">
                    <a:solidFill>
                      <a:srgbClr val="000000"/>
                    </a:solidFill>
                    <a:sym typeface="Math B" pitchFamily="2" charset="2"/>
                  </a:rPr>
                  <a:t>ff</a:t>
                </a:r>
                <a:endParaRPr lang="he-IL" dirty="0"/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723231" y="5405673"/>
              <a:ext cx="1358193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2400" dirty="0">
                  <a:solidFill>
                    <a:srgbClr val="0000FF"/>
                  </a:solidFill>
                </a:rPr>
                <a:t>[</a:t>
              </a:r>
              <a:r>
                <a:rPr lang="en-US" sz="2400" dirty="0" err="1">
                  <a:solidFill>
                    <a:srgbClr val="0000FF"/>
                  </a:solidFill>
                </a:rPr>
                <a:t>while</a:t>
              </a:r>
              <a:r>
                <a:rPr lang="en-US" sz="2400" baseline="30000" dirty="0" err="1">
                  <a:solidFill>
                    <a:srgbClr val="0000FF"/>
                  </a:solidFill>
                </a:rPr>
                <a:t>ff</a:t>
              </a:r>
              <a:r>
                <a:rPr lang="en-US" sz="2400" baseline="-25000" dirty="0" err="1">
                  <a:solidFill>
                    <a:srgbClr val="0000FF"/>
                  </a:solidFill>
                </a:rPr>
                <a:t>ns</a:t>
              </a:r>
              <a:r>
                <a:rPr lang="en-US" sz="2400" dirty="0">
                  <a:solidFill>
                    <a:srgbClr val="0000FF"/>
                  </a:solidFill>
                </a:rPr>
                <a:t>]</a:t>
              </a:r>
              <a:endParaRPr lang="he-IL" sz="2400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15" name="קבוצה 59"/>
          <p:cNvGrpSpPr/>
          <p:nvPr/>
        </p:nvGrpSpPr>
        <p:grpSpPr>
          <a:xfrm>
            <a:off x="683568" y="5723964"/>
            <a:ext cx="8064896" cy="831639"/>
            <a:chOff x="788763" y="3965513"/>
            <a:chExt cx="7886096" cy="831639"/>
          </a:xfrm>
        </p:grpSpPr>
        <p:grpSp>
          <p:nvGrpSpPr>
            <p:cNvPr id="16" name="קבוצה 47"/>
            <p:cNvGrpSpPr/>
            <p:nvPr/>
          </p:nvGrpSpPr>
          <p:grpSpPr>
            <a:xfrm>
              <a:off x="2267744" y="3965513"/>
              <a:ext cx="6407115" cy="831639"/>
              <a:chOff x="1835696" y="3861048"/>
              <a:chExt cx="6407115" cy="831639"/>
            </a:xfrm>
          </p:grpSpPr>
          <p:sp>
            <p:nvSpPr>
              <p:cNvPr id="44" name="Text Box 3"/>
              <p:cNvSpPr txBox="1">
                <a:spLocks noChangeArrowheads="1"/>
              </p:cNvSpPr>
              <p:nvPr/>
            </p:nvSpPr>
            <p:spPr bwMode="auto">
              <a:xfrm>
                <a:off x="1835696" y="3861048"/>
                <a:ext cx="4680520" cy="8316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2075" tIns="46038" rIns="92075" bIns="46038" anchor="ctr">
                <a:spAutoFit/>
              </a:bodyPr>
              <a:lstStyle/>
              <a:p>
                <a:pPr algn="ctr" rtl="0">
                  <a:spcBef>
                    <a:spcPct val="50000"/>
                  </a:spcBef>
                  <a:buFont typeface="Monotype Sorts" pitchFamily="2" charset="2"/>
                  <a:buNone/>
                </a:pPr>
                <a:r>
                  <a:rPr lang="en-US" sz="2400" dirty="0">
                    <a:sym typeface="Symbol"/>
                  </a:rPr>
                  <a:t></a:t>
                </a:r>
                <a:r>
                  <a:rPr lang="en-US" sz="2400" i="1" dirty="0">
                    <a:solidFill>
                      <a:srgbClr val="000000"/>
                    </a:solidFill>
                  </a:rPr>
                  <a:t>S</a:t>
                </a:r>
                <a:r>
                  <a:rPr lang="en-US" sz="2400" dirty="0">
                    <a:solidFill>
                      <a:srgbClr val="000000"/>
                    </a:solidFill>
                  </a:rPr>
                  <a:t>, </a:t>
                </a:r>
                <a:r>
                  <a:rPr lang="en-US" sz="2400" i="1" dirty="0">
                    <a:solidFill>
                      <a:srgbClr val="000000"/>
                    </a:solidFill>
                  </a:rPr>
                  <a:t>s</a:t>
                </a:r>
                <a:r>
                  <a:rPr lang="en-US" sz="2400" dirty="0">
                    <a:sym typeface="Symbol"/>
                  </a:rPr>
                  <a:t></a:t>
                </a:r>
                <a:r>
                  <a:rPr lang="en-US" sz="2400" dirty="0">
                    <a:solidFill>
                      <a:srgbClr val="000000"/>
                    </a:solidFill>
                  </a:rPr>
                  <a:t> 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 </a:t>
                </a:r>
                <a:r>
                  <a:rPr lang="en-US" sz="2400" i="1" dirty="0">
                    <a:solidFill>
                      <a:srgbClr val="000000"/>
                    </a:solidFill>
                    <a:sym typeface="Symbol" pitchFamily="18" charset="2"/>
                  </a:rPr>
                  <a:t>s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’, </a:t>
                </a:r>
                <a:r>
                  <a:rPr lang="en-US" sz="2400" dirty="0">
                    <a:sym typeface="Symbol"/>
                  </a:rPr>
                  <a:t></a:t>
                </a:r>
                <a:r>
                  <a:rPr lang="en-US" sz="2400" dirty="0">
                    <a:solidFill>
                      <a:srgbClr val="000000"/>
                    </a:solidFill>
                    <a:latin typeface="Courier New" pitchFamily="49" charset="0"/>
                    <a:cs typeface="Courier New" pitchFamily="49" charset="0"/>
                    <a:sym typeface="Symbol" pitchFamily="18" charset="2"/>
                  </a:rPr>
                  <a:t>while </a:t>
                </a:r>
                <a:r>
                  <a:rPr lang="en-US" sz="2400" i="1" dirty="0">
                    <a:solidFill>
                      <a:srgbClr val="000000"/>
                    </a:solidFill>
                    <a:sym typeface="Symbol" pitchFamily="18" charset="2"/>
                  </a:rPr>
                  <a:t>b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2400" dirty="0">
                    <a:solidFill>
                      <a:srgbClr val="000000"/>
                    </a:solidFill>
                    <a:latin typeface="Courier New" pitchFamily="49" charset="0"/>
                    <a:cs typeface="Courier New" pitchFamily="49" charset="0"/>
                    <a:sym typeface="Symbol" pitchFamily="18" charset="2"/>
                  </a:rPr>
                  <a:t>do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2400" i="1" dirty="0">
                    <a:solidFill>
                      <a:srgbClr val="000000"/>
                    </a:solidFill>
                    <a:sym typeface="Symbol" pitchFamily="18" charset="2"/>
                  </a:rPr>
                  <a:t>S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, </a:t>
                </a:r>
                <a:r>
                  <a:rPr lang="en-US" sz="2400" i="1" dirty="0">
                    <a:solidFill>
                      <a:srgbClr val="000000"/>
                    </a:solidFill>
                    <a:sym typeface="Symbol" pitchFamily="18" charset="2"/>
                  </a:rPr>
                  <a:t>s’</a:t>
                </a:r>
                <a:r>
                  <a:rPr lang="en-US" sz="2400" dirty="0">
                    <a:sym typeface="Symbol"/>
                  </a:rPr>
                  <a:t>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2400" dirty="0">
                    <a:sym typeface="Math C"/>
                  </a:rPr>
                  <a:t>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2400" i="1" dirty="0">
                    <a:solidFill>
                      <a:srgbClr val="000000"/>
                    </a:solidFill>
                    <a:sym typeface="Symbol" pitchFamily="18" charset="2"/>
                  </a:rPr>
                  <a:t>s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’’</a:t>
                </a:r>
                <a:b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</a:br>
                <a:r>
                  <a:rPr lang="en-US" sz="2400" dirty="0">
                    <a:sym typeface="Symbol"/>
                  </a:rPr>
                  <a:t></a:t>
                </a:r>
                <a:r>
                  <a:rPr lang="en-US" sz="2400" dirty="0">
                    <a:solidFill>
                      <a:srgbClr val="000000"/>
                    </a:solidFill>
                    <a:latin typeface="Courier New" pitchFamily="49" charset="0"/>
                    <a:cs typeface="Courier New" pitchFamily="49" charset="0"/>
                    <a:sym typeface="Symbol" pitchFamily="18" charset="2"/>
                  </a:rPr>
                  <a:t>while </a:t>
                </a:r>
                <a:r>
                  <a:rPr lang="en-US" sz="2400" i="1" dirty="0">
                    <a:solidFill>
                      <a:srgbClr val="000000"/>
                    </a:solidFill>
                    <a:sym typeface="Symbol" pitchFamily="18" charset="2"/>
                  </a:rPr>
                  <a:t>b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2400" dirty="0">
                    <a:solidFill>
                      <a:srgbClr val="000000"/>
                    </a:solidFill>
                    <a:latin typeface="Courier New" pitchFamily="49" charset="0"/>
                    <a:cs typeface="Courier New" pitchFamily="49" charset="0"/>
                    <a:sym typeface="Symbol" pitchFamily="18" charset="2"/>
                  </a:rPr>
                  <a:t>do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2400" i="1" dirty="0">
                    <a:solidFill>
                      <a:srgbClr val="000000"/>
                    </a:solidFill>
                    <a:sym typeface="Symbol" pitchFamily="18" charset="2"/>
                  </a:rPr>
                  <a:t>S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, </a:t>
                </a:r>
                <a:r>
                  <a:rPr lang="en-US" sz="2400" i="1" dirty="0">
                    <a:solidFill>
                      <a:srgbClr val="000000"/>
                    </a:solidFill>
                    <a:sym typeface="Symbol" pitchFamily="18" charset="2"/>
                  </a:rPr>
                  <a:t>s</a:t>
                </a:r>
                <a:r>
                  <a:rPr lang="en-US" sz="2400" dirty="0">
                    <a:sym typeface="Symbol"/>
                  </a:rPr>
                  <a:t>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2400" dirty="0">
                    <a:sym typeface="Math C"/>
                  </a:rPr>
                  <a:t>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2400" i="1" dirty="0">
                    <a:solidFill>
                      <a:srgbClr val="000000"/>
                    </a:solidFill>
                    <a:sym typeface="Symbol" pitchFamily="18" charset="2"/>
                  </a:rPr>
                  <a:t>s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’’ </a:t>
                </a:r>
                <a:endParaRPr lang="en-US" sz="2400" dirty="0">
                  <a:solidFill>
                    <a:srgbClr val="000000"/>
                  </a:solidFill>
                  <a:sym typeface="Math B" pitchFamily="2" charset="2"/>
                </a:endParaRPr>
              </a:p>
            </p:txBody>
          </p:sp>
          <p:cxnSp>
            <p:nvCxnSpPr>
              <p:cNvPr id="45" name="מחבר ישר 44"/>
              <p:cNvCxnSpPr/>
              <p:nvPr/>
            </p:nvCxnSpPr>
            <p:spPr>
              <a:xfrm>
                <a:off x="1979712" y="4293096"/>
                <a:ext cx="4392488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TextBox 45"/>
              <p:cNvSpPr txBox="1"/>
              <p:nvPr/>
            </p:nvSpPr>
            <p:spPr>
              <a:xfrm>
                <a:off x="6612044" y="4037002"/>
                <a:ext cx="1630767" cy="40011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 marL="0" lvl="1" algn="ctr" rtl="0"/>
                <a:r>
                  <a:rPr lang="en-US" dirty="0"/>
                  <a:t>if </a:t>
                </a:r>
                <a:r>
                  <a:rPr lang="en-US" sz="2000" i="1" dirty="0">
                    <a:solidFill>
                      <a:srgbClr val="000000"/>
                    </a:solidFill>
                    <a:latin typeface="Lucida Calligraphy" pitchFamily="66" charset="0"/>
                    <a:cs typeface="Leelawadee" pitchFamily="34" charset="-34"/>
                    <a:sym typeface="Math B" pitchFamily="2" charset="2"/>
                  </a:rPr>
                  <a:t>B </a:t>
                </a:r>
                <a:r>
                  <a:rPr lang="en-US" sz="2000" dirty="0">
                    <a:solidFill>
                      <a:srgbClr val="000000"/>
                    </a:solidFill>
                    <a:sym typeface="Math B" pitchFamily="2" charset="2"/>
                  </a:rPr>
                  <a:t></a:t>
                </a:r>
                <a:r>
                  <a:rPr lang="en-US" sz="2000" i="1" dirty="0">
                    <a:solidFill>
                      <a:srgbClr val="000000"/>
                    </a:solidFill>
                    <a:sym typeface="Math B" pitchFamily="2" charset="2"/>
                  </a:rPr>
                  <a:t>b</a:t>
                </a:r>
                <a:r>
                  <a:rPr lang="en-US" sz="2000" dirty="0">
                    <a:solidFill>
                      <a:srgbClr val="000000"/>
                    </a:solidFill>
                    <a:sym typeface="Math B" pitchFamily="2" charset="2"/>
                  </a:rPr>
                  <a:t> </a:t>
                </a:r>
                <a:r>
                  <a:rPr lang="en-US" sz="2000" i="1" dirty="0">
                    <a:solidFill>
                      <a:srgbClr val="000000"/>
                    </a:solidFill>
                    <a:sym typeface="Math B" pitchFamily="2" charset="2"/>
                  </a:rPr>
                  <a:t>s</a:t>
                </a:r>
                <a:r>
                  <a:rPr lang="en-US" sz="2000" dirty="0">
                    <a:solidFill>
                      <a:srgbClr val="000000"/>
                    </a:solidFill>
                    <a:sym typeface="Math B" pitchFamily="2" charset="2"/>
                  </a:rPr>
                  <a:t> = </a:t>
                </a:r>
                <a:r>
                  <a:rPr lang="en-US" sz="2000" b="1" dirty="0" err="1">
                    <a:solidFill>
                      <a:srgbClr val="000000"/>
                    </a:solidFill>
                    <a:sym typeface="Math B" pitchFamily="2" charset="2"/>
                  </a:rPr>
                  <a:t>tt</a:t>
                </a:r>
                <a:endParaRPr lang="he-IL" dirty="0"/>
              </a:p>
            </p:txBody>
          </p:sp>
        </p:grpSp>
        <p:sp>
          <p:nvSpPr>
            <p:cNvPr id="41" name="TextBox 40"/>
            <p:cNvSpPr txBox="1"/>
            <p:nvPr/>
          </p:nvSpPr>
          <p:spPr>
            <a:xfrm>
              <a:off x="788763" y="4109529"/>
              <a:ext cx="1371145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2400" dirty="0">
                  <a:solidFill>
                    <a:srgbClr val="0000FF"/>
                  </a:solidFill>
                </a:rPr>
                <a:t>[</a:t>
              </a:r>
              <a:r>
                <a:rPr lang="en-US" sz="2400" dirty="0" err="1">
                  <a:solidFill>
                    <a:srgbClr val="0000FF"/>
                  </a:solidFill>
                </a:rPr>
                <a:t>while</a:t>
              </a:r>
              <a:r>
                <a:rPr lang="en-US" sz="2400" baseline="30000" dirty="0" err="1">
                  <a:solidFill>
                    <a:srgbClr val="0000FF"/>
                  </a:solidFill>
                </a:rPr>
                <a:t>tt</a:t>
              </a:r>
              <a:r>
                <a:rPr lang="en-US" sz="2400" baseline="-25000" dirty="0" err="1">
                  <a:solidFill>
                    <a:srgbClr val="0000FF"/>
                  </a:solidFill>
                </a:rPr>
                <a:t>ns</a:t>
              </a:r>
              <a:r>
                <a:rPr lang="en-US" sz="2400" dirty="0">
                  <a:solidFill>
                    <a:srgbClr val="0000FF"/>
                  </a:solidFill>
                </a:rPr>
                <a:t>]</a:t>
              </a:r>
              <a:endParaRPr lang="he-IL" sz="2400" dirty="0">
                <a:solidFill>
                  <a:srgbClr val="0000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5667647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Axiomatic semantics for </a:t>
            </a:r>
            <a:r>
              <a:rPr lang="en-US" b="1" dirty="0">
                <a:cs typeface="Andalus" pitchFamily="18" charset="-78"/>
              </a:rPr>
              <a:t>While</a:t>
            </a:r>
            <a:r>
              <a:rPr lang="en-US" dirty="0"/>
              <a:t> 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39</a:t>
            </a:fld>
            <a:endParaRPr lang="he-IL" dirty="0"/>
          </a:p>
        </p:txBody>
      </p:sp>
      <p:grpSp>
        <p:nvGrpSpPr>
          <p:cNvPr id="3" name="קבוצה 58"/>
          <p:cNvGrpSpPr/>
          <p:nvPr/>
        </p:nvGrpSpPr>
        <p:grpSpPr>
          <a:xfrm>
            <a:off x="2871396" y="1124744"/>
            <a:ext cx="3497440" cy="462307"/>
            <a:chOff x="1974660" y="1382517"/>
            <a:chExt cx="3497440" cy="462307"/>
          </a:xfrm>
        </p:grpSpPr>
        <p:sp>
          <p:nvSpPr>
            <p:cNvPr id="14" name="Text Box 3"/>
            <p:cNvSpPr txBox="1">
              <a:spLocks noChangeArrowheads="1"/>
            </p:cNvSpPr>
            <p:nvPr/>
          </p:nvSpPr>
          <p:spPr bwMode="auto">
            <a:xfrm>
              <a:off x="2807804" y="1382517"/>
              <a:ext cx="2664296" cy="462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2075" tIns="46038" rIns="92075" bIns="46038" anchor="ctr">
              <a:spAutoFit/>
            </a:bodyPr>
            <a:lstStyle/>
            <a:p>
              <a:pPr algn="l" rtl="0">
                <a:spcBef>
                  <a:spcPct val="50000"/>
                </a:spcBef>
                <a:buFont typeface="Monotype Sorts" pitchFamily="2" charset="2"/>
                <a:buNone/>
              </a:pPr>
              <a:r>
                <a:rPr lang="en-US" sz="2400" dirty="0">
                  <a:sym typeface="Symbol"/>
                </a:rPr>
                <a:t>{ </a:t>
              </a:r>
              <a:r>
                <a:rPr lang="en-US" sz="2400" i="1" dirty="0">
                  <a:sym typeface="Symbol"/>
                </a:rPr>
                <a:t>P</a:t>
              </a:r>
              <a:r>
                <a:rPr lang="en-US" sz="2400" dirty="0">
                  <a:sym typeface="Symbol"/>
                </a:rPr>
                <a:t>[</a:t>
              </a:r>
              <a:r>
                <a:rPr lang="en-US" sz="2400" i="1" dirty="0">
                  <a:sym typeface="Symbol"/>
                </a:rPr>
                <a:t>a</a:t>
              </a:r>
              <a:r>
                <a:rPr lang="en-US" sz="2400" dirty="0">
                  <a:sym typeface="Symbol"/>
                </a:rPr>
                <a:t>/</a:t>
              </a:r>
              <a:r>
                <a:rPr lang="en-US" sz="24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x</a:t>
              </a:r>
              <a:r>
                <a:rPr lang="en-US" sz="2400" dirty="0">
                  <a:sym typeface="Symbol"/>
                </a:rPr>
                <a:t>] } </a:t>
              </a:r>
              <a:r>
                <a:rPr lang="en-US" sz="24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x</a:t>
              </a:r>
              <a:r>
                <a:rPr lang="en-US" sz="2400" dirty="0">
                  <a:solidFill>
                    <a:srgbClr val="000000"/>
                  </a:solidFill>
                </a:rPr>
                <a:t> := </a:t>
              </a:r>
              <a:r>
                <a:rPr lang="en-US" sz="2400" i="1" dirty="0">
                  <a:solidFill>
                    <a:srgbClr val="000000"/>
                  </a:solidFill>
                </a:rPr>
                <a:t>a</a:t>
              </a:r>
              <a:r>
                <a:rPr lang="en-US" sz="2400" dirty="0">
                  <a:sym typeface="Symbol"/>
                </a:rPr>
                <a:t> { </a:t>
              </a:r>
              <a:r>
                <a:rPr lang="en-US" sz="2400" i="1" dirty="0">
                  <a:sym typeface="Symbol"/>
                </a:rPr>
                <a:t>P</a:t>
              </a:r>
              <a:r>
                <a:rPr lang="en-US" sz="2400" dirty="0">
                  <a:sym typeface="Symbol"/>
                </a:rPr>
                <a:t> }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974660" y="1383159"/>
              <a:ext cx="869148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2400" dirty="0">
                  <a:solidFill>
                    <a:srgbClr val="0000FF"/>
                  </a:solidFill>
                </a:rPr>
                <a:t>[</a:t>
              </a:r>
              <a:r>
                <a:rPr lang="en-US" sz="2400" dirty="0" err="1">
                  <a:solidFill>
                    <a:srgbClr val="0000FF"/>
                  </a:solidFill>
                </a:rPr>
                <a:t>ass</a:t>
              </a:r>
              <a:r>
                <a:rPr lang="en-US" sz="2400" baseline="-25000" dirty="0" err="1">
                  <a:solidFill>
                    <a:srgbClr val="0000FF"/>
                  </a:solidFill>
                </a:rPr>
                <a:t>p</a:t>
              </a:r>
              <a:r>
                <a:rPr lang="en-US" sz="2400" dirty="0">
                  <a:solidFill>
                    <a:srgbClr val="0000FF"/>
                  </a:solidFill>
                </a:rPr>
                <a:t>]</a:t>
              </a:r>
              <a:endParaRPr lang="he-IL" sz="2400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5" name="קבוצה 57"/>
          <p:cNvGrpSpPr/>
          <p:nvPr/>
        </p:nvGrpSpPr>
        <p:grpSpPr>
          <a:xfrm>
            <a:off x="2871396" y="1808367"/>
            <a:ext cx="3133583" cy="472698"/>
            <a:chOff x="2086489" y="2175247"/>
            <a:chExt cx="3133583" cy="472698"/>
          </a:xfrm>
        </p:grpSpPr>
        <p:sp>
          <p:nvSpPr>
            <p:cNvPr id="28" name="Text Box 3"/>
            <p:cNvSpPr txBox="1">
              <a:spLocks noChangeArrowheads="1"/>
            </p:cNvSpPr>
            <p:nvPr/>
          </p:nvSpPr>
          <p:spPr bwMode="auto">
            <a:xfrm>
              <a:off x="3059832" y="2185638"/>
              <a:ext cx="2160240" cy="462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2075" tIns="46038" rIns="92075" bIns="46038" anchor="ctr">
              <a:spAutoFit/>
            </a:bodyPr>
            <a:lstStyle/>
            <a:p>
              <a:pPr algn="l" rtl="0">
                <a:spcBef>
                  <a:spcPct val="50000"/>
                </a:spcBef>
                <a:buFont typeface="Monotype Sorts" pitchFamily="2" charset="2"/>
                <a:buNone/>
              </a:pPr>
              <a:r>
                <a:rPr lang="en-US" sz="2400" dirty="0">
                  <a:sym typeface="Symbol"/>
                </a:rPr>
                <a:t>{ </a:t>
              </a:r>
              <a:r>
                <a:rPr lang="en-US" sz="2400" i="1" dirty="0">
                  <a:sym typeface="Symbol"/>
                </a:rPr>
                <a:t>P</a:t>
              </a:r>
              <a:r>
                <a:rPr lang="en-US" sz="2400" dirty="0">
                  <a:sym typeface="Symbol"/>
                </a:rPr>
                <a:t> } </a:t>
              </a:r>
              <a:r>
                <a:rPr lang="en-US" sz="24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skip</a:t>
              </a:r>
              <a:r>
                <a:rPr lang="en-US" sz="2400" dirty="0">
                  <a:sym typeface="Symbol"/>
                </a:rPr>
                <a:t> { </a:t>
              </a:r>
              <a:r>
                <a:rPr lang="en-US" sz="2400" i="1" dirty="0">
                  <a:sym typeface="Symbol"/>
                </a:rPr>
                <a:t>P</a:t>
              </a:r>
              <a:r>
                <a:rPr lang="en-US" sz="2400" dirty="0">
                  <a:sym typeface="Symbol"/>
                </a:rPr>
                <a:t> }</a:t>
              </a:r>
              <a:endParaRPr lang="en-US" sz="2400" i="1" dirty="0">
                <a:solidFill>
                  <a:srgbClr val="00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086489" y="2175247"/>
              <a:ext cx="973343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2400" dirty="0">
                  <a:solidFill>
                    <a:srgbClr val="0000FF"/>
                  </a:solidFill>
                </a:rPr>
                <a:t>[</a:t>
              </a:r>
              <a:r>
                <a:rPr lang="en-US" sz="2400" dirty="0" err="1">
                  <a:solidFill>
                    <a:srgbClr val="0000FF"/>
                  </a:solidFill>
                </a:rPr>
                <a:t>skip</a:t>
              </a:r>
              <a:r>
                <a:rPr lang="en-US" sz="2400" baseline="-25000" dirty="0" err="1">
                  <a:solidFill>
                    <a:srgbClr val="0000FF"/>
                  </a:solidFill>
                </a:rPr>
                <a:t>p</a:t>
              </a:r>
              <a:r>
                <a:rPr lang="en-US" sz="2400" dirty="0">
                  <a:solidFill>
                    <a:srgbClr val="0000FF"/>
                  </a:solidFill>
                </a:rPr>
                <a:t>]</a:t>
              </a:r>
              <a:endParaRPr lang="he-IL" sz="2400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6" name="קבוצה 56"/>
          <p:cNvGrpSpPr/>
          <p:nvPr/>
        </p:nvGrpSpPr>
        <p:grpSpPr>
          <a:xfrm>
            <a:off x="2871396" y="2502381"/>
            <a:ext cx="4633949" cy="831639"/>
            <a:chOff x="1234195" y="2988759"/>
            <a:chExt cx="4633949" cy="831639"/>
          </a:xfrm>
        </p:grpSpPr>
        <p:grpSp>
          <p:nvGrpSpPr>
            <p:cNvPr id="7" name="קבוצה 33"/>
            <p:cNvGrpSpPr/>
            <p:nvPr/>
          </p:nvGrpSpPr>
          <p:grpSpPr>
            <a:xfrm>
              <a:off x="2411760" y="2988759"/>
              <a:ext cx="3456384" cy="831639"/>
              <a:chOff x="2987825" y="2668270"/>
              <a:chExt cx="3528391" cy="831639"/>
            </a:xfrm>
          </p:grpSpPr>
          <p:sp>
            <p:nvSpPr>
              <p:cNvPr id="31" name="Text Box 3"/>
              <p:cNvSpPr txBox="1">
                <a:spLocks noChangeArrowheads="1"/>
              </p:cNvSpPr>
              <p:nvPr/>
            </p:nvSpPr>
            <p:spPr bwMode="auto">
              <a:xfrm>
                <a:off x="2987825" y="2668270"/>
                <a:ext cx="3528391" cy="8316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2075" tIns="46038" rIns="92075" bIns="46038" anchor="ctr">
                <a:spAutoFit/>
              </a:bodyPr>
              <a:lstStyle/>
              <a:p>
                <a:pPr algn="ctr" rtl="0">
                  <a:spcBef>
                    <a:spcPct val="50000"/>
                  </a:spcBef>
                  <a:buFont typeface="Monotype Sorts" pitchFamily="2" charset="2"/>
                  <a:buNone/>
                </a:pPr>
                <a:r>
                  <a:rPr lang="en-US" sz="2400" dirty="0">
                    <a:sym typeface="Symbol"/>
                  </a:rPr>
                  <a:t>{ </a:t>
                </a:r>
                <a:r>
                  <a:rPr lang="en-US" sz="2400" i="1" dirty="0">
                    <a:sym typeface="Symbol"/>
                  </a:rPr>
                  <a:t>P </a:t>
                </a:r>
                <a:r>
                  <a:rPr lang="en-US" sz="2400" dirty="0">
                    <a:sym typeface="Symbol"/>
                  </a:rPr>
                  <a:t>} </a:t>
                </a:r>
                <a:r>
                  <a:rPr lang="en-US" sz="2400" i="1" dirty="0">
                    <a:solidFill>
                      <a:srgbClr val="000000"/>
                    </a:solidFill>
                  </a:rPr>
                  <a:t>S</a:t>
                </a:r>
                <a:r>
                  <a:rPr lang="en-US" sz="2400" baseline="-25000" dirty="0">
                    <a:solidFill>
                      <a:srgbClr val="000000"/>
                    </a:solidFill>
                  </a:rPr>
                  <a:t>1</a:t>
                </a:r>
                <a:r>
                  <a:rPr lang="en-US" sz="2400" dirty="0">
                    <a:sym typeface="Symbol"/>
                  </a:rPr>
                  <a:t> { </a:t>
                </a:r>
                <a:r>
                  <a:rPr lang="en-US" sz="2400" i="1" dirty="0">
                    <a:sym typeface="Symbol"/>
                  </a:rPr>
                  <a:t>Q </a:t>
                </a:r>
                <a:r>
                  <a:rPr lang="en-US" sz="2400" dirty="0">
                    <a:sym typeface="Symbol"/>
                  </a:rPr>
                  <a:t>}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,	</a:t>
                </a:r>
                <a:r>
                  <a:rPr lang="en-US" sz="2400" dirty="0">
                    <a:sym typeface="Symbol"/>
                  </a:rPr>
                  <a:t>{ </a:t>
                </a:r>
                <a:r>
                  <a:rPr lang="en-US" sz="2400" i="1" dirty="0">
                    <a:sym typeface="Symbol"/>
                  </a:rPr>
                  <a:t>Q </a:t>
                </a:r>
                <a:r>
                  <a:rPr lang="en-US" sz="2400" dirty="0">
                    <a:sym typeface="Symbol"/>
                  </a:rPr>
                  <a:t>} </a:t>
                </a:r>
                <a:r>
                  <a:rPr lang="en-US" sz="2400" i="1" dirty="0">
                    <a:solidFill>
                      <a:srgbClr val="000000"/>
                    </a:solidFill>
                  </a:rPr>
                  <a:t>S</a:t>
                </a:r>
                <a:r>
                  <a:rPr lang="en-US" sz="2400" baseline="-25000" dirty="0">
                    <a:solidFill>
                      <a:srgbClr val="000000"/>
                    </a:solidFill>
                  </a:rPr>
                  <a:t>2</a:t>
                </a:r>
                <a:r>
                  <a:rPr lang="en-US" sz="2400" dirty="0">
                    <a:sym typeface="Symbol"/>
                  </a:rPr>
                  <a:t> { </a:t>
                </a:r>
                <a:r>
                  <a:rPr lang="en-US" sz="2400" i="1" dirty="0">
                    <a:sym typeface="Symbol"/>
                  </a:rPr>
                  <a:t>R </a:t>
                </a:r>
                <a:r>
                  <a:rPr lang="en-US" sz="2400" dirty="0">
                    <a:sym typeface="Symbol"/>
                  </a:rPr>
                  <a:t>}</a:t>
                </a:r>
                <a:b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</a:br>
                <a:r>
                  <a:rPr lang="en-US" sz="2400" dirty="0">
                    <a:sym typeface="Symbol"/>
                  </a:rPr>
                  <a:t> { </a:t>
                </a:r>
                <a:r>
                  <a:rPr lang="en-US" sz="2400" i="1" dirty="0">
                    <a:sym typeface="Symbol"/>
                  </a:rPr>
                  <a:t>P </a:t>
                </a:r>
                <a:r>
                  <a:rPr lang="en-US" sz="2400" dirty="0">
                    <a:sym typeface="Symbol"/>
                  </a:rPr>
                  <a:t>} 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S</a:t>
                </a:r>
                <a:r>
                  <a:rPr lang="en-US" sz="2400" baseline="-25000" dirty="0">
                    <a:solidFill>
                      <a:srgbClr val="000000"/>
                    </a:solidFill>
                    <a:sym typeface="Symbol" pitchFamily="18" charset="2"/>
                  </a:rPr>
                  <a:t>1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; </a:t>
                </a:r>
                <a:r>
                  <a:rPr lang="en-US" sz="2400" i="1" dirty="0">
                    <a:solidFill>
                      <a:srgbClr val="000000"/>
                    </a:solidFill>
                    <a:sym typeface="Symbol" pitchFamily="18" charset="2"/>
                  </a:rPr>
                  <a:t>S</a:t>
                </a:r>
                <a:r>
                  <a:rPr lang="en-US" sz="2400" baseline="-25000" dirty="0">
                    <a:solidFill>
                      <a:srgbClr val="000000"/>
                    </a:solidFill>
                    <a:sym typeface="Symbol" pitchFamily="18" charset="2"/>
                  </a:rPr>
                  <a:t>2</a:t>
                </a:r>
                <a:r>
                  <a:rPr lang="en-US" sz="2400" dirty="0">
                    <a:sym typeface="Symbol"/>
                  </a:rPr>
                  <a:t> { </a:t>
                </a:r>
                <a:r>
                  <a:rPr lang="en-US" sz="2400" i="1" dirty="0">
                    <a:sym typeface="Symbol"/>
                  </a:rPr>
                  <a:t>R </a:t>
                </a:r>
                <a:r>
                  <a:rPr lang="en-US" sz="2400" dirty="0">
                    <a:sym typeface="Symbol"/>
                  </a:rPr>
                  <a:t>}</a:t>
                </a:r>
                <a:endParaRPr lang="en-US" sz="2400" dirty="0">
                  <a:solidFill>
                    <a:srgbClr val="000000"/>
                  </a:solidFill>
                  <a:sym typeface="Math B" pitchFamily="2" charset="2"/>
                </a:endParaRPr>
              </a:p>
            </p:txBody>
          </p:sp>
          <p:cxnSp>
            <p:nvCxnSpPr>
              <p:cNvPr id="32" name="מחבר ישר 31"/>
              <p:cNvCxnSpPr/>
              <p:nvPr/>
            </p:nvCxnSpPr>
            <p:spPr>
              <a:xfrm>
                <a:off x="3131841" y="3121493"/>
                <a:ext cx="3312367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" name="TextBox 34"/>
            <p:cNvSpPr txBox="1"/>
            <p:nvPr/>
          </p:nvSpPr>
          <p:spPr>
            <a:xfrm>
              <a:off x="1234195" y="3212976"/>
              <a:ext cx="1177565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2400" dirty="0">
                  <a:solidFill>
                    <a:srgbClr val="0000FF"/>
                  </a:solidFill>
                </a:rPr>
                <a:t>[</a:t>
              </a:r>
              <a:r>
                <a:rPr lang="en-US" sz="2400" dirty="0" err="1">
                  <a:solidFill>
                    <a:srgbClr val="0000FF"/>
                  </a:solidFill>
                </a:rPr>
                <a:t>comp</a:t>
              </a:r>
              <a:r>
                <a:rPr lang="en-US" sz="2400" baseline="-25000" dirty="0" err="1">
                  <a:solidFill>
                    <a:srgbClr val="0000FF"/>
                  </a:solidFill>
                </a:rPr>
                <a:t>p</a:t>
              </a:r>
              <a:r>
                <a:rPr lang="en-US" sz="2400" dirty="0">
                  <a:solidFill>
                    <a:srgbClr val="0000FF"/>
                  </a:solidFill>
                </a:rPr>
                <a:t>]</a:t>
              </a:r>
              <a:endParaRPr lang="he-IL" sz="2400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8" name="קבוצה 55"/>
          <p:cNvGrpSpPr/>
          <p:nvPr/>
        </p:nvGrpSpPr>
        <p:grpSpPr>
          <a:xfrm>
            <a:off x="2871396" y="3555336"/>
            <a:ext cx="5038819" cy="831639"/>
            <a:chOff x="1333381" y="4161212"/>
            <a:chExt cx="5038819" cy="831639"/>
          </a:xfrm>
        </p:grpSpPr>
        <p:grpSp>
          <p:nvGrpSpPr>
            <p:cNvPr id="9" name="קבוצה 47"/>
            <p:cNvGrpSpPr/>
            <p:nvPr/>
          </p:nvGrpSpPr>
          <p:grpSpPr>
            <a:xfrm>
              <a:off x="1907704" y="4161212"/>
              <a:ext cx="4464496" cy="831639"/>
              <a:chOff x="1835696" y="3861048"/>
              <a:chExt cx="4392488" cy="831639"/>
            </a:xfrm>
          </p:grpSpPr>
          <p:sp>
            <p:nvSpPr>
              <p:cNvPr id="42" name="Text Box 3"/>
              <p:cNvSpPr txBox="1">
                <a:spLocks noChangeArrowheads="1"/>
              </p:cNvSpPr>
              <p:nvPr/>
            </p:nvSpPr>
            <p:spPr bwMode="auto">
              <a:xfrm>
                <a:off x="1835696" y="3861048"/>
                <a:ext cx="4392488" cy="8316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2075" tIns="46038" rIns="92075" bIns="46038" anchor="ctr">
                <a:spAutoFit/>
              </a:bodyPr>
              <a:lstStyle/>
              <a:p>
                <a:pPr algn="ctr" rtl="0">
                  <a:spcBef>
                    <a:spcPct val="50000"/>
                  </a:spcBef>
                  <a:buFont typeface="Monotype Sorts" pitchFamily="2" charset="2"/>
                  <a:buNone/>
                </a:pPr>
                <a:r>
                  <a:rPr lang="en-US" sz="2400" dirty="0">
                    <a:sym typeface="Symbol"/>
                  </a:rPr>
                  <a:t>{ </a:t>
                </a:r>
                <a:r>
                  <a:rPr lang="en-US" sz="2400" i="1" dirty="0">
                    <a:sym typeface="Symbol"/>
                  </a:rPr>
                  <a:t>b</a:t>
                </a:r>
                <a:r>
                  <a:rPr lang="en-US" sz="2400" dirty="0">
                    <a:sym typeface="Symbol"/>
                  </a:rPr>
                  <a:t> </a:t>
                </a:r>
                <a:r>
                  <a:rPr lang="en-US" sz="2400" dirty="0">
                    <a:sym typeface="Math B"/>
                  </a:rPr>
                  <a:t> </a:t>
                </a:r>
                <a:r>
                  <a:rPr lang="en-US" sz="2400" i="1" dirty="0">
                    <a:sym typeface="Math B"/>
                  </a:rPr>
                  <a:t>P</a:t>
                </a:r>
                <a:r>
                  <a:rPr lang="en-US" sz="2400" dirty="0">
                    <a:sym typeface="Math B"/>
                  </a:rPr>
                  <a:t> </a:t>
                </a:r>
                <a:r>
                  <a:rPr lang="en-US" sz="2400" dirty="0">
                    <a:sym typeface="Symbol"/>
                  </a:rPr>
                  <a:t>} </a:t>
                </a:r>
                <a:r>
                  <a:rPr lang="en-US" sz="2400" i="1" dirty="0">
                    <a:solidFill>
                      <a:srgbClr val="000000"/>
                    </a:solidFill>
                  </a:rPr>
                  <a:t>S</a:t>
                </a:r>
                <a:r>
                  <a:rPr lang="en-US" sz="2400" baseline="-25000" dirty="0">
                    <a:solidFill>
                      <a:srgbClr val="000000"/>
                    </a:solidFill>
                  </a:rPr>
                  <a:t>1</a:t>
                </a:r>
                <a:r>
                  <a:rPr lang="en-US" sz="2400" dirty="0">
                    <a:sym typeface="Symbol"/>
                  </a:rPr>
                  <a:t> { </a:t>
                </a:r>
                <a:r>
                  <a:rPr lang="en-US" sz="2400" i="1" dirty="0">
                    <a:sym typeface="Symbol"/>
                  </a:rPr>
                  <a:t>Q</a:t>
                </a:r>
                <a:r>
                  <a:rPr lang="en-US" sz="2400" dirty="0">
                    <a:sym typeface="Math B"/>
                  </a:rPr>
                  <a:t> </a:t>
                </a:r>
                <a:r>
                  <a:rPr lang="en-US" sz="2400" dirty="0">
                    <a:sym typeface="Symbol"/>
                  </a:rPr>
                  <a:t>},   { </a:t>
                </a:r>
                <a:r>
                  <a:rPr lang="en-US" sz="2400" dirty="0">
                    <a:sym typeface="Math C"/>
                  </a:rPr>
                  <a:t></a:t>
                </a:r>
                <a:r>
                  <a:rPr lang="en-US" sz="2400" i="1" dirty="0">
                    <a:sym typeface="Symbol"/>
                  </a:rPr>
                  <a:t>b</a:t>
                </a:r>
                <a:r>
                  <a:rPr lang="en-US" sz="2400" dirty="0">
                    <a:sym typeface="Symbol"/>
                  </a:rPr>
                  <a:t> </a:t>
                </a:r>
                <a:r>
                  <a:rPr lang="en-US" sz="2400" dirty="0">
                    <a:sym typeface="Math B"/>
                  </a:rPr>
                  <a:t> </a:t>
                </a:r>
                <a:r>
                  <a:rPr lang="en-US" sz="2400" i="1" dirty="0">
                    <a:sym typeface="Math B"/>
                  </a:rPr>
                  <a:t>P</a:t>
                </a:r>
                <a:r>
                  <a:rPr lang="en-US" sz="2400" dirty="0">
                    <a:sym typeface="Math B"/>
                  </a:rPr>
                  <a:t> </a:t>
                </a:r>
                <a:r>
                  <a:rPr lang="en-US" sz="2400" dirty="0">
                    <a:sym typeface="Symbol"/>
                  </a:rPr>
                  <a:t>} </a:t>
                </a:r>
                <a:r>
                  <a:rPr lang="en-US" sz="2400" i="1" dirty="0">
                    <a:solidFill>
                      <a:srgbClr val="000000"/>
                    </a:solidFill>
                  </a:rPr>
                  <a:t>S</a:t>
                </a:r>
                <a:r>
                  <a:rPr lang="en-US" sz="2400" baseline="-25000" dirty="0">
                    <a:solidFill>
                      <a:srgbClr val="000000"/>
                    </a:solidFill>
                  </a:rPr>
                  <a:t>2</a:t>
                </a:r>
                <a:r>
                  <a:rPr lang="en-US" sz="2400" dirty="0">
                    <a:sym typeface="Symbol"/>
                  </a:rPr>
                  <a:t> { </a:t>
                </a:r>
                <a:r>
                  <a:rPr lang="en-US" sz="2400" i="1" dirty="0">
                    <a:sym typeface="Symbol"/>
                  </a:rPr>
                  <a:t>Q</a:t>
                </a:r>
                <a:r>
                  <a:rPr lang="en-US" sz="2400" dirty="0">
                    <a:sym typeface="Math B"/>
                  </a:rPr>
                  <a:t> </a:t>
                </a:r>
                <a:r>
                  <a:rPr lang="en-US" sz="2400" dirty="0">
                    <a:sym typeface="Symbol"/>
                  </a:rPr>
                  <a:t>}</a:t>
                </a:r>
                <a:b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</a:br>
                <a:r>
                  <a:rPr lang="en-US" sz="2400" dirty="0">
                    <a:sym typeface="Symbol"/>
                  </a:rPr>
                  <a:t> { </a:t>
                </a:r>
                <a:r>
                  <a:rPr lang="en-US" sz="2400" i="1" dirty="0">
                    <a:sym typeface="Math B"/>
                  </a:rPr>
                  <a:t>P</a:t>
                </a:r>
                <a:r>
                  <a:rPr lang="en-US" sz="2400" dirty="0">
                    <a:sym typeface="Math B"/>
                  </a:rPr>
                  <a:t> </a:t>
                </a:r>
                <a:r>
                  <a:rPr lang="en-US" sz="2400" dirty="0">
                    <a:sym typeface="Symbol"/>
                  </a:rPr>
                  <a:t>} </a:t>
                </a:r>
                <a:r>
                  <a:rPr lang="en-US" sz="2400" dirty="0">
                    <a:solidFill>
                      <a:srgbClr val="000000"/>
                    </a:solidFill>
                    <a:latin typeface="Courier New" pitchFamily="49" charset="0"/>
                    <a:cs typeface="Courier New" pitchFamily="49" charset="0"/>
                    <a:sym typeface="Symbol" pitchFamily="18" charset="2"/>
                  </a:rPr>
                  <a:t>if </a:t>
                </a:r>
                <a:r>
                  <a:rPr lang="en-US" sz="2400" i="1" dirty="0">
                    <a:solidFill>
                      <a:srgbClr val="000000"/>
                    </a:solidFill>
                    <a:sym typeface="Symbol" pitchFamily="18" charset="2"/>
                  </a:rPr>
                  <a:t>b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2400" dirty="0">
                    <a:solidFill>
                      <a:srgbClr val="000000"/>
                    </a:solidFill>
                    <a:latin typeface="Courier New" pitchFamily="49" charset="0"/>
                    <a:cs typeface="Courier New" pitchFamily="49" charset="0"/>
                    <a:sym typeface="Symbol" pitchFamily="18" charset="2"/>
                  </a:rPr>
                  <a:t>then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2400" i="1" dirty="0">
                    <a:solidFill>
                      <a:srgbClr val="000000"/>
                    </a:solidFill>
                    <a:sym typeface="Symbol" pitchFamily="18" charset="2"/>
                  </a:rPr>
                  <a:t>S</a:t>
                </a:r>
                <a:r>
                  <a:rPr lang="en-US" sz="2400" baseline="-25000" dirty="0">
                    <a:solidFill>
                      <a:srgbClr val="000000"/>
                    </a:solidFill>
                    <a:sym typeface="Symbol" pitchFamily="18" charset="2"/>
                  </a:rPr>
                  <a:t>1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2400" dirty="0">
                    <a:solidFill>
                      <a:srgbClr val="000000"/>
                    </a:solidFill>
                    <a:latin typeface="Courier New" pitchFamily="49" charset="0"/>
                    <a:cs typeface="Courier New" pitchFamily="49" charset="0"/>
                    <a:sym typeface="Symbol" pitchFamily="18" charset="2"/>
                  </a:rPr>
                  <a:t>else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2400" i="1" dirty="0">
                    <a:solidFill>
                      <a:srgbClr val="000000"/>
                    </a:solidFill>
                    <a:sym typeface="Symbol" pitchFamily="18" charset="2"/>
                  </a:rPr>
                  <a:t>S</a:t>
                </a:r>
                <a:r>
                  <a:rPr lang="en-US" sz="2400" baseline="-25000" dirty="0">
                    <a:solidFill>
                      <a:srgbClr val="000000"/>
                    </a:solidFill>
                    <a:sym typeface="Symbol" pitchFamily="18" charset="2"/>
                  </a:rPr>
                  <a:t>2</a:t>
                </a:r>
                <a:r>
                  <a:rPr lang="en-US" sz="2400" dirty="0">
                    <a:sym typeface="Symbol"/>
                  </a:rPr>
                  <a:t> { </a:t>
                </a:r>
                <a:r>
                  <a:rPr lang="en-US" sz="2400" i="1" dirty="0">
                    <a:sym typeface="Symbol"/>
                  </a:rPr>
                  <a:t>Q</a:t>
                </a:r>
                <a:r>
                  <a:rPr lang="en-US" sz="2400" dirty="0">
                    <a:sym typeface="Math B"/>
                  </a:rPr>
                  <a:t> </a:t>
                </a:r>
                <a:r>
                  <a:rPr lang="en-US" sz="2400" dirty="0">
                    <a:sym typeface="Symbol"/>
                  </a:rPr>
                  <a:t>}</a:t>
                </a:r>
                <a:endParaRPr lang="en-US" sz="2400" dirty="0">
                  <a:solidFill>
                    <a:srgbClr val="000000"/>
                  </a:solidFill>
                  <a:sym typeface="Math B" pitchFamily="2" charset="2"/>
                </a:endParaRPr>
              </a:p>
            </p:txBody>
          </p:sp>
          <p:cxnSp>
            <p:nvCxnSpPr>
              <p:cNvPr id="43" name="מחבר ישר 42"/>
              <p:cNvCxnSpPr/>
              <p:nvPr/>
            </p:nvCxnSpPr>
            <p:spPr>
              <a:xfrm>
                <a:off x="1979712" y="4293096"/>
                <a:ext cx="4104456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9" name="TextBox 48"/>
            <p:cNvSpPr txBox="1"/>
            <p:nvPr/>
          </p:nvSpPr>
          <p:spPr>
            <a:xfrm>
              <a:off x="1333381" y="4365104"/>
              <a:ext cx="646331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2400" dirty="0">
                  <a:solidFill>
                    <a:srgbClr val="0000FF"/>
                  </a:solidFill>
                </a:rPr>
                <a:t>[</a:t>
              </a:r>
              <a:r>
                <a:rPr lang="en-US" sz="2400" dirty="0" err="1">
                  <a:solidFill>
                    <a:srgbClr val="0000FF"/>
                  </a:solidFill>
                </a:rPr>
                <a:t>if</a:t>
              </a:r>
              <a:r>
                <a:rPr lang="en-US" sz="2400" baseline="-25000" dirty="0" err="1">
                  <a:solidFill>
                    <a:srgbClr val="0000FF"/>
                  </a:solidFill>
                </a:rPr>
                <a:t>p</a:t>
              </a:r>
              <a:r>
                <a:rPr lang="en-US" sz="2400" dirty="0">
                  <a:solidFill>
                    <a:srgbClr val="0000FF"/>
                  </a:solidFill>
                </a:rPr>
                <a:t>]</a:t>
              </a:r>
              <a:endParaRPr lang="he-IL" sz="2400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10" name="קבוצה 54"/>
          <p:cNvGrpSpPr/>
          <p:nvPr/>
        </p:nvGrpSpPr>
        <p:grpSpPr>
          <a:xfrm>
            <a:off x="2871396" y="4608291"/>
            <a:ext cx="5076564" cy="831639"/>
            <a:chOff x="1043608" y="5333665"/>
            <a:chExt cx="5076564" cy="831639"/>
          </a:xfrm>
        </p:grpSpPr>
        <p:grpSp>
          <p:nvGrpSpPr>
            <p:cNvPr id="11" name="קבוצה 47"/>
            <p:cNvGrpSpPr/>
            <p:nvPr/>
          </p:nvGrpSpPr>
          <p:grpSpPr>
            <a:xfrm>
              <a:off x="2159732" y="5333665"/>
              <a:ext cx="3960440" cy="831639"/>
              <a:chOff x="1835696" y="3861048"/>
              <a:chExt cx="4680520" cy="831639"/>
            </a:xfrm>
          </p:grpSpPr>
          <p:sp>
            <p:nvSpPr>
              <p:cNvPr id="44" name="Text Box 3"/>
              <p:cNvSpPr txBox="1">
                <a:spLocks noChangeArrowheads="1"/>
              </p:cNvSpPr>
              <p:nvPr/>
            </p:nvSpPr>
            <p:spPr bwMode="auto">
              <a:xfrm>
                <a:off x="1835696" y="3861048"/>
                <a:ext cx="4680520" cy="8316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2075" tIns="46038" rIns="92075" bIns="46038" anchor="ctr">
                <a:spAutoFit/>
              </a:bodyPr>
              <a:lstStyle/>
              <a:p>
                <a:pPr algn="ctr" rtl="0">
                  <a:spcBef>
                    <a:spcPct val="50000"/>
                  </a:spcBef>
                  <a:buFont typeface="Monotype Sorts" pitchFamily="2" charset="2"/>
                  <a:buNone/>
                </a:pPr>
                <a:r>
                  <a:rPr lang="en-US" sz="2400" dirty="0">
                    <a:sym typeface="Symbol"/>
                  </a:rPr>
                  <a:t>{ </a:t>
                </a:r>
                <a:r>
                  <a:rPr lang="en-US" sz="2400" i="1" dirty="0">
                    <a:sym typeface="Symbol"/>
                  </a:rPr>
                  <a:t>b</a:t>
                </a:r>
                <a:r>
                  <a:rPr lang="en-US" sz="2400" dirty="0">
                    <a:sym typeface="Symbol"/>
                  </a:rPr>
                  <a:t> </a:t>
                </a:r>
                <a:r>
                  <a:rPr lang="en-US" sz="2400" dirty="0">
                    <a:sym typeface="Math B"/>
                  </a:rPr>
                  <a:t> </a:t>
                </a:r>
                <a:r>
                  <a:rPr lang="en-US" sz="2400" i="1" dirty="0">
                    <a:sym typeface="Symbol"/>
                  </a:rPr>
                  <a:t>P</a:t>
                </a:r>
                <a:r>
                  <a:rPr lang="en-US" sz="2400" dirty="0">
                    <a:sym typeface="Symbol"/>
                  </a:rPr>
                  <a:t> } </a:t>
                </a:r>
                <a:r>
                  <a:rPr lang="en-US" sz="2400" i="1" dirty="0">
                    <a:solidFill>
                      <a:srgbClr val="000000"/>
                    </a:solidFill>
                  </a:rPr>
                  <a:t>S</a:t>
                </a:r>
                <a:r>
                  <a:rPr lang="en-US" sz="2400" dirty="0">
                    <a:sym typeface="Symbol"/>
                  </a:rPr>
                  <a:t> { </a:t>
                </a:r>
                <a:r>
                  <a:rPr lang="en-US" sz="2400" i="1" dirty="0">
                    <a:sym typeface="Symbol"/>
                  </a:rPr>
                  <a:t>P</a:t>
                </a:r>
                <a:r>
                  <a:rPr lang="en-US" sz="2400" dirty="0">
                    <a:sym typeface="Symbol"/>
                  </a:rPr>
                  <a:t> }</a:t>
                </a:r>
                <a:r>
                  <a:rPr lang="en-US" sz="2400" dirty="0">
                    <a:solidFill>
                      <a:srgbClr val="000000"/>
                    </a:solidFill>
                  </a:rPr>
                  <a:t> </a:t>
                </a:r>
                <a:b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</a:br>
                <a:r>
                  <a:rPr lang="en-US" sz="2400" dirty="0">
                    <a:sym typeface="Symbol"/>
                  </a:rPr>
                  <a:t> { </a:t>
                </a:r>
                <a:r>
                  <a:rPr lang="en-US" sz="2400" i="1" dirty="0">
                    <a:sym typeface="Symbol"/>
                  </a:rPr>
                  <a:t>P</a:t>
                </a:r>
                <a:r>
                  <a:rPr lang="en-US" sz="2400" dirty="0">
                    <a:sym typeface="Symbol"/>
                  </a:rPr>
                  <a:t> } </a:t>
                </a:r>
                <a:r>
                  <a:rPr lang="en-US" sz="2400" dirty="0">
                    <a:solidFill>
                      <a:srgbClr val="000000"/>
                    </a:solidFill>
                    <a:latin typeface="Courier New" pitchFamily="49" charset="0"/>
                    <a:cs typeface="Courier New" pitchFamily="49" charset="0"/>
                    <a:sym typeface="Symbol" pitchFamily="18" charset="2"/>
                  </a:rPr>
                  <a:t>while </a:t>
                </a:r>
                <a:r>
                  <a:rPr lang="en-US" sz="2400" i="1" dirty="0">
                    <a:solidFill>
                      <a:srgbClr val="000000"/>
                    </a:solidFill>
                    <a:sym typeface="Symbol" pitchFamily="18" charset="2"/>
                  </a:rPr>
                  <a:t>b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2400" dirty="0">
                    <a:solidFill>
                      <a:srgbClr val="000000"/>
                    </a:solidFill>
                    <a:latin typeface="Courier New" pitchFamily="49" charset="0"/>
                    <a:cs typeface="Courier New" pitchFamily="49" charset="0"/>
                    <a:sym typeface="Symbol" pitchFamily="18" charset="2"/>
                  </a:rPr>
                  <a:t>do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2400" i="1" dirty="0">
                    <a:solidFill>
                      <a:srgbClr val="000000"/>
                    </a:solidFill>
                    <a:sym typeface="Symbol" pitchFamily="18" charset="2"/>
                  </a:rPr>
                  <a:t>S</a:t>
                </a:r>
                <a:r>
                  <a:rPr lang="en-US" sz="2400" dirty="0">
                    <a:sym typeface="Symbol"/>
                  </a:rPr>
                  <a:t> {</a:t>
                </a:r>
                <a:r>
                  <a:rPr lang="en-US" sz="2400" dirty="0">
                    <a:sym typeface="Math C"/>
                  </a:rPr>
                  <a:t></a:t>
                </a:r>
                <a:r>
                  <a:rPr lang="en-US" sz="2400" i="1" dirty="0">
                    <a:sym typeface="Symbol"/>
                  </a:rPr>
                  <a:t>b</a:t>
                </a:r>
                <a:r>
                  <a:rPr lang="en-US" sz="2400" dirty="0">
                    <a:sym typeface="Symbol"/>
                  </a:rPr>
                  <a:t> </a:t>
                </a:r>
                <a:r>
                  <a:rPr lang="en-US" sz="2400" dirty="0">
                    <a:sym typeface="Math B"/>
                  </a:rPr>
                  <a:t> </a:t>
                </a:r>
                <a:r>
                  <a:rPr lang="en-US" sz="2400" i="1" dirty="0">
                    <a:sym typeface="Symbol"/>
                  </a:rPr>
                  <a:t>P</a:t>
                </a:r>
                <a:r>
                  <a:rPr lang="en-US" sz="2400" dirty="0">
                    <a:sym typeface="Symbol"/>
                  </a:rPr>
                  <a:t> }</a:t>
                </a:r>
                <a:endParaRPr lang="en-US" sz="2400" dirty="0">
                  <a:solidFill>
                    <a:srgbClr val="000000"/>
                  </a:solidFill>
                  <a:sym typeface="Math B" pitchFamily="2" charset="2"/>
                </a:endParaRPr>
              </a:p>
            </p:txBody>
          </p:sp>
          <p:cxnSp>
            <p:nvCxnSpPr>
              <p:cNvPr id="45" name="מחבר ישר 44"/>
              <p:cNvCxnSpPr/>
              <p:nvPr/>
            </p:nvCxnSpPr>
            <p:spPr>
              <a:xfrm>
                <a:off x="1979712" y="4293096"/>
                <a:ext cx="4392488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" name="TextBox 40"/>
            <p:cNvSpPr txBox="1"/>
            <p:nvPr/>
          </p:nvSpPr>
          <p:spPr>
            <a:xfrm>
              <a:off x="1043608" y="5517232"/>
              <a:ext cx="1157689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2400" dirty="0">
                  <a:solidFill>
                    <a:srgbClr val="0000FF"/>
                  </a:solidFill>
                </a:rPr>
                <a:t>[</a:t>
              </a:r>
              <a:r>
                <a:rPr lang="en-US" sz="2400" dirty="0" err="1">
                  <a:solidFill>
                    <a:srgbClr val="0000FF"/>
                  </a:solidFill>
                </a:rPr>
                <a:t>while</a:t>
              </a:r>
              <a:r>
                <a:rPr lang="en-US" sz="2400" baseline="-25000" dirty="0" err="1">
                  <a:solidFill>
                    <a:srgbClr val="0000FF"/>
                  </a:solidFill>
                </a:rPr>
                <a:t>p</a:t>
              </a:r>
              <a:r>
                <a:rPr lang="en-US" sz="2400" dirty="0">
                  <a:solidFill>
                    <a:srgbClr val="0000FF"/>
                  </a:solidFill>
                </a:rPr>
                <a:t>]</a:t>
              </a:r>
              <a:endParaRPr lang="he-IL" sz="2400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25" name="קבוצה 54"/>
          <p:cNvGrpSpPr/>
          <p:nvPr/>
        </p:nvGrpSpPr>
        <p:grpSpPr>
          <a:xfrm>
            <a:off x="2871396" y="5661248"/>
            <a:ext cx="5301004" cy="831639"/>
            <a:chOff x="1864884" y="5333665"/>
            <a:chExt cx="6443464" cy="831639"/>
          </a:xfrm>
        </p:grpSpPr>
        <p:grpSp>
          <p:nvGrpSpPr>
            <p:cNvPr id="26" name="קבוצה 47"/>
            <p:cNvGrpSpPr/>
            <p:nvPr/>
          </p:nvGrpSpPr>
          <p:grpSpPr>
            <a:xfrm>
              <a:off x="2159732" y="5333665"/>
              <a:ext cx="3960440" cy="831639"/>
              <a:chOff x="1835696" y="3861048"/>
              <a:chExt cx="4680520" cy="831639"/>
            </a:xfrm>
          </p:grpSpPr>
          <p:sp>
            <p:nvSpPr>
              <p:cNvPr id="33" name="Text Box 3"/>
              <p:cNvSpPr txBox="1">
                <a:spLocks noChangeArrowheads="1"/>
              </p:cNvSpPr>
              <p:nvPr/>
            </p:nvSpPr>
            <p:spPr bwMode="auto">
              <a:xfrm>
                <a:off x="1835696" y="3861048"/>
                <a:ext cx="4680520" cy="8316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2075" tIns="46038" rIns="92075" bIns="46038" anchor="ctr">
                <a:spAutoFit/>
              </a:bodyPr>
              <a:lstStyle/>
              <a:p>
                <a:pPr algn="ctr" rtl="0">
                  <a:spcBef>
                    <a:spcPct val="50000"/>
                  </a:spcBef>
                  <a:buFont typeface="Monotype Sorts" pitchFamily="2" charset="2"/>
                  <a:buNone/>
                </a:pPr>
                <a:r>
                  <a:rPr lang="en-US" sz="2400" dirty="0">
                    <a:sym typeface="Symbol"/>
                  </a:rPr>
                  <a:t>{ </a:t>
                </a:r>
                <a:r>
                  <a:rPr lang="en-US" sz="2400" i="1" dirty="0">
                    <a:sym typeface="Symbol"/>
                  </a:rPr>
                  <a:t>P</a:t>
                </a:r>
                <a:r>
                  <a:rPr lang="en-US" sz="2400" dirty="0">
                    <a:sym typeface="Symbol"/>
                  </a:rPr>
                  <a:t>’ } </a:t>
                </a:r>
                <a:r>
                  <a:rPr lang="en-US" sz="2400" i="1" dirty="0">
                    <a:solidFill>
                      <a:srgbClr val="000000"/>
                    </a:solidFill>
                  </a:rPr>
                  <a:t>S</a:t>
                </a:r>
                <a:r>
                  <a:rPr lang="en-US" sz="2400" dirty="0">
                    <a:sym typeface="Symbol"/>
                  </a:rPr>
                  <a:t> { </a:t>
                </a:r>
                <a:r>
                  <a:rPr lang="en-US" sz="2400" i="1" dirty="0">
                    <a:sym typeface="Symbol"/>
                  </a:rPr>
                  <a:t>Q</a:t>
                </a:r>
                <a:r>
                  <a:rPr lang="en-US" sz="2400" dirty="0">
                    <a:sym typeface="Symbol"/>
                  </a:rPr>
                  <a:t>’ }</a:t>
                </a:r>
                <a:r>
                  <a:rPr lang="en-US" sz="2400" dirty="0">
                    <a:solidFill>
                      <a:srgbClr val="000000"/>
                    </a:solidFill>
                  </a:rPr>
                  <a:t> </a:t>
                </a:r>
                <a:b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</a:br>
                <a:r>
                  <a:rPr lang="en-US" sz="2400" dirty="0">
                    <a:sym typeface="Symbol"/>
                  </a:rPr>
                  <a:t> { </a:t>
                </a:r>
                <a:r>
                  <a:rPr lang="en-US" sz="2400" i="1" dirty="0">
                    <a:sym typeface="Symbol"/>
                  </a:rPr>
                  <a:t>P</a:t>
                </a:r>
                <a:r>
                  <a:rPr lang="en-US" sz="2400" dirty="0">
                    <a:sym typeface="Symbol"/>
                  </a:rPr>
                  <a:t> } </a:t>
                </a:r>
                <a:r>
                  <a:rPr lang="en-US" sz="2400" i="1" dirty="0">
                    <a:solidFill>
                      <a:srgbClr val="000000"/>
                    </a:solidFill>
                  </a:rPr>
                  <a:t>S</a:t>
                </a:r>
                <a:r>
                  <a:rPr lang="en-US" sz="2400" dirty="0">
                    <a:sym typeface="Symbol"/>
                  </a:rPr>
                  <a:t> { </a:t>
                </a:r>
                <a:r>
                  <a:rPr lang="en-US" sz="2400" i="1" dirty="0">
                    <a:sym typeface="Symbol"/>
                  </a:rPr>
                  <a:t>Q</a:t>
                </a:r>
                <a:r>
                  <a:rPr lang="en-US" sz="2400" dirty="0">
                    <a:sym typeface="Symbol"/>
                  </a:rPr>
                  <a:t> }</a:t>
                </a:r>
                <a:endParaRPr lang="en-US" sz="2400" dirty="0">
                  <a:solidFill>
                    <a:srgbClr val="000000"/>
                  </a:solidFill>
                  <a:sym typeface="Math B" pitchFamily="2" charset="2"/>
                </a:endParaRPr>
              </a:p>
            </p:txBody>
          </p:sp>
          <p:cxnSp>
            <p:nvCxnSpPr>
              <p:cNvPr id="34" name="מחבר ישר 33"/>
              <p:cNvCxnSpPr/>
              <p:nvPr/>
            </p:nvCxnSpPr>
            <p:spPr>
              <a:xfrm>
                <a:off x="3102664" y="4293096"/>
                <a:ext cx="217226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TextBox 26"/>
            <p:cNvSpPr txBox="1"/>
            <p:nvPr/>
          </p:nvSpPr>
          <p:spPr>
            <a:xfrm>
              <a:off x="1864884" y="5517232"/>
              <a:ext cx="1279371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2400" dirty="0">
                  <a:solidFill>
                    <a:srgbClr val="0000FF"/>
                  </a:solidFill>
                </a:rPr>
                <a:t>[</a:t>
              </a:r>
              <a:r>
                <a:rPr lang="en-US" sz="2400" dirty="0" err="1">
                  <a:solidFill>
                    <a:srgbClr val="0000FF"/>
                  </a:solidFill>
                </a:rPr>
                <a:t>cons</a:t>
              </a:r>
              <a:r>
                <a:rPr lang="en-US" sz="2400" baseline="-25000" dirty="0" err="1">
                  <a:solidFill>
                    <a:srgbClr val="0000FF"/>
                  </a:solidFill>
                </a:rPr>
                <a:t>p</a:t>
              </a:r>
              <a:r>
                <a:rPr lang="en-US" sz="2400" dirty="0">
                  <a:solidFill>
                    <a:srgbClr val="0000FF"/>
                  </a:solidFill>
                </a:rPr>
                <a:t>]</a:t>
              </a:r>
              <a:endParaRPr lang="he-IL" sz="2400" dirty="0">
                <a:solidFill>
                  <a:srgbClr val="0000FF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145577" y="5549689"/>
              <a:ext cx="3162771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2400" dirty="0"/>
                <a:t>if </a:t>
              </a:r>
              <a:r>
                <a:rPr lang="en-US" sz="2400" i="1" dirty="0"/>
                <a:t>P</a:t>
              </a:r>
              <a:r>
                <a:rPr lang="en-US" sz="2400" dirty="0">
                  <a:sym typeface="Math C"/>
                </a:rPr>
                <a:t></a:t>
              </a:r>
              <a:r>
                <a:rPr lang="en-US" sz="2400" i="1" dirty="0"/>
                <a:t>P</a:t>
              </a:r>
              <a:r>
                <a:rPr lang="en-US" sz="2400" dirty="0"/>
                <a:t>’ and </a:t>
              </a:r>
              <a:r>
                <a:rPr lang="en-US" sz="2400" i="1" dirty="0"/>
                <a:t>Q</a:t>
              </a:r>
              <a:r>
                <a:rPr lang="en-US" sz="2400" dirty="0"/>
                <a:t>’</a:t>
              </a:r>
              <a:r>
                <a:rPr lang="en-US" sz="2400" dirty="0">
                  <a:sym typeface="Math C"/>
                </a:rPr>
                <a:t></a:t>
              </a:r>
              <a:r>
                <a:rPr lang="en-US" sz="2400" i="1" dirty="0"/>
                <a:t>Q</a:t>
              </a:r>
              <a:endParaRPr lang="he-IL" sz="2400" i="1" dirty="0"/>
            </a:p>
          </p:txBody>
        </p:sp>
      </p:grpSp>
      <p:sp>
        <p:nvSpPr>
          <p:cNvPr id="40" name="הסבר ענן 39"/>
          <p:cNvSpPr/>
          <p:nvPr/>
        </p:nvSpPr>
        <p:spPr>
          <a:xfrm>
            <a:off x="35496" y="2924944"/>
            <a:ext cx="2664296" cy="1656184"/>
          </a:xfrm>
          <a:prstGeom prst="cloudCallout">
            <a:avLst>
              <a:gd name="adj1" fmla="val 116839"/>
              <a:gd name="adj2" fmla="val -2911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Notice similarity to natural semantics rules</a:t>
            </a:r>
            <a:endParaRPr lang="he-I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526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Axiomatic Semantics</a:t>
            </a:r>
            <a:endParaRPr lang="he-IL" dirty="0"/>
          </a:p>
        </p:txBody>
      </p:sp>
      <p:grpSp>
        <p:nvGrpSpPr>
          <p:cNvPr id="15" name="קבוצה 14"/>
          <p:cNvGrpSpPr/>
          <p:nvPr/>
        </p:nvGrpSpPr>
        <p:grpSpPr>
          <a:xfrm>
            <a:off x="6156176" y="1772816"/>
            <a:ext cx="2592288" cy="2744622"/>
            <a:chOff x="6300192" y="1705594"/>
            <a:chExt cx="2592288" cy="2744622"/>
          </a:xfrm>
        </p:grpSpPr>
        <p:pic>
          <p:nvPicPr>
            <p:cNvPr id="1026" name="Picture 2" descr="File:Sir Tony Hoare IMG 5125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397730" y="2143752"/>
              <a:ext cx="2397213" cy="2306464"/>
            </a:xfrm>
            <a:prstGeom prst="rect">
              <a:avLst/>
            </a:prstGeom>
            <a:noFill/>
          </p:spPr>
        </p:pic>
        <p:sp>
          <p:nvSpPr>
            <p:cNvPr id="8" name="TextBox 7"/>
            <p:cNvSpPr txBox="1"/>
            <p:nvPr/>
          </p:nvSpPr>
          <p:spPr>
            <a:xfrm>
              <a:off x="6300192" y="1705594"/>
              <a:ext cx="2592288" cy="45687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 rtl="0"/>
              <a:r>
                <a:rPr lang="en-US" sz="2400" dirty="0"/>
                <a:t>C.A.R. Hoare</a:t>
              </a:r>
              <a:endParaRPr lang="he-IL" sz="2400" dirty="0"/>
            </a:p>
          </p:txBody>
        </p:sp>
      </p:grpSp>
      <p:grpSp>
        <p:nvGrpSpPr>
          <p:cNvPr id="17" name="קבוצה 16"/>
          <p:cNvGrpSpPr/>
          <p:nvPr/>
        </p:nvGrpSpPr>
        <p:grpSpPr>
          <a:xfrm>
            <a:off x="3167844" y="1767033"/>
            <a:ext cx="2520280" cy="2750405"/>
            <a:chOff x="251520" y="1699811"/>
            <a:chExt cx="2520280" cy="2750405"/>
          </a:xfrm>
        </p:grpSpPr>
        <p:pic>
          <p:nvPicPr>
            <p:cNvPr id="1030" name="Picture 6" descr="http://news.stanford.edu/news/2001/november7/gifs/Robert%20Floyd_160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47302" y="2142616"/>
              <a:ext cx="1528716" cy="2307600"/>
            </a:xfrm>
            <a:prstGeom prst="rect">
              <a:avLst/>
            </a:prstGeom>
            <a:noFill/>
          </p:spPr>
        </p:pic>
        <p:sp>
          <p:nvSpPr>
            <p:cNvPr id="10" name="TextBox 9"/>
            <p:cNvSpPr txBox="1"/>
            <p:nvPr/>
          </p:nvSpPr>
          <p:spPr>
            <a:xfrm>
              <a:off x="251520" y="1699811"/>
              <a:ext cx="2520280" cy="46266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 rtl="0"/>
              <a:r>
                <a:rPr lang="en-US" sz="2400" dirty="0"/>
                <a:t>Robert W. Floyd</a:t>
              </a:r>
              <a:endParaRPr lang="he-IL" sz="2400" dirty="0"/>
            </a:p>
          </p:txBody>
        </p:sp>
      </p:grpSp>
      <p:sp>
        <p:nvSpPr>
          <p:cNvPr id="18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244408" y="6492875"/>
            <a:ext cx="899592" cy="365125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4</a:t>
            </a:fld>
            <a:endParaRPr lang="he-IL" dirty="0"/>
          </a:p>
        </p:txBody>
      </p:sp>
      <p:grpSp>
        <p:nvGrpSpPr>
          <p:cNvPr id="13" name="קבוצה 15"/>
          <p:cNvGrpSpPr/>
          <p:nvPr/>
        </p:nvGrpSpPr>
        <p:grpSpPr>
          <a:xfrm>
            <a:off x="467544" y="1772816"/>
            <a:ext cx="2592288" cy="2749408"/>
            <a:chOff x="3203848" y="1700808"/>
            <a:chExt cx="2592288" cy="2749408"/>
          </a:xfrm>
        </p:grpSpPr>
        <p:pic>
          <p:nvPicPr>
            <p:cNvPr id="19" name="Picture 4" descr="Edsger Wybe Dijkstra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633658" y="2142616"/>
              <a:ext cx="1732669" cy="2307600"/>
            </a:xfrm>
            <a:prstGeom prst="rect">
              <a:avLst/>
            </a:prstGeom>
            <a:noFill/>
          </p:spPr>
        </p:pic>
        <p:sp>
          <p:nvSpPr>
            <p:cNvPr id="20" name="TextBox 19"/>
            <p:cNvSpPr txBox="1"/>
            <p:nvPr/>
          </p:nvSpPr>
          <p:spPr>
            <a:xfrm>
              <a:off x="3203848" y="1700808"/>
              <a:ext cx="2592288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 rtl="0"/>
              <a:r>
                <a:rPr lang="en-US" sz="2400" dirty="0" err="1"/>
                <a:t>Edsger</a:t>
              </a:r>
              <a:r>
                <a:rPr lang="en-US" sz="2400" dirty="0"/>
                <a:t> W. </a:t>
              </a:r>
              <a:r>
                <a:rPr lang="en-US" sz="2400" dirty="0" err="1"/>
                <a:t>Dijkstra</a:t>
              </a:r>
              <a:endParaRPr lang="he-IL" sz="2400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259632" y="5157192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dirty="0"/>
              <a:t>BTW, what do all these people have in common?</a:t>
            </a:r>
          </a:p>
        </p:txBody>
      </p:sp>
    </p:spTree>
    <p:extLst>
      <p:ext uri="{BB962C8B-B14F-4D97-AF65-F5344CB8AC3E}">
        <p14:creationId xmlns:p14="http://schemas.microsoft.com/office/powerpoint/2010/main" val="21135685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skip</a:t>
            </a:r>
            <a:r>
              <a:rPr lang="en-US" dirty="0">
                <a:solidFill>
                  <a:srgbClr val="000000"/>
                </a:solidFill>
                <a:cs typeface="Courier New" pitchFamily="49" charset="0"/>
              </a:rPr>
              <a:t> rule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40</a:t>
            </a:fld>
            <a:endParaRPr lang="he-IL" dirty="0"/>
          </a:p>
        </p:txBody>
      </p:sp>
      <p:grpSp>
        <p:nvGrpSpPr>
          <p:cNvPr id="8" name="קבוצה 57"/>
          <p:cNvGrpSpPr/>
          <p:nvPr/>
        </p:nvGrpSpPr>
        <p:grpSpPr>
          <a:xfrm>
            <a:off x="2051720" y="1269859"/>
            <a:ext cx="4968552" cy="1200971"/>
            <a:chOff x="1889319" y="1816306"/>
            <a:chExt cx="3330753" cy="1200971"/>
          </a:xfrm>
          <a:effectLst>
            <a:glow rad="228600">
              <a:schemeClr val="accent6">
                <a:satMod val="175000"/>
                <a:alpha val="40000"/>
              </a:schemeClr>
            </a:glow>
          </a:effectLst>
        </p:grpSpPr>
        <p:sp>
          <p:nvSpPr>
            <p:cNvPr id="9" name="Text Box 3"/>
            <p:cNvSpPr txBox="1">
              <a:spLocks noChangeArrowheads="1"/>
            </p:cNvSpPr>
            <p:nvPr/>
          </p:nvSpPr>
          <p:spPr bwMode="auto">
            <a:xfrm>
              <a:off x="3059832" y="1816306"/>
              <a:ext cx="2160240" cy="12009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2075" tIns="46038" rIns="92075" bIns="46038" anchor="ctr">
              <a:spAutoFit/>
            </a:bodyPr>
            <a:lstStyle/>
            <a:p>
              <a:pPr algn="l" rtl="0">
                <a:spcBef>
                  <a:spcPct val="50000"/>
                </a:spcBef>
                <a:buFont typeface="Monotype Sorts" pitchFamily="2" charset="2"/>
                <a:buNone/>
              </a:pPr>
              <a:r>
                <a:rPr lang="en-US" sz="3600" dirty="0">
                  <a:sym typeface="Symbol"/>
                </a:rPr>
                <a:t>{ </a:t>
              </a:r>
              <a:r>
                <a:rPr lang="en-US" sz="3600" i="1" dirty="0">
                  <a:sym typeface="Symbol"/>
                </a:rPr>
                <a:t>P</a:t>
              </a:r>
              <a:r>
                <a:rPr lang="en-US" sz="3600" dirty="0">
                  <a:sym typeface="Symbol"/>
                </a:rPr>
                <a:t> } </a:t>
              </a:r>
              <a:r>
                <a:rPr lang="en-US" sz="3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skip</a:t>
              </a:r>
              <a:r>
                <a:rPr lang="en-US" sz="3600" dirty="0">
                  <a:sym typeface="Symbol"/>
                </a:rPr>
                <a:t> { </a:t>
              </a:r>
              <a:r>
                <a:rPr lang="en-US" sz="3600" i="1" dirty="0">
                  <a:sym typeface="Symbol"/>
                </a:rPr>
                <a:t>P</a:t>
              </a:r>
              <a:r>
                <a:rPr lang="en-US" sz="3600" dirty="0">
                  <a:sym typeface="Symbol"/>
                </a:rPr>
                <a:t> }</a:t>
              </a:r>
              <a:endParaRPr lang="en-US" sz="3600" i="1" dirty="0">
                <a:solidFill>
                  <a:srgbClr val="00000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889319" y="2104980"/>
              <a:ext cx="1367683" cy="646331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3600" dirty="0">
                  <a:solidFill>
                    <a:srgbClr val="0000FF"/>
                  </a:solidFill>
                </a:rPr>
                <a:t>[</a:t>
              </a:r>
              <a:r>
                <a:rPr lang="en-US" sz="3600" dirty="0" err="1">
                  <a:solidFill>
                    <a:srgbClr val="0000FF"/>
                  </a:solidFill>
                </a:rPr>
                <a:t>skip</a:t>
              </a:r>
              <a:r>
                <a:rPr lang="en-US" sz="3600" baseline="-25000" dirty="0" err="1">
                  <a:solidFill>
                    <a:srgbClr val="0000FF"/>
                  </a:solidFill>
                </a:rPr>
                <a:t>p</a:t>
              </a:r>
              <a:r>
                <a:rPr lang="en-US" sz="3600" dirty="0">
                  <a:solidFill>
                    <a:srgbClr val="0000FF"/>
                  </a:solidFill>
                </a:rPr>
                <a:t>]</a:t>
              </a:r>
              <a:endParaRPr lang="he-IL" sz="3600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11" name="קבוצה 57"/>
          <p:cNvGrpSpPr/>
          <p:nvPr/>
        </p:nvGrpSpPr>
        <p:grpSpPr>
          <a:xfrm>
            <a:off x="2339753" y="2771636"/>
            <a:ext cx="4320478" cy="1200971"/>
            <a:chOff x="1270571" y="1445233"/>
            <a:chExt cx="2961134" cy="1200971"/>
          </a:xfrm>
        </p:grpSpPr>
        <p:sp>
          <p:nvSpPr>
            <p:cNvPr id="12" name="Text Box 3"/>
            <p:cNvSpPr txBox="1">
              <a:spLocks noChangeArrowheads="1"/>
            </p:cNvSpPr>
            <p:nvPr/>
          </p:nvSpPr>
          <p:spPr bwMode="auto">
            <a:xfrm>
              <a:off x="2267744" y="1445233"/>
              <a:ext cx="1963961" cy="12009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2075" tIns="46038" rIns="92075" bIns="46038" anchor="ctr">
              <a:spAutoFit/>
            </a:bodyPr>
            <a:lstStyle/>
            <a:p>
              <a:pPr algn="l" rtl="0">
                <a:spcBef>
                  <a:spcPct val="50000"/>
                </a:spcBef>
                <a:buFont typeface="Monotype Sorts" pitchFamily="2" charset="2"/>
                <a:buNone/>
              </a:pPr>
              <a:r>
                <a:rPr lang="en-US" sz="3600" dirty="0">
                  <a:sym typeface="Symbol"/>
                </a:rPr>
                <a:t></a:t>
              </a:r>
              <a:r>
                <a:rPr lang="en-US" sz="3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skip</a:t>
              </a:r>
              <a:r>
                <a:rPr lang="en-US" sz="3600" dirty="0">
                  <a:solidFill>
                    <a:srgbClr val="000000"/>
                  </a:solidFill>
                </a:rPr>
                <a:t>, </a:t>
              </a:r>
              <a:r>
                <a:rPr lang="en-US" sz="3600" i="1" dirty="0">
                  <a:solidFill>
                    <a:srgbClr val="000000"/>
                  </a:solidFill>
                </a:rPr>
                <a:t>s</a:t>
              </a:r>
              <a:r>
                <a:rPr lang="en-US" sz="3600" dirty="0">
                  <a:sym typeface="Symbol"/>
                </a:rPr>
                <a:t></a:t>
              </a:r>
              <a:r>
                <a:rPr lang="en-US" sz="3600" dirty="0">
                  <a:solidFill>
                    <a:srgbClr val="000000"/>
                  </a:solidFill>
                </a:rPr>
                <a:t> </a:t>
              </a:r>
              <a:r>
                <a:rPr lang="en-US" sz="3600" dirty="0">
                  <a:sym typeface="Math C"/>
                </a:rPr>
                <a:t></a:t>
              </a:r>
              <a:r>
                <a:rPr lang="en-US" sz="3600" dirty="0">
                  <a:solidFill>
                    <a:srgbClr val="000000"/>
                  </a:solidFill>
                  <a:sym typeface="Symbol" pitchFamily="18" charset="2"/>
                </a:rPr>
                <a:t> </a:t>
              </a:r>
              <a:r>
                <a:rPr lang="en-US" sz="3600" i="1" dirty="0">
                  <a:solidFill>
                    <a:srgbClr val="000000"/>
                  </a:solidFill>
                  <a:sym typeface="Symbol" pitchFamily="18" charset="2"/>
                </a:rPr>
                <a:t>s</a:t>
              </a:r>
              <a:endParaRPr lang="en-US" sz="3600" i="1" dirty="0">
                <a:solidFill>
                  <a:srgbClr val="00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270571" y="1742557"/>
              <a:ext cx="1036397" cy="64633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 rtl="0"/>
              <a:r>
                <a:rPr lang="en-US" sz="3600" dirty="0">
                  <a:solidFill>
                    <a:srgbClr val="0000FF"/>
                  </a:solidFill>
                </a:rPr>
                <a:t>[</a:t>
              </a:r>
              <a:r>
                <a:rPr lang="en-US" sz="3600" dirty="0" err="1">
                  <a:solidFill>
                    <a:srgbClr val="0000FF"/>
                  </a:solidFill>
                </a:rPr>
                <a:t>skip</a:t>
              </a:r>
              <a:r>
                <a:rPr lang="en-US" sz="3600" baseline="-25000" dirty="0" err="1">
                  <a:solidFill>
                    <a:srgbClr val="0000FF"/>
                  </a:solidFill>
                </a:rPr>
                <a:t>ns</a:t>
              </a:r>
              <a:r>
                <a:rPr lang="en-US" sz="3600" dirty="0">
                  <a:solidFill>
                    <a:srgbClr val="0000FF"/>
                  </a:solidFill>
                </a:rPr>
                <a:t>]</a:t>
              </a:r>
              <a:endParaRPr lang="he-IL" sz="3600" dirty="0">
                <a:solidFill>
                  <a:srgbClr val="0000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1803919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cs typeface="Courier New" pitchFamily="49" charset="0"/>
              </a:rPr>
              <a:t>Assignment rule (Forward)</a:t>
            </a:r>
            <a:endParaRPr lang="he-IL" dirty="0"/>
          </a:p>
        </p:txBody>
      </p:sp>
      <p:sp>
        <p:nvSpPr>
          <p:cNvPr id="60" name="מציין מיקום תוכן 59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410445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 “forward” rule</a:t>
            </a:r>
          </a:p>
          <a:p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</a:rPr>
              <a:t> := </a:t>
            </a:r>
            <a:r>
              <a:rPr lang="en-US" i="1" dirty="0">
                <a:solidFill>
                  <a:srgbClr val="000000"/>
                </a:solidFill>
              </a:rPr>
              <a:t>a</a:t>
            </a:r>
            <a:r>
              <a:rPr lang="en-US" dirty="0">
                <a:solidFill>
                  <a:srgbClr val="000000"/>
                </a:solidFill>
              </a:rPr>
              <a:t> always finishes</a:t>
            </a:r>
          </a:p>
          <a:p>
            <a:r>
              <a:rPr lang="en-US" dirty="0">
                <a:solidFill>
                  <a:srgbClr val="000000"/>
                </a:solidFill>
              </a:rPr>
              <a:t>Why is this true?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Recall operational semantics:</a:t>
            </a:r>
            <a:br>
              <a:rPr lang="en-US" dirty="0">
                <a:solidFill>
                  <a:srgbClr val="000000"/>
                </a:solidFill>
              </a:rPr>
            </a:br>
            <a:br>
              <a:rPr lang="en-US" dirty="0">
                <a:solidFill>
                  <a:srgbClr val="000000"/>
                </a:solidFill>
              </a:rPr>
            </a:b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Example: </a:t>
            </a:r>
          </a:p>
          <a:p>
            <a:pPr lvl="1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{y*z&lt;9} x:=y*z {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∃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w.y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*z&lt;9 ∧  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itchFamily="49" charset="0"/>
              </a:rPr>
              <a:t>x=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y*z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itchFamily="49" charset="0"/>
              </a:rPr>
              <a:t>}</a:t>
            </a:r>
          </a:p>
          <a:p>
            <a:pPr lvl="1"/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itchFamily="49" charset="0"/>
              </a:rPr>
              <a:t>{y*x&lt;9} x:=x+1 {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∃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w.y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*w&lt;9 ∧  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itchFamily="49" charset="0"/>
              </a:rPr>
              <a:t>x=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w+1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itchFamily="49" charset="0"/>
              </a:rPr>
              <a:t>}</a:t>
            </a:r>
            <a:br>
              <a:rPr lang="en-US" dirty="0">
                <a:solidFill>
                  <a:srgbClr val="000000"/>
                </a:solidFill>
              </a:rPr>
            </a:b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41</a:t>
            </a:fld>
            <a:endParaRPr lang="he-IL" dirty="0"/>
          </a:p>
        </p:txBody>
      </p:sp>
      <p:grpSp>
        <p:nvGrpSpPr>
          <p:cNvPr id="59" name="קבוצה 58"/>
          <p:cNvGrpSpPr/>
          <p:nvPr/>
        </p:nvGrpSpPr>
        <p:grpSpPr>
          <a:xfrm>
            <a:off x="-642608" y="1383171"/>
            <a:ext cx="9597704" cy="679003"/>
            <a:chOff x="1611003" y="1270287"/>
            <a:chExt cx="3723293" cy="679003"/>
          </a:xfrm>
          <a:effectLst>
            <a:glow rad="228600">
              <a:schemeClr val="accent6">
                <a:satMod val="175000"/>
                <a:alpha val="40000"/>
              </a:schemeClr>
            </a:glow>
          </a:effectLst>
        </p:grpSpPr>
        <p:sp>
          <p:nvSpPr>
            <p:cNvPr id="14" name="Text Box 3"/>
            <p:cNvSpPr txBox="1">
              <a:spLocks noChangeArrowheads="1"/>
            </p:cNvSpPr>
            <p:nvPr/>
          </p:nvSpPr>
          <p:spPr bwMode="auto">
            <a:xfrm>
              <a:off x="2600360" y="1270287"/>
              <a:ext cx="2733936" cy="6469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2075" tIns="46038" rIns="92075" bIns="46038" anchor="ctr">
              <a:spAutoFit/>
            </a:bodyPr>
            <a:lstStyle/>
            <a:p>
              <a:pPr algn="l" rtl="0">
                <a:spcBef>
                  <a:spcPct val="50000"/>
                </a:spcBef>
                <a:buFont typeface="Monotype Sorts" pitchFamily="2" charset="2"/>
                <a:buNone/>
              </a:pPr>
              <a:r>
                <a:rPr lang="en-US" sz="3600" dirty="0">
                  <a:sym typeface="Symbol"/>
                </a:rPr>
                <a:t>{ </a:t>
              </a:r>
              <a:r>
                <a:rPr lang="en-US" sz="3600" i="1" dirty="0">
                  <a:sym typeface="Symbol"/>
                </a:rPr>
                <a:t>P </a:t>
              </a:r>
              <a:r>
                <a:rPr lang="en-US" sz="3600" dirty="0">
                  <a:sym typeface="Symbol"/>
                </a:rPr>
                <a:t>} </a:t>
              </a:r>
              <a:r>
                <a:rPr lang="en-US" sz="3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x</a:t>
              </a:r>
              <a:r>
                <a:rPr lang="en-US" sz="3600" dirty="0">
                  <a:solidFill>
                    <a:srgbClr val="000000"/>
                  </a:solidFill>
                </a:rPr>
                <a:t> := </a:t>
              </a:r>
              <a:r>
                <a:rPr lang="en-US" sz="3600" i="1" dirty="0">
                  <a:solidFill>
                    <a:srgbClr val="000000"/>
                  </a:solidFill>
                </a:rPr>
                <a:t>a</a:t>
              </a:r>
              <a:r>
                <a:rPr lang="en-US" sz="3600" dirty="0">
                  <a:sym typeface="Symbol"/>
                </a:rPr>
                <a:t> { </a:t>
              </a:r>
              <a:r>
                <a:rPr lang="en-US" sz="3600" i="1" dirty="0">
                  <a:sym typeface="Symbol"/>
                </a:rPr>
                <a:t>∃w.(</a:t>
              </a:r>
              <a:r>
                <a:rPr lang="en-US" sz="3600" i="1">
                  <a:sym typeface="Symbol"/>
                </a:rPr>
                <a:t>P[w/x] </a:t>
              </a:r>
              <a:r>
                <a:rPr lang="en-US" sz="3600" i="1" dirty="0">
                  <a:sym typeface="Symbol"/>
                </a:rPr>
                <a:t>∧ x=a[w/x]) </a:t>
              </a:r>
              <a:r>
                <a:rPr lang="en-US" sz="3600" dirty="0">
                  <a:sym typeface="Symbol"/>
                </a:rPr>
                <a:t>}</a:t>
              </a:r>
              <a:endParaRPr lang="en-US" sz="3600" dirty="0">
                <a:solidFill>
                  <a:srgbClr val="00000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611003" y="1302959"/>
              <a:ext cx="1212191" cy="646331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3600" dirty="0">
                  <a:solidFill>
                    <a:srgbClr val="0000FF"/>
                  </a:solidFill>
                </a:rPr>
                <a:t>[</a:t>
              </a:r>
              <a:r>
                <a:rPr lang="en-US" sz="3600" dirty="0" err="1">
                  <a:solidFill>
                    <a:srgbClr val="0000FF"/>
                  </a:solidFill>
                </a:rPr>
                <a:t>ass</a:t>
              </a:r>
              <a:r>
                <a:rPr lang="en-US" sz="3600" baseline="-25000" dirty="0" err="1">
                  <a:solidFill>
                    <a:srgbClr val="0000FF"/>
                  </a:solidFill>
                </a:rPr>
                <a:t>p</a:t>
              </a:r>
              <a:r>
                <a:rPr lang="en-US" sz="3600" dirty="0">
                  <a:solidFill>
                    <a:srgbClr val="0000FF"/>
                  </a:solidFill>
                </a:rPr>
                <a:t>]</a:t>
              </a:r>
              <a:endParaRPr lang="he-IL" sz="3600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61" name="קבוצה 56"/>
          <p:cNvGrpSpPr/>
          <p:nvPr/>
        </p:nvGrpSpPr>
        <p:grpSpPr>
          <a:xfrm>
            <a:off x="1001282" y="4207700"/>
            <a:ext cx="7237091" cy="646973"/>
            <a:chOff x="1100724" y="1171052"/>
            <a:chExt cx="4487551" cy="334431"/>
          </a:xfrm>
        </p:grpSpPr>
        <p:sp>
          <p:nvSpPr>
            <p:cNvPr id="62" name="Text Box 3"/>
            <p:cNvSpPr txBox="1">
              <a:spLocks noChangeArrowheads="1"/>
            </p:cNvSpPr>
            <p:nvPr/>
          </p:nvSpPr>
          <p:spPr bwMode="auto">
            <a:xfrm>
              <a:off x="2256162" y="1171052"/>
              <a:ext cx="3332113" cy="3344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2075" tIns="46038" rIns="92075" bIns="46038" anchor="ctr">
              <a:spAutoFit/>
            </a:bodyPr>
            <a:lstStyle/>
            <a:p>
              <a:pPr algn="l" rtl="0">
                <a:spcBef>
                  <a:spcPct val="50000"/>
                </a:spcBef>
                <a:buFont typeface="Monotype Sorts" pitchFamily="2" charset="2"/>
                <a:buNone/>
              </a:pPr>
              <a:r>
                <a:rPr lang="en-US" sz="3600" dirty="0">
                  <a:sym typeface="Symbol"/>
                </a:rPr>
                <a:t></a:t>
              </a:r>
              <a:r>
                <a:rPr lang="en-US" sz="3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x</a:t>
              </a:r>
              <a:r>
                <a:rPr lang="en-US" sz="3600" dirty="0">
                  <a:solidFill>
                    <a:srgbClr val="000000"/>
                  </a:solidFill>
                </a:rPr>
                <a:t> := </a:t>
              </a:r>
              <a:r>
                <a:rPr lang="en-US" sz="3600" i="1" dirty="0">
                  <a:solidFill>
                    <a:srgbClr val="000000"/>
                  </a:solidFill>
                </a:rPr>
                <a:t>a</a:t>
              </a:r>
              <a:r>
                <a:rPr lang="en-US" sz="3600" dirty="0">
                  <a:solidFill>
                    <a:srgbClr val="000000"/>
                  </a:solidFill>
                </a:rPr>
                <a:t>, </a:t>
              </a:r>
              <a:r>
                <a:rPr lang="en-US" sz="3600" i="1" dirty="0">
                  <a:solidFill>
                    <a:srgbClr val="000000"/>
                  </a:solidFill>
                </a:rPr>
                <a:t>s</a:t>
              </a:r>
              <a:r>
                <a:rPr lang="en-US" sz="3600" dirty="0">
                  <a:sym typeface="Symbol"/>
                </a:rPr>
                <a:t></a:t>
              </a:r>
              <a:r>
                <a:rPr lang="en-US" sz="3600" dirty="0">
                  <a:solidFill>
                    <a:srgbClr val="000000"/>
                  </a:solidFill>
                </a:rPr>
                <a:t> </a:t>
              </a:r>
              <a:r>
                <a:rPr lang="en-US" sz="3600" dirty="0">
                  <a:sym typeface="Math C"/>
                </a:rPr>
                <a:t></a:t>
              </a:r>
              <a:r>
                <a:rPr lang="en-US" sz="3600" dirty="0">
                  <a:solidFill>
                    <a:srgbClr val="000000"/>
                  </a:solidFill>
                  <a:sym typeface="Symbol" pitchFamily="18" charset="2"/>
                </a:rPr>
                <a:t> </a:t>
              </a:r>
              <a:r>
                <a:rPr lang="en-US" sz="3600" i="1" dirty="0">
                  <a:solidFill>
                    <a:srgbClr val="000000"/>
                  </a:solidFill>
                  <a:sym typeface="Symbol" pitchFamily="18" charset="2"/>
                </a:rPr>
                <a:t>s</a:t>
              </a:r>
              <a:r>
                <a:rPr lang="en-US" sz="3600" dirty="0">
                  <a:solidFill>
                    <a:srgbClr val="000000"/>
                  </a:solidFill>
                  <a:sym typeface="Symbol" pitchFamily="18" charset="2"/>
                </a:rPr>
                <a:t>[</a:t>
              </a:r>
              <a:r>
                <a:rPr lang="en-US" sz="3600" dirty="0" err="1">
                  <a:solidFill>
                    <a:srgbClr val="000000"/>
                  </a:solidFill>
                  <a:sym typeface="Symbol" pitchFamily="18" charset="2"/>
                </a:rPr>
                <a:t>x</a:t>
              </a:r>
              <a:r>
                <a:rPr lang="en-US" sz="3600" dirty="0" err="1">
                  <a:solidFill>
                    <a:srgbClr val="000000"/>
                  </a:solidFill>
                  <a:sym typeface="Math C" pitchFamily="2" charset="2"/>
                </a:rPr>
                <a:t></a:t>
              </a:r>
              <a:r>
                <a:rPr lang="en-US" sz="3600" i="1" dirty="0" err="1">
                  <a:solidFill>
                    <a:srgbClr val="000000"/>
                  </a:solidFill>
                  <a:latin typeface="Lucida Calligraphy" pitchFamily="66" charset="0"/>
                  <a:cs typeface="Leelawadee" pitchFamily="34" charset="-34"/>
                  <a:sym typeface="Math B" pitchFamily="2" charset="2"/>
                </a:rPr>
                <a:t>A</a:t>
              </a:r>
              <a:r>
                <a:rPr lang="en-US" sz="3600" dirty="0" err="1">
                  <a:solidFill>
                    <a:srgbClr val="000000"/>
                  </a:solidFill>
                  <a:sym typeface="Math B" pitchFamily="2" charset="2"/>
                </a:rPr>
                <a:t></a:t>
              </a:r>
              <a:r>
                <a:rPr lang="en-US" sz="3600" i="1" dirty="0" err="1">
                  <a:solidFill>
                    <a:srgbClr val="000000"/>
                  </a:solidFill>
                  <a:sym typeface="Math B" pitchFamily="2" charset="2"/>
                </a:rPr>
                <a:t>a</a:t>
              </a:r>
              <a:r>
                <a:rPr lang="en-US" sz="3600" dirty="0" err="1">
                  <a:solidFill>
                    <a:srgbClr val="000000"/>
                  </a:solidFill>
                  <a:sym typeface="Math B" pitchFamily="2" charset="2"/>
                </a:rPr>
                <a:t></a:t>
              </a:r>
              <a:r>
                <a:rPr lang="en-US" sz="3600" i="1" dirty="0" err="1">
                  <a:solidFill>
                    <a:srgbClr val="000000"/>
                  </a:solidFill>
                  <a:sym typeface="Math B" pitchFamily="2" charset="2"/>
                </a:rPr>
                <a:t>s</a:t>
              </a:r>
              <a:r>
                <a:rPr lang="en-US" sz="3600" dirty="0">
                  <a:solidFill>
                    <a:srgbClr val="000000"/>
                  </a:solidFill>
                  <a:sym typeface="Math B" pitchFamily="2" charset="2"/>
                </a:rPr>
                <a:t>]</a:t>
              </a:r>
              <a:endParaRPr lang="en-US" sz="3600" dirty="0">
                <a:solidFill>
                  <a:srgbClr val="000000"/>
                </a:solidFill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100724" y="1171384"/>
              <a:ext cx="1124101" cy="334099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3600" dirty="0">
                  <a:solidFill>
                    <a:srgbClr val="0000FF"/>
                  </a:solidFill>
                </a:rPr>
                <a:t>[ass</a:t>
              </a:r>
              <a:r>
                <a:rPr lang="en-US" sz="3600" baseline="-25000" dirty="0">
                  <a:solidFill>
                    <a:srgbClr val="0000FF"/>
                  </a:solidFill>
                </a:rPr>
                <a:t>ns</a:t>
              </a:r>
              <a:r>
                <a:rPr lang="en-US" sz="3600" dirty="0">
                  <a:solidFill>
                    <a:srgbClr val="0000FF"/>
                  </a:solidFill>
                </a:rPr>
                <a:t>]</a:t>
              </a:r>
              <a:endParaRPr lang="he-IL" sz="3600" dirty="0">
                <a:solidFill>
                  <a:srgbClr val="0000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0227831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cs typeface="Courier New" pitchFamily="49" charset="0"/>
              </a:rPr>
              <a:t>Assignment rule (Backwards)</a:t>
            </a:r>
            <a:endParaRPr lang="he-IL" dirty="0"/>
          </a:p>
        </p:txBody>
      </p:sp>
      <p:sp>
        <p:nvSpPr>
          <p:cNvPr id="60" name="מציין מיקום תוכן 59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410445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 “backwards” rule</a:t>
            </a:r>
          </a:p>
          <a:p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</a:rPr>
              <a:t> := </a:t>
            </a:r>
            <a:r>
              <a:rPr lang="en-US" i="1" dirty="0">
                <a:solidFill>
                  <a:srgbClr val="000000"/>
                </a:solidFill>
              </a:rPr>
              <a:t>a</a:t>
            </a:r>
            <a:r>
              <a:rPr lang="en-US" dirty="0">
                <a:solidFill>
                  <a:srgbClr val="000000"/>
                </a:solidFill>
              </a:rPr>
              <a:t> always finishes</a:t>
            </a:r>
          </a:p>
          <a:p>
            <a:r>
              <a:rPr lang="en-US" dirty="0">
                <a:solidFill>
                  <a:srgbClr val="000000"/>
                </a:solidFill>
              </a:rPr>
              <a:t>Why is this true?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Recall operational semantics:</a:t>
            </a:r>
            <a:br>
              <a:rPr lang="en-US" dirty="0">
                <a:solidFill>
                  <a:srgbClr val="000000"/>
                </a:solidFill>
              </a:rPr>
            </a:br>
            <a:br>
              <a:rPr lang="en-US" dirty="0">
                <a:solidFill>
                  <a:srgbClr val="000000"/>
                </a:solidFill>
              </a:rPr>
            </a:b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Example: </a:t>
            </a:r>
          </a:p>
          <a:p>
            <a:pPr lvl="1"/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{y*z&lt;9} x:=y*z {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x &lt; 9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itchFamily="49" charset="0"/>
              </a:rPr>
              <a:t>}</a:t>
            </a:r>
          </a:p>
          <a:p>
            <a:pPr lvl="1"/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itchFamily="49" charset="0"/>
              </a:rPr>
              <a:t>{y*(x+1)&lt;9} x:=x+1 {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y*w&lt;9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itchFamily="49" charset="0"/>
              </a:rPr>
              <a:t>} 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42</a:t>
            </a:fld>
            <a:endParaRPr lang="he-IL" dirty="0"/>
          </a:p>
        </p:txBody>
      </p:sp>
      <p:grpSp>
        <p:nvGrpSpPr>
          <p:cNvPr id="59" name="קבוצה 58"/>
          <p:cNvGrpSpPr/>
          <p:nvPr/>
        </p:nvGrpSpPr>
        <p:grpSpPr>
          <a:xfrm>
            <a:off x="1259632" y="1124744"/>
            <a:ext cx="5788141" cy="1200971"/>
            <a:chOff x="1611003" y="1013186"/>
            <a:chExt cx="3861097" cy="1200971"/>
          </a:xfrm>
          <a:effectLst>
            <a:glow rad="228600">
              <a:schemeClr val="accent6">
                <a:satMod val="175000"/>
                <a:alpha val="40000"/>
              </a:schemeClr>
            </a:glow>
          </a:effectLst>
        </p:grpSpPr>
        <p:sp>
          <p:nvSpPr>
            <p:cNvPr id="14" name="Text Box 3"/>
            <p:cNvSpPr txBox="1">
              <a:spLocks noChangeArrowheads="1"/>
            </p:cNvSpPr>
            <p:nvPr/>
          </p:nvSpPr>
          <p:spPr bwMode="auto">
            <a:xfrm>
              <a:off x="2807804" y="1013186"/>
              <a:ext cx="2664296" cy="12009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2075" tIns="46038" rIns="92075" bIns="46038" anchor="ctr">
              <a:spAutoFit/>
            </a:bodyPr>
            <a:lstStyle/>
            <a:p>
              <a:pPr algn="l" rtl="0">
                <a:spcBef>
                  <a:spcPct val="50000"/>
                </a:spcBef>
                <a:buFont typeface="Monotype Sorts" pitchFamily="2" charset="2"/>
                <a:buNone/>
              </a:pPr>
              <a:r>
                <a:rPr lang="en-US" sz="3600" dirty="0">
                  <a:sym typeface="Symbol"/>
                </a:rPr>
                <a:t>{ </a:t>
              </a:r>
              <a:r>
                <a:rPr lang="en-US" sz="3600" i="1" dirty="0">
                  <a:sym typeface="Symbol"/>
                </a:rPr>
                <a:t>P</a:t>
              </a:r>
              <a:r>
                <a:rPr lang="en-US" sz="3600" dirty="0">
                  <a:sym typeface="Symbol"/>
                </a:rPr>
                <a:t>[</a:t>
              </a:r>
              <a:r>
                <a:rPr lang="en-US" sz="3600" i="1" dirty="0">
                  <a:sym typeface="Symbol"/>
                </a:rPr>
                <a:t>a</a:t>
              </a:r>
              <a:r>
                <a:rPr lang="en-US" sz="3600" dirty="0">
                  <a:sym typeface="Symbol"/>
                </a:rPr>
                <a:t>/</a:t>
              </a:r>
              <a:r>
                <a:rPr lang="en-US" sz="3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x</a:t>
              </a:r>
              <a:r>
                <a:rPr lang="en-US" sz="3600" dirty="0">
                  <a:sym typeface="Symbol"/>
                </a:rPr>
                <a:t>] } </a:t>
              </a:r>
              <a:r>
                <a:rPr lang="en-US" sz="3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x</a:t>
              </a:r>
              <a:r>
                <a:rPr lang="en-US" sz="3600" dirty="0">
                  <a:solidFill>
                    <a:srgbClr val="000000"/>
                  </a:solidFill>
                </a:rPr>
                <a:t> := </a:t>
              </a:r>
              <a:r>
                <a:rPr lang="en-US" sz="3600" i="1" dirty="0">
                  <a:solidFill>
                    <a:srgbClr val="000000"/>
                  </a:solidFill>
                </a:rPr>
                <a:t>a</a:t>
              </a:r>
              <a:r>
                <a:rPr lang="en-US" sz="3600" dirty="0">
                  <a:sym typeface="Symbol"/>
                </a:rPr>
                <a:t> { </a:t>
              </a:r>
              <a:r>
                <a:rPr lang="en-US" sz="3600" i="1" dirty="0">
                  <a:sym typeface="Symbol"/>
                </a:rPr>
                <a:t>P</a:t>
              </a:r>
              <a:r>
                <a:rPr lang="en-US" sz="3600" dirty="0">
                  <a:sym typeface="Symbol"/>
                </a:rPr>
                <a:t> }</a:t>
              </a:r>
              <a:endParaRPr lang="en-US" sz="3600" dirty="0">
                <a:solidFill>
                  <a:srgbClr val="00000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611003" y="1302959"/>
              <a:ext cx="1212191" cy="646331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3600" dirty="0">
                  <a:solidFill>
                    <a:srgbClr val="0000FF"/>
                  </a:solidFill>
                </a:rPr>
                <a:t>[</a:t>
              </a:r>
              <a:r>
                <a:rPr lang="en-US" sz="3600" dirty="0" err="1">
                  <a:solidFill>
                    <a:srgbClr val="0000FF"/>
                  </a:solidFill>
                </a:rPr>
                <a:t>ass</a:t>
              </a:r>
              <a:r>
                <a:rPr lang="en-US" sz="3600" baseline="-25000" dirty="0" err="1">
                  <a:solidFill>
                    <a:srgbClr val="0000FF"/>
                  </a:solidFill>
                </a:rPr>
                <a:t>p</a:t>
              </a:r>
              <a:r>
                <a:rPr lang="en-US" sz="3600" dirty="0">
                  <a:solidFill>
                    <a:srgbClr val="0000FF"/>
                  </a:solidFill>
                </a:rPr>
                <a:t>]</a:t>
              </a:r>
              <a:endParaRPr lang="he-IL" sz="3600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61" name="קבוצה 56"/>
          <p:cNvGrpSpPr/>
          <p:nvPr/>
        </p:nvGrpSpPr>
        <p:grpSpPr>
          <a:xfrm>
            <a:off x="898128" y="4365104"/>
            <a:ext cx="7320976" cy="646973"/>
            <a:chOff x="1082319" y="1337936"/>
            <a:chExt cx="4539566" cy="334431"/>
          </a:xfrm>
        </p:grpSpPr>
        <p:sp>
          <p:nvSpPr>
            <p:cNvPr id="62" name="Text Box 3"/>
            <p:cNvSpPr txBox="1">
              <a:spLocks noChangeArrowheads="1"/>
            </p:cNvSpPr>
            <p:nvPr/>
          </p:nvSpPr>
          <p:spPr bwMode="auto">
            <a:xfrm>
              <a:off x="2289772" y="1337936"/>
              <a:ext cx="3332113" cy="3344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2075" tIns="46038" rIns="92075" bIns="46038" anchor="ctr">
              <a:spAutoFit/>
            </a:bodyPr>
            <a:lstStyle/>
            <a:p>
              <a:pPr algn="l" rtl="0">
                <a:spcBef>
                  <a:spcPct val="50000"/>
                </a:spcBef>
                <a:buFont typeface="Monotype Sorts" pitchFamily="2" charset="2"/>
                <a:buNone/>
              </a:pPr>
              <a:r>
                <a:rPr lang="en-US" sz="3600" dirty="0">
                  <a:sym typeface="Symbol"/>
                </a:rPr>
                <a:t></a:t>
              </a:r>
              <a:r>
                <a:rPr lang="en-US" sz="36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x</a:t>
              </a:r>
              <a:r>
                <a:rPr lang="en-US" sz="3600" dirty="0">
                  <a:solidFill>
                    <a:srgbClr val="000000"/>
                  </a:solidFill>
                </a:rPr>
                <a:t> := </a:t>
              </a:r>
              <a:r>
                <a:rPr lang="en-US" sz="3600" i="1" dirty="0">
                  <a:solidFill>
                    <a:srgbClr val="000000"/>
                  </a:solidFill>
                </a:rPr>
                <a:t>a</a:t>
              </a:r>
              <a:r>
                <a:rPr lang="en-US" sz="3600" dirty="0">
                  <a:solidFill>
                    <a:srgbClr val="000000"/>
                  </a:solidFill>
                </a:rPr>
                <a:t>, </a:t>
              </a:r>
              <a:r>
                <a:rPr lang="en-US" sz="3600" i="1" dirty="0">
                  <a:solidFill>
                    <a:srgbClr val="000000"/>
                  </a:solidFill>
                </a:rPr>
                <a:t>s</a:t>
              </a:r>
              <a:r>
                <a:rPr lang="en-US" sz="3600" dirty="0">
                  <a:sym typeface="Symbol"/>
                </a:rPr>
                <a:t></a:t>
              </a:r>
              <a:r>
                <a:rPr lang="en-US" sz="3600" dirty="0">
                  <a:solidFill>
                    <a:srgbClr val="000000"/>
                  </a:solidFill>
                </a:rPr>
                <a:t> </a:t>
              </a:r>
              <a:r>
                <a:rPr lang="en-US" sz="3600" dirty="0">
                  <a:sym typeface="Math C"/>
                </a:rPr>
                <a:t></a:t>
              </a:r>
              <a:r>
                <a:rPr lang="en-US" sz="3600" dirty="0">
                  <a:solidFill>
                    <a:srgbClr val="000000"/>
                  </a:solidFill>
                  <a:sym typeface="Symbol" pitchFamily="18" charset="2"/>
                </a:rPr>
                <a:t> </a:t>
              </a:r>
              <a:r>
                <a:rPr lang="en-US" sz="3600" i="1" dirty="0">
                  <a:solidFill>
                    <a:srgbClr val="000000"/>
                  </a:solidFill>
                  <a:sym typeface="Symbol" pitchFamily="18" charset="2"/>
                </a:rPr>
                <a:t>s</a:t>
              </a:r>
              <a:r>
                <a:rPr lang="en-US" sz="3600" dirty="0">
                  <a:solidFill>
                    <a:srgbClr val="000000"/>
                  </a:solidFill>
                  <a:sym typeface="Symbol" pitchFamily="18" charset="2"/>
                </a:rPr>
                <a:t>[</a:t>
              </a:r>
              <a:r>
                <a:rPr lang="en-US" sz="3600" dirty="0" err="1">
                  <a:solidFill>
                    <a:srgbClr val="000000"/>
                  </a:solidFill>
                  <a:sym typeface="Symbol" pitchFamily="18" charset="2"/>
                </a:rPr>
                <a:t>x</a:t>
              </a:r>
              <a:r>
                <a:rPr lang="en-US" sz="3600" dirty="0" err="1">
                  <a:solidFill>
                    <a:srgbClr val="000000"/>
                  </a:solidFill>
                  <a:sym typeface="Math C" pitchFamily="2" charset="2"/>
                </a:rPr>
                <a:t></a:t>
              </a:r>
              <a:r>
                <a:rPr lang="en-US" sz="3600" i="1" dirty="0" err="1">
                  <a:solidFill>
                    <a:srgbClr val="000000"/>
                  </a:solidFill>
                  <a:latin typeface="Lucida Calligraphy" pitchFamily="66" charset="0"/>
                  <a:cs typeface="Leelawadee" pitchFamily="34" charset="-34"/>
                  <a:sym typeface="Math B" pitchFamily="2" charset="2"/>
                </a:rPr>
                <a:t>A</a:t>
              </a:r>
              <a:r>
                <a:rPr lang="en-US" sz="3600" dirty="0" err="1">
                  <a:solidFill>
                    <a:srgbClr val="000000"/>
                  </a:solidFill>
                  <a:sym typeface="Math B" pitchFamily="2" charset="2"/>
                </a:rPr>
                <a:t></a:t>
              </a:r>
              <a:r>
                <a:rPr lang="en-US" sz="3600" i="1" dirty="0" err="1">
                  <a:solidFill>
                    <a:srgbClr val="000000"/>
                  </a:solidFill>
                  <a:sym typeface="Math B" pitchFamily="2" charset="2"/>
                </a:rPr>
                <a:t>a</a:t>
              </a:r>
              <a:r>
                <a:rPr lang="en-US" sz="3600" dirty="0" err="1">
                  <a:solidFill>
                    <a:srgbClr val="000000"/>
                  </a:solidFill>
                  <a:sym typeface="Math B" pitchFamily="2" charset="2"/>
                </a:rPr>
                <a:t></a:t>
              </a:r>
              <a:r>
                <a:rPr lang="en-US" sz="3600" i="1" dirty="0" err="1">
                  <a:solidFill>
                    <a:srgbClr val="000000"/>
                  </a:solidFill>
                  <a:sym typeface="Math B" pitchFamily="2" charset="2"/>
                </a:rPr>
                <a:t>s</a:t>
              </a:r>
              <a:r>
                <a:rPr lang="en-US" sz="3600" dirty="0">
                  <a:solidFill>
                    <a:srgbClr val="000000"/>
                  </a:solidFill>
                  <a:sym typeface="Math B" pitchFamily="2" charset="2"/>
                </a:rPr>
                <a:t>]</a:t>
              </a:r>
              <a:endParaRPr lang="en-US" sz="3600" dirty="0">
                <a:solidFill>
                  <a:srgbClr val="000000"/>
                </a:solidFill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082319" y="1338268"/>
              <a:ext cx="1124101" cy="334099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3600" dirty="0">
                  <a:solidFill>
                    <a:srgbClr val="0000FF"/>
                  </a:solidFill>
                </a:rPr>
                <a:t>[ass</a:t>
              </a:r>
              <a:r>
                <a:rPr lang="en-US" sz="3600" baseline="-25000" dirty="0">
                  <a:solidFill>
                    <a:srgbClr val="0000FF"/>
                  </a:solidFill>
                </a:rPr>
                <a:t>ns</a:t>
              </a:r>
              <a:r>
                <a:rPr lang="en-US" sz="3600" dirty="0">
                  <a:solidFill>
                    <a:srgbClr val="0000FF"/>
                  </a:solidFill>
                </a:rPr>
                <a:t>]</a:t>
              </a:r>
              <a:endParaRPr lang="he-IL" sz="3600" dirty="0">
                <a:solidFill>
                  <a:srgbClr val="0000FF"/>
                </a:solidFill>
              </a:endParaRPr>
            </a:p>
          </p:txBody>
        </p:sp>
      </p:grpSp>
      <p:sp>
        <p:nvSpPr>
          <p:cNvPr id="64" name="הסבר מלבני 63"/>
          <p:cNvSpPr/>
          <p:nvPr/>
        </p:nvSpPr>
        <p:spPr>
          <a:xfrm>
            <a:off x="5580112" y="2996952"/>
            <a:ext cx="2952328" cy="720080"/>
          </a:xfrm>
          <a:prstGeom prst="wedgeRectCallout">
            <a:avLst>
              <a:gd name="adj1" fmla="val -104497"/>
              <a:gd name="adj2" fmla="val -19017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3200" i="1" dirty="0">
                <a:solidFill>
                  <a:schemeClr val="tx1"/>
                </a:solidFill>
                <a:sym typeface="Symbol" pitchFamily="18" charset="2"/>
              </a:rPr>
              <a:t>s</a:t>
            </a:r>
            <a:r>
              <a:rPr lang="en-US" sz="3200" dirty="0">
                <a:solidFill>
                  <a:schemeClr val="tx1"/>
                </a:solidFill>
                <a:sym typeface="Symbol" pitchFamily="18" charset="2"/>
              </a:rPr>
              <a:t>[</a:t>
            </a:r>
            <a:r>
              <a:rPr lang="en-US" sz="3200" dirty="0" err="1">
                <a:solidFill>
                  <a:schemeClr val="tx1"/>
                </a:solidFill>
                <a:sym typeface="Symbol" pitchFamily="18" charset="2"/>
              </a:rPr>
              <a:t>x</a:t>
            </a:r>
            <a:r>
              <a:rPr lang="en-US" sz="3200" dirty="0" err="1">
                <a:solidFill>
                  <a:schemeClr val="tx1"/>
                </a:solidFill>
                <a:sym typeface="Math C" pitchFamily="2" charset="2"/>
              </a:rPr>
              <a:t></a:t>
            </a:r>
            <a:r>
              <a:rPr lang="en-US" sz="3200" i="1" dirty="0" err="1">
                <a:solidFill>
                  <a:schemeClr val="tx1"/>
                </a:solidFill>
                <a:latin typeface="Lucida Calligraphy" pitchFamily="66" charset="0"/>
                <a:cs typeface="Leelawadee" pitchFamily="34" charset="-34"/>
                <a:sym typeface="Math B" pitchFamily="2" charset="2"/>
              </a:rPr>
              <a:t>A</a:t>
            </a:r>
            <a:r>
              <a:rPr lang="en-US" sz="3200" dirty="0" err="1">
                <a:solidFill>
                  <a:schemeClr val="tx1"/>
                </a:solidFill>
                <a:sym typeface="Math B" pitchFamily="2" charset="2"/>
              </a:rPr>
              <a:t></a:t>
            </a:r>
            <a:r>
              <a:rPr lang="en-US" sz="3200" i="1" dirty="0" err="1">
                <a:solidFill>
                  <a:schemeClr val="tx1"/>
                </a:solidFill>
                <a:sym typeface="Math B" pitchFamily="2" charset="2"/>
              </a:rPr>
              <a:t>a</a:t>
            </a:r>
            <a:r>
              <a:rPr lang="en-US" sz="3200" dirty="0" err="1">
                <a:solidFill>
                  <a:schemeClr val="tx1"/>
                </a:solidFill>
                <a:sym typeface="Math B" pitchFamily="2" charset="2"/>
              </a:rPr>
              <a:t></a:t>
            </a:r>
            <a:r>
              <a:rPr lang="en-US" sz="3200" i="1" dirty="0" err="1">
                <a:solidFill>
                  <a:schemeClr val="tx1"/>
                </a:solidFill>
                <a:sym typeface="Math B" pitchFamily="2" charset="2"/>
              </a:rPr>
              <a:t>s</a:t>
            </a:r>
            <a:r>
              <a:rPr lang="en-US" sz="3200" dirty="0">
                <a:solidFill>
                  <a:schemeClr val="tx1"/>
                </a:solidFill>
                <a:sym typeface="Math B" pitchFamily="2" charset="2"/>
              </a:rPr>
              <a:t>]</a:t>
            </a:r>
            <a:r>
              <a:rPr lang="en-US" sz="3200" i="1" dirty="0">
                <a:solidFill>
                  <a:schemeClr val="tx1"/>
                </a:solidFill>
                <a:sym typeface="Math B" pitchFamily="2" charset="2"/>
              </a:rPr>
              <a:t> </a:t>
            </a:r>
            <a:r>
              <a:rPr lang="en-US" sz="3200" dirty="0">
                <a:solidFill>
                  <a:schemeClr val="tx1"/>
                </a:solidFill>
                <a:sym typeface="Math B"/>
              </a:rPr>
              <a:t> </a:t>
            </a:r>
            <a:r>
              <a:rPr lang="en-US" sz="3200" i="1" dirty="0">
                <a:solidFill>
                  <a:schemeClr val="tx1"/>
                </a:solidFill>
                <a:sym typeface="Math B"/>
              </a:rPr>
              <a:t>P</a:t>
            </a:r>
            <a:r>
              <a:rPr lang="en-US" sz="3200" dirty="0">
                <a:solidFill>
                  <a:schemeClr val="tx1"/>
                </a:solidFill>
                <a:sym typeface="Math B"/>
              </a:rPr>
              <a:t> </a:t>
            </a:r>
            <a:endParaRPr lang="he-IL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37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Composition rule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864" y="4581128"/>
            <a:ext cx="8229600" cy="187220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Holds when </a:t>
            </a:r>
            <a:r>
              <a:rPr lang="en-US" i="1" dirty="0">
                <a:solidFill>
                  <a:srgbClr val="000000"/>
                </a:solidFill>
              </a:rPr>
              <a:t>S</a:t>
            </a:r>
            <a:r>
              <a:rPr lang="en-US" baseline="-25000" dirty="0">
                <a:solidFill>
                  <a:srgbClr val="000000"/>
                </a:solidFill>
              </a:rPr>
              <a:t>1</a:t>
            </a:r>
            <a:r>
              <a:rPr lang="en-US" dirty="0">
                <a:solidFill>
                  <a:srgbClr val="000000"/>
                </a:solidFill>
              </a:rPr>
              <a:t> terminates in every state where </a:t>
            </a:r>
            <a:r>
              <a:rPr lang="en-US" i="1" dirty="0">
                <a:solidFill>
                  <a:srgbClr val="000000"/>
                </a:solidFill>
              </a:rPr>
              <a:t>P</a:t>
            </a:r>
            <a:r>
              <a:rPr lang="en-US" dirty="0">
                <a:solidFill>
                  <a:srgbClr val="000000"/>
                </a:solidFill>
              </a:rPr>
              <a:t> holds and then </a:t>
            </a:r>
            <a:r>
              <a:rPr lang="en-US" i="1" dirty="0">
                <a:solidFill>
                  <a:srgbClr val="000000"/>
                </a:solidFill>
              </a:rPr>
              <a:t>Q</a:t>
            </a:r>
            <a:r>
              <a:rPr lang="en-US" dirty="0">
                <a:solidFill>
                  <a:srgbClr val="000000"/>
                </a:solidFill>
              </a:rPr>
              <a:t> holds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and </a:t>
            </a:r>
            <a:r>
              <a:rPr lang="en-US" i="1" dirty="0">
                <a:solidFill>
                  <a:srgbClr val="000000"/>
                </a:solidFill>
              </a:rPr>
              <a:t>S</a:t>
            </a:r>
            <a:r>
              <a:rPr lang="en-US" baseline="-25000" dirty="0">
                <a:solidFill>
                  <a:srgbClr val="000000"/>
                </a:solidFill>
              </a:rPr>
              <a:t>2</a:t>
            </a:r>
            <a:r>
              <a:rPr lang="en-US" dirty="0">
                <a:solidFill>
                  <a:srgbClr val="000000"/>
                </a:solidFill>
              </a:rPr>
              <a:t> terminates in every state where </a:t>
            </a:r>
            <a:r>
              <a:rPr lang="en-US" i="1" dirty="0">
                <a:solidFill>
                  <a:srgbClr val="000000"/>
                </a:solidFill>
              </a:rPr>
              <a:t>Q</a:t>
            </a:r>
            <a:r>
              <a:rPr lang="en-US" dirty="0">
                <a:solidFill>
                  <a:srgbClr val="000000"/>
                </a:solidFill>
              </a:rPr>
              <a:t> holds and then </a:t>
            </a:r>
            <a:r>
              <a:rPr lang="en-US" i="1" dirty="0">
                <a:solidFill>
                  <a:srgbClr val="000000"/>
                </a:solidFill>
              </a:rPr>
              <a:t>R</a:t>
            </a:r>
            <a:r>
              <a:rPr lang="en-US" dirty="0">
                <a:solidFill>
                  <a:srgbClr val="000000"/>
                </a:solidFill>
              </a:rPr>
              <a:t> holds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43</a:t>
            </a:fld>
            <a:endParaRPr lang="he-IL" dirty="0"/>
          </a:p>
        </p:txBody>
      </p:sp>
      <p:grpSp>
        <p:nvGrpSpPr>
          <p:cNvPr id="5" name="קבוצה 56"/>
          <p:cNvGrpSpPr/>
          <p:nvPr/>
        </p:nvGrpSpPr>
        <p:grpSpPr>
          <a:xfrm>
            <a:off x="971600" y="1124744"/>
            <a:ext cx="7056783" cy="1754969"/>
            <a:chOff x="1396253" y="2527094"/>
            <a:chExt cx="4471891" cy="1754969"/>
          </a:xfrm>
          <a:effectLst>
            <a:glow rad="228600">
              <a:schemeClr val="accent6">
                <a:satMod val="175000"/>
                <a:alpha val="40000"/>
              </a:schemeClr>
            </a:glow>
          </a:effectLst>
        </p:grpSpPr>
        <p:grpSp>
          <p:nvGrpSpPr>
            <p:cNvPr id="6" name="קבוצה 33"/>
            <p:cNvGrpSpPr/>
            <p:nvPr/>
          </p:nvGrpSpPr>
          <p:grpSpPr>
            <a:xfrm>
              <a:off x="2411760" y="2527094"/>
              <a:ext cx="3456384" cy="1754969"/>
              <a:chOff x="2987825" y="2206605"/>
              <a:chExt cx="3528391" cy="1754969"/>
            </a:xfrm>
          </p:grpSpPr>
          <p:sp>
            <p:nvSpPr>
              <p:cNvPr id="8" name="Text Box 3"/>
              <p:cNvSpPr txBox="1">
                <a:spLocks noChangeArrowheads="1"/>
              </p:cNvSpPr>
              <p:nvPr/>
            </p:nvSpPr>
            <p:spPr bwMode="auto">
              <a:xfrm>
                <a:off x="2987825" y="2206605"/>
                <a:ext cx="3528391" cy="17549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2075" tIns="46038" rIns="92075" bIns="46038" anchor="ctr">
                <a:spAutoFit/>
              </a:bodyPr>
              <a:lstStyle/>
              <a:p>
                <a:pPr algn="ctr" rtl="0">
                  <a:spcBef>
                    <a:spcPct val="50000"/>
                  </a:spcBef>
                  <a:buFont typeface="Monotype Sorts" pitchFamily="2" charset="2"/>
                  <a:buNone/>
                </a:pPr>
                <a:r>
                  <a:rPr lang="en-US" sz="3600" dirty="0">
                    <a:sym typeface="Symbol"/>
                  </a:rPr>
                  <a:t>{ </a:t>
                </a:r>
                <a:r>
                  <a:rPr lang="en-US" sz="3600" i="1" dirty="0">
                    <a:sym typeface="Symbol"/>
                  </a:rPr>
                  <a:t>P </a:t>
                </a:r>
                <a:r>
                  <a:rPr lang="en-US" sz="3600" dirty="0">
                    <a:sym typeface="Symbol"/>
                  </a:rPr>
                  <a:t>} </a:t>
                </a:r>
                <a:r>
                  <a:rPr lang="en-US" sz="3600" i="1" dirty="0">
                    <a:solidFill>
                      <a:srgbClr val="000000"/>
                    </a:solidFill>
                  </a:rPr>
                  <a:t>S</a:t>
                </a:r>
                <a:r>
                  <a:rPr lang="en-US" sz="3600" baseline="-25000" dirty="0">
                    <a:solidFill>
                      <a:srgbClr val="000000"/>
                    </a:solidFill>
                  </a:rPr>
                  <a:t>1</a:t>
                </a:r>
                <a:r>
                  <a:rPr lang="en-US" sz="3600" dirty="0">
                    <a:sym typeface="Symbol"/>
                  </a:rPr>
                  <a:t> { </a:t>
                </a:r>
                <a:r>
                  <a:rPr lang="en-US" sz="3600" i="1" dirty="0">
                    <a:sym typeface="Symbol"/>
                  </a:rPr>
                  <a:t>Q </a:t>
                </a:r>
                <a:r>
                  <a:rPr lang="en-US" sz="3600" dirty="0">
                    <a:sym typeface="Symbol"/>
                  </a:rPr>
                  <a:t>}</a:t>
                </a:r>
                <a:r>
                  <a:rPr lang="en-US" sz="3600" dirty="0">
                    <a:solidFill>
                      <a:srgbClr val="000000"/>
                    </a:solidFill>
                    <a:sym typeface="Symbol" pitchFamily="18" charset="2"/>
                  </a:rPr>
                  <a:t>,	</a:t>
                </a:r>
                <a:r>
                  <a:rPr lang="en-US" sz="3600" dirty="0">
                    <a:sym typeface="Symbol"/>
                  </a:rPr>
                  <a:t>{ </a:t>
                </a:r>
                <a:r>
                  <a:rPr lang="en-US" sz="3600" i="1" dirty="0">
                    <a:sym typeface="Symbol"/>
                  </a:rPr>
                  <a:t>Q </a:t>
                </a:r>
                <a:r>
                  <a:rPr lang="en-US" sz="3600" dirty="0">
                    <a:sym typeface="Symbol"/>
                  </a:rPr>
                  <a:t>} </a:t>
                </a:r>
                <a:r>
                  <a:rPr lang="en-US" sz="3600" i="1" dirty="0">
                    <a:solidFill>
                      <a:srgbClr val="000000"/>
                    </a:solidFill>
                  </a:rPr>
                  <a:t>S</a:t>
                </a:r>
                <a:r>
                  <a:rPr lang="en-US" sz="3600" baseline="-25000" dirty="0">
                    <a:solidFill>
                      <a:srgbClr val="000000"/>
                    </a:solidFill>
                  </a:rPr>
                  <a:t>2</a:t>
                </a:r>
                <a:r>
                  <a:rPr lang="en-US" sz="3600" dirty="0">
                    <a:sym typeface="Symbol"/>
                  </a:rPr>
                  <a:t> { </a:t>
                </a:r>
                <a:r>
                  <a:rPr lang="en-US" sz="3600" i="1" dirty="0">
                    <a:sym typeface="Symbol"/>
                  </a:rPr>
                  <a:t>R </a:t>
                </a:r>
                <a:r>
                  <a:rPr lang="en-US" sz="3600" dirty="0">
                    <a:sym typeface="Symbol"/>
                  </a:rPr>
                  <a:t>}</a:t>
                </a:r>
                <a:br>
                  <a:rPr lang="en-US" sz="3600" dirty="0">
                    <a:solidFill>
                      <a:srgbClr val="000000"/>
                    </a:solidFill>
                    <a:sym typeface="Symbol" pitchFamily="18" charset="2"/>
                  </a:rPr>
                </a:br>
                <a:r>
                  <a:rPr lang="en-US" sz="3600" dirty="0">
                    <a:sym typeface="Symbol"/>
                  </a:rPr>
                  <a:t> { </a:t>
                </a:r>
                <a:r>
                  <a:rPr lang="en-US" sz="3600" i="1" dirty="0">
                    <a:sym typeface="Symbol"/>
                  </a:rPr>
                  <a:t>P </a:t>
                </a:r>
                <a:r>
                  <a:rPr lang="en-US" sz="3600" dirty="0">
                    <a:sym typeface="Symbol"/>
                  </a:rPr>
                  <a:t>} </a:t>
                </a:r>
                <a:r>
                  <a:rPr lang="en-US" sz="3600" dirty="0">
                    <a:solidFill>
                      <a:srgbClr val="000000"/>
                    </a:solidFill>
                    <a:sym typeface="Symbol" pitchFamily="18" charset="2"/>
                  </a:rPr>
                  <a:t>S</a:t>
                </a:r>
                <a:r>
                  <a:rPr lang="en-US" sz="3600" baseline="-25000" dirty="0">
                    <a:solidFill>
                      <a:srgbClr val="000000"/>
                    </a:solidFill>
                    <a:sym typeface="Symbol" pitchFamily="18" charset="2"/>
                  </a:rPr>
                  <a:t>1</a:t>
                </a:r>
                <a:r>
                  <a:rPr lang="en-US" sz="3600" dirty="0">
                    <a:solidFill>
                      <a:srgbClr val="000000"/>
                    </a:solidFill>
                    <a:sym typeface="Symbol" pitchFamily="18" charset="2"/>
                  </a:rPr>
                  <a:t>; </a:t>
                </a:r>
                <a:r>
                  <a:rPr lang="en-US" sz="3600" i="1" dirty="0">
                    <a:solidFill>
                      <a:srgbClr val="000000"/>
                    </a:solidFill>
                    <a:sym typeface="Symbol" pitchFamily="18" charset="2"/>
                  </a:rPr>
                  <a:t>S</a:t>
                </a:r>
                <a:r>
                  <a:rPr lang="en-US" sz="3600" baseline="-25000" dirty="0">
                    <a:solidFill>
                      <a:srgbClr val="000000"/>
                    </a:solidFill>
                    <a:sym typeface="Symbol" pitchFamily="18" charset="2"/>
                  </a:rPr>
                  <a:t>2</a:t>
                </a:r>
                <a:r>
                  <a:rPr lang="en-US" sz="3600" dirty="0">
                    <a:sym typeface="Symbol"/>
                  </a:rPr>
                  <a:t> { </a:t>
                </a:r>
                <a:r>
                  <a:rPr lang="en-US" sz="3600" i="1" dirty="0">
                    <a:sym typeface="Symbol"/>
                  </a:rPr>
                  <a:t>R </a:t>
                </a:r>
                <a:r>
                  <a:rPr lang="en-US" sz="3600" dirty="0">
                    <a:sym typeface="Symbol"/>
                  </a:rPr>
                  <a:t>}</a:t>
                </a:r>
                <a:endParaRPr lang="en-US" sz="3600" dirty="0">
                  <a:solidFill>
                    <a:srgbClr val="000000"/>
                  </a:solidFill>
                  <a:sym typeface="Math B" pitchFamily="2" charset="2"/>
                </a:endParaRPr>
              </a:p>
            </p:txBody>
          </p:sp>
          <p:cxnSp>
            <p:nvCxnSpPr>
              <p:cNvPr id="9" name="מחבר ישר 8"/>
              <p:cNvCxnSpPr/>
              <p:nvPr/>
            </p:nvCxnSpPr>
            <p:spPr>
              <a:xfrm>
                <a:off x="3131841" y="3121493"/>
                <a:ext cx="3312367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TextBox 6"/>
            <p:cNvSpPr txBox="1"/>
            <p:nvPr/>
          </p:nvSpPr>
          <p:spPr>
            <a:xfrm>
              <a:off x="1396253" y="3104311"/>
              <a:ext cx="1095157" cy="64633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 rtl="0"/>
              <a:r>
                <a:rPr lang="en-US" sz="3600" dirty="0">
                  <a:solidFill>
                    <a:srgbClr val="0000FF"/>
                  </a:solidFill>
                </a:rPr>
                <a:t>[</a:t>
              </a:r>
              <a:r>
                <a:rPr lang="en-US" sz="3600" dirty="0" err="1">
                  <a:solidFill>
                    <a:srgbClr val="0000FF"/>
                  </a:solidFill>
                </a:rPr>
                <a:t>comp</a:t>
              </a:r>
              <a:r>
                <a:rPr lang="en-US" sz="3600" baseline="-25000" dirty="0" err="1">
                  <a:solidFill>
                    <a:srgbClr val="0000FF"/>
                  </a:solidFill>
                </a:rPr>
                <a:t>p</a:t>
              </a:r>
              <a:r>
                <a:rPr lang="en-US" sz="3600" dirty="0">
                  <a:solidFill>
                    <a:srgbClr val="0000FF"/>
                  </a:solidFill>
                </a:rPr>
                <a:t>]</a:t>
              </a:r>
              <a:endParaRPr lang="he-IL" sz="3600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10" name="קבוצה 58"/>
          <p:cNvGrpSpPr/>
          <p:nvPr/>
        </p:nvGrpSpPr>
        <p:grpSpPr>
          <a:xfrm>
            <a:off x="611560" y="2895327"/>
            <a:ext cx="6677376" cy="1754969"/>
            <a:chOff x="774945" y="2206605"/>
            <a:chExt cx="5021190" cy="1754969"/>
          </a:xfrm>
        </p:grpSpPr>
        <p:grpSp>
          <p:nvGrpSpPr>
            <p:cNvPr id="11" name="קבוצה 33"/>
            <p:cNvGrpSpPr/>
            <p:nvPr/>
          </p:nvGrpSpPr>
          <p:grpSpPr>
            <a:xfrm>
              <a:off x="2267744" y="2206605"/>
              <a:ext cx="3528391" cy="1754969"/>
              <a:chOff x="2987825" y="2206605"/>
              <a:chExt cx="3528391" cy="1754969"/>
            </a:xfrm>
          </p:grpSpPr>
          <p:sp>
            <p:nvSpPr>
              <p:cNvPr id="13" name="Text Box 3"/>
              <p:cNvSpPr txBox="1">
                <a:spLocks noChangeArrowheads="1"/>
              </p:cNvSpPr>
              <p:nvPr/>
            </p:nvSpPr>
            <p:spPr bwMode="auto">
              <a:xfrm>
                <a:off x="2987825" y="2206605"/>
                <a:ext cx="3528391" cy="17549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2075" tIns="46038" rIns="92075" bIns="46038" anchor="ctr">
                <a:spAutoFit/>
              </a:bodyPr>
              <a:lstStyle/>
              <a:p>
                <a:pPr algn="ctr" rtl="0">
                  <a:spcBef>
                    <a:spcPct val="50000"/>
                  </a:spcBef>
                  <a:buFont typeface="Monotype Sorts" pitchFamily="2" charset="2"/>
                  <a:buNone/>
                </a:pPr>
                <a:r>
                  <a:rPr lang="en-US" sz="3600" dirty="0">
                    <a:sym typeface="Symbol"/>
                  </a:rPr>
                  <a:t></a:t>
                </a:r>
                <a:r>
                  <a:rPr lang="en-US" sz="3600" i="1" dirty="0">
                    <a:solidFill>
                      <a:srgbClr val="000000"/>
                    </a:solidFill>
                  </a:rPr>
                  <a:t>S</a:t>
                </a:r>
                <a:r>
                  <a:rPr lang="en-US" sz="3600" baseline="-25000" dirty="0">
                    <a:solidFill>
                      <a:srgbClr val="000000"/>
                    </a:solidFill>
                  </a:rPr>
                  <a:t>1</a:t>
                </a:r>
                <a:r>
                  <a:rPr lang="en-US" sz="3600" dirty="0">
                    <a:solidFill>
                      <a:srgbClr val="000000"/>
                    </a:solidFill>
                  </a:rPr>
                  <a:t>, </a:t>
                </a:r>
                <a:r>
                  <a:rPr lang="en-US" sz="3600" i="1" dirty="0">
                    <a:solidFill>
                      <a:srgbClr val="000000"/>
                    </a:solidFill>
                  </a:rPr>
                  <a:t>s</a:t>
                </a:r>
                <a:r>
                  <a:rPr lang="en-US" sz="3600" dirty="0">
                    <a:sym typeface="Symbol"/>
                  </a:rPr>
                  <a:t></a:t>
                </a:r>
                <a:r>
                  <a:rPr lang="en-US" sz="3600" dirty="0">
                    <a:solidFill>
                      <a:srgbClr val="000000"/>
                    </a:solidFill>
                  </a:rPr>
                  <a:t> </a:t>
                </a:r>
                <a:r>
                  <a:rPr lang="en-US" sz="3600" dirty="0">
                    <a:sym typeface="Math C"/>
                  </a:rPr>
                  <a:t></a:t>
                </a:r>
                <a:r>
                  <a:rPr lang="en-US" sz="36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3600" i="1" dirty="0">
                    <a:solidFill>
                      <a:srgbClr val="000000"/>
                    </a:solidFill>
                    <a:sym typeface="Symbol" pitchFamily="18" charset="2"/>
                  </a:rPr>
                  <a:t>s</a:t>
                </a:r>
                <a:r>
                  <a:rPr lang="en-US" sz="3600" dirty="0">
                    <a:solidFill>
                      <a:srgbClr val="000000"/>
                    </a:solidFill>
                    <a:sym typeface="Symbol" pitchFamily="18" charset="2"/>
                  </a:rPr>
                  <a:t>’, </a:t>
                </a:r>
                <a:r>
                  <a:rPr lang="en-US" sz="3600" dirty="0">
                    <a:sym typeface="Symbol"/>
                  </a:rPr>
                  <a:t></a:t>
                </a:r>
                <a:r>
                  <a:rPr lang="en-US" sz="3600" i="1" dirty="0">
                    <a:solidFill>
                      <a:srgbClr val="000000"/>
                    </a:solidFill>
                    <a:sym typeface="Symbol" pitchFamily="18" charset="2"/>
                  </a:rPr>
                  <a:t>S</a:t>
                </a:r>
                <a:r>
                  <a:rPr lang="en-US" sz="3600" baseline="-25000" dirty="0">
                    <a:solidFill>
                      <a:srgbClr val="000000"/>
                    </a:solidFill>
                    <a:sym typeface="Symbol" pitchFamily="18" charset="2"/>
                  </a:rPr>
                  <a:t>2</a:t>
                </a:r>
                <a:r>
                  <a:rPr lang="en-US" sz="3600" dirty="0">
                    <a:solidFill>
                      <a:srgbClr val="000000"/>
                    </a:solidFill>
                    <a:sym typeface="Symbol" pitchFamily="18" charset="2"/>
                  </a:rPr>
                  <a:t>, </a:t>
                </a:r>
                <a:r>
                  <a:rPr lang="en-US" sz="3600" i="1" dirty="0">
                    <a:solidFill>
                      <a:srgbClr val="000000"/>
                    </a:solidFill>
                    <a:sym typeface="Symbol" pitchFamily="18" charset="2"/>
                  </a:rPr>
                  <a:t>s</a:t>
                </a:r>
                <a:r>
                  <a:rPr lang="en-US" sz="3600" dirty="0">
                    <a:solidFill>
                      <a:srgbClr val="000000"/>
                    </a:solidFill>
                    <a:sym typeface="Symbol" pitchFamily="18" charset="2"/>
                  </a:rPr>
                  <a:t>’</a:t>
                </a:r>
                <a:r>
                  <a:rPr lang="en-US" sz="3600" dirty="0">
                    <a:sym typeface="Symbol"/>
                  </a:rPr>
                  <a:t></a:t>
                </a:r>
                <a:r>
                  <a:rPr lang="en-US" sz="36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3600" dirty="0">
                    <a:sym typeface="Math C"/>
                  </a:rPr>
                  <a:t></a:t>
                </a:r>
                <a:r>
                  <a:rPr lang="en-US" sz="36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3600" i="1" dirty="0">
                    <a:solidFill>
                      <a:srgbClr val="000000"/>
                    </a:solidFill>
                    <a:sym typeface="Symbol" pitchFamily="18" charset="2"/>
                  </a:rPr>
                  <a:t>s</a:t>
                </a:r>
                <a:r>
                  <a:rPr lang="en-US" sz="3600" dirty="0">
                    <a:solidFill>
                      <a:srgbClr val="000000"/>
                    </a:solidFill>
                    <a:sym typeface="Symbol" pitchFamily="18" charset="2"/>
                  </a:rPr>
                  <a:t>’’</a:t>
                </a:r>
                <a:br>
                  <a:rPr lang="en-US" sz="3600" dirty="0">
                    <a:solidFill>
                      <a:srgbClr val="000000"/>
                    </a:solidFill>
                    <a:sym typeface="Symbol" pitchFamily="18" charset="2"/>
                  </a:rPr>
                </a:br>
                <a:r>
                  <a:rPr lang="en-US" sz="3600" dirty="0">
                    <a:sym typeface="Symbol"/>
                  </a:rPr>
                  <a:t></a:t>
                </a:r>
                <a:r>
                  <a:rPr lang="en-US" sz="3600" dirty="0">
                    <a:solidFill>
                      <a:srgbClr val="000000"/>
                    </a:solidFill>
                    <a:sym typeface="Symbol" pitchFamily="18" charset="2"/>
                  </a:rPr>
                  <a:t>S</a:t>
                </a:r>
                <a:r>
                  <a:rPr lang="en-US" sz="3600" baseline="-25000" dirty="0">
                    <a:solidFill>
                      <a:srgbClr val="000000"/>
                    </a:solidFill>
                    <a:sym typeface="Symbol" pitchFamily="18" charset="2"/>
                  </a:rPr>
                  <a:t>1</a:t>
                </a:r>
                <a:r>
                  <a:rPr lang="en-US" sz="3600" dirty="0">
                    <a:solidFill>
                      <a:srgbClr val="000000"/>
                    </a:solidFill>
                    <a:sym typeface="Symbol" pitchFamily="18" charset="2"/>
                  </a:rPr>
                  <a:t>; </a:t>
                </a:r>
                <a:r>
                  <a:rPr lang="en-US" sz="3600" i="1" dirty="0">
                    <a:solidFill>
                      <a:srgbClr val="000000"/>
                    </a:solidFill>
                    <a:sym typeface="Symbol" pitchFamily="18" charset="2"/>
                  </a:rPr>
                  <a:t>S</a:t>
                </a:r>
                <a:r>
                  <a:rPr lang="en-US" sz="3600" baseline="-25000" dirty="0">
                    <a:solidFill>
                      <a:srgbClr val="000000"/>
                    </a:solidFill>
                    <a:sym typeface="Symbol" pitchFamily="18" charset="2"/>
                  </a:rPr>
                  <a:t>2</a:t>
                </a:r>
                <a:r>
                  <a:rPr lang="en-US" sz="3600" dirty="0">
                    <a:solidFill>
                      <a:srgbClr val="000000"/>
                    </a:solidFill>
                    <a:sym typeface="Symbol" pitchFamily="18" charset="2"/>
                  </a:rPr>
                  <a:t>, </a:t>
                </a:r>
                <a:r>
                  <a:rPr lang="en-US" sz="3600" i="1" dirty="0">
                    <a:solidFill>
                      <a:srgbClr val="000000"/>
                    </a:solidFill>
                    <a:sym typeface="Symbol" pitchFamily="18" charset="2"/>
                  </a:rPr>
                  <a:t>s</a:t>
                </a:r>
                <a:r>
                  <a:rPr lang="en-US" sz="3600" dirty="0">
                    <a:sym typeface="Symbol"/>
                  </a:rPr>
                  <a:t></a:t>
                </a:r>
                <a:r>
                  <a:rPr lang="en-US" sz="36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3600" dirty="0">
                    <a:sym typeface="Math C"/>
                  </a:rPr>
                  <a:t></a:t>
                </a:r>
                <a:r>
                  <a:rPr lang="en-US" sz="36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3600" i="1" dirty="0">
                    <a:solidFill>
                      <a:srgbClr val="000000"/>
                    </a:solidFill>
                    <a:sym typeface="Symbol" pitchFamily="18" charset="2"/>
                  </a:rPr>
                  <a:t>s</a:t>
                </a:r>
                <a:r>
                  <a:rPr lang="en-US" sz="3600" dirty="0">
                    <a:solidFill>
                      <a:srgbClr val="000000"/>
                    </a:solidFill>
                    <a:sym typeface="Symbol" pitchFamily="18" charset="2"/>
                  </a:rPr>
                  <a:t>’’ </a:t>
                </a:r>
                <a:endParaRPr lang="en-US" sz="3600" dirty="0">
                  <a:solidFill>
                    <a:srgbClr val="000000"/>
                  </a:solidFill>
                  <a:sym typeface="Math B" pitchFamily="2" charset="2"/>
                </a:endParaRPr>
              </a:p>
            </p:txBody>
          </p:sp>
          <p:cxnSp>
            <p:nvCxnSpPr>
              <p:cNvPr id="14" name="מחבר ישר 13"/>
              <p:cNvCxnSpPr/>
              <p:nvPr/>
            </p:nvCxnSpPr>
            <p:spPr>
              <a:xfrm>
                <a:off x="3203848" y="3130082"/>
                <a:ext cx="309634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TextBox 11"/>
            <p:cNvSpPr txBox="1"/>
            <p:nvPr/>
          </p:nvSpPr>
          <p:spPr>
            <a:xfrm>
              <a:off x="774945" y="2852936"/>
              <a:ext cx="1795043" cy="646331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3600" dirty="0">
                  <a:solidFill>
                    <a:srgbClr val="0000FF"/>
                  </a:solidFill>
                </a:rPr>
                <a:t>[</a:t>
              </a:r>
              <a:r>
                <a:rPr lang="en-US" sz="3600" dirty="0" err="1">
                  <a:solidFill>
                    <a:srgbClr val="0000FF"/>
                  </a:solidFill>
                </a:rPr>
                <a:t>comp</a:t>
              </a:r>
              <a:r>
                <a:rPr lang="en-US" sz="3600" baseline="-25000" dirty="0" err="1">
                  <a:solidFill>
                    <a:srgbClr val="0000FF"/>
                  </a:solidFill>
                </a:rPr>
                <a:t>ns</a:t>
              </a:r>
              <a:r>
                <a:rPr lang="en-US" sz="3600" dirty="0">
                  <a:solidFill>
                    <a:srgbClr val="0000FF"/>
                  </a:solidFill>
                </a:rPr>
                <a:t>]</a:t>
              </a:r>
              <a:endParaRPr lang="he-IL" sz="3600" dirty="0">
                <a:solidFill>
                  <a:srgbClr val="0000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8255152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cs typeface="Courier New" pitchFamily="49" charset="0"/>
                <a:sym typeface="Symbol" pitchFamily="18" charset="2"/>
              </a:rPr>
              <a:t>Condition rule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44</a:t>
            </a:fld>
            <a:endParaRPr lang="he-IL" dirty="0"/>
          </a:p>
        </p:txBody>
      </p:sp>
      <p:grpSp>
        <p:nvGrpSpPr>
          <p:cNvPr id="5" name="קבוצה 55"/>
          <p:cNvGrpSpPr/>
          <p:nvPr/>
        </p:nvGrpSpPr>
        <p:grpSpPr>
          <a:xfrm>
            <a:off x="395536" y="1340768"/>
            <a:ext cx="7920880" cy="1080120"/>
            <a:chOff x="1218766" y="3422549"/>
            <a:chExt cx="5153434" cy="2308966"/>
          </a:xfrm>
          <a:effectLst>
            <a:glow rad="228600">
              <a:schemeClr val="accent6">
                <a:satMod val="175000"/>
                <a:alpha val="40000"/>
              </a:schemeClr>
            </a:glow>
          </a:effectLst>
        </p:grpSpPr>
        <p:grpSp>
          <p:nvGrpSpPr>
            <p:cNvPr id="6" name="קבוצה 47"/>
            <p:cNvGrpSpPr/>
            <p:nvPr/>
          </p:nvGrpSpPr>
          <p:grpSpPr>
            <a:xfrm>
              <a:off x="1907704" y="3422549"/>
              <a:ext cx="4464496" cy="2308966"/>
              <a:chOff x="1835696" y="3122385"/>
              <a:chExt cx="4392488" cy="2308966"/>
            </a:xfrm>
          </p:grpSpPr>
          <p:sp>
            <p:nvSpPr>
              <p:cNvPr id="8" name="Text Box 3"/>
              <p:cNvSpPr txBox="1">
                <a:spLocks noChangeArrowheads="1"/>
              </p:cNvSpPr>
              <p:nvPr/>
            </p:nvSpPr>
            <p:spPr bwMode="auto">
              <a:xfrm>
                <a:off x="1835696" y="3122385"/>
                <a:ext cx="4392488" cy="23089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2075" tIns="46038" rIns="92075" bIns="46038" anchor="ctr">
                <a:spAutoFit/>
              </a:bodyPr>
              <a:lstStyle/>
              <a:p>
                <a:pPr algn="ctr" rtl="0">
                  <a:spcBef>
                    <a:spcPct val="50000"/>
                  </a:spcBef>
                  <a:buFont typeface="Monotype Sorts" pitchFamily="2" charset="2"/>
                  <a:buNone/>
                </a:pPr>
                <a:r>
                  <a:rPr lang="en-US" sz="3600" dirty="0">
                    <a:sym typeface="Symbol"/>
                  </a:rPr>
                  <a:t>{ </a:t>
                </a:r>
                <a:r>
                  <a:rPr lang="en-US" sz="3600" i="1" dirty="0">
                    <a:sym typeface="Symbol"/>
                  </a:rPr>
                  <a:t>b</a:t>
                </a:r>
                <a:r>
                  <a:rPr lang="en-US" sz="3600" dirty="0">
                    <a:sym typeface="Symbol"/>
                  </a:rPr>
                  <a:t> </a:t>
                </a:r>
                <a:r>
                  <a:rPr lang="en-US" sz="3600" dirty="0">
                    <a:sym typeface="Math B"/>
                  </a:rPr>
                  <a:t> </a:t>
                </a:r>
                <a:r>
                  <a:rPr lang="en-US" sz="3600" i="1" dirty="0">
                    <a:sym typeface="Math B"/>
                  </a:rPr>
                  <a:t>P</a:t>
                </a:r>
                <a:r>
                  <a:rPr lang="en-US" sz="3600" dirty="0">
                    <a:sym typeface="Math B"/>
                  </a:rPr>
                  <a:t> </a:t>
                </a:r>
                <a:r>
                  <a:rPr lang="en-US" sz="3600" dirty="0">
                    <a:sym typeface="Symbol"/>
                  </a:rPr>
                  <a:t>} </a:t>
                </a:r>
                <a:r>
                  <a:rPr lang="en-US" sz="3600" i="1" dirty="0">
                    <a:solidFill>
                      <a:srgbClr val="000000"/>
                    </a:solidFill>
                  </a:rPr>
                  <a:t>S</a:t>
                </a:r>
                <a:r>
                  <a:rPr lang="en-US" sz="3600" baseline="-25000" dirty="0">
                    <a:solidFill>
                      <a:srgbClr val="000000"/>
                    </a:solidFill>
                  </a:rPr>
                  <a:t>1</a:t>
                </a:r>
                <a:r>
                  <a:rPr lang="en-US" sz="3600" dirty="0">
                    <a:sym typeface="Symbol"/>
                  </a:rPr>
                  <a:t> { </a:t>
                </a:r>
                <a:r>
                  <a:rPr lang="en-US" sz="3600" i="1" dirty="0">
                    <a:sym typeface="Symbol"/>
                  </a:rPr>
                  <a:t>Q</a:t>
                </a:r>
                <a:r>
                  <a:rPr lang="en-US" sz="3600" dirty="0">
                    <a:sym typeface="Math B"/>
                  </a:rPr>
                  <a:t> </a:t>
                </a:r>
                <a:r>
                  <a:rPr lang="en-US" sz="3600" dirty="0">
                    <a:sym typeface="Symbol"/>
                  </a:rPr>
                  <a:t>},   { </a:t>
                </a:r>
                <a:r>
                  <a:rPr lang="en-US" sz="3600" dirty="0">
                    <a:sym typeface="Math C"/>
                  </a:rPr>
                  <a:t></a:t>
                </a:r>
                <a:r>
                  <a:rPr lang="en-US" sz="3600" i="1" dirty="0">
                    <a:sym typeface="Symbol"/>
                  </a:rPr>
                  <a:t>b</a:t>
                </a:r>
                <a:r>
                  <a:rPr lang="en-US" sz="3600" dirty="0">
                    <a:sym typeface="Symbol"/>
                  </a:rPr>
                  <a:t> </a:t>
                </a:r>
                <a:r>
                  <a:rPr lang="en-US" sz="3600" dirty="0">
                    <a:sym typeface="Math B"/>
                  </a:rPr>
                  <a:t> </a:t>
                </a:r>
                <a:r>
                  <a:rPr lang="en-US" sz="3600" i="1" dirty="0">
                    <a:sym typeface="Math B"/>
                  </a:rPr>
                  <a:t>P</a:t>
                </a:r>
                <a:r>
                  <a:rPr lang="en-US" sz="3600" dirty="0">
                    <a:sym typeface="Math B"/>
                  </a:rPr>
                  <a:t> </a:t>
                </a:r>
                <a:r>
                  <a:rPr lang="en-US" sz="3600" dirty="0">
                    <a:sym typeface="Symbol"/>
                  </a:rPr>
                  <a:t>} </a:t>
                </a:r>
                <a:r>
                  <a:rPr lang="en-US" sz="3600" i="1" dirty="0">
                    <a:solidFill>
                      <a:srgbClr val="000000"/>
                    </a:solidFill>
                  </a:rPr>
                  <a:t>S</a:t>
                </a:r>
                <a:r>
                  <a:rPr lang="en-US" sz="3600" baseline="-25000" dirty="0">
                    <a:solidFill>
                      <a:srgbClr val="000000"/>
                    </a:solidFill>
                  </a:rPr>
                  <a:t>2</a:t>
                </a:r>
                <a:r>
                  <a:rPr lang="en-US" sz="3600" dirty="0">
                    <a:sym typeface="Symbol"/>
                  </a:rPr>
                  <a:t> { </a:t>
                </a:r>
                <a:r>
                  <a:rPr lang="en-US" sz="3600" i="1" dirty="0">
                    <a:sym typeface="Symbol"/>
                  </a:rPr>
                  <a:t>Q</a:t>
                </a:r>
                <a:r>
                  <a:rPr lang="en-US" sz="3600" dirty="0">
                    <a:sym typeface="Math B"/>
                  </a:rPr>
                  <a:t> </a:t>
                </a:r>
                <a:r>
                  <a:rPr lang="en-US" sz="3600" dirty="0">
                    <a:sym typeface="Symbol"/>
                  </a:rPr>
                  <a:t>}</a:t>
                </a:r>
                <a:br>
                  <a:rPr lang="en-US" sz="3600" dirty="0">
                    <a:solidFill>
                      <a:srgbClr val="000000"/>
                    </a:solidFill>
                    <a:sym typeface="Symbol" pitchFamily="18" charset="2"/>
                  </a:rPr>
                </a:br>
                <a:r>
                  <a:rPr lang="en-US" sz="3600" dirty="0">
                    <a:sym typeface="Symbol"/>
                  </a:rPr>
                  <a:t> { </a:t>
                </a:r>
                <a:r>
                  <a:rPr lang="en-US" sz="3600" i="1" dirty="0">
                    <a:sym typeface="Math B"/>
                  </a:rPr>
                  <a:t>P</a:t>
                </a:r>
                <a:r>
                  <a:rPr lang="en-US" sz="3600" dirty="0">
                    <a:sym typeface="Math B"/>
                  </a:rPr>
                  <a:t> </a:t>
                </a:r>
                <a:r>
                  <a:rPr lang="en-US" sz="3600" dirty="0">
                    <a:sym typeface="Symbol"/>
                  </a:rPr>
                  <a:t>} </a:t>
                </a:r>
                <a:r>
                  <a:rPr lang="en-US" sz="3600" dirty="0">
                    <a:solidFill>
                      <a:srgbClr val="000000"/>
                    </a:solidFill>
                    <a:latin typeface="Courier New" pitchFamily="49" charset="0"/>
                    <a:cs typeface="Courier New" pitchFamily="49" charset="0"/>
                    <a:sym typeface="Symbol" pitchFamily="18" charset="2"/>
                  </a:rPr>
                  <a:t>if </a:t>
                </a:r>
                <a:r>
                  <a:rPr lang="en-US" sz="3600" i="1" dirty="0">
                    <a:solidFill>
                      <a:srgbClr val="000000"/>
                    </a:solidFill>
                    <a:sym typeface="Symbol" pitchFamily="18" charset="2"/>
                  </a:rPr>
                  <a:t>b</a:t>
                </a:r>
                <a:r>
                  <a:rPr lang="en-US" sz="36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3600" dirty="0">
                    <a:solidFill>
                      <a:srgbClr val="000000"/>
                    </a:solidFill>
                    <a:latin typeface="Courier New" pitchFamily="49" charset="0"/>
                    <a:cs typeface="Courier New" pitchFamily="49" charset="0"/>
                    <a:sym typeface="Symbol" pitchFamily="18" charset="2"/>
                  </a:rPr>
                  <a:t>then</a:t>
                </a:r>
                <a:r>
                  <a:rPr lang="en-US" sz="36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3600" i="1" dirty="0">
                    <a:solidFill>
                      <a:srgbClr val="000000"/>
                    </a:solidFill>
                    <a:sym typeface="Symbol" pitchFamily="18" charset="2"/>
                  </a:rPr>
                  <a:t>S</a:t>
                </a:r>
                <a:r>
                  <a:rPr lang="en-US" sz="3600" baseline="-25000" dirty="0">
                    <a:solidFill>
                      <a:srgbClr val="000000"/>
                    </a:solidFill>
                    <a:sym typeface="Symbol" pitchFamily="18" charset="2"/>
                  </a:rPr>
                  <a:t>1</a:t>
                </a:r>
                <a:r>
                  <a:rPr lang="en-US" sz="36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3600" dirty="0">
                    <a:solidFill>
                      <a:srgbClr val="000000"/>
                    </a:solidFill>
                    <a:latin typeface="Courier New" pitchFamily="49" charset="0"/>
                    <a:cs typeface="Courier New" pitchFamily="49" charset="0"/>
                    <a:sym typeface="Symbol" pitchFamily="18" charset="2"/>
                  </a:rPr>
                  <a:t>else</a:t>
                </a:r>
                <a:r>
                  <a:rPr lang="en-US" sz="36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3600" i="1" dirty="0">
                    <a:solidFill>
                      <a:srgbClr val="000000"/>
                    </a:solidFill>
                    <a:sym typeface="Symbol" pitchFamily="18" charset="2"/>
                  </a:rPr>
                  <a:t>S</a:t>
                </a:r>
                <a:r>
                  <a:rPr lang="en-US" sz="3600" baseline="-25000" dirty="0">
                    <a:solidFill>
                      <a:srgbClr val="000000"/>
                    </a:solidFill>
                    <a:sym typeface="Symbol" pitchFamily="18" charset="2"/>
                  </a:rPr>
                  <a:t>2</a:t>
                </a:r>
                <a:r>
                  <a:rPr lang="en-US" sz="3600" dirty="0">
                    <a:sym typeface="Symbol"/>
                  </a:rPr>
                  <a:t> { </a:t>
                </a:r>
                <a:r>
                  <a:rPr lang="en-US" sz="3600" i="1" dirty="0">
                    <a:sym typeface="Symbol"/>
                  </a:rPr>
                  <a:t>Q</a:t>
                </a:r>
                <a:r>
                  <a:rPr lang="en-US" sz="3600" dirty="0">
                    <a:sym typeface="Math B"/>
                  </a:rPr>
                  <a:t> </a:t>
                </a:r>
                <a:r>
                  <a:rPr lang="en-US" sz="3600" dirty="0">
                    <a:sym typeface="Symbol"/>
                  </a:rPr>
                  <a:t>}</a:t>
                </a:r>
                <a:endParaRPr lang="en-US" sz="3600" dirty="0">
                  <a:solidFill>
                    <a:srgbClr val="000000"/>
                  </a:solidFill>
                  <a:sym typeface="Math B" pitchFamily="2" charset="2"/>
                </a:endParaRPr>
              </a:p>
            </p:txBody>
          </p:sp>
          <p:cxnSp>
            <p:nvCxnSpPr>
              <p:cNvPr id="9" name="מחבר ישר 8"/>
              <p:cNvCxnSpPr/>
              <p:nvPr/>
            </p:nvCxnSpPr>
            <p:spPr>
              <a:xfrm>
                <a:off x="1979712" y="4293096"/>
                <a:ext cx="4104456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TextBox 6"/>
            <p:cNvSpPr txBox="1"/>
            <p:nvPr/>
          </p:nvSpPr>
          <p:spPr>
            <a:xfrm>
              <a:off x="1218766" y="3884342"/>
              <a:ext cx="875561" cy="138165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 rtl="0"/>
              <a:r>
                <a:rPr lang="en-US" sz="3600" dirty="0">
                  <a:solidFill>
                    <a:srgbClr val="0000FF"/>
                  </a:solidFill>
                </a:rPr>
                <a:t>[</a:t>
              </a:r>
              <a:r>
                <a:rPr lang="en-US" sz="3600" dirty="0" err="1">
                  <a:solidFill>
                    <a:srgbClr val="0000FF"/>
                  </a:solidFill>
                </a:rPr>
                <a:t>if</a:t>
              </a:r>
              <a:r>
                <a:rPr lang="en-US" sz="3600" baseline="-25000" dirty="0" err="1">
                  <a:solidFill>
                    <a:srgbClr val="0000FF"/>
                  </a:solidFill>
                </a:rPr>
                <a:t>p</a:t>
              </a:r>
              <a:r>
                <a:rPr lang="en-US" sz="3600" dirty="0">
                  <a:solidFill>
                    <a:srgbClr val="0000FF"/>
                  </a:solidFill>
                </a:rPr>
                <a:t>]</a:t>
              </a:r>
              <a:endParaRPr lang="he-IL" sz="3600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10" name="קבוצה 59"/>
          <p:cNvGrpSpPr/>
          <p:nvPr/>
        </p:nvGrpSpPr>
        <p:grpSpPr>
          <a:xfrm>
            <a:off x="888941" y="3182688"/>
            <a:ext cx="7322284" cy="831639"/>
            <a:chOff x="1043608" y="3965513"/>
            <a:chExt cx="7322284" cy="831639"/>
          </a:xfrm>
        </p:grpSpPr>
        <p:grpSp>
          <p:nvGrpSpPr>
            <p:cNvPr id="11" name="קבוצה 47"/>
            <p:cNvGrpSpPr/>
            <p:nvPr/>
          </p:nvGrpSpPr>
          <p:grpSpPr>
            <a:xfrm>
              <a:off x="2267744" y="3965513"/>
              <a:ext cx="6098148" cy="831639"/>
              <a:chOff x="1835696" y="3861048"/>
              <a:chExt cx="6098148" cy="831639"/>
            </a:xfrm>
          </p:grpSpPr>
          <p:sp>
            <p:nvSpPr>
              <p:cNvPr id="13" name="Text Box 3"/>
              <p:cNvSpPr txBox="1">
                <a:spLocks noChangeArrowheads="1"/>
              </p:cNvSpPr>
              <p:nvPr/>
            </p:nvSpPr>
            <p:spPr bwMode="auto">
              <a:xfrm>
                <a:off x="1835696" y="3861048"/>
                <a:ext cx="4392488" cy="8316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2075" tIns="46038" rIns="92075" bIns="46038" anchor="ctr">
                <a:spAutoFit/>
              </a:bodyPr>
              <a:lstStyle/>
              <a:p>
                <a:pPr algn="ctr" rtl="0">
                  <a:spcBef>
                    <a:spcPct val="50000"/>
                  </a:spcBef>
                  <a:buFont typeface="Monotype Sorts" pitchFamily="2" charset="2"/>
                  <a:buNone/>
                </a:pPr>
                <a:r>
                  <a:rPr lang="en-US" sz="2400" dirty="0">
                    <a:sym typeface="Symbol"/>
                  </a:rPr>
                  <a:t></a:t>
                </a:r>
                <a:r>
                  <a:rPr lang="en-US" sz="2400" i="1" dirty="0">
                    <a:solidFill>
                      <a:srgbClr val="000000"/>
                    </a:solidFill>
                  </a:rPr>
                  <a:t>S</a:t>
                </a:r>
                <a:r>
                  <a:rPr lang="en-US" sz="2400" baseline="-25000" dirty="0">
                    <a:solidFill>
                      <a:srgbClr val="000000"/>
                    </a:solidFill>
                  </a:rPr>
                  <a:t>1</a:t>
                </a:r>
                <a:r>
                  <a:rPr lang="en-US" sz="2400" dirty="0">
                    <a:solidFill>
                      <a:srgbClr val="000000"/>
                    </a:solidFill>
                  </a:rPr>
                  <a:t>, </a:t>
                </a:r>
                <a:r>
                  <a:rPr lang="en-US" sz="2400" i="1" dirty="0">
                    <a:solidFill>
                      <a:srgbClr val="000000"/>
                    </a:solidFill>
                  </a:rPr>
                  <a:t>s</a:t>
                </a:r>
                <a:r>
                  <a:rPr lang="en-US" sz="2400" dirty="0">
                    <a:sym typeface="Symbol"/>
                  </a:rPr>
                  <a:t></a:t>
                </a:r>
                <a:r>
                  <a:rPr lang="en-US" sz="2400" dirty="0">
                    <a:solidFill>
                      <a:srgbClr val="000000"/>
                    </a:solidFill>
                  </a:rPr>
                  <a:t> </a:t>
                </a:r>
                <a:r>
                  <a:rPr lang="en-US" sz="2400" dirty="0">
                    <a:sym typeface="Math C"/>
                  </a:rPr>
                  <a:t>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2400" i="1" dirty="0">
                    <a:solidFill>
                      <a:srgbClr val="000000"/>
                    </a:solidFill>
                    <a:sym typeface="Symbol" pitchFamily="18" charset="2"/>
                  </a:rPr>
                  <a:t>s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’ </a:t>
                </a:r>
                <a:b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</a:br>
                <a:r>
                  <a:rPr lang="en-US" sz="2400" dirty="0">
                    <a:sym typeface="Symbol"/>
                  </a:rPr>
                  <a:t></a:t>
                </a:r>
                <a:r>
                  <a:rPr lang="en-US" sz="2400" dirty="0">
                    <a:solidFill>
                      <a:srgbClr val="000000"/>
                    </a:solidFill>
                    <a:latin typeface="Courier New" pitchFamily="49" charset="0"/>
                    <a:cs typeface="Courier New" pitchFamily="49" charset="0"/>
                    <a:sym typeface="Symbol" pitchFamily="18" charset="2"/>
                  </a:rPr>
                  <a:t>if </a:t>
                </a:r>
                <a:r>
                  <a:rPr lang="en-US" sz="2400" i="1" dirty="0">
                    <a:solidFill>
                      <a:srgbClr val="000000"/>
                    </a:solidFill>
                    <a:sym typeface="Symbol" pitchFamily="18" charset="2"/>
                  </a:rPr>
                  <a:t>b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2400" dirty="0">
                    <a:solidFill>
                      <a:srgbClr val="000000"/>
                    </a:solidFill>
                    <a:latin typeface="Courier New" pitchFamily="49" charset="0"/>
                    <a:cs typeface="Courier New" pitchFamily="49" charset="0"/>
                    <a:sym typeface="Symbol" pitchFamily="18" charset="2"/>
                  </a:rPr>
                  <a:t>then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2400" i="1" dirty="0">
                    <a:solidFill>
                      <a:srgbClr val="000000"/>
                    </a:solidFill>
                    <a:sym typeface="Symbol" pitchFamily="18" charset="2"/>
                  </a:rPr>
                  <a:t>S</a:t>
                </a:r>
                <a:r>
                  <a:rPr lang="en-US" sz="2400" baseline="-25000" dirty="0">
                    <a:solidFill>
                      <a:srgbClr val="000000"/>
                    </a:solidFill>
                    <a:sym typeface="Symbol" pitchFamily="18" charset="2"/>
                  </a:rPr>
                  <a:t>1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2400" dirty="0">
                    <a:solidFill>
                      <a:srgbClr val="000000"/>
                    </a:solidFill>
                    <a:latin typeface="Courier New" pitchFamily="49" charset="0"/>
                    <a:cs typeface="Courier New" pitchFamily="49" charset="0"/>
                    <a:sym typeface="Symbol" pitchFamily="18" charset="2"/>
                  </a:rPr>
                  <a:t>else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2400" i="1" dirty="0">
                    <a:solidFill>
                      <a:srgbClr val="000000"/>
                    </a:solidFill>
                    <a:sym typeface="Symbol" pitchFamily="18" charset="2"/>
                  </a:rPr>
                  <a:t>S</a:t>
                </a:r>
                <a:r>
                  <a:rPr lang="en-US" sz="2400" baseline="-25000" dirty="0">
                    <a:solidFill>
                      <a:srgbClr val="000000"/>
                    </a:solidFill>
                    <a:sym typeface="Symbol" pitchFamily="18" charset="2"/>
                  </a:rPr>
                  <a:t>2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, </a:t>
                </a:r>
                <a:r>
                  <a:rPr lang="en-US" sz="2400" i="1" dirty="0">
                    <a:solidFill>
                      <a:srgbClr val="000000"/>
                    </a:solidFill>
                    <a:sym typeface="Symbol" pitchFamily="18" charset="2"/>
                  </a:rPr>
                  <a:t>s</a:t>
                </a:r>
                <a:r>
                  <a:rPr lang="en-US" sz="2400" dirty="0">
                    <a:sym typeface="Symbol"/>
                  </a:rPr>
                  <a:t>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2400" dirty="0">
                    <a:sym typeface="Math C"/>
                  </a:rPr>
                  <a:t>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2400" i="1" dirty="0">
                    <a:solidFill>
                      <a:srgbClr val="000000"/>
                    </a:solidFill>
                    <a:sym typeface="Symbol" pitchFamily="18" charset="2"/>
                  </a:rPr>
                  <a:t>s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’ </a:t>
                </a:r>
                <a:endParaRPr lang="en-US" sz="2400" dirty="0">
                  <a:solidFill>
                    <a:srgbClr val="000000"/>
                  </a:solidFill>
                  <a:sym typeface="Math B" pitchFamily="2" charset="2"/>
                </a:endParaRPr>
              </a:p>
            </p:txBody>
          </p:sp>
          <p:cxnSp>
            <p:nvCxnSpPr>
              <p:cNvPr id="14" name="מחבר ישר 13"/>
              <p:cNvCxnSpPr/>
              <p:nvPr/>
            </p:nvCxnSpPr>
            <p:spPr>
              <a:xfrm>
                <a:off x="1979712" y="4293096"/>
                <a:ext cx="4104456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6303077" y="4037002"/>
                <a:ext cx="1630767" cy="40011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 marL="0" lvl="1" algn="ctr" rtl="0"/>
                <a:r>
                  <a:rPr lang="en-US" dirty="0"/>
                  <a:t>if </a:t>
                </a:r>
                <a:r>
                  <a:rPr lang="en-US" sz="2000" i="1" dirty="0">
                    <a:solidFill>
                      <a:srgbClr val="000000"/>
                    </a:solidFill>
                    <a:latin typeface="Lucida Calligraphy" pitchFamily="66" charset="0"/>
                    <a:cs typeface="Leelawadee" pitchFamily="34" charset="-34"/>
                    <a:sym typeface="Math B" pitchFamily="2" charset="2"/>
                  </a:rPr>
                  <a:t>B </a:t>
                </a:r>
                <a:r>
                  <a:rPr lang="en-US" sz="2000" dirty="0">
                    <a:solidFill>
                      <a:srgbClr val="000000"/>
                    </a:solidFill>
                    <a:sym typeface="Math B" pitchFamily="2" charset="2"/>
                  </a:rPr>
                  <a:t></a:t>
                </a:r>
                <a:r>
                  <a:rPr lang="en-US" sz="2000" i="1" dirty="0">
                    <a:solidFill>
                      <a:srgbClr val="000000"/>
                    </a:solidFill>
                    <a:sym typeface="Math B" pitchFamily="2" charset="2"/>
                  </a:rPr>
                  <a:t>b</a:t>
                </a:r>
                <a:r>
                  <a:rPr lang="en-US" sz="2000" dirty="0">
                    <a:solidFill>
                      <a:srgbClr val="000000"/>
                    </a:solidFill>
                    <a:sym typeface="Math B" pitchFamily="2" charset="2"/>
                  </a:rPr>
                  <a:t> </a:t>
                </a:r>
                <a:r>
                  <a:rPr lang="en-US" sz="2000" i="1" dirty="0">
                    <a:solidFill>
                      <a:srgbClr val="000000"/>
                    </a:solidFill>
                    <a:sym typeface="Math B" pitchFamily="2" charset="2"/>
                  </a:rPr>
                  <a:t>s</a:t>
                </a:r>
                <a:r>
                  <a:rPr lang="en-US" sz="2000" dirty="0">
                    <a:solidFill>
                      <a:srgbClr val="000000"/>
                    </a:solidFill>
                    <a:sym typeface="Math B" pitchFamily="2" charset="2"/>
                  </a:rPr>
                  <a:t> = </a:t>
                </a:r>
                <a:r>
                  <a:rPr lang="en-US" sz="2000" b="1" dirty="0" err="1">
                    <a:solidFill>
                      <a:srgbClr val="000000"/>
                    </a:solidFill>
                    <a:sym typeface="Math B" pitchFamily="2" charset="2"/>
                  </a:rPr>
                  <a:t>tt</a:t>
                </a:r>
                <a:endParaRPr lang="he-IL" dirty="0"/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>
              <a:off x="1043608" y="4109529"/>
              <a:ext cx="861454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2400" dirty="0">
                  <a:solidFill>
                    <a:srgbClr val="0000FF"/>
                  </a:solidFill>
                </a:rPr>
                <a:t>[</a:t>
              </a:r>
              <a:r>
                <a:rPr lang="en-US" sz="2400" dirty="0" err="1">
                  <a:solidFill>
                    <a:srgbClr val="0000FF"/>
                  </a:solidFill>
                </a:rPr>
                <a:t>if</a:t>
              </a:r>
              <a:r>
                <a:rPr lang="en-US" sz="2400" baseline="30000" dirty="0" err="1">
                  <a:solidFill>
                    <a:srgbClr val="0000FF"/>
                  </a:solidFill>
                </a:rPr>
                <a:t>tt</a:t>
              </a:r>
              <a:r>
                <a:rPr lang="en-US" sz="2400" baseline="-25000" dirty="0" err="1">
                  <a:solidFill>
                    <a:srgbClr val="0000FF"/>
                  </a:solidFill>
                </a:rPr>
                <a:t>ns</a:t>
              </a:r>
              <a:r>
                <a:rPr lang="en-US" sz="2400" dirty="0">
                  <a:solidFill>
                    <a:srgbClr val="0000FF"/>
                  </a:solidFill>
                </a:rPr>
                <a:t>]</a:t>
              </a:r>
              <a:endParaRPr lang="he-IL" sz="2400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16" name="קבוצה 60"/>
          <p:cNvGrpSpPr/>
          <p:nvPr/>
        </p:nvGrpSpPr>
        <p:grpSpPr>
          <a:xfrm>
            <a:off x="888941" y="4109529"/>
            <a:ext cx="7355467" cy="831639"/>
            <a:chOff x="979070" y="5261657"/>
            <a:chExt cx="7355467" cy="831639"/>
          </a:xfrm>
        </p:grpSpPr>
        <p:grpSp>
          <p:nvGrpSpPr>
            <p:cNvPr id="17" name="קבוצה 49"/>
            <p:cNvGrpSpPr/>
            <p:nvPr/>
          </p:nvGrpSpPr>
          <p:grpSpPr>
            <a:xfrm>
              <a:off x="2267744" y="5261657"/>
              <a:ext cx="6066793" cy="831639"/>
              <a:chOff x="1835696" y="3861048"/>
              <a:chExt cx="6066793" cy="831639"/>
            </a:xfrm>
          </p:grpSpPr>
          <p:sp>
            <p:nvSpPr>
              <p:cNvPr id="19" name="Text Box 3"/>
              <p:cNvSpPr txBox="1">
                <a:spLocks noChangeArrowheads="1"/>
              </p:cNvSpPr>
              <p:nvPr/>
            </p:nvSpPr>
            <p:spPr bwMode="auto">
              <a:xfrm>
                <a:off x="1835696" y="3861048"/>
                <a:ext cx="4392488" cy="8316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2075" tIns="46038" rIns="92075" bIns="46038" anchor="ctr">
                <a:spAutoFit/>
              </a:bodyPr>
              <a:lstStyle/>
              <a:p>
                <a:pPr algn="ctr" rtl="0">
                  <a:spcBef>
                    <a:spcPct val="50000"/>
                  </a:spcBef>
                  <a:buFont typeface="Monotype Sorts" pitchFamily="2" charset="2"/>
                  <a:buNone/>
                </a:pPr>
                <a:r>
                  <a:rPr lang="en-US" sz="2400" dirty="0">
                    <a:sym typeface="Symbol"/>
                  </a:rPr>
                  <a:t></a:t>
                </a:r>
                <a:r>
                  <a:rPr lang="en-US" sz="2400" i="1" dirty="0">
                    <a:solidFill>
                      <a:srgbClr val="000000"/>
                    </a:solidFill>
                  </a:rPr>
                  <a:t>S</a:t>
                </a:r>
                <a:r>
                  <a:rPr lang="en-US" sz="2400" baseline="-25000" dirty="0">
                    <a:solidFill>
                      <a:srgbClr val="000000"/>
                    </a:solidFill>
                  </a:rPr>
                  <a:t>2</a:t>
                </a:r>
                <a:r>
                  <a:rPr lang="en-US" sz="2400" dirty="0">
                    <a:solidFill>
                      <a:srgbClr val="000000"/>
                    </a:solidFill>
                  </a:rPr>
                  <a:t>, </a:t>
                </a:r>
                <a:r>
                  <a:rPr lang="en-US" sz="2400" i="1" dirty="0">
                    <a:solidFill>
                      <a:srgbClr val="000000"/>
                    </a:solidFill>
                  </a:rPr>
                  <a:t>s</a:t>
                </a:r>
                <a:r>
                  <a:rPr lang="en-US" sz="2400" dirty="0">
                    <a:sym typeface="Symbol"/>
                  </a:rPr>
                  <a:t></a:t>
                </a:r>
                <a:r>
                  <a:rPr lang="en-US" sz="2400" dirty="0">
                    <a:solidFill>
                      <a:srgbClr val="000000"/>
                    </a:solidFill>
                  </a:rPr>
                  <a:t> </a:t>
                </a:r>
                <a:r>
                  <a:rPr lang="en-US" sz="2400" dirty="0">
                    <a:sym typeface="Math C"/>
                  </a:rPr>
                  <a:t>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2400" i="1" dirty="0">
                    <a:solidFill>
                      <a:srgbClr val="000000"/>
                    </a:solidFill>
                    <a:sym typeface="Symbol" pitchFamily="18" charset="2"/>
                  </a:rPr>
                  <a:t>s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’ </a:t>
                </a:r>
                <a:b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</a:br>
                <a:r>
                  <a:rPr lang="en-US" sz="2400" dirty="0">
                    <a:sym typeface="Symbol"/>
                  </a:rPr>
                  <a:t></a:t>
                </a:r>
                <a:r>
                  <a:rPr lang="en-US" sz="2400" dirty="0">
                    <a:solidFill>
                      <a:srgbClr val="000000"/>
                    </a:solidFill>
                    <a:latin typeface="Courier New" pitchFamily="49" charset="0"/>
                    <a:cs typeface="Courier New" pitchFamily="49" charset="0"/>
                    <a:sym typeface="Symbol" pitchFamily="18" charset="2"/>
                  </a:rPr>
                  <a:t>if </a:t>
                </a:r>
                <a:r>
                  <a:rPr lang="en-US" sz="2400" i="1" dirty="0">
                    <a:solidFill>
                      <a:srgbClr val="000000"/>
                    </a:solidFill>
                    <a:sym typeface="Symbol" pitchFamily="18" charset="2"/>
                  </a:rPr>
                  <a:t>b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2400" dirty="0">
                    <a:solidFill>
                      <a:srgbClr val="000000"/>
                    </a:solidFill>
                    <a:latin typeface="Courier New" pitchFamily="49" charset="0"/>
                    <a:cs typeface="Courier New" pitchFamily="49" charset="0"/>
                    <a:sym typeface="Symbol" pitchFamily="18" charset="2"/>
                  </a:rPr>
                  <a:t>then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2400" i="1" dirty="0">
                    <a:solidFill>
                      <a:srgbClr val="000000"/>
                    </a:solidFill>
                    <a:sym typeface="Symbol" pitchFamily="18" charset="2"/>
                  </a:rPr>
                  <a:t>S</a:t>
                </a:r>
                <a:r>
                  <a:rPr lang="en-US" sz="2400" baseline="-25000" dirty="0">
                    <a:solidFill>
                      <a:srgbClr val="000000"/>
                    </a:solidFill>
                    <a:sym typeface="Symbol" pitchFamily="18" charset="2"/>
                  </a:rPr>
                  <a:t>1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2400" dirty="0">
                    <a:solidFill>
                      <a:srgbClr val="000000"/>
                    </a:solidFill>
                    <a:latin typeface="Courier New" pitchFamily="49" charset="0"/>
                    <a:cs typeface="Courier New" pitchFamily="49" charset="0"/>
                    <a:sym typeface="Symbol" pitchFamily="18" charset="2"/>
                  </a:rPr>
                  <a:t>else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2400" i="1" dirty="0">
                    <a:solidFill>
                      <a:srgbClr val="000000"/>
                    </a:solidFill>
                    <a:sym typeface="Symbol" pitchFamily="18" charset="2"/>
                  </a:rPr>
                  <a:t>S</a:t>
                </a:r>
                <a:r>
                  <a:rPr lang="en-US" sz="2400" baseline="-25000" dirty="0">
                    <a:solidFill>
                      <a:srgbClr val="000000"/>
                    </a:solidFill>
                    <a:sym typeface="Symbol" pitchFamily="18" charset="2"/>
                  </a:rPr>
                  <a:t>2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, </a:t>
                </a:r>
                <a:r>
                  <a:rPr lang="en-US" sz="2400" i="1" dirty="0">
                    <a:solidFill>
                      <a:srgbClr val="000000"/>
                    </a:solidFill>
                    <a:sym typeface="Symbol" pitchFamily="18" charset="2"/>
                  </a:rPr>
                  <a:t>s</a:t>
                </a:r>
                <a:r>
                  <a:rPr lang="en-US" sz="2400" dirty="0">
                    <a:sym typeface="Symbol"/>
                  </a:rPr>
                  <a:t>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2400" dirty="0">
                    <a:sym typeface="Math C"/>
                  </a:rPr>
                  <a:t>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2400" i="1" dirty="0">
                    <a:solidFill>
                      <a:srgbClr val="000000"/>
                    </a:solidFill>
                    <a:sym typeface="Symbol" pitchFamily="18" charset="2"/>
                  </a:rPr>
                  <a:t>s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’ </a:t>
                </a:r>
                <a:endParaRPr lang="en-US" sz="2400" dirty="0">
                  <a:solidFill>
                    <a:srgbClr val="000000"/>
                  </a:solidFill>
                  <a:sym typeface="Math B" pitchFamily="2" charset="2"/>
                </a:endParaRPr>
              </a:p>
            </p:txBody>
          </p:sp>
          <p:cxnSp>
            <p:nvCxnSpPr>
              <p:cNvPr id="20" name="מחבר ישר 19"/>
              <p:cNvCxnSpPr/>
              <p:nvPr/>
            </p:nvCxnSpPr>
            <p:spPr>
              <a:xfrm>
                <a:off x="1979712" y="4293096"/>
                <a:ext cx="4104456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Box 20"/>
              <p:cNvSpPr txBox="1"/>
              <p:nvPr/>
            </p:nvSpPr>
            <p:spPr>
              <a:xfrm>
                <a:off x="6334431" y="4037002"/>
                <a:ext cx="1568058" cy="40011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 marL="0" lvl="1" algn="ctr" rtl="0"/>
                <a:r>
                  <a:rPr lang="en-US" dirty="0"/>
                  <a:t>if </a:t>
                </a:r>
                <a:r>
                  <a:rPr lang="en-US" sz="2000" i="1" dirty="0">
                    <a:solidFill>
                      <a:srgbClr val="000000"/>
                    </a:solidFill>
                    <a:latin typeface="Lucida Calligraphy" pitchFamily="66" charset="0"/>
                    <a:cs typeface="Leelawadee" pitchFamily="34" charset="-34"/>
                    <a:sym typeface="Math B" pitchFamily="2" charset="2"/>
                  </a:rPr>
                  <a:t>B </a:t>
                </a:r>
                <a:r>
                  <a:rPr lang="en-US" sz="2000" dirty="0">
                    <a:solidFill>
                      <a:srgbClr val="000000"/>
                    </a:solidFill>
                    <a:sym typeface="Math B" pitchFamily="2" charset="2"/>
                  </a:rPr>
                  <a:t></a:t>
                </a:r>
                <a:r>
                  <a:rPr lang="en-US" sz="2000" i="1" dirty="0">
                    <a:solidFill>
                      <a:srgbClr val="000000"/>
                    </a:solidFill>
                    <a:sym typeface="Math B" pitchFamily="2" charset="2"/>
                  </a:rPr>
                  <a:t>b</a:t>
                </a:r>
                <a:r>
                  <a:rPr lang="en-US" sz="2000" dirty="0">
                    <a:solidFill>
                      <a:srgbClr val="000000"/>
                    </a:solidFill>
                    <a:sym typeface="Math B" pitchFamily="2" charset="2"/>
                  </a:rPr>
                  <a:t> </a:t>
                </a:r>
                <a:r>
                  <a:rPr lang="en-US" sz="2000" i="1" dirty="0">
                    <a:solidFill>
                      <a:srgbClr val="000000"/>
                    </a:solidFill>
                    <a:sym typeface="Math B" pitchFamily="2" charset="2"/>
                  </a:rPr>
                  <a:t>s</a:t>
                </a:r>
                <a:r>
                  <a:rPr lang="en-US" sz="2000" dirty="0">
                    <a:solidFill>
                      <a:srgbClr val="000000"/>
                    </a:solidFill>
                    <a:sym typeface="Math B" pitchFamily="2" charset="2"/>
                  </a:rPr>
                  <a:t> = </a:t>
                </a:r>
                <a:r>
                  <a:rPr lang="en-US" sz="2000" b="1" dirty="0">
                    <a:solidFill>
                      <a:srgbClr val="000000"/>
                    </a:solidFill>
                    <a:sym typeface="Math B" pitchFamily="2" charset="2"/>
                  </a:rPr>
                  <a:t>ff</a:t>
                </a:r>
                <a:endParaRPr lang="he-IL" dirty="0"/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979070" y="5405673"/>
              <a:ext cx="846514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2400" dirty="0">
                  <a:solidFill>
                    <a:srgbClr val="0000FF"/>
                  </a:solidFill>
                </a:rPr>
                <a:t>[</a:t>
              </a:r>
              <a:r>
                <a:rPr lang="en-US" sz="2400" dirty="0" err="1">
                  <a:solidFill>
                    <a:srgbClr val="0000FF"/>
                  </a:solidFill>
                </a:rPr>
                <a:t>if</a:t>
              </a:r>
              <a:r>
                <a:rPr lang="en-US" sz="2400" baseline="30000" dirty="0" err="1">
                  <a:solidFill>
                    <a:srgbClr val="0000FF"/>
                  </a:solidFill>
                </a:rPr>
                <a:t>ff</a:t>
              </a:r>
              <a:r>
                <a:rPr lang="en-US" sz="2400" baseline="-25000" dirty="0" err="1">
                  <a:solidFill>
                    <a:srgbClr val="0000FF"/>
                  </a:solidFill>
                </a:rPr>
                <a:t>ns</a:t>
              </a:r>
              <a:r>
                <a:rPr lang="en-US" sz="2400" dirty="0">
                  <a:solidFill>
                    <a:srgbClr val="0000FF"/>
                  </a:solidFill>
                </a:rPr>
                <a:t>]</a:t>
              </a:r>
              <a:endParaRPr lang="he-IL" sz="2400" dirty="0">
                <a:solidFill>
                  <a:srgbClr val="0000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229407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cs typeface="Courier New" pitchFamily="49" charset="0"/>
                <a:sym typeface="Symbol" pitchFamily="18" charset="2"/>
              </a:rPr>
              <a:t>Loop rule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4725144"/>
            <a:ext cx="8229600" cy="18002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Here </a:t>
            </a:r>
            <a:r>
              <a:rPr lang="en-US" i="1" dirty="0"/>
              <a:t>P</a:t>
            </a:r>
            <a:r>
              <a:rPr lang="en-US" dirty="0"/>
              <a:t> is called an </a:t>
            </a:r>
            <a:r>
              <a:rPr lang="en-US" dirty="0">
                <a:solidFill>
                  <a:srgbClr val="0000FF"/>
                </a:solidFill>
              </a:rPr>
              <a:t>invariant</a:t>
            </a:r>
            <a:r>
              <a:rPr lang="en-US" dirty="0"/>
              <a:t> for the loop</a:t>
            </a:r>
          </a:p>
          <a:p>
            <a:pPr lvl="1"/>
            <a:r>
              <a:rPr lang="en-US" dirty="0"/>
              <a:t>Holds before and after each loop iteration</a:t>
            </a:r>
          </a:p>
          <a:p>
            <a:pPr lvl="1"/>
            <a:r>
              <a:rPr lang="en-US" dirty="0"/>
              <a:t>Finding loop invariants – most challenging part of proofs</a:t>
            </a:r>
          </a:p>
          <a:p>
            <a:r>
              <a:rPr lang="en-US" dirty="0"/>
              <a:t>When loop finishes, </a:t>
            </a:r>
            <a:r>
              <a:rPr lang="en-US" i="1" dirty="0"/>
              <a:t>b</a:t>
            </a:r>
            <a:r>
              <a:rPr lang="en-US" dirty="0"/>
              <a:t> is false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45</a:t>
            </a:fld>
            <a:endParaRPr lang="he-IL" dirty="0"/>
          </a:p>
        </p:txBody>
      </p:sp>
      <p:grpSp>
        <p:nvGrpSpPr>
          <p:cNvPr id="5" name="קבוצה 54"/>
          <p:cNvGrpSpPr/>
          <p:nvPr/>
        </p:nvGrpSpPr>
        <p:grpSpPr>
          <a:xfrm>
            <a:off x="699571" y="1244338"/>
            <a:ext cx="7400822" cy="1200971"/>
            <a:chOff x="1011428" y="4834799"/>
            <a:chExt cx="5108744" cy="1829370"/>
          </a:xfrm>
          <a:effectLst>
            <a:glow rad="228600">
              <a:schemeClr val="accent6">
                <a:satMod val="175000"/>
                <a:alpha val="40000"/>
              </a:schemeClr>
            </a:glow>
          </a:effectLst>
        </p:grpSpPr>
        <p:grpSp>
          <p:nvGrpSpPr>
            <p:cNvPr id="6" name="קבוצה 47"/>
            <p:cNvGrpSpPr/>
            <p:nvPr/>
          </p:nvGrpSpPr>
          <p:grpSpPr>
            <a:xfrm>
              <a:off x="2159732" y="4834799"/>
              <a:ext cx="3960440" cy="1829370"/>
              <a:chOff x="1835696" y="3362182"/>
              <a:chExt cx="4680520" cy="1829370"/>
            </a:xfrm>
          </p:grpSpPr>
          <p:sp>
            <p:nvSpPr>
              <p:cNvPr id="8" name="Text Box 3"/>
              <p:cNvSpPr txBox="1">
                <a:spLocks noChangeArrowheads="1"/>
              </p:cNvSpPr>
              <p:nvPr/>
            </p:nvSpPr>
            <p:spPr bwMode="auto">
              <a:xfrm>
                <a:off x="1835696" y="3362182"/>
                <a:ext cx="4680520" cy="18293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2075" tIns="46038" rIns="92075" bIns="46038" anchor="ctr">
                <a:spAutoFit/>
              </a:bodyPr>
              <a:lstStyle/>
              <a:p>
                <a:pPr algn="ctr" rtl="0">
                  <a:spcBef>
                    <a:spcPct val="50000"/>
                  </a:spcBef>
                  <a:buFont typeface="Monotype Sorts" pitchFamily="2" charset="2"/>
                  <a:buNone/>
                </a:pPr>
                <a:r>
                  <a:rPr lang="en-US" sz="3600" dirty="0">
                    <a:sym typeface="Symbol"/>
                  </a:rPr>
                  <a:t>{ </a:t>
                </a:r>
                <a:r>
                  <a:rPr lang="en-US" sz="3600" i="1" dirty="0">
                    <a:sym typeface="Symbol"/>
                  </a:rPr>
                  <a:t>b</a:t>
                </a:r>
                <a:r>
                  <a:rPr lang="en-US" sz="3600" dirty="0">
                    <a:sym typeface="Symbol"/>
                  </a:rPr>
                  <a:t> </a:t>
                </a:r>
                <a:r>
                  <a:rPr lang="en-US" sz="3600" dirty="0">
                    <a:sym typeface="Math B"/>
                  </a:rPr>
                  <a:t> </a:t>
                </a:r>
                <a:r>
                  <a:rPr lang="en-US" sz="3600" i="1" dirty="0">
                    <a:sym typeface="Symbol"/>
                  </a:rPr>
                  <a:t>P</a:t>
                </a:r>
                <a:r>
                  <a:rPr lang="en-US" sz="3600" dirty="0">
                    <a:sym typeface="Symbol"/>
                  </a:rPr>
                  <a:t> } </a:t>
                </a:r>
                <a:r>
                  <a:rPr lang="en-US" sz="3600" i="1" dirty="0">
                    <a:solidFill>
                      <a:srgbClr val="000000"/>
                    </a:solidFill>
                  </a:rPr>
                  <a:t>S</a:t>
                </a:r>
                <a:r>
                  <a:rPr lang="en-US" sz="3600" dirty="0">
                    <a:sym typeface="Symbol"/>
                  </a:rPr>
                  <a:t> { </a:t>
                </a:r>
                <a:r>
                  <a:rPr lang="en-US" sz="3600" i="1" dirty="0">
                    <a:sym typeface="Symbol"/>
                  </a:rPr>
                  <a:t>P</a:t>
                </a:r>
                <a:r>
                  <a:rPr lang="en-US" sz="3600" dirty="0">
                    <a:sym typeface="Symbol"/>
                  </a:rPr>
                  <a:t> }</a:t>
                </a:r>
                <a:r>
                  <a:rPr lang="en-US" sz="3600" dirty="0">
                    <a:solidFill>
                      <a:srgbClr val="000000"/>
                    </a:solidFill>
                  </a:rPr>
                  <a:t> </a:t>
                </a:r>
                <a:br>
                  <a:rPr lang="en-US" sz="3600" dirty="0">
                    <a:solidFill>
                      <a:srgbClr val="000000"/>
                    </a:solidFill>
                    <a:sym typeface="Symbol" pitchFamily="18" charset="2"/>
                  </a:rPr>
                </a:br>
                <a:r>
                  <a:rPr lang="en-US" sz="3600" dirty="0">
                    <a:sym typeface="Symbol"/>
                  </a:rPr>
                  <a:t> { </a:t>
                </a:r>
                <a:r>
                  <a:rPr lang="en-US" sz="3600" i="1" dirty="0">
                    <a:sym typeface="Symbol"/>
                  </a:rPr>
                  <a:t>P</a:t>
                </a:r>
                <a:r>
                  <a:rPr lang="en-US" sz="3600" dirty="0">
                    <a:sym typeface="Symbol"/>
                  </a:rPr>
                  <a:t> } </a:t>
                </a:r>
                <a:r>
                  <a:rPr lang="en-US" sz="3600" dirty="0">
                    <a:solidFill>
                      <a:srgbClr val="000000"/>
                    </a:solidFill>
                    <a:latin typeface="Courier New" pitchFamily="49" charset="0"/>
                    <a:cs typeface="Courier New" pitchFamily="49" charset="0"/>
                    <a:sym typeface="Symbol" pitchFamily="18" charset="2"/>
                  </a:rPr>
                  <a:t>while </a:t>
                </a:r>
                <a:r>
                  <a:rPr lang="en-US" sz="3600" i="1" dirty="0">
                    <a:solidFill>
                      <a:srgbClr val="000000"/>
                    </a:solidFill>
                    <a:sym typeface="Symbol" pitchFamily="18" charset="2"/>
                  </a:rPr>
                  <a:t>b</a:t>
                </a:r>
                <a:r>
                  <a:rPr lang="en-US" sz="36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3600" dirty="0">
                    <a:solidFill>
                      <a:srgbClr val="000000"/>
                    </a:solidFill>
                    <a:latin typeface="Courier New" pitchFamily="49" charset="0"/>
                    <a:cs typeface="Courier New" pitchFamily="49" charset="0"/>
                    <a:sym typeface="Symbol" pitchFamily="18" charset="2"/>
                  </a:rPr>
                  <a:t>do</a:t>
                </a:r>
                <a:r>
                  <a:rPr lang="en-US" sz="36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3600" i="1" dirty="0">
                    <a:solidFill>
                      <a:srgbClr val="000000"/>
                    </a:solidFill>
                    <a:sym typeface="Symbol" pitchFamily="18" charset="2"/>
                  </a:rPr>
                  <a:t>S</a:t>
                </a:r>
                <a:r>
                  <a:rPr lang="en-US" sz="3600" dirty="0">
                    <a:sym typeface="Symbol"/>
                  </a:rPr>
                  <a:t> {</a:t>
                </a:r>
                <a:r>
                  <a:rPr lang="en-US" sz="3600" dirty="0">
                    <a:sym typeface="Math C"/>
                  </a:rPr>
                  <a:t></a:t>
                </a:r>
                <a:r>
                  <a:rPr lang="en-US" sz="3600" i="1" dirty="0">
                    <a:sym typeface="Symbol"/>
                  </a:rPr>
                  <a:t>b</a:t>
                </a:r>
                <a:r>
                  <a:rPr lang="en-US" sz="3600" dirty="0">
                    <a:sym typeface="Symbol"/>
                  </a:rPr>
                  <a:t> </a:t>
                </a:r>
                <a:r>
                  <a:rPr lang="en-US" sz="3600" dirty="0">
                    <a:sym typeface="Math B"/>
                  </a:rPr>
                  <a:t> </a:t>
                </a:r>
                <a:r>
                  <a:rPr lang="en-US" sz="3600" i="1" dirty="0">
                    <a:sym typeface="Symbol"/>
                  </a:rPr>
                  <a:t>P</a:t>
                </a:r>
                <a:r>
                  <a:rPr lang="en-US" sz="3600" dirty="0">
                    <a:sym typeface="Symbol"/>
                  </a:rPr>
                  <a:t> }</a:t>
                </a:r>
                <a:endParaRPr lang="en-US" sz="3600" dirty="0">
                  <a:solidFill>
                    <a:srgbClr val="000000"/>
                  </a:solidFill>
                  <a:sym typeface="Math B" pitchFamily="2" charset="2"/>
                </a:endParaRPr>
              </a:p>
            </p:txBody>
          </p:sp>
          <p:cxnSp>
            <p:nvCxnSpPr>
              <p:cNvPr id="9" name="מחבר ישר 8"/>
              <p:cNvCxnSpPr/>
              <p:nvPr/>
            </p:nvCxnSpPr>
            <p:spPr>
              <a:xfrm>
                <a:off x="1979712" y="4293096"/>
                <a:ext cx="4392488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TextBox 6"/>
            <p:cNvSpPr txBox="1"/>
            <p:nvPr/>
          </p:nvSpPr>
          <p:spPr>
            <a:xfrm>
              <a:off x="1011428" y="5313393"/>
              <a:ext cx="1181914" cy="98451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 rtl="0"/>
              <a:r>
                <a:rPr lang="en-US" sz="3600" dirty="0">
                  <a:solidFill>
                    <a:srgbClr val="0000FF"/>
                  </a:solidFill>
                </a:rPr>
                <a:t>[</a:t>
              </a:r>
              <a:r>
                <a:rPr lang="en-US" sz="3600" dirty="0" err="1">
                  <a:solidFill>
                    <a:srgbClr val="0000FF"/>
                  </a:solidFill>
                </a:rPr>
                <a:t>while</a:t>
              </a:r>
              <a:r>
                <a:rPr lang="en-US" sz="3600" baseline="-25000" dirty="0" err="1">
                  <a:solidFill>
                    <a:srgbClr val="0000FF"/>
                  </a:solidFill>
                </a:rPr>
                <a:t>p</a:t>
              </a:r>
              <a:r>
                <a:rPr lang="en-US" sz="3600" dirty="0">
                  <a:solidFill>
                    <a:srgbClr val="0000FF"/>
                  </a:solidFill>
                </a:rPr>
                <a:t>]</a:t>
              </a:r>
              <a:endParaRPr lang="he-IL" sz="3600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15" name="קבוצה 60"/>
          <p:cNvGrpSpPr/>
          <p:nvPr/>
        </p:nvGrpSpPr>
        <p:grpSpPr>
          <a:xfrm>
            <a:off x="683568" y="3068960"/>
            <a:ext cx="7881217" cy="470299"/>
            <a:chOff x="723231" y="5405673"/>
            <a:chExt cx="7881217" cy="470299"/>
          </a:xfrm>
        </p:grpSpPr>
        <p:grpSp>
          <p:nvGrpSpPr>
            <p:cNvPr id="16" name="קבוצה 49"/>
            <p:cNvGrpSpPr/>
            <p:nvPr/>
          </p:nvGrpSpPr>
          <p:grpSpPr>
            <a:xfrm>
              <a:off x="2267744" y="5413665"/>
              <a:ext cx="6336704" cy="462307"/>
              <a:chOff x="1835696" y="4013056"/>
              <a:chExt cx="6336704" cy="462307"/>
            </a:xfrm>
          </p:grpSpPr>
          <p:sp>
            <p:nvSpPr>
              <p:cNvPr id="18" name="Text Box 3"/>
              <p:cNvSpPr txBox="1">
                <a:spLocks noChangeArrowheads="1"/>
              </p:cNvSpPr>
              <p:nvPr/>
            </p:nvSpPr>
            <p:spPr bwMode="auto">
              <a:xfrm>
                <a:off x="1835696" y="4013056"/>
                <a:ext cx="3168352" cy="4623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2075" tIns="46038" rIns="92075" bIns="46038" anchor="ctr">
                <a:spAutoFit/>
              </a:bodyPr>
              <a:lstStyle/>
              <a:p>
                <a:pPr algn="ctr" rtl="0">
                  <a:spcBef>
                    <a:spcPct val="50000"/>
                  </a:spcBef>
                  <a:buFont typeface="Monotype Sorts" pitchFamily="2" charset="2"/>
                  <a:buNone/>
                </a:pPr>
                <a:r>
                  <a:rPr lang="en-US" sz="2400" dirty="0">
                    <a:sym typeface="Symbol"/>
                  </a:rPr>
                  <a:t></a:t>
                </a:r>
                <a:r>
                  <a:rPr lang="en-US" sz="2400" dirty="0">
                    <a:solidFill>
                      <a:srgbClr val="000000"/>
                    </a:solidFill>
                    <a:latin typeface="Courier New" pitchFamily="49" charset="0"/>
                    <a:cs typeface="Courier New" pitchFamily="49" charset="0"/>
                    <a:sym typeface="Symbol" pitchFamily="18" charset="2"/>
                  </a:rPr>
                  <a:t>while </a:t>
                </a:r>
                <a:r>
                  <a:rPr lang="en-US" sz="2400" i="1" dirty="0">
                    <a:solidFill>
                      <a:srgbClr val="000000"/>
                    </a:solidFill>
                    <a:sym typeface="Symbol" pitchFamily="18" charset="2"/>
                  </a:rPr>
                  <a:t>b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2400" dirty="0">
                    <a:solidFill>
                      <a:srgbClr val="000000"/>
                    </a:solidFill>
                    <a:latin typeface="Courier New" pitchFamily="49" charset="0"/>
                    <a:cs typeface="Courier New" pitchFamily="49" charset="0"/>
                    <a:sym typeface="Symbol" pitchFamily="18" charset="2"/>
                  </a:rPr>
                  <a:t>do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2400" i="1" dirty="0">
                    <a:solidFill>
                      <a:srgbClr val="000000"/>
                    </a:solidFill>
                    <a:sym typeface="Symbol" pitchFamily="18" charset="2"/>
                  </a:rPr>
                  <a:t>S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, </a:t>
                </a:r>
                <a:r>
                  <a:rPr lang="en-US" sz="2400" i="1" dirty="0">
                    <a:solidFill>
                      <a:srgbClr val="000000"/>
                    </a:solidFill>
                    <a:sym typeface="Symbol" pitchFamily="18" charset="2"/>
                  </a:rPr>
                  <a:t>s</a:t>
                </a:r>
                <a:r>
                  <a:rPr lang="en-US" sz="2400" dirty="0">
                    <a:sym typeface="Symbol"/>
                  </a:rPr>
                  <a:t>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  </a:t>
                </a:r>
                <a:r>
                  <a:rPr lang="en-US" sz="2400" i="1" dirty="0">
                    <a:solidFill>
                      <a:srgbClr val="000000"/>
                    </a:solidFill>
                    <a:sym typeface="Symbol" pitchFamily="18" charset="2"/>
                  </a:rPr>
                  <a:t>s</a:t>
                </a:r>
                <a:endParaRPr lang="en-US" sz="2400" dirty="0">
                  <a:solidFill>
                    <a:srgbClr val="000000"/>
                  </a:solidFill>
                  <a:sym typeface="Math B" pitchFamily="2" charset="2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6604342" y="4037002"/>
                <a:ext cx="1568058" cy="40011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 marL="0" lvl="1" algn="ctr" rtl="0"/>
                <a:r>
                  <a:rPr lang="en-US" dirty="0"/>
                  <a:t>if </a:t>
                </a:r>
                <a:r>
                  <a:rPr lang="en-US" sz="2000" i="1" dirty="0">
                    <a:solidFill>
                      <a:srgbClr val="000000"/>
                    </a:solidFill>
                    <a:latin typeface="Lucida Calligraphy" pitchFamily="66" charset="0"/>
                    <a:cs typeface="Leelawadee" pitchFamily="34" charset="-34"/>
                    <a:sym typeface="Math B" pitchFamily="2" charset="2"/>
                  </a:rPr>
                  <a:t>B </a:t>
                </a:r>
                <a:r>
                  <a:rPr lang="en-US" sz="2000" dirty="0">
                    <a:solidFill>
                      <a:srgbClr val="000000"/>
                    </a:solidFill>
                    <a:sym typeface="Math B" pitchFamily="2" charset="2"/>
                  </a:rPr>
                  <a:t></a:t>
                </a:r>
                <a:r>
                  <a:rPr lang="en-US" sz="2000" i="1" dirty="0">
                    <a:solidFill>
                      <a:srgbClr val="000000"/>
                    </a:solidFill>
                    <a:sym typeface="Math B" pitchFamily="2" charset="2"/>
                  </a:rPr>
                  <a:t>b</a:t>
                </a:r>
                <a:r>
                  <a:rPr lang="en-US" sz="2000" dirty="0">
                    <a:solidFill>
                      <a:srgbClr val="000000"/>
                    </a:solidFill>
                    <a:sym typeface="Math B" pitchFamily="2" charset="2"/>
                  </a:rPr>
                  <a:t> </a:t>
                </a:r>
                <a:r>
                  <a:rPr lang="en-US" sz="2000" i="1" dirty="0">
                    <a:solidFill>
                      <a:srgbClr val="000000"/>
                    </a:solidFill>
                    <a:sym typeface="Math B" pitchFamily="2" charset="2"/>
                  </a:rPr>
                  <a:t>s</a:t>
                </a:r>
                <a:r>
                  <a:rPr lang="en-US" sz="2000" dirty="0">
                    <a:solidFill>
                      <a:srgbClr val="000000"/>
                    </a:solidFill>
                    <a:sym typeface="Math B" pitchFamily="2" charset="2"/>
                  </a:rPr>
                  <a:t> = </a:t>
                </a:r>
                <a:r>
                  <a:rPr lang="en-US" sz="2000" b="1" dirty="0">
                    <a:solidFill>
                      <a:srgbClr val="000000"/>
                    </a:solidFill>
                    <a:sym typeface="Math B" pitchFamily="2" charset="2"/>
                  </a:rPr>
                  <a:t>ff</a:t>
                </a:r>
                <a:endParaRPr lang="he-IL" dirty="0"/>
              </a:p>
            </p:txBody>
          </p:sp>
        </p:grpSp>
        <p:sp>
          <p:nvSpPr>
            <p:cNvPr id="17" name="TextBox 16"/>
            <p:cNvSpPr txBox="1"/>
            <p:nvPr/>
          </p:nvSpPr>
          <p:spPr>
            <a:xfrm>
              <a:off x="723231" y="5405673"/>
              <a:ext cx="1358193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2400" dirty="0">
                  <a:solidFill>
                    <a:srgbClr val="0000FF"/>
                  </a:solidFill>
                </a:rPr>
                <a:t>[</a:t>
              </a:r>
              <a:r>
                <a:rPr lang="en-US" sz="2400" dirty="0" err="1">
                  <a:solidFill>
                    <a:srgbClr val="0000FF"/>
                  </a:solidFill>
                </a:rPr>
                <a:t>while</a:t>
              </a:r>
              <a:r>
                <a:rPr lang="en-US" sz="2400" baseline="30000" dirty="0" err="1">
                  <a:solidFill>
                    <a:srgbClr val="0000FF"/>
                  </a:solidFill>
                </a:rPr>
                <a:t>ff</a:t>
              </a:r>
              <a:r>
                <a:rPr lang="en-US" sz="2400" baseline="-25000" dirty="0" err="1">
                  <a:solidFill>
                    <a:srgbClr val="0000FF"/>
                  </a:solidFill>
                </a:rPr>
                <a:t>ns</a:t>
              </a:r>
              <a:r>
                <a:rPr lang="en-US" sz="2400" dirty="0">
                  <a:solidFill>
                    <a:srgbClr val="0000FF"/>
                  </a:solidFill>
                </a:rPr>
                <a:t>]</a:t>
              </a:r>
              <a:endParaRPr lang="he-IL" sz="2400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20" name="קבוצה 59"/>
          <p:cNvGrpSpPr/>
          <p:nvPr/>
        </p:nvGrpSpPr>
        <p:grpSpPr>
          <a:xfrm>
            <a:off x="683568" y="3634460"/>
            <a:ext cx="8064896" cy="831639"/>
            <a:chOff x="788763" y="3965513"/>
            <a:chExt cx="7886096" cy="831639"/>
          </a:xfrm>
        </p:grpSpPr>
        <p:grpSp>
          <p:nvGrpSpPr>
            <p:cNvPr id="21" name="קבוצה 47"/>
            <p:cNvGrpSpPr/>
            <p:nvPr/>
          </p:nvGrpSpPr>
          <p:grpSpPr>
            <a:xfrm>
              <a:off x="2267744" y="3965513"/>
              <a:ext cx="6407115" cy="831639"/>
              <a:chOff x="1835696" y="3861048"/>
              <a:chExt cx="6407115" cy="831639"/>
            </a:xfrm>
          </p:grpSpPr>
          <p:sp>
            <p:nvSpPr>
              <p:cNvPr id="23" name="Text Box 3"/>
              <p:cNvSpPr txBox="1">
                <a:spLocks noChangeArrowheads="1"/>
              </p:cNvSpPr>
              <p:nvPr/>
            </p:nvSpPr>
            <p:spPr bwMode="auto">
              <a:xfrm>
                <a:off x="1835696" y="3861048"/>
                <a:ext cx="4680520" cy="8316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2075" tIns="46038" rIns="92075" bIns="46038" anchor="ctr">
                <a:spAutoFit/>
              </a:bodyPr>
              <a:lstStyle/>
              <a:p>
                <a:pPr algn="ctr" rtl="0">
                  <a:spcBef>
                    <a:spcPct val="50000"/>
                  </a:spcBef>
                  <a:buFont typeface="Monotype Sorts" pitchFamily="2" charset="2"/>
                  <a:buNone/>
                </a:pPr>
                <a:r>
                  <a:rPr lang="en-US" sz="2400" dirty="0">
                    <a:sym typeface="Symbol"/>
                  </a:rPr>
                  <a:t></a:t>
                </a:r>
                <a:r>
                  <a:rPr lang="en-US" sz="2400" i="1" dirty="0">
                    <a:solidFill>
                      <a:srgbClr val="000000"/>
                    </a:solidFill>
                  </a:rPr>
                  <a:t>S</a:t>
                </a:r>
                <a:r>
                  <a:rPr lang="en-US" sz="2400" dirty="0">
                    <a:solidFill>
                      <a:srgbClr val="000000"/>
                    </a:solidFill>
                  </a:rPr>
                  <a:t>, </a:t>
                </a:r>
                <a:r>
                  <a:rPr lang="en-US" sz="2400" i="1" dirty="0">
                    <a:solidFill>
                      <a:srgbClr val="000000"/>
                    </a:solidFill>
                  </a:rPr>
                  <a:t>s</a:t>
                </a:r>
                <a:r>
                  <a:rPr lang="en-US" sz="2400" dirty="0">
                    <a:sym typeface="Symbol"/>
                  </a:rPr>
                  <a:t></a:t>
                </a:r>
                <a:r>
                  <a:rPr lang="en-US" sz="2400" dirty="0">
                    <a:solidFill>
                      <a:srgbClr val="000000"/>
                    </a:solidFill>
                  </a:rPr>
                  <a:t> 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 </a:t>
                </a:r>
                <a:r>
                  <a:rPr lang="en-US" sz="2400" i="1" dirty="0">
                    <a:solidFill>
                      <a:srgbClr val="000000"/>
                    </a:solidFill>
                    <a:sym typeface="Symbol" pitchFamily="18" charset="2"/>
                  </a:rPr>
                  <a:t>s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’, </a:t>
                </a:r>
                <a:r>
                  <a:rPr lang="en-US" sz="2400" dirty="0">
                    <a:sym typeface="Symbol"/>
                  </a:rPr>
                  <a:t></a:t>
                </a:r>
                <a:r>
                  <a:rPr lang="en-US" sz="2400" dirty="0">
                    <a:solidFill>
                      <a:srgbClr val="000000"/>
                    </a:solidFill>
                    <a:latin typeface="Courier New" pitchFamily="49" charset="0"/>
                    <a:cs typeface="Courier New" pitchFamily="49" charset="0"/>
                    <a:sym typeface="Symbol" pitchFamily="18" charset="2"/>
                  </a:rPr>
                  <a:t>while </a:t>
                </a:r>
                <a:r>
                  <a:rPr lang="en-US" sz="2400" i="1" dirty="0">
                    <a:solidFill>
                      <a:srgbClr val="000000"/>
                    </a:solidFill>
                    <a:sym typeface="Symbol" pitchFamily="18" charset="2"/>
                  </a:rPr>
                  <a:t>b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2400" dirty="0">
                    <a:solidFill>
                      <a:srgbClr val="000000"/>
                    </a:solidFill>
                    <a:latin typeface="Courier New" pitchFamily="49" charset="0"/>
                    <a:cs typeface="Courier New" pitchFamily="49" charset="0"/>
                    <a:sym typeface="Symbol" pitchFamily="18" charset="2"/>
                  </a:rPr>
                  <a:t>do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2400" i="1" dirty="0">
                    <a:solidFill>
                      <a:srgbClr val="000000"/>
                    </a:solidFill>
                    <a:sym typeface="Symbol" pitchFamily="18" charset="2"/>
                  </a:rPr>
                  <a:t>S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, </a:t>
                </a:r>
                <a:r>
                  <a:rPr lang="en-US" sz="2400" i="1" dirty="0">
                    <a:solidFill>
                      <a:srgbClr val="000000"/>
                    </a:solidFill>
                    <a:sym typeface="Symbol" pitchFamily="18" charset="2"/>
                  </a:rPr>
                  <a:t>s’</a:t>
                </a:r>
                <a:r>
                  <a:rPr lang="en-US" sz="2400" dirty="0">
                    <a:sym typeface="Symbol"/>
                  </a:rPr>
                  <a:t>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2400" dirty="0">
                    <a:sym typeface="Math C"/>
                  </a:rPr>
                  <a:t>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2400" i="1" dirty="0">
                    <a:solidFill>
                      <a:srgbClr val="000000"/>
                    </a:solidFill>
                    <a:sym typeface="Symbol" pitchFamily="18" charset="2"/>
                  </a:rPr>
                  <a:t>s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’’</a:t>
                </a:r>
                <a:b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</a:br>
                <a:r>
                  <a:rPr lang="en-US" sz="2400" dirty="0">
                    <a:sym typeface="Symbol"/>
                  </a:rPr>
                  <a:t></a:t>
                </a:r>
                <a:r>
                  <a:rPr lang="en-US" sz="2400" dirty="0">
                    <a:solidFill>
                      <a:srgbClr val="000000"/>
                    </a:solidFill>
                    <a:latin typeface="Courier New" pitchFamily="49" charset="0"/>
                    <a:cs typeface="Courier New" pitchFamily="49" charset="0"/>
                    <a:sym typeface="Symbol" pitchFamily="18" charset="2"/>
                  </a:rPr>
                  <a:t>while </a:t>
                </a:r>
                <a:r>
                  <a:rPr lang="en-US" sz="2400" i="1" dirty="0">
                    <a:solidFill>
                      <a:srgbClr val="000000"/>
                    </a:solidFill>
                    <a:sym typeface="Symbol" pitchFamily="18" charset="2"/>
                  </a:rPr>
                  <a:t>b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2400" dirty="0">
                    <a:solidFill>
                      <a:srgbClr val="000000"/>
                    </a:solidFill>
                    <a:latin typeface="Courier New" pitchFamily="49" charset="0"/>
                    <a:cs typeface="Courier New" pitchFamily="49" charset="0"/>
                    <a:sym typeface="Symbol" pitchFamily="18" charset="2"/>
                  </a:rPr>
                  <a:t>do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2400" i="1" dirty="0">
                    <a:solidFill>
                      <a:srgbClr val="000000"/>
                    </a:solidFill>
                    <a:sym typeface="Symbol" pitchFamily="18" charset="2"/>
                  </a:rPr>
                  <a:t>S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, </a:t>
                </a:r>
                <a:r>
                  <a:rPr lang="en-US" sz="2400" i="1" dirty="0">
                    <a:solidFill>
                      <a:srgbClr val="000000"/>
                    </a:solidFill>
                    <a:sym typeface="Symbol" pitchFamily="18" charset="2"/>
                  </a:rPr>
                  <a:t>s</a:t>
                </a:r>
                <a:r>
                  <a:rPr lang="en-US" sz="2400" dirty="0">
                    <a:sym typeface="Symbol"/>
                  </a:rPr>
                  <a:t>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2400" dirty="0">
                    <a:sym typeface="Math C"/>
                  </a:rPr>
                  <a:t>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2400" i="1" dirty="0">
                    <a:solidFill>
                      <a:srgbClr val="000000"/>
                    </a:solidFill>
                    <a:sym typeface="Symbol" pitchFamily="18" charset="2"/>
                  </a:rPr>
                  <a:t>s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’’ </a:t>
                </a:r>
                <a:endParaRPr lang="en-US" sz="2400" dirty="0">
                  <a:solidFill>
                    <a:srgbClr val="000000"/>
                  </a:solidFill>
                  <a:sym typeface="Math B" pitchFamily="2" charset="2"/>
                </a:endParaRPr>
              </a:p>
            </p:txBody>
          </p:sp>
          <p:cxnSp>
            <p:nvCxnSpPr>
              <p:cNvPr id="24" name="מחבר ישר 23"/>
              <p:cNvCxnSpPr/>
              <p:nvPr/>
            </p:nvCxnSpPr>
            <p:spPr>
              <a:xfrm>
                <a:off x="1979712" y="4293096"/>
                <a:ext cx="4392488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TextBox 24"/>
              <p:cNvSpPr txBox="1"/>
              <p:nvPr/>
            </p:nvSpPr>
            <p:spPr>
              <a:xfrm>
                <a:off x="6612044" y="4037002"/>
                <a:ext cx="1630767" cy="40011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 marL="0" lvl="1" algn="ctr" rtl="0"/>
                <a:r>
                  <a:rPr lang="en-US" dirty="0"/>
                  <a:t>if </a:t>
                </a:r>
                <a:r>
                  <a:rPr lang="en-US" sz="2000" i="1" dirty="0">
                    <a:solidFill>
                      <a:srgbClr val="000000"/>
                    </a:solidFill>
                    <a:latin typeface="Lucida Calligraphy" pitchFamily="66" charset="0"/>
                    <a:cs typeface="Leelawadee" pitchFamily="34" charset="-34"/>
                    <a:sym typeface="Math B" pitchFamily="2" charset="2"/>
                  </a:rPr>
                  <a:t>B </a:t>
                </a:r>
                <a:r>
                  <a:rPr lang="en-US" sz="2000" dirty="0">
                    <a:solidFill>
                      <a:srgbClr val="000000"/>
                    </a:solidFill>
                    <a:sym typeface="Math B" pitchFamily="2" charset="2"/>
                  </a:rPr>
                  <a:t></a:t>
                </a:r>
                <a:r>
                  <a:rPr lang="en-US" sz="2000" i="1" dirty="0">
                    <a:solidFill>
                      <a:srgbClr val="000000"/>
                    </a:solidFill>
                    <a:sym typeface="Math B" pitchFamily="2" charset="2"/>
                  </a:rPr>
                  <a:t>b</a:t>
                </a:r>
                <a:r>
                  <a:rPr lang="en-US" sz="2000" dirty="0">
                    <a:solidFill>
                      <a:srgbClr val="000000"/>
                    </a:solidFill>
                    <a:sym typeface="Math B" pitchFamily="2" charset="2"/>
                  </a:rPr>
                  <a:t> </a:t>
                </a:r>
                <a:r>
                  <a:rPr lang="en-US" sz="2000" i="1" dirty="0">
                    <a:solidFill>
                      <a:srgbClr val="000000"/>
                    </a:solidFill>
                    <a:sym typeface="Math B" pitchFamily="2" charset="2"/>
                  </a:rPr>
                  <a:t>s</a:t>
                </a:r>
                <a:r>
                  <a:rPr lang="en-US" sz="2000" dirty="0">
                    <a:solidFill>
                      <a:srgbClr val="000000"/>
                    </a:solidFill>
                    <a:sym typeface="Math B" pitchFamily="2" charset="2"/>
                  </a:rPr>
                  <a:t> = </a:t>
                </a:r>
                <a:r>
                  <a:rPr lang="en-US" sz="2000" b="1" dirty="0" err="1">
                    <a:solidFill>
                      <a:srgbClr val="000000"/>
                    </a:solidFill>
                    <a:sym typeface="Math B" pitchFamily="2" charset="2"/>
                  </a:rPr>
                  <a:t>tt</a:t>
                </a:r>
                <a:endParaRPr lang="he-IL" dirty="0"/>
              </a:p>
            </p:txBody>
          </p:sp>
        </p:grpSp>
        <p:sp>
          <p:nvSpPr>
            <p:cNvPr id="22" name="TextBox 21"/>
            <p:cNvSpPr txBox="1"/>
            <p:nvPr/>
          </p:nvSpPr>
          <p:spPr>
            <a:xfrm>
              <a:off x="788763" y="4109529"/>
              <a:ext cx="1371145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2400" dirty="0">
                  <a:solidFill>
                    <a:srgbClr val="0000FF"/>
                  </a:solidFill>
                </a:rPr>
                <a:t>[</a:t>
              </a:r>
              <a:r>
                <a:rPr lang="en-US" sz="2400" dirty="0" err="1">
                  <a:solidFill>
                    <a:srgbClr val="0000FF"/>
                  </a:solidFill>
                </a:rPr>
                <a:t>while</a:t>
              </a:r>
              <a:r>
                <a:rPr lang="en-US" sz="2400" baseline="30000" dirty="0" err="1">
                  <a:solidFill>
                    <a:srgbClr val="0000FF"/>
                  </a:solidFill>
                </a:rPr>
                <a:t>tt</a:t>
              </a:r>
              <a:r>
                <a:rPr lang="en-US" sz="2400" baseline="-25000" dirty="0" err="1">
                  <a:solidFill>
                    <a:srgbClr val="0000FF"/>
                  </a:solidFill>
                </a:rPr>
                <a:t>ns</a:t>
              </a:r>
              <a:r>
                <a:rPr lang="en-US" sz="2400" dirty="0">
                  <a:solidFill>
                    <a:srgbClr val="0000FF"/>
                  </a:solidFill>
                </a:rPr>
                <a:t>]</a:t>
              </a:r>
              <a:endParaRPr lang="he-IL" sz="2400" dirty="0">
                <a:solidFill>
                  <a:srgbClr val="0000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0485471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of consequence</a:t>
            </a:r>
            <a:endParaRPr lang="he-IL" dirty="0"/>
          </a:p>
        </p:txBody>
      </p:sp>
      <p:sp>
        <p:nvSpPr>
          <p:cNvPr id="13" name="מציין מיקום תוכן 12"/>
          <p:cNvSpPr>
            <a:spLocks noGrp="1"/>
          </p:cNvSpPr>
          <p:nvPr>
            <p:ph idx="1"/>
          </p:nvPr>
        </p:nvSpPr>
        <p:spPr>
          <a:xfrm>
            <a:off x="457200" y="3212976"/>
            <a:ext cx="8229600" cy="2913187"/>
          </a:xfrm>
        </p:spPr>
        <p:txBody>
          <a:bodyPr>
            <a:normAutofit/>
          </a:bodyPr>
          <a:lstStyle/>
          <a:p>
            <a:r>
              <a:rPr lang="en-US" dirty="0"/>
              <a:t>Allows strengthening the precondition and weakening the </a:t>
            </a:r>
            <a:r>
              <a:rPr lang="en-US" dirty="0" err="1"/>
              <a:t>postcondition</a:t>
            </a:r>
            <a:endParaRPr lang="en-US" dirty="0"/>
          </a:p>
          <a:p>
            <a:r>
              <a:rPr lang="en-US" dirty="0"/>
              <a:t>The only rule that is not sensitive to the form of the statement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46</a:t>
            </a:fld>
            <a:endParaRPr lang="he-IL" dirty="0"/>
          </a:p>
        </p:txBody>
      </p:sp>
      <p:grpSp>
        <p:nvGrpSpPr>
          <p:cNvPr id="5" name="קבוצה 54"/>
          <p:cNvGrpSpPr/>
          <p:nvPr/>
        </p:nvGrpSpPr>
        <p:grpSpPr>
          <a:xfrm>
            <a:off x="683569" y="1660158"/>
            <a:ext cx="8064895" cy="1200971"/>
            <a:chOff x="1600672" y="5148999"/>
            <a:chExt cx="7371133" cy="1200971"/>
          </a:xfrm>
          <a:effectLst>
            <a:glow rad="228600">
              <a:schemeClr val="accent6">
                <a:satMod val="175000"/>
                <a:alpha val="40000"/>
              </a:schemeClr>
            </a:glow>
          </a:effectLst>
        </p:grpSpPr>
        <p:grpSp>
          <p:nvGrpSpPr>
            <p:cNvPr id="6" name="קבוצה 47"/>
            <p:cNvGrpSpPr/>
            <p:nvPr/>
          </p:nvGrpSpPr>
          <p:grpSpPr>
            <a:xfrm>
              <a:off x="2159732" y="5148999"/>
              <a:ext cx="3960440" cy="1200971"/>
              <a:chOff x="1835696" y="3676382"/>
              <a:chExt cx="4680520" cy="1200971"/>
            </a:xfrm>
          </p:grpSpPr>
          <p:sp>
            <p:nvSpPr>
              <p:cNvPr id="9" name="Text Box 3"/>
              <p:cNvSpPr txBox="1">
                <a:spLocks noChangeArrowheads="1"/>
              </p:cNvSpPr>
              <p:nvPr/>
            </p:nvSpPr>
            <p:spPr bwMode="auto">
              <a:xfrm>
                <a:off x="1835696" y="3676382"/>
                <a:ext cx="4680520" cy="12009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2075" tIns="46038" rIns="92075" bIns="46038" anchor="ctr">
                <a:spAutoFit/>
              </a:bodyPr>
              <a:lstStyle/>
              <a:p>
                <a:pPr algn="ctr" rtl="0">
                  <a:spcBef>
                    <a:spcPct val="50000"/>
                  </a:spcBef>
                  <a:buFont typeface="Monotype Sorts" pitchFamily="2" charset="2"/>
                  <a:buNone/>
                </a:pPr>
                <a:r>
                  <a:rPr lang="en-US" sz="3600" dirty="0">
                    <a:sym typeface="Symbol"/>
                  </a:rPr>
                  <a:t>{ </a:t>
                </a:r>
                <a:r>
                  <a:rPr lang="en-US" sz="3600" i="1" dirty="0">
                    <a:sym typeface="Symbol"/>
                  </a:rPr>
                  <a:t>P</a:t>
                </a:r>
                <a:r>
                  <a:rPr lang="en-US" sz="3600" dirty="0">
                    <a:sym typeface="Symbol"/>
                  </a:rPr>
                  <a:t>’ } </a:t>
                </a:r>
                <a:r>
                  <a:rPr lang="en-US" sz="3600" i="1" dirty="0">
                    <a:solidFill>
                      <a:srgbClr val="000000"/>
                    </a:solidFill>
                  </a:rPr>
                  <a:t>S</a:t>
                </a:r>
                <a:r>
                  <a:rPr lang="en-US" sz="3600" dirty="0">
                    <a:sym typeface="Symbol"/>
                  </a:rPr>
                  <a:t> { </a:t>
                </a:r>
                <a:r>
                  <a:rPr lang="en-US" sz="3600" i="1" dirty="0">
                    <a:sym typeface="Symbol"/>
                  </a:rPr>
                  <a:t>Q</a:t>
                </a:r>
                <a:r>
                  <a:rPr lang="en-US" sz="3600" dirty="0">
                    <a:sym typeface="Symbol"/>
                  </a:rPr>
                  <a:t>’ }</a:t>
                </a:r>
                <a:r>
                  <a:rPr lang="en-US" sz="3600" dirty="0">
                    <a:solidFill>
                      <a:srgbClr val="000000"/>
                    </a:solidFill>
                  </a:rPr>
                  <a:t> </a:t>
                </a:r>
                <a:br>
                  <a:rPr lang="en-US" sz="3600" dirty="0">
                    <a:solidFill>
                      <a:srgbClr val="000000"/>
                    </a:solidFill>
                    <a:sym typeface="Symbol" pitchFamily="18" charset="2"/>
                  </a:rPr>
                </a:br>
                <a:r>
                  <a:rPr lang="en-US" sz="3600" dirty="0">
                    <a:sym typeface="Symbol"/>
                  </a:rPr>
                  <a:t> { </a:t>
                </a:r>
                <a:r>
                  <a:rPr lang="en-US" sz="3600" i="1" dirty="0">
                    <a:sym typeface="Symbol"/>
                  </a:rPr>
                  <a:t>P</a:t>
                </a:r>
                <a:r>
                  <a:rPr lang="en-US" sz="3600" dirty="0">
                    <a:sym typeface="Symbol"/>
                  </a:rPr>
                  <a:t> } </a:t>
                </a:r>
                <a:r>
                  <a:rPr lang="en-US" sz="3600" i="1" dirty="0">
                    <a:solidFill>
                      <a:srgbClr val="000000"/>
                    </a:solidFill>
                  </a:rPr>
                  <a:t>S</a:t>
                </a:r>
                <a:r>
                  <a:rPr lang="en-US" sz="3600" dirty="0">
                    <a:sym typeface="Symbol"/>
                  </a:rPr>
                  <a:t> { </a:t>
                </a:r>
                <a:r>
                  <a:rPr lang="en-US" sz="3600" i="1" dirty="0">
                    <a:sym typeface="Symbol"/>
                  </a:rPr>
                  <a:t>Q</a:t>
                </a:r>
                <a:r>
                  <a:rPr lang="en-US" sz="3600" dirty="0">
                    <a:sym typeface="Symbol"/>
                  </a:rPr>
                  <a:t> }</a:t>
                </a:r>
                <a:endParaRPr lang="en-US" sz="3600" dirty="0">
                  <a:solidFill>
                    <a:srgbClr val="000000"/>
                  </a:solidFill>
                  <a:sym typeface="Math B" pitchFamily="2" charset="2"/>
                </a:endParaRPr>
              </a:p>
            </p:txBody>
          </p:sp>
          <p:cxnSp>
            <p:nvCxnSpPr>
              <p:cNvPr id="10" name="מחבר ישר 9"/>
              <p:cNvCxnSpPr/>
              <p:nvPr/>
            </p:nvCxnSpPr>
            <p:spPr>
              <a:xfrm>
                <a:off x="2963924" y="4297312"/>
                <a:ext cx="248895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TextBox 6"/>
            <p:cNvSpPr txBox="1"/>
            <p:nvPr/>
          </p:nvSpPr>
          <p:spPr>
            <a:xfrm>
              <a:off x="1600672" y="5446764"/>
              <a:ext cx="1382087" cy="64633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 rtl="0"/>
              <a:r>
                <a:rPr lang="en-US" sz="3600" dirty="0">
                  <a:solidFill>
                    <a:srgbClr val="0000FF"/>
                  </a:solidFill>
                </a:rPr>
                <a:t>[</a:t>
              </a:r>
              <a:r>
                <a:rPr lang="en-US" sz="3600" dirty="0" err="1">
                  <a:solidFill>
                    <a:srgbClr val="0000FF"/>
                  </a:solidFill>
                </a:rPr>
                <a:t>cons</a:t>
              </a:r>
              <a:r>
                <a:rPr lang="en-US" sz="3600" baseline="-25000" dirty="0" err="1">
                  <a:solidFill>
                    <a:srgbClr val="0000FF"/>
                  </a:solidFill>
                </a:rPr>
                <a:t>p</a:t>
              </a:r>
              <a:r>
                <a:rPr lang="en-US" sz="3600" dirty="0">
                  <a:solidFill>
                    <a:srgbClr val="0000FF"/>
                  </a:solidFill>
                </a:rPr>
                <a:t>]</a:t>
              </a:r>
              <a:endParaRPr lang="he-IL" sz="3600" dirty="0">
                <a:solidFill>
                  <a:srgbClr val="0000FF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352052" y="5446764"/>
              <a:ext cx="3619753" cy="64633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 rtl="0"/>
              <a:r>
                <a:rPr lang="en-US" sz="3600" dirty="0"/>
                <a:t>if </a:t>
              </a:r>
              <a:r>
                <a:rPr lang="en-US" sz="3600" i="1" dirty="0"/>
                <a:t>P</a:t>
              </a:r>
              <a:r>
                <a:rPr lang="en-US" sz="3600" dirty="0">
                  <a:sym typeface="Math C"/>
                </a:rPr>
                <a:t></a:t>
              </a:r>
              <a:r>
                <a:rPr lang="en-US" sz="3600" i="1" dirty="0"/>
                <a:t>P</a:t>
              </a:r>
              <a:r>
                <a:rPr lang="en-US" sz="3600" dirty="0"/>
                <a:t>’ and </a:t>
              </a:r>
              <a:r>
                <a:rPr lang="en-US" sz="3600" i="1" dirty="0"/>
                <a:t>Q</a:t>
              </a:r>
              <a:r>
                <a:rPr lang="en-US" sz="3600" dirty="0"/>
                <a:t>’</a:t>
              </a:r>
              <a:r>
                <a:rPr lang="en-US" sz="3600" dirty="0">
                  <a:sym typeface="Math C"/>
                </a:rPr>
                <a:t></a:t>
              </a:r>
              <a:r>
                <a:rPr lang="en-US" sz="3600" i="1" dirty="0"/>
                <a:t>Q</a:t>
              </a:r>
              <a:endParaRPr lang="he-IL" sz="3600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17820025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of consequence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47</a:t>
            </a:fld>
            <a:endParaRPr lang="he-IL" dirty="0"/>
          </a:p>
        </p:txBody>
      </p:sp>
      <p:grpSp>
        <p:nvGrpSpPr>
          <p:cNvPr id="12" name="קבוצה 54"/>
          <p:cNvGrpSpPr/>
          <p:nvPr/>
        </p:nvGrpSpPr>
        <p:grpSpPr>
          <a:xfrm>
            <a:off x="683569" y="1660158"/>
            <a:ext cx="8064895" cy="1200971"/>
            <a:chOff x="1600672" y="5148999"/>
            <a:chExt cx="7371133" cy="1200971"/>
          </a:xfrm>
          <a:effectLst>
            <a:glow rad="228600">
              <a:schemeClr val="accent6">
                <a:satMod val="175000"/>
                <a:alpha val="40000"/>
              </a:schemeClr>
            </a:glow>
          </a:effectLst>
        </p:grpSpPr>
        <p:grpSp>
          <p:nvGrpSpPr>
            <p:cNvPr id="13" name="קבוצה 47"/>
            <p:cNvGrpSpPr/>
            <p:nvPr/>
          </p:nvGrpSpPr>
          <p:grpSpPr>
            <a:xfrm>
              <a:off x="2159732" y="5148999"/>
              <a:ext cx="3960440" cy="1200971"/>
              <a:chOff x="1835696" y="3676382"/>
              <a:chExt cx="4680520" cy="1200971"/>
            </a:xfrm>
          </p:grpSpPr>
          <p:sp>
            <p:nvSpPr>
              <p:cNvPr id="16" name="Text Box 3"/>
              <p:cNvSpPr txBox="1">
                <a:spLocks noChangeArrowheads="1"/>
              </p:cNvSpPr>
              <p:nvPr/>
            </p:nvSpPr>
            <p:spPr bwMode="auto">
              <a:xfrm>
                <a:off x="1835696" y="3676382"/>
                <a:ext cx="4680520" cy="12009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2075" tIns="46038" rIns="92075" bIns="46038" anchor="ctr">
                <a:spAutoFit/>
              </a:bodyPr>
              <a:lstStyle/>
              <a:p>
                <a:pPr algn="ctr" rtl="0">
                  <a:spcBef>
                    <a:spcPct val="50000"/>
                  </a:spcBef>
                  <a:buFont typeface="Monotype Sorts" pitchFamily="2" charset="2"/>
                  <a:buNone/>
                </a:pPr>
                <a:r>
                  <a:rPr lang="en-US" sz="3600" dirty="0">
                    <a:sym typeface="Symbol"/>
                  </a:rPr>
                  <a:t>{ </a:t>
                </a:r>
                <a:r>
                  <a:rPr lang="en-US" sz="3600" i="1" dirty="0">
                    <a:sym typeface="Symbol"/>
                  </a:rPr>
                  <a:t>P</a:t>
                </a:r>
                <a:r>
                  <a:rPr lang="en-US" sz="3600" dirty="0">
                    <a:sym typeface="Symbol"/>
                  </a:rPr>
                  <a:t>’ } </a:t>
                </a:r>
                <a:r>
                  <a:rPr lang="en-US" sz="3600" i="1" dirty="0">
                    <a:solidFill>
                      <a:srgbClr val="000000"/>
                    </a:solidFill>
                  </a:rPr>
                  <a:t>S</a:t>
                </a:r>
                <a:r>
                  <a:rPr lang="en-US" sz="3600" dirty="0">
                    <a:sym typeface="Symbol"/>
                  </a:rPr>
                  <a:t> { </a:t>
                </a:r>
                <a:r>
                  <a:rPr lang="en-US" sz="3600" i="1" dirty="0">
                    <a:sym typeface="Symbol"/>
                  </a:rPr>
                  <a:t>Q</a:t>
                </a:r>
                <a:r>
                  <a:rPr lang="en-US" sz="3600" dirty="0">
                    <a:sym typeface="Symbol"/>
                  </a:rPr>
                  <a:t>’ }</a:t>
                </a:r>
                <a:r>
                  <a:rPr lang="en-US" sz="3600" dirty="0">
                    <a:solidFill>
                      <a:srgbClr val="000000"/>
                    </a:solidFill>
                  </a:rPr>
                  <a:t> </a:t>
                </a:r>
                <a:br>
                  <a:rPr lang="en-US" sz="3600" dirty="0">
                    <a:solidFill>
                      <a:srgbClr val="000000"/>
                    </a:solidFill>
                    <a:sym typeface="Symbol" pitchFamily="18" charset="2"/>
                  </a:rPr>
                </a:br>
                <a:r>
                  <a:rPr lang="en-US" sz="3600" dirty="0">
                    <a:sym typeface="Symbol"/>
                  </a:rPr>
                  <a:t> { </a:t>
                </a:r>
                <a:r>
                  <a:rPr lang="en-US" sz="3600" i="1" dirty="0">
                    <a:sym typeface="Symbol"/>
                  </a:rPr>
                  <a:t>P</a:t>
                </a:r>
                <a:r>
                  <a:rPr lang="en-US" sz="3600" dirty="0">
                    <a:sym typeface="Symbol"/>
                  </a:rPr>
                  <a:t> } </a:t>
                </a:r>
                <a:r>
                  <a:rPr lang="en-US" sz="3600" i="1" dirty="0">
                    <a:solidFill>
                      <a:srgbClr val="000000"/>
                    </a:solidFill>
                  </a:rPr>
                  <a:t>S</a:t>
                </a:r>
                <a:r>
                  <a:rPr lang="en-US" sz="3600" dirty="0">
                    <a:sym typeface="Symbol"/>
                  </a:rPr>
                  <a:t> { </a:t>
                </a:r>
                <a:r>
                  <a:rPr lang="en-US" sz="3600" i="1" dirty="0">
                    <a:sym typeface="Symbol"/>
                  </a:rPr>
                  <a:t>Q</a:t>
                </a:r>
                <a:r>
                  <a:rPr lang="en-US" sz="3600" dirty="0">
                    <a:sym typeface="Symbol"/>
                  </a:rPr>
                  <a:t> }</a:t>
                </a:r>
                <a:endParaRPr lang="en-US" sz="3600" dirty="0">
                  <a:solidFill>
                    <a:srgbClr val="000000"/>
                  </a:solidFill>
                  <a:sym typeface="Math B" pitchFamily="2" charset="2"/>
                </a:endParaRPr>
              </a:p>
            </p:txBody>
          </p:sp>
          <p:cxnSp>
            <p:nvCxnSpPr>
              <p:cNvPr id="17" name="מחבר ישר 16"/>
              <p:cNvCxnSpPr/>
              <p:nvPr/>
            </p:nvCxnSpPr>
            <p:spPr>
              <a:xfrm>
                <a:off x="2963924" y="4297312"/>
                <a:ext cx="248895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TextBox 13"/>
            <p:cNvSpPr txBox="1"/>
            <p:nvPr/>
          </p:nvSpPr>
          <p:spPr>
            <a:xfrm>
              <a:off x="1600672" y="5446764"/>
              <a:ext cx="1382087" cy="64633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 rtl="0"/>
              <a:r>
                <a:rPr lang="en-US" sz="3600" dirty="0">
                  <a:solidFill>
                    <a:srgbClr val="0000FF"/>
                  </a:solidFill>
                </a:rPr>
                <a:t>[</a:t>
              </a:r>
              <a:r>
                <a:rPr lang="en-US" sz="3600" dirty="0" err="1">
                  <a:solidFill>
                    <a:srgbClr val="0000FF"/>
                  </a:solidFill>
                </a:rPr>
                <a:t>cons</a:t>
              </a:r>
              <a:r>
                <a:rPr lang="en-US" sz="3600" baseline="-25000" dirty="0" err="1">
                  <a:solidFill>
                    <a:srgbClr val="0000FF"/>
                  </a:solidFill>
                </a:rPr>
                <a:t>p</a:t>
              </a:r>
              <a:r>
                <a:rPr lang="en-US" sz="3600" dirty="0">
                  <a:solidFill>
                    <a:srgbClr val="0000FF"/>
                  </a:solidFill>
                </a:rPr>
                <a:t>]</a:t>
              </a:r>
              <a:endParaRPr lang="he-IL" sz="3600" dirty="0">
                <a:solidFill>
                  <a:srgbClr val="0000FF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352052" y="5446764"/>
              <a:ext cx="3619753" cy="64633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 rtl="0"/>
              <a:r>
                <a:rPr lang="en-US" sz="3600" dirty="0"/>
                <a:t>if </a:t>
              </a:r>
              <a:r>
                <a:rPr lang="en-US" sz="3600" i="1" dirty="0"/>
                <a:t>P</a:t>
              </a:r>
              <a:r>
                <a:rPr lang="en-US" sz="3600" dirty="0">
                  <a:sym typeface="Math C"/>
                </a:rPr>
                <a:t></a:t>
              </a:r>
              <a:r>
                <a:rPr lang="en-US" sz="3600" i="1" dirty="0"/>
                <a:t>P</a:t>
              </a:r>
              <a:r>
                <a:rPr lang="en-US" sz="3600" dirty="0"/>
                <a:t>’ and </a:t>
              </a:r>
              <a:r>
                <a:rPr lang="en-US" sz="3600" i="1" dirty="0"/>
                <a:t>Q</a:t>
              </a:r>
              <a:r>
                <a:rPr lang="en-US" sz="3600" dirty="0"/>
                <a:t>’</a:t>
              </a:r>
              <a:r>
                <a:rPr lang="en-US" sz="3600" dirty="0">
                  <a:sym typeface="Math C"/>
                </a:rPr>
                <a:t></a:t>
              </a:r>
              <a:r>
                <a:rPr lang="en-US" sz="3600" i="1" dirty="0"/>
                <a:t>Q</a:t>
              </a:r>
              <a:endParaRPr lang="he-IL" sz="3600" i="1" dirty="0"/>
            </a:p>
          </p:txBody>
        </p:sp>
      </p:grpSp>
      <p:sp>
        <p:nvSpPr>
          <p:cNvPr id="21" name="מציין מיקום תוכן 12"/>
          <p:cNvSpPr>
            <a:spLocks noGrp="1"/>
          </p:cNvSpPr>
          <p:nvPr>
            <p:ph idx="1"/>
          </p:nvPr>
        </p:nvSpPr>
        <p:spPr>
          <a:xfrm>
            <a:off x="457200" y="3212976"/>
            <a:ext cx="8229600" cy="291318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Why do we need it?</a:t>
            </a:r>
          </a:p>
          <a:p>
            <a:r>
              <a:rPr lang="en-US" dirty="0">
                <a:solidFill>
                  <a:srgbClr val="000000"/>
                </a:solidFill>
              </a:rPr>
              <a:t>Allows the following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dirty="0">
                <a:solidFill>
                  <a:srgbClr val="000000"/>
                </a:solidFill>
              </a:rPr>
              <a:t>     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{y*z&lt;9} x:=y*z {x&lt;9}</a:t>
            </a:r>
            <a:r>
              <a:rPr lang="en-US" dirty="0">
                <a:solidFill>
                  <a:srgbClr val="000000"/>
                </a:solidFill>
              </a:rPr>
              <a:t>		         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{y*z&lt;9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Math B"/>
              </a:rPr>
              <a:t>w=5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 x:=y*z {x&lt;10}</a:t>
            </a:r>
          </a:p>
        </p:txBody>
      </p:sp>
      <p:cxnSp>
        <p:nvCxnSpPr>
          <p:cNvPr id="23" name="מחבר ישר 22"/>
          <p:cNvCxnSpPr/>
          <p:nvPr/>
        </p:nvCxnSpPr>
        <p:spPr>
          <a:xfrm>
            <a:off x="899592" y="4829810"/>
            <a:ext cx="604867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90957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Axiomatic semantics for </a:t>
            </a:r>
            <a:r>
              <a:rPr lang="en-US" b="1" dirty="0">
                <a:cs typeface="Andalus" pitchFamily="18" charset="-78"/>
              </a:rPr>
              <a:t>While</a:t>
            </a:r>
            <a:r>
              <a:rPr lang="en-US" dirty="0"/>
              <a:t> 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48</a:t>
            </a:fld>
            <a:endParaRPr lang="he-IL" dirty="0"/>
          </a:p>
        </p:txBody>
      </p:sp>
      <p:grpSp>
        <p:nvGrpSpPr>
          <p:cNvPr id="3" name="קבוצה 58"/>
          <p:cNvGrpSpPr/>
          <p:nvPr/>
        </p:nvGrpSpPr>
        <p:grpSpPr>
          <a:xfrm>
            <a:off x="2871396" y="1124744"/>
            <a:ext cx="3497440" cy="462307"/>
            <a:chOff x="1974660" y="1382517"/>
            <a:chExt cx="3497440" cy="462307"/>
          </a:xfrm>
        </p:grpSpPr>
        <p:sp>
          <p:nvSpPr>
            <p:cNvPr id="14" name="Text Box 3"/>
            <p:cNvSpPr txBox="1">
              <a:spLocks noChangeArrowheads="1"/>
            </p:cNvSpPr>
            <p:nvPr/>
          </p:nvSpPr>
          <p:spPr bwMode="auto">
            <a:xfrm>
              <a:off x="2807804" y="1382517"/>
              <a:ext cx="2664296" cy="462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2075" tIns="46038" rIns="92075" bIns="46038" anchor="ctr">
              <a:spAutoFit/>
            </a:bodyPr>
            <a:lstStyle/>
            <a:p>
              <a:pPr algn="l" rtl="0">
                <a:spcBef>
                  <a:spcPct val="50000"/>
                </a:spcBef>
                <a:buFont typeface="Monotype Sorts" pitchFamily="2" charset="2"/>
                <a:buNone/>
              </a:pPr>
              <a:r>
                <a:rPr lang="en-US" sz="2400" dirty="0">
                  <a:sym typeface="Symbol"/>
                </a:rPr>
                <a:t>{ </a:t>
              </a:r>
              <a:r>
                <a:rPr lang="en-US" sz="2400" i="1" dirty="0">
                  <a:sym typeface="Symbol"/>
                </a:rPr>
                <a:t>P</a:t>
              </a:r>
              <a:r>
                <a:rPr lang="en-US" sz="2400" dirty="0">
                  <a:sym typeface="Symbol"/>
                </a:rPr>
                <a:t>[</a:t>
              </a:r>
              <a:r>
                <a:rPr lang="en-US" sz="2400" i="1" dirty="0">
                  <a:sym typeface="Symbol"/>
                </a:rPr>
                <a:t>a</a:t>
              </a:r>
              <a:r>
                <a:rPr lang="en-US" sz="2400" dirty="0">
                  <a:sym typeface="Symbol"/>
                </a:rPr>
                <a:t>/</a:t>
              </a:r>
              <a:r>
                <a:rPr lang="en-US" sz="24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x</a:t>
              </a:r>
              <a:r>
                <a:rPr lang="en-US" sz="2400" dirty="0">
                  <a:sym typeface="Symbol"/>
                </a:rPr>
                <a:t>] } </a:t>
              </a:r>
              <a:r>
                <a:rPr lang="en-US" sz="24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x</a:t>
              </a:r>
              <a:r>
                <a:rPr lang="en-US" sz="2400" dirty="0">
                  <a:solidFill>
                    <a:srgbClr val="000000"/>
                  </a:solidFill>
                </a:rPr>
                <a:t> := </a:t>
              </a:r>
              <a:r>
                <a:rPr lang="en-US" sz="2400" i="1" dirty="0">
                  <a:solidFill>
                    <a:srgbClr val="000000"/>
                  </a:solidFill>
                </a:rPr>
                <a:t>a</a:t>
              </a:r>
              <a:r>
                <a:rPr lang="en-US" sz="2400" dirty="0">
                  <a:sym typeface="Symbol"/>
                </a:rPr>
                <a:t> { </a:t>
              </a:r>
              <a:r>
                <a:rPr lang="en-US" sz="2400" i="1" dirty="0">
                  <a:sym typeface="Symbol"/>
                </a:rPr>
                <a:t>P</a:t>
              </a:r>
              <a:r>
                <a:rPr lang="en-US" sz="2400" dirty="0">
                  <a:sym typeface="Symbol"/>
                </a:rPr>
                <a:t> }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974660" y="1383159"/>
              <a:ext cx="869148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2400" dirty="0">
                  <a:solidFill>
                    <a:srgbClr val="0000FF"/>
                  </a:solidFill>
                </a:rPr>
                <a:t>[</a:t>
              </a:r>
              <a:r>
                <a:rPr lang="en-US" sz="2400" dirty="0" err="1">
                  <a:solidFill>
                    <a:srgbClr val="0000FF"/>
                  </a:solidFill>
                </a:rPr>
                <a:t>ass</a:t>
              </a:r>
              <a:r>
                <a:rPr lang="en-US" sz="2400" baseline="-25000" dirty="0" err="1">
                  <a:solidFill>
                    <a:srgbClr val="0000FF"/>
                  </a:solidFill>
                </a:rPr>
                <a:t>p</a:t>
              </a:r>
              <a:r>
                <a:rPr lang="en-US" sz="2400" dirty="0">
                  <a:solidFill>
                    <a:srgbClr val="0000FF"/>
                  </a:solidFill>
                </a:rPr>
                <a:t>]</a:t>
              </a:r>
              <a:endParaRPr lang="he-IL" sz="2400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5" name="קבוצה 57"/>
          <p:cNvGrpSpPr/>
          <p:nvPr/>
        </p:nvGrpSpPr>
        <p:grpSpPr>
          <a:xfrm>
            <a:off x="2871396" y="1808367"/>
            <a:ext cx="3133583" cy="472698"/>
            <a:chOff x="2086489" y="2175247"/>
            <a:chExt cx="3133583" cy="472698"/>
          </a:xfrm>
        </p:grpSpPr>
        <p:sp>
          <p:nvSpPr>
            <p:cNvPr id="28" name="Text Box 3"/>
            <p:cNvSpPr txBox="1">
              <a:spLocks noChangeArrowheads="1"/>
            </p:cNvSpPr>
            <p:nvPr/>
          </p:nvSpPr>
          <p:spPr bwMode="auto">
            <a:xfrm>
              <a:off x="3059832" y="2185638"/>
              <a:ext cx="2160240" cy="4623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2075" tIns="46038" rIns="92075" bIns="46038" anchor="ctr">
              <a:spAutoFit/>
            </a:bodyPr>
            <a:lstStyle/>
            <a:p>
              <a:pPr algn="l" rtl="0">
                <a:spcBef>
                  <a:spcPct val="50000"/>
                </a:spcBef>
                <a:buFont typeface="Monotype Sorts" pitchFamily="2" charset="2"/>
                <a:buNone/>
              </a:pPr>
              <a:r>
                <a:rPr lang="en-US" sz="2400" dirty="0">
                  <a:sym typeface="Symbol"/>
                </a:rPr>
                <a:t>{ </a:t>
              </a:r>
              <a:r>
                <a:rPr lang="en-US" sz="2400" i="1" dirty="0">
                  <a:sym typeface="Symbol"/>
                </a:rPr>
                <a:t>P</a:t>
              </a:r>
              <a:r>
                <a:rPr lang="en-US" sz="2400" dirty="0">
                  <a:sym typeface="Symbol"/>
                </a:rPr>
                <a:t> } </a:t>
              </a:r>
              <a:r>
                <a:rPr lang="en-US" sz="2400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skip</a:t>
              </a:r>
              <a:r>
                <a:rPr lang="en-US" sz="2400" dirty="0">
                  <a:sym typeface="Symbol"/>
                </a:rPr>
                <a:t> { </a:t>
              </a:r>
              <a:r>
                <a:rPr lang="en-US" sz="2400" i="1" dirty="0">
                  <a:sym typeface="Symbol"/>
                </a:rPr>
                <a:t>P</a:t>
              </a:r>
              <a:r>
                <a:rPr lang="en-US" sz="2400" dirty="0">
                  <a:sym typeface="Symbol"/>
                </a:rPr>
                <a:t> }</a:t>
              </a:r>
              <a:endParaRPr lang="en-US" sz="2400" i="1" dirty="0">
                <a:solidFill>
                  <a:srgbClr val="00000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086489" y="2175247"/>
              <a:ext cx="973343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2400" dirty="0">
                  <a:solidFill>
                    <a:srgbClr val="0000FF"/>
                  </a:solidFill>
                </a:rPr>
                <a:t>[</a:t>
              </a:r>
              <a:r>
                <a:rPr lang="en-US" sz="2400" dirty="0" err="1">
                  <a:solidFill>
                    <a:srgbClr val="0000FF"/>
                  </a:solidFill>
                </a:rPr>
                <a:t>skip</a:t>
              </a:r>
              <a:r>
                <a:rPr lang="en-US" sz="2400" baseline="-25000" dirty="0" err="1">
                  <a:solidFill>
                    <a:srgbClr val="0000FF"/>
                  </a:solidFill>
                </a:rPr>
                <a:t>p</a:t>
              </a:r>
              <a:r>
                <a:rPr lang="en-US" sz="2400" dirty="0">
                  <a:solidFill>
                    <a:srgbClr val="0000FF"/>
                  </a:solidFill>
                </a:rPr>
                <a:t>]</a:t>
              </a:r>
              <a:endParaRPr lang="he-IL" sz="2400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6" name="קבוצה 56"/>
          <p:cNvGrpSpPr/>
          <p:nvPr/>
        </p:nvGrpSpPr>
        <p:grpSpPr>
          <a:xfrm>
            <a:off x="2871396" y="2502381"/>
            <a:ext cx="4633949" cy="831639"/>
            <a:chOff x="1234195" y="2988759"/>
            <a:chExt cx="4633949" cy="831639"/>
          </a:xfrm>
        </p:grpSpPr>
        <p:grpSp>
          <p:nvGrpSpPr>
            <p:cNvPr id="7" name="קבוצה 33"/>
            <p:cNvGrpSpPr/>
            <p:nvPr/>
          </p:nvGrpSpPr>
          <p:grpSpPr>
            <a:xfrm>
              <a:off x="2411760" y="2988759"/>
              <a:ext cx="3456384" cy="831639"/>
              <a:chOff x="2987825" y="2668270"/>
              <a:chExt cx="3528391" cy="831639"/>
            </a:xfrm>
          </p:grpSpPr>
          <p:sp>
            <p:nvSpPr>
              <p:cNvPr id="31" name="Text Box 3"/>
              <p:cNvSpPr txBox="1">
                <a:spLocks noChangeArrowheads="1"/>
              </p:cNvSpPr>
              <p:nvPr/>
            </p:nvSpPr>
            <p:spPr bwMode="auto">
              <a:xfrm>
                <a:off x="2987825" y="2668270"/>
                <a:ext cx="3528391" cy="8316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2075" tIns="46038" rIns="92075" bIns="46038" anchor="ctr">
                <a:spAutoFit/>
              </a:bodyPr>
              <a:lstStyle/>
              <a:p>
                <a:pPr algn="ctr" rtl="0">
                  <a:spcBef>
                    <a:spcPct val="50000"/>
                  </a:spcBef>
                  <a:buFont typeface="Monotype Sorts" pitchFamily="2" charset="2"/>
                  <a:buNone/>
                </a:pPr>
                <a:r>
                  <a:rPr lang="en-US" sz="2400" dirty="0">
                    <a:sym typeface="Symbol"/>
                  </a:rPr>
                  <a:t>{ </a:t>
                </a:r>
                <a:r>
                  <a:rPr lang="en-US" sz="2400" i="1" dirty="0">
                    <a:sym typeface="Symbol"/>
                  </a:rPr>
                  <a:t>P </a:t>
                </a:r>
                <a:r>
                  <a:rPr lang="en-US" sz="2400" dirty="0">
                    <a:sym typeface="Symbol"/>
                  </a:rPr>
                  <a:t>} </a:t>
                </a:r>
                <a:r>
                  <a:rPr lang="en-US" sz="2400" i="1" dirty="0">
                    <a:solidFill>
                      <a:srgbClr val="000000"/>
                    </a:solidFill>
                  </a:rPr>
                  <a:t>S</a:t>
                </a:r>
                <a:r>
                  <a:rPr lang="en-US" sz="2400" baseline="-25000" dirty="0">
                    <a:solidFill>
                      <a:srgbClr val="000000"/>
                    </a:solidFill>
                  </a:rPr>
                  <a:t>1</a:t>
                </a:r>
                <a:r>
                  <a:rPr lang="en-US" sz="2400" dirty="0">
                    <a:sym typeface="Symbol"/>
                  </a:rPr>
                  <a:t> { </a:t>
                </a:r>
                <a:r>
                  <a:rPr lang="en-US" sz="2400" i="1" dirty="0">
                    <a:sym typeface="Symbol"/>
                  </a:rPr>
                  <a:t>Q </a:t>
                </a:r>
                <a:r>
                  <a:rPr lang="en-US" sz="2400" dirty="0">
                    <a:sym typeface="Symbol"/>
                  </a:rPr>
                  <a:t>}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,	</a:t>
                </a:r>
                <a:r>
                  <a:rPr lang="en-US" sz="2400" dirty="0">
                    <a:sym typeface="Symbol"/>
                  </a:rPr>
                  <a:t>{ </a:t>
                </a:r>
                <a:r>
                  <a:rPr lang="en-US" sz="2400" i="1" dirty="0">
                    <a:sym typeface="Symbol"/>
                  </a:rPr>
                  <a:t>Q </a:t>
                </a:r>
                <a:r>
                  <a:rPr lang="en-US" sz="2400" dirty="0">
                    <a:sym typeface="Symbol"/>
                  </a:rPr>
                  <a:t>} </a:t>
                </a:r>
                <a:r>
                  <a:rPr lang="en-US" sz="2400" i="1" dirty="0">
                    <a:solidFill>
                      <a:srgbClr val="000000"/>
                    </a:solidFill>
                  </a:rPr>
                  <a:t>S</a:t>
                </a:r>
                <a:r>
                  <a:rPr lang="en-US" sz="2400" baseline="-25000" dirty="0">
                    <a:solidFill>
                      <a:srgbClr val="000000"/>
                    </a:solidFill>
                  </a:rPr>
                  <a:t>2</a:t>
                </a:r>
                <a:r>
                  <a:rPr lang="en-US" sz="2400" dirty="0">
                    <a:sym typeface="Symbol"/>
                  </a:rPr>
                  <a:t> { </a:t>
                </a:r>
                <a:r>
                  <a:rPr lang="en-US" sz="2400" i="1" dirty="0">
                    <a:sym typeface="Symbol"/>
                  </a:rPr>
                  <a:t>R </a:t>
                </a:r>
                <a:r>
                  <a:rPr lang="en-US" sz="2400" dirty="0">
                    <a:sym typeface="Symbol"/>
                  </a:rPr>
                  <a:t>}</a:t>
                </a:r>
                <a:b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</a:br>
                <a:r>
                  <a:rPr lang="en-US" sz="2400" dirty="0">
                    <a:sym typeface="Symbol"/>
                  </a:rPr>
                  <a:t> { </a:t>
                </a:r>
                <a:r>
                  <a:rPr lang="en-US" sz="2400" i="1" dirty="0">
                    <a:sym typeface="Symbol"/>
                  </a:rPr>
                  <a:t>P </a:t>
                </a:r>
                <a:r>
                  <a:rPr lang="en-US" sz="2400" dirty="0">
                    <a:sym typeface="Symbol"/>
                  </a:rPr>
                  <a:t>} 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S</a:t>
                </a:r>
                <a:r>
                  <a:rPr lang="en-US" sz="2400" baseline="-25000" dirty="0">
                    <a:solidFill>
                      <a:srgbClr val="000000"/>
                    </a:solidFill>
                    <a:sym typeface="Symbol" pitchFamily="18" charset="2"/>
                  </a:rPr>
                  <a:t>1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; </a:t>
                </a:r>
                <a:r>
                  <a:rPr lang="en-US" sz="2400" i="1" dirty="0">
                    <a:solidFill>
                      <a:srgbClr val="000000"/>
                    </a:solidFill>
                    <a:sym typeface="Symbol" pitchFamily="18" charset="2"/>
                  </a:rPr>
                  <a:t>S</a:t>
                </a:r>
                <a:r>
                  <a:rPr lang="en-US" sz="2400" baseline="-25000" dirty="0">
                    <a:solidFill>
                      <a:srgbClr val="000000"/>
                    </a:solidFill>
                    <a:sym typeface="Symbol" pitchFamily="18" charset="2"/>
                  </a:rPr>
                  <a:t>2</a:t>
                </a:r>
                <a:r>
                  <a:rPr lang="en-US" sz="2400" dirty="0">
                    <a:sym typeface="Symbol"/>
                  </a:rPr>
                  <a:t> { </a:t>
                </a:r>
                <a:r>
                  <a:rPr lang="en-US" sz="2400" i="1" dirty="0">
                    <a:sym typeface="Symbol"/>
                  </a:rPr>
                  <a:t>R </a:t>
                </a:r>
                <a:r>
                  <a:rPr lang="en-US" sz="2400" dirty="0">
                    <a:sym typeface="Symbol"/>
                  </a:rPr>
                  <a:t>}</a:t>
                </a:r>
                <a:endParaRPr lang="en-US" sz="2400" dirty="0">
                  <a:solidFill>
                    <a:srgbClr val="000000"/>
                  </a:solidFill>
                  <a:sym typeface="Math B" pitchFamily="2" charset="2"/>
                </a:endParaRPr>
              </a:p>
            </p:txBody>
          </p:sp>
          <p:cxnSp>
            <p:nvCxnSpPr>
              <p:cNvPr id="32" name="מחבר ישר 31"/>
              <p:cNvCxnSpPr/>
              <p:nvPr/>
            </p:nvCxnSpPr>
            <p:spPr>
              <a:xfrm>
                <a:off x="3131841" y="3121493"/>
                <a:ext cx="3312367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" name="TextBox 34"/>
            <p:cNvSpPr txBox="1"/>
            <p:nvPr/>
          </p:nvSpPr>
          <p:spPr>
            <a:xfrm>
              <a:off x="1234195" y="3212976"/>
              <a:ext cx="1177565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2400" dirty="0">
                  <a:solidFill>
                    <a:srgbClr val="0000FF"/>
                  </a:solidFill>
                </a:rPr>
                <a:t>[</a:t>
              </a:r>
              <a:r>
                <a:rPr lang="en-US" sz="2400" dirty="0" err="1">
                  <a:solidFill>
                    <a:srgbClr val="0000FF"/>
                  </a:solidFill>
                </a:rPr>
                <a:t>comp</a:t>
              </a:r>
              <a:r>
                <a:rPr lang="en-US" sz="2400" baseline="-25000" dirty="0" err="1">
                  <a:solidFill>
                    <a:srgbClr val="0000FF"/>
                  </a:solidFill>
                </a:rPr>
                <a:t>p</a:t>
              </a:r>
              <a:r>
                <a:rPr lang="en-US" sz="2400" dirty="0">
                  <a:solidFill>
                    <a:srgbClr val="0000FF"/>
                  </a:solidFill>
                </a:rPr>
                <a:t>]</a:t>
              </a:r>
              <a:endParaRPr lang="he-IL" sz="2400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8" name="קבוצה 55"/>
          <p:cNvGrpSpPr/>
          <p:nvPr/>
        </p:nvGrpSpPr>
        <p:grpSpPr>
          <a:xfrm>
            <a:off x="2871396" y="3555336"/>
            <a:ext cx="5038819" cy="831639"/>
            <a:chOff x="1333381" y="4161212"/>
            <a:chExt cx="5038819" cy="831639"/>
          </a:xfrm>
        </p:grpSpPr>
        <p:grpSp>
          <p:nvGrpSpPr>
            <p:cNvPr id="9" name="קבוצה 47"/>
            <p:cNvGrpSpPr/>
            <p:nvPr/>
          </p:nvGrpSpPr>
          <p:grpSpPr>
            <a:xfrm>
              <a:off x="1907704" y="4161212"/>
              <a:ext cx="4464496" cy="831639"/>
              <a:chOff x="1835696" y="3861048"/>
              <a:chExt cx="4392488" cy="831639"/>
            </a:xfrm>
          </p:grpSpPr>
          <p:sp>
            <p:nvSpPr>
              <p:cNvPr id="42" name="Text Box 3"/>
              <p:cNvSpPr txBox="1">
                <a:spLocks noChangeArrowheads="1"/>
              </p:cNvSpPr>
              <p:nvPr/>
            </p:nvSpPr>
            <p:spPr bwMode="auto">
              <a:xfrm>
                <a:off x="1835696" y="3861048"/>
                <a:ext cx="4392488" cy="8316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2075" tIns="46038" rIns="92075" bIns="46038" anchor="ctr">
                <a:spAutoFit/>
              </a:bodyPr>
              <a:lstStyle/>
              <a:p>
                <a:pPr algn="ctr" rtl="0">
                  <a:spcBef>
                    <a:spcPct val="50000"/>
                  </a:spcBef>
                  <a:buFont typeface="Monotype Sorts" pitchFamily="2" charset="2"/>
                  <a:buNone/>
                </a:pPr>
                <a:r>
                  <a:rPr lang="en-US" sz="2400" dirty="0">
                    <a:sym typeface="Symbol"/>
                  </a:rPr>
                  <a:t>{ </a:t>
                </a:r>
                <a:r>
                  <a:rPr lang="en-US" sz="2400" i="1" dirty="0">
                    <a:sym typeface="Symbol"/>
                  </a:rPr>
                  <a:t>b</a:t>
                </a:r>
                <a:r>
                  <a:rPr lang="en-US" sz="2400" dirty="0">
                    <a:sym typeface="Symbol"/>
                  </a:rPr>
                  <a:t> </a:t>
                </a:r>
                <a:r>
                  <a:rPr lang="en-US" sz="2400" dirty="0">
                    <a:sym typeface="Math B"/>
                  </a:rPr>
                  <a:t> </a:t>
                </a:r>
                <a:r>
                  <a:rPr lang="en-US" sz="2400" i="1" dirty="0">
                    <a:sym typeface="Math B"/>
                  </a:rPr>
                  <a:t>P</a:t>
                </a:r>
                <a:r>
                  <a:rPr lang="en-US" sz="2400" dirty="0">
                    <a:sym typeface="Math B"/>
                  </a:rPr>
                  <a:t> </a:t>
                </a:r>
                <a:r>
                  <a:rPr lang="en-US" sz="2400" dirty="0">
                    <a:sym typeface="Symbol"/>
                  </a:rPr>
                  <a:t>} </a:t>
                </a:r>
                <a:r>
                  <a:rPr lang="en-US" sz="2400" i="1" dirty="0">
                    <a:solidFill>
                      <a:srgbClr val="000000"/>
                    </a:solidFill>
                  </a:rPr>
                  <a:t>S</a:t>
                </a:r>
                <a:r>
                  <a:rPr lang="en-US" sz="2400" baseline="-25000" dirty="0">
                    <a:solidFill>
                      <a:srgbClr val="000000"/>
                    </a:solidFill>
                  </a:rPr>
                  <a:t>1</a:t>
                </a:r>
                <a:r>
                  <a:rPr lang="en-US" sz="2400" dirty="0">
                    <a:sym typeface="Symbol"/>
                  </a:rPr>
                  <a:t> { </a:t>
                </a:r>
                <a:r>
                  <a:rPr lang="en-US" sz="2400" i="1" dirty="0">
                    <a:sym typeface="Symbol"/>
                  </a:rPr>
                  <a:t>Q</a:t>
                </a:r>
                <a:r>
                  <a:rPr lang="en-US" sz="2400" dirty="0">
                    <a:sym typeface="Math B"/>
                  </a:rPr>
                  <a:t> </a:t>
                </a:r>
                <a:r>
                  <a:rPr lang="en-US" sz="2400" dirty="0">
                    <a:sym typeface="Symbol"/>
                  </a:rPr>
                  <a:t>},   { </a:t>
                </a:r>
                <a:r>
                  <a:rPr lang="en-US" sz="2400" dirty="0">
                    <a:sym typeface="Math C"/>
                  </a:rPr>
                  <a:t></a:t>
                </a:r>
                <a:r>
                  <a:rPr lang="en-US" sz="2400" i="1" dirty="0">
                    <a:sym typeface="Symbol"/>
                  </a:rPr>
                  <a:t>b</a:t>
                </a:r>
                <a:r>
                  <a:rPr lang="en-US" sz="2400" dirty="0">
                    <a:sym typeface="Symbol"/>
                  </a:rPr>
                  <a:t> </a:t>
                </a:r>
                <a:r>
                  <a:rPr lang="en-US" sz="2400" dirty="0">
                    <a:sym typeface="Math B"/>
                  </a:rPr>
                  <a:t> </a:t>
                </a:r>
                <a:r>
                  <a:rPr lang="en-US" sz="2400" i="1" dirty="0">
                    <a:sym typeface="Math B"/>
                  </a:rPr>
                  <a:t>P</a:t>
                </a:r>
                <a:r>
                  <a:rPr lang="en-US" sz="2400" dirty="0">
                    <a:sym typeface="Math B"/>
                  </a:rPr>
                  <a:t> </a:t>
                </a:r>
                <a:r>
                  <a:rPr lang="en-US" sz="2400" dirty="0">
                    <a:sym typeface="Symbol"/>
                  </a:rPr>
                  <a:t>} </a:t>
                </a:r>
                <a:r>
                  <a:rPr lang="en-US" sz="2400" i="1" dirty="0">
                    <a:solidFill>
                      <a:srgbClr val="000000"/>
                    </a:solidFill>
                  </a:rPr>
                  <a:t>S</a:t>
                </a:r>
                <a:r>
                  <a:rPr lang="en-US" sz="2400" baseline="-25000" dirty="0">
                    <a:solidFill>
                      <a:srgbClr val="000000"/>
                    </a:solidFill>
                  </a:rPr>
                  <a:t>2</a:t>
                </a:r>
                <a:r>
                  <a:rPr lang="en-US" sz="2400" dirty="0">
                    <a:sym typeface="Symbol"/>
                  </a:rPr>
                  <a:t> { </a:t>
                </a:r>
                <a:r>
                  <a:rPr lang="en-US" sz="2400" i="1" dirty="0">
                    <a:sym typeface="Symbol"/>
                  </a:rPr>
                  <a:t>Q</a:t>
                </a:r>
                <a:r>
                  <a:rPr lang="en-US" sz="2400" dirty="0">
                    <a:sym typeface="Math B"/>
                  </a:rPr>
                  <a:t> </a:t>
                </a:r>
                <a:r>
                  <a:rPr lang="en-US" sz="2400" dirty="0">
                    <a:sym typeface="Symbol"/>
                  </a:rPr>
                  <a:t>}</a:t>
                </a:r>
                <a:b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</a:br>
                <a:r>
                  <a:rPr lang="en-US" sz="2400" dirty="0">
                    <a:sym typeface="Symbol"/>
                  </a:rPr>
                  <a:t> { </a:t>
                </a:r>
                <a:r>
                  <a:rPr lang="en-US" sz="2400" i="1" dirty="0">
                    <a:sym typeface="Math B"/>
                  </a:rPr>
                  <a:t>P</a:t>
                </a:r>
                <a:r>
                  <a:rPr lang="en-US" sz="2400" dirty="0">
                    <a:sym typeface="Math B"/>
                  </a:rPr>
                  <a:t> </a:t>
                </a:r>
                <a:r>
                  <a:rPr lang="en-US" sz="2400" dirty="0">
                    <a:sym typeface="Symbol"/>
                  </a:rPr>
                  <a:t>} </a:t>
                </a:r>
                <a:r>
                  <a:rPr lang="en-US" sz="2400" dirty="0">
                    <a:solidFill>
                      <a:srgbClr val="000000"/>
                    </a:solidFill>
                    <a:latin typeface="Courier New" pitchFamily="49" charset="0"/>
                    <a:cs typeface="Courier New" pitchFamily="49" charset="0"/>
                    <a:sym typeface="Symbol" pitchFamily="18" charset="2"/>
                  </a:rPr>
                  <a:t>if </a:t>
                </a:r>
                <a:r>
                  <a:rPr lang="en-US" sz="2400" i="1" dirty="0">
                    <a:solidFill>
                      <a:srgbClr val="000000"/>
                    </a:solidFill>
                    <a:sym typeface="Symbol" pitchFamily="18" charset="2"/>
                  </a:rPr>
                  <a:t>b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2400" dirty="0">
                    <a:solidFill>
                      <a:srgbClr val="000000"/>
                    </a:solidFill>
                    <a:latin typeface="Courier New" pitchFamily="49" charset="0"/>
                    <a:cs typeface="Courier New" pitchFamily="49" charset="0"/>
                    <a:sym typeface="Symbol" pitchFamily="18" charset="2"/>
                  </a:rPr>
                  <a:t>then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2400" i="1" dirty="0">
                    <a:solidFill>
                      <a:srgbClr val="000000"/>
                    </a:solidFill>
                    <a:sym typeface="Symbol" pitchFamily="18" charset="2"/>
                  </a:rPr>
                  <a:t>S</a:t>
                </a:r>
                <a:r>
                  <a:rPr lang="en-US" sz="2400" baseline="-25000" dirty="0">
                    <a:solidFill>
                      <a:srgbClr val="000000"/>
                    </a:solidFill>
                    <a:sym typeface="Symbol" pitchFamily="18" charset="2"/>
                  </a:rPr>
                  <a:t>1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2400" dirty="0">
                    <a:solidFill>
                      <a:srgbClr val="000000"/>
                    </a:solidFill>
                    <a:latin typeface="Courier New" pitchFamily="49" charset="0"/>
                    <a:cs typeface="Courier New" pitchFamily="49" charset="0"/>
                    <a:sym typeface="Symbol" pitchFamily="18" charset="2"/>
                  </a:rPr>
                  <a:t>else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2400" i="1" dirty="0">
                    <a:solidFill>
                      <a:srgbClr val="000000"/>
                    </a:solidFill>
                    <a:sym typeface="Symbol" pitchFamily="18" charset="2"/>
                  </a:rPr>
                  <a:t>S</a:t>
                </a:r>
                <a:r>
                  <a:rPr lang="en-US" sz="2400" baseline="-25000" dirty="0">
                    <a:solidFill>
                      <a:srgbClr val="000000"/>
                    </a:solidFill>
                    <a:sym typeface="Symbol" pitchFamily="18" charset="2"/>
                  </a:rPr>
                  <a:t>2</a:t>
                </a:r>
                <a:r>
                  <a:rPr lang="en-US" sz="2400" dirty="0">
                    <a:sym typeface="Symbol"/>
                  </a:rPr>
                  <a:t> { </a:t>
                </a:r>
                <a:r>
                  <a:rPr lang="en-US" sz="2400" i="1" dirty="0">
                    <a:sym typeface="Symbol"/>
                  </a:rPr>
                  <a:t>Q</a:t>
                </a:r>
                <a:r>
                  <a:rPr lang="en-US" sz="2400" dirty="0">
                    <a:sym typeface="Math B"/>
                  </a:rPr>
                  <a:t> </a:t>
                </a:r>
                <a:r>
                  <a:rPr lang="en-US" sz="2400" dirty="0">
                    <a:sym typeface="Symbol"/>
                  </a:rPr>
                  <a:t>}</a:t>
                </a:r>
                <a:endParaRPr lang="en-US" sz="2400" dirty="0">
                  <a:solidFill>
                    <a:srgbClr val="000000"/>
                  </a:solidFill>
                  <a:sym typeface="Math B" pitchFamily="2" charset="2"/>
                </a:endParaRPr>
              </a:p>
            </p:txBody>
          </p:sp>
          <p:cxnSp>
            <p:nvCxnSpPr>
              <p:cNvPr id="43" name="מחבר ישר 42"/>
              <p:cNvCxnSpPr/>
              <p:nvPr/>
            </p:nvCxnSpPr>
            <p:spPr>
              <a:xfrm>
                <a:off x="1979712" y="4293096"/>
                <a:ext cx="4104456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9" name="TextBox 48"/>
            <p:cNvSpPr txBox="1"/>
            <p:nvPr/>
          </p:nvSpPr>
          <p:spPr>
            <a:xfrm>
              <a:off x="1333381" y="4365104"/>
              <a:ext cx="646331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2400" dirty="0">
                  <a:solidFill>
                    <a:srgbClr val="0000FF"/>
                  </a:solidFill>
                </a:rPr>
                <a:t>[</a:t>
              </a:r>
              <a:r>
                <a:rPr lang="en-US" sz="2400" dirty="0" err="1">
                  <a:solidFill>
                    <a:srgbClr val="0000FF"/>
                  </a:solidFill>
                </a:rPr>
                <a:t>if</a:t>
              </a:r>
              <a:r>
                <a:rPr lang="en-US" sz="2400" baseline="-25000" dirty="0" err="1">
                  <a:solidFill>
                    <a:srgbClr val="0000FF"/>
                  </a:solidFill>
                </a:rPr>
                <a:t>p</a:t>
              </a:r>
              <a:r>
                <a:rPr lang="en-US" sz="2400" dirty="0">
                  <a:solidFill>
                    <a:srgbClr val="0000FF"/>
                  </a:solidFill>
                </a:rPr>
                <a:t>]</a:t>
              </a:r>
              <a:endParaRPr lang="he-IL" sz="2400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10" name="קבוצה 54"/>
          <p:cNvGrpSpPr/>
          <p:nvPr/>
        </p:nvGrpSpPr>
        <p:grpSpPr>
          <a:xfrm>
            <a:off x="2871396" y="4608291"/>
            <a:ext cx="5076564" cy="831639"/>
            <a:chOff x="1043608" y="5333665"/>
            <a:chExt cx="5076564" cy="831639"/>
          </a:xfrm>
        </p:grpSpPr>
        <p:grpSp>
          <p:nvGrpSpPr>
            <p:cNvPr id="11" name="קבוצה 47"/>
            <p:cNvGrpSpPr/>
            <p:nvPr/>
          </p:nvGrpSpPr>
          <p:grpSpPr>
            <a:xfrm>
              <a:off x="2159732" y="5333665"/>
              <a:ext cx="3960440" cy="831639"/>
              <a:chOff x="1835696" y="3861048"/>
              <a:chExt cx="4680520" cy="831639"/>
            </a:xfrm>
          </p:grpSpPr>
          <p:sp>
            <p:nvSpPr>
              <p:cNvPr id="44" name="Text Box 3"/>
              <p:cNvSpPr txBox="1">
                <a:spLocks noChangeArrowheads="1"/>
              </p:cNvSpPr>
              <p:nvPr/>
            </p:nvSpPr>
            <p:spPr bwMode="auto">
              <a:xfrm>
                <a:off x="1835696" y="3861048"/>
                <a:ext cx="4680520" cy="8316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2075" tIns="46038" rIns="92075" bIns="46038" anchor="ctr">
                <a:spAutoFit/>
              </a:bodyPr>
              <a:lstStyle/>
              <a:p>
                <a:pPr algn="ctr" rtl="0">
                  <a:spcBef>
                    <a:spcPct val="50000"/>
                  </a:spcBef>
                  <a:buFont typeface="Monotype Sorts" pitchFamily="2" charset="2"/>
                  <a:buNone/>
                </a:pPr>
                <a:r>
                  <a:rPr lang="en-US" sz="2400" dirty="0">
                    <a:sym typeface="Symbol"/>
                  </a:rPr>
                  <a:t>{ </a:t>
                </a:r>
                <a:r>
                  <a:rPr lang="en-US" sz="2400" i="1" dirty="0">
                    <a:sym typeface="Symbol"/>
                  </a:rPr>
                  <a:t>b</a:t>
                </a:r>
                <a:r>
                  <a:rPr lang="en-US" sz="2400" dirty="0">
                    <a:sym typeface="Symbol"/>
                  </a:rPr>
                  <a:t> </a:t>
                </a:r>
                <a:r>
                  <a:rPr lang="en-US" sz="2400" dirty="0">
                    <a:sym typeface="Math B"/>
                  </a:rPr>
                  <a:t> </a:t>
                </a:r>
                <a:r>
                  <a:rPr lang="en-US" sz="2400" i="1" dirty="0">
                    <a:sym typeface="Symbol"/>
                  </a:rPr>
                  <a:t>P</a:t>
                </a:r>
                <a:r>
                  <a:rPr lang="en-US" sz="2400" dirty="0">
                    <a:sym typeface="Symbol"/>
                  </a:rPr>
                  <a:t> } </a:t>
                </a:r>
                <a:r>
                  <a:rPr lang="en-US" sz="2400" i="1" dirty="0">
                    <a:solidFill>
                      <a:srgbClr val="000000"/>
                    </a:solidFill>
                  </a:rPr>
                  <a:t>S</a:t>
                </a:r>
                <a:r>
                  <a:rPr lang="en-US" sz="2400" dirty="0">
                    <a:sym typeface="Symbol"/>
                  </a:rPr>
                  <a:t> { </a:t>
                </a:r>
                <a:r>
                  <a:rPr lang="en-US" sz="2400" i="1" dirty="0">
                    <a:sym typeface="Symbol"/>
                  </a:rPr>
                  <a:t>P</a:t>
                </a:r>
                <a:r>
                  <a:rPr lang="en-US" sz="2400" dirty="0">
                    <a:sym typeface="Symbol"/>
                  </a:rPr>
                  <a:t> }</a:t>
                </a:r>
                <a:r>
                  <a:rPr lang="en-US" sz="2400" dirty="0">
                    <a:solidFill>
                      <a:srgbClr val="000000"/>
                    </a:solidFill>
                  </a:rPr>
                  <a:t> </a:t>
                </a:r>
                <a:b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</a:br>
                <a:r>
                  <a:rPr lang="en-US" sz="2400" dirty="0">
                    <a:sym typeface="Symbol"/>
                  </a:rPr>
                  <a:t> { </a:t>
                </a:r>
                <a:r>
                  <a:rPr lang="en-US" sz="2400" i="1" dirty="0">
                    <a:sym typeface="Symbol"/>
                  </a:rPr>
                  <a:t>P</a:t>
                </a:r>
                <a:r>
                  <a:rPr lang="en-US" sz="2400" dirty="0">
                    <a:sym typeface="Symbol"/>
                  </a:rPr>
                  <a:t> } </a:t>
                </a:r>
                <a:r>
                  <a:rPr lang="en-US" sz="2400" dirty="0">
                    <a:solidFill>
                      <a:srgbClr val="000000"/>
                    </a:solidFill>
                    <a:latin typeface="Courier New" pitchFamily="49" charset="0"/>
                    <a:cs typeface="Courier New" pitchFamily="49" charset="0"/>
                    <a:sym typeface="Symbol" pitchFamily="18" charset="2"/>
                  </a:rPr>
                  <a:t>while </a:t>
                </a:r>
                <a:r>
                  <a:rPr lang="en-US" sz="2400" i="1" dirty="0">
                    <a:solidFill>
                      <a:srgbClr val="000000"/>
                    </a:solidFill>
                    <a:sym typeface="Symbol" pitchFamily="18" charset="2"/>
                  </a:rPr>
                  <a:t>b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2400" dirty="0">
                    <a:solidFill>
                      <a:srgbClr val="000000"/>
                    </a:solidFill>
                    <a:latin typeface="Courier New" pitchFamily="49" charset="0"/>
                    <a:cs typeface="Courier New" pitchFamily="49" charset="0"/>
                    <a:sym typeface="Symbol" pitchFamily="18" charset="2"/>
                  </a:rPr>
                  <a:t>do</a:t>
                </a:r>
                <a: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2400" i="1" dirty="0">
                    <a:solidFill>
                      <a:srgbClr val="000000"/>
                    </a:solidFill>
                    <a:sym typeface="Symbol" pitchFamily="18" charset="2"/>
                  </a:rPr>
                  <a:t>S</a:t>
                </a:r>
                <a:r>
                  <a:rPr lang="en-US" sz="2400" dirty="0">
                    <a:sym typeface="Symbol"/>
                  </a:rPr>
                  <a:t> {</a:t>
                </a:r>
                <a:r>
                  <a:rPr lang="en-US" sz="2400" dirty="0">
                    <a:sym typeface="Math C"/>
                  </a:rPr>
                  <a:t></a:t>
                </a:r>
                <a:r>
                  <a:rPr lang="en-US" sz="2400" i="1" dirty="0">
                    <a:sym typeface="Symbol"/>
                  </a:rPr>
                  <a:t>b</a:t>
                </a:r>
                <a:r>
                  <a:rPr lang="en-US" sz="2400" dirty="0">
                    <a:sym typeface="Symbol"/>
                  </a:rPr>
                  <a:t> </a:t>
                </a:r>
                <a:r>
                  <a:rPr lang="en-US" sz="2400" dirty="0">
                    <a:sym typeface="Math B"/>
                  </a:rPr>
                  <a:t> </a:t>
                </a:r>
                <a:r>
                  <a:rPr lang="en-US" sz="2400" i="1" dirty="0">
                    <a:sym typeface="Symbol"/>
                  </a:rPr>
                  <a:t>P</a:t>
                </a:r>
                <a:r>
                  <a:rPr lang="en-US" sz="2400" dirty="0">
                    <a:sym typeface="Symbol"/>
                  </a:rPr>
                  <a:t> }</a:t>
                </a:r>
                <a:endParaRPr lang="en-US" sz="2400" dirty="0">
                  <a:solidFill>
                    <a:srgbClr val="000000"/>
                  </a:solidFill>
                  <a:sym typeface="Math B" pitchFamily="2" charset="2"/>
                </a:endParaRPr>
              </a:p>
            </p:txBody>
          </p:sp>
          <p:cxnSp>
            <p:nvCxnSpPr>
              <p:cNvPr id="45" name="מחבר ישר 44"/>
              <p:cNvCxnSpPr/>
              <p:nvPr/>
            </p:nvCxnSpPr>
            <p:spPr>
              <a:xfrm>
                <a:off x="1979712" y="4293096"/>
                <a:ext cx="4392488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" name="TextBox 40"/>
            <p:cNvSpPr txBox="1"/>
            <p:nvPr/>
          </p:nvSpPr>
          <p:spPr>
            <a:xfrm>
              <a:off x="1043608" y="5517232"/>
              <a:ext cx="1157689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2400" dirty="0">
                  <a:solidFill>
                    <a:srgbClr val="0000FF"/>
                  </a:solidFill>
                </a:rPr>
                <a:t>[</a:t>
              </a:r>
              <a:r>
                <a:rPr lang="en-US" sz="2400" dirty="0" err="1">
                  <a:solidFill>
                    <a:srgbClr val="0000FF"/>
                  </a:solidFill>
                </a:rPr>
                <a:t>while</a:t>
              </a:r>
              <a:r>
                <a:rPr lang="en-US" sz="2400" baseline="-25000" dirty="0" err="1">
                  <a:solidFill>
                    <a:srgbClr val="0000FF"/>
                  </a:solidFill>
                </a:rPr>
                <a:t>p</a:t>
              </a:r>
              <a:r>
                <a:rPr lang="en-US" sz="2400" dirty="0">
                  <a:solidFill>
                    <a:srgbClr val="0000FF"/>
                  </a:solidFill>
                </a:rPr>
                <a:t>]</a:t>
              </a:r>
              <a:endParaRPr lang="he-IL" sz="2400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25" name="קבוצה 54"/>
          <p:cNvGrpSpPr/>
          <p:nvPr/>
        </p:nvGrpSpPr>
        <p:grpSpPr>
          <a:xfrm>
            <a:off x="2871396" y="5661248"/>
            <a:ext cx="5301004" cy="831639"/>
            <a:chOff x="1864884" y="5333665"/>
            <a:chExt cx="6443464" cy="831639"/>
          </a:xfrm>
        </p:grpSpPr>
        <p:grpSp>
          <p:nvGrpSpPr>
            <p:cNvPr id="26" name="קבוצה 47"/>
            <p:cNvGrpSpPr/>
            <p:nvPr/>
          </p:nvGrpSpPr>
          <p:grpSpPr>
            <a:xfrm>
              <a:off x="2159732" y="5333665"/>
              <a:ext cx="3960440" cy="831639"/>
              <a:chOff x="1835696" y="3861048"/>
              <a:chExt cx="4680520" cy="831639"/>
            </a:xfrm>
          </p:grpSpPr>
          <p:sp>
            <p:nvSpPr>
              <p:cNvPr id="33" name="Text Box 3"/>
              <p:cNvSpPr txBox="1">
                <a:spLocks noChangeArrowheads="1"/>
              </p:cNvSpPr>
              <p:nvPr/>
            </p:nvSpPr>
            <p:spPr bwMode="auto">
              <a:xfrm>
                <a:off x="1835696" y="3861048"/>
                <a:ext cx="4680520" cy="8316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2075" tIns="46038" rIns="92075" bIns="46038" anchor="ctr">
                <a:spAutoFit/>
              </a:bodyPr>
              <a:lstStyle/>
              <a:p>
                <a:pPr algn="ctr" rtl="0">
                  <a:spcBef>
                    <a:spcPct val="50000"/>
                  </a:spcBef>
                  <a:buFont typeface="Monotype Sorts" pitchFamily="2" charset="2"/>
                  <a:buNone/>
                </a:pPr>
                <a:r>
                  <a:rPr lang="en-US" sz="2400" dirty="0">
                    <a:sym typeface="Symbol"/>
                  </a:rPr>
                  <a:t>{ </a:t>
                </a:r>
                <a:r>
                  <a:rPr lang="en-US" sz="2400" i="1" dirty="0">
                    <a:sym typeface="Symbol"/>
                  </a:rPr>
                  <a:t>P</a:t>
                </a:r>
                <a:r>
                  <a:rPr lang="en-US" sz="2400" dirty="0">
                    <a:sym typeface="Symbol"/>
                  </a:rPr>
                  <a:t>’ } </a:t>
                </a:r>
                <a:r>
                  <a:rPr lang="en-US" sz="2400" i="1" dirty="0">
                    <a:solidFill>
                      <a:srgbClr val="000000"/>
                    </a:solidFill>
                  </a:rPr>
                  <a:t>S</a:t>
                </a:r>
                <a:r>
                  <a:rPr lang="en-US" sz="2400" dirty="0">
                    <a:sym typeface="Symbol"/>
                  </a:rPr>
                  <a:t> { </a:t>
                </a:r>
                <a:r>
                  <a:rPr lang="en-US" sz="2400" i="1" dirty="0">
                    <a:sym typeface="Symbol"/>
                  </a:rPr>
                  <a:t>Q</a:t>
                </a:r>
                <a:r>
                  <a:rPr lang="en-US" sz="2400" dirty="0">
                    <a:sym typeface="Symbol"/>
                  </a:rPr>
                  <a:t>’ }</a:t>
                </a:r>
                <a:r>
                  <a:rPr lang="en-US" sz="2400" dirty="0">
                    <a:solidFill>
                      <a:srgbClr val="000000"/>
                    </a:solidFill>
                  </a:rPr>
                  <a:t> </a:t>
                </a:r>
                <a:br>
                  <a:rPr lang="en-US" sz="2400" dirty="0">
                    <a:solidFill>
                      <a:srgbClr val="000000"/>
                    </a:solidFill>
                    <a:sym typeface="Symbol" pitchFamily="18" charset="2"/>
                  </a:rPr>
                </a:br>
                <a:r>
                  <a:rPr lang="en-US" sz="2400" dirty="0">
                    <a:sym typeface="Symbol"/>
                  </a:rPr>
                  <a:t> { </a:t>
                </a:r>
                <a:r>
                  <a:rPr lang="en-US" sz="2400" i="1" dirty="0">
                    <a:sym typeface="Symbol"/>
                  </a:rPr>
                  <a:t>P</a:t>
                </a:r>
                <a:r>
                  <a:rPr lang="en-US" sz="2400" dirty="0">
                    <a:sym typeface="Symbol"/>
                  </a:rPr>
                  <a:t> } </a:t>
                </a:r>
                <a:r>
                  <a:rPr lang="en-US" sz="2400" i="1" dirty="0">
                    <a:solidFill>
                      <a:srgbClr val="000000"/>
                    </a:solidFill>
                  </a:rPr>
                  <a:t>S</a:t>
                </a:r>
                <a:r>
                  <a:rPr lang="en-US" sz="2400" dirty="0">
                    <a:sym typeface="Symbol"/>
                  </a:rPr>
                  <a:t> { </a:t>
                </a:r>
                <a:r>
                  <a:rPr lang="en-US" sz="2400" i="1" dirty="0">
                    <a:sym typeface="Symbol"/>
                  </a:rPr>
                  <a:t>Q</a:t>
                </a:r>
                <a:r>
                  <a:rPr lang="en-US" sz="2400" dirty="0">
                    <a:sym typeface="Symbol"/>
                  </a:rPr>
                  <a:t> }</a:t>
                </a:r>
                <a:endParaRPr lang="en-US" sz="2400" dirty="0">
                  <a:solidFill>
                    <a:srgbClr val="000000"/>
                  </a:solidFill>
                  <a:sym typeface="Math B" pitchFamily="2" charset="2"/>
                </a:endParaRPr>
              </a:p>
            </p:txBody>
          </p:sp>
          <p:cxnSp>
            <p:nvCxnSpPr>
              <p:cNvPr id="34" name="מחבר ישר 33"/>
              <p:cNvCxnSpPr/>
              <p:nvPr/>
            </p:nvCxnSpPr>
            <p:spPr>
              <a:xfrm>
                <a:off x="3102664" y="4293096"/>
                <a:ext cx="217226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TextBox 26"/>
            <p:cNvSpPr txBox="1"/>
            <p:nvPr/>
          </p:nvSpPr>
          <p:spPr>
            <a:xfrm>
              <a:off x="1864884" y="5517232"/>
              <a:ext cx="1279371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2400" dirty="0">
                  <a:solidFill>
                    <a:srgbClr val="0000FF"/>
                  </a:solidFill>
                </a:rPr>
                <a:t>[</a:t>
              </a:r>
              <a:r>
                <a:rPr lang="en-US" sz="2400" dirty="0" err="1">
                  <a:solidFill>
                    <a:srgbClr val="0000FF"/>
                  </a:solidFill>
                </a:rPr>
                <a:t>cons</a:t>
              </a:r>
              <a:r>
                <a:rPr lang="en-US" sz="2400" baseline="-25000" dirty="0" err="1">
                  <a:solidFill>
                    <a:srgbClr val="0000FF"/>
                  </a:solidFill>
                </a:rPr>
                <a:t>p</a:t>
              </a:r>
              <a:r>
                <a:rPr lang="en-US" sz="2400" dirty="0">
                  <a:solidFill>
                    <a:srgbClr val="0000FF"/>
                  </a:solidFill>
                </a:rPr>
                <a:t>]</a:t>
              </a:r>
              <a:endParaRPr lang="he-IL" sz="2400" dirty="0">
                <a:solidFill>
                  <a:srgbClr val="0000FF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145577" y="5549689"/>
              <a:ext cx="3162771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2400" dirty="0"/>
                <a:t>if </a:t>
              </a:r>
              <a:r>
                <a:rPr lang="en-US" sz="2400" i="1" dirty="0"/>
                <a:t>P</a:t>
              </a:r>
              <a:r>
                <a:rPr lang="en-US" sz="2400" dirty="0">
                  <a:sym typeface="Math C"/>
                </a:rPr>
                <a:t></a:t>
              </a:r>
              <a:r>
                <a:rPr lang="en-US" sz="2400" i="1" dirty="0"/>
                <a:t>P</a:t>
              </a:r>
              <a:r>
                <a:rPr lang="en-US" sz="2400" dirty="0"/>
                <a:t>’ and </a:t>
              </a:r>
              <a:r>
                <a:rPr lang="en-US" sz="2400" i="1" dirty="0"/>
                <a:t>Q</a:t>
              </a:r>
              <a:r>
                <a:rPr lang="en-US" sz="2400" dirty="0"/>
                <a:t>’</a:t>
              </a:r>
              <a:r>
                <a:rPr lang="en-US" sz="2400" dirty="0">
                  <a:sym typeface="Math C"/>
                </a:rPr>
                <a:t></a:t>
              </a:r>
              <a:r>
                <a:rPr lang="en-US" sz="2400" i="1" dirty="0"/>
                <a:t>Q</a:t>
              </a:r>
              <a:endParaRPr lang="he-IL" sz="2400" i="1" dirty="0"/>
            </a:p>
          </p:txBody>
        </p:sp>
      </p:grpSp>
      <p:sp>
        <p:nvSpPr>
          <p:cNvPr id="36" name="Rounded Rectangular Callout 35"/>
          <p:cNvSpPr/>
          <p:nvPr/>
        </p:nvSpPr>
        <p:spPr>
          <a:xfrm>
            <a:off x="150516" y="4205179"/>
            <a:ext cx="2144891" cy="936104"/>
          </a:xfrm>
          <a:prstGeom prst="wedgeRoundRectCallout">
            <a:avLst>
              <a:gd name="adj1" fmla="val 54908"/>
              <a:gd name="adj2" fmla="val 96388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b="1" dirty="0">
                <a:solidFill>
                  <a:schemeClr val="tx1"/>
                </a:solidFill>
              </a:rPr>
              <a:t>Inference rule </a:t>
            </a:r>
            <a:r>
              <a:rPr lang="en-US" dirty="0">
                <a:solidFill>
                  <a:schemeClr val="tx1"/>
                </a:solidFill>
              </a:rPr>
              <a:t>for every composed  statement</a:t>
            </a:r>
          </a:p>
        </p:txBody>
      </p:sp>
      <p:sp>
        <p:nvSpPr>
          <p:cNvPr id="37" name="Rounded Rectangular Callout 36"/>
          <p:cNvSpPr/>
          <p:nvPr/>
        </p:nvSpPr>
        <p:spPr>
          <a:xfrm>
            <a:off x="152397" y="1177875"/>
            <a:ext cx="2143009" cy="936104"/>
          </a:xfrm>
          <a:prstGeom prst="wedgeRoundRectCallout">
            <a:avLst>
              <a:gd name="adj1" fmla="val 54908"/>
              <a:gd name="adj2" fmla="val 96388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b="1" dirty="0">
                <a:solidFill>
                  <a:schemeClr val="tx1"/>
                </a:solidFill>
              </a:rPr>
              <a:t>Axiom </a:t>
            </a:r>
            <a:r>
              <a:rPr lang="en-US" dirty="0">
                <a:solidFill>
                  <a:schemeClr val="tx1"/>
                </a:solidFill>
              </a:rPr>
              <a:t>for every primitive statement</a:t>
            </a:r>
          </a:p>
        </p:txBody>
      </p:sp>
    </p:spTree>
    <p:extLst>
      <p:ext uri="{BB962C8B-B14F-4D97-AF65-F5344CB8AC3E}">
        <p14:creationId xmlns:p14="http://schemas.microsoft.com/office/powerpoint/2010/main" val="1345031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Inference trees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Similar to derivation trees of natural semantics</a:t>
            </a:r>
          </a:p>
          <a:p>
            <a:r>
              <a:rPr lang="en-US" dirty="0"/>
              <a:t>Leaves are …</a:t>
            </a:r>
          </a:p>
          <a:p>
            <a:r>
              <a:rPr lang="en-US" dirty="0"/>
              <a:t>Internal nodes correspond to …</a:t>
            </a:r>
          </a:p>
          <a:p>
            <a:r>
              <a:rPr lang="en-US" dirty="0"/>
              <a:t>Inference tree is called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Simple</a:t>
            </a:r>
            <a:r>
              <a:rPr lang="en-US" dirty="0"/>
              <a:t> if tree is only an axiom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Composite</a:t>
            </a:r>
            <a:r>
              <a:rPr lang="en-US" dirty="0"/>
              <a:t> otherwise</a:t>
            </a:r>
          </a:p>
          <a:p>
            <a:pPr lvl="1"/>
            <a:endParaRPr lang="en-US" dirty="0"/>
          </a:p>
          <a:p>
            <a:r>
              <a:rPr lang="en-US" dirty="0"/>
              <a:t>Similar to derivation trees of natural semantics</a:t>
            </a:r>
          </a:p>
          <a:p>
            <a:pPr lvl="1"/>
            <a:r>
              <a:rPr lang="en-US" dirty="0"/>
              <a:t>Reasoning about immediate constituent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49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573644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Axiomatic Semantics</a:t>
            </a:r>
            <a:endParaRPr lang="he-IL" dirty="0"/>
          </a:p>
        </p:txBody>
      </p:sp>
      <p:grpSp>
        <p:nvGrpSpPr>
          <p:cNvPr id="15" name="קבוצה 14"/>
          <p:cNvGrpSpPr/>
          <p:nvPr/>
        </p:nvGrpSpPr>
        <p:grpSpPr>
          <a:xfrm>
            <a:off x="6156176" y="1772816"/>
            <a:ext cx="2592288" cy="2744622"/>
            <a:chOff x="6300192" y="1705594"/>
            <a:chExt cx="2592288" cy="2744622"/>
          </a:xfrm>
        </p:grpSpPr>
        <p:pic>
          <p:nvPicPr>
            <p:cNvPr id="1026" name="Picture 2" descr="File:Sir Tony Hoare IMG 5125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397730" y="2143752"/>
              <a:ext cx="2397213" cy="2306464"/>
            </a:xfrm>
            <a:prstGeom prst="rect">
              <a:avLst/>
            </a:prstGeom>
            <a:noFill/>
          </p:spPr>
        </p:pic>
        <p:sp>
          <p:nvSpPr>
            <p:cNvPr id="8" name="TextBox 7"/>
            <p:cNvSpPr txBox="1"/>
            <p:nvPr/>
          </p:nvSpPr>
          <p:spPr>
            <a:xfrm>
              <a:off x="6300192" y="1705594"/>
              <a:ext cx="2592288" cy="45687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 rtl="0"/>
              <a:r>
                <a:rPr lang="en-US" sz="2400" dirty="0"/>
                <a:t>C.A.R. Hoare</a:t>
              </a:r>
              <a:endParaRPr lang="he-IL" sz="2400" dirty="0"/>
            </a:p>
          </p:txBody>
        </p:sp>
      </p:grpSp>
      <p:grpSp>
        <p:nvGrpSpPr>
          <p:cNvPr id="17" name="קבוצה 16"/>
          <p:cNvGrpSpPr/>
          <p:nvPr/>
        </p:nvGrpSpPr>
        <p:grpSpPr>
          <a:xfrm>
            <a:off x="3167844" y="1767033"/>
            <a:ext cx="2520280" cy="2750405"/>
            <a:chOff x="251520" y="1699811"/>
            <a:chExt cx="2520280" cy="2750405"/>
          </a:xfrm>
        </p:grpSpPr>
        <p:pic>
          <p:nvPicPr>
            <p:cNvPr id="1030" name="Picture 6" descr="http://news.stanford.edu/news/2001/november7/gifs/Robert%20Floyd_160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47302" y="2142616"/>
              <a:ext cx="1528716" cy="2307600"/>
            </a:xfrm>
            <a:prstGeom prst="rect">
              <a:avLst/>
            </a:prstGeom>
            <a:noFill/>
          </p:spPr>
        </p:pic>
        <p:sp>
          <p:nvSpPr>
            <p:cNvPr id="10" name="TextBox 9"/>
            <p:cNvSpPr txBox="1"/>
            <p:nvPr/>
          </p:nvSpPr>
          <p:spPr>
            <a:xfrm>
              <a:off x="251520" y="1699811"/>
              <a:ext cx="2520280" cy="46266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 rtl="0"/>
              <a:r>
                <a:rPr lang="en-US" sz="2400" dirty="0"/>
                <a:t>Robert W. Floyd</a:t>
              </a:r>
              <a:endParaRPr lang="he-IL" sz="2400" dirty="0"/>
            </a:p>
          </p:txBody>
        </p:sp>
      </p:grpSp>
      <p:sp>
        <p:nvSpPr>
          <p:cNvPr id="18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244408" y="6492875"/>
            <a:ext cx="899592" cy="365125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5</a:t>
            </a:fld>
            <a:endParaRPr lang="he-IL" dirty="0"/>
          </a:p>
        </p:txBody>
      </p:sp>
      <p:grpSp>
        <p:nvGrpSpPr>
          <p:cNvPr id="13" name="קבוצה 15"/>
          <p:cNvGrpSpPr/>
          <p:nvPr/>
        </p:nvGrpSpPr>
        <p:grpSpPr>
          <a:xfrm>
            <a:off x="467544" y="1772816"/>
            <a:ext cx="2592288" cy="2749408"/>
            <a:chOff x="3203848" y="1700808"/>
            <a:chExt cx="2592288" cy="2749408"/>
          </a:xfrm>
        </p:grpSpPr>
        <p:pic>
          <p:nvPicPr>
            <p:cNvPr id="19" name="Picture 4" descr="Edsger Wybe Dijkstra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633658" y="2142616"/>
              <a:ext cx="1732669" cy="2307600"/>
            </a:xfrm>
            <a:prstGeom prst="rect">
              <a:avLst/>
            </a:prstGeom>
            <a:noFill/>
          </p:spPr>
        </p:pic>
        <p:sp>
          <p:nvSpPr>
            <p:cNvPr id="20" name="TextBox 19"/>
            <p:cNvSpPr txBox="1"/>
            <p:nvPr/>
          </p:nvSpPr>
          <p:spPr>
            <a:xfrm>
              <a:off x="3203848" y="1700808"/>
              <a:ext cx="2592288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 rtl="0"/>
              <a:r>
                <a:rPr lang="en-US" sz="2400" dirty="0" err="1"/>
                <a:t>Edsger</a:t>
              </a:r>
              <a:r>
                <a:rPr lang="en-US" sz="2400" dirty="0"/>
                <a:t> W. </a:t>
              </a:r>
              <a:r>
                <a:rPr lang="en-US" sz="2400" dirty="0" err="1"/>
                <a:t>Dijkstra</a:t>
              </a:r>
              <a:endParaRPr lang="he-IL" sz="2400" dirty="0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115616" y="453844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dirty="0"/>
              <a:t>1972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707904" y="453844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dirty="0"/>
              <a:t>1978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948264" y="453844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US" dirty="0"/>
              <a:t>1980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19872" y="4898484"/>
            <a:ext cx="216024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900" dirty="0"/>
              <a:t>For having a clear influence on methodologies for the creation of efficient and reliable software, and for helping to found the following important subfields of computer science: the theory of parsing, the </a:t>
            </a:r>
            <a:r>
              <a:rPr lang="en-US" sz="900" dirty="0">
                <a:solidFill>
                  <a:srgbClr val="0000FF"/>
                </a:solidFill>
              </a:rPr>
              <a:t>semantics of programming languages, automatic program verification, automatic program synthesis</a:t>
            </a:r>
            <a:r>
              <a:rPr lang="en-US" sz="900" dirty="0"/>
              <a:t>, and analysis of algorithms.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27584" y="4898484"/>
            <a:ext cx="2160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900" dirty="0"/>
              <a:t>For fundamental contributions to programming as a high, intellectual challenge; </a:t>
            </a:r>
            <a:r>
              <a:rPr lang="en-US" sz="900" dirty="0">
                <a:solidFill>
                  <a:srgbClr val="0000FF"/>
                </a:solidFill>
              </a:rPr>
              <a:t>for eloquent insistence and practical demonstration that programs should be composed correctly, not just debugged into correctness</a:t>
            </a:r>
            <a:r>
              <a:rPr lang="en-US" sz="900" dirty="0"/>
              <a:t>; for illuminating perception of problems at the foundations of program design.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588224" y="4898484"/>
            <a:ext cx="216024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900" dirty="0"/>
              <a:t>For his fundamental contributions to the </a:t>
            </a:r>
            <a:r>
              <a:rPr lang="en-US" sz="900" dirty="0">
                <a:solidFill>
                  <a:srgbClr val="0000FF"/>
                </a:solidFill>
              </a:rPr>
              <a:t>definition and design of programming languages</a:t>
            </a:r>
            <a:r>
              <a:rPr lang="en-US" sz="900" dirty="0"/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3203848" y="6488668"/>
            <a:ext cx="25827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http://</a:t>
            </a:r>
            <a:r>
              <a:rPr lang="en-US" dirty="0" err="1"/>
              <a:t>amturing.acm.org</a:t>
            </a:r>
            <a:r>
              <a:rPr lang="en-US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33664261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Factorial proof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50</a:t>
            </a:fld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1187624" y="1484784"/>
            <a:ext cx="62292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W = 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while 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(x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/>
              </a:rPr>
              <a:t>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1) do (y:=y*x; x:=x–1)</a:t>
            </a:r>
            <a:endParaRPr lang="he-IL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1187624" y="1916832"/>
            <a:ext cx="3456384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Symbol" pitchFamily="18" charset="2"/>
              </a:rPr>
              <a:t>INV = x &gt; 0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Math C"/>
              </a:rPr>
              <a:t> (y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Symbol"/>
              </a:rPr>
              <a:t> x! = n!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Math B"/>
              </a:rPr>
              <a:t> n  x)</a:t>
            </a:r>
            <a:endParaRPr lang="he-IL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4211960" y="3306470"/>
            <a:ext cx="410445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{ INV[x-1/x][y*x/y] }  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y:=y*x; x:=x–1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Symbol" pitchFamily="18" charset="2"/>
              </a:rPr>
              <a:t>{INV}</a:t>
            </a:r>
            <a:endParaRPr lang="he-IL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6516216" y="2946430"/>
            <a:ext cx="259228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{ INV[x-1/x] } 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x:=x-1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Symbol" pitchFamily="18" charset="2"/>
              </a:rPr>
              <a:t>{INV}</a:t>
            </a:r>
            <a:endParaRPr lang="he-IL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5580112" y="4386590"/>
            <a:ext cx="223224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{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Symbol" pitchFamily="18" charset="2"/>
              </a:rPr>
              <a:t>INV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 } W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Symbol" pitchFamily="18" charset="2"/>
              </a:rPr>
              <a:t>{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Math B"/>
              </a:rPr>
              <a:t>x=1 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Symbol" pitchFamily="18" charset="2"/>
              </a:rPr>
              <a:t>INV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Math B"/>
              </a:rPr>
              <a:t>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Symbol" pitchFamily="18" charset="2"/>
              </a:rPr>
              <a:t>}</a:t>
            </a:r>
            <a:endParaRPr lang="he-IL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899592" y="4530606"/>
            <a:ext cx="237626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{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Symbol" pitchFamily="18" charset="2"/>
              </a:rPr>
              <a:t>INV[1/y]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}  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y:=1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Symbol" pitchFamily="18" charset="2"/>
              </a:rPr>
              <a:t>{ INV }</a:t>
            </a:r>
            <a:endParaRPr lang="he-IL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2627784" y="2967916"/>
            <a:ext cx="3888432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{ INV[x-1/x][y*x/y] }  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y:=y*x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{ INV[x-1/x] }</a:t>
            </a:r>
            <a:endParaRPr lang="he-IL" sz="1600" dirty="0"/>
          </a:p>
        </p:txBody>
      </p:sp>
      <p:cxnSp>
        <p:nvCxnSpPr>
          <p:cNvPr id="19" name="מחבר ישר 18"/>
          <p:cNvCxnSpPr/>
          <p:nvPr/>
        </p:nvCxnSpPr>
        <p:spPr>
          <a:xfrm>
            <a:off x="2771800" y="3306470"/>
            <a:ext cx="626469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644008" y="3882534"/>
            <a:ext cx="3600400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{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x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/>
              </a:rPr>
              <a:t>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1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Math B"/>
              </a:rPr>
              <a:t> 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Symbol" pitchFamily="18" charset="2"/>
              </a:rPr>
              <a:t>INV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 } 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y:=y*x; x:=x–1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Symbol" pitchFamily="18" charset="2"/>
              </a:rPr>
              <a:t>{ INV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Math B"/>
              </a:rPr>
              <a:t>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Symbol" pitchFamily="18" charset="2"/>
              </a:rPr>
              <a:t>}</a:t>
            </a:r>
            <a:endParaRPr lang="he-IL" sz="1600" dirty="0"/>
          </a:p>
        </p:txBody>
      </p:sp>
      <p:cxnSp>
        <p:nvCxnSpPr>
          <p:cNvPr id="22" name="מחבר ישר 21"/>
          <p:cNvCxnSpPr/>
          <p:nvPr/>
        </p:nvCxnSpPr>
        <p:spPr>
          <a:xfrm>
            <a:off x="2771800" y="3810526"/>
            <a:ext cx="626469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979712" y="3111932"/>
            <a:ext cx="79208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600" dirty="0">
                <a:solidFill>
                  <a:srgbClr val="0000FF"/>
                </a:solidFill>
                <a:cs typeface="Courier New" pitchFamily="49" charset="0"/>
              </a:rPr>
              <a:t>[comp]</a:t>
            </a:r>
            <a:endParaRPr lang="he-IL" sz="1600" dirty="0">
              <a:solidFill>
                <a:srgbClr val="0000F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051720" y="3615988"/>
            <a:ext cx="79208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600" dirty="0">
                <a:solidFill>
                  <a:srgbClr val="0000FF"/>
                </a:solidFill>
                <a:cs typeface="Courier New" pitchFamily="49" charset="0"/>
              </a:rPr>
              <a:t>[cons]</a:t>
            </a:r>
            <a:endParaRPr lang="he-IL" sz="1600" dirty="0">
              <a:solidFill>
                <a:srgbClr val="0000FF"/>
              </a:solidFill>
            </a:endParaRPr>
          </a:p>
        </p:txBody>
      </p:sp>
      <p:cxnSp>
        <p:nvCxnSpPr>
          <p:cNvPr id="25" name="מחבר ישר 24"/>
          <p:cNvCxnSpPr/>
          <p:nvPr/>
        </p:nvCxnSpPr>
        <p:spPr>
          <a:xfrm>
            <a:off x="4716016" y="4314582"/>
            <a:ext cx="35283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995936" y="4120044"/>
            <a:ext cx="79208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600" dirty="0">
                <a:solidFill>
                  <a:srgbClr val="0000FF"/>
                </a:solidFill>
                <a:cs typeface="Courier New" pitchFamily="49" charset="0"/>
              </a:rPr>
              <a:t>[while]</a:t>
            </a:r>
            <a:endParaRPr lang="he-IL" sz="1600" dirty="0">
              <a:solidFill>
                <a:srgbClr val="0000FF"/>
              </a:solidFill>
            </a:endParaRPr>
          </a:p>
        </p:txBody>
      </p:sp>
      <p:cxnSp>
        <p:nvCxnSpPr>
          <p:cNvPr id="29" name="מחבר ישר 28"/>
          <p:cNvCxnSpPr/>
          <p:nvPr/>
        </p:nvCxnSpPr>
        <p:spPr>
          <a:xfrm>
            <a:off x="4716016" y="4890646"/>
            <a:ext cx="35283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067944" y="4674622"/>
            <a:ext cx="79208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600" dirty="0">
                <a:solidFill>
                  <a:srgbClr val="0000FF"/>
                </a:solidFill>
                <a:cs typeface="Courier New" pitchFamily="49" charset="0"/>
              </a:rPr>
              <a:t>[cons]</a:t>
            </a:r>
            <a:endParaRPr lang="he-IL" sz="1600" dirty="0">
              <a:solidFill>
                <a:srgbClr val="0000FF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580112" y="4962654"/>
            <a:ext cx="223224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{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Symbol" pitchFamily="18" charset="2"/>
              </a:rPr>
              <a:t>INV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 } W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Symbol" pitchFamily="18" charset="2"/>
              </a:rPr>
              <a:t>{ 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=</a:t>
            </a:r>
            <a:r>
              <a:rPr lang="en-US" sz="1600" i="1" dirty="0">
                <a:solidFill>
                  <a:srgbClr val="000000"/>
                </a:solidFill>
                <a:cs typeface="Courier New" pitchFamily="49" charset="0"/>
              </a:rPr>
              <a:t>n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!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Math B"/>
              </a:rPr>
              <a:t>  </a:t>
            </a:r>
            <a:r>
              <a:rPr lang="en-US" sz="1600" i="1" dirty="0">
                <a:solidFill>
                  <a:srgbClr val="000000"/>
                </a:solidFill>
                <a:cs typeface="Courier New" pitchFamily="49" charset="0"/>
                <a:sym typeface="Math B"/>
              </a:rPr>
              <a:t>n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Math B"/>
              </a:rPr>
              <a:t>&gt;0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Symbol" pitchFamily="18" charset="2"/>
              </a:rPr>
              <a:t>}</a:t>
            </a:r>
            <a:endParaRPr lang="he-IL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899592" y="4962654"/>
            <a:ext cx="230425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{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Symbol" pitchFamily="18" charset="2"/>
              </a:rPr>
              <a:t>x=n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}  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y:=1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Symbol" pitchFamily="18" charset="2"/>
              </a:rPr>
              <a:t>{ INV }</a:t>
            </a:r>
            <a:endParaRPr lang="he-IL" sz="1600" dirty="0"/>
          </a:p>
        </p:txBody>
      </p:sp>
      <p:cxnSp>
        <p:nvCxnSpPr>
          <p:cNvPr id="33" name="מחבר ישר 32"/>
          <p:cNvCxnSpPr/>
          <p:nvPr/>
        </p:nvCxnSpPr>
        <p:spPr>
          <a:xfrm>
            <a:off x="899592" y="4890646"/>
            <a:ext cx="230425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79512" y="4696108"/>
            <a:ext cx="79208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600" dirty="0">
                <a:solidFill>
                  <a:srgbClr val="0000FF"/>
                </a:solidFill>
                <a:cs typeface="Courier New" pitchFamily="49" charset="0"/>
              </a:rPr>
              <a:t>[cons]</a:t>
            </a:r>
            <a:endParaRPr lang="he-IL" sz="1600" dirty="0">
              <a:solidFill>
                <a:srgbClr val="0000FF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619672" y="5610726"/>
            <a:ext cx="5832648" cy="338554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{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Symbol" pitchFamily="18" charset="2"/>
              </a:rPr>
              <a:t>x=n } 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while 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(x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/>
              </a:rPr>
              <a:t>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1) do (y:=y*x; x:=x–1)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Symbol" pitchFamily="18" charset="2"/>
              </a:rPr>
              <a:t> { 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=</a:t>
            </a:r>
            <a:r>
              <a:rPr lang="en-US" sz="1600" i="1" dirty="0">
                <a:solidFill>
                  <a:srgbClr val="000000"/>
                </a:solidFill>
                <a:cs typeface="Courier New" pitchFamily="49" charset="0"/>
              </a:rPr>
              <a:t>n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!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Math B"/>
              </a:rPr>
              <a:t>  </a:t>
            </a:r>
            <a:r>
              <a:rPr lang="en-US" sz="1600" i="1" dirty="0">
                <a:solidFill>
                  <a:srgbClr val="000000"/>
                </a:solidFill>
                <a:cs typeface="Courier New" pitchFamily="49" charset="0"/>
                <a:sym typeface="Math B"/>
              </a:rPr>
              <a:t>n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Math B"/>
              </a:rPr>
              <a:t>&gt;0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Symbol" pitchFamily="18" charset="2"/>
              </a:rPr>
              <a:t>}</a:t>
            </a:r>
            <a:endParaRPr lang="he-IL" sz="1600" dirty="0"/>
          </a:p>
        </p:txBody>
      </p:sp>
      <p:cxnSp>
        <p:nvCxnSpPr>
          <p:cNvPr id="37" name="מחבר ישר 36"/>
          <p:cNvCxnSpPr/>
          <p:nvPr/>
        </p:nvCxnSpPr>
        <p:spPr>
          <a:xfrm>
            <a:off x="1187624" y="5466710"/>
            <a:ext cx="655272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95536" y="5250686"/>
            <a:ext cx="79208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600" dirty="0">
                <a:solidFill>
                  <a:srgbClr val="0000FF"/>
                </a:solidFill>
                <a:cs typeface="Courier New" pitchFamily="49" charset="0"/>
              </a:rPr>
              <a:t>[comp]</a:t>
            </a:r>
            <a:endParaRPr lang="he-IL" sz="1600" dirty="0">
              <a:solidFill>
                <a:srgbClr val="0000FF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187624" y="1052736"/>
            <a:ext cx="7056784" cy="3385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Goal:   {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Symbol" pitchFamily="18" charset="2"/>
              </a:rPr>
              <a:t>x=n } 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y:=1; 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while 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(x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/>
              </a:rPr>
              <a:t>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1) do (y:=y*x; x:=x–1)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Symbol" pitchFamily="18" charset="2"/>
              </a:rPr>
              <a:t> { 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=</a:t>
            </a:r>
            <a:r>
              <a:rPr lang="en-US" sz="1600" i="1" dirty="0">
                <a:solidFill>
                  <a:srgbClr val="000000"/>
                </a:solidFill>
                <a:cs typeface="Courier New" pitchFamily="49" charset="0"/>
              </a:rPr>
              <a:t>n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!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Math B"/>
              </a:rPr>
              <a:t>  </a:t>
            </a:r>
            <a:r>
              <a:rPr lang="en-US" sz="1600" i="1" dirty="0">
                <a:solidFill>
                  <a:srgbClr val="000000"/>
                </a:solidFill>
                <a:cs typeface="Courier New" pitchFamily="49" charset="0"/>
                <a:sym typeface="Math B"/>
              </a:rPr>
              <a:t>n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Math B"/>
              </a:rPr>
              <a:t>&gt;0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Symbol" pitchFamily="18" charset="2"/>
              </a:rPr>
              <a:t>}</a:t>
            </a:r>
            <a:endParaRPr lang="he-IL" sz="1600" dirty="0"/>
          </a:p>
        </p:txBody>
      </p:sp>
    </p:spTree>
    <p:extLst>
      <p:ext uri="{BB962C8B-B14F-4D97-AF65-F5344CB8AC3E}">
        <p14:creationId xmlns:p14="http://schemas.microsoft.com/office/powerpoint/2010/main" val="11883982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6" grpId="0"/>
      <p:bldP spid="18" grpId="0"/>
      <p:bldP spid="21" grpId="0"/>
      <p:bldP spid="23" grpId="0"/>
      <p:bldP spid="24" grpId="0"/>
      <p:bldP spid="28" grpId="0"/>
      <p:bldP spid="30" grpId="0"/>
      <p:bldP spid="31" grpId="0"/>
      <p:bldP spid="32" grpId="0"/>
      <p:bldP spid="34" grpId="0"/>
      <p:bldP spid="36" grpId="0"/>
      <p:bldP spid="39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Factorial proof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51</a:t>
            </a:fld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1187624" y="1484784"/>
            <a:ext cx="62292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W = 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while 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(x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/>
              </a:rPr>
              <a:t>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1) do (y:=y*x; x:=x–1)</a:t>
            </a:r>
            <a:endParaRPr lang="he-IL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1187624" y="1916832"/>
            <a:ext cx="3456384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Symbol" pitchFamily="18" charset="2"/>
              </a:rPr>
              <a:t>INV = x &gt; 0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Math C"/>
              </a:rPr>
              <a:t> (y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Symbol"/>
              </a:rPr>
              <a:t> x! = n!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Math B"/>
              </a:rPr>
              <a:t> n  x)</a:t>
            </a:r>
            <a:endParaRPr lang="he-IL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4211960" y="3306470"/>
            <a:ext cx="410445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{ INV[x-1/x][y*x/y] }  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y:=y*x; x:=x–1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Symbol" pitchFamily="18" charset="2"/>
              </a:rPr>
              <a:t>{INV}</a:t>
            </a:r>
            <a:endParaRPr lang="he-IL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6516216" y="2946430"/>
            <a:ext cx="259228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{ INV[x-1/x] } 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x:=x-1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Symbol" pitchFamily="18" charset="2"/>
              </a:rPr>
              <a:t>{INV}</a:t>
            </a:r>
            <a:endParaRPr lang="he-IL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5580112" y="4386590"/>
            <a:ext cx="223224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{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Symbol" pitchFamily="18" charset="2"/>
              </a:rPr>
              <a:t>INV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 } W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Symbol" pitchFamily="18" charset="2"/>
              </a:rPr>
              <a:t>{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Math B"/>
              </a:rPr>
              <a:t>x=1 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Symbol" pitchFamily="18" charset="2"/>
              </a:rPr>
              <a:t>INV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Math B"/>
              </a:rPr>
              <a:t>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Symbol" pitchFamily="18" charset="2"/>
              </a:rPr>
              <a:t>}</a:t>
            </a:r>
            <a:endParaRPr lang="he-IL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899592" y="4530606"/>
            <a:ext cx="237626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{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Symbol" pitchFamily="18" charset="2"/>
              </a:rPr>
              <a:t>INV[1/y]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}  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y:=1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Symbol" pitchFamily="18" charset="2"/>
              </a:rPr>
              <a:t>{ INV }</a:t>
            </a:r>
            <a:endParaRPr lang="he-IL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2627784" y="2967916"/>
            <a:ext cx="3888432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{ INV[x-1/x][y*x/y] }  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y:=y*x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{ INV[x-1/x] }</a:t>
            </a:r>
            <a:endParaRPr lang="he-IL" sz="1600" dirty="0"/>
          </a:p>
        </p:txBody>
      </p:sp>
      <p:cxnSp>
        <p:nvCxnSpPr>
          <p:cNvPr id="19" name="מחבר ישר 18"/>
          <p:cNvCxnSpPr/>
          <p:nvPr/>
        </p:nvCxnSpPr>
        <p:spPr>
          <a:xfrm>
            <a:off x="2771800" y="3306470"/>
            <a:ext cx="626469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644008" y="3882534"/>
            <a:ext cx="3600400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{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x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/>
              </a:rPr>
              <a:t>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1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Math B"/>
              </a:rPr>
              <a:t> 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Symbol" pitchFamily="18" charset="2"/>
              </a:rPr>
              <a:t>INV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 } 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y:=y*x; x:=x–1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Symbol" pitchFamily="18" charset="2"/>
              </a:rPr>
              <a:t>{ INV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Math B"/>
              </a:rPr>
              <a:t>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Symbol" pitchFamily="18" charset="2"/>
              </a:rPr>
              <a:t>}</a:t>
            </a:r>
            <a:endParaRPr lang="he-IL" sz="1600" dirty="0"/>
          </a:p>
        </p:txBody>
      </p:sp>
      <p:cxnSp>
        <p:nvCxnSpPr>
          <p:cNvPr id="22" name="מחבר ישר 21"/>
          <p:cNvCxnSpPr/>
          <p:nvPr/>
        </p:nvCxnSpPr>
        <p:spPr>
          <a:xfrm>
            <a:off x="2771800" y="3810526"/>
            <a:ext cx="626469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979712" y="3111932"/>
            <a:ext cx="79208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600" dirty="0">
                <a:solidFill>
                  <a:srgbClr val="0000FF"/>
                </a:solidFill>
                <a:cs typeface="Courier New" pitchFamily="49" charset="0"/>
              </a:rPr>
              <a:t>[comp]</a:t>
            </a:r>
            <a:endParaRPr lang="he-IL" sz="1600" dirty="0">
              <a:solidFill>
                <a:srgbClr val="0000F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051720" y="3615988"/>
            <a:ext cx="79208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600" dirty="0">
                <a:solidFill>
                  <a:srgbClr val="0000FF"/>
                </a:solidFill>
                <a:cs typeface="Courier New" pitchFamily="49" charset="0"/>
              </a:rPr>
              <a:t>[cons]</a:t>
            </a:r>
            <a:endParaRPr lang="he-IL" sz="1600" dirty="0">
              <a:solidFill>
                <a:srgbClr val="0000FF"/>
              </a:solidFill>
            </a:endParaRPr>
          </a:p>
        </p:txBody>
      </p:sp>
      <p:cxnSp>
        <p:nvCxnSpPr>
          <p:cNvPr id="25" name="מחבר ישר 24"/>
          <p:cNvCxnSpPr/>
          <p:nvPr/>
        </p:nvCxnSpPr>
        <p:spPr>
          <a:xfrm>
            <a:off x="4716016" y="4314582"/>
            <a:ext cx="35283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995936" y="4120044"/>
            <a:ext cx="79208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600" dirty="0">
                <a:solidFill>
                  <a:srgbClr val="0000FF"/>
                </a:solidFill>
                <a:cs typeface="Courier New" pitchFamily="49" charset="0"/>
              </a:rPr>
              <a:t>[while]</a:t>
            </a:r>
            <a:endParaRPr lang="he-IL" sz="1600" dirty="0">
              <a:solidFill>
                <a:srgbClr val="0000FF"/>
              </a:solidFill>
            </a:endParaRPr>
          </a:p>
        </p:txBody>
      </p:sp>
      <p:cxnSp>
        <p:nvCxnSpPr>
          <p:cNvPr id="29" name="מחבר ישר 28"/>
          <p:cNvCxnSpPr/>
          <p:nvPr/>
        </p:nvCxnSpPr>
        <p:spPr>
          <a:xfrm>
            <a:off x="4716016" y="4890646"/>
            <a:ext cx="35283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067944" y="4674622"/>
            <a:ext cx="79208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600" dirty="0">
                <a:solidFill>
                  <a:srgbClr val="0000FF"/>
                </a:solidFill>
                <a:cs typeface="Courier New" pitchFamily="49" charset="0"/>
              </a:rPr>
              <a:t>[cons]</a:t>
            </a:r>
            <a:endParaRPr lang="he-IL" sz="1600" dirty="0">
              <a:solidFill>
                <a:srgbClr val="0000FF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580112" y="4962654"/>
            <a:ext cx="223224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{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Symbol" pitchFamily="18" charset="2"/>
              </a:rPr>
              <a:t>INV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 } W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Symbol" pitchFamily="18" charset="2"/>
              </a:rPr>
              <a:t>{ 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=</a:t>
            </a:r>
            <a:r>
              <a:rPr lang="en-US" sz="1600" i="1" dirty="0">
                <a:solidFill>
                  <a:srgbClr val="000000"/>
                </a:solidFill>
                <a:cs typeface="Courier New" pitchFamily="49" charset="0"/>
              </a:rPr>
              <a:t>n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!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Math B"/>
              </a:rPr>
              <a:t>  </a:t>
            </a:r>
            <a:r>
              <a:rPr lang="en-US" sz="1600" i="1" dirty="0">
                <a:solidFill>
                  <a:srgbClr val="000000"/>
                </a:solidFill>
                <a:cs typeface="Courier New" pitchFamily="49" charset="0"/>
                <a:sym typeface="Math B"/>
              </a:rPr>
              <a:t>n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Math B"/>
              </a:rPr>
              <a:t>&gt;0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Symbol" pitchFamily="18" charset="2"/>
              </a:rPr>
              <a:t>}</a:t>
            </a:r>
            <a:endParaRPr lang="he-IL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899592" y="4962654"/>
            <a:ext cx="230425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{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Symbol" pitchFamily="18" charset="2"/>
              </a:rPr>
              <a:t>x=n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}  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y:=1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Symbol" pitchFamily="18" charset="2"/>
              </a:rPr>
              <a:t>{ INV }</a:t>
            </a:r>
            <a:endParaRPr lang="he-IL" sz="1600" dirty="0"/>
          </a:p>
        </p:txBody>
      </p:sp>
      <p:cxnSp>
        <p:nvCxnSpPr>
          <p:cNvPr id="33" name="מחבר ישר 32"/>
          <p:cNvCxnSpPr/>
          <p:nvPr/>
        </p:nvCxnSpPr>
        <p:spPr>
          <a:xfrm>
            <a:off x="899592" y="4890646"/>
            <a:ext cx="230425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79512" y="4696108"/>
            <a:ext cx="79208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600" dirty="0">
                <a:solidFill>
                  <a:srgbClr val="0000FF"/>
                </a:solidFill>
                <a:cs typeface="Courier New" pitchFamily="49" charset="0"/>
              </a:rPr>
              <a:t>[cons]</a:t>
            </a:r>
            <a:endParaRPr lang="he-IL" sz="1600" dirty="0">
              <a:solidFill>
                <a:srgbClr val="0000FF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619672" y="5610726"/>
            <a:ext cx="5832648" cy="338554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{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Symbol" pitchFamily="18" charset="2"/>
              </a:rPr>
              <a:t>x=n } 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while 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(x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/>
              </a:rPr>
              <a:t>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1) do (y:=y*x; x:=x–1)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Symbol" pitchFamily="18" charset="2"/>
              </a:rPr>
              <a:t> { 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=</a:t>
            </a:r>
            <a:r>
              <a:rPr lang="en-US" sz="1600" i="1" dirty="0">
                <a:solidFill>
                  <a:srgbClr val="000000"/>
                </a:solidFill>
                <a:cs typeface="Courier New" pitchFamily="49" charset="0"/>
              </a:rPr>
              <a:t>n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!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Math B"/>
              </a:rPr>
              <a:t>  </a:t>
            </a:r>
            <a:r>
              <a:rPr lang="en-US" sz="1600" i="1" dirty="0">
                <a:solidFill>
                  <a:srgbClr val="000000"/>
                </a:solidFill>
                <a:cs typeface="Courier New" pitchFamily="49" charset="0"/>
                <a:sym typeface="Math B"/>
              </a:rPr>
              <a:t>n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Math B"/>
              </a:rPr>
              <a:t>&gt;0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Symbol" pitchFamily="18" charset="2"/>
              </a:rPr>
              <a:t>}</a:t>
            </a:r>
            <a:endParaRPr lang="he-IL" sz="1600" dirty="0"/>
          </a:p>
        </p:txBody>
      </p:sp>
      <p:cxnSp>
        <p:nvCxnSpPr>
          <p:cNvPr id="37" name="מחבר ישר 36"/>
          <p:cNvCxnSpPr/>
          <p:nvPr/>
        </p:nvCxnSpPr>
        <p:spPr>
          <a:xfrm>
            <a:off x="1187624" y="5466710"/>
            <a:ext cx="655272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95536" y="5250686"/>
            <a:ext cx="79208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600" dirty="0">
                <a:solidFill>
                  <a:srgbClr val="0000FF"/>
                </a:solidFill>
                <a:cs typeface="Courier New" pitchFamily="49" charset="0"/>
              </a:rPr>
              <a:t>[comp]</a:t>
            </a:r>
            <a:endParaRPr lang="he-IL" sz="1600" dirty="0">
              <a:solidFill>
                <a:srgbClr val="0000FF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187624" y="1052736"/>
            <a:ext cx="7056784" cy="3385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Goal:   {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Symbol" pitchFamily="18" charset="2"/>
              </a:rPr>
              <a:t>x=n } 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y:=1; 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while 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(x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/>
              </a:rPr>
              <a:t>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1) do (y:=y*x; x:=x–1)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Symbol" pitchFamily="18" charset="2"/>
              </a:rPr>
              <a:t> { 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=</a:t>
            </a:r>
            <a:r>
              <a:rPr lang="en-US" sz="1600" i="1" dirty="0">
                <a:solidFill>
                  <a:srgbClr val="000000"/>
                </a:solidFill>
                <a:cs typeface="Courier New" pitchFamily="49" charset="0"/>
              </a:rPr>
              <a:t>n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!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Math B"/>
              </a:rPr>
              <a:t>  </a:t>
            </a:r>
            <a:r>
              <a:rPr lang="en-US" sz="1600" i="1" dirty="0">
                <a:solidFill>
                  <a:srgbClr val="000000"/>
                </a:solidFill>
                <a:cs typeface="Courier New" pitchFamily="49" charset="0"/>
                <a:sym typeface="Math B"/>
              </a:rPr>
              <a:t>n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Math B"/>
              </a:rPr>
              <a:t>&gt;0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Symbol" pitchFamily="18" charset="2"/>
              </a:rPr>
              <a:t>}</a:t>
            </a:r>
            <a:endParaRPr lang="he-IL" sz="1600" dirty="0"/>
          </a:p>
        </p:txBody>
      </p:sp>
      <p:sp>
        <p:nvSpPr>
          <p:cNvPr id="3" name="Rectangle 2"/>
          <p:cNvSpPr/>
          <p:nvPr/>
        </p:nvSpPr>
        <p:spPr>
          <a:xfrm>
            <a:off x="1552222" y="1984963"/>
            <a:ext cx="385704" cy="235185"/>
          </a:xfrm>
          <a:prstGeom prst="rect">
            <a:avLst/>
          </a:prstGeom>
          <a:solidFill>
            <a:schemeClr val="tx2">
              <a:lumMod val="40000"/>
              <a:lumOff val="60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872103" y="4451585"/>
            <a:ext cx="385704" cy="235185"/>
          </a:xfrm>
          <a:prstGeom prst="rect">
            <a:avLst/>
          </a:prstGeom>
          <a:solidFill>
            <a:schemeClr val="tx2">
              <a:lumMod val="40000"/>
              <a:lumOff val="60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460978" y="5038606"/>
            <a:ext cx="385704" cy="235185"/>
          </a:xfrm>
          <a:prstGeom prst="rect">
            <a:avLst/>
          </a:prstGeom>
          <a:solidFill>
            <a:schemeClr val="tx2">
              <a:lumMod val="40000"/>
              <a:lumOff val="60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830712" y="5040488"/>
            <a:ext cx="385704" cy="235185"/>
          </a:xfrm>
          <a:prstGeom prst="rect">
            <a:avLst/>
          </a:prstGeom>
          <a:solidFill>
            <a:schemeClr val="tx2">
              <a:lumMod val="40000"/>
              <a:lumOff val="60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Text Box 3"/>
          <p:cNvSpPr txBox="1">
            <a:spLocks noChangeArrowheads="1"/>
          </p:cNvSpPr>
          <p:nvPr/>
        </p:nvSpPr>
        <p:spPr bwMode="auto">
          <a:xfrm>
            <a:off x="733778" y="3922363"/>
            <a:ext cx="3142074" cy="58541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92075" tIns="46038" rIns="92075" bIns="46038" anchor="ctr">
            <a:spAutoFit/>
          </a:bodyPr>
          <a:lstStyle/>
          <a:p>
            <a:pPr algn="ctr" rtl="0">
              <a:spcBef>
                <a:spcPct val="50000"/>
              </a:spcBef>
              <a:buFont typeface="Monotype Sorts" pitchFamily="2" charset="2"/>
              <a:buNone/>
            </a:pPr>
            <a:r>
              <a:rPr lang="en-US" sz="1600" dirty="0">
                <a:sym typeface="Symbol"/>
              </a:rPr>
              <a:t>{ </a:t>
            </a:r>
            <a:r>
              <a:rPr lang="en-US" sz="1600" i="1" dirty="0">
                <a:sym typeface="Symbol"/>
              </a:rPr>
              <a:t>b</a:t>
            </a:r>
            <a:r>
              <a:rPr lang="en-US" sz="1600" dirty="0">
                <a:sym typeface="Symbol"/>
              </a:rPr>
              <a:t> </a:t>
            </a:r>
            <a:r>
              <a:rPr lang="en-US" sz="1600" dirty="0">
                <a:sym typeface="Math B"/>
              </a:rPr>
              <a:t> </a:t>
            </a:r>
            <a:r>
              <a:rPr lang="en-US" sz="1600" i="1" dirty="0">
                <a:sym typeface="Symbol"/>
              </a:rPr>
              <a:t>P</a:t>
            </a:r>
            <a:r>
              <a:rPr lang="en-US" sz="1600" dirty="0">
                <a:sym typeface="Symbol"/>
              </a:rPr>
              <a:t> } </a:t>
            </a:r>
            <a:r>
              <a:rPr lang="en-US" sz="1600" i="1" dirty="0">
                <a:solidFill>
                  <a:srgbClr val="000000"/>
                </a:solidFill>
              </a:rPr>
              <a:t>S</a:t>
            </a:r>
            <a:r>
              <a:rPr lang="en-US" sz="1600" dirty="0">
                <a:sym typeface="Symbol"/>
              </a:rPr>
              <a:t> { </a:t>
            </a:r>
            <a:r>
              <a:rPr lang="en-US" sz="1600" i="1" dirty="0">
                <a:sym typeface="Symbol"/>
              </a:rPr>
              <a:t>P</a:t>
            </a:r>
            <a:r>
              <a:rPr lang="en-US" sz="1600" dirty="0">
                <a:sym typeface="Symbol"/>
              </a:rPr>
              <a:t> }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br>
              <a:rPr lang="en-US" sz="1600" dirty="0">
                <a:solidFill>
                  <a:srgbClr val="000000"/>
                </a:solidFill>
                <a:sym typeface="Symbol" pitchFamily="18" charset="2"/>
              </a:rPr>
            </a:br>
            <a:r>
              <a:rPr lang="en-US" sz="1600" dirty="0">
                <a:sym typeface="Symbol"/>
              </a:rPr>
              <a:t> { </a:t>
            </a:r>
            <a:r>
              <a:rPr lang="en-US" sz="1600" i="1" dirty="0">
                <a:sym typeface="Symbol"/>
              </a:rPr>
              <a:t>P</a:t>
            </a:r>
            <a:r>
              <a:rPr lang="en-US" sz="1600" dirty="0">
                <a:sym typeface="Symbol"/>
              </a:rPr>
              <a:t> } 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while </a:t>
            </a:r>
            <a:r>
              <a:rPr lang="en-US" sz="1600" i="1" dirty="0">
                <a:solidFill>
                  <a:srgbClr val="000000"/>
                </a:solidFill>
                <a:sym typeface="Symbol" pitchFamily="18" charset="2"/>
              </a:rPr>
              <a:t>b</a:t>
            </a:r>
            <a:r>
              <a:rPr lang="en-US" sz="1600" dirty="0">
                <a:solidFill>
                  <a:srgbClr val="000000"/>
                </a:solidFill>
                <a:sym typeface="Symbol" pitchFamily="18" charset="2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do</a:t>
            </a:r>
            <a:r>
              <a:rPr lang="en-US" sz="1600" dirty="0">
                <a:solidFill>
                  <a:srgbClr val="000000"/>
                </a:solidFill>
                <a:sym typeface="Symbol" pitchFamily="18" charset="2"/>
              </a:rPr>
              <a:t> </a:t>
            </a:r>
            <a:r>
              <a:rPr lang="en-US" sz="1600" i="1" dirty="0">
                <a:solidFill>
                  <a:srgbClr val="000000"/>
                </a:solidFill>
                <a:sym typeface="Symbol" pitchFamily="18" charset="2"/>
              </a:rPr>
              <a:t>S</a:t>
            </a:r>
            <a:r>
              <a:rPr lang="en-US" sz="1600" dirty="0">
                <a:sym typeface="Symbol"/>
              </a:rPr>
              <a:t> {</a:t>
            </a:r>
            <a:r>
              <a:rPr lang="en-US" sz="1600" dirty="0">
                <a:sym typeface="Math C"/>
              </a:rPr>
              <a:t></a:t>
            </a:r>
            <a:r>
              <a:rPr lang="en-US" sz="1600" i="1" dirty="0">
                <a:sym typeface="Symbol"/>
              </a:rPr>
              <a:t>b</a:t>
            </a:r>
            <a:r>
              <a:rPr lang="en-US" sz="1600" dirty="0">
                <a:sym typeface="Symbol"/>
              </a:rPr>
              <a:t> </a:t>
            </a:r>
            <a:r>
              <a:rPr lang="en-US" sz="1600" dirty="0">
                <a:sym typeface="Math B"/>
              </a:rPr>
              <a:t> </a:t>
            </a:r>
            <a:r>
              <a:rPr lang="en-US" sz="1600" i="1" dirty="0">
                <a:sym typeface="Symbol"/>
              </a:rPr>
              <a:t>P</a:t>
            </a:r>
            <a:r>
              <a:rPr lang="en-US" sz="1600" dirty="0">
                <a:sym typeface="Symbol"/>
              </a:rPr>
              <a:t> }</a:t>
            </a:r>
            <a:endParaRPr lang="en-US" sz="1600" dirty="0">
              <a:solidFill>
                <a:srgbClr val="000000"/>
              </a:solidFill>
              <a:sym typeface="Math B" pitchFamily="2" charset="2"/>
            </a:endParaRPr>
          </a:p>
        </p:txBody>
      </p:sp>
      <p:cxnSp>
        <p:nvCxnSpPr>
          <p:cNvPr id="50" name="מחבר ישר 44"/>
          <p:cNvCxnSpPr/>
          <p:nvPr/>
        </p:nvCxnSpPr>
        <p:spPr>
          <a:xfrm flipV="1">
            <a:off x="1176088" y="4233333"/>
            <a:ext cx="2314060" cy="9409"/>
          </a:xfrm>
          <a:prstGeom prst="line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16051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6" grpId="0"/>
      <p:bldP spid="18" grpId="0"/>
      <p:bldP spid="21" grpId="0"/>
      <p:bldP spid="23" grpId="0"/>
      <p:bldP spid="24" grpId="0"/>
      <p:bldP spid="28" grpId="0"/>
      <p:bldP spid="30" grpId="0"/>
      <p:bldP spid="31" grpId="0"/>
      <p:bldP spid="32" grpId="0"/>
      <p:bldP spid="34" grpId="0"/>
      <p:bldP spid="36" grpId="0"/>
      <p:bldP spid="39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 Box 3"/>
          <p:cNvSpPr txBox="1">
            <a:spLocks noChangeArrowheads="1"/>
          </p:cNvSpPr>
          <p:nvPr/>
        </p:nvSpPr>
        <p:spPr bwMode="auto">
          <a:xfrm>
            <a:off x="131704" y="3966395"/>
            <a:ext cx="2963333" cy="51616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92075" tIns="46038" rIns="92075" bIns="46038" anchor="ctr">
            <a:spAutoFit/>
          </a:bodyPr>
          <a:lstStyle/>
          <a:p>
            <a:pPr algn="ctr" rtl="0">
              <a:spcBef>
                <a:spcPct val="50000"/>
              </a:spcBef>
              <a:buFont typeface="Monotype Sorts" pitchFamily="2" charset="2"/>
              <a:buNone/>
            </a:pPr>
            <a:endParaRPr lang="en-US" sz="1100" dirty="0">
              <a:solidFill>
                <a:srgbClr val="000000"/>
              </a:solidFill>
              <a:sym typeface="Math B" pitchFamily="2" charset="2"/>
            </a:endParaRPr>
          </a:p>
          <a:p>
            <a:pPr algn="ctr" rtl="0">
              <a:spcBef>
                <a:spcPct val="50000"/>
              </a:spcBef>
              <a:buFont typeface="Monotype Sorts" pitchFamily="2" charset="2"/>
              <a:buNone/>
            </a:pPr>
            <a:endParaRPr lang="en-US" sz="1100" dirty="0">
              <a:solidFill>
                <a:srgbClr val="000000"/>
              </a:solidFill>
              <a:sym typeface="Math B" pitchFamily="2" charset="2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Factorial proof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52</a:t>
            </a:fld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1187624" y="1484784"/>
            <a:ext cx="622920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W = 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while 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(x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/>
              </a:rPr>
              <a:t>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1) do (y:=y*x; x:=x–1)</a:t>
            </a:r>
            <a:endParaRPr lang="he-IL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1187624" y="1916832"/>
            <a:ext cx="3456384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Symbol" pitchFamily="18" charset="2"/>
              </a:rPr>
              <a:t>INV = x &gt; 0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Math C"/>
              </a:rPr>
              <a:t> (y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Symbol"/>
              </a:rPr>
              <a:t> x! = n!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Math B"/>
              </a:rPr>
              <a:t> n  x)</a:t>
            </a:r>
            <a:endParaRPr lang="he-IL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4211960" y="3306470"/>
            <a:ext cx="410445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{ INV[x-1/x][y*x/y] }  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y:=y*x; x:=x–1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Symbol" pitchFamily="18" charset="2"/>
              </a:rPr>
              <a:t>{INV}</a:t>
            </a:r>
            <a:endParaRPr lang="he-IL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6516216" y="2946430"/>
            <a:ext cx="259228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{ INV[x-1/x] } 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x:=x-1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Symbol" pitchFamily="18" charset="2"/>
              </a:rPr>
              <a:t>{INV}</a:t>
            </a:r>
            <a:endParaRPr lang="he-IL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5580112" y="4386590"/>
            <a:ext cx="223224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{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Symbol" pitchFamily="18" charset="2"/>
              </a:rPr>
              <a:t>INV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 } W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Symbol" pitchFamily="18" charset="2"/>
              </a:rPr>
              <a:t>{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Math B"/>
              </a:rPr>
              <a:t>x=1 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Symbol" pitchFamily="18" charset="2"/>
              </a:rPr>
              <a:t>INV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Math B"/>
              </a:rPr>
              <a:t>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Symbol" pitchFamily="18" charset="2"/>
              </a:rPr>
              <a:t>}</a:t>
            </a:r>
            <a:endParaRPr lang="he-IL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899592" y="4530606"/>
            <a:ext cx="2376264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{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Symbol" pitchFamily="18" charset="2"/>
              </a:rPr>
              <a:t>INV[1/y]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}  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y:=1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Symbol" pitchFamily="18" charset="2"/>
              </a:rPr>
              <a:t>{ INV }</a:t>
            </a:r>
            <a:endParaRPr lang="he-IL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2627784" y="2967916"/>
            <a:ext cx="3888432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{ INV[x-1/x][y*x/y] }  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y:=y*x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{ INV[x-1/x] }</a:t>
            </a:r>
            <a:endParaRPr lang="he-IL" sz="1600" dirty="0"/>
          </a:p>
        </p:txBody>
      </p:sp>
      <p:cxnSp>
        <p:nvCxnSpPr>
          <p:cNvPr id="19" name="מחבר ישר 18"/>
          <p:cNvCxnSpPr/>
          <p:nvPr/>
        </p:nvCxnSpPr>
        <p:spPr>
          <a:xfrm>
            <a:off x="2771800" y="3306470"/>
            <a:ext cx="626469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644008" y="3882534"/>
            <a:ext cx="3600400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{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x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/>
              </a:rPr>
              <a:t>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1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Math B"/>
              </a:rPr>
              <a:t> 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Symbol" pitchFamily="18" charset="2"/>
              </a:rPr>
              <a:t>INV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 } 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y:=y*x; x:=x–1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Symbol" pitchFamily="18" charset="2"/>
              </a:rPr>
              <a:t>{ INV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Math B"/>
              </a:rPr>
              <a:t>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Symbol" pitchFamily="18" charset="2"/>
              </a:rPr>
              <a:t>}</a:t>
            </a:r>
            <a:endParaRPr lang="he-IL" sz="1600" dirty="0"/>
          </a:p>
        </p:txBody>
      </p:sp>
      <p:cxnSp>
        <p:nvCxnSpPr>
          <p:cNvPr id="22" name="מחבר ישר 21"/>
          <p:cNvCxnSpPr/>
          <p:nvPr/>
        </p:nvCxnSpPr>
        <p:spPr>
          <a:xfrm>
            <a:off x="2771800" y="3810526"/>
            <a:ext cx="626469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979712" y="3111932"/>
            <a:ext cx="79208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600" dirty="0">
                <a:solidFill>
                  <a:srgbClr val="0000FF"/>
                </a:solidFill>
                <a:cs typeface="Courier New" pitchFamily="49" charset="0"/>
              </a:rPr>
              <a:t>[comp]</a:t>
            </a:r>
            <a:endParaRPr lang="he-IL" sz="1600" dirty="0">
              <a:solidFill>
                <a:srgbClr val="0000F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051720" y="3615988"/>
            <a:ext cx="79208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600" dirty="0">
                <a:solidFill>
                  <a:srgbClr val="0000FF"/>
                </a:solidFill>
                <a:cs typeface="Courier New" pitchFamily="49" charset="0"/>
              </a:rPr>
              <a:t>[cons]</a:t>
            </a:r>
            <a:endParaRPr lang="he-IL" sz="1600" dirty="0">
              <a:solidFill>
                <a:srgbClr val="0000FF"/>
              </a:solidFill>
            </a:endParaRPr>
          </a:p>
        </p:txBody>
      </p:sp>
      <p:cxnSp>
        <p:nvCxnSpPr>
          <p:cNvPr id="25" name="מחבר ישר 24"/>
          <p:cNvCxnSpPr/>
          <p:nvPr/>
        </p:nvCxnSpPr>
        <p:spPr>
          <a:xfrm>
            <a:off x="4716016" y="4314582"/>
            <a:ext cx="35283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995936" y="4120044"/>
            <a:ext cx="79208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600" dirty="0">
                <a:solidFill>
                  <a:srgbClr val="0000FF"/>
                </a:solidFill>
                <a:cs typeface="Courier New" pitchFamily="49" charset="0"/>
              </a:rPr>
              <a:t>[while]</a:t>
            </a:r>
            <a:endParaRPr lang="he-IL" sz="1600" dirty="0">
              <a:solidFill>
                <a:srgbClr val="0000FF"/>
              </a:solidFill>
            </a:endParaRPr>
          </a:p>
        </p:txBody>
      </p:sp>
      <p:cxnSp>
        <p:nvCxnSpPr>
          <p:cNvPr id="29" name="מחבר ישר 28"/>
          <p:cNvCxnSpPr/>
          <p:nvPr/>
        </p:nvCxnSpPr>
        <p:spPr>
          <a:xfrm>
            <a:off x="4716016" y="4890646"/>
            <a:ext cx="35283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067944" y="4674622"/>
            <a:ext cx="79208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600" dirty="0">
                <a:solidFill>
                  <a:srgbClr val="0000FF"/>
                </a:solidFill>
                <a:cs typeface="Courier New" pitchFamily="49" charset="0"/>
              </a:rPr>
              <a:t>[cons]</a:t>
            </a:r>
            <a:endParaRPr lang="he-IL" sz="1600" dirty="0">
              <a:solidFill>
                <a:srgbClr val="0000FF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580112" y="4962654"/>
            <a:ext cx="223224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{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Symbol" pitchFamily="18" charset="2"/>
              </a:rPr>
              <a:t>INV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 } W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Symbol" pitchFamily="18" charset="2"/>
              </a:rPr>
              <a:t>{ 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=</a:t>
            </a:r>
            <a:r>
              <a:rPr lang="en-US" sz="1600" i="1" dirty="0">
                <a:solidFill>
                  <a:srgbClr val="000000"/>
                </a:solidFill>
                <a:cs typeface="Courier New" pitchFamily="49" charset="0"/>
              </a:rPr>
              <a:t>n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!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Math B"/>
              </a:rPr>
              <a:t>  </a:t>
            </a:r>
            <a:r>
              <a:rPr lang="en-US" sz="1600" i="1" dirty="0">
                <a:solidFill>
                  <a:srgbClr val="000000"/>
                </a:solidFill>
                <a:cs typeface="Courier New" pitchFamily="49" charset="0"/>
                <a:sym typeface="Math B"/>
              </a:rPr>
              <a:t>n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Math B"/>
              </a:rPr>
              <a:t>&gt;0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Symbol" pitchFamily="18" charset="2"/>
              </a:rPr>
              <a:t>}</a:t>
            </a:r>
            <a:endParaRPr lang="he-IL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899592" y="4962654"/>
            <a:ext cx="230425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{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Symbol" pitchFamily="18" charset="2"/>
              </a:rPr>
              <a:t>x=n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}  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y:=1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Symbol" pitchFamily="18" charset="2"/>
              </a:rPr>
              <a:t>{ INV }</a:t>
            </a:r>
            <a:endParaRPr lang="he-IL" sz="1600" dirty="0"/>
          </a:p>
        </p:txBody>
      </p:sp>
      <p:cxnSp>
        <p:nvCxnSpPr>
          <p:cNvPr id="33" name="מחבר ישר 32"/>
          <p:cNvCxnSpPr/>
          <p:nvPr/>
        </p:nvCxnSpPr>
        <p:spPr>
          <a:xfrm>
            <a:off x="899592" y="4890646"/>
            <a:ext cx="230425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79512" y="4696108"/>
            <a:ext cx="79208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600" dirty="0">
                <a:solidFill>
                  <a:srgbClr val="0000FF"/>
                </a:solidFill>
                <a:cs typeface="Courier New" pitchFamily="49" charset="0"/>
              </a:rPr>
              <a:t>[cons]</a:t>
            </a:r>
            <a:endParaRPr lang="he-IL" sz="1600" dirty="0">
              <a:solidFill>
                <a:srgbClr val="0000FF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619672" y="5610726"/>
            <a:ext cx="5832648" cy="338554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{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Symbol" pitchFamily="18" charset="2"/>
              </a:rPr>
              <a:t>x=n } 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while 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(x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/>
              </a:rPr>
              <a:t>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1) do (y:=y*x; x:=x–1)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Symbol" pitchFamily="18" charset="2"/>
              </a:rPr>
              <a:t> { 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=</a:t>
            </a:r>
            <a:r>
              <a:rPr lang="en-US" sz="1600" i="1" dirty="0">
                <a:solidFill>
                  <a:srgbClr val="000000"/>
                </a:solidFill>
                <a:cs typeface="Courier New" pitchFamily="49" charset="0"/>
              </a:rPr>
              <a:t>n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!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Math B"/>
              </a:rPr>
              <a:t>  </a:t>
            </a:r>
            <a:r>
              <a:rPr lang="en-US" sz="1600" i="1" dirty="0">
                <a:solidFill>
                  <a:srgbClr val="000000"/>
                </a:solidFill>
                <a:cs typeface="Courier New" pitchFamily="49" charset="0"/>
                <a:sym typeface="Math B"/>
              </a:rPr>
              <a:t>n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Math B"/>
              </a:rPr>
              <a:t>&gt;0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Symbol" pitchFamily="18" charset="2"/>
              </a:rPr>
              <a:t>}</a:t>
            </a:r>
            <a:endParaRPr lang="he-IL" sz="1600" dirty="0"/>
          </a:p>
        </p:txBody>
      </p:sp>
      <p:cxnSp>
        <p:nvCxnSpPr>
          <p:cNvPr id="37" name="מחבר ישר 36"/>
          <p:cNvCxnSpPr/>
          <p:nvPr/>
        </p:nvCxnSpPr>
        <p:spPr>
          <a:xfrm>
            <a:off x="1187624" y="5466710"/>
            <a:ext cx="655272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95536" y="5250686"/>
            <a:ext cx="792088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1600" dirty="0">
                <a:solidFill>
                  <a:srgbClr val="0000FF"/>
                </a:solidFill>
                <a:cs typeface="Courier New" pitchFamily="49" charset="0"/>
              </a:rPr>
              <a:t>[comp]</a:t>
            </a:r>
            <a:endParaRPr lang="he-IL" sz="1600" dirty="0">
              <a:solidFill>
                <a:srgbClr val="0000FF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187624" y="1052736"/>
            <a:ext cx="7056784" cy="3385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Goal:   {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Symbol" pitchFamily="18" charset="2"/>
              </a:rPr>
              <a:t>x=n } 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y:=1; 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while 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(x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/>
              </a:rPr>
              <a:t>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1) do (y:=y*x; x:=x–1)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Symbol" pitchFamily="18" charset="2"/>
              </a:rPr>
              <a:t> { </a:t>
            </a:r>
            <a:r>
              <a:rPr lang="en-US" sz="16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=</a:t>
            </a:r>
            <a:r>
              <a:rPr lang="en-US" sz="1600" i="1" dirty="0">
                <a:solidFill>
                  <a:srgbClr val="000000"/>
                </a:solidFill>
                <a:cs typeface="Courier New" pitchFamily="49" charset="0"/>
              </a:rPr>
              <a:t>n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!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Math B"/>
              </a:rPr>
              <a:t>  </a:t>
            </a:r>
            <a:r>
              <a:rPr lang="en-US" sz="1600" i="1" dirty="0">
                <a:solidFill>
                  <a:srgbClr val="000000"/>
                </a:solidFill>
                <a:cs typeface="Courier New" pitchFamily="49" charset="0"/>
                <a:sym typeface="Math B"/>
              </a:rPr>
              <a:t>n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Math B"/>
              </a:rPr>
              <a:t>&gt;0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cs typeface="Courier New" pitchFamily="49" charset="0"/>
                <a:sym typeface="Symbol" pitchFamily="18" charset="2"/>
              </a:rPr>
              <a:t>}</a:t>
            </a:r>
            <a:endParaRPr lang="he-IL" sz="1600" dirty="0"/>
          </a:p>
        </p:txBody>
      </p:sp>
      <p:sp>
        <p:nvSpPr>
          <p:cNvPr id="3" name="Rectangle 2"/>
          <p:cNvSpPr/>
          <p:nvPr/>
        </p:nvSpPr>
        <p:spPr>
          <a:xfrm>
            <a:off x="1552222" y="1984963"/>
            <a:ext cx="385704" cy="235185"/>
          </a:xfrm>
          <a:prstGeom prst="rect">
            <a:avLst/>
          </a:prstGeom>
          <a:solidFill>
            <a:schemeClr val="tx2">
              <a:lumMod val="40000"/>
              <a:lumOff val="60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872103" y="4451585"/>
            <a:ext cx="385704" cy="235185"/>
          </a:xfrm>
          <a:prstGeom prst="rect">
            <a:avLst/>
          </a:prstGeom>
          <a:solidFill>
            <a:schemeClr val="tx2">
              <a:lumMod val="40000"/>
              <a:lumOff val="60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460978" y="5038606"/>
            <a:ext cx="385704" cy="235185"/>
          </a:xfrm>
          <a:prstGeom prst="rect">
            <a:avLst/>
          </a:prstGeom>
          <a:solidFill>
            <a:schemeClr val="tx2">
              <a:lumMod val="40000"/>
              <a:lumOff val="60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166563" y="4447821"/>
            <a:ext cx="385704" cy="235185"/>
          </a:xfrm>
          <a:prstGeom prst="rect">
            <a:avLst/>
          </a:prstGeom>
          <a:solidFill>
            <a:schemeClr val="accent2">
              <a:lumMod val="40000"/>
              <a:lumOff val="60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830712" y="5040488"/>
            <a:ext cx="385704" cy="235185"/>
          </a:xfrm>
          <a:prstGeom prst="rect">
            <a:avLst/>
          </a:prstGeom>
          <a:solidFill>
            <a:schemeClr val="tx2">
              <a:lumMod val="40000"/>
              <a:lumOff val="60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603999" y="5042369"/>
            <a:ext cx="987777" cy="235185"/>
          </a:xfrm>
          <a:prstGeom prst="rect">
            <a:avLst/>
          </a:prstGeom>
          <a:solidFill>
            <a:schemeClr val="accent2">
              <a:lumMod val="40000"/>
              <a:lumOff val="60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Text Box 3"/>
          <p:cNvSpPr txBox="1">
            <a:spLocks noChangeArrowheads="1"/>
          </p:cNvSpPr>
          <p:nvPr/>
        </p:nvSpPr>
        <p:spPr bwMode="auto">
          <a:xfrm>
            <a:off x="-338516" y="3912282"/>
            <a:ext cx="2088291" cy="58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 anchor="ctr">
            <a:spAutoFit/>
          </a:bodyPr>
          <a:lstStyle/>
          <a:p>
            <a:pPr algn="ctr" rtl="0">
              <a:spcBef>
                <a:spcPct val="50000"/>
              </a:spcBef>
              <a:buFont typeface="Monotype Sorts" pitchFamily="2" charset="2"/>
              <a:buNone/>
            </a:pPr>
            <a:r>
              <a:rPr lang="en-US" sz="1600" dirty="0">
                <a:sym typeface="Symbol"/>
              </a:rPr>
              <a:t>{ </a:t>
            </a:r>
            <a:r>
              <a:rPr lang="en-US" sz="1600" i="1" dirty="0">
                <a:sym typeface="Symbol"/>
              </a:rPr>
              <a:t>P</a:t>
            </a:r>
            <a:r>
              <a:rPr lang="en-US" sz="1600" dirty="0">
                <a:sym typeface="Symbol"/>
              </a:rPr>
              <a:t>’ } </a:t>
            </a:r>
            <a:r>
              <a:rPr lang="en-US" sz="1600" i="1" dirty="0">
                <a:solidFill>
                  <a:srgbClr val="000000"/>
                </a:solidFill>
              </a:rPr>
              <a:t>S</a:t>
            </a:r>
            <a:r>
              <a:rPr lang="en-US" sz="1600" dirty="0">
                <a:sym typeface="Symbol"/>
              </a:rPr>
              <a:t> { </a:t>
            </a:r>
            <a:r>
              <a:rPr lang="en-US" sz="1600" i="1" dirty="0">
                <a:sym typeface="Symbol"/>
              </a:rPr>
              <a:t>Q</a:t>
            </a:r>
            <a:r>
              <a:rPr lang="en-US" sz="1600" dirty="0">
                <a:sym typeface="Symbol"/>
              </a:rPr>
              <a:t>’ }</a:t>
            </a:r>
            <a:r>
              <a:rPr lang="en-US" sz="1600" dirty="0">
                <a:solidFill>
                  <a:srgbClr val="000000"/>
                </a:solidFill>
              </a:rPr>
              <a:t> </a:t>
            </a:r>
            <a:br>
              <a:rPr lang="en-US" sz="1600" dirty="0">
                <a:solidFill>
                  <a:srgbClr val="000000"/>
                </a:solidFill>
                <a:sym typeface="Symbol" pitchFamily="18" charset="2"/>
              </a:rPr>
            </a:br>
            <a:r>
              <a:rPr lang="en-US" sz="1600" dirty="0">
                <a:sym typeface="Symbol"/>
              </a:rPr>
              <a:t> { </a:t>
            </a:r>
            <a:r>
              <a:rPr lang="en-US" sz="1600" i="1" dirty="0">
                <a:sym typeface="Symbol"/>
              </a:rPr>
              <a:t>P</a:t>
            </a:r>
            <a:r>
              <a:rPr lang="en-US" sz="1600" dirty="0">
                <a:sym typeface="Symbol"/>
              </a:rPr>
              <a:t> } </a:t>
            </a:r>
            <a:r>
              <a:rPr lang="en-US" sz="1600" i="1" dirty="0">
                <a:solidFill>
                  <a:srgbClr val="000000"/>
                </a:solidFill>
              </a:rPr>
              <a:t>S</a:t>
            </a:r>
            <a:r>
              <a:rPr lang="en-US" sz="1600" dirty="0">
                <a:sym typeface="Symbol"/>
              </a:rPr>
              <a:t> { </a:t>
            </a:r>
            <a:r>
              <a:rPr lang="en-US" sz="1600" i="1" dirty="0">
                <a:sym typeface="Symbol"/>
              </a:rPr>
              <a:t>Q</a:t>
            </a:r>
            <a:r>
              <a:rPr lang="en-US" sz="1600" dirty="0">
                <a:sym typeface="Symbol"/>
              </a:rPr>
              <a:t> }</a:t>
            </a:r>
            <a:endParaRPr lang="en-US" sz="1600" dirty="0">
              <a:solidFill>
                <a:srgbClr val="000000"/>
              </a:solidFill>
              <a:sym typeface="Math B" pitchFamily="2" charset="2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290157" y="4042828"/>
            <a:ext cx="1792778" cy="33855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1600" dirty="0"/>
              <a:t>if </a:t>
            </a:r>
            <a:r>
              <a:rPr lang="en-US" sz="1600" i="1" dirty="0"/>
              <a:t>P</a:t>
            </a:r>
            <a:r>
              <a:rPr lang="en-US" sz="1600" dirty="0">
                <a:sym typeface="Math C"/>
              </a:rPr>
              <a:t></a:t>
            </a:r>
            <a:r>
              <a:rPr lang="en-US" sz="1600" i="1" dirty="0"/>
              <a:t>P</a:t>
            </a:r>
            <a:r>
              <a:rPr lang="en-US" sz="1600" dirty="0"/>
              <a:t>’ and </a:t>
            </a:r>
            <a:r>
              <a:rPr lang="en-US" sz="1600" i="1" dirty="0"/>
              <a:t>Q</a:t>
            </a:r>
            <a:r>
              <a:rPr lang="en-US" sz="1600" dirty="0"/>
              <a:t>’</a:t>
            </a:r>
            <a:r>
              <a:rPr lang="en-US" sz="1600" dirty="0">
                <a:sym typeface="Math C"/>
              </a:rPr>
              <a:t></a:t>
            </a:r>
            <a:r>
              <a:rPr lang="en-US" sz="1600" i="1" dirty="0"/>
              <a:t>Q</a:t>
            </a:r>
            <a:endParaRPr lang="he-IL" sz="1600" i="1" dirty="0"/>
          </a:p>
        </p:txBody>
      </p:sp>
      <p:cxnSp>
        <p:nvCxnSpPr>
          <p:cNvPr id="47" name="מחבר ישר 44"/>
          <p:cNvCxnSpPr/>
          <p:nvPr/>
        </p:nvCxnSpPr>
        <p:spPr>
          <a:xfrm flipV="1">
            <a:off x="188310" y="4242741"/>
            <a:ext cx="1156949" cy="2"/>
          </a:xfrm>
          <a:prstGeom prst="line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urved Right Arrow 8"/>
          <p:cNvSpPr/>
          <p:nvPr/>
        </p:nvSpPr>
        <p:spPr>
          <a:xfrm flipH="1">
            <a:off x="7732889" y="4543778"/>
            <a:ext cx="310445" cy="639704"/>
          </a:xfrm>
          <a:prstGeom prst="curvedRightArrow">
            <a:avLst>
              <a:gd name="adj1" fmla="val 25000"/>
              <a:gd name="adj2" fmla="val 46945"/>
              <a:gd name="adj3" fmla="val 25000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8693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6" grpId="0"/>
      <p:bldP spid="18" grpId="0"/>
      <p:bldP spid="21" grpId="0"/>
      <p:bldP spid="23" grpId="0"/>
      <p:bldP spid="24" grpId="0"/>
      <p:bldP spid="28" grpId="0"/>
      <p:bldP spid="30" grpId="0"/>
      <p:bldP spid="31" grpId="0"/>
      <p:bldP spid="32" grpId="0"/>
      <p:bldP spid="34" grpId="0"/>
      <p:bldP spid="36" grpId="0"/>
      <p:bldP spid="39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Provability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196752"/>
            <a:ext cx="8507288" cy="4929411"/>
          </a:xfrm>
        </p:spPr>
        <p:txBody>
          <a:bodyPr>
            <a:normAutofit/>
          </a:bodyPr>
          <a:lstStyle/>
          <a:p>
            <a:r>
              <a:rPr lang="en-US" dirty="0">
                <a:sym typeface="Math B"/>
              </a:rPr>
              <a:t>We say that an assertion { </a:t>
            </a:r>
            <a:r>
              <a:rPr lang="en-US" i="1" dirty="0">
                <a:sym typeface="Math B"/>
              </a:rPr>
              <a:t>P</a:t>
            </a:r>
            <a:r>
              <a:rPr lang="en-US" dirty="0">
                <a:sym typeface="Math B"/>
              </a:rPr>
              <a:t> } </a:t>
            </a:r>
            <a:r>
              <a:rPr lang="en-US" i="1" dirty="0">
                <a:sym typeface="Math B"/>
              </a:rPr>
              <a:t>C</a:t>
            </a:r>
            <a:r>
              <a:rPr lang="en-US" dirty="0">
                <a:sym typeface="Math B"/>
              </a:rPr>
              <a:t> { </a:t>
            </a:r>
            <a:r>
              <a:rPr lang="en-US" i="1" dirty="0">
                <a:sym typeface="Math B"/>
              </a:rPr>
              <a:t>Q</a:t>
            </a:r>
            <a:r>
              <a:rPr lang="en-US" dirty="0">
                <a:sym typeface="Math B"/>
              </a:rPr>
              <a:t> } is </a:t>
            </a:r>
            <a:r>
              <a:rPr lang="en-US" dirty="0">
                <a:solidFill>
                  <a:srgbClr val="0000FF"/>
                </a:solidFill>
                <a:sym typeface="Math B"/>
              </a:rPr>
              <a:t>provable</a:t>
            </a:r>
            <a:r>
              <a:rPr lang="en-US" dirty="0">
                <a:sym typeface="Math B"/>
              </a:rPr>
              <a:t> if there exists an inference tree</a:t>
            </a:r>
            <a:endParaRPr lang="en-US" dirty="0">
              <a:solidFill>
                <a:srgbClr val="0000FF"/>
              </a:solidFill>
              <a:sym typeface="Math B"/>
            </a:endParaRPr>
          </a:p>
          <a:p>
            <a:pPr lvl="1"/>
            <a:r>
              <a:rPr lang="en-US" dirty="0">
                <a:sym typeface="Math B"/>
              </a:rPr>
              <a:t>Written as </a:t>
            </a:r>
            <a:r>
              <a:rPr lang="en-US" baseline="-25000" dirty="0">
                <a:sym typeface="Math B"/>
              </a:rPr>
              <a:t>p</a:t>
            </a:r>
            <a:r>
              <a:rPr lang="en-US" dirty="0">
                <a:sym typeface="Math B"/>
              </a:rPr>
              <a:t> { </a:t>
            </a:r>
            <a:r>
              <a:rPr lang="en-US" i="1" dirty="0">
                <a:sym typeface="Math B"/>
              </a:rPr>
              <a:t>P</a:t>
            </a:r>
            <a:r>
              <a:rPr lang="en-US" dirty="0">
                <a:sym typeface="Math B"/>
              </a:rPr>
              <a:t> } </a:t>
            </a:r>
            <a:r>
              <a:rPr lang="en-US" i="1" dirty="0">
                <a:sym typeface="Math B"/>
              </a:rPr>
              <a:t>C</a:t>
            </a:r>
            <a:r>
              <a:rPr lang="en-US" dirty="0">
                <a:sym typeface="Math B"/>
              </a:rPr>
              <a:t> { </a:t>
            </a:r>
            <a:r>
              <a:rPr lang="en-US" i="1" dirty="0">
                <a:sym typeface="Math B"/>
              </a:rPr>
              <a:t>Q</a:t>
            </a:r>
            <a:r>
              <a:rPr lang="en-US" dirty="0">
                <a:sym typeface="Math B"/>
              </a:rPr>
              <a:t> }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53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5743777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Annotated programs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24535"/>
          </a:xfrm>
        </p:spPr>
        <p:txBody>
          <a:bodyPr/>
          <a:lstStyle/>
          <a:p>
            <a:r>
              <a:rPr lang="en-US" dirty="0"/>
              <a:t>A streamlined version of inference trees</a:t>
            </a:r>
          </a:p>
          <a:p>
            <a:pPr lvl="1"/>
            <a:r>
              <a:rPr lang="en-US" dirty="0"/>
              <a:t>Inline inference trees into programs</a:t>
            </a:r>
          </a:p>
          <a:p>
            <a:pPr lvl="1"/>
            <a:r>
              <a:rPr lang="en-US" dirty="0"/>
              <a:t>A kind of “</a:t>
            </a:r>
            <a:r>
              <a:rPr lang="en-US" dirty="0">
                <a:hlinkClick r:id="rId2"/>
              </a:rPr>
              <a:t>proof carrying code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Going from annotated program to proof tree is a linear time translation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54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3795276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Annotating composition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1584176"/>
          </a:xfrm>
        </p:spPr>
        <p:txBody>
          <a:bodyPr/>
          <a:lstStyle/>
          <a:p>
            <a:r>
              <a:rPr lang="en-US" dirty="0"/>
              <a:t>We can inline inference trees into programs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/>
              <a:t>Using proof equivalence of </a:t>
            </a:r>
            <a:r>
              <a:rPr lang="en-US" i="1" dirty="0"/>
              <a:t>S</a:t>
            </a:r>
            <a:r>
              <a:rPr lang="en-US" baseline="-25000" dirty="0"/>
              <a:t>1</a:t>
            </a:r>
            <a:r>
              <a:rPr lang="en-US" dirty="0"/>
              <a:t>; (</a:t>
            </a:r>
            <a:r>
              <a:rPr lang="en-US" i="1" dirty="0"/>
              <a:t>S</a:t>
            </a:r>
            <a:r>
              <a:rPr lang="en-US" baseline="-25000" dirty="0"/>
              <a:t>2</a:t>
            </a:r>
            <a:r>
              <a:rPr lang="en-US" dirty="0"/>
              <a:t>; </a:t>
            </a:r>
            <a:r>
              <a:rPr lang="en-US" i="1" dirty="0"/>
              <a:t>S</a:t>
            </a:r>
            <a:r>
              <a:rPr lang="en-US" baseline="-25000" dirty="0"/>
              <a:t>3</a:t>
            </a:r>
            <a:r>
              <a:rPr lang="en-US" dirty="0"/>
              <a:t>) and (</a:t>
            </a:r>
            <a:r>
              <a:rPr lang="en-US" i="1" dirty="0"/>
              <a:t>S</a:t>
            </a:r>
            <a:r>
              <a:rPr lang="en-US" baseline="-25000" dirty="0"/>
              <a:t>1</a:t>
            </a:r>
            <a:r>
              <a:rPr lang="en-US" dirty="0"/>
              <a:t>; </a:t>
            </a:r>
            <a:r>
              <a:rPr lang="en-US" i="1" dirty="0"/>
              <a:t>S</a:t>
            </a:r>
            <a:r>
              <a:rPr lang="en-US" baseline="-25000" dirty="0"/>
              <a:t>2</a:t>
            </a:r>
            <a:r>
              <a:rPr lang="en-US" dirty="0"/>
              <a:t>); </a:t>
            </a:r>
            <a:r>
              <a:rPr lang="en-US" i="1" dirty="0"/>
              <a:t>S</a:t>
            </a:r>
            <a:r>
              <a:rPr lang="en-US" baseline="-25000" dirty="0"/>
              <a:t>3</a:t>
            </a:r>
            <a:br>
              <a:rPr lang="en-US" dirty="0"/>
            </a:br>
            <a:r>
              <a:rPr lang="en-US" dirty="0"/>
              <a:t>instead writing deep trees, e.g.,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55</a:t>
            </a:fld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1907704" y="4077072"/>
            <a:ext cx="54006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lvl="1" algn="ctr" rtl="0"/>
            <a:r>
              <a:rPr lang="en-US" sz="2800" kern="0" dirty="0">
                <a:solidFill>
                  <a:sysClr val="windowText" lastClr="000000"/>
                </a:solidFill>
              </a:rPr>
              <a:t>{</a:t>
            </a:r>
            <a:r>
              <a:rPr lang="en-US" sz="2800" i="1" kern="0" dirty="0">
                <a:solidFill>
                  <a:sysClr val="windowText" lastClr="000000"/>
                </a:solidFill>
              </a:rPr>
              <a:t>P</a:t>
            </a:r>
            <a:r>
              <a:rPr lang="en-US" sz="2800" kern="0" dirty="0">
                <a:solidFill>
                  <a:sysClr val="windowText" lastClr="000000"/>
                </a:solidFill>
              </a:rPr>
              <a:t>} </a:t>
            </a:r>
            <a:r>
              <a:rPr lang="en-US" sz="2800" dirty="0"/>
              <a:t>(</a:t>
            </a:r>
            <a:r>
              <a:rPr lang="en-US" sz="2800" i="1" dirty="0"/>
              <a:t>S</a:t>
            </a:r>
            <a:r>
              <a:rPr lang="en-US" sz="2800" baseline="-25000" dirty="0"/>
              <a:t>1</a:t>
            </a:r>
            <a:r>
              <a:rPr lang="en-US" sz="2800" dirty="0"/>
              <a:t>; </a:t>
            </a:r>
            <a:r>
              <a:rPr lang="en-US" sz="2800" i="1" dirty="0"/>
              <a:t>S</a:t>
            </a:r>
            <a:r>
              <a:rPr lang="en-US" sz="2800" baseline="-25000" dirty="0"/>
              <a:t>2</a:t>
            </a:r>
            <a:r>
              <a:rPr lang="en-US" sz="2800" dirty="0"/>
              <a:t>); (</a:t>
            </a:r>
            <a:r>
              <a:rPr lang="en-US" sz="2800" i="1" dirty="0"/>
              <a:t>S</a:t>
            </a:r>
            <a:r>
              <a:rPr lang="en-US" sz="2800" baseline="-25000" dirty="0"/>
              <a:t>3</a:t>
            </a:r>
            <a:r>
              <a:rPr lang="en-US" sz="2800" dirty="0"/>
              <a:t> ; </a:t>
            </a:r>
            <a:r>
              <a:rPr lang="en-US" sz="2800" i="1" dirty="0"/>
              <a:t>S</a:t>
            </a:r>
            <a:r>
              <a:rPr lang="en-US" sz="2800" baseline="-25000" dirty="0"/>
              <a:t>4</a:t>
            </a:r>
            <a:r>
              <a:rPr lang="en-US" sz="2800" dirty="0"/>
              <a:t>) </a:t>
            </a:r>
            <a:r>
              <a:rPr lang="en-US" sz="2800" kern="0" dirty="0">
                <a:solidFill>
                  <a:sysClr val="windowText" lastClr="000000"/>
                </a:solidFill>
              </a:rPr>
              <a:t>{</a:t>
            </a:r>
            <a:r>
              <a:rPr lang="en-US" sz="2800" i="1" kern="0" dirty="0">
                <a:solidFill>
                  <a:sysClr val="windowText" lastClr="000000"/>
                </a:solidFill>
              </a:rPr>
              <a:t>Q</a:t>
            </a:r>
            <a:r>
              <a:rPr lang="en-US" sz="2800" kern="0" dirty="0">
                <a:solidFill>
                  <a:sysClr val="windowText" lastClr="000000"/>
                </a:solidFill>
              </a:rPr>
              <a:t>}</a:t>
            </a:r>
            <a:endParaRPr lang="he-IL" sz="2800" kern="0" dirty="0">
              <a:solidFill>
                <a:sysClr val="windowText" lastClr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87624" y="3573016"/>
            <a:ext cx="684076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lvl="1" algn="ctr" rtl="0"/>
            <a:r>
              <a:rPr lang="en-US" sz="2800" kern="0" dirty="0">
                <a:solidFill>
                  <a:sysClr val="windowText" lastClr="000000"/>
                </a:solidFill>
              </a:rPr>
              <a:t>{</a:t>
            </a:r>
            <a:r>
              <a:rPr lang="en-US" sz="2800" i="1" kern="0" dirty="0">
                <a:solidFill>
                  <a:sysClr val="windowText" lastClr="000000"/>
                </a:solidFill>
              </a:rPr>
              <a:t>P</a:t>
            </a:r>
            <a:r>
              <a:rPr lang="en-US" sz="2800" kern="0" dirty="0">
                <a:solidFill>
                  <a:sysClr val="windowText" lastClr="000000"/>
                </a:solidFill>
              </a:rPr>
              <a:t>} </a:t>
            </a:r>
            <a:r>
              <a:rPr lang="en-US" sz="2800" dirty="0"/>
              <a:t>(</a:t>
            </a:r>
            <a:r>
              <a:rPr lang="en-US" sz="2800" i="1" dirty="0"/>
              <a:t>S</a:t>
            </a:r>
            <a:r>
              <a:rPr lang="en-US" sz="2800" baseline="-25000" dirty="0"/>
              <a:t>1</a:t>
            </a:r>
            <a:r>
              <a:rPr lang="en-US" sz="2800" dirty="0"/>
              <a:t>; </a:t>
            </a:r>
            <a:r>
              <a:rPr lang="en-US" sz="2800" i="1" dirty="0"/>
              <a:t>S</a:t>
            </a:r>
            <a:r>
              <a:rPr lang="en-US" sz="2800" baseline="-25000" dirty="0"/>
              <a:t>2</a:t>
            </a:r>
            <a:r>
              <a:rPr lang="en-US" sz="2800" dirty="0"/>
              <a:t>)</a:t>
            </a:r>
            <a:r>
              <a:rPr lang="en-US" sz="2800" kern="0" dirty="0">
                <a:solidFill>
                  <a:sysClr val="windowText" lastClr="000000"/>
                </a:solidFill>
              </a:rPr>
              <a:t> {</a:t>
            </a:r>
            <a:r>
              <a:rPr lang="en-US" sz="2800" i="1" kern="0" dirty="0">
                <a:solidFill>
                  <a:sysClr val="windowText" lastClr="000000"/>
                </a:solidFill>
              </a:rPr>
              <a:t>P</a:t>
            </a:r>
            <a:r>
              <a:rPr lang="en-US" sz="2800" kern="0" dirty="0">
                <a:solidFill>
                  <a:sysClr val="windowText" lastClr="000000"/>
                </a:solidFill>
              </a:rPr>
              <a:t>’’}                     {</a:t>
            </a:r>
            <a:r>
              <a:rPr lang="en-US" sz="2800" i="1" kern="0" dirty="0">
                <a:solidFill>
                  <a:sysClr val="windowText" lastClr="000000"/>
                </a:solidFill>
              </a:rPr>
              <a:t>P</a:t>
            </a:r>
            <a:r>
              <a:rPr lang="en-US" sz="2800" kern="0" dirty="0">
                <a:solidFill>
                  <a:sysClr val="windowText" lastClr="000000"/>
                </a:solidFill>
              </a:rPr>
              <a:t>’’} </a:t>
            </a:r>
            <a:r>
              <a:rPr lang="en-US" sz="2800" dirty="0"/>
              <a:t>(</a:t>
            </a:r>
            <a:r>
              <a:rPr lang="en-US" sz="2800" i="1" dirty="0"/>
              <a:t>S</a:t>
            </a:r>
            <a:r>
              <a:rPr lang="en-US" sz="2800" baseline="-25000" dirty="0"/>
              <a:t>3</a:t>
            </a:r>
            <a:r>
              <a:rPr lang="en-US" sz="2800" dirty="0"/>
              <a:t> ; </a:t>
            </a:r>
            <a:r>
              <a:rPr lang="en-US" sz="2800" i="1" dirty="0"/>
              <a:t>S</a:t>
            </a:r>
            <a:r>
              <a:rPr lang="en-US" sz="2800" baseline="-25000" dirty="0"/>
              <a:t>4</a:t>
            </a:r>
            <a:r>
              <a:rPr lang="en-US" sz="2800" dirty="0"/>
              <a:t>)</a:t>
            </a:r>
            <a:r>
              <a:rPr lang="en-US" sz="2800" baseline="-25000" dirty="0"/>
              <a:t> </a:t>
            </a:r>
            <a:r>
              <a:rPr lang="en-US" sz="2800" kern="0" dirty="0">
                <a:solidFill>
                  <a:sysClr val="windowText" lastClr="000000"/>
                </a:solidFill>
              </a:rPr>
              <a:t>{</a:t>
            </a:r>
            <a:r>
              <a:rPr lang="en-US" sz="2800" i="1" kern="0" dirty="0">
                <a:solidFill>
                  <a:sysClr val="windowText" lastClr="000000"/>
                </a:solidFill>
              </a:rPr>
              <a:t>Q</a:t>
            </a:r>
            <a:r>
              <a:rPr lang="en-US" sz="2800" kern="0" dirty="0">
                <a:solidFill>
                  <a:sysClr val="windowText" lastClr="000000"/>
                </a:solidFill>
              </a:rPr>
              <a:t>}</a:t>
            </a:r>
            <a:endParaRPr lang="he-IL" sz="2800" kern="0" dirty="0">
              <a:solidFill>
                <a:sysClr val="windowText" lastClr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3068960"/>
            <a:ext cx="34563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lvl="1" algn="ctr" rtl="0"/>
            <a:r>
              <a:rPr lang="en-US" sz="2800" kern="0" dirty="0">
                <a:solidFill>
                  <a:sysClr val="windowText" lastClr="000000"/>
                </a:solidFill>
              </a:rPr>
              <a:t>{</a:t>
            </a:r>
            <a:r>
              <a:rPr lang="en-US" sz="2800" i="1" kern="0" dirty="0">
                <a:solidFill>
                  <a:sysClr val="windowText" lastClr="000000"/>
                </a:solidFill>
              </a:rPr>
              <a:t>P</a:t>
            </a:r>
            <a:r>
              <a:rPr lang="en-US" sz="2800" kern="0" dirty="0">
                <a:solidFill>
                  <a:sysClr val="windowText" lastClr="000000"/>
                </a:solidFill>
              </a:rPr>
              <a:t>} </a:t>
            </a:r>
            <a:r>
              <a:rPr lang="en-US" sz="2800" i="1" kern="0" dirty="0">
                <a:solidFill>
                  <a:sysClr val="windowText" lastClr="000000"/>
                </a:solidFill>
              </a:rPr>
              <a:t>S</a:t>
            </a:r>
            <a:r>
              <a:rPr lang="en-US" sz="2800" kern="0" baseline="-25000" dirty="0">
                <a:solidFill>
                  <a:sysClr val="windowText" lastClr="000000"/>
                </a:solidFill>
              </a:rPr>
              <a:t>1</a:t>
            </a:r>
            <a:r>
              <a:rPr lang="en-US" sz="2800" kern="0" dirty="0">
                <a:solidFill>
                  <a:sysClr val="windowText" lastClr="000000"/>
                </a:solidFill>
              </a:rPr>
              <a:t> {</a:t>
            </a:r>
            <a:r>
              <a:rPr lang="en-US" sz="2800" i="1" kern="0" dirty="0">
                <a:solidFill>
                  <a:sysClr val="windowText" lastClr="000000"/>
                </a:solidFill>
              </a:rPr>
              <a:t>P</a:t>
            </a:r>
            <a:r>
              <a:rPr lang="en-US" sz="2800" kern="0" dirty="0">
                <a:solidFill>
                  <a:sysClr val="windowText" lastClr="000000"/>
                </a:solidFill>
              </a:rPr>
              <a:t>’}   {P’} </a:t>
            </a:r>
            <a:r>
              <a:rPr lang="en-US" sz="2800" i="1" kern="0" dirty="0">
                <a:solidFill>
                  <a:sysClr val="windowText" lastClr="000000"/>
                </a:solidFill>
              </a:rPr>
              <a:t>S</a:t>
            </a:r>
            <a:r>
              <a:rPr lang="en-US" sz="2800" kern="0" baseline="-25000" dirty="0">
                <a:solidFill>
                  <a:sysClr val="windowText" lastClr="000000"/>
                </a:solidFill>
              </a:rPr>
              <a:t>2</a:t>
            </a:r>
            <a:r>
              <a:rPr lang="en-US" sz="2800" kern="0" dirty="0">
                <a:solidFill>
                  <a:sysClr val="windowText" lastClr="000000"/>
                </a:solidFill>
              </a:rPr>
              <a:t> {</a:t>
            </a:r>
            <a:r>
              <a:rPr lang="en-US" sz="2800" i="1" kern="0" dirty="0">
                <a:solidFill>
                  <a:sysClr val="windowText" lastClr="000000"/>
                </a:solidFill>
              </a:rPr>
              <a:t>P’’</a:t>
            </a:r>
            <a:r>
              <a:rPr lang="en-US" sz="2800" kern="0" dirty="0">
                <a:solidFill>
                  <a:sysClr val="windowText" lastClr="000000"/>
                </a:solidFill>
              </a:rPr>
              <a:t>}</a:t>
            </a:r>
            <a:endParaRPr lang="he-IL" sz="2800" kern="0" dirty="0">
              <a:solidFill>
                <a:sysClr val="windowText" lastClr="000000"/>
              </a:solidFill>
            </a:endParaRPr>
          </a:p>
        </p:txBody>
      </p:sp>
      <p:cxnSp>
        <p:nvCxnSpPr>
          <p:cNvPr id="8" name="מחבר ישר 7"/>
          <p:cNvCxnSpPr/>
          <p:nvPr/>
        </p:nvCxnSpPr>
        <p:spPr>
          <a:xfrm>
            <a:off x="1547664" y="4149080"/>
            <a:ext cx="612068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מחבר ישר 8"/>
          <p:cNvCxnSpPr/>
          <p:nvPr/>
        </p:nvCxnSpPr>
        <p:spPr>
          <a:xfrm>
            <a:off x="827584" y="3645024"/>
            <a:ext cx="338437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572000" y="3068960"/>
            <a:ext cx="396044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lvl="1" algn="ctr" rtl="0"/>
            <a:r>
              <a:rPr lang="en-US" sz="2800" kern="0" dirty="0">
                <a:solidFill>
                  <a:sysClr val="windowText" lastClr="000000"/>
                </a:solidFill>
              </a:rPr>
              <a:t>{</a:t>
            </a:r>
            <a:r>
              <a:rPr lang="en-US" sz="2800" i="1" kern="0" dirty="0">
                <a:solidFill>
                  <a:sysClr val="windowText" lastClr="000000"/>
                </a:solidFill>
              </a:rPr>
              <a:t>P’’</a:t>
            </a:r>
            <a:r>
              <a:rPr lang="en-US" sz="2800" kern="0" dirty="0">
                <a:solidFill>
                  <a:sysClr val="windowText" lastClr="000000"/>
                </a:solidFill>
              </a:rPr>
              <a:t>} </a:t>
            </a:r>
            <a:r>
              <a:rPr lang="en-US" sz="2800" i="1" kern="0" dirty="0">
                <a:solidFill>
                  <a:sysClr val="windowText" lastClr="000000"/>
                </a:solidFill>
              </a:rPr>
              <a:t>S</a:t>
            </a:r>
            <a:r>
              <a:rPr lang="en-US" sz="2800" kern="0" baseline="-25000" dirty="0">
                <a:solidFill>
                  <a:sysClr val="windowText" lastClr="000000"/>
                </a:solidFill>
              </a:rPr>
              <a:t>3</a:t>
            </a:r>
            <a:r>
              <a:rPr lang="en-US" sz="2800" kern="0" dirty="0">
                <a:solidFill>
                  <a:sysClr val="windowText" lastClr="000000"/>
                </a:solidFill>
              </a:rPr>
              <a:t> {</a:t>
            </a:r>
            <a:r>
              <a:rPr lang="en-US" sz="2800" i="1" kern="0" dirty="0">
                <a:solidFill>
                  <a:sysClr val="windowText" lastClr="000000"/>
                </a:solidFill>
              </a:rPr>
              <a:t>P’’</a:t>
            </a:r>
            <a:r>
              <a:rPr lang="en-US" sz="2800" kern="0" dirty="0">
                <a:solidFill>
                  <a:sysClr val="windowText" lastClr="000000"/>
                </a:solidFill>
              </a:rPr>
              <a:t>’}   {P’’’} </a:t>
            </a:r>
            <a:r>
              <a:rPr lang="en-US" sz="2800" i="1" kern="0" dirty="0">
                <a:solidFill>
                  <a:sysClr val="windowText" lastClr="000000"/>
                </a:solidFill>
              </a:rPr>
              <a:t>S</a:t>
            </a:r>
            <a:r>
              <a:rPr lang="en-US" sz="2800" kern="0" baseline="-25000" dirty="0">
                <a:solidFill>
                  <a:sysClr val="windowText" lastClr="000000"/>
                </a:solidFill>
              </a:rPr>
              <a:t>4</a:t>
            </a:r>
            <a:r>
              <a:rPr lang="en-US" sz="2800" kern="0" dirty="0">
                <a:solidFill>
                  <a:sysClr val="windowText" lastClr="000000"/>
                </a:solidFill>
              </a:rPr>
              <a:t> {</a:t>
            </a:r>
            <a:r>
              <a:rPr lang="en-US" sz="2800" i="1" kern="0" dirty="0">
                <a:solidFill>
                  <a:sysClr val="windowText" lastClr="000000"/>
                </a:solidFill>
              </a:rPr>
              <a:t>P’’</a:t>
            </a:r>
            <a:r>
              <a:rPr lang="en-US" sz="2800" kern="0" dirty="0">
                <a:solidFill>
                  <a:sysClr val="windowText" lastClr="000000"/>
                </a:solidFill>
              </a:rPr>
              <a:t>}</a:t>
            </a:r>
            <a:endParaRPr lang="he-IL" sz="2800" kern="0" dirty="0">
              <a:solidFill>
                <a:sysClr val="windowText" lastClr="000000"/>
              </a:solidFill>
            </a:endParaRPr>
          </a:p>
        </p:txBody>
      </p:sp>
      <p:cxnSp>
        <p:nvCxnSpPr>
          <p:cNvPr id="11" name="מחבר ישר 10"/>
          <p:cNvCxnSpPr/>
          <p:nvPr/>
        </p:nvCxnSpPr>
        <p:spPr>
          <a:xfrm>
            <a:off x="4716016" y="3645024"/>
            <a:ext cx="377991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מציין מיקום תוכן 2"/>
          <p:cNvSpPr txBox="1">
            <a:spLocks/>
          </p:cNvSpPr>
          <p:nvPr/>
        </p:nvSpPr>
        <p:spPr>
          <a:xfrm>
            <a:off x="467544" y="4725144"/>
            <a:ext cx="8229600" cy="1584176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342900" lvl="0" indent="-342900" algn="l" rtl="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can annotate a composition </a:t>
            </a:r>
            <a:r>
              <a:rPr lang="en-US" sz="3200" i="1" kern="0" dirty="0">
                <a:solidFill>
                  <a:sysClr val="windowText" lastClr="000000"/>
                </a:solidFill>
              </a:rPr>
              <a:t>S</a:t>
            </a:r>
            <a:r>
              <a:rPr lang="en-US" sz="3200" kern="0" baseline="-25000" dirty="0">
                <a:solidFill>
                  <a:sysClr val="windowText" lastClr="000000"/>
                </a:solidFill>
              </a:rPr>
              <a:t>1</a:t>
            </a:r>
            <a:r>
              <a:rPr lang="en-US" sz="3200" kern="0" dirty="0">
                <a:solidFill>
                  <a:sysClr val="windowText" lastClr="000000"/>
                </a:solidFill>
              </a:rPr>
              <a:t>; </a:t>
            </a:r>
            <a:r>
              <a:rPr lang="en-US" sz="3200" i="1" kern="0" dirty="0">
                <a:solidFill>
                  <a:sysClr val="windowText" lastClr="000000"/>
                </a:solidFill>
              </a:rPr>
              <a:t>S</a:t>
            </a:r>
            <a:r>
              <a:rPr lang="en-US" sz="3200" kern="0" baseline="-25000" dirty="0">
                <a:solidFill>
                  <a:sysClr val="windowText" lastClr="000000"/>
                </a:solidFill>
              </a:rPr>
              <a:t>2</a:t>
            </a:r>
            <a:r>
              <a:rPr lang="en-US" sz="3200" kern="0" dirty="0">
                <a:solidFill>
                  <a:sysClr val="windowText" lastClr="000000"/>
                </a:solidFill>
              </a:rPr>
              <a:t>;…;</a:t>
            </a:r>
            <a:r>
              <a:rPr lang="en-US" sz="3200" i="1" kern="0" dirty="0">
                <a:solidFill>
                  <a:sysClr val="windowText" lastClr="000000"/>
                </a:solidFill>
              </a:rPr>
              <a:t> </a:t>
            </a:r>
            <a:r>
              <a:rPr lang="en-US" sz="3200" i="1" kern="0" dirty="0" err="1">
                <a:solidFill>
                  <a:sysClr val="windowText" lastClr="000000"/>
                </a:solidFill>
              </a:rPr>
              <a:t>S</a:t>
            </a:r>
            <a:r>
              <a:rPr lang="en-US" sz="3200" kern="0" baseline="-25000" dirty="0" err="1">
                <a:solidFill>
                  <a:sysClr val="windowText" lastClr="000000"/>
                </a:solidFill>
              </a:rPr>
              <a:t>n</a:t>
            </a:r>
            <a:r>
              <a:rPr lang="en-US" sz="3200" kern="0" dirty="0">
                <a:solidFill>
                  <a:sysClr val="windowText" lastClr="000000"/>
                </a:solidFill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by</a:t>
            </a:r>
            <a:b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{</a:t>
            </a:r>
            <a:r>
              <a:rPr kumimoji="0" lang="en-US" sz="32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 </a:t>
            </a:r>
            <a:r>
              <a:rPr lang="en-US" sz="2800" i="1" kern="0" dirty="0">
                <a:solidFill>
                  <a:sysClr val="windowText" lastClr="000000"/>
                </a:solidFill>
              </a:rPr>
              <a:t>S</a:t>
            </a:r>
            <a:r>
              <a:rPr lang="en-US" sz="2800" kern="0" baseline="-25000" dirty="0">
                <a:solidFill>
                  <a:sysClr val="windowText" lastClr="000000"/>
                </a:solidFill>
              </a:rPr>
              <a:t>1</a:t>
            </a:r>
            <a:r>
              <a:rPr lang="en-US" sz="2800" kern="0" dirty="0">
                <a:solidFill>
                  <a:sysClr val="windowText" lastClr="000000"/>
                </a:solidFill>
              </a:rPr>
              <a:t> </a:t>
            </a:r>
            <a:r>
              <a:rPr lang="en-US" sz="2800" dirty="0"/>
              <a:t>{</a:t>
            </a:r>
            <a:r>
              <a:rPr lang="en-US" sz="2800" i="1" dirty="0"/>
              <a:t>P</a:t>
            </a:r>
            <a:r>
              <a:rPr lang="en-US" sz="2800" baseline="-25000" dirty="0"/>
              <a:t>2</a:t>
            </a:r>
            <a:r>
              <a:rPr lang="en-US" sz="2800" dirty="0"/>
              <a:t>} </a:t>
            </a:r>
            <a:r>
              <a:rPr lang="en-US" sz="2800" i="1" kern="0" dirty="0">
                <a:solidFill>
                  <a:sysClr val="windowText" lastClr="000000"/>
                </a:solidFill>
              </a:rPr>
              <a:t>S</a:t>
            </a:r>
            <a:r>
              <a:rPr lang="en-US" sz="2800" kern="0" baseline="-25000" dirty="0">
                <a:solidFill>
                  <a:sysClr val="windowText" lastClr="000000"/>
                </a:solidFill>
              </a:rPr>
              <a:t>2 </a:t>
            </a:r>
            <a:r>
              <a:rPr lang="en-US" sz="2800" dirty="0"/>
              <a:t>… {</a:t>
            </a:r>
            <a:r>
              <a:rPr lang="en-US" sz="2800" i="1" dirty="0"/>
              <a:t>P</a:t>
            </a:r>
            <a:r>
              <a:rPr lang="en-US" sz="2800" baseline="-25000" dirty="0"/>
              <a:t>n-1</a:t>
            </a:r>
            <a:r>
              <a:rPr lang="en-US" sz="2800" dirty="0"/>
              <a:t>} </a:t>
            </a:r>
            <a:r>
              <a:rPr lang="en-US" sz="2800" i="1" kern="0" dirty="0">
                <a:solidFill>
                  <a:sysClr val="windowText" lastClr="000000"/>
                </a:solidFill>
              </a:rPr>
              <a:t>S</a:t>
            </a:r>
            <a:r>
              <a:rPr lang="en-US" sz="2800" kern="0" baseline="-25000" dirty="0">
                <a:solidFill>
                  <a:sysClr val="windowText" lastClr="000000"/>
                </a:solidFill>
              </a:rPr>
              <a:t>n-1</a:t>
            </a:r>
            <a:r>
              <a:rPr lang="en-US" sz="2800" kern="0" dirty="0">
                <a:solidFill>
                  <a:sysClr val="windowText" lastClr="000000"/>
                </a:solidFill>
              </a:rPr>
              <a:t> </a:t>
            </a:r>
            <a:r>
              <a:rPr lang="en-US" sz="2800" dirty="0"/>
              <a:t>{</a:t>
            </a:r>
            <a:r>
              <a:rPr lang="en-US" sz="2800" i="1" dirty="0" err="1"/>
              <a:t>P</a:t>
            </a:r>
            <a:r>
              <a:rPr lang="en-US" sz="2800" baseline="-25000" dirty="0" err="1"/>
              <a:t>n</a:t>
            </a:r>
            <a:r>
              <a:rPr lang="en-US" sz="2800" dirty="0"/>
              <a:t>}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703850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Annotating conditions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56</a:t>
            </a:fld>
            <a:endParaRPr lang="he-IL" dirty="0"/>
          </a:p>
        </p:txBody>
      </p:sp>
      <p:grpSp>
        <p:nvGrpSpPr>
          <p:cNvPr id="3" name="קבוצה 55"/>
          <p:cNvGrpSpPr/>
          <p:nvPr/>
        </p:nvGrpSpPr>
        <p:grpSpPr>
          <a:xfrm>
            <a:off x="611560" y="1124744"/>
            <a:ext cx="7920880" cy="1080120"/>
            <a:chOff x="1218766" y="3422549"/>
            <a:chExt cx="5153434" cy="2308966"/>
          </a:xfrm>
          <a:effectLst>
            <a:glow rad="228600">
              <a:schemeClr val="accent6">
                <a:satMod val="175000"/>
                <a:alpha val="40000"/>
              </a:schemeClr>
            </a:glow>
          </a:effectLst>
        </p:grpSpPr>
        <p:grpSp>
          <p:nvGrpSpPr>
            <p:cNvPr id="5" name="קבוצה 47"/>
            <p:cNvGrpSpPr/>
            <p:nvPr/>
          </p:nvGrpSpPr>
          <p:grpSpPr>
            <a:xfrm>
              <a:off x="1907704" y="3422549"/>
              <a:ext cx="4464496" cy="2308966"/>
              <a:chOff x="1835696" y="3122385"/>
              <a:chExt cx="4392488" cy="2308966"/>
            </a:xfrm>
          </p:grpSpPr>
          <p:sp>
            <p:nvSpPr>
              <p:cNvPr id="8" name="Text Box 3"/>
              <p:cNvSpPr txBox="1">
                <a:spLocks noChangeArrowheads="1"/>
              </p:cNvSpPr>
              <p:nvPr/>
            </p:nvSpPr>
            <p:spPr bwMode="auto">
              <a:xfrm>
                <a:off x="1835696" y="3122385"/>
                <a:ext cx="4392488" cy="23089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2075" tIns="46038" rIns="92075" bIns="46038" anchor="ctr">
                <a:spAutoFit/>
              </a:bodyPr>
              <a:lstStyle/>
              <a:p>
                <a:pPr algn="ctr" rtl="0">
                  <a:spcBef>
                    <a:spcPct val="50000"/>
                  </a:spcBef>
                  <a:buFont typeface="Monotype Sorts" pitchFamily="2" charset="2"/>
                  <a:buNone/>
                </a:pPr>
                <a:r>
                  <a:rPr lang="en-US" sz="3600" dirty="0">
                    <a:sym typeface="Symbol"/>
                  </a:rPr>
                  <a:t>{ </a:t>
                </a:r>
                <a:r>
                  <a:rPr lang="en-US" sz="3600" i="1" dirty="0">
                    <a:sym typeface="Symbol"/>
                  </a:rPr>
                  <a:t>b</a:t>
                </a:r>
                <a:r>
                  <a:rPr lang="en-US" sz="3600" dirty="0">
                    <a:sym typeface="Symbol"/>
                  </a:rPr>
                  <a:t> </a:t>
                </a:r>
                <a:r>
                  <a:rPr lang="en-US" sz="3600" dirty="0">
                    <a:sym typeface="Math B"/>
                  </a:rPr>
                  <a:t> </a:t>
                </a:r>
                <a:r>
                  <a:rPr lang="en-US" sz="3600" i="1" dirty="0">
                    <a:sym typeface="Math B"/>
                  </a:rPr>
                  <a:t>P</a:t>
                </a:r>
                <a:r>
                  <a:rPr lang="en-US" sz="3600" dirty="0">
                    <a:sym typeface="Math B"/>
                  </a:rPr>
                  <a:t> </a:t>
                </a:r>
                <a:r>
                  <a:rPr lang="en-US" sz="3600" dirty="0">
                    <a:sym typeface="Symbol"/>
                  </a:rPr>
                  <a:t>} </a:t>
                </a:r>
                <a:r>
                  <a:rPr lang="en-US" sz="3600" i="1" dirty="0">
                    <a:solidFill>
                      <a:srgbClr val="000000"/>
                    </a:solidFill>
                  </a:rPr>
                  <a:t>S</a:t>
                </a:r>
                <a:r>
                  <a:rPr lang="en-US" sz="3600" baseline="-25000" dirty="0">
                    <a:solidFill>
                      <a:srgbClr val="000000"/>
                    </a:solidFill>
                  </a:rPr>
                  <a:t>1</a:t>
                </a:r>
                <a:r>
                  <a:rPr lang="en-US" sz="3600" dirty="0">
                    <a:sym typeface="Symbol"/>
                  </a:rPr>
                  <a:t> { </a:t>
                </a:r>
                <a:r>
                  <a:rPr lang="en-US" sz="3600" i="1" dirty="0">
                    <a:sym typeface="Symbol"/>
                  </a:rPr>
                  <a:t>Q</a:t>
                </a:r>
                <a:r>
                  <a:rPr lang="en-US" sz="3600" dirty="0">
                    <a:sym typeface="Math B"/>
                  </a:rPr>
                  <a:t> </a:t>
                </a:r>
                <a:r>
                  <a:rPr lang="en-US" sz="3600" dirty="0">
                    <a:sym typeface="Symbol"/>
                  </a:rPr>
                  <a:t>},   { </a:t>
                </a:r>
                <a:r>
                  <a:rPr lang="en-US" sz="3600" dirty="0">
                    <a:sym typeface="Math C"/>
                  </a:rPr>
                  <a:t></a:t>
                </a:r>
                <a:r>
                  <a:rPr lang="en-US" sz="3600" i="1" dirty="0">
                    <a:sym typeface="Symbol"/>
                  </a:rPr>
                  <a:t>b</a:t>
                </a:r>
                <a:r>
                  <a:rPr lang="en-US" sz="3600" dirty="0">
                    <a:sym typeface="Symbol"/>
                  </a:rPr>
                  <a:t> </a:t>
                </a:r>
                <a:r>
                  <a:rPr lang="en-US" sz="3600" dirty="0">
                    <a:sym typeface="Math B"/>
                  </a:rPr>
                  <a:t> </a:t>
                </a:r>
                <a:r>
                  <a:rPr lang="en-US" sz="3600" i="1" dirty="0">
                    <a:sym typeface="Math B"/>
                  </a:rPr>
                  <a:t>P</a:t>
                </a:r>
                <a:r>
                  <a:rPr lang="en-US" sz="3600" dirty="0">
                    <a:sym typeface="Math B"/>
                  </a:rPr>
                  <a:t> </a:t>
                </a:r>
                <a:r>
                  <a:rPr lang="en-US" sz="3600" dirty="0">
                    <a:sym typeface="Symbol"/>
                  </a:rPr>
                  <a:t>} </a:t>
                </a:r>
                <a:r>
                  <a:rPr lang="en-US" sz="3600" i="1" dirty="0">
                    <a:solidFill>
                      <a:srgbClr val="000000"/>
                    </a:solidFill>
                  </a:rPr>
                  <a:t>S</a:t>
                </a:r>
                <a:r>
                  <a:rPr lang="en-US" sz="3600" baseline="-25000" dirty="0">
                    <a:solidFill>
                      <a:srgbClr val="000000"/>
                    </a:solidFill>
                  </a:rPr>
                  <a:t>2</a:t>
                </a:r>
                <a:r>
                  <a:rPr lang="en-US" sz="3600" dirty="0">
                    <a:sym typeface="Symbol"/>
                  </a:rPr>
                  <a:t> { </a:t>
                </a:r>
                <a:r>
                  <a:rPr lang="en-US" sz="3600" i="1" dirty="0">
                    <a:sym typeface="Symbol"/>
                  </a:rPr>
                  <a:t>Q</a:t>
                </a:r>
                <a:r>
                  <a:rPr lang="en-US" sz="3600" dirty="0">
                    <a:sym typeface="Math B"/>
                  </a:rPr>
                  <a:t> </a:t>
                </a:r>
                <a:r>
                  <a:rPr lang="en-US" sz="3600" dirty="0">
                    <a:sym typeface="Symbol"/>
                  </a:rPr>
                  <a:t>}</a:t>
                </a:r>
                <a:br>
                  <a:rPr lang="en-US" sz="3600" dirty="0">
                    <a:solidFill>
                      <a:srgbClr val="000000"/>
                    </a:solidFill>
                    <a:sym typeface="Symbol" pitchFamily="18" charset="2"/>
                  </a:rPr>
                </a:br>
                <a:r>
                  <a:rPr lang="en-US" sz="3600" dirty="0">
                    <a:sym typeface="Symbol"/>
                  </a:rPr>
                  <a:t> { </a:t>
                </a:r>
                <a:r>
                  <a:rPr lang="en-US" sz="3600" i="1" dirty="0">
                    <a:sym typeface="Math B"/>
                  </a:rPr>
                  <a:t>P</a:t>
                </a:r>
                <a:r>
                  <a:rPr lang="en-US" sz="3600" dirty="0">
                    <a:sym typeface="Math B"/>
                  </a:rPr>
                  <a:t> </a:t>
                </a:r>
                <a:r>
                  <a:rPr lang="en-US" sz="3600" dirty="0">
                    <a:sym typeface="Symbol"/>
                  </a:rPr>
                  <a:t>} </a:t>
                </a:r>
                <a:r>
                  <a:rPr lang="en-US" sz="3600" dirty="0">
                    <a:solidFill>
                      <a:srgbClr val="000000"/>
                    </a:solidFill>
                    <a:latin typeface="Courier New" pitchFamily="49" charset="0"/>
                    <a:cs typeface="Courier New" pitchFamily="49" charset="0"/>
                    <a:sym typeface="Symbol" pitchFamily="18" charset="2"/>
                  </a:rPr>
                  <a:t>if </a:t>
                </a:r>
                <a:r>
                  <a:rPr lang="en-US" sz="3600" i="1" dirty="0">
                    <a:solidFill>
                      <a:srgbClr val="000000"/>
                    </a:solidFill>
                    <a:sym typeface="Symbol" pitchFamily="18" charset="2"/>
                  </a:rPr>
                  <a:t>b</a:t>
                </a:r>
                <a:r>
                  <a:rPr lang="en-US" sz="36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3600" dirty="0">
                    <a:solidFill>
                      <a:srgbClr val="000000"/>
                    </a:solidFill>
                    <a:latin typeface="Courier New" pitchFamily="49" charset="0"/>
                    <a:cs typeface="Courier New" pitchFamily="49" charset="0"/>
                    <a:sym typeface="Symbol" pitchFamily="18" charset="2"/>
                  </a:rPr>
                  <a:t>then</a:t>
                </a:r>
                <a:r>
                  <a:rPr lang="en-US" sz="36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3600" i="1" dirty="0">
                    <a:solidFill>
                      <a:srgbClr val="000000"/>
                    </a:solidFill>
                    <a:sym typeface="Symbol" pitchFamily="18" charset="2"/>
                  </a:rPr>
                  <a:t>S</a:t>
                </a:r>
                <a:r>
                  <a:rPr lang="en-US" sz="3600" baseline="-25000" dirty="0">
                    <a:solidFill>
                      <a:srgbClr val="000000"/>
                    </a:solidFill>
                    <a:sym typeface="Symbol" pitchFamily="18" charset="2"/>
                  </a:rPr>
                  <a:t>1</a:t>
                </a:r>
                <a:r>
                  <a:rPr lang="en-US" sz="36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3600" dirty="0">
                    <a:solidFill>
                      <a:srgbClr val="000000"/>
                    </a:solidFill>
                    <a:latin typeface="Courier New" pitchFamily="49" charset="0"/>
                    <a:cs typeface="Courier New" pitchFamily="49" charset="0"/>
                    <a:sym typeface="Symbol" pitchFamily="18" charset="2"/>
                  </a:rPr>
                  <a:t>else</a:t>
                </a:r>
                <a:r>
                  <a:rPr lang="en-US" sz="36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3600" i="1" dirty="0">
                    <a:solidFill>
                      <a:srgbClr val="000000"/>
                    </a:solidFill>
                    <a:sym typeface="Symbol" pitchFamily="18" charset="2"/>
                  </a:rPr>
                  <a:t>S</a:t>
                </a:r>
                <a:r>
                  <a:rPr lang="en-US" sz="3600" baseline="-25000" dirty="0">
                    <a:solidFill>
                      <a:srgbClr val="000000"/>
                    </a:solidFill>
                    <a:sym typeface="Symbol" pitchFamily="18" charset="2"/>
                  </a:rPr>
                  <a:t>2</a:t>
                </a:r>
                <a:r>
                  <a:rPr lang="en-US" sz="3600" dirty="0">
                    <a:sym typeface="Symbol"/>
                  </a:rPr>
                  <a:t> { </a:t>
                </a:r>
                <a:r>
                  <a:rPr lang="en-US" sz="3600" i="1" dirty="0">
                    <a:sym typeface="Symbol"/>
                  </a:rPr>
                  <a:t>Q</a:t>
                </a:r>
                <a:r>
                  <a:rPr lang="en-US" sz="3600" dirty="0">
                    <a:sym typeface="Math B"/>
                  </a:rPr>
                  <a:t> </a:t>
                </a:r>
                <a:r>
                  <a:rPr lang="en-US" sz="3600" dirty="0">
                    <a:sym typeface="Symbol"/>
                  </a:rPr>
                  <a:t>}</a:t>
                </a:r>
                <a:endParaRPr lang="en-US" sz="3600" dirty="0">
                  <a:solidFill>
                    <a:srgbClr val="000000"/>
                  </a:solidFill>
                  <a:sym typeface="Math B" pitchFamily="2" charset="2"/>
                </a:endParaRPr>
              </a:p>
            </p:txBody>
          </p:sp>
          <p:cxnSp>
            <p:nvCxnSpPr>
              <p:cNvPr id="9" name="מחבר ישר 8"/>
              <p:cNvCxnSpPr/>
              <p:nvPr/>
            </p:nvCxnSpPr>
            <p:spPr>
              <a:xfrm>
                <a:off x="1979712" y="4293096"/>
                <a:ext cx="4104456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TextBox 6"/>
            <p:cNvSpPr txBox="1"/>
            <p:nvPr/>
          </p:nvSpPr>
          <p:spPr>
            <a:xfrm>
              <a:off x="1218766" y="3884342"/>
              <a:ext cx="875561" cy="138165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 rtl="0"/>
              <a:r>
                <a:rPr lang="en-US" sz="3600" dirty="0">
                  <a:solidFill>
                    <a:srgbClr val="0000FF"/>
                  </a:solidFill>
                </a:rPr>
                <a:t>[</a:t>
              </a:r>
              <a:r>
                <a:rPr lang="en-US" sz="3600" dirty="0" err="1">
                  <a:solidFill>
                    <a:srgbClr val="0000FF"/>
                  </a:solidFill>
                </a:rPr>
                <a:t>if</a:t>
              </a:r>
              <a:r>
                <a:rPr lang="en-US" sz="3600" baseline="-25000" dirty="0" err="1">
                  <a:solidFill>
                    <a:srgbClr val="0000FF"/>
                  </a:solidFill>
                </a:rPr>
                <a:t>p</a:t>
              </a:r>
              <a:r>
                <a:rPr lang="en-US" sz="3600" dirty="0">
                  <a:solidFill>
                    <a:srgbClr val="0000FF"/>
                  </a:solidFill>
                </a:rPr>
                <a:t>]</a:t>
              </a:r>
              <a:endParaRPr lang="he-IL" sz="3600" dirty="0">
                <a:solidFill>
                  <a:srgbClr val="0000FF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043608" y="2636912"/>
            <a:ext cx="6840760" cy="39703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3600" dirty="0">
                <a:sym typeface="Symbol"/>
              </a:rPr>
              <a:t>{ </a:t>
            </a:r>
            <a:r>
              <a:rPr lang="en-US" sz="3600" i="1" dirty="0">
                <a:sym typeface="Math B"/>
              </a:rPr>
              <a:t>P</a:t>
            </a:r>
            <a:r>
              <a:rPr lang="en-US" sz="3600" dirty="0">
                <a:sym typeface="Math B"/>
              </a:rPr>
              <a:t> </a:t>
            </a:r>
            <a:r>
              <a:rPr lang="en-US" sz="3600" dirty="0">
                <a:sym typeface="Symbol"/>
              </a:rPr>
              <a:t>}</a:t>
            </a:r>
            <a:br>
              <a:rPr lang="en-US" sz="3600" dirty="0">
                <a:sym typeface="Symbol"/>
              </a:rPr>
            </a:br>
            <a:r>
              <a:rPr lang="en-US" sz="3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if </a:t>
            </a:r>
            <a:r>
              <a:rPr lang="en-US" sz="3600" i="1" dirty="0">
                <a:solidFill>
                  <a:srgbClr val="000000"/>
                </a:solidFill>
                <a:sym typeface="Symbol" pitchFamily="18" charset="2"/>
              </a:rPr>
              <a:t>b</a:t>
            </a:r>
            <a:r>
              <a:rPr lang="en-US" sz="3600" dirty="0">
                <a:solidFill>
                  <a:srgbClr val="000000"/>
                </a:solidFill>
                <a:sym typeface="Symbol" pitchFamily="18" charset="2"/>
              </a:rPr>
              <a:t> </a:t>
            </a:r>
            <a:r>
              <a:rPr lang="en-US" sz="3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then</a:t>
            </a:r>
            <a:br>
              <a:rPr lang="en-US" sz="3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</a:br>
            <a:r>
              <a:rPr lang="en-US" sz="3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    </a:t>
            </a:r>
            <a:r>
              <a:rPr lang="en-US" sz="3600" dirty="0">
                <a:sym typeface="Symbol"/>
              </a:rPr>
              <a:t>{ </a:t>
            </a:r>
            <a:r>
              <a:rPr lang="en-US" sz="3600" i="1" dirty="0">
                <a:sym typeface="Symbol"/>
              </a:rPr>
              <a:t>b</a:t>
            </a:r>
            <a:r>
              <a:rPr lang="en-US" sz="3600" dirty="0">
                <a:sym typeface="Symbol"/>
              </a:rPr>
              <a:t> </a:t>
            </a:r>
            <a:r>
              <a:rPr lang="en-US" sz="3600" dirty="0">
                <a:sym typeface="Math B"/>
              </a:rPr>
              <a:t> </a:t>
            </a:r>
            <a:r>
              <a:rPr lang="en-US" sz="3600" i="1" dirty="0">
                <a:sym typeface="Math B"/>
              </a:rPr>
              <a:t>P</a:t>
            </a:r>
            <a:r>
              <a:rPr lang="en-US" sz="3600" dirty="0">
                <a:sym typeface="Math B"/>
              </a:rPr>
              <a:t> </a:t>
            </a:r>
            <a:r>
              <a:rPr lang="en-US" sz="3600" dirty="0">
                <a:sym typeface="Symbol"/>
              </a:rPr>
              <a:t>}</a:t>
            </a:r>
            <a:br>
              <a:rPr lang="en-US" sz="3600" dirty="0">
                <a:sym typeface="Symbol"/>
              </a:rPr>
            </a:br>
            <a:r>
              <a:rPr lang="en-US" sz="3600" dirty="0">
                <a:sym typeface="Symbol"/>
              </a:rPr>
              <a:t>          </a:t>
            </a:r>
            <a:r>
              <a:rPr lang="en-US" sz="3600" i="1" dirty="0">
                <a:solidFill>
                  <a:srgbClr val="000000"/>
                </a:solidFill>
                <a:sym typeface="Symbol" pitchFamily="18" charset="2"/>
              </a:rPr>
              <a:t>S</a:t>
            </a:r>
            <a:r>
              <a:rPr lang="en-US" sz="3600" baseline="-25000" dirty="0">
                <a:solidFill>
                  <a:srgbClr val="000000"/>
                </a:solidFill>
                <a:sym typeface="Symbol" pitchFamily="18" charset="2"/>
              </a:rPr>
              <a:t>1</a:t>
            </a:r>
            <a:br>
              <a:rPr lang="en-US" sz="3600" baseline="-25000" dirty="0">
                <a:solidFill>
                  <a:srgbClr val="000000"/>
                </a:solidFill>
                <a:sym typeface="Symbol" pitchFamily="18" charset="2"/>
              </a:rPr>
            </a:br>
            <a:r>
              <a:rPr lang="en-US" sz="3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else</a:t>
            </a:r>
            <a:br>
              <a:rPr lang="en-US" sz="3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</a:br>
            <a:r>
              <a:rPr lang="en-US" sz="3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    </a:t>
            </a:r>
            <a:r>
              <a:rPr lang="en-US" sz="3600" i="1" dirty="0">
                <a:solidFill>
                  <a:srgbClr val="000000"/>
                </a:solidFill>
                <a:sym typeface="Symbol" pitchFamily="18" charset="2"/>
              </a:rPr>
              <a:t>S</a:t>
            </a:r>
            <a:r>
              <a:rPr lang="en-US" sz="3600" baseline="-25000" dirty="0">
                <a:solidFill>
                  <a:srgbClr val="000000"/>
                </a:solidFill>
                <a:sym typeface="Symbol" pitchFamily="18" charset="2"/>
              </a:rPr>
              <a:t>2</a:t>
            </a:r>
            <a:br>
              <a:rPr lang="en-US" sz="3600" baseline="-25000" dirty="0">
                <a:solidFill>
                  <a:srgbClr val="000000"/>
                </a:solidFill>
                <a:sym typeface="Symbol" pitchFamily="18" charset="2"/>
              </a:rPr>
            </a:br>
            <a:r>
              <a:rPr lang="en-US" sz="3600" dirty="0">
                <a:sym typeface="Symbol"/>
              </a:rPr>
              <a:t>{ </a:t>
            </a:r>
            <a:r>
              <a:rPr lang="en-US" sz="3600" i="1" dirty="0">
                <a:sym typeface="Symbol"/>
              </a:rPr>
              <a:t>Q</a:t>
            </a:r>
            <a:r>
              <a:rPr lang="en-US" sz="3600" dirty="0">
                <a:sym typeface="Math B"/>
              </a:rPr>
              <a:t> </a:t>
            </a:r>
            <a:r>
              <a:rPr lang="en-US" sz="3600" dirty="0">
                <a:sym typeface="Symbol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0008657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Annotating conditions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57</a:t>
            </a:fld>
            <a:endParaRPr lang="he-IL" dirty="0"/>
          </a:p>
        </p:txBody>
      </p:sp>
      <p:grpSp>
        <p:nvGrpSpPr>
          <p:cNvPr id="3" name="קבוצה 55"/>
          <p:cNvGrpSpPr/>
          <p:nvPr/>
        </p:nvGrpSpPr>
        <p:grpSpPr>
          <a:xfrm>
            <a:off x="611560" y="1124744"/>
            <a:ext cx="7920880" cy="1080120"/>
            <a:chOff x="1218766" y="3422549"/>
            <a:chExt cx="5153434" cy="2308966"/>
          </a:xfrm>
          <a:effectLst>
            <a:glow rad="228600">
              <a:schemeClr val="accent6">
                <a:satMod val="175000"/>
                <a:alpha val="40000"/>
              </a:schemeClr>
            </a:glow>
          </a:effectLst>
        </p:grpSpPr>
        <p:grpSp>
          <p:nvGrpSpPr>
            <p:cNvPr id="5" name="קבוצה 47"/>
            <p:cNvGrpSpPr/>
            <p:nvPr/>
          </p:nvGrpSpPr>
          <p:grpSpPr>
            <a:xfrm>
              <a:off x="1907704" y="3422549"/>
              <a:ext cx="4464496" cy="2308966"/>
              <a:chOff x="1835696" y="3122385"/>
              <a:chExt cx="4392488" cy="2308966"/>
            </a:xfrm>
          </p:grpSpPr>
          <p:sp>
            <p:nvSpPr>
              <p:cNvPr id="8" name="Text Box 3"/>
              <p:cNvSpPr txBox="1">
                <a:spLocks noChangeArrowheads="1"/>
              </p:cNvSpPr>
              <p:nvPr/>
            </p:nvSpPr>
            <p:spPr bwMode="auto">
              <a:xfrm>
                <a:off x="1835696" y="3122385"/>
                <a:ext cx="4392488" cy="23089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2075" tIns="46038" rIns="92075" bIns="46038" anchor="ctr">
                <a:spAutoFit/>
              </a:bodyPr>
              <a:lstStyle/>
              <a:p>
                <a:pPr algn="ctr" rtl="0">
                  <a:spcBef>
                    <a:spcPct val="50000"/>
                  </a:spcBef>
                  <a:buFont typeface="Monotype Sorts" pitchFamily="2" charset="2"/>
                  <a:buNone/>
                </a:pPr>
                <a:r>
                  <a:rPr lang="en-US" sz="3600" dirty="0">
                    <a:sym typeface="Symbol"/>
                  </a:rPr>
                  <a:t>{ </a:t>
                </a:r>
                <a:r>
                  <a:rPr lang="en-US" sz="3600" i="1" dirty="0">
                    <a:sym typeface="Symbol"/>
                  </a:rPr>
                  <a:t>b</a:t>
                </a:r>
                <a:r>
                  <a:rPr lang="en-US" sz="3600" dirty="0">
                    <a:sym typeface="Symbol"/>
                  </a:rPr>
                  <a:t> </a:t>
                </a:r>
                <a:r>
                  <a:rPr lang="en-US" sz="3600" dirty="0">
                    <a:sym typeface="Math B"/>
                  </a:rPr>
                  <a:t> </a:t>
                </a:r>
                <a:r>
                  <a:rPr lang="en-US" sz="3600" i="1" dirty="0">
                    <a:sym typeface="Math B"/>
                  </a:rPr>
                  <a:t>P</a:t>
                </a:r>
                <a:r>
                  <a:rPr lang="en-US" sz="3600" dirty="0">
                    <a:sym typeface="Math B"/>
                  </a:rPr>
                  <a:t> </a:t>
                </a:r>
                <a:r>
                  <a:rPr lang="en-US" sz="3600" dirty="0">
                    <a:sym typeface="Symbol"/>
                  </a:rPr>
                  <a:t>} </a:t>
                </a:r>
                <a:r>
                  <a:rPr lang="en-US" sz="3600" i="1" dirty="0">
                    <a:solidFill>
                      <a:srgbClr val="000000"/>
                    </a:solidFill>
                  </a:rPr>
                  <a:t>S</a:t>
                </a:r>
                <a:r>
                  <a:rPr lang="en-US" sz="3600" baseline="-25000" dirty="0">
                    <a:solidFill>
                      <a:srgbClr val="000000"/>
                    </a:solidFill>
                  </a:rPr>
                  <a:t>1</a:t>
                </a:r>
                <a:r>
                  <a:rPr lang="en-US" sz="3600" dirty="0">
                    <a:sym typeface="Symbol"/>
                  </a:rPr>
                  <a:t> { </a:t>
                </a:r>
                <a:r>
                  <a:rPr lang="en-US" sz="3600" i="1" dirty="0">
                    <a:sym typeface="Symbol"/>
                  </a:rPr>
                  <a:t>Q</a:t>
                </a:r>
                <a:r>
                  <a:rPr lang="en-US" sz="3600" dirty="0">
                    <a:sym typeface="Math B"/>
                  </a:rPr>
                  <a:t> </a:t>
                </a:r>
                <a:r>
                  <a:rPr lang="en-US" sz="3600" dirty="0">
                    <a:sym typeface="Symbol"/>
                  </a:rPr>
                  <a:t>},   { </a:t>
                </a:r>
                <a:r>
                  <a:rPr lang="en-US" sz="3600" dirty="0">
                    <a:sym typeface="Math C"/>
                  </a:rPr>
                  <a:t></a:t>
                </a:r>
                <a:r>
                  <a:rPr lang="en-US" sz="3600" i="1" dirty="0">
                    <a:sym typeface="Symbol"/>
                  </a:rPr>
                  <a:t>b</a:t>
                </a:r>
                <a:r>
                  <a:rPr lang="en-US" sz="3600" dirty="0">
                    <a:sym typeface="Symbol"/>
                  </a:rPr>
                  <a:t> </a:t>
                </a:r>
                <a:r>
                  <a:rPr lang="en-US" sz="3600" dirty="0">
                    <a:sym typeface="Math B"/>
                  </a:rPr>
                  <a:t> </a:t>
                </a:r>
                <a:r>
                  <a:rPr lang="en-US" sz="3600" i="1" dirty="0">
                    <a:sym typeface="Math B"/>
                  </a:rPr>
                  <a:t>P</a:t>
                </a:r>
                <a:r>
                  <a:rPr lang="en-US" sz="3600" dirty="0">
                    <a:sym typeface="Math B"/>
                  </a:rPr>
                  <a:t> </a:t>
                </a:r>
                <a:r>
                  <a:rPr lang="en-US" sz="3600" dirty="0">
                    <a:sym typeface="Symbol"/>
                  </a:rPr>
                  <a:t>} </a:t>
                </a:r>
                <a:r>
                  <a:rPr lang="en-US" sz="3600" i="1" dirty="0">
                    <a:solidFill>
                      <a:srgbClr val="000000"/>
                    </a:solidFill>
                  </a:rPr>
                  <a:t>S</a:t>
                </a:r>
                <a:r>
                  <a:rPr lang="en-US" sz="3600" baseline="-25000" dirty="0">
                    <a:solidFill>
                      <a:srgbClr val="000000"/>
                    </a:solidFill>
                  </a:rPr>
                  <a:t>2</a:t>
                </a:r>
                <a:r>
                  <a:rPr lang="en-US" sz="3600" dirty="0">
                    <a:sym typeface="Symbol"/>
                  </a:rPr>
                  <a:t> { </a:t>
                </a:r>
                <a:r>
                  <a:rPr lang="en-US" sz="3600" i="1" dirty="0">
                    <a:sym typeface="Symbol"/>
                  </a:rPr>
                  <a:t>Q</a:t>
                </a:r>
                <a:r>
                  <a:rPr lang="en-US" sz="3600" dirty="0">
                    <a:sym typeface="Math B"/>
                  </a:rPr>
                  <a:t> </a:t>
                </a:r>
                <a:r>
                  <a:rPr lang="en-US" sz="3600" dirty="0">
                    <a:sym typeface="Symbol"/>
                  </a:rPr>
                  <a:t>}</a:t>
                </a:r>
                <a:br>
                  <a:rPr lang="en-US" sz="3600" dirty="0">
                    <a:solidFill>
                      <a:srgbClr val="000000"/>
                    </a:solidFill>
                    <a:sym typeface="Symbol" pitchFamily="18" charset="2"/>
                  </a:rPr>
                </a:br>
                <a:r>
                  <a:rPr lang="en-US" sz="3600" dirty="0">
                    <a:sym typeface="Symbol"/>
                  </a:rPr>
                  <a:t> { </a:t>
                </a:r>
                <a:r>
                  <a:rPr lang="en-US" sz="3600" i="1" dirty="0">
                    <a:sym typeface="Math B"/>
                  </a:rPr>
                  <a:t>P</a:t>
                </a:r>
                <a:r>
                  <a:rPr lang="en-US" sz="3600" dirty="0">
                    <a:sym typeface="Math B"/>
                  </a:rPr>
                  <a:t> </a:t>
                </a:r>
                <a:r>
                  <a:rPr lang="en-US" sz="3600" dirty="0">
                    <a:sym typeface="Symbol"/>
                  </a:rPr>
                  <a:t>} </a:t>
                </a:r>
                <a:r>
                  <a:rPr lang="en-US" sz="3600" dirty="0">
                    <a:solidFill>
                      <a:srgbClr val="000000"/>
                    </a:solidFill>
                    <a:latin typeface="Courier New" pitchFamily="49" charset="0"/>
                    <a:cs typeface="Courier New" pitchFamily="49" charset="0"/>
                    <a:sym typeface="Symbol" pitchFamily="18" charset="2"/>
                  </a:rPr>
                  <a:t>if </a:t>
                </a:r>
                <a:r>
                  <a:rPr lang="en-US" sz="3600" i="1" dirty="0">
                    <a:solidFill>
                      <a:srgbClr val="000000"/>
                    </a:solidFill>
                    <a:sym typeface="Symbol" pitchFamily="18" charset="2"/>
                  </a:rPr>
                  <a:t>b</a:t>
                </a:r>
                <a:r>
                  <a:rPr lang="en-US" sz="36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3600" dirty="0">
                    <a:solidFill>
                      <a:srgbClr val="000000"/>
                    </a:solidFill>
                    <a:latin typeface="Courier New" pitchFamily="49" charset="0"/>
                    <a:cs typeface="Courier New" pitchFamily="49" charset="0"/>
                    <a:sym typeface="Symbol" pitchFamily="18" charset="2"/>
                  </a:rPr>
                  <a:t>then</a:t>
                </a:r>
                <a:r>
                  <a:rPr lang="en-US" sz="36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3600" i="1" dirty="0">
                    <a:solidFill>
                      <a:srgbClr val="000000"/>
                    </a:solidFill>
                    <a:sym typeface="Symbol" pitchFamily="18" charset="2"/>
                  </a:rPr>
                  <a:t>S</a:t>
                </a:r>
                <a:r>
                  <a:rPr lang="en-US" sz="3600" baseline="-25000" dirty="0">
                    <a:solidFill>
                      <a:srgbClr val="000000"/>
                    </a:solidFill>
                    <a:sym typeface="Symbol" pitchFamily="18" charset="2"/>
                  </a:rPr>
                  <a:t>1</a:t>
                </a:r>
                <a:r>
                  <a:rPr lang="en-US" sz="36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3600" dirty="0">
                    <a:solidFill>
                      <a:srgbClr val="000000"/>
                    </a:solidFill>
                    <a:latin typeface="Courier New" pitchFamily="49" charset="0"/>
                    <a:cs typeface="Courier New" pitchFamily="49" charset="0"/>
                    <a:sym typeface="Symbol" pitchFamily="18" charset="2"/>
                  </a:rPr>
                  <a:t>else</a:t>
                </a:r>
                <a:r>
                  <a:rPr lang="en-US" sz="36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3600" i="1" dirty="0">
                    <a:solidFill>
                      <a:srgbClr val="000000"/>
                    </a:solidFill>
                    <a:sym typeface="Symbol" pitchFamily="18" charset="2"/>
                  </a:rPr>
                  <a:t>S</a:t>
                </a:r>
                <a:r>
                  <a:rPr lang="en-US" sz="3600" baseline="-25000" dirty="0">
                    <a:solidFill>
                      <a:srgbClr val="000000"/>
                    </a:solidFill>
                    <a:sym typeface="Symbol" pitchFamily="18" charset="2"/>
                  </a:rPr>
                  <a:t>2</a:t>
                </a:r>
                <a:r>
                  <a:rPr lang="en-US" sz="3600" dirty="0">
                    <a:sym typeface="Symbol"/>
                  </a:rPr>
                  <a:t> { </a:t>
                </a:r>
                <a:r>
                  <a:rPr lang="en-US" sz="3600" i="1" dirty="0">
                    <a:sym typeface="Symbol"/>
                  </a:rPr>
                  <a:t>Q</a:t>
                </a:r>
                <a:r>
                  <a:rPr lang="en-US" sz="3600" dirty="0">
                    <a:sym typeface="Math B"/>
                  </a:rPr>
                  <a:t> </a:t>
                </a:r>
                <a:r>
                  <a:rPr lang="en-US" sz="3600" dirty="0">
                    <a:sym typeface="Symbol"/>
                  </a:rPr>
                  <a:t>}</a:t>
                </a:r>
                <a:endParaRPr lang="en-US" sz="3600" dirty="0">
                  <a:solidFill>
                    <a:srgbClr val="000000"/>
                  </a:solidFill>
                  <a:sym typeface="Math B" pitchFamily="2" charset="2"/>
                </a:endParaRPr>
              </a:p>
            </p:txBody>
          </p:sp>
          <p:cxnSp>
            <p:nvCxnSpPr>
              <p:cNvPr id="9" name="מחבר ישר 8"/>
              <p:cNvCxnSpPr/>
              <p:nvPr/>
            </p:nvCxnSpPr>
            <p:spPr>
              <a:xfrm>
                <a:off x="1979712" y="4293096"/>
                <a:ext cx="4104456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TextBox 6"/>
            <p:cNvSpPr txBox="1"/>
            <p:nvPr/>
          </p:nvSpPr>
          <p:spPr>
            <a:xfrm>
              <a:off x="1218766" y="3884342"/>
              <a:ext cx="875561" cy="138165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 rtl="0"/>
              <a:r>
                <a:rPr lang="en-US" sz="3600" dirty="0">
                  <a:solidFill>
                    <a:srgbClr val="0000FF"/>
                  </a:solidFill>
                </a:rPr>
                <a:t>[</a:t>
              </a:r>
              <a:r>
                <a:rPr lang="en-US" sz="3600" dirty="0" err="1">
                  <a:solidFill>
                    <a:srgbClr val="0000FF"/>
                  </a:solidFill>
                </a:rPr>
                <a:t>if</a:t>
              </a:r>
              <a:r>
                <a:rPr lang="en-US" sz="3600" baseline="-25000" dirty="0" err="1">
                  <a:solidFill>
                    <a:srgbClr val="0000FF"/>
                  </a:solidFill>
                </a:rPr>
                <a:t>p</a:t>
              </a:r>
              <a:r>
                <a:rPr lang="en-US" sz="3600" dirty="0">
                  <a:solidFill>
                    <a:srgbClr val="0000FF"/>
                  </a:solidFill>
                </a:rPr>
                <a:t>]</a:t>
              </a:r>
              <a:endParaRPr lang="he-IL" sz="3600" dirty="0">
                <a:solidFill>
                  <a:srgbClr val="0000FF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043608" y="2636912"/>
            <a:ext cx="2664296" cy="34163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>
                <a:sym typeface="Symbol"/>
              </a:rPr>
              <a:t>{ </a:t>
            </a:r>
            <a:r>
              <a:rPr lang="en-US" sz="2400" i="1" dirty="0">
                <a:sym typeface="Math B"/>
              </a:rPr>
              <a:t>P</a:t>
            </a:r>
            <a:r>
              <a:rPr lang="en-US" sz="2400" dirty="0">
                <a:sym typeface="Math B"/>
              </a:rPr>
              <a:t> </a:t>
            </a:r>
            <a:r>
              <a:rPr lang="en-US" sz="2400" dirty="0">
                <a:sym typeface="Symbol"/>
              </a:rPr>
              <a:t>}</a:t>
            </a:r>
            <a:br>
              <a:rPr lang="en-US" sz="2400" dirty="0">
                <a:sym typeface="Symbol"/>
              </a:rPr>
            </a:br>
            <a:r>
              <a:rPr lang="en-US" sz="2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if </a:t>
            </a:r>
            <a:r>
              <a:rPr lang="en-US" sz="2400" i="1" dirty="0">
                <a:solidFill>
                  <a:srgbClr val="000000"/>
                </a:solidFill>
                <a:sym typeface="Symbol" pitchFamily="18" charset="2"/>
              </a:rPr>
              <a:t>b</a:t>
            </a:r>
            <a:r>
              <a:rPr lang="en-US" sz="2400" dirty="0">
                <a:solidFill>
                  <a:srgbClr val="000000"/>
                </a:solidFill>
                <a:sym typeface="Symbol" pitchFamily="18" charset="2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then</a:t>
            </a:r>
            <a:br>
              <a:rPr lang="en-US" sz="2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</a:br>
            <a:r>
              <a:rPr lang="en-US" sz="2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	</a:t>
            </a:r>
            <a:r>
              <a:rPr lang="en-US" sz="2400" dirty="0">
                <a:sym typeface="Symbol"/>
              </a:rPr>
              <a:t>{ </a:t>
            </a:r>
            <a:r>
              <a:rPr lang="en-US" sz="2400" i="1" dirty="0">
                <a:sym typeface="Symbol"/>
              </a:rPr>
              <a:t>b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>
                <a:sym typeface="Math B"/>
              </a:rPr>
              <a:t> </a:t>
            </a:r>
            <a:r>
              <a:rPr lang="en-US" sz="2400" i="1" dirty="0">
                <a:sym typeface="Math B"/>
              </a:rPr>
              <a:t>P</a:t>
            </a:r>
            <a:r>
              <a:rPr lang="en-US" sz="2400" dirty="0">
                <a:sym typeface="Math B"/>
              </a:rPr>
              <a:t> </a:t>
            </a:r>
            <a:r>
              <a:rPr lang="en-US" sz="2400" dirty="0">
                <a:sym typeface="Symbol"/>
              </a:rPr>
              <a:t>}</a:t>
            </a:r>
            <a:br>
              <a:rPr lang="en-US" sz="2400" dirty="0">
                <a:sym typeface="Symbol"/>
              </a:rPr>
            </a:br>
            <a:r>
              <a:rPr lang="en-US" sz="2400" dirty="0">
                <a:sym typeface="Symbol"/>
              </a:rPr>
              <a:t>	</a:t>
            </a:r>
            <a:r>
              <a:rPr lang="en-US" sz="2400" i="1" dirty="0">
                <a:solidFill>
                  <a:srgbClr val="000000"/>
                </a:solidFill>
                <a:sym typeface="Symbol" pitchFamily="18" charset="2"/>
              </a:rPr>
              <a:t>S</a:t>
            </a:r>
            <a:r>
              <a:rPr lang="en-US" sz="2400" baseline="-25000" dirty="0">
                <a:solidFill>
                  <a:srgbClr val="000000"/>
                </a:solidFill>
                <a:sym typeface="Symbol" pitchFamily="18" charset="2"/>
              </a:rPr>
              <a:t>1</a:t>
            </a:r>
            <a:br>
              <a:rPr lang="en-US" sz="2400" baseline="-25000" dirty="0">
                <a:solidFill>
                  <a:srgbClr val="000000"/>
                </a:solidFill>
                <a:sym typeface="Symbol" pitchFamily="18" charset="2"/>
              </a:rPr>
            </a:br>
            <a:r>
              <a:rPr lang="en-US" sz="2400" baseline="-25000" dirty="0">
                <a:solidFill>
                  <a:srgbClr val="000000"/>
                </a:solidFill>
                <a:sym typeface="Symbol" pitchFamily="18" charset="2"/>
              </a:rPr>
              <a:t>	</a:t>
            </a:r>
            <a:r>
              <a:rPr lang="en-US" sz="2400" dirty="0">
                <a:sym typeface="Symbol"/>
              </a:rPr>
              <a:t>{ </a:t>
            </a:r>
            <a:r>
              <a:rPr lang="en-US" sz="2400" i="1" dirty="0">
                <a:sym typeface="Symbol"/>
              </a:rPr>
              <a:t>Q</a:t>
            </a:r>
            <a:r>
              <a:rPr lang="en-US" sz="2400" i="1" baseline="-25000" dirty="0">
                <a:sym typeface="Symbol"/>
              </a:rPr>
              <a:t>1</a:t>
            </a:r>
            <a:r>
              <a:rPr lang="en-US" sz="2400" dirty="0">
                <a:sym typeface="Math B"/>
              </a:rPr>
              <a:t> </a:t>
            </a:r>
            <a:r>
              <a:rPr lang="en-US" sz="2400" dirty="0">
                <a:sym typeface="Symbol"/>
              </a:rPr>
              <a:t>}</a:t>
            </a:r>
            <a:br>
              <a:rPr lang="en-US" sz="2400" baseline="-25000" dirty="0">
                <a:solidFill>
                  <a:srgbClr val="000000"/>
                </a:solidFill>
                <a:sym typeface="Symbol" pitchFamily="18" charset="2"/>
              </a:rPr>
            </a:br>
            <a:r>
              <a:rPr lang="en-US" sz="2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else</a:t>
            </a:r>
            <a:br>
              <a:rPr lang="en-US" sz="2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</a:br>
            <a:r>
              <a:rPr lang="en-US" sz="2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	</a:t>
            </a:r>
            <a:r>
              <a:rPr lang="en-US" sz="2400" i="1" dirty="0">
                <a:solidFill>
                  <a:srgbClr val="000000"/>
                </a:solidFill>
                <a:sym typeface="Symbol" pitchFamily="18" charset="2"/>
              </a:rPr>
              <a:t>S</a:t>
            </a:r>
            <a:r>
              <a:rPr lang="en-US" sz="2400" baseline="-25000" dirty="0">
                <a:solidFill>
                  <a:srgbClr val="000000"/>
                </a:solidFill>
                <a:sym typeface="Symbol" pitchFamily="18" charset="2"/>
              </a:rPr>
              <a:t>2</a:t>
            </a:r>
            <a:br>
              <a:rPr lang="en-US" sz="2400" baseline="-25000" dirty="0">
                <a:solidFill>
                  <a:srgbClr val="000000"/>
                </a:solidFill>
                <a:sym typeface="Symbol" pitchFamily="18" charset="2"/>
              </a:rPr>
            </a:br>
            <a:r>
              <a:rPr lang="en-US" sz="2400" baseline="-25000" dirty="0">
                <a:solidFill>
                  <a:srgbClr val="000000"/>
                </a:solidFill>
                <a:sym typeface="Symbol" pitchFamily="18" charset="2"/>
              </a:rPr>
              <a:t>	 </a:t>
            </a:r>
            <a:r>
              <a:rPr lang="en-US" sz="2400" dirty="0">
                <a:sym typeface="Symbol"/>
              </a:rPr>
              <a:t>{ </a:t>
            </a:r>
            <a:r>
              <a:rPr lang="en-US" sz="2400" i="1" dirty="0">
                <a:sym typeface="Symbol"/>
              </a:rPr>
              <a:t>Q</a:t>
            </a:r>
            <a:r>
              <a:rPr lang="en-US" sz="2400" i="1" baseline="-25000" dirty="0">
                <a:sym typeface="Symbol"/>
              </a:rPr>
              <a:t>2</a:t>
            </a:r>
            <a:r>
              <a:rPr lang="en-US" sz="2400" dirty="0">
                <a:sym typeface="Math B"/>
              </a:rPr>
              <a:t> </a:t>
            </a:r>
            <a:r>
              <a:rPr lang="en-US" sz="2400" dirty="0">
                <a:sym typeface="Symbol"/>
              </a:rPr>
              <a:t>}</a:t>
            </a:r>
            <a:br>
              <a:rPr lang="en-US" sz="2400" baseline="-25000" dirty="0">
                <a:solidFill>
                  <a:srgbClr val="000000"/>
                </a:solidFill>
                <a:sym typeface="Symbol" pitchFamily="18" charset="2"/>
              </a:rPr>
            </a:br>
            <a:r>
              <a:rPr lang="en-US" sz="2400" dirty="0">
                <a:sym typeface="Symbol"/>
              </a:rPr>
              <a:t>{ </a:t>
            </a:r>
            <a:r>
              <a:rPr lang="en-US" sz="2400" i="1" dirty="0">
                <a:sym typeface="Symbol"/>
              </a:rPr>
              <a:t>Q</a:t>
            </a:r>
            <a:r>
              <a:rPr lang="en-US" sz="2400" dirty="0">
                <a:sym typeface="Math B"/>
              </a:rPr>
              <a:t> </a:t>
            </a:r>
            <a:r>
              <a:rPr lang="en-US" sz="2400" dirty="0">
                <a:sym typeface="Symbol"/>
              </a:rPr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32040" y="3933056"/>
            <a:ext cx="3312368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ym typeface="Symbol"/>
              </a:rPr>
              <a:t>Usually Q is the result of using the consequence rule, so a more explicit annotation is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05637421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Annotating loops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58</a:t>
            </a:fld>
            <a:endParaRPr lang="he-IL" dirty="0"/>
          </a:p>
        </p:txBody>
      </p:sp>
      <p:grpSp>
        <p:nvGrpSpPr>
          <p:cNvPr id="3" name="קבוצה 54"/>
          <p:cNvGrpSpPr/>
          <p:nvPr/>
        </p:nvGrpSpPr>
        <p:grpSpPr>
          <a:xfrm>
            <a:off x="699571" y="1244338"/>
            <a:ext cx="7400822" cy="1200971"/>
            <a:chOff x="1011428" y="4834799"/>
            <a:chExt cx="5108744" cy="1829370"/>
          </a:xfrm>
          <a:effectLst>
            <a:glow rad="228600">
              <a:schemeClr val="accent6">
                <a:satMod val="175000"/>
                <a:alpha val="40000"/>
              </a:schemeClr>
            </a:glow>
          </a:effectLst>
        </p:grpSpPr>
        <p:grpSp>
          <p:nvGrpSpPr>
            <p:cNvPr id="5" name="קבוצה 47"/>
            <p:cNvGrpSpPr/>
            <p:nvPr/>
          </p:nvGrpSpPr>
          <p:grpSpPr>
            <a:xfrm>
              <a:off x="2159732" y="4834799"/>
              <a:ext cx="3960440" cy="1829370"/>
              <a:chOff x="1835696" y="3362182"/>
              <a:chExt cx="4680520" cy="1829370"/>
            </a:xfrm>
          </p:grpSpPr>
          <p:sp>
            <p:nvSpPr>
              <p:cNvPr id="8" name="Text Box 3"/>
              <p:cNvSpPr txBox="1">
                <a:spLocks noChangeArrowheads="1"/>
              </p:cNvSpPr>
              <p:nvPr/>
            </p:nvSpPr>
            <p:spPr bwMode="auto">
              <a:xfrm>
                <a:off x="1835696" y="3362182"/>
                <a:ext cx="4680520" cy="18293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2075" tIns="46038" rIns="92075" bIns="46038" anchor="ctr">
                <a:spAutoFit/>
              </a:bodyPr>
              <a:lstStyle/>
              <a:p>
                <a:pPr algn="ctr" rtl="0">
                  <a:spcBef>
                    <a:spcPct val="50000"/>
                  </a:spcBef>
                  <a:buFont typeface="Monotype Sorts" pitchFamily="2" charset="2"/>
                  <a:buNone/>
                </a:pPr>
                <a:r>
                  <a:rPr lang="en-US" sz="3600" dirty="0">
                    <a:sym typeface="Symbol"/>
                  </a:rPr>
                  <a:t>{ </a:t>
                </a:r>
                <a:r>
                  <a:rPr lang="en-US" sz="3600" i="1" dirty="0">
                    <a:sym typeface="Symbol"/>
                  </a:rPr>
                  <a:t>b</a:t>
                </a:r>
                <a:r>
                  <a:rPr lang="en-US" sz="3600" dirty="0">
                    <a:sym typeface="Symbol"/>
                  </a:rPr>
                  <a:t> </a:t>
                </a:r>
                <a:r>
                  <a:rPr lang="en-US" sz="3600" dirty="0">
                    <a:sym typeface="Math B"/>
                  </a:rPr>
                  <a:t> </a:t>
                </a:r>
                <a:r>
                  <a:rPr lang="en-US" sz="3600" i="1" dirty="0">
                    <a:sym typeface="Symbol"/>
                  </a:rPr>
                  <a:t>P</a:t>
                </a:r>
                <a:r>
                  <a:rPr lang="en-US" sz="3600" dirty="0">
                    <a:sym typeface="Symbol"/>
                  </a:rPr>
                  <a:t> } </a:t>
                </a:r>
                <a:r>
                  <a:rPr lang="en-US" sz="3600" i="1" dirty="0">
                    <a:solidFill>
                      <a:srgbClr val="000000"/>
                    </a:solidFill>
                  </a:rPr>
                  <a:t>S</a:t>
                </a:r>
                <a:r>
                  <a:rPr lang="en-US" sz="3600" dirty="0">
                    <a:sym typeface="Symbol"/>
                  </a:rPr>
                  <a:t> { </a:t>
                </a:r>
                <a:r>
                  <a:rPr lang="en-US" sz="3600" i="1" dirty="0">
                    <a:sym typeface="Symbol"/>
                  </a:rPr>
                  <a:t>P</a:t>
                </a:r>
                <a:r>
                  <a:rPr lang="en-US" sz="3600" dirty="0">
                    <a:sym typeface="Symbol"/>
                  </a:rPr>
                  <a:t> }</a:t>
                </a:r>
                <a:r>
                  <a:rPr lang="en-US" sz="3600" dirty="0">
                    <a:solidFill>
                      <a:srgbClr val="000000"/>
                    </a:solidFill>
                  </a:rPr>
                  <a:t> </a:t>
                </a:r>
                <a:br>
                  <a:rPr lang="en-US" sz="3600" dirty="0">
                    <a:solidFill>
                      <a:srgbClr val="000000"/>
                    </a:solidFill>
                    <a:sym typeface="Symbol" pitchFamily="18" charset="2"/>
                  </a:rPr>
                </a:br>
                <a:r>
                  <a:rPr lang="en-US" sz="3600" dirty="0">
                    <a:sym typeface="Symbol"/>
                  </a:rPr>
                  <a:t> { </a:t>
                </a:r>
                <a:r>
                  <a:rPr lang="en-US" sz="3600" i="1" dirty="0">
                    <a:sym typeface="Symbol"/>
                  </a:rPr>
                  <a:t>P</a:t>
                </a:r>
                <a:r>
                  <a:rPr lang="en-US" sz="3600" dirty="0">
                    <a:sym typeface="Symbol"/>
                  </a:rPr>
                  <a:t> } </a:t>
                </a:r>
                <a:r>
                  <a:rPr lang="en-US" sz="3600" dirty="0">
                    <a:solidFill>
                      <a:srgbClr val="000000"/>
                    </a:solidFill>
                    <a:latin typeface="Courier New" pitchFamily="49" charset="0"/>
                    <a:cs typeface="Courier New" pitchFamily="49" charset="0"/>
                    <a:sym typeface="Symbol" pitchFamily="18" charset="2"/>
                  </a:rPr>
                  <a:t>while </a:t>
                </a:r>
                <a:r>
                  <a:rPr lang="en-US" sz="3600" i="1" dirty="0">
                    <a:solidFill>
                      <a:srgbClr val="000000"/>
                    </a:solidFill>
                    <a:sym typeface="Symbol" pitchFamily="18" charset="2"/>
                  </a:rPr>
                  <a:t>b</a:t>
                </a:r>
                <a:r>
                  <a:rPr lang="en-US" sz="36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3600" dirty="0">
                    <a:solidFill>
                      <a:srgbClr val="000000"/>
                    </a:solidFill>
                    <a:latin typeface="Courier New" pitchFamily="49" charset="0"/>
                    <a:cs typeface="Courier New" pitchFamily="49" charset="0"/>
                    <a:sym typeface="Symbol" pitchFamily="18" charset="2"/>
                  </a:rPr>
                  <a:t>do</a:t>
                </a:r>
                <a:r>
                  <a:rPr lang="en-US" sz="36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3600" i="1" dirty="0">
                    <a:solidFill>
                      <a:srgbClr val="000000"/>
                    </a:solidFill>
                    <a:sym typeface="Symbol" pitchFamily="18" charset="2"/>
                  </a:rPr>
                  <a:t>S</a:t>
                </a:r>
                <a:r>
                  <a:rPr lang="en-US" sz="3600" dirty="0">
                    <a:sym typeface="Symbol"/>
                  </a:rPr>
                  <a:t> {</a:t>
                </a:r>
                <a:r>
                  <a:rPr lang="en-US" sz="3600" dirty="0">
                    <a:sym typeface="Math C"/>
                  </a:rPr>
                  <a:t></a:t>
                </a:r>
                <a:r>
                  <a:rPr lang="en-US" sz="3600" i="1" dirty="0">
                    <a:sym typeface="Symbol"/>
                  </a:rPr>
                  <a:t>b</a:t>
                </a:r>
                <a:r>
                  <a:rPr lang="en-US" sz="3600" dirty="0">
                    <a:sym typeface="Symbol"/>
                  </a:rPr>
                  <a:t> </a:t>
                </a:r>
                <a:r>
                  <a:rPr lang="en-US" sz="3600" dirty="0">
                    <a:sym typeface="Math B"/>
                  </a:rPr>
                  <a:t> </a:t>
                </a:r>
                <a:r>
                  <a:rPr lang="en-US" sz="3600" i="1" dirty="0">
                    <a:sym typeface="Symbol"/>
                  </a:rPr>
                  <a:t>P</a:t>
                </a:r>
                <a:r>
                  <a:rPr lang="en-US" sz="3600" dirty="0">
                    <a:sym typeface="Symbol"/>
                  </a:rPr>
                  <a:t> }</a:t>
                </a:r>
                <a:endParaRPr lang="en-US" sz="3600" dirty="0">
                  <a:solidFill>
                    <a:srgbClr val="000000"/>
                  </a:solidFill>
                  <a:sym typeface="Math B" pitchFamily="2" charset="2"/>
                </a:endParaRPr>
              </a:p>
            </p:txBody>
          </p:sp>
          <p:cxnSp>
            <p:nvCxnSpPr>
              <p:cNvPr id="9" name="מחבר ישר 8"/>
              <p:cNvCxnSpPr/>
              <p:nvPr/>
            </p:nvCxnSpPr>
            <p:spPr>
              <a:xfrm>
                <a:off x="1979712" y="4293096"/>
                <a:ext cx="4392488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TextBox 6"/>
            <p:cNvSpPr txBox="1"/>
            <p:nvPr/>
          </p:nvSpPr>
          <p:spPr>
            <a:xfrm>
              <a:off x="1011428" y="5313393"/>
              <a:ext cx="1181914" cy="98451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 rtl="0"/>
              <a:r>
                <a:rPr lang="en-US" sz="3600" dirty="0">
                  <a:solidFill>
                    <a:srgbClr val="0000FF"/>
                  </a:solidFill>
                </a:rPr>
                <a:t>[</a:t>
              </a:r>
              <a:r>
                <a:rPr lang="en-US" sz="3600" dirty="0" err="1">
                  <a:solidFill>
                    <a:srgbClr val="0000FF"/>
                  </a:solidFill>
                </a:rPr>
                <a:t>while</a:t>
              </a:r>
              <a:r>
                <a:rPr lang="en-US" sz="3600" baseline="-25000" dirty="0" err="1">
                  <a:solidFill>
                    <a:srgbClr val="0000FF"/>
                  </a:solidFill>
                </a:rPr>
                <a:t>p</a:t>
              </a:r>
              <a:r>
                <a:rPr lang="en-US" sz="3600" dirty="0">
                  <a:solidFill>
                    <a:srgbClr val="0000FF"/>
                  </a:solidFill>
                </a:rPr>
                <a:t>]</a:t>
              </a:r>
              <a:endParaRPr lang="he-IL" sz="3600" dirty="0">
                <a:solidFill>
                  <a:srgbClr val="0000FF"/>
                </a:solidFill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043608" y="2798926"/>
            <a:ext cx="6840760" cy="28623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3600" dirty="0">
                <a:sym typeface="Symbol"/>
              </a:rPr>
              <a:t>{ </a:t>
            </a:r>
            <a:r>
              <a:rPr lang="en-US" sz="3600" i="1" dirty="0">
                <a:sym typeface="Math B"/>
              </a:rPr>
              <a:t>P</a:t>
            </a:r>
            <a:r>
              <a:rPr lang="en-US" sz="3600" dirty="0">
                <a:sym typeface="Math B"/>
              </a:rPr>
              <a:t> </a:t>
            </a:r>
            <a:r>
              <a:rPr lang="en-US" sz="3600" dirty="0">
                <a:sym typeface="Symbol"/>
              </a:rPr>
              <a:t>}</a:t>
            </a:r>
            <a:br>
              <a:rPr lang="en-US" sz="3600" dirty="0">
                <a:sym typeface="Symbol"/>
              </a:rPr>
            </a:br>
            <a:r>
              <a:rPr lang="en-US" sz="3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while </a:t>
            </a:r>
            <a:r>
              <a:rPr lang="en-US" sz="3600" i="1" dirty="0">
                <a:solidFill>
                  <a:srgbClr val="000000"/>
                </a:solidFill>
                <a:sym typeface="Symbol" pitchFamily="18" charset="2"/>
              </a:rPr>
              <a:t>b</a:t>
            </a:r>
            <a:r>
              <a:rPr lang="en-US" sz="3600" dirty="0">
                <a:solidFill>
                  <a:srgbClr val="000000"/>
                </a:solidFill>
                <a:sym typeface="Symbol" pitchFamily="18" charset="2"/>
              </a:rPr>
              <a:t> </a:t>
            </a:r>
            <a:r>
              <a:rPr lang="en-US" sz="3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do</a:t>
            </a:r>
            <a:br>
              <a:rPr lang="en-US" sz="3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</a:br>
            <a:r>
              <a:rPr lang="en-US" sz="3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    </a:t>
            </a:r>
            <a:r>
              <a:rPr lang="en-US" sz="3600" dirty="0">
                <a:sym typeface="Symbol"/>
              </a:rPr>
              <a:t>{ </a:t>
            </a:r>
            <a:r>
              <a:rPr lang="en-US" sz="3600" i="1" dirty="0">
                <a:sym typeface="Symbol"/>
              </a:rPr>
              <a:t>b</a:t>
            </a:r>
            <a:r>
              <a:rPr lang="en-US" sz="3600" dirty="0">
                <a:sym typeface="Symbol"/>
              </a:rPr>
              <a:t> </a:t>
            </a:r>
            <a:r>
              <a:rPr lang="en-US" sz="3600" dirty="0">
                <a:sym typeface="Math B"/>
              </a:rPr>
              <a:t> </a:t>
            </a:r>
            <a:r>
              <a:rPr lang="en-US" sz="3600" i="1" dirty="0">
                <a:sym typeface="Math B"/>
              </a:rPr>
              <a:t>P</a:t>
            </a:r>
            <a:r>
              <a:rPr lang="en-US" sz="3600" dirty="0">
                <a:sym typeface="Math B"/>
              </a:rPr>
              <a:t> </a:t>
            </a:r>
            <a:r>
              <a:rPr lang="en-US" sz="3600" dirty="0">
                <a:sym typeface="Symbol"/>
              </a:rPr>
              <a:t>}</a:t>
            </a:r>
            <a:br>
              <a:rPr lang="en-US" sz="3600" dirty="0">
                <a:sym typeface="Symbol"/>
              </a:rPr>
            </a:br>
            <a:r>
              <a:rPr lang="en-US" sz="3600" dirty="0">
                <a:sym typeface="Symbol"/>
              </a:rPr>
              <a:t>          </a:t>
            </a:r>
            <a:r>
              <a:rPr lang="en-US" sz="3600" i="1" dirty="0">
                <a:solidFill>
                  <a:srgbClr val="000000"/>
                </a:solidFill>
                <a:sym typeface="Symbol" pitchFamily="18" charset="2"/>
              </a:rPr>
              <a:t>S</a:t>
            </a:r>
            <a:br>
              <a:rPr lang="en-US" sz="3600" baseline="-25000" dirty="0">
                <a:solidFill>
                  <a:srgbClr val="000000"/>
                </a:solidFill>
                <a:sym typeface="Symbol" pitchFamily="18" charset="2"/>
              </a:rPr>
            </a:br>
            <a:r>
              <a:rPr lang="en-US" sz="3600" dirty="0">
                <a:sym typeface="Symbol"/>
              </a:rPr>
              <a:t>{</a:t>
            </a:r>
            <a:r>
              <a:rPr lang="en-US" sz="3600" dirty="0">
                <a:sym typeface="Math C"/>
              </a:rPr>
              <a:t></a:t>
            </a:r>
            <a:r>
              <a:rPr lang="en-US" sz="3600" i="1" dirty="0">
                <a:sym typeface="Symbol"/>
              </a:rPr>
              <a:t>b</a:t>
            </a:r>
            <a:r>
              <a:rPr lang="en-US" sz="3600" dirty="0">
                <a:sym typeface="Symbol"/>
              </a:rPr>
              <a:t> </a:t>
            </a:r>
            <a:r>
              <a:rPr lang="en-US" sz="3600" dirty="0">
                <a:sym typeface="Math B"/>
              </a:rPr>
              <a:t> </a:t>
            </a:r>
            <a:r>
              <a:rPr lang="en-US" sz="3600" i="1" dirty="0">
                <a:sym typeface="Symbol"/>
              </a:rPr>
              <a:t>P</a:t>
            </a:r>
            <a:r>
              <a:rPr lang="en-US" sz="3600" dirty="0">
                <a:sym typeface="Math B"/>
              </a:rPr>
              <a:t> </a:t>
            </a:r>
            <a:r>
              <a:rPr lang="en-US" sz="3600" dirty="0">
                <a:sym typeface="Symbol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2716756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Annotating loops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59</a:t>
            </a:fld>
            <a:endParaRPr lang="he-IL" dirty="0"/>
          </a:p>
        </p:txBody>
      </p:sp>
      <p:grpSp>
        <p:nvGrpSpPr>
          <p:cNvPr id="3" name="קבוצה 54"/>
          <p:cNvGrpSpPr/>
          <p:nvPr/>
        </p:nvGrpSpPr>
        <p:grpSpPr>
          <a:xfrm>
            <a:off x="699571" y="1244338"/>
            <a:ext cx="7400822" cy="1200971"/>
            <a:chOff x="1011428" y="4834799"/>
            <a:chExt cx="5108744" cy="1829370"/>
          </a:xfrm>
          <a:effectLst>
            <a:glow rad="228600">
              <a:schemeClr val="accent6">
                <a:satMod val="175000"/>
                <a:alpha val="40000"/>
              </a:schemeClr>
            </a:glow>
          </a:effectLst>
        </p:grpSpPr>
        <p:grpSp>
          <p:nvGrpSpPr>
            <p:cNvPr id="5" name="קבוצה 47"/>
            <p:cNvGrpSpPr/>
            <p:nvPr/>
          </p:nvGrpSpPr>
          <p:grpSpPr>
            <a:xfrm>
              <a:off x="2159732" y="4834799"/>
              <a:ext cx="3960440" cy="1829370"/>
              <a:chOff x="1835696" y="3362182"/>
              <a:chExt cx="4680520" cy="1829370"/>
            </a:xfrm>
          </p:grpSpPr>
          <p:sp>
            <p:nvSpPr>
              <p:cNvPr id="8" name="Text Box 3"/>
              <p:cNvSpPr txBox="1">
                <a:spLocks noChangeArrowheads="1"/>
              </p:cNvSpPr>
              <p:nvPr/>
            </p:nvSpPr>
            <p:spPr bwMode="auto">
              <a:xfrm>
                <a:off x="1835696" y="3362182"/>
                <a:ext cx="4680520" cy="18293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2075" tIns="46038" rIns="92075" bIns="46038" anchor="ctr">
                <a:spAutoFit/>
              </a:bodyPr>
              <a:lstStyle/>
              <a:p>
                <a:pPr algn="ctr" rtl="0">
                  <a:spcBef>
                    <a:spcPct val="50000"/>
                  </a:spcBef>
                  <a:buFont typeface="Monotype Sorts" pitchFamily="2" charset="2"/>
                  <a:buNone/>
                </a:pPr>
                <a:r>
                  <a:rPr lang="en-US" sz="3600" dirty="0">
                    <a:sym typeface="Symbol"/>
                  </a:rPr>
                  <a:t>{ </a:t>
                </a:r>
                <a:r>
                  <a:rPr lang="en-US" sz="3600" i="1" dirty="0">
                    <a:sym typeface="Symbol"/>
                  </a:rPr>
                  <a:t>b</a:t>
                </a:r>
                <a:r>
                  <a:rPr lang="en-US" sz="3600" dirty="0">
                    <a:sym typeface="Symbol"/>
                  </a:rPr>
                  <a:t> </a:t>
                </a:r>
                <a:r>
                  <a:rPr lang="en-US" sz="3600" dirty="0">
                    <a:sym typeface="Math B"/>
                  </a:rPr>
                  <a:t> </a:t>
                </a:r>
                <a:r>
                  <a:rPr lang="en-US" sz="3600" i="1" dirty="0">
                    <a:sym typeface="Symbol"/>
                  </a:rPr>
                  <a:t>P</a:t>
                </a:r>
                <a:r>
                  <a:rPr lang="en-US" sz="3600" dirty="0">
                    <a:sym typeface="Symbol"/>
                  </a:rPr>
                  <a:t> } </a:t>
                </a:r>
                <a:r>
                  <a:rPr lang="en-US" sz="3600" i="1" dirty="0">
                    <a:solidFill>
                      <a:srgbClr val="000000"/>
                    </a:solidFill>
                  </a:rPr>
                  <a:t>S</a:t>
                </a:r>
                <a:r>
                  <a:rPr lang="en-US" sz="3600" dirty="0">
                    <a:sym typeface="Symbol"/>
                  </a:rPr>
                  <a:t> { </a:t>
                </a:r>
                <a:r>
                  <a:rPr lang="en-US" sz="3600" i="1" dirty="0">
                    <a:sym typeface="Symbol"/>
                  </a:rPr>
                  <a:t>P</a:t>
                </a:r>
                <a:r>
                  <a:rPr lang="en-US" sz="3600" dirty="0">
                    <a:sym typeface="Symbol"/>
                  </a:rPr>
                  <a:t> }</a:t>
                </a:r>
                <a:r>
                  <a:rPr lang="en-US" sz="3600" dirty="0">
                    <a:solidFill>
                      <a:srgbClr val="000000"/>
                    </a:solidFill>
                  </a:rPr>
                  <a:t> </a:t>
                </a:r>
                <a:br>
                  <a:rPr lang="en-US" sz="3600" dirty="0">
                    <a:solidFill>
                      <a:srgbClr val="000000"/>
                    </a:solidFill>
                    <a:sym typeface="Symbol" pitchFamily="18" charset="2"/>
                  </a:rPr>
                </a:br>
                <a:r>
                  <a:rPr lang="en-US" sz="3600" dirty="0">
                    <a:sym typeface="Symbol"/>
                  </a:rPr>
                  <a:t> { </a:t>
                </a:r>
                <a:r>
                  <a:rPr lang="en-US" sz="3600" i="1" dirty="0">
                    <a:sym typeface="Symbol"/>
                  </a:rPr>
                  <a:t>P</a:t>
                </a:r>
                <a:r>
                  <a:rPr lang="en-US" sz="3600" dirty="0">
                    <a:sym typeface="Symbol"/>
                  </a:rPr>
                  <a:t> } </a:t>
                </a:r>
                <a:r>
                  <a:rPr lang="en-US" sz="3600" dirty="0">
                    <a:solidFill>
                      <a:srgbClr val="000000"/>
                    </a:solidFill>
                    <a:latin typeface="Courier New" pitchFamily="49" charset="0"/>
                    <a:cs typeface="Courier New" pitchFamily="49" charset="0"/>
                    <a:sym typeface="Symbol" pitchFamily="18" charset="2"/>
                  </a:rPr>
                  <a:t>while </a:t>
                </a:r>
                <a:r>
                  <a:rPr lang="en-US" sz="3600" i="1" dirty="0">
                    <a:solidFill>
                      <a:srgbClr val="000000"/>
                    </a:solidFill>
                    <a:sym typeface="Symbol" pitchFamily="18" charset="2"/>
                  </a:rPr>
                  <a:t>b</a:t>
                </a:r>
                <a:r>
                  <a:rPr lang="en-US" sz="36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3600" dirty="0">
                    <a:solidFill>
                      <a:srgbClr val="000000"/>
                    </a:solidFill>
                    <a:latin typeface="Courier New" pitchFamily="49" charset="0"/>
                    <a:cs typeface="Courier New" pitchFamily="49" charset="0"/>
                    <a:sym typeface="Symbol" pitchFamily="18" charset="2"/>
                  </a:rPr>
                  <a:t>do</a:t>
                </a:r>
                <a:r>
                  <a:rPr lang="en-US" sz="3600" dirty="0">
                    <a:solidFill>
                      <a:srgbClr val="000000"/>
                    </a:solidFill>
                    <a:sym typeface="Symbol" pitchFamily="18" charset="2"/>
                  </a:rPr>
                  <a:t> </a:t>
                </a:r>
                <a:r>
                  <a:rPr lang="en-US" sz="3600" i="1" dirty="0">
                    <a:solidFill>
                      <a:srgbClr val="000000"/>
                    </a:solidFill>
                    <a:sym typeface="Symbol" pitchFamily="18" charset="2"/>
                  </a:rPr>
                  <a:t>S</a:t>
                </a:r>
                <a:r>
                  <a:rPr lang="en-US" sz="3600" dirty="0">
                    <a:sym typeface="Symbol"/>
                  </a:rPr>
                  <a:t> {</a:t>
                </a:r>
                <a:r>
                  <a:rPr lang="en-US" sz="3600" dirty="0">
                    <a:sym typeface="Math C"/>
                  </a:rPr>
                  <a:t></a:t>
                </a:r>
                <a:r>
                  <a:rPr lang="en-US" sz="3600" i="1" dirty="0">
                    <a:sym typeface="Symbol"/>
                  </a:rPr>
                  <a:t>b</a:t>
                </a:r>
                <a:r>
                  <a:rPr lang="en-US" sz="3600" dirty="0">
                    <a:sym typeface="Symbol"/>
                  </a:rPr>
                  <a:t> </a:t>
                </a:r>
                <a:r>
                  <a:rPr lang="en-US" sz="3600" dirty="0">
                    <a:sym typeface="Math B"/>
                  </a:rPr>
                  <a:t> </a:t>
                </a:r>
                <a:r>
                  <a:rPr lang="en-US" sz="3600" i="1" dirty="0">
                    <a:sym typeface="Symbol"/>
                  </a:rPr>
                  <a:t>P</a:t>
                </a:r>
                <a:r>
                  <a:rPr lang="en-US" sz="3600" dirty="0">
                    <a:sym typeface="Symbol"/>
                  </a:rPr>
                  <a:t> }</a:t>
                </a:r>
                <a:endParaRPr lang="en-US" sz="3600" dirty="0">
                  <a:solidFill>
                    <a:srgbClr val="000000"/>
                  </a:solidFill>
                  <a:sym typeface="Math B" pitchFamily="2" charset="2"/>
                </a:endParaRPr>
              </a:p>
            </p:txBody>
          </p:sp>
          <p:cxnSp>
            <p:nvCxnSpPr>
              <p:cNvPr id="9" name="מחבר ישר 8"/>
              <p:cNvCxnSpPr/>
              <p:nvPr/>
            </p:nvCxnSpPr>
            <p:spPr>
              <a:xfrm>
                <a:off x="1979712" y="4293096"/>
                <a:ext cx="4392488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TextBox 6"/>
            <p:cNvSpPr txBox="1"/>
            <p:nvPr/>
          </p:nvSpPr>
          <p:spPr>
            <a:xfrm>
              <a:off x="1011428" y="5313393"/>
              <a:ext cx="1181914" cy="98451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 rtl="0"/>
              <a:r>
                <a:rPr lang="en-US" sz="3600" dirty="0">
                  <a:solidFill>
                    <a:srgbClr val="0000FF"/>
                  </a:solidFill>
                </a:rPr>
                <a:t>[</a:t>
              </a:r>
              <a:r>
                <a:rPr lang="en-US" sz="3600" dirty="0" err="1">
                  <a:solidFill>
                    <a:srgbClr val="0000FF"/>
                  </a:solidFill>
                </a:rPr>
                <a:t>while</a:t>
              </a:r>
              <a:r>
                <a:rPr lang="en-US" sz="3600" baseline="-25000" dirty="0" err="1">
                  <a:solidFill>
                    <a:srgbClr val="0000FF"/>
                  </a:solidFill>
                </a:rPr>
                <a:t>p</a:t>
              </a:r>
              <a:r>
                <a:rPr lang="en-US" sz="3600" dirty="0">
                  <a:solidFill>
                    <a:srgbClr val="0000FF"/>
                  </a:solidFill>
                </a:rPr>
                <a:t>]</a:t>
              </a:r>
              <a:endParaRPr lang="he-IL" sz="3600" dirty="0">
                <a:solidFill>
                  <a:srgbClr val="0000FF"/>
                </a:solidFill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043608" y="2798926"/>
            <a:ext cx="6840760" cy="34163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3600" dirty="0">
                <a:sym typeface="Symbol"/>
              </a:rPr>
              <a:t>{ </a:t>
            </a:r>
            <a:r>
              <a:rPr lang="en-US" sz="3600" i="1" dirty="0">
                <a:sym typeface="Math B"/>
              </a:rPr>
              <a:t>P</a:t>
            </a:r>
            <a:r>
              <a:rPr lang="en-US" sz="3600" dirty="0">
                <a:sym typeface="Math B"/>
              </a:rPr>
              <a:t> </a:t>
            </a:r>
            <a:r>
              <a:rPr lang="en-US" sz="3600" dirty="0">
                <a:sym typeface="Symbol"/>
              </a:rPr>
              <a:t>}</a:t>
            </a:r>
            <a:br>
              <a:rPr lang="en-US" sz="3600" dirty="0">
                <a:sym typeface="Symbol"/>
              </a:rPr>
            </a:br>
            <a:r>
              <a:rPr lang="en-US" sz="3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while </a:t>
            </a:r>
            <a:r>
              <a:rPr lang="en-US" sz="3600" i="1" dirty="0">
                <a:solidFill>
                  <a:srgbClr val="000000"/>
                </a:solidFill>
                <a:sym typeface="Symbol" pitchFamily="18" charset="2"/>
              </a:rPr>
              <a:t>b</a:t>
            </a:r>
            <a:r>
              <a:rPr lang="en-US" sz="3600" dirty="0">
                <a:solidFill>
                  <a:srgbClr val="000000"/>
                </a:solidFill>
                <a:sym typeface="Symbol" pitchFamily="18" charset="2"/>
              </a:rPr>
              <a:t> </a:t>
            </a:r>
            <a:r>
              <a:rPr lang="en-US" sz="3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do</a:t>
            </a:r>
            <a:br>
              <a:rPr lang="en-US" sz="3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</a:br>
            <a:r>
              <a:rPr lang="en-US" sz="3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    </a:t>
            </a:r>
            <a:r>
              <a:rPr lang="en-US" sz="3600" dirty="0">
                <a:sym typeface="Symbol"/>
              </a:rPr>
              <a:t>{ </a:t>
            </a:r>
            <a:r>
              <a:rPr lang="en-US" sz="3600" i="1" dirty="0">
                <a:sym typeface="Symbol"/>
              </a:rPr>
              <a:t>b</a:t>
            </a:r>
            <a:r>
              <a:rPr lang="en-US" sz="3600" dirty="0">
                <a:sym typeface="Symbol"/>
              </a:rPr>
              <a:t> </a:t>
            </a:r>
            <a:r>
              <a:rPr lang="en-US" sz="3600" dirty="0">
                <a:sym typeface="Math B"/>
              </a:rPr>
              <a:t> </a:t>
            </a:r>
            <a:r>
              <a:rPr lang="en-US" sz="3600" i="1" dirty="0">
                <a:sym typeface="Math B"/>
              </a:rPr>
              <a:t>P</a:t>
            </a:r>
            <a:r>
              <a:rPr lang="en-US" sz="3600" dirty="0">
                <a:sym typeface="Math B"/>
              </a:rPr>
              <a:t> </a:t>
            </a:r>
            <a:r>
              <a:rPr lang="en-US" sz="3600" dirty="0">
                <a:sym typeface="Symbol"/>
              </a:rPr>
              <a:t>}</a:t>
            </a:r>
            <a:br>
              <a:rPr lang="en-US" sz="3600" dirty="0">
                <a:sym typeface="Symbol"/>
              </a:rPr>
            </a:br>
            <a:r>
              <a:rPr lang="en-US" sz="3600" dirty="0">
                <a:sym typeface="Symbol"/>
              </a:rPr>
              <a:t>          </a:t>
            </a:r>
            <a:r>
              <a:rPr lang="en-US" sz="3600" i="1" dirty="0">
                <a:solidFill>
                  <a:srgbClr val="000000"/>
                </a:solidFill>
                <a:sym typeface="Symbol" pitchFamily="18" charset="2"/>
              </a:rPr>
              <a:t>S</a:t>
            </a:r>
            <a:br>
              <a:rPr lang="en-US" sz="3600" i="1" dirty="0">
                <a:solidFill>
                  <a:srgbClr val="000000"/>
                </a:solidFill>
                <a:sym typeface="Symbol" pitchFamily="18" charset="2"/>
              </a:rPr>
            </a:br>
            <a:r>
              <a:rPr lang="en-US" sz="3600" i="1" dirty="0">
                <a:solidFill>
                  <a:srgbClr val="000000"/>
                </a:solidFill>
                <a:sym typeface="Symbol" pitchFamily="18" charset="2"/>
              </a:rPr>
              <a:t>          </a:t>
            </a:r>
            <a:r>
              <a:rPr lang="en-US" sz="3600" dirty="0">
                <a:solidFill>
                  <a:srgbClr val="000000"/>
                </a:solidFill>
                <a:sym typeface="Symbol" pitchFamily="18" charset="2"/>
              </a:rPr>
              <a:t>{ </a:t>
            </a:r>
            <a:r>
              <a:rPr lang="en-US" sz="3600" i="1" dirty="0">
                <a:solidFill>
                  <a:srgbClr val="000000"/>
                </a:solidFill>
                <a:sym typeface="Symbol" pitchFamily="18" charset="2"/>
              </a:rPr>
              <a:t>P</a:t>
            </a:r>
            <a:r>
              <a:rPr lang="en-US" sz="3600" dirty="0">
                <a:solidFill>
                  <a:srgbClr val="000000"/>
                </a:solidFill>
                <a:sym typeface="Symbol" pitchFamily="18" charset="2"/>
              </a:rPr>
              <a:t>’ }</a:t>
            </a:r>
            <a:br>
              <a:rPr lang="en-US" sz="3600" baseline="-25000" dirty="0">
                <a:solidFill>
                  <a:srgbClr val="000000"/>
                </a:solidFill>
                <a:sym typeface="Symbol" pitchFamily="18" charset="2"/>
              </a:rPr>
            </a:br>
            <a:r>
              <a:rPr lang="en-US" sz="3600" dirty="0">
                <a:sym typeface="Symbol"/>
              </a:rPr>
              <a:t>{</a:t>
            </a:r>
            <a:r>
              <a:rPr lang="en-US" sz="3600" dirty="0">
                <a:sym typeface="Math C"/>
              </a:rPr>
              <a:t></a:t>
            </a:r>
            <a:r>
              <a:rPr lang="en-US" sz="3600" i="1" dirty="0">
                <a:sym typeface="Symbol"/>
              </a:rPr>
              <a:t>b</a:t>
            </a:r>
            <a:r>
              <a:rPr lang="en-US" sz="3600" dirty="0">
                <a:sym typeface="Symbol"/>
              </a:rPr>
              <a:t> </a:t>
            </a:r>
            <a:r>
              <a:rPr lang="en-US" sz="3600" dirty="0">
                <a:sym typeface="Math B"/>
              </a:rPr>
              <a:t> </a:t>
            </a:r>
            <a:r>
              <a:rPr lang="en-US" sz="3600" i="1" dirty="0">
                <a:sym typeface="Symbol"/>
              </a:rPr>
              <a:t>P</a:t>
            </a:r>
            <a:r>
              <a:rPr lang="en-US" sz="3600" dirty="0">
                <a:sym typeface="Math B"/>
              </a:rPr>
              <a:t> </a:t>
            </a:r>
            <a:r>
              <a:rPr lang="en-US" sz="3600" dirty="0">
                <a:sym typeface="Symbol"/>
              </a:rPr>
              <a:t>} { Q }</a:t>
            </a:r>
          </a:p>
        </p:txBody>
      </p:sp>
      <p:cxnSp>
        <p:nvCxnSpPr>
          <p:cNvPr id="12" name="מחבר ישר 11"/>
          <p:cNvCxnSpPr/>
          <p:nvPr/>
        </p:nvCxnSpPr>
        <p:spPr>
          <a:xfrm flipV="1">
            <a:off x="1072072" y="5877272"/>
            <a:ext cx="172819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הסבר מלבני 13"/>
          <p:cNvSpPr/>
          <p:nvPr/>
        </p:nvSpPr>
        <p:spPr>
          <a:xfrm>
            <a:off x="4932040" y="3861048"/>
            <a:ext cx="2232248" cy="720080"/>
          </a:xfrm>
          <a:prstGeom prst="wedgeRectCallout">
            <a:avLst>
              <a:gd name="adj1" fmla="val -146390"/>
              <a:gd name="adj2" fmla="val 13355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3200" i="1" dirty="0">
                <a:solidFill>
                  <a:srgbClr val="000000"/>
                </a:solidFill>
                <a:sym typeface="Symbol" pitchFamily="18" charset="2"/>
              </a:rPr>
              <a:t>P</a:t>
            </a:r>
            <a:r>
              <a:rPr lang="en-US" sz="3200" dirty="0">
                <a:solidFill>
                  <a:srgbClr val="000000"/>
                </a:solidFill>
                <a:sym typeface="Symbol" pitchFamily="18" charset="2"/>
              </a:rPr>
              <a:t>’ implies </a:t>
            </a:r>
            <a:r>
              <a:rPr lang="en-US" sz="3200" i="1" dirty="0">
                <a:solidFill>
                  <a:srgbClr val="000000"/>
                </a:solidFill>
                <a:sym typeface="Symbol" pitchFamily="18" charset="2"/>
              </a:rPr>
              <a:t>P</a:t>
            </a:r>
            <a:endParaRPr lang="he-IL" sz="3200" i="1" dirty="0">
              <a:solidFill>
                <a:schemeClr val="tx1"/>
              </a:solidFill>
            </a:endParaRPr>
          </a:p>
        </p:txBody>
      </p:sp>
      <p:sp>
        <p:nvSpPr>
          <p:cNvPr id="15" name="הסבר מלבני 14"/>
          <p:cNvSpPr/>
          <p:nvPr/>
        </p:nvSpPr>
        <p:spPr>
          <a:xfrm>
            <a:off x="5364088" y="5013176"/>
            <a:ext cx="3096344" cy="720080"/>
          </a:xfrm>
          <a:prstGeom prst="wedgeRectCallout">
            <a:avLst>
              <a:gd name="adj1" fmla="val -105257"/>
              <a:gd name="adj2" fmla="val 6552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3200" dirty="0">
                <a:solidFill>
                  <a:schemeClr val="tx1"/>
                </a:solidFill>
                <a:sym typeface="Math C"/>
              </a:rPr>
              <a:t></a:t>
            </a:r>
            <a:r>
              <a:rPr lang="en-US" sz="3200" i="1" dirty="0">
                <a:solidFill>
                  <a:schemeClr val="tx1"/>
                </a:solidFill>
                <a:sym typeface="Symbol"/>
              </a:rPr>
              <a:t>b</a:t>
            </a:r>
            <a:r>
              <a:rPr lang="en-US" sz="3200" dirty="0">
                <a:solidFill>
                  <a:schemeClr val="tx1"/>
                </a:solidFill>
                <a:sym typeface="Symbol"/>
              </a:rPr>
              <a:t> </a:t>
            </a:r>
            <a:r>
              <a:rPr lang="en-US" sz="3200" dirty="0">
                <a:solidFill>
                  <a:schemeClr val="tx1"/>
                </a:solidFill>
                <a:sym typeface="Math B"/>
              </a:rPr>
              <a:t> </a:t>
            </a:r>
            <a:r>
              <a:rPr lang="en-US" sz="3200" i="1" dirty="0">
                <a:solidFill>
                  <a:schemeClr val="tx1"/>
                </a:solidFill>
                <a:sym typeface="Symbol"/>
              </a:rPr>
              <a:t>P</a:t>
            </a:r>
            <a:r>
              <a:rPr lang="en-US" sz="3200" dirty="0">
                <a:solidFill>
                  <a:schemeClr val="tx1"/>
                </a:solidFill>
                <a:sym typeface="Symbol" pitchFamily="18" charset="2"/>
              </a:rPr>
              <a:t> implies </a:t>
            </a:r>
            <a:r>
              <a:rPr lang="en-US" sz="3200" i="1" dirty="0">
                <a:solidFill>
                  <a:schemeClr val="tx1"/>
                </a:solidFill>
                <a:sym typeface="Symbol" pitchFamily="18" charset="2"/>
              </a:rPr>
              <a:t>Q</a:t>
            </a:r>
            <a:endParaRPr lang="he-IL" sz="32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154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Proving program correctness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Why</a:t>
            </a:r>
            <a:r>
              <a:rPr lang="en-US" dirty="0"/>
              <a:t> prove correctness?</a:t>
            </a:r>
          </a:p>
          <a:p>
            <a:r>
              <a:rPr lang="en-US" dirty="0">
                <a:solidFill>
                  <a:srgbClr val="FF0000"/>
                </a:solidFill>
              </a:rPr>
              <a:t>What</a:t>
            </a:r>
            <a:r>
              <a:rPr lang="en-US" dirty="0"/>
              <a:t> is correctness?</a:t>
            </a:r>
          </a:p>
          <a:p>
            <a:r>
              <a:rPr lang="en-US" dirty="0">
                <a:solidFill>
                  <a:srgbClr val="FF0000"/>
                </a:solidFill>
              </a:rPr>
              <a:t>How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Reasoning at the operational semantics level</a:t>
            </a:r>
          </a:p>
          <a:p>
            <a:pPr lvl="2"/>
            <a:r>
              <a:rPr lang="en-US" dirty="0"/>
              <a:t>Tedious</a:t>
            </a:r>
          </a:p>
          <a:p>
            <a:pPr lvl="2"/>
            <a:r>
              <a:rPr lang="en-US" dirty="0"/>
              <a:t>Error prone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6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48057133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Annotated factorial program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60</a:t>
            </a:fld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1043608" y="1124744"/>
            <a:ext cx="7128792" cy="39703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>
                <a:solidFill>
                  <a:srgbClr val="0000FF"/>
                </a:solidFill>
                <a:cs typeface="Courier New" pitchFamily="49" charset="0"/>
              </a:rPr>
              <a:t>{ </a:t>
            </a: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800" dirty="0">
                <a:solidFill>
                  <a:srgbClr val="0000FF"/>
                </a:solidFill>
                <a:cs typeface="Courier New" pitchFamily="49" charset="0"/>
              </a:rPr>
              <a:t>=n }</a:t>
            </a:r>
            <a:br>
              <a:rPr lang="en-US" sz="2800" dirty="0">
                <a:solidFill>
                  <a:srgbClr val="0000FF"/>
                </a:solidFill>
                <a:cs typeface="Courier New" pitchFamily="49" charset="0"/>
              </a:rPr>
            </a:br>
            <a:r>
              <a:rPr lang="en-US" sz="2800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y := 1;</a:t>
            </a:r>
            <a:b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800" dirty="0">
                <a:solidFill>
                  <a:srgbClr val="0000FF"/>
                </a:solidFill>
                <a:cs typeface="Courier New" pitchFamily="49" charset="0"/>
              </a:rPr>
              <a:t>{ </a:t>
            </a: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800" dirty="0">
                <a:solidFill>
                  <a:srgbClr val="0000FF"/>
                </a:solidFill>
                <a:cs typeface="Courier New" pitchFamily="49" charset="0"/>
              </a:rPr>
              <a:t>&gt;0 </a:t>
            </a:r>
            <a:r>
              <a:rPr lang="en-US" sz="2800" dirty="0">
                <a:solidFill>
                  <a:srgbClr val="0000FF"/>
                </a:solidFill>
                <a:cs typeface="Courier New" pitchFamily="49" charset="0"/>
                <a:sym typeface="Math C"/>
              </a:rPr>
              <a:t> </a:t>
            </a: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800" dirty="0">
                <a:solidFill>
                  <a:srgbClr val="0000FF"/>
                </a:solidFill>
                <a:cs typeface="Courier New" pitchFamily="49" charset="0"/>
              </a:rPr>
              <a:t>*</a:t>
            </a: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800" dirty="0">
                <a:solidFill>
                  <a:srgbClr val="0000FF"/>
                </a:solidFill>
                <a:cs typeface="Courier New" pitchFamily="49" charset="0"/>
              </a:rPr>
              <a:t>!=n!</a:t>
            </a:r>
            <a:r>
              <a:rPr lang="en-US" sz="2800" dirty="0">
                <a:solidFill>
                  <a:srgbClr val="0000FF"/>
                </a:solidFill>
                <a:cs typeface="Courier New" pitchFamily="49" charset="0"/>
                <a:sym typeface="Math B"/>
              </a:rPr>
              <a:t>  </a:t>
            </a:r>
            <a:r>
              <a:rPr lang="en-US" sz="2800" dirty="0" err="1">
                <a:solidFill>
                  <a:srgbClr val="0000FF"/>
                </a:solidFill>
                <a:cs typeface="Courier New" pitchFamily="49" charset="0"/>
                <a:sym typeface="Math B"/>
              </a:rPr>
              <a:t>nx</a:t>
            </a:r>
            <a:r>
              <a:rPr lang="en-US" sz="2800" dirty="0">
                <a:solidFill>
                  <a:srgbClr val="0000FF"/>
                </a:solidFill>
                <a:cs typeface="Courier New" pitchFamily="49" charset="0"/>
                <a:sym typeface="Math B"/>
              </a:rPr>
              <a:t> </a:t>
            </a:r>
            <a:r>
              <a:rPr lang="en-US" sz="2800" dirty="0">
                <a:solidFill>
                  <a:srgbClr val="0000FF"/>
                </a:solidFill>
                <a:cs typeface="Courier New" pitchFamily="49" charset="0"/>
              </a:rPr>
              <a:t>} </a:t>
            </a:r>
            <a:br>
              <a:rPr lang="en-US" sz="2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while </a:t>
            </a: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(x=1) do</a:t>
            </a:r>
            <a:b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</a:b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  </a:t>
            </a:r>
            <a:r>
              <a:rPr lang="en-US" sz="2800" dirty="0">
                <a:solidFill>
                  <a:srgbClr val="0000FF"/>
                </a:solidFill>
                <a:cs typeface="Courier New" pitchFamily="49" charset="0"/>
              </a:rPr>
              <a:t>{ </a:t>
            </a: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x-1</a:t>
            </a:r>
            <a:r>
              <a:rPr lang="en-US" sz="2800" dirty="0">
                <a:solidFill>
                  <a:srgbClr val="0000FF"/>
                </a:solidFill>
                <a:cs typeface="Courier New" pitchFamily="49" charset="0"/>
              </a:rPr>
              <a:t>&gt;0 </a:t>
            </a:r>
            <a:r>
              <a:rPr lang="en-US" sz="2800" dirty="0">
                <a:solidFill>
                  <a:srgbClr val="0000FF"/>
                </a:solidFill>
                <a:cs typeface="Courier New" pitchFamily="49" charset="0"/>
                <a:sym typeface="Math C"/>
              </a:rPr>
              <a:t> (</a:t>
            </a: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y*x)</a:t>
            </a:r>
            <a:r>
              <a:rPr lang="en-US" sz="2800" dirty="0">
                <a:solidFill>
                  <a:srgbClr val="0000FF"/>
                </a:solidFill>
                <a:cs typeface="Courier New" pitchFamily="49" charset="0"/>
              </a:rPr>
              <a:t>*(</a:t>
            </a: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x-1)</a:t>
            </a:r>
            <a:r>
              <a:rPr lang="en-US" sz="2800" dirty="0">
                <a:solidFill>
                  <a:srgbClr val="0000FF"/>
                </a:solidFill>
                <a:cs typeface="Courier New" pitchFamily="49" charset="0"/>
              </a:rPr>
              <a:t>!=n!</a:t>
            </a:r>
            <a:r>
              <a:rPr lang="en-US" sz="2800" dirty="0">
                <a:solidFill>
                  <a:srgbClr val="0000FF"/>
                </a:solidFill>
                <a:cs typeface="Courier New" pitchFamily="49" charset="0"/>
                <a:sym typeface="Math B"/>
              </a:rPr>
              <a:t>  n(x-1) </a:t>
            </a:r>
            <a:r>
              <a:rPr lang="en-US" sz="2800" dirty="0">
                <a:solidFill>
                  <a:srgbClr val="0000FF"/>
                </a:solidFill>
                <a:cs typeface="Courier New" pitchFamily="49" charset="0"/>
              </a:rPr>
              <a:t>} </a:t>
            </a:r>
            <a:b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</a:b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  y := y*x;</a:t>
            </a:r>
            <a:b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</a:b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  </a:t>
            </a:r>
            <a:r>
              <a:rPr lang="en-US" sz="2800" dirty="0">
                <a:solidFill>
                  <a:srgbClr val="0000FF"/>
                </a:solidFill>
                <a:cs typeface="Courier New" pitchFamily="49" charset="0"/>
              </a:rPr>
              <a:t>{ </a:t>
            </a: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x-1</a:t>
            </a:r>
            <a:r>
              <a:rPr lang="en-US" sz="2800" dirty="0">
                <a:solidFill>
                  <a:srgbClr val="0000FF"/>
                </a:solidFill>
                <a:cs typeface="Courier New" pitchFamily="49" charset="0"/>
              </a:rPr>
              <a:t>&gt;0 </a:t>
            </a:r>
            <a:r>
              <a:rPr lang="en-US" sz="2800" dirty="0">
                <a:solidFill>
                  <a:srgbClr val="0000FF"/>
                </a:solidFill>
                <a:cs typeface="Courier New" pitchFamily="49" charset="0"/>
                <a:sym typeface="Math C"/>
              </a:rPr>
              <a:t> </a:t>
            </a: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800" dirty="0">
                <a:solidFill>
                  <a:srgbClr val="0000FF"/>
                </a:solidFill>
                <a:cs typeface="Courier New" pitchFamily="49" charset="0"/>
              </a:rPr>
              <a:t>*(</a:t>
            </a: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x-1)</a:t>
            </a:r>
            <a:r>
              <a:rPr lang="en-US" sz="2800" dirty="0">
                <a:solidFill>
                  <a:srgbClr val="0000FF"/>
                </a:solidFill>
                <a:cs typeface="Courier New" pitchFamily="49" charset="0"/>
              </a:rPr>
              <a:t>!=n!</a:t>
            </a:r>
            <a:r>
              <a:rPr lang="en-US" sz="2800" dirty="0">
                <a:solidFill>
                  <a:srgbClr val="0000FF"/>
                </a:solidFill>
                <a:cs typeface="Courier New" pitchFamily="49" charset="0"/>
                <a:sym typeface="Math B"/>
              </a:rPr>
              <a:t>  n(x-1) </a:t>
            </a:r>
            <a:r>
              <a:rPr lang="en-US" sz="2800" dirty="0">
                <a:solidFill>
                  <a:srgbClr val="0000FF"/>
                </a:solidFill>
                <a:cs typeface="Courier New" pitchFamily="49" charset="0"/>
              </a:rPr>
              <a:t>} </a:t>
            </a:r>
            <a:b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</a:b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  x := x–1</a:t>
            </a:r>
            <a:b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</a:br>
            <a:r>
              <a:rPr lang="en-US" sz="2800" dirty="0">
                <a:solidFill>
                  <a:srgbClr val="0000FF"/>
                </a:solidFill>
                <a:cs typeface="Courier New" pitchFamily="49" charset="0"/>
                <a:sym typeface="Symbol" pitchFamily="18" charset="2"/>
              </a:rPr>
              <a:t>{ </a:t>
            </a: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800" dirty="0">
                <a:solidFill>
                  <a:srgbClr val="0000FF"/>
                </a:solidFill>
                <a:cs typeface="Courier New" pitchFamily="49" charset="0"/>
              </a:rPr>
              <a:t>*</a:t>
            </a: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800" dirty="0">
                <a:solidFill>
                  <a:srgbClr val="0000FF"/>
                </a:solidFill>
                <a:cs typeface="Courier New" pitchFamily="49" charset="0"/>
              </a:rPr>
              <a:t>!=n!</a:t>
            </a:r>
            <a:r>
              <a:rPr lang="en-US" sz="2800" dirty="0">
                <a:solidFill>
                  <a:srgbClr val="0000FF"/>
                </a:solidFill>
                <a:cs typeface="Courier New" pitchFamily="49" charset="0"/>
                <a:sym typeface="Math B"/>
              </a:rPr>
              <a:t>  </a:t>
            </a: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800" dirty="0">
                <a:solidFill>
                  <a:srgbClr val="0000FF"/>
                </a:solidFill>
                <a:cs typeface="Courier New" pitchFamily="49" charset="0"/>
              </a:rPr>
              <a:t>&gt;0 </a:t>
            </a:r>
            <a:r>
              <a:rPr lang="en-US" sz="2800" dirty="0">
                <a:solidFill>
                  <a:srgbClr val="0000FF"/>
                </a:solidFill>
                <a:cs typeface="Courier New" pitchFamily="49" charset="0"/>
                <a:sym typeface="Symbol" pitchFamily="18" charset="2"/>
              </a:rPr>
              <a:t>}</a:t>
            </a:r>
            <a:endParaRPr lang="he-IL" sz="28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5301208"/>
            <a:ext cx="69847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buFont typeface="Arial" pitchFamily="34" charset="0"/>
              <a:buChar char="•"/>
            </a:pPr>
            <a:r>
              <a:rPr lang="en-US" sz="2400" dirty="0"/>
              <a:t>  Contrast with proof via natural semantics</a:t>
            </a:r>
            <a:endParaRPr lang="he-IL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827584" y="5877272"/>
            <a:ext cx="784887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buFont typeface="Arial" pitchFamily="34" charset="0"/>
              <a:buChar char="•"/>
            </a:pPr>
            <a:r>
              <a:rPr lang="en-US" sz="2400" dirty="0"/>
              <a:t>  Where did the inductive argument over loop iterations go?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646510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the semantics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43608" y="1124744"/>
            <a:ext cx="6347048" cy="151216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>
                <a:solidFill>
                  <a:srgbClr val="0000FF"/>
                </a:solidFill>
              </a:rPr>
              <a:t>Equivalence</a:t>
            </a:r>
          </a:p>
          <a:p>
            <a:pPr lvl="1"/>
            <a:r>
              <a:rPr lang="en-US" dirty="0"/>
              <a:t>What is the analog of program equivalence in axiomatic verification?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61</a:t>
            </a:fld>
            <a:endParaRPr lang="he-IL" dirty="0"/>
          </a:p>
        </p:txBody>
      </p:sp>
      <p:sp>
        <p:nvSpPr>
          <p:cNvPr id="12" name="מציין מיקום תוכן 2"/>
          <p:cNvSpPr txBox="1">
            <a:spLocks/>
          </p:cNvSpPr>
          <p:nvPr/>
        </p:nvSpPr>
        <p:spPr>
          <a:xfrm>
            <a:off x="1043608" y="2996953"/>
            <a:ext cx="6347048" cy="129614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Soundness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Can we prove incorrect properties?</a:t>
            </a:r>
            <a:endParaRPr kumimoji="0" lang="he-IL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מציין מיקום תוכן 2"/>
          <p:cNvSpPr txBox="1">
            <a:spLocks/>
          </p:cNvSpPr>
          <p:nvPr/>
        </p:nvSpPr>
        <p:spPr>
          <a:xfrm>
            <a:off x="1043608" y="4725144"/>
            <a:ext cx="6347048" cy="1401019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Completeness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Is there something we can’t prove?</a:t>
            </a:r>
            <a:endParaRPr kumimoji="0" lang="he-IL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8825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/>
      <p:bldP spid="15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Provability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196752"/>
            <a:ext cx="8507288" cy="4929411"/>
          </a:xfrm>
        </p:spPr>
        <p:txBody>
          <a:bodyPr>
            <a:normAutofit/>
          </a:bodyPr>
          <a:lstStyle/>
          <a:p>
            <a:r>
              <a:rPr lang="en-US" dirty="0">
                <a:sym typeface="Math B"/>
              </a:rPr>
              <a:t>We say that an assertion { </a:t>
            </a:r>
            <a:r>
              <a:rPr lang="en-US" i="1" dirty="0">
                <a:sym typeface="Math B"/>
              </a:rPr>
              <a:t>P</a:t>
            </a:r>
            <a:r>
              <a:rPr lang="en-US" dirty="0">
                <a:sym typeface="Math B"/>
              </a:rPr>
              <a:t> } </a:t>
            </a:r>
            <a:r>
              <a:rPr lang="en-US" i="1" dirty="0">
                <a:sym typeface="Math B"/>
              </a:rPr>
              <a:t>C</a:t>
            </a:r>
            <a:r>
              <a:rPr lang="en-US" dirty="0">
                <a:sym typeface="Math B"/>
              </a:rPr>
              <a:t> { </a:t>
            </a:r>
            <a:r>
              <a:rPr lang="en-US" i="1" dirty="0">
                <a:sym typeface="Math B"/>
              </a:rPr>
              <a:t>Q</a:t>
            </a:r>
            <a:r>
              <a:rPr lang="en-US" dirty="0">
                <a:sym typeface="Math B"/>
              </a:rPr>
              <a:t> } is </a:t>
            </a:r>
            <a:r>
              <a:rPr lang="en-US" dirty="0">
                <a:solidFill>
                  <a:srgbClr val="0000FF"/>
                </a:solidFill>
                <a:sym typeface="Math B"/>
              </a:rPr>
              <a:t>provable</a:t>
            </a:r>
            <a:r>
              <a:rPr lang="en-US" dirty="0">
                <a:sym typeface="Math B"/>
              </a:rPr>
              <a:t> if there exists an inference tree</a:t>
            </a:r>
            <a:endParaRPr lang="en-US" dirty="0">
              <a:solidFill>
                <a:srgbClr val="0000FF"/>
              </a:solidFill>
              <a:sym typeface="Math B"/>
            </a:endParaRPr>
          </a:p>
          <a:p>
            <a:pPr lvl="1"/>
            <a:r>
              <a:rPr lang="en-US" dirty="0">
                <a:sym typeface="Math B"/>
              </a:rPr>
              <a:t>Written as </a:t>
            </a:r>
            <a:r>
              <a:rPr lang="en-US" baseline="-25000" dirty="0">
                <a:sym typeface="Math B"/>
              </a:rPr>
              <a:t>p</a:t>
            </a:r>
            <a:r>
              <a:rPr lang="en-US" dirty="0">
                <a:sym typeface="Math B"/>
              </a:rPr>
              <a:t> { </a:t>
            </a:r>
            <a:r>
              <a:rPr lang="en-US" i="1" dirty="0">
                <a:sym typeface="Math B"/>
              </a:rPr>
              <a:t>P</a:t>
            </a:r>
            <a:r>
              <a:rPr lang="en-US" dirty="0">
                <a:sym typeface="Math B"/>
              </a:rPr>
              <a:t> } </a:t>
            </a:r>
            <a:r>
              <a:rPr lang="en-US" i="1" dirty="0">
                <a:sym typeface="Math B"/>
              </a:rPr>
              <a:t>C</a:t>
            </a:r>
            <a:r>
              <a:rPr lang="en-US" dirty="0">
                <a:sym typeface="Math B"/>
              </a:rPr>
              <a:t> { </a:t>
            </a:r>
            <a:r>
              <a:rPr lang="en-US" i="1" dirty="0">
                <a:sym typeface="Math B"/>
              </a:rPr>
              <a:t>Q</a:t>
            </a:r>
            <a:r>
              <a:rPr lang="en-US" dirty="0">
                <a:sym typeface="Math B"/>
              </a:rPr>
              <a:t> }</a:t>
            </a:r>
          </a:p>
          <a:p>
            <a:pPr lvl="1"/>
            <a:r>
              <a:rPr lang="en-US" dirty="0">
                <a:sym typeface="Math B"/>
              </a:rPr>
              <a:t>Are inference trees unique?</a:t>
            </a:r>
            <a:br>
              <a:rPr lang="en-US" dirty="0">
                <a:sym typeface="Math B"/>
              </a:rPr>
            </a:br>
            <a:r>
              <a:rPr lang="en-US" dirty="0">
                <a:sym typeface="Math B"/>
              </a:rPr>
              <a:t>{true} x:=1; x:=x+5 {x0}</a:t>
            </a:r>
          </a:p>
          <a:p>
            <a:r>
              <a:rPr lang="en-US" dirty="0">
                <a:sym typeface="Math B"/>
              </a:rPr>
              <a:t>Proofs of properties of axiomatic semantics use </a:t>
            </a:r>
            <a:r>
              <a:rPr lang="en-US" i="1" dirty="0">
                <a:sym typeface="Math B"/>
              </a:rPr>
              <a:t>induction on the shape of the inference tree</a:t>
            </a:r>
          </a:p>
          <a:p>
            <a:pPr lvl="1"/>
            <a:r>
              <a:rPr lang="en-US" dirty="0">
                <a:sym typeface="Math B"/>
              </a:rPr>
              <a:t>Example: prove </a:t>
            </a:r>
            <a:r>
              <a:rPr lang="en-US" baseline="-25000" dirty="0">
                <a:sym typeface="Math B"/>
              </a:rPr>
              <a:t>p</a:t>
            </a:r>
            <a:r>
              <a:rPr lang="en-US" dirty="0">
                <a:sym typeface="Math B"/>
              </a:rPr>
              <a:t> { </a:t>
            </a:r>
            <a:r>
              <a:rPr lang="en-US" i="1" dirty="0">
                <a:sym typeface="Math B"/>
              </a:rPr>
              <a:t>P</a:t>
            </a:r>
            <a:r>
              <a:rPr lang="en-US" dirty="0">
                <a:sym typeface="Math B"/>
              </a:rPr>
              <a:t> } </a:t>
            </a:r>
            <a:r>
              <a:rPr lang="en-US" i="1" dirty="0">
                <a:sym typeface="Math B"/>
              </a:rPr>
              <a:t>C</a:t>
            </a:r>
            <a:r>
              <a:rPr lang="en-US" dirty="0">
                <a:sym typeface="Math B"/>
              </a:rPr>
              <a:t> {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Math B"/>
              </a:rPr>
              <a:t>true</a:t>
            </a:r>
            <a:r>
              <a:rPr lang="en-US" dirty="0">
                <a:sym typeface="Math B"/>
              </a:rPr>
              <a:t> } for any </a:t>
            </a:r>
            <a:r>
              <a:rPr lang="en-US" i="1" dirty="0">
                <a:sym typeface="Math B"/>
              </a:rPr>
              <a:t>P</a:t>
            </a:r>
            <a:r>
              <a:rPr lang="en-US" dirty="0">
                <a:sym typeface="Math B"/>
              </a:rPr>
              <a:t> and </a:t>
            </a:r>
            <a:r>
              <a:rPr lang="en-US" i="1" dirty="0">
                <a:sym typeface="Math B"/>
              </a:rPr>
              <a:t>C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62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9394195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Provable equivalence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say that </a:t>
            </a:r>
            <a:r>
              <a:rPr lang="en-US" i="1" dirty="0"/>
              <a:t>C</a:t>
            </a:r>
            <a:r>
              <a:rPr lang="en-US" baseline="-25000" dirty="0"/>
              <a:t>1</a:t>
            </a:r>
            <a:r>
              <a:rPr lang="en-US" dirty="0"/>
              <a:t> and </a:t>
            </a:r>
            <a:r>
              <a:rPr lang="en-US" i="1" dirty="0"/>
              <a:t>C</a:t>
            </a:r>
            <a:r>
              <a:rPr lang="en-US" baseline="-25000" dirty="0"/>
              <a:t>2</a:t>
            </a:r>
            <a:r>
              <a:rPr lang="en-US" dirty="0"/>
              <a:t> are </a:t>
            </a:r>
            <a:r>
              <a:rPr lang="en-US" dirty="0">
                <a:solidFill>
                  <a:srgbClr val="0000FF"/>
                </a:solidFill>
              </a:rPr>
              <a:t>provably equivalent </a:t>
            </a:r>
            <a:r>
              <a:rPr lang="en-US" dirty="0"/>
              <a:t>if for all </a:t>
            </a:r>
            <a:r>
              <a:rPr lang="en-US" i="1" dirty="0"/>
              <a:t>P</a:t>
            </a:r>
            <a:r>
              <a:rPr lang="en-US" dirty="0"/>
              <a:t> and </a:t>
            </a:r>
            <a:r>
              <a:rPr lang="en-US" i="1" dirty="0"/>
              <a:t>Q</a:t>
            </a:r>
            <a:br>
              <a:rPr lang="en-US" dirty="0"/>
            </a:br>
            <a:r>
              <a:rPr lang="en-US" dirty="0">
                <a:sym typeface="Math B"/>
              </a:rPr>
              <a:t></a:t>
            </a:r>
            <a:r>
              <a:rPr lang="en-US" baseline="-25000" dirty="0">
                <a:sym typeface="Math B"/>
              </a:rPr>
              <a:t>p</a:t>
            </a:r>
            <a:r>
              <a:rPr lang="en-US" dirty="0">
                <a:sym typeface="Math B"/>
              </a:rPr>
              <a:t> </a:t>
            </a:r>
            <a:r>
              <a:rPr lang="en-US" dirty="0"/>
              <a:t>{ </a:t>
            </a:r>
            <a:r>
              <a:rPr lang="en-US" i="1" dirty="0"/>
              <a:t>P</a:t>
            </a:r>
            <a:r>
              <a:rPr lang="en-US" dirty="0"/>
              <a:t> } </a:t>
            </a:r>
            <a:r>
              <a:rPr lang="en-US" i="1" dirty="0"/>
              <a:t>C</a:t>
            </a:r>
            <a:r>
              <a:rPr lang="en-US" baseline="-25000" dirty="0"/>
              <a:t>1</a:t>
            </a:r>
            <a:r>
              <a:rPr lang="en-US" dirty="0"/>
              <a:t> { </a:t>
            </a:r>
            <a:r>
              <a:rPr lang="en-US" i="1" dirty="0"/>
              <a:t>Q</a:t>
            </a:r>
            <a:r>
              <a:rPr lang="en-US" dirty="0"/>
              <a:t> } if and only if </a:t>
            </a:r>
            <a:r>
              <a:rPr lang="en-US" dirty="0">
                <a:sym typeface="Math B"/>
              </a:rPr>
              <a:t></a:t>
            </a:r>
            <a:r>
              <a:rPr lang="en-US" baseline="-25000" dirty="0">
                <a:sym typeface="Math B"/>
              </a:rPr>
              <a:t>p</a:t>
            </a:r>
            <a:r>
              <a:rPr lang="en-US" dirty="0">
                <a:sym typeface="Math B"/>
              </a:rPr>
              <a:t> </a:t>
            </a:r>
            <a:r>
              <a:rPr lang="en-US" dirty="0"/>
              <a:t>{ </a:t>
            </a:r>
            <a:r>
              <a:rPr lang="en-US" i="1" dirty="0"/>
              <a:t>P</a:t>
            </a:r>
            <a:r>
              <a:rPr lang="en-US" dirty="0"/>
              <a:t> } </a:t>
            </a:r>
            <a:r>
              <a:rPr lang="en-US" i="1" dirty="0"/>
              <a:t>C</a:t>
            </a:r>
            <a:r>
              <a:rPr lang="en-US" baseline="-25000" dirty="0"/>
              <a:t>2</a:t>
            </a:r>
            <a:r>
              <a:rPr lang="en-US" dirty="0"/>
              <a:t> { </a:t>
            </a:r>
            <a:r>
              <a:rPr lang="en-US" i="1" dirty="0"/>
              <a:t>Q</a:t>
            </a:r>
            <a:r>
              <a:rPr lang="en-US" dirty="0"/>
              <a:t> }</a:t>
            </a:r>
          </a:p>
          <a:p>
            <a:r>
              <a:rPr lang="en-US" dirty="0"/>
              <a:t>Examples:</a:t>
            </a:r>
          </a:p>
          <a:p>
            <a:pPr lvl="1"/>
            <a:r>
              <a:rPr lang="en-US" i="1" dirty="0"/>
              <a:t>S</a:t>
            </a:r>
            <a:r>
              <a:rPr lang="en-US" dirty="0"/>
              <a:t>;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skip</a:t>
            </a:r>
            <a:r>
              <a:rPr lang="en-US" dirty="0"/>
              <a:t> and </a:t>
            </a:r>
            <a:r>
              <a:rPr lang="en-US" i="1" dirty="0"/>
              <a:t>S</a:t>
            </a:r>
          </a:p>
          <a:p>
            <a:pPr lvl="1"/>
            <a:r>
              <a:rPr lang="en-US" i="1" dirty="0"/>
              <a:t>S</a:t>
            </a:r>
            <a:r>
              <a:rPr lang="en-US" baseline="-25000" dirty="0"/>
              <a:t>1</a:t>
            </a:r>
            <a:r>
              <a:rPr lang="en-US" dirty="0"/>
              <a:t>; (</a:t>
            </a:r>
            <a:r>
              <a:rPr lang="en-US" i="1" dirty="0"/>
              <a:t>S</a:t>
            </a:r>
            <a:r>
              <a:rPr lang="en-US" baseline="-25000" dirty="0"/>
              <a:t>2</a:t>
            </a:r>
            <a:r>
              <a:rPr lang="en-US" dirty="0"/>
              <a:t>; </a:t>
            </a:r>
            <a:r>
              <a:rPr lang="en-US" i="1" dirty="0"/>
              <a:t>S</a:t>
            </a:r>
            <a:r>
              <a:rPr lang="en-US" baseline="-25000" dirty="0"/>
              <a:t>3</a:t>
            </a:r>
            <a:r>
              <a:rPr lang="en-US" dirty="0"/>
              <a:t>) and (</a:t>
            </a:r>
            <a:r>
              <a:rPr lang="en-US" i="1" dirty="0"/>
              <a:t>S</a:t>
            </a:r>
            <a:r>
              <a:rPr lang="en-US" baseline="-25000" dirty="0"/>
              <a:t>1</a:t>
            </a:r>
            <a:r>
              <a:rPr lang="en-US" dirty="0"/>
              <a:t>; </a:t>
            </a:r>
            <a:r>
              <a:rPr lang="en-US" i="1" dirty="0"/>
              <a:t>S</a:t>
            </a:r>
            <a:r>
              <a:rPr lang="en-US" baseline="-25000" dirty="0"/>
              <a:t>2</a:t>
            </a:r>
            <a:r>
              <a:rPr lang="en-US" dirty="0"/>
              <a:t>); </a:t>
            </a:r>
            <a:r>
              <a:rPr lang="en-US" i="1" dirty="0"/>
              <a:t>S</a:t>
            </a:r>
            <a:r>
              <a:rPr lang="en-US" baseline="-25000" dirty="0"/>
              <a:t>3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63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7139139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Valid assertions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say that { </a:t>
            </a:r>
            <a:r>
              <a:rPr lang="en-US" i="1" dirty="0"/>
              <a:t>P</a:t>
            </a:r>
            <a:r>
              <a:rPr lang="en-US" dirty="0"/>
              <a:t> } </a:t>
            </a:r>
            <a:r>
              <a:rPr lang="en-US" i="1" dirty="0"/>
              <a:t>C</a:t>
            </a:r>
            <a:r>
              <a:rPr lang="en-US" dirty="0"/>
              <a:t> { </a:t>
            </a:r>
            <a:r>
              <a:rPr lang="en-US" i="1" dirty="0"/>
              <a:t>Q</a:t>
            </a:r>
            <a:r>
              <a:rPr lang="en-US" dirty="0"/>
              <a:t> } is </a:t>
            </a:r>
            <a:r>
              <a:rPr lang="en-US" dirty="0">
                <a:solidFill>
                  <a:srgbClr val="0000FF"/>
                </a:solidFill>
              </a:rPr>
              <a:t>valid </a:t>
            </a:r>
            <a:r>
              <a:rPr lang="en-US" dirty="0"/>
              <a:t>if </a:t>
            </a:r>
            <a:br>
              <a:rPr lang="en-US" dirty="0"/>
            </a:br>
            <a:r>
              <a:rPr lang="en-US" dirty="0"/>
              <a:t>for all states </a:t>
            </a:r>
            <a:r>
              <a:rPr lang="en-US" i="1" dirty="0"/>
              <a:t>s</a:t>
            </a:r>
            <a:r>
              <a:rPr lang="en-US" dirty="0"/>
              <a:t>, if </a:t>
            </a:r>
            <a:r>
              <a:rPr lang="en-US" i="1" dirty="0" err="1"/>
              <a:t>s</a:t>
            </a:r>
            <a:r>
              <a:rPr lang="en-US" dirty="0" err="1">
                <a:sym typeface="Math B"/>
              </a:rPr>
              <a:t></a:t>
            </a:r>
            <a:r>
              <a:rPr lang="en-US" i="1" dirty="0" err="1">
                <a:sym typeface="Math B"/>
              </a:rPr>
              <a:t>P</a:t>
            </a:r>
            <a:r>
              <a:rPr lang="en-US" dirty="0">
                <a:sym typeface="Math B"/>
              </a:rPr>
              <a:t> and </a:t>
            </a:r>
            <a:r>
              <a:rPr lang="en-US" dirty="0">
                <a:sym typeface="Symbol"/>
              </a:rPr>
              <a:t></a:t>
            </a:r>
            <a:r>
              <a:rPr lang="en-US" i="1" dirty="0">
                <a:sym typeface="Symbol"/>
              </a:rPr>
              <a:t>C</a:t>
            </a:r>
            <a:r>
              <a:rPr lang="en-US" dirty="0">
                <a:sym typeface="Symbol"/>
              </a:rPr>
              <a:t>, </a:t>
            </a:r>
            <a:r>
              <a:rPr lang="en-US" i="1" dirty="0">
                <a:sym typeface="Symbol"/>
              </a:rPr>
              <a:t>s</a:t>
            </a:r>
            <a:r>
              <a:rPr lang="en-US" dirty="0">
                <a:sym typeface="Symbol"/>
              </a:rPr>
              <a:t></a:t>
            </a:r>
            <a:r>
              <a:rPr lang="en-US" dirty="0">
                <a:sym typeface="Math C"/>
              </a:rPr>
              <a:t></a:t>
            </a:r>
            <a:r>
              <a:rPr lang="en-US" i="1" dirty="0">
                <a:sym typeface="Math C"/>
              </a:rPr>
              <a:t>s</a:t>
            </a:r>
            <a:r>
              <a:rPr lang="en-US" dirty="0">
                <a:sym typeface="Math C"/>
              </a:rPr>
              <a:t>’ then </a:t>
            </a:r>
            <a:r>
              <a:rPr lang="en-US" i="1" dirty="0" err="1"/>
              <a:t>s’</a:t>
            </a:r>
            <a:r>
              <a:rPr lang="en-US" dirty="0" err="1">
                <a:sym typeface="Math B"/>
              </a:rPr>
              <a:t></a:t>
            </a:r>
            <a:r>
              <a:rPr lang="en-US" i="1" dirty="0" err="1">
                <a:sym typeface="Math B"/>
              </a:rPr>
              <a:t>Q</a:t>
            </a:r>
            <a:endParaRPr lang="en-US" i="1" dirty="0"/>
          </a:p>
          <a:p>
            <a:r>
              <a:rPr lang="en-US" dirty="0"/>
              <a:t>Denoted by </a:t>
            </a:r>
            <a:r>
              <a:rPr lang="en-US" dirty="0">
                <a:sym typeface="Math B"/>
              </a:rPr>
              <a:t></a:t>
            </a:r>
            <a:r>
              <a:rPr lang="en-US" baseline="-25000" dirty="0">
                <a:sym typeface="Math B"/>
              </a:rPr>
              <a:t>p</a:t>
            </a:r>
            <a:r>
              <a:rPr lang="en-US" dirty="0">
                <a:sym typeface="Math B"/>
              </a:rPr>
              <a:t> </a:t>
            </a:r>
            <a:r>
              <a:rPr lang="en-US" dirty="0"/>
              <a:t>{ </a:t>
            </a:r>
            <a:r>
              <a:rPr lang="en-US" i="1" dirty="0"/>
              <a:t>P</a:t>
            </a:r>
            <a:r>
              <a:rPr lang="en-US" dirty="0"/>
              <a:t> } </a:t>
            </a:r>
            <a:r>
              <a:rPr lang="en-US" i="1" dirty="0"/>
              <a:t>C</a:t>
            </a:r>
            <a:r>
              <a:rPr lang="en-US" dirty="0"/>
              <a:t> { </a:t>
            </a:r>
            <a:r>
              <a:rPr lang="en-US" i="1" dirty="0"/>
              <a:t>Q</a:t>
            </a:r>
            <a:r>
              <a:rPr lang="en-US" dirty="0"/>
              <a:t> }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64</a:t>
            </a:fld>
            <a:endParaRPr lang="he-IL" dirty="0"/>
          </a:p>
        </p:txBody>
      </p:sp>
      <p:sp>
        <p:nvSpPr>
          <p:cNvPr id="5" name="אליפסה 4"/>
          <p:cNvSpPr/>
          <p:nvPr/>
        </p:nvSpPr>
        <p:spPr>
          <a:xfrm>
            <a:off x="4932040" y="3933056"/>
            <a:ext cx="1800200" cy="216024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6" name="אליפסה 5"/>
          <p:cNvSpPr/>
          <p:nvPr/>
        </p:nvSpPr>
        <p:spPr>
          <a:xfrm>
            <a:off x="2627784" y="4437112"/>
            <a:ext cx="1296144" cy="115212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59832" y="3933056"/>
            <a:ext cx="423514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3600" i="1" dirty="0"/>
              <a:t>P</a:t>
            </a:r>
            <a:endParaRPr lang="he-IL" sz="3600" i="1" dirty="0"/>
          </a:p>
        </p:txBody>
      </p:sp>
      <p:sp>
        <p:nvSpPr>
          <p:cNvPr id="8" name="אליפסה 7"/>
          <p:cNvSpPr/>
          <p:nvPr/>
        </p:nvSpPr>
        <p:spPr>
          <a:xfrm>
            <a:off x="5364088" y="4653136"/>
            <a:ext cx="1224136" cy="1296144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36096" y="4077072"/>
            <a:ext cx="93610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3600" i="1" dirty="0"/>
              <a:t>C</a:t>
            </a:r>
            <a:r>
              <a:rPr lang="en-US" sz="3600" dirty="0"/>
              <a:t>(</a:t>
            </a:r>
            <a:r>
              <a:rPr lang="en-US" sz="3600" i="1" dirty="0"/>
              <a:t>P</a:t>
            </a:r>
            <a:r>
              <a:rPr lang="en-US" sz="3600" dirty="0"/>
              <a:t>)</a:t>
            </a:r>
            <a:endParaRPr lang="he-IL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5618457" y="3356992"/>
            <a:ext cx="490839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3600" i="1" dirty="0"/>
              <a:t>Q</a:t>
            </a:r>
            <a:endParaRPr lang="he-IL" sz="3600" i="1" dirty="0"/>
          </a:p>
        </p:txBody>
      </p:sp>
      <p:cxnSp>
        <p:nvCxnSpPr>
          <p:cNvPr id="11" name="מחבר חץ ישר 10"/>
          <p:cNvCxnSpPr>
            <a:stCxn id="6" idx="0"/>
            <a:endCxn id="8" idx="0"/>
          </p:cNvCxnSpPr>
          <p:nvPr/>
        </p:nvCxnSpPr>
        <p:spPr>
          <a:xfrm>
            <a:off x="3275856" y="4437112"/>
            <a:ext cx="270030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מחבר חץ ישר 11"/>
          <p:cNvCxnSpPr>
            <a:stCxn id="6" idx="4"/>
            <a:endCxn id="8" idx="4"/>
          </p:cNvCxnSpPr>
          <p:nvPr/>
        </p:nvCxnSpPr>
        <p:spPr>
          <a:xfrm>
            <a:off x="3275856" y="5589240"/>
            <a:ext cx="270030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אליפסה 12"/>
          <p:cNvSpPr/>
          <p:nvPr/>
        </p:nvSpPr>
        <p:spPr>
          <a:xfrm>
            <a:off x="3246200" y="515719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31840" y="4510861"/>
            <a:ext cx="364202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3600" i="1" dirty="0"/>
              <a:t>s</a:t>
            </a:r>
            <a:endParaRPr lang="he-IL" sz="3600" i="1" dirty="0"/>
          </a:p>
        </p:txBody>
      </p:sp>
      <p:sp>
        <p:nvSpPr>
          <p:cNvPr id="15" name="אליפסה 14"/>
          <p:cNvSpPr/>
          <p:nvPr/>
        </p:nvSpPr>
        <p:spPr>
          <a:xfrm>
            <a:off x="5910496" y="5517232"/>
            <a:ext cx="144016" cy="14401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20574" y="4941168"/>
            <a:ext cx="479618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3600" i="1" dirty="0"/>
              <a:t>s’</a:t>
            </a:r>
            <a:endParaRPr lang="he-IL" sz="3600" i="1" dirty="0"/>
          </a:p>
        </p:txBody>
      </p:sp>
      <p:cxnSp>
        <p:nvCxnSpPr>
          <p:cNvPr id="17" name="מחבר חץ ישר 16"/>
          <p:cNvCxnSpPr>
            <a:stCxn id="13" idx="6"/>
            <a:endCxn id="15" idx="1"/>
          </p:cNvCxnSpPr>
          <p:nvPr/>
        </p:nvCxnSpPr>
        <p:spPr>
          <a:xfrm>
            <a:off x="3390216" y="5229200"/>
            <a:ext cx="2541371" cy="3091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211960" y="4797152"/>
            <a:ext cx="43204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3600" i="1" dirty="0"/>
              <a:t>C</a:t>
            </a:r>
            <a:endParaRPr lang="he-IL" sz="3600" dirty="0"/>
          </a:p>
        </p:txBody>
      </p:sp>
    </p:spTree>
    <p:extLst>
      <p:ext uri="{BB962C8B-B14F-4D97-AF65-F5344CB8AC3E}">
        <p14:creationId xmlns:p14="http://schemas.microsoft.com/office/powerpoint/2010/main" val="198903939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Logical implication and equivalence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write </a:t>
            </a:r>
            <a:r>
              <a:rPr lang="en-US" i="1" dirty="0"/>
              <a:t>A</a:t>
            </a:r>
            <a:r>
              <a:rPr lang="en-US" dirty="0">
                <a:sym typeface="Math C"/>
              </a:rPr>
              <a:t>  </a:t>
            </a:r>
            <a:r>
              <a:rPr lang="en-US" i="1" dirty="0">
                <a:sym typeface="Math C"/>
              </a:rPr>
              <a:t>B</a:t>
            </a:r>
            <a:r>
              <a:rPr lang="en-US" dirty="0">
                <a:sym typeface="Math C"/>
              </a:rPr>
              <a:t> if for all states </a:t>
            </a:r>
            <a:r>
              <a:rPr lang="en-US" i="1" dirty="0">
                <a:sym typeface="Math C"/>
              </a:rPr>
              <a:t>s</a:t>
            </a:r>
            <a:br>
              <a:rPr lang="en-US" dirty="0">
                <a:sym typeface="Math C"/>
              </a:rPr>
            </a:br>
            <a:r>
              <a:rPr lang="en-US" dirty="0">
                <a:sym typeface="Math C"/>
              </a:rPr>
              <a:t>if </a:t>
            </a:r>
            <a:r>
              <a:rPr lang="en-US" i="1" dirty="0">
                <a:sym typeface="Math C"/>
              </a:rPr>
              <a:t>s</a:t>
            </a:r>
            <a:r>
              <a:rPr lang="en-US" dirty="0">
                <a:sym typeface="Math B"/>
              </a:rPr>
              <a:t>  </a:t>
            </a:r>
            <a:r>
              <a:rPr lang="en-US" i="1" dirty="0">
                <a:sym typeface="Math B"/>
              </a:rPr>
              <a:t>A</a:t>
            </a:r>
            <a:r>
              <a:rPr lang="en-US" dirty="0"/>
              <a:t> then </a:t>
            </a:r>
            <a:r>
              <a:rPr lang="en-US" i="1" dirty="0">
                <a:sym typeface="Math C"/>
              </a:rPr>
              <a:t>s</a:t>
            </a:r>
            <a:r>
              <a:rPr lang="en-US" dirty="0">
                <a:sym typeface="Math B"/>
              </a:rPr>
              <a:t>  </a:t>
            </a:r>
            <a:r>
              <a:rPr lang="en-US" i="1" dirty="0">
                <a:sym typeface="Math B"/>
              </a:rPr>
              <a:t>B</a:t>
            </a:r>
          </a:p>
          <a:p>
            <a:pPr lvl="1"/>
            <a:r>
              <a:rPr lang="en-US" dirty="0">
                <a:sym typeface="Math B"/>
              </a:rPr>
              <a:t>{s | </a:t>
            </a:r>
            <a:r>
              <a:rPr lang="en-US" i="1" dirty="0">
                <a:sym typeface="Math C"/>
              </a:rPr>
              <a:t>s</a:t>
            </a:r>
            <a:r>
              <a:rPr lang="en-US" dirty="0">
                <a:sym typeface="Math B"/>
              </a:rPr>
              <a:t>  </a:t>
            </a:r>
            <a:r>
              <a:rPr lang="en-US" i="1" dirty="0">
                <a:sym typeface="Math B"/>
              </a:rPr>
              <a:t>A</a:t>
            </a:r>
            <a:r>
              <a:rPr lang="en-US" dirty="0"/>
              <a:t> </a:t>
            </a:r>
            <a:r>
              <a:rPr lang="en-US" dirty="0">
                <a:sym typeface="Math B"/>
              </a:rPr>
              <a:t>}  {s | </a:t>
            </a:r>
            <a:r>
              <a:rPr lang="en-US" i="1" dirty="0">
                <a:sym typeface="Math C"/>
              </a:rPr>
              <a:t>s</a:t>
            </a:r>
            <a:r>
              <a:rPr lang="en-US" dirty="0">
                <a:sym typeface="Math B"/>
              </a:rPr>
              <a:t>  </a:t>
            </a:r>
            <a:r>
              <a:rPr lang="en-US" i="1" dirty="0">
                <a:sym typeface="Math B"/>
              </a:rPr>
              <a:t>B</a:t>
            </a:r>
            <a:r>
              <a:rPr lang="en-US" dirty="0"/>
              <a:t> </a:t>
            </a:r>
            <a:r>
              <a:rPr lang="en-US" dirty="0">
                <a:sym typeface="Math B"/>
              </a:rPr>
              <a:t>}</a:t>
            </a:r>
          </a:p>
          <a:p>
            <a:pPr lvl="1"/>
            <a:r>
              <a:rPr lang="en-US" dirty="0">
                <a:sym typeface="Math B"/>
              </a:rPr>
              <a:t>For every predicate </a:t>
            </a:r>
            <a:r>
              <a:rPr lang="en-US" i="1" dirty="0">
                <a:sym typeface="Math B"/>
              </a:rPr>
              <a:t>A</a:t>
            </a:r>
            <a:r>
              <a:rPr lang="en-US" dirty="0">
                <a:sym typeface="Math B"/>
              </a:rPr>
              <a:t>: </a:t>
            </a:r>
            <a:r>
              <a:rPr lang="en-US" i="1" dirty="0">
                <a:sym typeface="Math B"/>
              </a:rPr>
              <a:t>false</a:t>
            </a:r>
            <a:r>
              <a:rPr lang="en-US" dirty="0">
                <a:sym typeface="Math B"/>
              </a:rPr>
              <a:t> </a:t>
            </a:r>
            <a:r>
              <a:rPr lang="en-US" dirty="0">
                <a:sym typeface="Math C"/>
              </a:rPr>
              <a:t> </a:t>
            </a:r>
            <a:r>
              <a:rPr lang="en-US" i="1" dirty="0">
                <a:sym typeface="Math C"/>
              </a:rPr>
              <a:t>A</a:t>
            </a:r>
            <a:r>
              <a:rPr lang="en-US" dirty="0">
                <a:sym typeface="Math C"/>
              </a:rPr>
              <a:t>  </a:t>
            </a:r>
            <a:r>
              <a:rPr lang="en-US" i="1" dirty="0">
                <a:sym typeface="Math B"/>
              </a:rPr>
              <a:t>true</a:t>
            </a:r>
            <a:r>
              <a:rPr lang="en-US" dirty="0">
                <a:sym typeface="Math B"/>
              </a:rPr>
              <a:t> </a:t>
            </a:r>
            <a:endParaRPr lang="en-US" i="1" dirty="0">
              <a:sym typeface="Math B"/>
            </a:endParaRPr>
          </a:p>
          <a:p>
            <a:r>
              <a:rPr lang="en-US" dirty="0">
                <a:sym typeface="Math B"/>
              </a:rPr>
              <a:t>We write </a:t>
            </a:r>
            <a:r>
              <a:rPr lang="en-US" i="1" dirty="0"/>
              <a:t>A</a:t>
            </a:r>
            <a:r>
              <a:rPr lang="en-US" dirty="0">
                <a:sym typeface="Math C"/>
              </a:rPr>
              <a:t>  </a:t>
            </a:r>
            <a:r>
              <a:rPr lang="en-US" i="1" dirty="0">
                <a:sym typeface="Math C"/>
              </a:rPr>
              <a:t>B</a:t>
            </a:r>
            <a:r>
              <a:rPr lang="en-US" dirty="0">
                <a:sym typeface="Math C"/>
              </a:rPr>
              <a:t> if </a:t>
            </a:r>
            <a:r>
              <a:rPr lang="en-US" i="1" dirty="0"/>
              <a:t>A</a:t>
            </a:r>
            <a:r>
              <a:rPr lang="en-US" dirty="0">
                <a:sym typeface="Math C"/>
              </a:rPr>
              <a:t>  </a:t>
            </a:r>
            <a:r>
              <a:rPr lang="en-US" i="1" dirty="0">
                <a:sym typeface="Math C"/>
              </a:rPr>
              <a:t>B</a:t>
            </a:r>
            <a:r>
              <a:rPr lang="en-US" dirty="0">
                <a:sym typeface="Math C"/>
              </a:rPr>
              <a:t> and </a:t>
            </a:r>
            <a:r>
              <a:rPr lang="en-US" i="1" dirty="0"/>
              <a:t>B</a:t>
            </a:r>
            <a:r>
              <a:rPr lang="en-US" dirty="0">
                <a:sym typeface="Math C"/>
              </a:rPr>
              <a:t>  </a:t>
            </a:r>
            <a:r>
              <a:rPr lang="en-US" i="1" dirty="0">
                <a:sym typeface="Math C"/>
              </a:rPr>
              <a:t>A</a:t>
            </a:r>
          </a:p>
          <a:p>
            <a:pPr lvl="1"/>
            <a:r>
              <a:rPr lang="en-US" i="1" dirty="0">
                <a:sym typeface="Math C"/>
              </a:rPr>
              <a:t>false</a:t>
            </a:r>
            <a:r>
              <a:rPr lang="en-US" dirty="0">
                <a:sym typeface="Math C"/>
              </a:rPr>
              <a:t>  5=7</a:t>
            </a:r>
          </a:p>
          <a:p>
            <a:r>
              <a:rPr lang="en-US" dirty="0">
                <a:sym typeface="Math C"/>
              </a:rPr>
              <a:t>In writing Hoare-style proofs, we will often replace a predicate </a:t>
            </a:r>
            <a:r>
              <a:rPr lang="en-US" i="1" dirty="0">
                <a:sym typeface="Math C"/>
              </a:rPr>
              <a:t>A</a:t>
            </a:r>
            <a:r>
              <a:rPr lang="en-US" dirty="0">
                <a:sym typeface="Math C"/>
              </a:rPr>
              <a:t> with </a:t>
            </a:r>
            <a:r>
              <a:rPr lang="en-US" i="1" dirty="0">
                <a:sym typeface="Math C"/>
              </a:rPr>
              <a:t>A</a:t>
            </a:r>
            <a:r>
              <a:rPr lang="en-US" dirty="0">
                <a:sym typeface="Math C"/>
              </a:rPr>
              <a:t>’ such that </a:t>
            </a:r>
            <a:r>
              <a:rPr lang="en-US" i="1" dirty="0"/>
              <a:t>A</a:t>
            </a:r>
            <a:r>
              <a:rPr lang="en-US" dirty="0">
                <a:sym typeface="Math C"/>
              </a:rPr>
              <a:t>  </a:t>
            </a:r>
            <a:r>
              <a:rPr lang="en-US" i="1" dirty="0">
                <a:sym typeface="Math C"/>
              </a:rPr>
              <a:t>A</a:t>
            </a:r>
            <a:r>
              <a:rPr lang="en-US" dirty="0">
                <a:sym typeface="Math C"/>
              </a:rPr>
              <a:t>’</a:t>
            </a:r>
            <a:br>
              <a:rPr lang="en-US" dirty="0">
                <a:sym typeface="Math C"/>
              </a:rPr>
            </a:br>
            <a:r>
              <a:rPr lang="en-US" dirty="0">
                <a:sym typeface="Math C"/>
              </a:rPr>
              <a:t>and </a:t>
            </a:r>
            <a:r>
              <a:rPr lang="en-US" i="1" dirty="0">
                <a:sym typeface="Math C"/>
              </a:rPr>
              <a:t>A</a:t>
            </a:r>
            <a:r>
              <a:rPr lang="en-US" dirty="0">
                <a:sym typeface="Math C"/>
              </a:rPr>
              <a:t>’ is “simpler”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65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05459533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Soundness and completeness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196752"/>
            <a:ext cx="6275040" cy="4929411"/>
          </a:xfrm>
        </p:spPr>
        <p:txBody>
          <a:bodyPr/>
          <a:lstStyle/>
          <a:p>
            <a:r>
              <a:rPr lang="en-US" dirty="0"/>
              <a:t>The inference system is </a:t>
            </a:r>
            <a:r>
              <a:rPr lang="en-US" dirty="0">
                <a:solidFill>
                  <a:srgbClr val="0000FF"/>
                </a:solidFill>
              </a:rPr>
              <a:t>sound</a:t>
            </a:r>
            <a:r>
              <a:rPr lang="en-US" dirty="0"/>
              <a:t>:</a:t>
            </a:r>
          </a:p>
          <a:p>
            <a:pPr lvl="1"/>
            <a:r>
              <a:rPr lang="en-US" dirty="0">
                <a:sym typeface="Math B"/>
              </a:rPr>
              <a:t></a:t>
            </a:r>
            <a:r>
              <a:rPr lang="en-US" baseline="-25000" dirty="0">
                <a:sym typeface="Math B"/>
              </a:rPr>
              <a:t>p</a:t>
            </a:r>
            <a:r>
              <a:rPr lang="en-US" dirty="0">
                <a:sym typeface="Math B"/>
              </a:rPr>
              <a:t> </a:t>
            </a:r>
            <a:r>
              <a:rPr lang="en-US" dirty="0"/>
              <a:t>{ </a:t>
            </a:r>
            <a:r>
              <a:rPr lang="en-US" i="1" dirty="0"/>
              <a:t>P</a:t>
            </a:r>
            <a:r>
              <a:rPr lang="en-US" dirty="0"/>
              <a:t> } </a:t>
            </a:r>
            <a:r>
              <a:rPr lang="en-US" i="1" dirty="0"/>
              <a:t>C</a:t>
            </a:r>
            <a:r>
              <a:rPr lang="en-US" dirty="0"/>
              <a:t> { </a:t>
            </a:r>
            <a:r>
              <a:rPr lang="en-US" i="1" dirty="0"/>
              <a:t>Q</a:t>
            </a:r>
            <a:r>
              <a:rPr lang="en-US" dirty="0"/>
              <a:t> } implies </a:t>
            </a:r>
            <a:r>
              <a:rPr lang="en-US" dirty="0">
                <a:sym typeface="Math B"/>
              </a:rPr>
              <a:t></a:t>
            </a:r>
            <a:r>
              <a:rPr lang="en-US" baseline="-25000" dirty="0">
                <a:sym typeface="Math B"/>
              </a:rPr>
              <a:t>p</a:t>
            </a:r>
            <a:r>
              <a:rPr lang="en-US" dirty="0">
                <a:sym typeface="Math B"/>
              </a:rPr>
              <a:t> </a:t>
            </a:r>
            <a:r>
              <a:rPr lang="en-US" dirty="0"/>
              <a:t>{ </a:t>
            </a:r>
            <a:r>
              <a:rPr lang="en-US" i="1" dirty="0"/>
              <a:t>P</a:t>
            </a:r>
            <a:r>
              <a:rPr lang="en-US" dirty="0"/>
              <a:t> } </a:t>
            </a:r>
            <a:r>
              <a:rPr lang="en-US" i="1" dirty="0"/>
              <a:t>C</a:t>
            </a:r>
            <a:r>
              <a:rPr lang="en-US" dirty="0"/>
              <a:t> { </a:t>
            </a:r>
            <a:r>
              <a:rPr lang="en-US" i="1" dirty="0"/>
              <a:t>Q</a:t>
            </a:r>
            <a:r>
              <a:rPr lang="en-US" dirty="0"/>
              <a:t> }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  <a:p>
            <a:r>
              <a:rPr lang="en-US" dirty="0"/>
              <a:t>The inference system is </a:t>
            </a:r>
            <a:r>
              <a:rPr lang="en-US" dirty="0">
                <a:solidFill>
                  <a:srgbClr val="0000FF"/>
                </a:solidFill>
              </a:rPr>
              <a:t>complete</a:t>
            </a:r>
            <a:r>
              <a:rPr lang="en-US" dirty="0"/>
              <a:t>:</a:t>
            </a:r>
          </a:p>
          <a:p>
            <a:pPr lvl="1"/>
            <a:r>
              <a:rPr lang="en-US" dirty="0">
                <a:sym typeface="Math B"/>
              </a:rPr>
              <a:t></a:t>
            </a:r>
            <a:r>
              <a:rPr lang="en-US" baseline="-25000" dirty="0">
                <a:sym typeface="Math B"/>
              </a:rPr>
              <a:t>p</a:t>
            </a:r>
            <a:r>
              <a:rPr lang="en-US" dirty="0">
                <a:sym typeface="Math B"/>
              </a:rPr>
              <a:t> </a:t>
            </a:r>
            <a:r>
              <a:rPr lang="en-US" dirty="0"/>
              <a:t>{ </a:t>
            </a:r>
            <a:r>
              <a:rPr lang="en-US" i="1" dirty="0"/>
              <a:t>P</a:t>
            </a:r>
            <a:r>
              <a:rPr lang="en-US" dirty="0"/>
              <a:t> } </a:t>
            </a:r>
            <a:r>
              <a:rPr lang="en-US" i="1" dirty="0"/>
              <a:t>C</a:t>
            </a:r>
            <a:r>
              <a:rPr lang="en-US" dirty="0"/>
              <a:t> { </a:t>
            </a:r>
            <a:r>
              <a:rPr lang="en-US" i="1" dirty="0"/>
              <a:t>Q</a:t>
            </a:r>
            <a:r>
              <a:rPr lang="en-US" dirty="0"/>
              <a:t> } implies </a:t>
            </a:r>
            <a:r>
              <a:rPr lang="en-US" dirty="0">
                <a:sym typeface="Math B"/>
              </a:rPr>
              <a:t></a:t>
            </a:r>
            <a:r>
              <a:rPr lang="en-US" baseline="-25000" dirty="0">
                <a:sym typeface="Math B"/>
              </a:rPr>
              <a:t>p</a:t>
            </a:r>
            <a:r>
              <a:rPr lang="en-US" dirty="0">
                <a:sym typeface="Math B"/>
              </a:rPr>
              <a:t> </a:t>
            </a:r>
            <a:r>
              <a:rPr lang="en-US" dirty="0"/>
              <a:t>{ </a:t>
            </a:r>
            <a:r>
              <a:rPr lang="en-US" i="1" dirty="0"/>
              <a:t>P</a:t>
            </a:r>
            <a:r>
              <a:rPr lang="en-US" dirty="0"/>
              <a:t> } </a:t>
            </a:r>
            <a:r>
              <a:rPr lang="en-US" i="1" dirty="0"/>
              <a:t>C</a:t>
            </a:r>
            <a:r>
              <a:rPr lang="en-US" dirty="0"/>
              <a:t> { </a:t>
            </a:r>
            <a:r>
              <a:rPr lang="en-US" i="1" dirty="0"/>
              <a:t>Q</a:t>
            </a:r>
            <a:r>
              <a:rPr lang="en-US" dirty="0"/>
              <a:t> }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66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675158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407368"/>
          </a:xfrm>
        </p:spPr>
        <p:txBody>
          <a:bodyPr>
            <a:normAutofit fontScale="90000"/>
          </a:bodyPr>
          <a:lstStyle/>
          <a:p>
            <a:r>
              <a:rPr lang="en-US" dirty="0"/>
              <a:t>Hoare logic is sound </a:t>
            </a:r>
            <a:br>
              <a:rPr lang="en-US" dirty="0"/>
            </a:br>
            <a:r>
              <a:rPr lang="en-US" dirty="0"/>
              <a:t>and (relatively) complete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199" y="1196752"/>
            <a:ext cx="8508059" cy="4929411"/>
          </a:xfrm>
        </p:spPr>
        <p:txBody>
          <a:bodyPr>
            <a:normAutofit/>
          </a:bodyPr>
          <a:lstStyle/>
          <a:p>
            <a:endParaRPr lang="en-US" sz="2800" dirty="0">
              <a:sym typeface="Math B"/>
            </a:endParaRPr>
          </a:p>
          <a:p>
            <a:r>
              <a:rPr lang="en-US" sz="2800" b="1" dirty="0">
                <a:solidFill>
                  <a:srgbClr val="0000FF"/>
                </a:solidFill>
                <a:sym typeface="Math B"/>
              </a:rPr>
              <a:t>Soundness</a:t>
            </a:r>
            <a:r>
              <a:rPr lang="en-US" sz="2800" dirty="0">
                <a:solidFill>
                  <a:srgbClr val="0000FF"/>
                </a:solidFill>
                <a:sym typeface="Math B"/>
              </a:rPr>
              <a:t>:  </a:t>
            </a:r>
          </a:p>
          <a:p>
            <a:pPr marL="0" indent="0">
              <a:buNone/>
            </a:pPr>
            <a:r>
              <a:rPr lang="en-US" sz="2800" i="1" dirty="0">
                <a:sym typeface="Math B"/>
              </a:rPr>
              <a:t>	</a:t>
            </a:r>
            <a:r>
              <a:rPr lang="en-US" sz="2400" i="1" dirty="0">
                <a:sym typeface="Math B"/>
              </a:rPr>
              <a:t></a:t>
            </a:r>
            <a:r>
              <a:rPr lang="en-US" sz="2400" i="1" baseline="-25000" dirty="0">
                <a:sym typeface="Math B"/>
              </a:rPr>
              <a:t>p</a:t>
            </a:r>
            <a:r>
              <a:rPr lang="en-US" sz="2400" i="1" dirty="0">
                <a:sym typeface="Math B"/>
              </a:rPr>
              <a:t> </a:t>
            </a:r>
            <a:r>
              <a:rPr lang="en-US" sz="2400" i="1" dirty="0"/>
              <a:t>{ P } C { Q }   </a:t>
            </a:r>
            <a:r>
              <a:rPr lang="en-US" sz="2400" dirty="0"/>
              <a:t>implies  </a:t>
            </a:r>
            <a:r>
              <a:rPr lang="en-US" sz="2400" i="1" dirty="0">
                <a:sym typeface="Math B"/>
              </a:rPr>
              <a:t></a:t>
            </a:r>
            <a:r>
              <a:rPr lang="en-US" sz="2400" i="1" baseline="-25000" dirty="0">
                <a:sym typeface="Math B"/>
              </a:rPr>
              <a:t>p</a:t>
            </a:r>
            <a:r>
              <a:rPr lang="en-US" sz="2400" i="1" dirty="0">
                <a:sym typeface="Math B"/>
              </a:rPr>
              <a:t> </a:t>
            </a:r>
            <a:r>
              <a:rPr lang="en-US" sz="2400" i="1" dirty="0"/>
              <a:t>{ P } C { Q } </a:t>
            </a:r>
            <a:endParaRPr lang="en-US" sz="2400" i="1" dirty="0">
              <a:sym typeface="Math B"/>
            </a:endParaRPr>
          </a:p>
          <a:p>
            <a:endParaRPr lang="en-US" sz="2800" dirty="0">
              <a:sym typeface="Math B"/>
            </a:endParaRPr>
          </a:p>
          <a:p>
            <a:r>
              <a:rPr lang="en-US" sz="2800" b="1" dirty="0">
                <a:solidFill>
                  <a:srgbClr val="0000FF"/>
                </a:solidFill>
                <a:sym typeface="Math B"/>
              </a:rPr>
              <a:t>(Relative) completeness</a:t>
            </a:r>
            <a:r>
              <a:rPr lang="en-US" sz="2800" dirty="0">
                <a:solidFill>
                  <a:srgbClr val="0000FF"/>
                </a:solidFill>
                <a:sym typeface="Math B"/>
              </a:rPr>
              <a:t>:  </a:t>
            </a:r>
          </a:p>
          <a:p>
            <a:pPr marL="0" indent="0">
              <a:buNone/>
            </a:pPr>
            <a:r>
              <a:rPr lang="en-US" sz="2800" i="1" dirty="0">
                <a:sym typeface="Math B"/>
              </a:rPr>
              <a:t>	</a:t>
            </a:r>
            <a:r>
              <a:rPr lang="en-US" sz="2800" i="1" baseline="-25000" dirty="0">
                <a:sym typeface="Math B"/>
              </a:rPr>
              <a:t>p</a:t>
            </a:r>
            <a:r>
              <a:rPr lang="en-US" sz="2800" i="1" dirty="0">
                <a:sym typeface="Math B"/>
              </a:rPr>
              <a:t> </a:t>
            </a:r>
            <a:r>
              <a:rPr lang="en-US" sz="2800" i="1" dirty="0"/>
              <a:t>{ P } C { Q }   </a:t>
            </a:r>
            <a:r>
              <a:rPr lang="en-US" sz="2800" dirty="0"/>
              <a:t>implies </a:t>
            </a:r>
            <a:r>
              <a:rPr lang="en-US" sz="2800" dirty="0">
                <a:sym typeface="Math B"/>
              </a:rPr>
              <a:t></a:t>
            </a:r>
            <a:r>
              <a:rPr lang="en-US" sz="2800" baseline="-25000" dirty="0">
                <a:sym typeface="Math B"/>
              </a:rPr>
              <a:t>p</a:t>
            </a:r>
            <a:r>
              <a:rPr lang="en-US" sz="2800" dirty="0">
                <a:sym typeface="Math B"/>
              </a:rPr>
              <a:t> </a:t>
            </a:r>
            <a:r>
              <a:rPr lang="en-US" sz="2800" dirty="0"/>
              <a:t>{ P } C { Q }</a:t>
            </a:r>
            <a:endParaRPr lang="en-US" sz="2800" dirty="0">
              <a:sym typeface="Math B"/>
            </a:endParaRP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Provided we can prove any implication R</a:t>
            </a:r>
            <a:r>
              <a:rPr lang="en-US" sz="2400" dirty="0">
                <a:sym typeface="Math C"/>
              </a:rPr>
              <a:t>R</a:t>
            </a:r>
            <a:r>
              <a:rPr lang="en-US" sz="2400" dirty="0"/>
              <a:t>’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67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92235794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407368"/>
          </a:xfrm>
        </p:spPr>
        <p:txBody>
          <a:bodyPr>
            <a:normAutofit fontScale="90000"/>
          </a:bodyPr>
          <a:lstStyle/>
          <a:p>
            <a:r>
              <a:rPr lang="en-US" dirty="0"/>
              <a:t>Hoare logic is sound </a:t>
            </a:r>
            <a:br>
              <a:rPr lang="en-US" dirty="0"/>
            </a:br>
            <a:r>
              <a:rPr lang="en-US" dirty="0"/>
              <a:t>and (relatively) complete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199" y="1196752"/>
            <a:ext cx="8508059" cy="4929411"/>
          </a:xfrm>
        </p:spPr>
        <p:txBody>
          <a:bodyPr>
            <a:normAutofit/>
          </a:bodyPr>
          <a:lstStyle/>
          <a:p>
            <a:endParaRPr lang="en-US" sz="2800" dirty="0">
              <a:sym typeface="Math B"/>
            </a:endParaRPr>
          </a:p>
          <a:p>
            <a:r>
              <a:rPr lang="en-US" sz="2800" b="1" dirty="0">
                <a:solidFill>
                  <a:srgbClr val="0000FF"/>
                </a:solidFill>
                <a:sym typeface="Math B"/>
              </a:rPr>
              <a:t>Soundness</a:t>
            </a:r>
            <a:r>
              <a:rPr lang="en-US" sz="2800" dirty="0">
                <a:solidFill>
                  <a:srgbClr val="0000FF"/>
                </a:solidFill>
                <a:sym typeface="Math B"/>
              </a:rPr>
              <a:t>:  </a:t>
            </a:r>
          </a:p>
          <a:p>
            <a:pPr marL="0" indent="0">
              <a:buNone/>
            </a:pPr>
            <a:r>
              <a:rPr lang="en-US" sz="2800" i="1" dirty="0">
                <a:sym typeface="Math B"/>
              </a:rPr>
              <a:t>	</a:t>
            </a:r>
            <a:r>
              <a:rPr lang="en-US" sz="2400" i="1" dirty="0">
                <a:sym typeface="Math B"/>
              </a:rPr>
              <a:t></a:t>
            </a:r>
            <a:r>
              <a:rPr lang="en-US" sz="2400" i="1" baseline="-25000" dirty="0">
                <a:sym typeface="Math B"/>
              </a:rPr>
              <a:t>p</a:t>
            </a:r>
            <a:r>
              <a:rPr lang="en-US" sz="2400" i="1" dirty="0">
                <a:sym typeface="Math B"/>
              </a:rPr>
              <a:t> </a:t>
            </a:r>
            <a:r>
              <a:rPr lang="en-US" sz="2400" i="1" dirty="0"/>
              <a:t>{ P } C { Q }   </a:t>
            </a:r>
            <a:r>
              <a:rPr lang="en-US" sz="2400" dirty="0"/>
              <a:t>implies  </a:t>
            </a:r>
            <a:r>
              <a:rPr lang="en-US" sz="2400" i="1" dirty="0">
                <a:sym typeface="Math B"/>
              </a:rPr>
              <a:t></a:t>
            </a:r>
            <a:r>
              <a:rPr lang="en-US" sz="2400" i="1" baseline="-25000" dirty="0">
                <a:sym typeface="Math B"/>
              </a:rPr>
              <a:t>p</a:t>
            </a:r>
            <a:r>
              <a:rPr lang="en-US" sz="2400" i="1" dirty="0">
                <a:sym typeface="Math B"/>
              </a:rPr>
              <a:t> </a:t>
            </a:r>
            <a:r>
              <a:rPr lang="en-US" sz="2400" i="1" dirty="0"/>
              <a:t>{ P } C { Q } </a:t>
            </a:r>
            <a:endParaRPr lang="en-US" sz="2400" i="1" dirty="0">
              <a:sym typeface="Math B"/>
            </a:endParaRPr>
          </a:p>
          <a:p>
            <a:endParaRPr lang="en-US" sz="2800" dirty="0">
              <a:sym typeface="Math B"/>
            </a:endParaRPr>
          </a:p>
          <a:p>
            <a:r>
              <a:rPr lang="en-US" sz="2800" b="1" dirty="0">
                <a:solidFill>
                  <a:srgbClr val="0000FF"/>
                </a:solidFill>
                <a:sym typeface="Math B"/>
              </a:rPr>
              <a:t>(Relative) completeness</a:t>
            </a:r>
            <a:r>
              <a:rPr lang="en-US" sz="2800" dirty="0">
                <a:solidFill>
                  <a:srgbClr val="0000FF"/>
                </a:solidFill>
                <a:sym typeface="Math B"/>
              </a:rPr>
              <a:t>:  </a:t>
            </a:r>
          </a:p>
          <a:p>
            <a:pPr marL="0" indent="0">
              <a:buNone/>
            </a:pPr>
            <a:r>
              <a:rPr lang="en-US" sz="2800" i="1" dirty="0">
                <a:sym typeface="Math B"/>
              </a:rPr>
              <a:t>	</a:t>
            </a:r>
            <a:r>
              <a:rPr lang="en-US" sz="2800" i="1" baseline="-25000" dirty="0">
                <a:sym typeface="Math B"/>
              </a:rPr>
              <a:t>p</a:t>
            </a:r>
            <a:r>
              <a:rPr lang="en-US" sz="2800" i="1" dirty="0">
                <a:sym typeface="Math B"/>
              </a:rPr>
              <a:t> </a:t>
            </a:r>
            <a:r>
              <a:rPr lang="en-US" sz="2800" i="1" dirty="0"/>
              <a:t>{ P } C { Q }   </a:t>
            </a:r>
            <a:r>
              <a:rPr lang="en-US" sz="2800" dirty="0"/>
              <a:t>implies </a:t>
            </a:r>
            <a:r>
              <a:rPr lang="en-US" sz="2800" dirty="0">
                <a:sym typeface="Math B"/>
              </a:rPr>
              <a:t></a:t>
            </a:r>
            <a:r>
              <a:rPr lang="en-US" sz="2800" baseline="-25000" dirty="0">
                <a:sym typeface="Math B"/>
              </a:rPr>
              <a:t>p</a:t>
            </a:r>
            <a:r>
              <a:rPr lang="en-US" sz="2800" dirty="0">
                <a:sym typeface="Math B"/>
              </a:rPr>
              <a:t> </a:t>
            </a:r>
            <a:r>
              <a:rPr lang="en-US" sz="2800" dirty="0"/>
              <a:t>{ P } C { Q }</a:t>
            </a:r>
            <a:endParaRPr lang="en-US" sz="2800" dirty="0">
              <a:sym typeface="Math B"/>
            </a:endParaRP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Provided we can prove any implication R</a:t>
            </a:r>
            <a:r>
              <a:rPr lang="en-US" sz="2400" dirty="0">
                <a:sym typeface="Math C"/>
              </a:rPr>
              <a:t>R</a:t>
            </a:r>
            <a:r>
              <a:rPr lang="en-US" sz="2400" dirty="0"/>
              <a:t>’</a:t>
            </a:r>
          </a:p>
          <a:p>
            <a:pPr lvl="2"/>
            <a:r>
              <a:rPr lang="en-US" sz="2000" dirty="0"/>
              <a:t>FYI, nobody tells us how to find a proof …</a:t>
            </a:r>
          </a:p>
          <a:p>
            <a:pPr marL="914400" lvl="2" indent="0">
              <a:buNone/>
            </a:pPr>
            <a:endParaRPr lang="en-US" sz="20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68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842846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Is there an Algorithm?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69</a:t>
            </a:fld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1043608" y="1124744"/>
            <a:ext cx="7128792" cy="39703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>
                <a:solidFill>
                  <a:srgbClr val="0000FF"/>
                </a:solidFill>
                <a:cs typeface="Courier New" pitchFamily="49" charset="0"/>
              </a:rPr>
              <a:t>{ </a:t>
            </a: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800" dirty="0">
                <a:solidFill>
                  <a:srgbClr val="0000FF"/>
                </a:solidFill>
                <a:cs typeface="Courier New" pitchFamily="49" charset="0"/>
              </a:rPr>
              <a:t>=n }</a:t>
            </a:r>
            <a:br>
              <a:rPr lang="en-US" sz="2800" dirty="0">
                <a:solidFill>
                  <a:srgbClr val="0000FF"/>
                </a:solidFill>
                <a:cs typeface="Courier New" pitchFamily="49" charset="0"/>
              </a:rPr>
            </a:br>
            <a:r>
              <a:rPr lang="en-US" sz="2800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y := 1;</a:t>
            </a:r>
            <a:b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800" dirty="0">
                <a:solidFill>
                  <a:srgbClr val="0000FF"/>
                </a:solidFill>
                <a:cs typeface="Courier New" pitchFamily="49" charset="0"/>
              </a:rPr>
              <a:t>{ </a:t>
            </a: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800" dirty="0">
                <a:solidFill>
                  <a:srgbClr val="0000FF"/>
                </a:solidFill>
                <a:cs typeface="Courier New" pitchFamily="49" charset="0"/>
              </a:rPr>
              <a:t>&gt;0 </a:t>
            </a:r>
            <a:r>
              <a:rPr lang="en-US" sz="2800" dirty="0">
                <a:solidFill>
                  <a:srgbClr val="0000FF"/>
                </a:solidFill>
                <a:cs typeface="Courier New" pitchFamily="49" charset="0"/>
                <a:sym typeface="Math C"/>
              </a:rPr>
              <a:t> </a:t>
            </a: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800" dirty="0">
                <a:solidFill>
                  <a:srgbClr val="0000FF"/>
                </a:solidFill>
                <a:cs typeface="Courier New" pitchFamily="49" charset="0"/>
              </a:rPr>
              <a:t>*</a:t>
            </a: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800" dirty="0">
                <a:solidFill>
                  <a:srgbClr val="0000FF"/>
                </a:solidFill>
                <a:cs typeface="Courier New" pitchFamily="49" charset="0"/>
              </a:rPr>
              <a:t>!=n!</a:t>
            </a:r>
            <a:r>
              <a:rPr lang="en-US" sz="2800" dirty="0">
                <a:solidFill>
                  <a:srgbClr val="0000FF"/>
                </a:solidFill>
                <a:cs typeface="Courier New" pitchFamily="49" charset="0"/>
                <a:sym typeface="Math B"/>
              </a:rPr>
              <a:t>  </a:t>
            </a:r>
            <a:r>
              <a:rPr lang="en-US" sz="2800" dirty="0" err="1">
                <a:solidFill>
                  <a:srgbClr val="0000FF"/>
                </a:solidFill>
                <a:cs typeface="Courier New" pitchFamily="49" charset="0"/>
                <a:sym typeface="Math B"/>
              </a:rPr>
              <a:t>nx</a:t>
            </a:r>
            <a:r>
              <a:rPr lang="en-US" sz="2800" dirty="0">
                <a:solidFill>
                  <a:srgbClr val="0000FF"/>
                </a:solidFill>
                <a:cs typeface="Courier New" pitchFamily="49" charset="0"/>
                <a:sym typeface="Math B"/>
              </a:rPr>
              <a:t> </a:t>
            </a:r>
            <a:r>
              <a:rPr lang="en-US" sz="2800" dirty="0">
                <a:solidFill>
                  <a:srgbClr val="0000FF"/>
                </a:solidFill>
                <a:cs typeface="Courier New" pitchFamily="49" charset="0"/>
              </a:rPr>
              <a:t>} </a:t>
            </a:r>
            <a:br>
              <a:rPr lang="en-US" sz="2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while </a:t>
            </a: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(x=1) do</a:t>
            </a:r>
            <a:b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</a:b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  </a:t>
            </a:r>
            <a:r>
              <a:rPr lang="en-US" sz="2800" dirty="0">
                <a:solidFill>
                  <a:srgbClr val="0000FF"/>
                </a:solidFill>
                <a:cs typeface="Courier New" pitchFamily="49" charset="0"/>
              </a:rPr>
              <a:t>{ </a:t>
            </a: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x-1</a:t>
            </a:r>
            <a:r>
              <a:rPr lang="en-US" sz="2800" dirty="0">
                <a:solidFill>
                  <a:srgbClr val="0000FF"/>
                </a:solidFill>
                <a:cs typeface="Courier New" pitchFamily="49" charset="0"/>
              </a:rPr>
              <a:t>&gt;0 </a:t>
            </a:r>
            <a:r>
              <a:rPr lang="en-US" sz="2800" dirty="0">
                <a:solidFill>
                  <a:srgbClr val="0000FF"/>
                </a:solidFill>
                <a:cs typeface="Courier New" pitchFamily="49" charset="0"/>
                <a:sym typeface="Math C"/>
              </a:rPr>
              <a:t> (</a:t>
            </a: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y*x)</a:t>
            </a:r>
            <a:r>
              <a:rPr lang="en-US" sz="2800" dirty="0">
                <a:solidFill>
                  <a:srgbClr val="0000FF"/>
                </a:solidFill>
                <a:cs typeface="Courier New" pitchFamily="49" charset="0"/>
              </a:rPr>
              <a:t>*(</a:t>
            </a: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x-1)</a:t>
            </a:r>
            <a:r>
              <a:rPr lang="en-US" sz="2800" dirty="0">
                <a:solidFill>
                  <a:srgbClr val="0000FF"/>
                </a:solidFill>
                <a:cs typeface="Courier New" pitchFamily="49" charset="0"/>
              </a:rPr>
              <a:t>!=n!</a:t>
            </a:r>
            <a:r>
              <a:rPr lang="en-US" sz="2800" dirty="0">
                <a:solidFill>
                  <a:srgbClr val="0000FF"/>
                </a:solidFill>
                <a:cs typeface="Courier New" pitchFamily="49" charset="0"/>
                <a:sym typeface="Math B"/>
              </a:rPr>
              <a:t>  n(x-1) </a:t>
            </a:r>
            <a:r>
              <a:rPr lang="en-US" sz="2800" dirty="0">
                <a:solidFill>
                  <a:srgbClr val="0000FF"/>
                </a:solidFill>
                <a:cs typeface="Courier New" pitchFamily="49" charset="0"/>
              </a:rPr>
              <a:t>} </a:t>
            </a:r>
            <a:b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</a:b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  y := y*x;</a:t>
            </a:r>
            <a:b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</a:b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  </a:t>
            </a:r>
            <a:r>
              <a:rPr lang="en-US" sz="2800" dirty="0">
                <a:solidFill>
                  <a:srgbClr val="0000FF"/>
                </a:solidFill>
                <a:cs typeface="Courier New" pitchFamily="49" charset="0"/>
              </a:rPr>
              <a:t>{ </a:t>
            </a: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x-1</a:t>
            </a:r>
            <a:r>
              <a:rPr lang="en-US" sz="2800" dirty="0">
                <a:solidFill>
                  <a:srgbClr val="0000FF"/>
                </a:solidFill>
                <a:cs typeface="Courier New" pitchFamily="49" charset="0"/>
              </a:rPr>
              <a:t>&gt;0 </a:t>
            </a:r>
            <a:r>
              <a:rPr lang="en-US" sz="2800" dirty="0">
                <a:solidFill>
                  <a:srgbClr val="0000FF"/>
                </a:solidFill>
                <a:cs typeface="Courier New" pitchFamily="49" charset="0"/>
                <a:sym typeface="Math C"/>
              </a:rPr>
              <a:t> </a:t>
            </a: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800" dirty="0">
                <a:solidFill>
                  <a:srgbClr val="0000FF"/>
                </a:solidFill>
                <a:cs typeface="Courier New" pitchFamily="49" charset="0"/>
              </a:rPr>
              <a:t>*(</a:t>
            </a: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x-1)</a:t>
            </a:r>
            <a:r>
              <a:rPr lang="en-US" sz="2800" dirty="0">
                <a:solidFill>
                  <a:srgbClr val="0000FF"/>
                </a:solidFill>
                <a:cs typeface="Courier New" pitchFamily="49" charset="0"/>
              </a:rPr>
              <a:t>!=n!</a:t>
            </a:r>
            <a:r>
              <a:rPr lang="en-US" sz="2800" dirty="0">
                <a:solidFill>
                  <a:srgbClr val="0000FF"/>
                </a:solidFill>
                <a:cs typeface="Courier New" pitchFamily="49" charset="0"/>
                <a:sym typeface="Math B"/>
              </a:rPr>
              <a:t>  n(x-1) </a:t>
            </a:r>
            <a:r>
              <a:rPr lang="en-US" sz="2800" dirty="0">
                <a:solidFill>
                  <a:srgbClr val="0000FF"/>
                </a:solidFill>
                <a:cs typeface="Courier New" pitchFamily="49" charset="0"/>
              </a:rPr>
              <a:t>} </a:t>
            </a:r>
            <a:b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</a:b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  x := x–1</a:t>
            </a:r>
            <a:b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</a:br>
            <a:r>
              <a:rPr lang="en-US" sz="2800" dirty="0">
                <a:solidFill>
                  <a:srgbClr val="0000FF"/>
                </a:solidFill>
                <a:cs typeface="Courier New" pitchFamily="49" charset="0"/>
                <a:sym typeface="Symbol" pitchFamily="18" charset="2"/>
              </a:rPr>
              <a:t>{ </a:t>
            </a: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800" dirty="0">
                <a:solidFill>
                  <a:srgbClr val="0000FF"/>
                </a:solidFill>
                <a:cs typeface="Courier New" pitchFamily="49" charset="0"/>
              </a:rPr>
              <a:t>*</a:t>
            </a: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800" dirty="0">
                <a:solidFill>
                  <a:srgbClr val="0000FF"/>
                </a:solidFill>
                <a:cs typeface="Courier New" pitchFamily="49" charset="0"/>
              </a:rPr>
              <a:t>!=n!</a:t>
            </a:r>
            <a:r>
              <a:rPr lang="en-US" sz="2800" dirty="0">
                <a:solidFill>
                  <a:srgbClr val="0000FF"/>
                </a:solidFill>
                <a:cs typeface="Courier New" pitchFamily="49" charset="0"/>
                <a:sym typeface="Math B"/>
              </a:rPr>
              <a:t>  </a:t>
            </a:r>
            <a:r>
              <a:rPr lang="en-US" sz="2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800" dirty="0">
                <a:solidFill>
                  <a:srgbClr val="0000FF"/>
                </a:solidFill>
                <a:cs typeface="Courier New" pitchFamily="49" charset="0"/>
              </a:rPr>
              <a:t>&gt;0 </a:t>
            </a:r>
            <a:r>
              <a:rPr lang="en-US" sz="2800" dirty="0">
                <a:solidFill>
                  <a:srgbClr val="0000FF"/>
                </a:solidFill>
                <a:cs typeface="Courier New" pitchFamily="49" charset="0"/>
                <a:sym typeface="Symbol" pitchFamily="18" charset="2"/>
              </a:rPr>
              <a:t>}</a:t>
            </a:r>
            <a:endParaRPr lang="he-IL" sz="2800" dirty="0">
              <a:solidFill>
                <a:srgbClr val="0000FF"/>
              </a:solidFill>
            </a:endParaRPr>
          </a:p>
        </p:txBody>
      </p:sp>
      <p:sp>
        <p:nvSpPr>
          <p:cNvPr id="3" name="Cloud Callout 2"/>
          <p:cNvSpPr/>
          <p:nvPr/>
        </p:nvSpPr>
        <p:spPr>
          <a:xfrm>
            <a:off x="4214518" y="4891852"/>
            <a:ext cx="4675482" cy="1571036"/>
          </a:xfrm>
          <a:prstGeom prst="cloudCallout">
            <a:avLst>
              <a:gd name="adj1" fmla="val -47392"/>
              <a:gd name="adj2" fmla="val 6549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Annotated programs provides a compact representation of inference trees</a:t>
            </a:r>
          </a:p>
        </p:txBody>
      </p:sp>
    </p:spTree>
    <p:extLst>
      <p:ext uri="{BB962C8B-B14F-4D97-AF65-F5344CB8AC3E}">
        <p14:creationId xmlns:p14="http://schemas.microsoft.com/office/powerpoint/2010/main" val="960040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כותרת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Staged proof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7</a:t>
            </a:fld>
            <a:endParaRPr lang="he-I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7713" t="35174" r="14563" b="2860"/>
          <a:stretch>
            <a:fillRect/>
          </a:stretch>
        </p:blipFill>
        <p:spPr bwMode="auto">
          <a:xfrm>
            <a:off x="0" y="1208758"/>
            <a:ext cx="9138508" cy="502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loud 1">
            <a:extLst>
              <a:ext uri="{FF2B5EF4-FFF2-40B4-BE49-F238E27FC236}">
                <a16:creationId xmlns:a16="http://schemas.microsoft.com/office/drawing/2014/main" id="{20D5336F-30B9-3649-BDA9-097DB1470D58}"/>
              </a:ext>
            </a:extLst>
          </p:cNvPr>
          <p:cNvSpPr/>
          <p:nvPr/>
        </p:nvSpPr>
        <p:spPr>
          <a:xfrm>
            <a:off x="5633864" y="620688"/>
            <a:ext cx="3096344" cy="1814190"/>
          </a:xfrm>
          <a:prstGeom prst="cloud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sz="2800" dirty="0">
                <a:solidFill>
                  <a:schemeClr val="tx1"/>
                </a:solidFill>
              </a:rPr>
              <a:t>Remember?</a:t>
            </a:r>
          </a:p>
        </p:txBody>
      </p:sp>
    </p:spTree>
    <p:extLst>
      <p:ext uri="{BB962C8B-B14F-4D97-AF65-F5344CB8AC3E}">
        <p14:creationId xmlns:p14="http://schemas.microsoft.com/office/powerpoint/2010/main" val="115942955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70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4836279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Predicate Transformers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71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8596838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Weakest liberal precondition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backward-going predicate transformer</a:t>
            </a:r>
          </a:p>
          <a:p>
            <a:r>
              <a:rPr lang="en-US" dirty="0"/>
              <a:t>The </a:t>
            </a:r>
            <a:r>
              <a:rPr lang="en-US" dirty="0">
                <a:solidFill>
                  <a:srgbClr val="0000FF"/>
                </a:solidFill>
              </a:rPr>
              <a:t>weakest liberal precondition </a:t>
            </a:r>
            <a:r>
              <a:rPr lang="en-US" dirty="0"/>
              <a:t>for </a:t>
            </a:r>
            <a:r>
              <a:rPr lang="en-US" i="1" dirty="0"/>
              <a:t>Q</a:t>
            </a:r>
            <a:r>
              <a:rPr lang="en-US" dirty="0"/>
              <a:t> is</a:t>
            </a:r>
            <a:br>
              <a:rPr lang="en-US" dirty="0"/>
            </a:br>
            <a:r>
              <a:rPr lang="en-US" dirty="0"/>
              <a:t>                      </a:t>
            </a:r>
            <a:r>
              <a:rPr lang="en-US" i="1" dirty="0"/>
              <a:t>s</a:t>
            </a:r>
            <a:r>
              <a:rPr lang="en-US" dirty="0"/>
              <a:t> </a:t>
            </a:r>
            <a:r>
              <a:rPr lang="en-US" dirty="0">
                <a:sym typeface="Math B"/>
              </a:rPr>
              <a:t> </a:t>
            </a:r>
            <a:r>
              <a:rPr lang="en-US" dirty="0" err="1"/>
              <a:t>wlp</a:t>
            </a:r>
            <a:r>
              <a:rPr lang="en-US" dirty="0"/>
              <a:t>(</a:t>
            </a:r>
            <a:r>
              <a:rPr lang="en-US" i="1" dirty="0"/>
              <a:t>C</a:t>
            </a:r>
            <a:r>
              <a:rPr lang="en-US" dirty="0"/>
              <a:t>, Q)</a:t>
            </a:r>
            <a:br>
              <a:rPr lang="en-US" dirty="0"/>
            </a:br>
            <a:r>
              <a:rPr lang="en-US" dirty="0"/>
              <a:t>if and only if for all states </a:t>
            </a:r>
            <a:r>
              <a:rPr lang="en-US" i="1" dirty="0"/>
              <a:t>s</a:t>
            </a:r>
            <a:r>
              <a:rPr lang="en-US" dirty="0"/>
              <a:t>’</a:t>
            </a:r>
            <a:br>
              <a:rPr lang="en-US" dirty="0"/>
            </a:br>
            <a:r>
              <a:rPr lang="en-US" dirty="0"/>
              <a:t>if </a:t>
            </a:r>
            <a:r>
              <a:rPr lang="en-US" dirty="0">
                <a:sym typeface="Symbol"/>
              </a:rPr>
              <a:t></a:t>
            </a:r>
            <a:r>
              <a:rPr lang="en-US" i="1" dirty="0">
                <a:sym typeface="Symbol"/>
              </a:rPr>
              <a:t>C</a:t>
            </a:r>
            <a:r>
              <a:rPr lang="en-US" dirty="0">
                <a:sym typeface="Symbol"/>
              </a:rPr>
              <a:t>, </a:t>
            </a:r>
            <a:r>
              <a:rPr lang="en-US" i="1" dirty="0">
                <a:sym typeface="Symbol"/>
              </a:rPr>
              <a:t>s</a:t>
            </a:r>
            <a:r>
              <a:rPr lang="en-US" dirty="0">
                <a:sym typeface="Symbol"/>
              </a:rPr>
              <a:t></a:t>
            </a:r>
            <a:r>
              <a:rPr lang="en-US" dirty="0">
                <a:sym typeface="Math C"/>
              </a:rPr>
              <a:t></a:t>
            </a:r>
            <a:r>
              <a:rPr lang="en-US" i="1" dirty="0">
                <a:sym typeface="Math C"/>
              </a:rPr>
              <a:t>s</a:t>
            </a:r>
            <a:r>
              <a:rPr lang="en-US" dirty="0">
                <a:sym typeface="Math C"/>
              </a:rPr>
              <a:t>’ then </a:t>
            </a:r>
            <a:r>
              <a:rPr lang="en-US" i="1" dirty="0"/>
              <a:t>s</a:t>
            </a:r>
            <a:r>
              <a:rPr lang="en-US" dirty="0"/>
              <a:t>’ </a:t>
            </a:r>
            <a:r>
              <a:rPr lang="en-US" dirty="0">
                <a:sym typeface="Math B"/>
              </a:rPr>
              <a:t> </a:t>
            </a:r>
            <a:r>
              <a:rPr lang="en-US" i="1" dirty="0">
                <a:sym typeface="Math B"/>
              </a:rPr>
              <a:t>Q</a:t>
            </a:r>
          </a:p>
          <a:p>
            <a:pPr>
              <a:buNone/>
            </a:pPr>
            <a:endParaRPr lang="en-US" i="1" dirty="0">
              <a:sym typeface="Math B"/>
            </a:endParaRPr>
          </a:p>
          <a:p>
            <a:pPr>
              <a:buNone/>
            </a:pPr>
            <a:r>
              <a:rPr lang="en-US" i="1" dirty="0">
                <a:sym typeface="Math B"/>
              </a:rPr>
              <a:t>Propositions: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ym typeface="Math B"/>
              </a:rPr>
              <a:t></a:t>
            </a:r>
            <a:r>
              <a:rPr lang="en-US" baseline="-25000" dirty="0">
                <a:sym typeface="Math B"/>
              </a:rPr>
              <a:t>p</a:t>
            </a:r>
            <a:r>
              <a:rPr lang="en-US" dirty="0">
                <a:sym typeface="Math B"/>
              </a:rPr>
              <a:t> { </a:t>
            </a:r>
            <a:r>
              <a:rPr lang="en-US" dirty="0" err="1">
                <a:sym typeface="Math B"/>
              </a:rPr>
              <a:t>wlp</a:t>
            </a:r>
            <a:r>
              <a:rPr lang="en-US" dirty="0">
                <a:sym typeface="Math B"/>
              </a:rPr>
              <a:t>(</a:t>
            </a:r>
            <a:r>
              <a:rPr lang="en-US" i="1" dirty="0">
                <a:sym typeface="Math B"/>
              </a:rPr>
              <a:t>C</a:t>
            </a:r>
            <a:r>
              <a:rPr lang="en-US" dirty="0">
                <a:sym typeface="Math B"/>
              </a:rPr>
              <a:t>, </a:t>
            </a:r>
            <a:r>
              <a:rPr lang="en-US" i="1" dirty="0">
                <a:sym typeface="Math B"/>
              </a:rPr>
              <a:t>Q</a:t>
            </a:r>
            <a:r>
              <a:rPr lang="en-US" dirty="0">
                <a:sym typeface="Math B"/>
              </a:rPr>
              <a:t>) } </a:t>
            </a:r>
            <a:r>
              <a:rPr lang="en-US" i="1" dirty="0">
                <a:sym typeface="Math B"/>
              </a:rPr>
              <a:t>C</a:t>
            </a:r>
            <a:r>
              <a:rPr lang="en-US" dirty="0">
                <a:sym typeface="Math B"/>
              </a:rPr>
              <a:t> { </a:t>
            </a:r>
            <a:r>
              <a:rPr lang="en-US" i="1" dirty="0">
                <a:sym typeface="Math B"/>
              </a:rPr>
              <a:t>Q</a:t>
            </a:r>
            <a:r>
              <a:rPr lang="en-US" dirty="0">
                <a:sym typeface="Math B"/>
              </a:rPr>
              <a:t> }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ym typeface="Math B"/>
              </a:rPr>
              <a:t>If </a:t>
            </a:r>
            <a:r>
              <a:rPr lang="en-US" baseline="-25000" dirty="0">
                <a:sym typeface="Math B"/>
              </a:rPr>
              <a:t>p</a:t>
            </a:r>
            <a:r>
              <a:rPr lang="en-US" dirty="0">
                <a:sym typeface="Math B"/>
              </a:rPr>
              <a:t> { </a:t>
            </a:r>
            <a:r>
              <a:rPr lang="en-US" i="1" dirty="0">
                <a:sym typeface="Math B"/>
              </a:rPr>
              <a:t>P</a:t>
            </a:r>
            <a:r>
              <a:rPr lang="en-US" dirty="0">
                <a:sym typeface="Math B"/>
              </a:rPr>
              <a:t> } </a:t>
            </a:r>
            <a:r>
              <a:rPr lang="en-US" i="1" dirty="0">
                <a:sym typeface="Math B"/>
              </a:rPr>
              <a:t>C</a:t>
            </a:r>
            <a:r>
              <a:rPr lang="en-US" dirty="0">
                <a:sym typeface="Math B"/>
              </a:rPr>
              <a:t> { </a:t>
            </a:r>
            <a:r>
              <a:rPr lang="en-US" i="1" dirty="0">
                <a:sym typeface="Math B"/>
              </a:rPr>
              <a:t>Q</a:t>
            </a:r>
            <a:r>
              <a:rPr lang="en-US" dirty="0">
                <a:sym typeface="Math B"/>
              </a:rPr>
              <a:t> } then </a:t>
            </a:r>
            <a:r>
              <a:rPr lang="en-US" i="1" dirty="0">
                <a:sym typeface="Math B"/>
              </a:rPr>
              <a:t>P</a:t>
            </a:r>
            <a:r>
              <a:rPr lang="en-US" dirty="0">
                <a:sym typeface="Math B"/>
              </a:rPr>
              <a:t> </a:t>
            </a:r>
            <a:r>
              <a:rPr lang="en-US" dirty="0">
                <a:sym typeface="Math C"/>
              </a:rPr>
              <a:t> </a:t>
            </a:r>
            <a:r>
              <a:rPr lang="en-US" dirty="0" err="1">
                <a:sym typeface="Math C"/>
              </a:rPr>
              <a:t>wlp</a:t>
            </a:r>
            <a:r>
              <a:rPr lang="en-US" dirty="0">
                <a:sym typeface="Math C"/>
              </a:rPr>
              <a:t>(</a:t>
            </a:r>
            <a:r>
              <a:rPr lang="en-US" i="1" dirty="0">
                <a:sym typeface="Math C"/>
              </a:rPr>
              <a:t>C</a:t>
            </a:r>
            <a:r>
              <a:rPr lang="en-US" dirty="0">
                <a:sym typeface="Math C"/>
              </a:rPr>
              <a:t>, </a:t>
            </a:r>
            <a:r>
              <a:rPr lang="en-US" i="1" dirty="0">
                <a:sym typeface="Math C"/>
              </a:rPr>
              <a:t>Q</a:t>
            </a:r>
            <a:r>
              <a:rPr lang="en-US" dirty="0">
                <a:sym typeface="Math C"/>
              </a:rPr>
              <a:t>)</a:t>
            </a:r>
            <a:endParaRPr lang="en-US" dirty="0"/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72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394133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Strongest postcondition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forward-going predicate transformer</a:t>
            </a:r>
          </a:p>
          <a:p>
            <a:r>
              <a:rPr lang="en-US" dirty="0"/>
              <a:t>The </a:t>
            </a:r>
            <a:r>
              <a:rPr lang="en-US" dirty="0">
                <a:solidFill>
                  <a:srgbClr val="0000FF"/>
                </a:solidFill>
              </a:rPr>
              <a:t>strongest postcondition </a:t>
            </a:r>
            <a:r>
              <a:rPr lang="en-US" dirty="0"/>
              <a:t>for </a:t>
            </a:r>
            <a:r>
              <a:rPr lang="en-US" i="1" dirty="0"/>
              <a:t>P</a:t>
            </a:r>
            <a:r>
              <a:rPr lang="en-US" dirty="0"/>
              <a:t> is</a:t>
            </a:r>
            <a:br>
              <a:rPr lang="en-US" dirty="0"/>
            </a:br>
            <a:r>
              <a:rPr lang="en-US" dirty="0"/>
              <a:t>                      </a:t>
            </a:r>
            <a:r>
              <a:rPr lang="en-US" i="1" dirty="0"/>
              <a:t>s</a:t>
            </a:r>
            <a:r>
              <a:rPr lang="en-US" dirty="0"/>
              <a:t>’ </a:t>
            </a:r>
            <a:r>
              <a:rPr lang="en-US" dirty="0">
                <a:sym typeface="Math B"/>
              </a:rPr>
              <a:t> </a:t>
            </a:r>
            <a:r>
              <a:rPr lang="en-US" dirty="0"/>
              <a:t>sp(</a:t>
            </a:r>
            <a:r>
              <a:rPr lang="en-US" i="1" dirty="0"/>
              <a:t>P</a:t>
            </a:r>
            <a:r>
              <a:rPr lang="en-US" dirty="0"/>
              <a:t>, C)</a:t>
            </a:r>
            <a:br>
              <a:rPr lang="en-US" dirty="0"/>
            </a:br>
            <a:r>
              <a:rPr lang="en-US" dirty="0"/>
              <a:t>if and only if there exists </a:t>
            </a:r>
            <a:r>
              <a:rPr lang="en-US" i="1" dirty="0"/>
              <a:t>s</a:t>
            </a:r>
            <a:r>
              <a:rPr lang="en-US" dirty="0"/>
              <a:t> such that</a:t>
            </a:r>
            <a:br>
              <a:rPr lang="en-US" dirty="0"/>
            </a:br>
            <a:r>
              <a:rPr lang="en-US" dirty="0"/>
              <a:t>if </a:t>
            </a:r>
            <a:r>
              <a:rPr lang="en-US" dirty="0">
                <a:sym typeface="Symbol"/>
              </a:rPr>
              <a:t></a:t>
            </a:r>
            <a:r>
              <a:rPr lang="en-US" i="1" dirty="0">
                <a:sym typeface="Symbol"/>
              </a:rPr>
              <a:t>C</a:t>
            </a:r>
            <a:r>
              <a:rPr lang="en-US" dirty="0">
                <a:sym typeface="Symbol"/>
              </a:rPr>
              <a:t>, </a:t>
            </a:r>
            <a:r>
              <a:rPr lang="en-US" i="1" dirty="0">
                <a:sym typeface="Symbol"/>
              </a:rPr>
              <a:t>s</a:t>
            </a:r>
            <a:r>
              <a:rPr lang="en-US" dirty="0">
                <a:sym typeface="Symbol"/>
              </a:rPr>
              <a:t></a:t>
            </a:r>
            <a:r>
              <a:rPr lang="en-US" dirty="0">
                <a:sym typeface="Math C"/>
              </a:rPr>
              <a:t></a:t>
            </a:r>
            <a:r>
              <a:rPr lang="en-US" i="1" dirty="0">
                <a:sym typeface="Math C"/>
              </a:rPr>
              <a:t>s</a:t>
            </a:r>
            <a:r>
              <a:rPr lang="en-US" dirty="0">
                <a:sym typeface="Math C"/>
              </a:rPr>
              <a:t>’ and </a:t>
            </a:r>
            <a:r>
              <a:rPr lang="en-US" i="1" dirty="0"/>
              <a:t>s </a:t>
            </a:r>
            <a:r>
              <a:rPr lang="en-US" dirty="0">
                <a:sym typeface="Math B"/>
              </a:rPr>
              <a:t> </a:t>
            </a:r>
            <a:r>
              <a:rPr lang="en-US" i="1" dirty="0">
                <a:sym typeface="Math B"/>
              </a:rPr>
              <a:t>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ym typeface="Math B"/>
              </a:rPr>
              <a:t></a:t>
            </a:r>
            <a:r>
              <a:rPr lang="en-US" baseline="-25000" dirty="0">
                <a:sym typeface="Math B"/>
              </a:rPr>
              <a:t>p</a:t>
            </a:r>
            <a:r>
              <a:rPr lang="en-US" dirty="0">
                <a:sym typeface="Math B"/>
              </a:rPr>
              <a:t> { </a:t>
            </a:r>
            <a:r>
              <a:rPr lang="en-US" i="1" dirty="0">
                <a:sym typeface="Math B"/>
              </a:rPr>
              <a:t>P</a:t>
            </a:r>
            <a:r>
              <a:rPr lang="en-US" dirty="0">
                <a:sym typeface="Math B"/>
              </a:rPr>
              <a:t> } </a:t>
            </a:r>
            <a:r>
              <a:rPr lang="en-US" i="1" dirty="0">
                <a:sym typeface="Math B"/>
              </a:rPr>
              <a:t>C</a:t>
            </a:r>
            <a:r>
              <a:rPr lang="en-US" dirty="0">
                <a:sym typeface="Math B"/>
              </a:rPr>
              <a:t> { sp(</a:t>
            </a:r>
            <a:r>
              <a:rPr lang="en-US" i="1" dirty="0">
                <a:sym typeface="Math B"/>
              </a:rPr>
              <a:t>P</a:t>
            </a:r>
            <a:r>
              <a:rPr lang="en-US" dirty="0">
                <a:sym typeface="Math B"/>
              </a:rPr>
              <a:t>, </a:t>
            </a:r>
            <a:r>
              <a:rPr lang="en-US" i="1" dirty="0">
                <a:sym typeface="Math B"/>
              </a:rPr>
              <a:t>C</a:t>
            </a:r>
            <a:r>
              <a:rPr lang="en-US" dirty="0">
                <a:sym typeface="Math B"/>
              </a:rPr>
              <a:t>) }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ym typeface="Math B"/>
              </a:rPr>
              <a:t>If </a:t>
            </a:r>
            <a:r>
              <a:rPr lang="en-US" baseline="-25000" dirty="0">
                <a:sym typeface="Math B"/>
              </a:rPr>
              <a:t>p</a:t>
            </a:r>
            <a:r>
              <a:rPr lang="en-US" dirty="0">
                <a:sym typeface="Math B"/>
              </a:rPr>
              <a:t> { </a:t>
            </a:r>
            <a:r>
              <a:rPr lang="en-US" i="1" dirty="0">
                <a:sym typeface="Math B"/>
              </a:rPr>
              <a:t>P</a:t>
            </a:r>
            <a:r>
              <a:rPr lang="en-US" dirty="0">
                <a:sym typeface="Math B"/>
              </a:rPr>
              <a:t> } </a:t>
            </a:r>
            <a:r>
              <a:rPr lang="en-US" i="1" dirty="0">
                <a:sym typeface="Math B"/>
              </a:rPr>
              <a:t>C</a:t>
            </a:r>
            <a:r>
              <a:rPr lang="en-US" dirty="0">
                <a:sym typeface="Math B"/>
              </a:rPr>
              <a:t> { </a:t>
            </a:r>
            <a:r>
              <a:rPr lang="en-US" i="1" dirty="0">
                <a:sym typeface="Math B"/>
              </a:rPr>
              <a:t>Q</a:t>
            </a:r>
            <a:r>
              <a:rPr lang="en-US" dirty="0">
                <a:sym typeface="Math B"/>
              </a:rPr>
              <a:t> } then sp(</a:t>
            </a:r>
            <a:r>
              <a:rPr lang="en-US" i="1" dirty="0">
                <a:sym typeface="Math B"/>
              </a:rPr>
              <a:t>P</a:t>
            </a:r>
            <a:r>
              <a:rPr lang="en-US" dirty="0">
                <a:sym typeface="Math B"/>
              </a:rPr>
              <a:t>, </a:t>
            </a:r>
            <a:r>
              <a:rPr lang="en-US" i="1" dirty="0">
                <a:sym typeface="Math B"/>
              </a:rPr>
              <a:t>C</a:t>
            </a:r>
            <a:r>
              <a:rPr lang="en-US" dirty="0">
                <a:sym typeface="Math B"/>
              </a:rPr>
              <a:t>) </a:t>
            </a:r>
            <a:r>
              <a:rPr lang="en-US" dirty="0">
                <a:sym typeface="Math C"/>
              </a:rPr>
              <a:t> </a:t>
            </a:r>
            <a:r>
              <a:rPr lang="en-US" i="1" dirty="0">
                <a:sym typeface="Math C"/>
              </a:rPr>
              <a:t>Q</a:t>
            </a:r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73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80260897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Predicate transformer semantics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err="1"/>
              <a:t>wlp</a:t>
            </a:r>
            <a:r>
              <a:rPr lang="en-US" dirty="0"/>
              <a:t> and sp can be seen functions that transform predicates to other predicates</a:t>
            </a:r>
          </a:p>
          <a:p>
            <a:pPr lvl="1"/>
            <a:r>
              <a:rPr lang="en-US" dirty="0" err="1"/>
              <a:t>wlp</a:t>
            </a:r>
            <a:r>
              <a:rPr lang="en-US" dirty="0" err="1">
                <a:solidFill>
                  <a:srgbClr val="000000"/>
                </a:solidFill>
                <a:sym typeface="Math B"/>
              </a:rPr>
              <a:t></a:t>
            </a:r>
            <a:r>
              <a:rPr lang="en-US" i="1" dirty="0" err="1">
                <a:solidFill>
                  <a:srgbClr val="000000"/>
                </a:solidFill>
                <a:sym typeface="Math B"/>
              </a:rPr>
              <a:t>C</a:t>
            </a:r>
            <a:r>
              <a:rPr lang="en-US" dirty="0">
                <a:solidFill>
                  <a:srgbClr val="000000"/>
                </a:solidFill>
                <a:sym typeface="Math B"/>
              </a:rPr>
              <a:t></a:t>
            </a:r>
            <a:r>
              <a:rPr lang="en-US" dirty="0"/>
              <a:t> : </a:t>
            </a:r>
            <a:r>
              <a:rPr lang="en-US" b="1" dirty="0"/>
              <a:t>Predicate</a:t>
            </a:r>
            <a:r>
              <a:rPr lang="en-US" dirty="0"/>
              <a:t> 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 </a:t>
            </a:r>
            <a:r>
              <a:rPr lang="en-US" b="1" dirty="0"/>
              <a:t>Predicate</a:t>
            </a:r>
            <a:br>
              <a:rPr lang="en-US" b="1" dirty="0"/>
            </a:br>
            <a:r>
              <a:rPr lang="en-US" dirty="0"/>
              <a:t>{ </a:t>
            </a:r>
            <a:r>
              <a:rPr lang="en-US" i="1" dirty="0"/>
              <a:t>P </a:t>
            </a:r>
            <a:r>
              <a:rPr lang="en-US" dirty="0"/>
              <a:t>} </a:t>
            </a:r>
            <a:r>
              <a:rPr lang="en-US" i="1" dirty="0"/>
              <a:t>C</a:t>
            </a:r>
            <a:r>
              <a:rPr lang="en-US" dirty="0"/>
              <a:t> { </a:t>
            </a:r>
            <a:r>
              <a:rPr lang="en-US" i="1" dirty="0"/>
              <a:t>Q</a:t>
            </a:r>
            <a:r>
              <a:rPr lang="en-US" dirty="0"/>
              <a:t> } if and only if </a:t>
            </a:r>
            <a:r>
              <a:rPr lang="en-US" dirty="0" err="1"/>
              <a:t>wlp</a:t>
            </a:r>
            <a:r>
              <a:rPr lang="en-US" dirty="0" err="1">
                <a:solidFill>
                  <a:srgbClr val="000000"/>
                </a:solidFill>
                <a:sym typeface="Math B"/>
              </a:rPr>
              <a:t></a:t>
            </a:r>
            <a:r>
              <a:rPr lang="en-US" i="1" dirty="0" err="1">
                <a:solidFill>
                  <a:srgbClr val="000000"/>
                </a:solidFill>
                <a:sym typeface="Math B"/>
              </a:rPr>
              <a:t>C</a:t>
            </a:r>
            <a:r>
              <a:rPr lang="en-US" dirty="0">
                <a:solidFill>
                  <a:srgbClr val="000000"/>
                </a:solidFill>
                <a:sym typeface="Math B"/>
              </a:rPr>
              <a:t> </a:t>
            </a:r>
            <a:r>
              <a:rPr lang="en-US" i="1" dirty="0">
                <a:solidFill>
                  <a:srgbClr val="000000"/>
                </a:solidFill>
                <a:sym typeface="Math B"/>
              </a:rPr>
              <a:t>Q</a:t>
            </a:r>
            <a:r>
              <a:rPr lang="en-US" dirty="0">
                <a:solidFill>
                  <a:srgbClr val="000000"/>
                </a:solidFill>
                <a:sym typeface="Math B"/>
              </a:rPr>
              <a:t> = </a:t>
            </a:r>
            <a:r>
              <a:rPr lang="en-US" i="1" dirty="0">
                <a:solidFill>
                  <a:srgbClr val="000000"/>
                </a:solidFill>
                <a:sym typeface="Math B"/>
              </a:rPr>
              <a:t>P</a:t>
            </a:r>
            <a:endParaRPr lang="en-US" i="1" dirty="0"/>
          </a:p>
          <a:p>
            <a:pPr lvl="1"/>
            <a:r>
              <a:rPr lang="en-US" dirty="0" err="1"/>
              <a:t>sp</a:t>
            </a:r>
            <a:r>
              <a:rPr lang="en-US" dirty="0" err="1">
                <a:solidFill>
                  <a:srgbClr val="000000"/>
                </a:solidFill>
                <a:sym typeface="Math B"/>
              </a:rPr>
              <a:t></a:t>
            </a:r>
            <a:r>
              <a:rPr lang="en-US" i="1" dirty="0" err="1">
                <a:solidFill>
                  <a:srgbClr val="000000"/>
                </a:solidFill>
                <a:sym typeface="Math B"/>
              </a:rPr>
              <a:t>C</a:t>
            </a:r>
            <a:r>
              <a:rPr lang="en-US" dirty="0">
                <a:solidFill>
                  <a:srgbClr val="000000"/>
                </a:solidFill>
                <a:sym typeface="Math B"/>
              </a:rPr>
              <a:t></a:t>
            </a:r>
            <a:r>
              <a:rPr lang="en-US" dirty="0"/>
              <a:t> : </a:t>
            </a:r>
            <a:r>
              <a:rPr lang="en-US" b="1" dirty="0"/>
              <a:t>Predicate</a:t>
            </a:r>
            <a:r>
              <a:rPr lang="en-US" dirty="0"/>
              <a:t> 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 </a:t>
            </a:r>
            <a:r>
              <a:rPr lang="en-US" b="1" dirty="0"/>
              <a:t>Predicate</a:t>
            </a:r>
            <a:br>
              <a:rPr lang="en-US" b="1" dirty="0"/>
            </a:br>
            <a:r>
              <a:rPr lang="en-US" dirty="0"/>
              <a:t>{ </a:t>
            </a:r>
            <a:r>
              <a:rPr lang="en-US" i="1" dirty="0"/>
              <a:t>P </a:t>
            </a:r>
            <a:r>
              <a:rPr lang="en-US" dirty="0"/>
              <a:t>} </a:t>
            </a:r>
            <a:r>
              <a:rPr lang="en-US" i="1" dirty="0"/>
              <a:t>C</a:t>
            </a:r>
            <a:r>
              <a:rPr lang="en-US" dirty="0"/>
              <a:t> { </a:t>
            </a:r>
            <a:r>
              <a:rPr lang="en-US" i="1" dirty="0"/>
              <a:t>Q </a:t>
            </a:r>
            <a:r>
              <a:rPr lang="en-US" dirty="0"/>
              <a:t>} if and only if </a:t>
            </a:r>
            <a:r>
              <a:rPr lang="en-US" dirty="0" err="1"/>
              <a:t>sp</a:t>
            </a:r>
            <a:r>
              <a:rPr lang="en-US" dirty="0" err="1">
                <a:solidFill>
                  <a:srgbClr val="000000"/>
                </a:solidFill>
                <a:sym typeface="Math B"/>
              </a:rPr>
              <a:t></a:t>
            </a:r>
            <a:r>
              <a:rPr lang="en-US" i="1" dirty="0" err="1">
                <a:solidFill>
                  <a:srgbClr val="000000"/>
                </a:solidFill>
                <a:sym typeface="Math B"/>
              </a:rPr>
              <a:t>C</a:t>
            </a:r>
            <a:r>
              <a:rPr lang="en-US" dirty="0">
                <a:solidFill>
                  <a:srgbClr val="000000"/>
                </a:solidFill>
                <a:sym typeface="Math B"/>
              </a:rPr>
              <a:t> </a:t>
            </a:r>
            <a:r>
              <a:rPr lang="en-US" i="1" dirty="0">
                <a:solidFill>
                  <a:srgbClr val="000000"/>
                </a:solidFill>
                <a:sym typeface="Math B"/>
              </a:rPr>
              <a:t>P</a:t>
            </a:r>
            <a:r>
              <a:rPr lang="en-US" dirty="0">
                <a:solidFill>
                  <a:srgbClr val="000000"/>
                </a:solidFill>
                <a:sym typeface="Math B"/>
              </a:rPr>
              <a:t> = </a:t>
            </a:r>
            <a:r>
              <a:rPr lang="en-US" i="1" dirty="0">
                <a:solidFill>
                  <a:srgbClr val="000000"/>
                </a:solidFill>
                <a:sym typeface="Math B"/>
              </a:rPr>
              <a:t>Q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74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104171983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Hoare logic is (relatively) complete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2952328"/>
          </a:xfrm>
        </p:spPr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>
                <a:sym typeface="Math B"/>
              </a:rPr>
              <a:t>Proving</a:t>
            </a:r>
            <a:br>
              <a:rPr lang="en-US" dirty="0">
                <a:sym typeface="Math B"/>
              </a:rPr>
            </a:br>
            <a:r>
              <a:rPr lang="en-US" dirty="0">
                <a:sym typeface="Math B"/>
              </a:rPr>
              <a:t></a:t>
            </a:r>
            <a:r>
              <a:rPr lang="en-US" baseline="-25000" dirty="0">
                <a:sym typeface="Math B"/>
              </a:rPr>
              <a:t>p</a:t>
            </a:r>
            <a:r>
              <a:rPr lang="en-US" dirty="0">
                <a:sym typeface="Math B"/>
              </a:rPr>
              <a:t> </a:t>
            </a:r>
            <a:r>
              <a:rPr lang="en-US" dirty="0"/>
              <a:t>{ </a:t>
            </a:r>
            <a:r>
              <a:rPr lang="en-US" i="1" dirty="0"/>
              <a:t>P</a:t>
            </a:r>
            <a:r>
              <a:rPr lang="en-US" dirty="0"/>
              <a:t> } </a:t>
            </a:r>
            <a:r>
              <a:rPr lang="en-US" i="1" dirty="0"/>
              <a:t>C</a:t>
            </a:r>
            <a:r>
              <a:rPr lang="en-US" dirty="0"/>
              <a:t> { </a:t>
            </a:r>
            <a:r>
              <a:rPr lang="en-US" i="1" dirty="0"/>
              <a:t>Q</a:t>
            </a:r>
            <a:r>
              <a:rPr lang="en-US" dirty="0"/>
              <a:t> } implies </a:t>
            </a:r>
            <a:r>
              <a:rPr lang="en-US" dirty="0">
                <a:sym typeface="Math B"/>
              </a:rPr>
              <a:t></a:t>
            </a:r>
            <a:r>
              <a:rPr lang="en-US" baseline="-25000" dirty="0">
                <a:sym typeface="Math B"/>
              </a:rPr>
              <a:t>p</a:t>
            </a:r>
            <a:r>
              <a:rPr lang="en-US" dirty="0">
                <a:sym typeface="Math B"/>
              </a:rPr>
              <a:t> </a:t>
            </a:r>
            <a:r>
              <a:rPr lang="en-US" dirty="0"/>
              <a:t>{ </a:t>
            </a:r>
            <a:r>
              <a:rPr lang="en-US" i="1" dirty="0"/>
              <a:t>P</a:t>
            </a:r>
            <a:r>
              <a:rPr lang="en-US" dirty="0"/>
              <a:t> } </a:t>
            </a:r>
            <a:r>
              <a:rPr lang="en-US" i="1" dirty="0"/>
              <a:t>C</a:t>
            </a:r>
            <a:r>
              <a:rPr lang="en-US" dirty="0"/>
              <a:t> { </a:t>
            </a:r>
            <a:r>
              <a:rPr lang="en-US" i="1" dirty="0"/>
              <a:t>Q</a:t>
            </a:r>
            <a:r>
              <a:rPr lang="en-US" dirty="0"/>
              <a:t> }</a:t>
            </a:r>
            <a:br>
              <a:rPr lang="en-US" dirty="0"/>
            </a:br>
            <a:r>
              <a:rPr lang="en-US" dirty="0"/>
              <a:t>is the same as proving</a:t>
            </a:r>
            <a:br>
              <a:rPr lang="en-US" dirty="0"/>
            </a:br>
            <a:r>
              <a:rPr lang="en-US" dirty="0">
                <a:sym typeface="Math B"/>
              </a:rPr>
              <a:t></a:t>
            </a:r>
            <a:r>
              <a:rPr lang="en-US" baseline="-25000" dirty="0">
                <a:sym typeface="Math B"/>
              </a:rPr>
              <a:t>p</a:t>
            </a:r>
            <a:r>
              <a:rPr lang="en-US" dirty="0">
                <a:sym typeface="Math B"/>
              </a:rPr>
              <a:t> { </a:t>
            </a:r>
            <a:r>
              <a:rPr lang="en-US" dirty="0" err="1">
                <a:sym typeface="Math B"/>
              </a:rPr>
              <a:t>wlp</a:t>
            </a:r>
            <a:r>
              <a:rPr lang="en-US" dirty="0">
                <a:sym typeface="Math B"/>
              </a:rPr>
              <a:t>(</a:t>
            </a:r>
            <a:r>
              <a:rPr lang="en-US" i="1" dirty="0">
                <a:sym typeface="Math B"/>
              </a:rPr>
              <a:t>C</a:t>
            </a:r>
            <a:r>
              <a:rPr lang="en-US" dirty="0">
                <a:sym typeface="Math B"/>
              </a:rPr>
              <a:t>, </a:t>
            </a:r>
            <a:r>
              <a:rPr lang="en-US" i="1" dirty="0">
                <a:sym typeface="Math B"/>
              </a:rPr>
              <a:t>Q</a:t>
            </a:r>
            <a:r>
              <a:rPr lang="en-US" dirty="0">
                <a:sym typeface="Math B"/>
              </a:rPr>
              <a:t>) } </a:t>
            </a:r>
            <a:r>
              <a:rPr lang="en-US" i="1" dirty="0">
                <a:sym typeface="Math B"/>
              </a:rPr>
              <a:t>C</a:t>
            </a:r>
            <a:r>
              <a:rPr lang="en-US" dirty="0">
                <a:sym typeface="Math B"/>
              </a:rPr>
              <a:t> { </a:t>
            </a:r>
            <a:r>
              <a:rPr lang="en-US" i="1" dirty="0">
                <a:sym typeface="Math B"/>
              </a:rPr>
              <a:t>Q</a:t>
            </a:r>
            <a:r>
              <a:rPr lang="en-US" dirty="0">
                <a:sym typeface="Math B"/>
              </a:rPr>
              <a:t> }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>
                <a:sym typeface="Math B"/>
              </a:rPr>
              <a:t>Suppose that </a:t>
            </a:r>
            <a:r>
              <a:rPr lang="en-US" baseline="-25000" dirty="0">
                <a:sym typeface="Math B"/>
              </a:rPr>
              <a:t>p</a:t>
            </a:r>
            <a:r>
              <a:rPr lang="en-US" dirty="0">
                <a:sym typeface="Math B"/>
              </a:rPr>
              <a:t> { </a:t>
            </a:r>
            <a:r>
              <a:rPr lang="en-US" i="1" dirty="0">
                <a:sym typeface="Math B"/>
              </a:rPr>
              <a:t>P</a:t>
            </a:r>
            <a:r>
              <a:rPr lang="en-US" dirty="0">
                <a:sym typeface="Math B"/>
              </a:rPr>
              <a:t> } </a:t>
            </a:r>
            <a:r>
              <a:rPr lang="en-US" i="1" dirty="0">
                <a:sym typeface="Math B"/>
              </a:rPr>
              <a:t>C</a:t>
            </a:r>
            <a:r>
              <a:rPr lang="en-US" dirty="0">
                <a:sym typeface="Math B"/>
              </a:rPr>
              <a:t> { </a:t>
            </a:r>
            <a:r>
              <a:rPr lang="en-US" i="1" dirty="0">
                <a:sym typeface="Math B"/>
              </a:rPr>
              <a:t>Q</a:t>
            </a:r>
            <a:r>
              <a:rPr lang="en-US" dirty="0">
                <a:sym typeface="Math B"/>
              </a:rPr>
              <a:t> }</a:t>
            </a:r>
            <a:br>
              <a:rPr lang="en-US" dirty="0">
                <a:sym typeface="Math B"/>
              </a:rPr>
            </a:br>
            <a:r>
              <a:rPr lang="en-US" dirty="0">
                <a:sym typeface="Math B"/>
              </a:rPr>
              <a:t>then (from proposition 2) </a:t>
            </a:r>
            <a:r>
              <a:rPr lang="en-US" i="1" dirty="0">
                <a:sym typeface="Math B"/>
              </a:rPr>
              <a:t>P</a:t>
            </a:r>
            <a:r>
              <a:rPr lang="en-US" dirty="0">
                <a:sym typeface="Math B"/>
              </a:rPr>
              <a:t> </a:t>
            </a:r>
            <a:r>
              <a:rPr lang="en-US" dirty="0">
                <a:sym typeface="Math C"/>
              </a:rPr>
              <a:t> </a:t>
            </a:r>
            <a:r>
              <a:rPr lang="en-US" dirty="0">
                <a:sym typeface="Math B"/>
              </a:rPr>
              <a:t>{ </a:t>
            </a:r>
            <a:r>
              <a:rPr lang="en-US" dirty="0" err="1">
                <a:sym typeface="Math B"/>
              </a:rPr>
              <a:t>wlp</a:t>
            </a:r>
            <a:r>
              <a:rPr lang="en-US" dirty="0">
                <a:sym typeface="Math B"/>
              </a:rPr>
              <a:t>(</a:t>
            </a:r>
            <a:r>
              <a:rPr lang="en-US" i="1" dirty="0">
                <a:sym typeface="Math B"/>
              </a:rPr>
              <a:t>C</a:t>
            </a:r>
            <a:r>
              <a:rPr lang="en-US" dirty="0">
                <a:sym typeface="Math B"/>
              </a:rPr>
              <a:t>, </a:t>
            </a:r>
            <a:r>
              <a:rPr lang="en-US" i="1" dirty="0">
                <a:sym typeface="Math B"/>
              </a:rPr>
              <a:t>Q</a:t>
            </a:r>
            <a:r>
              <a:rPr lang="en-US" dirty="0">
                <a:sym typeface="Math B"/>
              </a:rPr>
              <a:t>) }</a:t>
            </a:r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75</a:t>
            </a:fld>
            <a:endParaRPr lang="he-IL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67744" y="4581128"/>
            <a:ext cx="4333192" cy="1200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 anchor="ctr">
            <a:spAutoFit/>
          </a:bodyPr>
          <a:lstStyle/>
          <a:p>
            <a:pPr algn="ctr" rtl="0">
              <a:spcBef>
                <a:spcPct val="50000"/>
              </a:spcBef>
              <a:buFont typeface="Monotype Sorts" pitchFamily="2" charset="2"/>
              <a:buNone/>
            </a:pPr>
            <a:r>
              <a:rPr lang="en-US" sz="3600" dirty="0">
                <a:sym typeface="Symbol"/>
              </a:rPr>
              <a:t>{ </a:t>
            </a:r>
            <a:r>
              <a:rPr lang="en-US" sz="3600" i="1" dirty="0">
                <a:sym typeface="Symbol"/>
              </a:rPr>
              <a:t>P</a:t>
            </a:r>
            <a:r>
              <a:rPr lang="en-US" sz="3600" dirty="0">
                <a:sym typeface="Symbol"/>
              </a:rPr>
              <a:t> } </a:t>
            </a:r>
            <a:r>
              <a:rPr lang="en-US" sz="3600" i="1" dirty="0">
                <a:solidFill>
                  <a:srgbClr val="000000"/>
                </a:solidFill>
              </a:rPr>
              <a:t>S</a:t>
            </a:r>
            <a:r>
              <a:rPr lang="en-US" sz="3600" dirty="0">
                <a:sym typeface="Symbol"/>
              </a:rPr>
              <a:t> { </a:t>
            </a:r>
            <a:r>
              <a:rPr lang="en-US" sz="3600" i="1" dirty="0">
                <a:sym typeface="Symbol"/>
              </a:rPr>
              <a:t>Q</a:t>
            </a:r>
            <a:r>
              <a:rPr lang="en-US" sz="3600" dirty="0">
                <a:sym typeface="Symbol"/>
              </a:rPr>
              <a:t> }</a:t>
            </a:r>
            <a:r>
              <a:rPr lang="en-US" sz="3600" dirty="0">
                <a:solidFill>
                  <a:srgbClr val="000000"/>
                </a:solidFill>
              </a:rPr>
              <a:t> </a:t>
            </a:r>
            <a:br>
              <a:rPr lang="en-US" sz="3600" dirty="0">
                <a:solidFill>
                  <a:srgbClr val="000000"/>
                </a:solidFill>
                <a:sym typeface="Symbol" pitchFamily="18" charset="2"/>
              </a:rPr>
            </a:br>
            <a:r>
              <a:rPr lang="en-US" sz="3600" dirty="0">
                <a:sym typeface="Symbol"/>
              </a:rPr>
              <a:t> { </a:t>
            </a:r>
            <a:r>
              <a:rPr lang="en-US" sz="3600" dirty="0" err="1">
                <a:sym typeface="Math B"/>
              </a:rPr>
              <a:t>wlp</a:t>
            </a:r>
            <a:r>
              <a:rPr lang="en-US" sz="3600" dirty="0">
                <a:sym typeface="Math B"/>
              </a:rPr>
              <a:t>(</a:t>
            </a:r>
            <a:r>
              <a:rPr lang="en-US" sz="3600" i="1" dirty="0">
                <a:sym typeface="Math B"/>
              </a:rPr>
              <a:t>C</a:t>
            </a:r>
            <a:r>
              <a:rPr lang="en-US" sz="3600" dirty="0">
                <a:sym typeface="Math B"/>
              </a:rPr>
              <a:t>, </a:t>
            </a:r>
            <a:r>
              <a:rPr lang="en-US" sz="3600" i="1" dirty="0">
                <a:sym typeface="Math B"/>
              </a:rPr>
              <a:t>Q</a:t>
            </a:r>
            <a:r>
              <a:rPr lang="en-US" sz="3600" dirty="0">
                <a:sym typeface="Math B"/>
              </a:rPr>
              <a:t>)</a:t>
            </a:r>
            <a:r>
              <a:rPr lang="en-US" sz="3600" dirty="0">
                <a:sym typeface="Symbol"/>
              </a:rPr>
              <a:t> } </a:t>
            </a:r>
            <a:r>
              <a:rPr lang="en-US" sz="3600" i="1" dirty="0">
                <a:solidFill>
                  <a:srgbClr val="000000"/>
                </a:solidFill>
              </a:rPr>
              <a:t>S</a:t>
            </a:r>
            <a:r>
              <a:rPr lang="en-US" sz="3600" dirty="0">
                <a:sym typeface="Symbol"/>
              </a:rPr>
              <a:t> { </a:t>
            </a:r>
            <a:r>
              <a:rPr lang="en-US" sz="3600" i="1" dirty="0">
                <a:sym typeface="Symbol"/>
              </a:rPr>
              <a:t>Q</a:t>
            </a:r>
            <a:r>
              <a:rPr lang="en-US" sz="3600" dirty="0">
                <a:sym typeface="Symbol"/>
              </a:rPr>
              <a:t> }</a:t>
            </a:r>
            <a:endParaRPr lang="en-US" sz="3600" dirty="0">
              <a:solidFill>
                <a:srgbClr val="000000"/>
              </a:solidFill>
              <a:sym typeface="Math B" pitchFamily="2" charset="2"/>
            </a:endParaRPr>
          </a:p>
        </p:txBody>
      </p:sp>
      <p:cxnSp>
        <p:nvCxnSpPr>
          <p:cNvPr id="8" name="מחבר ישר 7"/>
          <p:cNvCxnSpPr/>
          <p:nvPr/>
        </p:nvCxnSpPr>
        <p:spPr>
          <a:xfrm>
            <a:off x="2771800" y="5229200"/>
            <a:ext cx="345638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259632" y="4797152"/>
            <a:ext cx="1512167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3600" dirty="0">
                <a:solidFill>
                  <a:srgbClr val="0000FF"/>
                </a:solidFill>
              </a:rPr>
              <a:t>[</a:t>
            </a:r>
            <a:r>
              <a:rPr lang="en-US" sz="3600" dirty="0" err="1">
                <a:solidFill>
                  <a:srgbClr val="0000FF"/>
                </a:solidFill>
              </a:rPr>
              <a:t>cons</a:t>
            </a:r>
            <a:r>
              <a:rPr lang="en-US" sz="3600" baseline="-25000" dirty="0" err="1">
                <a:solidFill>
                  <a:srgbClr val="0000FF"/>
                </a:solidFill>
              </a:rPr>
              <a:t>p</a:t>
            </a:r>
            <a:r>
              <a:rPr lang="en-US" sz="3600" dirty="0">
                <a:solidFill>
                  <a:srgbClr val="0000FF"/>
                </a:solidFill>
              </a:rPr>
              <a:t>]</a:t>
            </a:r>
            <a:endParaRPr lang="he-IL" sz="3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05604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Calculating </a:t>
            </a:r>
            <a:r>
              <a:rPr lang="en-US" dirty="0" err="1"/>
              <a:t>wlp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wlp</a:t>
            </a:r>
            <a:r>
              <a:rPr lang="en-US" dirty="0"/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skip</a:t>
            </a:r>
            <a:r>
              <a:rPr lang="en-US" dirty="0"/>
              <a:t>, </a:t>
            </a:r>
            <a:r>
              <a:rPr lang="en-US" i="1" dirty="0"/>
              <a:t>Q</a:t>
            </a:r>
            <a:r>
              <a:rPr lang="en-US" dirty="0"/>
              <a:t>) = </a:t>
            </a:r>
            <a:r>
              <a:rPr lang="en-US" i="1" dirty="0"/>
              <a:t>Q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wlp</a:t>
            </a:r>
            <a:r>
              <a:rPr lang="en-US" dirty="0"/>
              <a:t>(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</a:rPr>
              <a:t> := </a:t>
            </a:r>
            <a:r>
              <a:rPr lang="en-US" i="1" dirty="0">
                <a:solidFill>
                  <a:srgbClr val="000000"/>
                </a:solidFill>
              </a:rPr>
              <a:t>a</a:t>
            </a:r>
            <a:r>
              <a:rPr lang="en-US" dirty="0"/>
              <a:t>, </a:t>
            </a:r>
            <a:r>
              <a:rPr lang="en-US" i="1" dirty="0"/>
              <a:t>Q</a:t>
            </a:r>
            <a:r>
              <a:rPr lang="en-US" dirty="0"/>
              <a:t>) = </a:t>
            </a:r>
            <a:r>
              <a:rPr lang="en-US" i="1" dirty="0"/>
              <a:t>Q</a:t>
            </a:r>
            <a:r>
              <a:rPr lang="en-US" dirty="0">
                <a:sym typeface="Symbol"/>
              </a:rPr>
              <a:t>[</a:t>
            </a:r>
            <a:r>
              <a:rPr lang="en-US" i="1" dirty="0">
                <a:sym typeface="Symbol"/>
              </a:rPr>
              <a:t>a</a:t>
            </a:r>
            <a:r>
              <a:rPr lang="en-US" dirty="0">
                <a:sym typeface="Symbol"/>
              </a:rPr>
              <a:t>/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>
                <a:sym typeface="Symbol"/>
              </a:rPr>
              <a:t>]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wlp</a:t>
            </a:r>
            <a:r>
              <a:rPr lang="en-US" dirty="0"/>
              <a:t>(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S</a:t>
            </a:r>
            <a:r>
              <a:rPr lang="en-US" baseline="-25000" dirty="0">
                <a:solidFill>
                  <a:srgbClr val="000000"/>
                </a:solidFill>
                <a:sym typeface="Symbol" pitchFamily="18" charset="2"/>
              </a:rPr>
              <a:t>1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; </a:t>
            </a:r>
            <a:r>
              <a:rPr lang="en-US" i="1" dirty="0">
                <a:solidFill>
                  <a:srgbClr val="000000"/>
                </a:solidFill>
                <a:sym typeface="Symbol" pitchFamily="18" charset="2"/>
              </a:rPr>
              <a:t>S</a:t>
            </a:r>
            <a:r>
              <a:rPr lang="en-US" baseline="-25000" dirty="0">
                <a:solidFill>
                  <a:srgbClr val="000000"/>
                </a:solidFill>
                <a:sym typeface="Symbol" pitchFamily="18" charset="2"/>
              </a:rPr>
              <a:t>2</a:t>
            </a:r>
            <a:r>
              <a:rPr lang="en-US" dirty="0"/>
              <a:t>, </a:t>
            </a:r>
            <a:r>
              <a:rPr lang="en-US" i="1" dirty="0"/>
              <a:t>Q</a:t>
            </a:r>
            <a:r>
              <a:rPr lang="en-US" dirty="0"/>
              <a:t>) = </a:t>
            </a:r>
            <a:r>
              <a:rPr lang="en-US" dirty="0" err="1"/>
              <a:t>wlp</a:t>
            </a:r>
            <a:r>
              <a:rPr lang="en-US" dirty="0"/>
              <a:t>(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S</a:t>
            </a:r>
            <a:r>
              <a:rPr lang="en-US" baseline="-25000" dirty="0">
                <a:solidFill>
                  <a:srgbClr val="000000"/>
                </a:solidFill>
                <a:sym typeface="Symbol" pitchFamily="18" charset="2"/>
              </a:rPr>
              <a:t>1</a:t>
            </a:r>
            <a:r>
              <a:rPr lang="en-US" dirty="0"/>
              <a:t>, </a:t>
            </a:r>
            <a:r>
              <a:rPr lang="en-US" dirty="0" err="1"/>
              <a:t>wlp</a:t>
            </a:r>
            <a:r>
              <a:rPr lang="en-US" dirty="0"/>
              <a:t>(</a:t>
            </a:r>
            <a:r>
              <a:rPr lang="en-US" i="1" dirty="0">
                <a:solidFill>
                  <a:srgbClr val="000000"/>
                </a:solidFill>
                <a:sym typeface="Symbol" pitchFamily="18" charset="2"/>
              </a:rPr>
              <a:t>S</a:t>
            </a:r>
            <a:r>
              <a:rPr lang="en-US" baseline="-25000" dirty="0">
                <a:solidFill>
                  <a:srgbClr val="000000"/>
                </a:solidFill>
                <a:sym typeface="Symbol" pitchFamily="18" charset="2"/>
              </a:rPr>
              <a:t>2</a:t>
            </a:r>
            <a:r>
              <a:rPr lang="en-US" dirty="0"/>
              <a:t>, </a:t>
            </a:r>
            <a:r>
              <a:rPr lang="en-US" i="1" dirty="0"/>
              <a:t>Q</a:t>
            </a:r>
            <a:r>
              <a:rPr lang="en-US" dirty="0"/>
              <a:t>))</a:t>
            </a:r>
            <a:endParaRPr lang="en-US" i="1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wlp</a:t>
            </a:r>
            <a:r>
              <a:rPr lang="en-US" dirty="0"/>
              <a:t>(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if </a:t>
            </a:r>
            <a:r>
              <a:rPr lang="en-US" i="1" dirty="0">
                <a:solidFill>
                  <a:srgbClr val="000000"/>
                </a:solidFill>
                <a:sym typeface="Symbol" pitchFamily="18" charset="2"/>
              </a:rPr>
              <a:t>b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then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 </a:t>
            </a:r>
            <a:r>
              <a:rPr lang="en-US" i="1" dirty="0">
                <a:solidFill>
                  <a:srgbClr val="000000"/>
                </a:solidFill>
                <a:sym typeface="Symbol" pitchFamily="18" charset="2"/>
              </a:rPr>
              <a:t>S</a:t>
            </a:r>
            <a:r>
              <a:rPr lang="en-US" baseline="-25000" dirty="0">
                <a:solidFill>
                  <a:srgbClr val="000000"/>
                </a:solidFill>
                <a:sym typeface="Symbol" pitchFamily="18" charset="2"/>
              </a:rPr>
              <a:t>1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else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 </a:t>
            </a:r>
            <a:r>
              <a:rPr lang="en-US" i="1" dirty="0">
                <a:solidFill>
                  <a:srgbClr val="000000"/>
                </a:solidFill>
                <a:sym typeface="Symbol" pitchFamily="18" charset="2"/>
              </a:rPr>
              <a:t>S</a:t>
            </a:r>
            <a:r>
              <a:rPr lang="en-US" baseline="-25000" dirty="0">
                <a:solidFill>
                  <a:srgbClr val="000000"/>
                </a:solidFill>
                <a:sym typeface="Symbol" pitchFamily="18" charset="2"/>
              </a:rPr>
              <a:t>2</a:t>
            </a:r>
            <a:r>
              <a:rPr lang="en-US" dirty="0"/>
              <a:t>, </a:t>
            </a:r>
            <a:r>
              <a:rPr lang="en-US" i="1" dirty="0"/>
              <a:t>Q</a:t>
            </a:r>
            <a:r>
              <a:rPr lang="en-US" dirty="0"/>
              <a:t>) =</a:t>
            </a:r>
            <a:br>
              <a:rPr lang="en-US" dirty="0"/>
            </a:br>
            <a:r>
              <a:rPr lang="en-US" dirty="0"/>
              <a:t>		(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>
                <a:sym typeface="Math B"/>
              </a:rPr>
              <a:t> </a:t>
            </a:r>
            <a:r>
              <a:rPr lang="en-US" dirty="0" err="1">
                <a:sym typeface="Math B"/>
              </a:rPr>
              <a:t>wlp</a:t>
            </a:r>
            <a:r>
              <a:rPr lang="en-US" dirty="0">
                <a:sym typeface="Math B"/>
              </a:rPr>
              <a:t>(</a:t>
            </a:r>
            <a:r>
              <a:rPr lang="en-US" i="1" dirty="0">
                <a:solidFill>
                  <a:srgbClr val="000000"/>
                </a:solidFill>
                <a:sym typeface="Symbol" pitchFamily="18" charset="2"/>
              </a:rPr>
              <a:t>S</a:t>
            </a:r>
            <a:r>
              <a:rPr lang="en-US" baseline="-25000" dirty="0">
                <a:solidFill>
                  <a:srgbClr val="000000"/>
                </a:solidFill>
                <a:sym typeface="Symbol" pitchFamily="18" charset="2"/>
              </a:rPr>
              <a:t>1</a:t>
            </a:r>
            <a:r>
              <a:rPr lang="en-US" dirty="0"/>
              <a:t>, </a:t>
            </a:r>
            <a:r>
              <a:rPr lang="en-US" i="1" dirty="0"/>
              <a:t>Q</a:t>
            </a:r>
            <a:r>
              <a:rPr lang="en-US" dirty="0">
                <a:sym typeface="Math B"/>
              </a:rPr>
              <a:t>))    (</a:t>
            </a:r>
            <a:r>
              <a:rPr lang="en-US" dirty="0">
                <a:sym typeface="Math C"/>
              </a:rPr>
              <a:t></a:t>
            </a:r>
            <a:r>
              <a:rPr lang="en-US" i="1" dirty="0">
                <a:sym typeface="Math B"/>
              </a:rPr>
              <a:t>b</a:t>
            </a:r>
            <a:r>
              <a:rPr lang="en-US" dirty="0">
                <a:sym typeface="Math B"/>
              </a:rPr>
              <a:t>  </a:t>
            </a:r>
            <a:r>
              <a:rPr lang="en-US" dirty="0" err="1">
                <a:sym typeface="Math B"/>
              </a:rPr>
              <a:t>wlp</a:t>
            </a:r>
            <a:r>
              <a:rPr lang="en-US" dirty="0">
                <a:sym typeface="Math B"/>
              </a:rPr>
              <a:t>(</a:t>
            </a:r>
            <a:r>
              <a:rPr lang="en-US" i="1" dirty="0">
                <a:solidFill>
                  <a:srgbClr val="000000"/>
                </a:solidFill>
                <a:sym typeface="Symbol" pitchFamily="18" charset="2"/>
              </a:rPr>
              <a:t>S</a:t>
            </a:r>
            <a:r>
              <a:rPr lang="en-US" baseline="-25000" dirty="0">
                <a:solidFill>
                  <a:srgbClr val="000000"/>
                </a:solidFill>
                <a:sym typeface="Symbol" pitchFamily="18" charset="2"/>
              </a:rPr>
              <a:t>2</a:t>
            </a:r>
            <a:r>
              <a:rPr lang="en-US" dirty="0"/>
              <a:t>, </a:t>
            </a:r>
            <a:r>
              <a:rPr lang="en-US" i="1" dirty="0"/>
              <a:t>Q</a:t>
            </a:r>
            <a:r>
              <a:rPr lang="en-US" dirty="0">
                <a:sym typeface="Math B"/>
              </a:rPr>
              <a:t>))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wlp</a:t>
            </a:r>
            <a:r>
              <a:rPr lang="en-US" dirty="0"/>
              <a:t>(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while </a:t>
            </a:r>
            <a:r>
              <a:rPr lang="en-US" i="1" dirty="0">
                <a:solidFill>
                  <a:srgbClr val="000000"/>
                </a:solidFill>
                <a:sym typeface="Symbol" pitchFamily="18" charset="2"/>
              </a:rPr>
              <a:t>b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do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 </a:t>
            </a:r>
            <a:r>
              <a:rPr lang="en-US" i="1" dirty="0">
                <a:solidFill>
                  <a:srgbClr val="000000"/>
                </a:solidFill>
                <a:sym typeface="Symbol" pitchFamily="18" charset="2"/>
              </a:rPr>
              <a:t>S</a:t>
            </a:r>
            <a:r>
              <a:rPr lang="en-US" dirty="0"/>
              <a:t>, </a:t>
            </a:r>
            <a:r>
              <a:rPr lang="en-US" i="1" dirty="0"/>
              <a:t>Q</a:t>
            </a:r>
            <a:r>
              <a:rPr lang="en-US" dirty="0"/>
              <a:t>) = … ?</a:t>
            </a:r>
          </a:p>
          <a:p>
            <a:pPr marL="514350" indent="-514350">
              <a:buNone/>
            </a:pPr>
            <a:r>
              <a:rPr lang="en-US" i="1" dirty="0"/>
              <a:t>			hard to capture</a:t>
            </a:r>
            <a:endParaRPr lang="he-IL" i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76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06428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Calculating </a:t>
            </a:r>
            <a:r>
              <a:rPr lang="en-US" dirty="0" err="1"/>
              <a:t>wlp</a:t>
            </a:r>
            <a:r>
              <a:rPr lang="en-US" dirty="0"/>
              <a:t> of a loop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77</a:t>
            </a:fld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2708920"/>
            <a:ext cx="828092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b="1" dirty="0" err="1">
                <a:solidFill>
                  <a:srgbClr val="FF0000"/>
                </a:solidFill>
                <a:sym typeface="Math B"/>
              </a:rPr>
              <a:t>wlp</a:t>
            </a:r>
            <a:r>
              <a:rPr lang="en-US" sz="2400" b="1" dirty="0">
                <a:solidFill>
                  <a:srgbClr val="FF0000"/>
                </a:solidFill>
                <a:sym typeface="Math B"/>
              </a:rPr>
              <a:t>(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while </a:t>
            </a:r>
            <a:r>
              <a:rPr lang="en-US" sz="2400" b="1" i="1" dirty="0">
                <a:solidFill>
                  <a:srgbClr val="FF0000"/>
                </a:solidFill>
                <a:sym typeface="Symbol" pitchFamily="18" charset="2"/>
              </a:rPr>
              <a:t>b</a:t>
            </a:r>
            <a:r>
              <a:rPr lang="en-US" sz="2400" b="1" dirty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do</a:t>
            </a:r>
            <a:r>
              <a:rPr lang="en-US" sz="2400" b="1" dirty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sz="2400" b="1" i="1" dirty="0">
                <a:solidFill>
                  <a:srgbClr val="FF0000"/>
                </a:solidFill>
                <a:sym typeface="Symbol" pitchFamily="18" charset="2"/>
              </a:rPr>
              <a:t>S</a:t>
            </a:r>
            <a:r>
              <a:rPr lang="en-US" sz="2400" b="1" dirty="0">
                <a:solidFill>
                  <a:srgbClr val="FF0000"/>
                </a:solidFill>
              </a:rPr>
              <a:t>, </a:t>
            </a:r>
            <a:r>
              <a:rPr lang="en-US" sz="2400" b="1" i="1" dirty="0">
                <a:solidFill>
                  <a:srgbClr val="FF0000"/>
                </a:solidFill>
              </a:rPr>
              <a:t>Q</a:t>
            </a:r>
            <a:r>
              <a:rPr lang="en-US" sz="2400" b="1" dirty="0">
                <a:solidFill>
                  <a:srgbClr val="FF0000"/>
                </a:solidFill>
                <a:sym typeface="Math B"/>
              </a:rPr>
              <a:t>)</a:t>
            </a:r>
            <a:r>
              <a:rPr lang="en-US" sz="2400" dirty="0">
                <a:sym typeface="Math B"/>
              </a:rPr>
              <a:t> =</a:t>
            </a:r>
            <a:endParaRPr lang="he-IL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1268760"/>
            <a:ext cx="8208912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000" dirty="0"/>
              <a:t>Idea: we know the following statements are semantically equivalent</a:t>
            </a:r>
          </a:p>
          <a:p>
            <a:pPr marL="457200" lvl="2" algn="l" rtl="0"/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while </a:t>
            </a:r>
            <a:r>
              <a:rPr lang="en-US" sz="2000" i="1" dirty="0">
                <a:solidFill>
                  <a:srgbClr val="000000"/>
                </a:solidFill>
                <a:sym typeface="Symbol" pitchFamily="18" charset="2"/>
              </a:rPr>
              <a:t>b</a:t>
            </a:r>
            <a:r>
              <a:rPr lang="en-US" sz="2000" dirty="0">
                <a:solidFill>
                  <a:srgbClr val="000000"/>
                </a:solidFill>
                <a:sym typeface="Symbol" pitchFamily="18" charset="2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do</a:t>
            </a:r>
            <a:r>
              <a:rPr lang="en-US" sz="2000" dirty="0">
                <a:solidFill>
                  <a:srgbClr val="000000"/>
                </a:solidFill>
                <a:sym typeface="Symbol" pitchFamily="18" charset="2"/>
              </a:rPr>
              <a:t> </a:t>
            </a:r>
            <a:r>
              <a:rPr lang="en-US" sz="2000" i="1" dirty="0">
                <a:solidFill>
                  <a:srgbClr val="000000"/>
                </a:solidFill>
                <a:sym typeface="Symbol" pitchFamily="18" charset="2"/>
              </a:rPr>
              <a:t>S</a:t>
            </a:r>
          </a:p>
          <a:p>
            <a:pPr lvl="1" algn="l" rtl="0"/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if </a:t>
            </a:r>
            <a:r>
              <a:rPr lang="en-US" sz="2000" i="1" dirty="0">
                <a:solidFill>
                  <a:srgbClr val="000000"/>
                </a:solidFill>
                <a:sym typeface="Symbol" pitchFamily="18" charset="2"/>
              </a:rPr>
              <a:t>b</a:t>
            </a:r>
            <a:r>
              <a:rPr lang="en-US" sz="2000" dirty="0">
                <a:solidFill>
                  <a:srgbClr val="000000"/>
                </a:solidFill>
                <a:sym typeface="Symbol" pitchFamily="18" charset="2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do (</a:t>
            </a:r>
            <a:r>
              <a:rPr lang="en-US" sz="2000" i="1" dirty="0">
                <a:solidFill>
                  <a:srgbClr val="000000"/>
                </a:solidFill>
                <a:sym typeface="Symbol" pitchFamily="18" charset="2"/>
              </a:rPr>
              <a:t>S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; while </a:t>
            </a:r>
            <a:r>
              <a:rPr lang="en-US" sz="2000" i="1" dirty="0">
                <a:solidFill>
                  <a:srgbClr val="000000"/>
                </a:solidFill>
                <a:sym typeface="Symbol" pitchFamily="18" charset="2"/>
              </a:rPr>
              <a:t>b</a:t>
            </a:r>
            <a:r>
              <a:rPr lang="en-US" sz="2000" dirty="0">
                <a:solidFill>
                  <a:srgbClr val="000000"/>
                </a:solidFill>
                <a:sym typeface="Symbol" pitchFamily="18" charset="2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do</a:t>
            </a:r>
            <a:r>
              <a:rPr lang="en-US" sz="2000" dirty="0">
                <a:solidFill>
                  <a:srgbClr val="000000"/>
                </a:solidFill>
                <a:sym typeface="Symbol" pitchFamily="18" charset="2"/>
              </a:rPr>
              <a:t> </a:t>
            </a:r>
            <a:r>
              <a:rPr lang="en-US" sz="2000" i="1" dirty="0">
                <a:solidFill>
                  <a:srgbClr val="000000"/>
                </a:solidFill>
                <a:sym typeface="Symbol" pitchFamily="18" charset="2"/>
              </a:rPr>
              <a:t>S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) else skip</a:t>
            </a:r>
          </a:p>
          <a:p>
            <a:pPr algn="l" rtl="0"/>
            <a:r>
              <a:rPr lang="en-US" sz="2000" dirty="0"/>
              <a:t>Let’s try to substitute and calculate 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7544" y="3374994"/>
            <a:ext cx="828092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err="1"/>
              <a:t>wlp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if </a:t>
            </a:r>
            <a:r>
              <a:rPr lang="en-US" sz="2400" i="1" dirty="0">
                <a:solidFill>
                  <a:srgbClr val="000000"/>
                </a:solidFill>
                <a:sym typeface="Symbol" pitchFamily="18" charset="2"/>
              </a:rPr>
              <a:t>b</a:t>
            </a:r>
            <a:r>
              <a:rPr lang="en-US" sz="2400" dirty="0">
                <a:solidFill>
                  <a:srgbClr val="000000"/>
                </a:solidFill>
                <a:sym typeface="Symbol" pitchFamily="18" charset="2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do (</a:t>
            </a:r>
            <a:r>
              <a:rPr lang="en-US" sz="2400" i="1" dirty="0">
                <a:solidFill>
                  <a:srgbClr val="000000"/>
                </a:solidFill>
                <a:sym typeface="Symbol" pitchFamily="18" charset="2"/>
              </a:rPr>
              <a:t>S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; while </a:t>
            </a:r>
            <a:r>
              <a:rPr lang="en-US" sz="2400" i="1" dirty="0">
                <a:solidFill>
                  <a:srgbClr val="000000"/>
                </a:solidFill>
                <a:sym typeface="Symbol" pitchFamily="18" charset="2"/>
              </a:rPr>
              <a:t>b</a:t>
            </a:r>
            <a:r>
              <a:rPr lang="en-US" sz="2400" dirty="0">
                <a:solidFill>
                  <a:srgbClr val="000000"/>
                </a:solidFill>
                <a:sym typeface="Symbol" pitchFamily="18" charset="2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do</a:t>
            </a:r>
            <a:r>
              <a:rPr lang="en-US" sz="2400" dirty="0">
                <a:solidFill>
                  <a:srgbClr val="000000"/>
                </a:solidFill>
                <a:sym typeface="Symbol" pitchFamily="18" charset="2"/>
              </a:rPr>
              <a:t> </a:t>
            </a:r>
            <a:r>
              <a:rPr lang="en-US" sz="2400" i="1" dirty="0">
                <a:solidFill>
                  <a:srgbClr val="000000"/>
                </a:solidFill>
                <a:sym typeface="Symbol" pitchFamily="18" charset="2"/>
              </a:rPr>
              <a:t>S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) else skip</a:t>
            </a:r>
            <a:r>
              <a:rPr lang="en-US" sz="2400" dirty="0"/>
              <a:t>, </a:t>
            </a:r>
            <a:r>
              <a:rPr lang="en-US" sz="2400" i="1" dirty="0"/>
              <a:t>Q</a:t>
            </a:r>
            <a:r>
              <a:rPr lang="en-US" sz="2400" dirty="0"/>
              <a:t>) =</a:t>
            </a:r>
            <a:endParaRPr lang="he-IL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67544" y="4041068"/>
            <a:ext cx="828092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/>
              <a:t> (</a:t>
            </a:r>
            <a:r>
              <a:rPr lang="en-US" sz="2400" i="1" dirty="0"/>
              <a:t>b</a:t>
            </a:r>
            <a:r>
              <a:rPr lang="en-US" sz="2400" dirty="0"/>
              <a:t> </a:t>
            </a:r>
            <a:r>
              <a:rPr lang="en-US" sz="2400" dirty="0">
                <a:sym typeface="Math B"/>
              </a:rPr>
              <a:t> </a:t>
            </a:r>
            <a:r>
              <a:rPr lang="en-US" sz="2400" dirty="0" err="1">
                <a:sym typeface="Math B"/>
              </a:rPr>
              <a:t>wlp</a:t>
            </a:r>
            <a:r>
              <a:rPr lang="en-US" sz="2400" dirty="0">
                <a:sym typeface="Math B"/>
              </a:rPr>
              <a:t>(</a:t>
            </a:r>
            <a:r>
              <a:rPr lang="en-US" sz="2400" i="1" dirty="0">
                <a:solidFill>
                  <a:srgbClr val="000000"/>
                </a:solidFill>
                <a:sym typeface="Symbol" pitchFamily="18" charset="2"/>
              </a:rPr>
              <a:t>S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; while </a:t>
            </a:r>
            <a:r>
              <a:rPr lang="en-US" sz="2400" i="1" dirty="0">
                <a:solidFill>
                  <a:srgbClr val="000000"/>
                </a:solidFill>
                <a:sym typeface="Symbol" pitchFamily="18" charset="2"/>
              </a:rPr>
              <a:t>b</a:t>
            </a:r>
            <a:r>
              <a:rPr lang="en-US" sz="2400" dirty="0">
                <a:solidFill>
                  <a:srgbClr val="000000"/>
                </a:solidFill>
                <a:sym typeface="Symbol" pitchFamily="18" charset="2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do</a:t>
            </a:r>
            <a:r>
              <a:rPr lang="en-US" sz="2400" dirty="0">
                <a:solidFill>
                  <a:srgbClr val="000000"/>
                </a:solidFill>
                <a:sym typeface="Symbol" pitchFamily="18" charset="2"/>
              </a:rPr>
              <a:t> </a:t>
            </a:r>
            <a:r>
              <a:rPr lang="en-US" sz="2400" i="1" dirty="0">
                <a:solidFill>
                  <a:srgbClr val="000000"/>
                </a:solidFill>
                <a:sym typeface="Symbol" pitchFamily="18" charset="2"/>
              </a:rPr>
              <a:t>S</a:t>
            </a:r>
            <a:r>
              <a:rPr lang="en-US" sz="2400" dirty="0"/>
              <a:t>, </a:t>
            </a:r>
            <a:r>
              <a:rPr lang="en-US" sz="2400" i="1" dirty="0"/>
              <a:t>Q</a:t>
            </a:r>
            <a:r>
              <a:rPr lang="en-US" sz="2400" dirty="0">
                <a:sym typeface="Math B"/>
              </a:rPr>
              <a:t>))    (</a:t>
            </a:r>
            <a:r>
              <a:rPr lang="en-US" sz="2400" dirty="0">
                <a:sym typeface="Math C"/>
              </a:rPr>
              <a:t></a:t>
            </a:r>
            <a:r>
              <a:rPr lang="en-US" sz="2400" i="1" dirty="0">
                <a:sym typeface="Math B"/>
              </a:rPr>
              <a:t>b</a:t>
            </a:r>
            <a:r>
              <a:rPr lang="en-US" sz="2400" dirty="0">
                <a:sym typeface="Math B"/>
              </a:rPr>
              <a:t>  </a:t>
            </a:r>
            <a:r>
              <a:rPr lang="en-US" sz="2400" dirty="0" err="1">
                <a:sym typeface="Math B"/>
              </a:rPr>
              <a:t>wlp</a:t>
            </a:r>
            <a:r>
              <a:rPr lang="en-US" sz="2400" dirty="0">
                <a:sym typeface="Math B"/>
              </a:rPr>
              <a:t>(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skip</a:t>
            </a:r>
            <a:r>
              <a:rPr lang="en-US" sz="2400" dirty="0"/>
              <a:t>, </a:t>
            </a:r>
            <a:r>
              <a:rPr lang="en-US" sz="2400" i="1" dirty="0"/>
              <a:t>Q</a:t>
            </a:r>
            <a:r>
              <a:rPr lang="en-US" sz="2400" dirty="0">
                <a:sym typeface="Math B"/>
              </a:rPr>
              <a:t>)) =</a:t>
            </a:r>
            <a:endParaRPr lang="he-IL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67544" y="4707142"/>
            <a:ext cx="828092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/>
              <a:t>(</a:t>
            </a:r>
            <a:r>
              <a:rPr lang="en-US" sz="2400" i="1" dirty="0"/>
              <a:t>b</a:t>
            </a:r>
            <a:r>
              <a:rPr lang="en-US" sz="2400" dirty="0"/>
              <a:t> </a:t>
            </a:r>
            <a:r>
              <a:rPr lang="en-US" sz="2400" dirty="0">
                <a:sym typeface="Math B"/>
              </a:rPr>
              <a:t> </a:t>
            </a:r>
            <a:r>
              <a:rPr lang="en-US" sz="2400" dirty="0" err="1">
                <a:sym typeface="Math B"/>
              </a:rPr>
              <a:t>wlp</a:t>
            </a:r>
            <a:r>
              <a:rPr lang="en-US" sz="2400" dirty="0">
                <a:sym typeface="Math B"/>
              </a:rPr>
              <a:t>(</a:t>
            </a:r>
            <a:r>
              <a:rPr lang="en-US" sz="2400" i="1" dirty="0">
                <a:solidFill>
                  <a:srgbClr val="000000"/>
                </a:solidFill>
                <a:sym typeface="Symbol" pitchFamily="18" charset="2"/>
              </a:rPr>
              <a:t>S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, </a:t>
            </a:r>
            <a:r>
              <a:rPr lang="en-US" sz="2400" b="1" dirty="0" err="1">
                <a:solidFill>
                  <a:srgbClr val="FF0000"/>
                </a:solidFill>
                <a:sym typeface="Math B"/>
              </a:rPr>
              <a:t>wlp</a:t>
            </a:r>
            <a:r>
              <a:rPr lang="en-US" sz="2400" b="1" dirty="0">
                <a:solidFill>
                  <a:srgbClr val="FF0000"/>
                </a:solidFill>
                <a:sym typeface="Math B"/>
              </a:rPr>
              <a:t>(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while </a:t>
            </a:r>
            <a:r>
              <a:rPr lang="en-US" sz="2400" b="1" i="1" dirty="0">
                <a:solidFill>
                  <a:srgbClr val="FF0000"/>
                </a:solidFill>
                <a:sym typeface="Symbol" pitchFamily="18" charset="2"/>
              </a:rPr>
              <a:t>b</a:t>
            </a:r>
            <a:r>
              <a:rPr lang="en-US" sz="2400" b="1" dirty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do</a:t>
            </a:r>
            <a:r>
              <a:rPr lang="en-US" sz="2400" b="1" dirty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sz="2400" b="1" i="1" dirty="0">
                <a:solidFill>
                  <a:srgbClr val="FF0000"/>
                </a:solidFill>
                <a:sym typeface="Symbol" pitchFamily="18" charset="2"/>
              </a:rPr>
              <a:t>S</a:t>
            </a:r>
            <a:r>
              <a:rPr lang="en-US" sz="2400" b="1" dirty="0">
                <a:solidFill>
                  <a:srgbClr val="FF0000"/>
                </a:solidFill>
              </a:rPr>
              <a:t>, </a:t>
            </a:r>
            <a:r>
              <a:rPr lang="en-US" sz="2400" b="1" i="1" dirty="0">
                <a:solidFill>
                  <a:srgbClr val="FF0000"/>
                </a:solidFill>
              </a:rPr>
              <a:t>Q</a:t>
            </a:r>
            <a:r>
              <a:rPr lang="en-US" sz="2400" b="1" dirty="0">
                <a:solidFill>
                  <a:srgbClr val="FF0000"/>
                </a:solidFill>
                <a:sym typeface="Math B"/>
              </a:rPr>
              <a:t>)</a:t>
            </a:r>
            <a:r>
              <a:rPr lang="en-US" sz="2400" dirty="0">
                <a:sym typeface="Math B"/>
              </a:rPr>
              <a:t>))    (</a:t>
            </a:r>
            <a:r>
              <a:rPr lang="en-US" sz="2400" dirty="0">
                <a:sym typeface="Math C"/>
              </a:rPr>
              <a:t></a:t>
            </a:r>
            <a:r>
              <a:rPr lang="en-US" sz="2400" i="1" dirty="0">
                <a:sym typeface="Math B"/>
              </a:rPr>
              <a:t>b</a:t>
            </a:r>
            <a:r>
              <a:rPr lang="en-US" sz="2400" dirty="0">
                <a:sym typeface="Math B"/>
              </a:rPr>
              <a:t>  </a:t>
            </a:r>
            <a:r>
              <a:rPr lang="en-US" sz="2400" i="1" dirty="0"/>
              <a:t>Q</a:t>
            </a:r>
            <a:r>
              <a:rPr lang="en-US" sz="2400" dirty="0">
                <a:sym typeface="Math B"/>
              </a:rPr>
              <a:t>)</a:t>
            </a:r>
            <a:endParaRPr lang="he-IL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67544" y="5373216"/>
            <a:ext cx="828092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b="1" dirty="0" err="1">
                <a:solidFill>
                  <a:srgbClr val="FF0000"/>
                </a:solidFill>
                <a:sym typeface="Math B"/>
              </a:rPr>
              <a:t>LoopInv</a:t>
            </a:r>
            <a:r>
              <a:rPr lang="en-US" sz="2400" dirty="0">
                <a:sym typeface="Math B"/>
              </a:rPr>
              <a:t> = </a:t>
            </a:r>
            <a:r>
              <a:rPr lang="en-US" sz="2400" dirty="0"/>
              <a:t>(</a:t>
            </a:r>
            <a:r>
              <a:rPr lang="en-US" sz="2400" i="1" dirty="0"/>
              <a:t>b</a:t>
            </a:r>
            <a:r>
              <a:rPr lang="en-US" sz="2400" dirty="0"/>
              <a:t> </a:t>
            </a:r>
            <a:r>
              <a:rPr lang="en-US" sz="2400" dirty="0">
                <a:sym typeface="Math B"/>
              </a:rPr>
              <a:t> </a:t>
            </a:r>
            <a:r>
              <a:rPr lang="en-US" sz="2400" dirty="0" err="1">
                <a:sym typeface="Math B"/>
              </a:rPr>
              <a:t>wlp</a:t>
            </a:r>
            <a:r>
              <a:rPr lang="en-US" sz="2400" dirty="0">
                <a:sym typeface="Math B"/>
              </a:rPr>
              <a:t>(</a:t>
            </a:r>
            <a:r>
              <a:rPr lang="en-US" sz="2400" i="1" dirty="0">
                <a:solidFill>
                  <a:srgbClr val="000000"/>
                </a:solidFill>
                <a:sym typeface="Symbol" pitchFamily="18" charset="2"/>
              </a:rPr>
              <a:t>S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, </a:t>
            </a:r>
            <a:r>
              <a:rPr lang="en-US" sz="2400" b="1" dirty="0" err="1">
                <a:solidFill>
                  <a:srgbClr val="FF0000"/>
                </a:solidFill>
                <a:sym typeface="Math B"/>
              </a:rPr>
              <a:t>LoopInv</a:t>
            </a:r>
            <a:r>
              <a:rPr lang="en-US" sz="2400" dirty="0">
                <a:sym typeface="Math B"/>
              </a:rPr>
              <a:t>))    (</a:t>
            </a:r>
            <a:r>
              <a:rPr lang="en-US" sz="2400" dirty="0">
                <a:sym typeface="Math C"/>
              </a:rPr>
              <a:t></a:t>
            </a:r>
            <a:r>
              <a:rPr lang="en-US" sz="2400" i="1" dirty="0">
                <a:sym typeface="Math B"/>
              </a:rPr>
              <a:t>b</a:t>
            </a:r>
            <a:r>
              <a:rPr lang="en-US" sz="2400" dirty="0">
                <a:sym typeface="Math B"/>
              </a:rPr>
              <a:t>  </a:t>
            </a:r>
            <a:r>
              <a:rPr lang="en-US" sz="2400" i="1" dirty="0"/>
              <a:t>Q</a:t>
            </a:r>
            <a:r>
              <a:rPr lang="en-US" sz="2400" dirty="0">
                <a:sym typeface="Math B"/>
              </a:rPr>
              <a:t>)</a:t>
            </a:r>
            <a:endParaRPr lang="he-IL" sz="2400" dirty="0"/>
          </a:p>
        </p:txBody>
      </p:sp>
      <p:sp>
        <p:nvSpPr>
          <p:cNvPr id="14" name="הסבר מלבני 13"/>
          <p:cNvSpPr/>
          <p:nvPr/>
        </p:nvSpPr>
        <p:spPr>
          <a:xfrm>
            <a:off x="6516216" y="5373216"/>
            <a:ext cx="2232248" cy="432048"/>
          </a:xfrm>
          <a:prstGeom prst="wedgeRectCallout">
            <a:avLst>
              <a:gd name="adj1" fmla="val -150517"/>
              <a:gd name="adj2" fmla="val -11638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We have a recurrence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2" name="הסבר מלבני 11"/>
          <p:cNvSpPr/>
          <p:nvPr/>
        </p:nvSpPr>
        <p:spPr>
          <a:xfrm>
            <a:off x="4716016" y="6237312"/>
            <a:ext cx="1944216" cy="432048"/>
          </a:xfrm>
          <a:prstGeom prst="wedgeRectCallout">
            <a:avLst>
              <a:gd name="adj1" fmla="val -94924"/>
              <a:gd name="adj2" fmla="val -15922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The loop invariant</a:t>
            </a:r>
            <a:endParaRPr lang="he-I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210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1" grpId="0"/>
      <p:bldP spid="13" grpId="0"/>
      <p:bldP spid="14" grpId="0" animBg="1"/>
      <p:bldP spid="12" grpId="0" animBg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Prove the following triple</a:t>
            </a:r>
            <a:endParaRPr lang="he-IL" dirty="0"/>
          </a:p>
        </p:txBody>
      </p:sp>
      <p:sp>
        <p:nvSpPr>
          <p:cNvPr id="5" name="מציין מיקום תוכן 4"/>
          <p:cNvSpPr>
            <a:spLocks noGrp="1"/>
          </p:cNvSpPr>
          <p:nvPr>
            <p:ph idx="1"/>
          </p:nvPr>
        </p:nvSpPr>
        <p:spPr>
          <a:xfrm>
            <a:off x="457200" y="3212976"/>
            <a:ext cx="8229600" cy="2913187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2000" dirty="0" err="1">
                <a:solidFill>
                  <a:srgbClr val="000000"/>
                </a:solidFill>
                <a:cs typeface="Courier New" pitchFamily="49" charset="0"/>
                <a:sym typeface="Symbol" pitchFamily="18" charset="2"/>
              </a:rPr>
              <a:t>Loop</a:t>
            </a:r>
            <a:r>
              <a:rPr lang="en-US" sz="2000" dirty="0" err="1">
                <a:sym typeface="Math B"/>
              </a:rPr>
              <a:t>Inv</a:t>
            </a:r>
            <a:r>
              <a:rPr lang="en-US" sz="2000" dirty="0">
                <a:sym typeface="Math B"/>
              </a:rPr>
              <a:t> = </a:t>
            </a:r>
            <a:r>
              <a:rPr lang="en-US" sz="2000" dirty="0"/>
              <a:t>(b </a:t>
            </a:r>
            <a:r>
              <a:rPr lang="en-US" sz="2000" dirty="0">
                <a:sym typeface="Math B"/>
              </a:rPr>
              <a:t> </a:t>
            </a:r>
            <a:r>
              <a:rPr lang="en-US" sz="2000" dirty="0" err="1">
                <a:sym typeface="Math B"/>
              </a:rPr>
              <a:t>wlp</a:t>
            </a:r>
            <a:r>
              <a:rPr lang="en-US" sz="2000" dirty="0">
                <a:sym typeface="Math B"/>
              </a:rPr>
              <a:t>(</a:t>
            </a:r>
            <a:r>
              <a:rPr lang="en-US" sz="2000" dirty="0">
                <a:solidFill>
                  <a:srgbClr val="000000"/>
                </a:solidFill>
                <a:sym typeface="Symbol" pitchFamily="18" charset="2"/>
              </a:rPr>
              <a:t>S</a:t>
            </a:r>
            <a:r>
              <a:rPr lang="en-US" sz="2000" dirty="0">
                <a:solidFill>
                  <a:srgbClr val="000000"/>
                </a:solidFill>
                <a:cs typeface="Courier New" pitchFamily="49" charset="0"/>
                <a:sym typeface="Symbol" pitchFamily="18" charset="2"/>
              </a:rPr>
              <a:t>, </a:t>
            </a:r>
            <a:r>
              <a:rPr lang="en-US" sz="2000" dirty="0" err="1">
                <a:solidFill>
                  <a:srgbClr val="000000"/>
                </a:solidFill>
                <a:cs typeface="Courier New" pitchFamily="49" charset="0"/>
                <a:sym typeface="Symbol" pitchFamily="18" charset="2"/>
              </a:rPr>
              <a:t>Loop</a:t>
            </a:r>
            <a:r>
              <a:rPr lang="en-US" sz="2000" dirty="0" err="1">
                <a:sym typeface="Math B"/>
              </a:rPr>
              <a:t>Inv</a:t>
            </a:r>
            <a:r>
              <a:rPr lang="en-US" sz="2000" dirty="0">
                <a:sym typeface="Math B"/>
              </a:rPr>
              <a:t>))    (</a:t>
            </a:r>
            <a:r>
              <a:rPr lang="en-US" sz="2000" dirty="0">
                <a:sym typeface="Math C"/>
              </a:rPr>
              <a:t></a:t>
            </a:r>
            <a:r>
              <a:rPr lang="en-US" sz="2000" dirty="0">
                <a:sym typeface="Math B"/>
              </a:rPr>
              <a:t>b  </a:t>
            </a:r>
            <a:r>
              <a:rPr lang="en-US" sz="2000" dirty="0"/>
              <a:t>Q</a:t>
            </a:r>
            <a:r>
              <a:rPr lang="en-US" sz="2000" dirty="0">
                <a:sym typeface="Math B"/>
              </a:rPr>
              <a:t>)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000" dirty="0">
                <a:sym typeface="Math B"/>
              </a:rPr>
              <a:t>Let’s substitute </a:t>
            </a:r>
            <a:r>
              <a:rPr lang="en-US" sz="2000" dirty="0" err="1">
                <a:solidFill>
                  <a:srgbClr val="000000"/>
                </a:solidFill>
                <a:cs typeface="Courier New" pitchFamily="49" charset="0"/>
                <a:sym typeface="Symbol" pitchFamily="18" charset="2"/>
              </a:rPr>
              <a:t>Loop</a:t>
            </a:r>
            <a:r>
              <a:rPr lang="en-US" sz="2000" dirty="0" err="1">
                <a:sym typeface="Math B"/>
              </a:rPr>
              <a:t>Inv</a:t>
            </a:r>
            <a:r>
              <a:rPr lang="en-US" sz="2000" dirty="0">
                <a:sym typeface="Math B"/>
              </a:rPr>
              <a:t> with timer0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000" dirty="0">
                <a:sym typeface="Math B"/>
              </a:rPr>
              <a:t>Show that timer0 is equal to</a:t>
            </a:r>
            <a:br>
              <a:rPr lang="en-US" sz="2000" dirty="0">
                <a:sym typeface="Math B"/>
              </a:rPr>
            </a:br>
            <a:r>
              <a:rPr lang="en-US" sz="2000" dirty="0"/>
              <a:t>(</a:t>
            </a:r>
            <a:r>
              <a:rPr lang="en-US" sz="2000" dirty="0">
                <a:sym typeface="Math B"/>
              </a:rPr>
              <a:t>timer&gt;0</a:t>
            </a:r>
            <a:r>
              <a:rPr lang="en-US" sz="2000" dirty="0"/>
              <a:t> </a:t>
            </a:r>
            <a:r>
              <a:rPr lang="en-US" sz="2000" dirty="0">
                <a:sym typeface="Math B"/>
              </a:rPr>
              <a:t> </a:t>
            </a:r>
            <a:r>
              <a:rPr lang="en-US" sz="2000" dirty="0" err="1">
                <a:sym typeface="Math B"/>
              </a:rPr>
              <a:t>wlp</a:t>
            </a:r>
            <a:r>
              <a:rPr lang="en-US" sz="2000" dirty="0">
                <a:sym typeface="Math B"/>
              </a:rPr>
              <a:t>(</a:t>
            </a:r>
            <a:r>
              <a:rPr lang="en-US" sz="2000" dirty="0">
                <a:solidFill>
                  <a:srgbClr val="000000"/>
                </a:solidFill>
                <a:sym typeface="Symbol" pitchFamily="18" charset="2"/>
              </a:rPr>
              <a:t>timer:=timer-1</a:t>
            </a:r>
            <a:r>
              <a:rPr lang="en-US" sz="2000" dirty="0">
                <a:solidFill>
                  <a:srgbClr val="000000"/>
                </a:solidFill>
                <a:cs typeface="Courier New" pitchFamily="49" charset="0"/>
                <a:sym typeface="Symbol" pitchFamily="18" charset="2"/>
              </a:rPr>
              <a:t>, </a:t>
            </a:r>
            <a:r>
              <a:rPr lang="en-US" sz="2000" dirty="0">
                <a:sym typeface="Math B"/>
              </a:rPr>
              <a:t>timer0))    (</a:t>
            </a:r>
            <a:r>
              <a:rPr lang="en-US" sz="2000" dirty="0">
                <a:sym typeface="Math C"/>
              </a:rPr>
              <a:t>timer</a:t>
            </a:r>
            <a:r>
              <a:rPr lang="en-US" sz="2000" dirty="0">
                <a:sym typeface="Math B"/>
              </a:rPr>
              <a:t>0  </a:t>
            </a:r>
            <a:r>
              <a:rPr lang="en-US" sz="2000" dirty="0"/>
              <a:t>timer=0</a:t>
            </a:r>
            <a:r>
              <a:rPr lang="en-US" sz="2000" dirty="0">
                <a:sym typeface="Math B"/>
              </a:rPr>
              <a:t>)</a:t>
            </a:r>
            <a:br>
              <a:rPr lang="en-US" sz="2000" dirty="0">
                <a:sym typeface="Math B"/>
              </a:rPr>
            </a:br>
            <a:r>
              <a:rPr lang="en-US" sz="2000" dirty="0">
                <a:sym typeface="Math B"/>
              </a:rPr>
              <a:t>= </a:t>
            </a:r>
            <a:r>
              <a:rPr lang="en-US" sz="2000" dirty="0"/>
              <a:t>(</a:t>
            </a:r>
            <a:r>
              <a:rPr lang="en-US" sz="2000" dirty="0">
                <a:sym typeface="Math B"/>
              </a:rPr>
              <a:t>timer&gt;0</a:t>
            </a:r>
            <a:r>
              <a:rPr lang="en-US" sz="2000" dirty="0"/>
              <a:t> </a:t>
            </a:r>
            <a:r>
              <a:rPr lang="en-US" sz="2000" dirty="0">
                <a:sym typeface="Math B"/>
              </a:rPr>
              <a:t> (timer0)[timer-1/timer])    (</a:t>
            </a:r>
            <a:r>
              <a:rPr lang="en-US" sz="2000" dirty="0">
                <a:sym typeface="Math C"/>
              </a:rPr>
              <a:t>timer</a:t>
            </a:r>
            <a:r>
              <a:rPr lang="en-US" sz="2000" dirty="0">
                <a:sym typeface="Math B"/>
              </a:rPr>
              <a:t>0  </a:t>
            </a:r>
            <a:r>
              <a:rPr lang="en-US" sz="2000" dirty="0"/>
              <a:t>timer=0</a:t>
            </a:r>
            <a:r>
              <a:rPr lang="en-US" sz="2000" dirty="0">
                <a:sym typeface="Math B"/>
              </a:rPr>
              <a:t>)</a:t>
            </a:r>
            <a:br>
              <a:rPr lang="en-US" sz="2000" dirty="0">
                <a:sym typeface="Math B"/>
              </a:rPr>
            </a:br>
            <a:r>
              <a:rPr lang="en-US" sz="2000" dirty="0">
                <a:sym typeface="Math B"/>
              </a:rPr>
              <a:t>= </a:t>
            </a:r>
            <a:r>
              <a:rPr lang="en-US" sz="2000" dirty="0"/>
              <a:t>(</a:t>
            </a:r>
            <a:r>
              <a:rPr lang="en-US" sz="2000" dirty="0">
                <a:sym typeface="Math B"/>
              </a:rPr>
              <a:t>timer&gt;0</a:t>
            </a:r>
            <a:r>
              <a:rPr lang="en-US" sz="2000" dirty="0"/>
              <a:t> </a:t>
            </a:r>
            <a:r>
              <a:rPr lang="en-US" sz="2000" dirty="0">
                <a:sym typeface="Math B"/>
              </a:rPr>
              <a:t> timer-10)    (</a:t>
            </a:r>
            <a:r>
              <a:rPr lang="en-US" sz="2000" dirty="0">
                <a:sym typeface="Math C"/>
              </a:rPr>
              <a:t>timer</a:t>
            </a:r>
            <a:r>
              <a:rPr lang="en-US" sz="2000" dirty="0">
                <a:sym typeface="Math B"/>
              </a:rPr>
              <a:t>0  </a:t>
            </a:r>
            <a:r>
              <a:rPr lang="en-US" sz="2000" dirty="0"/>
              <a:t>timer=0</a:t>
            </a:r>
            <a:r>
              <a:rPr lang="en-US" sz="2000" dirty="0">
                <a:sym typeface="Math B"/>
              </a:rPr>
              <a:t>)</a:t>
            </a:r>
            <a:br>
              <a:rPr lang="en-US" sz="2000" dirty="0">
                <a:sym typeface="Math B"/>
              </a:rPr>
            </a:br>
            <a:r>
              <a:rPr lang="en-US" sz="2000" dirty="0">
                <a:sym typeface="Math B"/>
              </a:rPr>
              <a:t>= timer&gt;0   </a:t>
            </a:r>
            <a:r>
              <a:rPr lang="en-US" sz="2000" dirty="0"/>
              <a:t>timer=0</a:t>
            </a:r>
            <a:br>
              <a:rPr lang="en-US" sz="2000" dirty="0"/>
            </a:br>
            <a:r>
              <a:rPr lang="en-US" sz="2000" dirty="0">
                <a:sym typeface="Math B"/>
              </a:rPr>
              <a:t>= timer0</a:t>
            </a:r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78</a:t>
            </a:fld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1259632" y="1499300"/>
            <a:ext cx="6696744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timer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Math B"/>
              </a:rPr>
              <a:t> 0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  <a:b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400" b="1" dirty="0">
                <a:latin typeface="Courier New" pitchFamily="49" charset="0"/>
                <a:cs typeface="Courier New" pitchFamily="49" charset="0"/>
              </a:rPr>
              <a:t>while (timer &gt; 0) do</a:t>
            </a:r>
            <a:br>
              <a:rPr 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timer := timer – 1</a:t>
            </a:r>
            <a:br>
              <a:rPr 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timer =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Math B"/>
              </a:rPr>
              <a:t>0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he-IL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689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with </a:t>
            </a:r>
            <a:r>
              <a:rPr lang="en-US" dirty="0" err="1"/>
              <a:t>wlp</a:t>
            </a:r>
            <a:r>
              <a:rPr lang="en-US" dirty="0"/>
              <a:t>-based proofs</a:t>
            </a:r>
            <a:endParaRPr lang="he-IL" dirty="0"/>
          </a:p>
        </p:txBody>
      </p:sp>
      <p:sp>
        <p:nvSpPr>
          <p:cNvPr id="5" name="מציין מיקום תוכן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Requires backwards reasoning – not very intuitive</a:t>
            </a:r>
          </a:p>
          <a:p>
            <a:r>
              <a:rPr lang="en-US" dirty="0"/>
              <a:t>Backward reasoning is non-deterministic – causes problems when While is extended with dynamically allocated heaps (aliasing)</a:t>
            </a:r>
          </a:p>
          <a:p>
            <a:r>
              <a:rPr lang="en-US" dirty="0"/>
              <a:t>Also, a few more rules will be helpful</a:t>
            </a:r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79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58641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Proving program correctness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Why prove correctness?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What is correctness?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How?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Reasoning at the operational semantics level</a:t>
            </a:r>
          </a:p>
          <a:p>
            <a:pPr lvl="2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Tedious</a:t>
            </a:r>
          </a:p>
          <a:p>
            <a:pPr lvl="2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Error prone</a:t>
            </a:r>
          </a:p>
          <a:p>
            <a:pPr lvl="1"/>
            <a:r>
              <a:rPr lang="en-US" dirty="0"/>
              <a:t>Formal reasoning using “axiomatic” semantics  </a:t>
            </a:r>
          </a:p>
          <a:p>
            <a:pPr lvl="2"/>
            <a:r>
              <a:rPr lang="en-US" dirty="0"/>
              <a:t>Syntactic technique (“game of tokens”)</a:t>
            </a:r>
          </a:p>
          <a:p>
            <a:pPr lvl="2"/>
            <a:r>
              <a:rPr lang="en-US" dirty="0"/>
              <a:t>Mechanically checkable</a:t>
            </a:r>
          </a:p>
          <a:p>
            <a:pPr lvl="3"/>
            <a:r>
              <a:rPr lang="en-US" dirty="0"/>
              <a:t>Sometimes automatically derivable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8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497778907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Conjunction rule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80</a:t>
            </a:fld>
            <a:endParaRPr lang="he-IL" dirty="0"/>
          </a:p>
        </p:txBody>
      </p:sp>
      <p:sp>
        <p:nvSpPr>
          <p:cNvPr id="5" name="מציין מיקום תוכן 12"/>
          <p:cNvSpPr>
            <a:spLocks noGrp="1"/>
          </p:cNvSpPr>
          <p:nvPr>
            <p:ph idx="1"/>
          </p:nvPr>
        </p:nvSpPr>
        <p:spPr>
          <a:xfrm>
            <a:off x="457200" y="3212976"/>
            <a:ext cx="8229600" cy="291318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Not necessary (for completeness) but practically useful</a:t>
            </a:r>
          </a:p>
          <a:p>
            <a:r>
              <a:rPr lang="en-US" dirty="0">
                <a:solidFill>
                  <a:srgbClr val="000000"/>
                </a:solidFill>
              </a:rPr>
              <a:t>Starting point of extending Hoare logic to handle parallelism</a:t>
            </a:r>
          </a:p>
          <a:p>
            <a:r>
              <a:rPr lang="en-US" dirty="0">
                <a:solidFill>
                  <a:srgbClr val="000000"/>
                </a:solidFill>
              </a:rPr>
              <a:t>Related to Cartesian abstraction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Will point this out when we learn it</a:t>
            </a:r>
          </a:p>
        </p:txBody>
      </p:sp>
      <p:grpSp>
        <p:nvGrpSpPr>
          <p:cNvPr id="3" name="קבוצה 54"/>
          <p:cNvGrpSpPr/>
          <p:nvPr/>
        </p:nvGrpSpPr>
        <p:grpSpPr>
          <a:xfrm>
            <a:off x="683569" y="1660158"/>
            <a:ext cx="7272805" cy="1200971"/>
            <a:chOff x="1600673" y="5148999"/>
            <a:chExt cx="4519499" cy="1200971"/>
          </a:xfrm>
          <a:effectLst>
            <a:glow rad="228600">
              <a:schemeClr val="accent6">
                <a:satMod val="175000"/>
                <a:alpha val="40000"/>
              </a:schemeClr>
            </a:glow>
          </a:effectLst>
        </p:grpSpPr>
        <p:grpSp>
          <p:nvGrpSpPr>
            <p:cNvPr id="6" name="קבוצה 47"/>
            <p:cNvGrpSpPr/>
            <p:nvPr/>
          </p:nvGrpSpPr>
          <p:grpSpPr>
            <a:xfrm>
              <a:off x="2159732" y="5148999"/>
              <a:ext cx="3960440" cy="1200971"/>
              <a:chOff x="1835696" y="3676382"/>
              <a:chExt cx="4680520" cy="1200971"/>
            </a:xfrm>
          </p:grpSpPr>
          <p:sp>
            <p:nvSpPr>
              <p:cNvPr id="10" name="Text Box 3"/>
              <p:cNvSpPr txBox="1">
                <a:spLocks noChangeArrowheads="1"/>
              </p:cNvSpPr>
              <p:nvPr/>
            </p:nvSpPr>
            <p:spPr bwMode="auto">
              <a:xfrm>
                <a:off x="1835696" y="3676382"/>
                <a:ext cx="4680520" cy="12009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2075" tIns="46038" rIns="92075" bIns="46038" anchor="ctr">
                <a:spAutoFit/>
              </a:bodyPr>
              <a:lstStyle/>
              <a:p>
                <a:pPr algn="ctr" rtl="0">
                  <a:spcBef>
                    <a:spcPct val="50000"/>
                  </a:spcBef>
                  <a:buFont typeface="Monotype Sorts" pitchFamily="2" charset="2"/>
                  <a:buNone/>
                </a:pPr>
                <a:r>
                  <a:rPr lang="en-US" sz="3600" dirty="0">
                    <a:sym typeface="Symbol"/>
                  </a:rPr>
                  <a:t>{ </a:t>
                </a:r>
                <a:r>
                  <a:rPr lang="en-US" sz="3600" i="1" dirty="0">
                    <a:sym typeface="Symbol"/>
                  </a:rPr>
                  <a:t>P</a:t>
                </a:r>
                <a:r>
                  <a:rPr lang="en-US" sz="3600" dirty="0">
                    <a:sym typeface="Symbol"/>
                  </a:rPr>
                  <a:t> } </a:t>
                </a:r>
                <a:r>
                  <a:rPr lang="en-US" sz="3600" i="1" dirty="0">
                    <a:solidFill>
                      <a:srgbClr val="000000"/>
                    </a:solidFill>
                  </a:rPr>
                  <a:t>S</a:t>
                </a:r>
                <a:r>
                  <a:rPr lang="en-US" sz="3600" dirty="0">
                    <a:sym typeface="Symbol"/>
                  </a:rPr>
                  <a:t> { </a:t>
                </a:r>
                <a:r>
                  <a:rPr lang="en-US" sz="3600" i="1" dirty="0">
                    <a:sym typeface="Symbol"/>
                  </a:rPr>
                  <a:t>Q</a:t>
                </a:r>
                <a:r>
                  <a:rPr lang="en-US" sz="3600" dirty="0">
                    <a:sym typeface="Symbol"/>
                  </a:rPr>
                  <a:t> } 	{ </a:t>
                </a:r>
                <a:r>
                  <a:rPr lang="en-US" sz="3600" i="1" dirty="0">
                    <a:sym typeface="Symbol"/>
                  </a:rPr>
                  <a:t>P</a:t>
                </a:r>
                <a:r>
                  <a:rPr lang="en-US" sz="3600" dirty="0">
                    <a:sym typeface="Symbol"/>
                  </a:rPr>
                  <a:t>’ } </a:t>
                </a:r>
                <a:r>
                  <a:rPr lang="en-US" sz="3600" i="1" dirty="0">
                    <a:solidFill>
                      <a:srgbClr val="000000"/>
                    </a:solidFill>
                  </a:rPr>
                  <a:t>S</a:t>
                </a:r>
                <a:r>
                  <a:rPr lang="en-US" sz="3600" dirty="0">
                    <a:sym typeface="Symbol"/>
                  </a:rPr>
                  <a:t> { </a:t>
                </a:r>
                <a:r>
                  <a:rPr lang="en-US" sz="3600" i="1" dirty="0">
                    <a:sym typeface="Symbol"/>
                  </a:rPr>
                  <a:t>Q</a:t>
                </a:r>
                <a:r>
                  <a:rPr lang="en-US" sz="3600" dirty="0">
                    <a:sym typeface="Symbol"/>
                  </a:rPr>
                  <a:t>’ }</a:t>
                </a:r>
                <a:r>
                  <a:rPr lang="en-US" sz="3600" dirty="0">
                    <a:solidFill>
                      <a:srgbClr val="000000"/>
                    </a:solidFill>
                  </a:rPr>
                  <a:t> </a:t>
                </a:r>
                <a:br>
                  <a:rPr lang="en-US" sz="3600" dirty="0">
                    <a:solidFill>
                      <a:srgbClr val="000000"/>
                    </a:solidFill>
                    <a:sym typeface="Symbol" pitchFamily="18" charset="2"/>
                  </a:rPr>
                </a:br>
                <a:r>
                  <a:rPr lang="en-US" sz="3600" dirty="0">
                    <a:sym typeface="Symbol"/>
                  </a:rPr>
                  <a:t> { </a:t>
                </a:r>
                <a:r>
                  <a:rPr lang="en-US" sz="3600" i="1" dirty="0">
                    <a:sym typeface="Symbol"/>
                  </a:rPr>
                  <a:t>P</a:t>
                </a:r>
                <a:r>
                  <a:rPr lang="en-US" sz="3600" dirty="0">
                    <a:sym typeface="Symbol"/>
                  </a:rPr>
                  <a:t> </a:t>
                </a:r>
                <a:r>
                  <a:rPr lang="en-US" sz="3600" dirty="0">
                    <a:sym typeface="Math B"/>
                  </a:rPr>
                  <a:t> </a:t>
                </a:r>
                <a:r>
                  <a:rPr lang="en-US" sz="3600" i="1" dirty="0">
                    <a:sym typeface="Symbol"/>
                  </a:rPr>
                  <a:t>P</a:t>
                </a:r>
                <a:r>
                  <a:rPr lang="en-US" sz="3600" dirty="0">
                    <a:sym typeface="Symbol"/>
                  </a:rPr>
                  <a:t>’ } </a:t>
                </a:r>
                <a:r>
                  <a:rPr lang="en-US" sz="3600" i="1" dirty="0">
                    <a:solidFill>
                      <a:srgbClr val="000000"/>
                    </a:solidFill>
                  </a:rPr>
                  <a:t>S</a:t>
                </a:r>
                <a:r>
                  <a:rPr lang="en-US" sz="3600" dirty="0">
                    <a:sym typeface="Symbol"/>
                  </a:rPr>
                  <a:t> {</a:t>
                </a:r>
                <a:r>
                  <a:rPr lang="en-US" sz="3600" i="1" dirty="0">
                    <a:sym typeface="Symbol"/>
                  </a:rPr>
                  <a:t>Q</a:t>
                </a:r>
                <a:r>
                  <a:rPr lang="en-US" sz="3600" dirty="0">
                    <a:sym typeface="Symbol"/>
                  </a:rPr>
                  <a:t> </a:t>
                </a:r>
                <a:r>
                  <a:rPr lang="en-US" sz="3600" dirty="0">
                    <a:sym typeface="Math B"/>
                  </a:rPr>
                  <a:t> </a:t>
                </a:r>
                <a:r>
                  <a:rPr lang="en-US" sz="3600" i="1" dirty="0">
                    <a:sym typeface="Symbol"/>
                  </a:rPr>
                  <a:t>Q</a:t>
                </a:r>
                <a:r>
                  <a:rPr lang="en-US" sz="3600" dirty="0">
                    <a:sym typeface="Symbol"/>
                  </a:rPr>
                  <a:t>’ }</a:t>
                </a:r>
                <a:endParaRPr lang="en-US" sz="3600" dirty="0">
                  <a:solidFill>
                    <a:srgbClr val="000000"/>
                  </a:solidFill>
                  <a:sym typeface="Math B" pitchFamily="2" charset="2"/>
                </a:endParaRPr>
              </a:p>
            </p:txBody>
          </p:sp>
          <p:cxnSp>
            <p:nvCxnSpPr>
              <p:cNvPr id="11" name="מחבר ישר 10"/>
              <p:cNvCxnSpPr/>
              <p:nvPr/>
            </p:nvCxnSpPr>
            <p:spPr>
              <a:xfrm>
                <a:off x="2338425" y="4293096"/>
                <a:ext cx="3701841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/>
            <p:cNvSpPr txBox="1"/>
            <p:nvPr/>
          </p:nvSpPr>
          <p:spPr>
            <a:xfrm>
              <a:off x="1600673" y="5446764"/>
              <a:ext cx="894950" cy="64633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 rtl="0"/>
              <a:r>
                <a:rPr lang="en-US" sz="3600" dirty="0">
                  <a:solidFill>
                    <a:srgbClr val="0000FF"/>
                  </a:solidFill>
                </a:rPr>
                <a:t>[</a:t>
              </a:r>
              <a:r>
                <a:rPr lang="en-US" sz="3600" dirty="0" err="1">
                  <a:solidFill>
                    <a:srgbClr val="0000FF"/>
                  </a:solidFill>
                </a:rPr>
                <a:t>conj</a:t>
              </a:r>
              <a:r>
                <a:rPr lang="en-US" sz="3600" baseline="-25000" dirty="0" err="1">
                  <a:solidFill>
                    <a:srgbClr val="0000FF"/>
                  </a:solidFill>
                </a:rPr>
                <a:t>p</a:t>
              </a:r>
              <a:r>
                <a:rPr lang="en-US" sz="3600" dirty="0">
                  <a:solidFill>
                    <a:srgbClr val="0000FF"/>
                  </a:solidFill>
                </a:rPr>
                <a:t>]</a:t>
              </a:r>
              <a:endParaRPr lang="he-IL" sz="3600" dirty="0">
                <a:solidFill>
                  <a:srgbClr val="0000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29967336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Structural Rules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81</a:t>
            </a:fld>
            <a:endParaRPr lang="he-IL" dirty="0"/>
          </a:p>
        </p:txBody>
      </p:sp>
      <p:grpSp>
        <p:nvGrpSpPr>
          <p:cNvPr id="3" name="קבוצה 38"/>
          <p:cNvGrpSpPr/>
          <p:nvPr/>
        </p:nvGrpSpPr>
        <p:grpSpPr>
          <a:xfrm>
            <a:off x="1043609" y="1042283"/>
            <a:ext cx="6048671" cy="1077860"/>
            <a:chOff x="1043609" y="1042283"/>
            <a:chExt cx="6048671" cy="1077860"/>
          </a:xfrm>
        </p:grpSpPr>
        <p:sp>
          <p:nvSpPr>
            <p:cNvPr id="10" name="Text Box 3"/>
            <p:cNvSpPr txBox="1">
              <a:spLocks noChangeArrowheads="1"/>
            </p:cNvSpPr>
            <p:nvPr/>
          </p:nvSpPr>
          <p:spPr bwMode="auto">
            <a:xfrm>
              <a:off x="2123728" y="1042283"/>
              <a:ext cx="4968552" cy="10778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2075" tIns="46038" rIns="92075" bIns="46038" anchor="ctr">
              <a:spAutoFit/>
            </a:bodyPr>
            <a:lstStyle/>
            <a:p>
              <a:pPr algn="ctr" rtl="0">
                <a:spcBef>
                  <a:spcPct val="50000"/>
                </a:spcBef>
                <a:buFont typeface="Monotype Sorts" pitchFamily="2" charset="2"/>
                <a:buNone/>
              </a:pPr>
              <a:r>
                <a:rPr lang="en-US" sz="3200" dirty="0">
                  <a:sym typeface="Symbol"/>
                </a:rPr>
                <a:t>{ </a:t>
              </a:r>
              <a:r>
                <a:rPr lang="en-US" sz="3200" i="1" dirty="0">
                  <a:sym typeface="Symbol"/>
                </a:rPr>
                <a:t>P</a:t>
              </a:r>
              <a:r>
                <a:rPr lang="en-US" sz="3200" dirty="0">
                  <a:sym typeface="Symbol"/>
                </a:rPr>
                <a:t> } </a:t>
              </a:r>
              <a:r>
                <a:rPr lang="en-US" sz="3200" i="1" dirty="0">
                  <a:solidFill>
                    <a:srgbClr val="000000"/>
                  </a:solidFill>
                </a:rPr>
                <a:t>C</a:t>
              </a:r>
              <a:r>
                <a:rPr lang="en-US" sz="3200" dirty="0">
                  <a:sym typeface="Symbol"/>
                </a:rPr>
                <a:t> { </a:t>
              </a:r>
              <a:r>
                <a:rPr lang="en-US" sz="3200" i="1" dirty="0">
                  <a:sym typeface="Symbol"/>
                </a:rPr>
                <a:t>Q</a:t>
              </a:r>
              <a:r>
                <a:rPr lang="en-US" sz="3200" dirty="0">
                  <a:sym typeface="Symbol"/>
                </a:rPr>
                <a:t> } 	{ </a:t>
              </a:r>
              <a:r>
                <a:rPr lang="en-US" sz="3200" i="1" dirty="0">
                  <a:sym typeface="Symbol"/>
                </a:rPr>
                <a:t>P</a:t>
              </a:r>
              <a:r>
                <a:rPr lang="en-US" sz="3200" dirty="0">
                  <a:sym typeface="Symbol"/>
                </a:rPr>
                <a:t>’ } </a:t>
              </a:r>
              <a:r>
                <a:rPr lang="en-US" sz="3200" i="1" dirty="0">
                  <a:solidFill>
                    <a:srgbClr val="000000"/>
                  </a:solidFill>
                </a:rPr>
                <a:t>C</a:t>
              </a:r>
              <a:r>
                <a:rPr lang="en-US" sz="3200" dirty="0">
                  <a:sym typeface="Symbol"/>
                </a:rPr>
                <a:t> { </a:t>
              </a:r>
              <a:r>
                <a:rPr lang="en-US" sz="3200" i="1" dirty="0">
                  <a:sym typeface="Symbol"/>
                </a:rPr>
                <a:t>Q</a:t>
              </a:r>
              <a:r>
                <a:rPr lang="en-US" sz="3200" dirty="0">
                  <a:sym typeface="Symbol"/>
                </a:rPr>
                <a:t>’ }</a:t>
              </a:r>
              <a:r>
                <a:rPr lang="en-US" sz="3200" dirty="0">
                  <a:solidFill>
                    <a:srgbClr val="000000"/>
                  </a:solidFill>
                </a:rPr>
                <a:t> </a:t>
              </a:r>
              <a:br>
                <a:rPr lang="en-US" sz="3200" dirty="0">
                  <a:solidFill>
                    <a:srgbClr val="000000"/>
                  </a:solidFill>
                  <a:sym typeface="Symbol" pitchFamily="18" charset="2"/>
                </a:rPr>
              </a:br>
              <a:r>
                <a:rPr lang="en-US" sz="3200" dirty="0">
                  <a:sym typeface="Symbol"/>
                </a:rPr>
                <a:t> { </a:t>
              </a:r>
              <a:r>
                <a:rPr lang="en-US" sz="3200" i="1" dirty="0">
                  <a:sym typeface="Symbol"/>
                </a:rPr>
                <a:t>P</a:t>
              </a:r>
              <a:r>
                <a:rPr lang="en-US" sz="3200" dirty="0">
                  <a:sym typeface="Symbol"/>
                </a:rPr>
                <a:t> </a:t>
              </a:r>
              <a:r>
                <a:rPr lang="en-US" sz="3200" dirty="0">
                  <a:sym typeface="Math B"/>
                </a:rPr>
                <a:t> </a:t>
              </a:r>
              <a:r>
                <a:rPr lang="en-US" sz="3200" i="1" dirty="0">
                  <a:sym typeface="Symbol"/>
                </a:rPr>
                <a:t>P</a:t>
              </a:r>
              <a:r>
                <a:rPr lang="en-US" sz="3200" dirty="0">
                  <a:sym typeface="Symbol"/>
                </a:rPr>
                <a:t>’ } </a:t>
              </a:r>
              <a:r>
                <a:rPr lang="en-US" sz="3200" i="1" dirty="0">
                  <a:solidFill>
                    <a:srgbClr val="000000"/>
                  </a:solidFill>
                </a:rPr>
                <a:t>C</a:t>
              </a:r>
              <a:r>
                <a:rPr lang="en-US" sz="3200" dirty="0">
                  <a:sym typeface="Symbol"/>
                </a:rPr>
                <a:t> {</a:t>
              </a:r>
              <a:r>
                <a:rPr lang="en-US" sz="3200" i="1" dirty="0">
                  <a:sym typeface="Symbol"/>
                </a:rPr>
                <a:t>Q</a:t>
              </a:r>
              <a:r>
                <a:rPr lang="en-US" sz="3200" dirty="0">
                  <a:sym typeface="Symbol"/>
                </a:rPr>
                <a:t> </a:t>
              </a:r>
              <a:r>
                <a:rPr lang="en-US" sz="3200" dirty="0">
                  <a:sym typeface="Math B"/>
                </a:rPr>
                <a:t> </a:t>
              </a:r>
              <a:r>
                <a:rPr lang="en-US" sz="3200" i="1" dirty="0">
                  <a:sym typeface="Symbol"/>
                </a:rPr>
                <a:t>Q</a:t>
              </a:r>
              <a:r>
                <a:rPr lang="en-US" sz="3200" dirty="0">
                  <a:sym typeface="Symbol"/>
                </a:rPr>
                <a:t>’ }</a:t>
              </a:r>
              <a:endParaRPr lang="en-US" sz="3200" dirty="0">
                <a:solidFill>
                  <a:srgbClr val="000000"/>
                </a:solidFill>
                <a:sym typeface="Math B" pitchFamily="2" charset="2"/>
              </a:endParaRPr>
            </a:p>
          </p:txBody>
        </p:sp>
        <p:cxnSp>
          <p:nvCxnSpPr>
            <p:cNvPr id="11" name="מחבר ישר 10"/>
            <p:cNvCxnSpPr/>
            <p:nvPr/>
          </p:nvCxnSpPr>
          <p:spPr>
            <a:xfrm>
              <a:off x="2195738" y="1593806"/>
              <a:ext cx="482453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1043609" y="1268760"/>
              <a:ext cx="1296143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 rtl="0"/>
              <a:r>
                <a:rPr lang="en-US" sz="3200" dirty="0">
                  <a:solidFill>
                    <a:srgbClr val="0000FF"/>
                  </a:solidFill>
                </a:rPr>
                <a:t>[</a:t>
              </a:r>
              <a:r>
                <a:rPr lang="en-US" sz="3200" dirty="0" err="1">
                  <a:solidFill>
                    <a:srgbClr val="0000FF"/>
                  </a:solidFill>
                </a:rPr>
                <a:t>disj</a:t>
              </a:r>
              <a:r>
                <a:rPr lang="en-US" sz="3200" baseline="-25000" dirty="0" err="1">
                  <a:solidFill>
                    <a:srgbClr val="0000FF"/>
                  </a:solidFill>
                </a:rPr>
                <a:t>p</a:t>
              </a:r>
              <a:r>
                <a:rPr lang="en-US" sz="3200" dirty="0">
                  <a:solidFill>
                    <a:srgbClr val="0000FF"/>
                  </a:solidFill>
                </a:rPr>
                <a:t>]</a:t>
              </a:r>
              <a:endParaRPr lang="he-IL" sz="3200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5" name="קבוצה 37"/>
          <p:cNvGrpSpPr/>
          <p:nvPr/>
        </p:nvGrpSpPr>
        <p:grpSpPr>
          <a:xfrm>
            <a:off x="1043609" y="2217576"/>
            <a:ext cx="5832648" cy="1077860"/>
            <a:chOff x="1979712" y="2217576"/>
            <a:chExt cx="5832648" cy="1077860"/>
          </a:xfrm>
        </p:grpSpPr>
        <p:sp>
          <p:nvSpPr>
            <p:cNvPr id="15" name="Text Box 3"/>
            <p:cNvSpPr txBox="1">
              <a:spLocks noChangeArrowheads="1"/>
            </p:cNvSpPr>
            <p:nvPr/>
          </p:nvSpPr>
          <p:spPr bwMode="auto">
            <a:xfrm>
              <a:off x="3131840" y="2217576"/>
              <a:ext cx="3240360" cy="10778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2075" tIns="46038" rIns="92075" bIns="46038" anchor="ctr">
              <a:spAutoFit/>
            </a:bodyPr>
            <a:lstStyle/>
            <a:p>
              <a:pPr algn="ctr" rtl="0">
                <a:spcBef>
                  <a:spcPct val="50000"/>
                </a:spcBef>
                <a:buFont typeface="Monotype Sorts" pitchFamily="2" charset="2"/>
                <a:buNone/>
              </a:pPr>
              <a:r>
                <a:rPr lang="en-US" sz="3200" dirty="0">
                  <a:sym typeface="Symbol"/>
                </a:rPr>
                <a:t>{ </a:t>
              </a:r>
              <a:r>
                <a:rPr lang="en-US" sz="3200" i="1" dirty="0">
                  <a:sym typeface="Symbol"/>
                </a:rPr>
                <a:t>P</a:t>
              </a:r>
              <a:r>
                <a:rPr lang="en-US" sz="3200" dirty="0">
                  <a:sym typeface="Symbol"/>
                </a:rPr>
                <a:t> } </a:t>
              </a:r>
              <a:r>
                <a:rPr lang="en-US" sz="3200" i="1" dirty="0">
                  <a:solidFill>
                    <a:srgbClr val="000000"/>
                  </a:solidFill>
                </a:rPr>
                <a:t>C</a:t>
              </a:r>
              <a:r>
                <a:rPr lang="en-US" sz="3200" dirty="0">
                  <a:sym typeface="Symbol"/>
                </a:rPr>
                <a:t> { </a:t>
              </a:r>
              <a:r>
                <a:rPr lang="en-US" sz="3200" i="1" dirty="0">
                  <a:sym typeface="Symbol"/>
                </a:rPr>
                <a:t>Q</a:t>
              </a:r>
              <a:r>
                <a:rPr lang="en-US" sz="3200" dirty="0">
                  <a:sym typeface="Symbol"/>
                </a:rPr>
                <a:t> } </a:t>
              </a:r>
              <a:br>
                <a:rPr lang="en-US" sz="3200" dirty="0">
                  <a:solidFill>
                    <a:srgbClr val="000000"/>
                  </a:solidFill>
                  <a:sym typeface="Symbol" pitchFamily="18" charset="2"/>
                </a:rPr>
              </a:br>
              <a:r>
                <a:rPr lang="en-US" sz="3200" dirty="0">
                  <a:sym typeface="Symbol"/>
                </a:rPr>
                <a:t> { </a:t>
              </a:r>
              <a:r>
                <a:rPr lang="en-US" sz="3200" dirty="0">
                  <a:sym typeface="Math C"/>
                </a:rPr>
                <a:t>v. </a:t>
              </a:r>
              <a:r>
                <a:rPr lang="en-US" sz="3200" i="1" dirty="0">
                  <a:sym typeface="Symbol"/>
                </a:rPr>
                <a:t>P</a:t>
              </a:r>
              <a:r>
                <a:rPr lang="en-US" sz="3200" dirty="0">
                  <a:sym typeface="Symbol"/>
                </a:rPr>
                <a:t> } </a:t>
              </a:r>
              <a:r>
                <a:rPr lang="en-US" sz="3200" i="1" dirty="0">
                  <a:solidFill>
                    <a:srgbClr val="000000"/>
                  </a:solidFill>
                </a:rPr>
                <a:t>C</a:t>
              </a:r>
              <a:r>
                <a:rPr lang="en-US" sz="3200" dirty="0">
                  <a:sym typeface="Symbol"/>
                </a:rPr>
                <a:t> { </a:t>
              </a:r>
              <a:r>
                <a:rPr lang="en-US" sz="3200" dirty="0">
                  <a:sym typeface="Math C"/>
                </a:rPr>
                <a:t>v.</a:t>
              </a:r>
              <a:r>
                <a:rPr lang="en-US" sz="3200" dirty="0">
                  <a:sym typeface="Math B"/>
                </a:rPr>
                <a:t> </a:t>
              </a:r>
              <a:r>
                <a:rPr lang="en-US" sz="3200" i="1" dirty="0">
                  <a:sym typeface="Symbol"/>
                </a:rPr>
                <a:t>Q</a:t>
              </a:r>
              <a:r>
                <a:rPr lang="en-US" sz="3200" dirty="0">
                  <a:sym typeface="Symbol"/>
                </a:rPr>
                <a:t> }</a:t>
              </a:r>
              <a:endParaRPr lang="en-US" sz="3200" dirty="0">
                <a:solidFill>
                  <a:srgbClr val="000000"/>
                </a:solidFill>
                <a:sym typeface="Math B" pitchFamily="2" charset="2"/>
              </a:endParaRPr>
            </a:p>
          </p:txBody>
        </p:sp>
        <p:cxnSp>
          <p:nvCxnSpPr>
            <p:cNvPr id="16" name="מחבר ישר 15"/>
            <p:cNvCxnSpPr/>
            <p:nvPr/>
          </p:nvCxnSpPr>
          <p:spPr>
            <a:xfrm>
              <a:off x="3275856" y="2780928"/>
              <a:ext cx="3024336" cy="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1979712" y="2465825"/>
              <a:ext cx="1368152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 rtl="0"/>
              <a:r>
                <a:rPr lang="en-US" sz="3200" dirty="0">
                  <a:solidFill>
                    <a:srgbClr val="0000FF"/>
                  </a:solidFill>
                </a:rPr>
                <a:t>[</a:t>
              </a:r>
              <a:r>
                <a:rPr lang="en-US" sz="3200" dirty="0" err="1">
                  <a:solidFill>
                    <a:srgbClr val="0000FF"/>
                  </a:solidFill>
                </a:rPr>
                <a:t>exist</a:t>
              </a:r>
              <a:r>
                <a:rPr lang="en-US" sz="3200" baseline="-25000" dirty="0" err="1">
                  <a:solidFill>
                    <a:srgbClr val="0000FF"/>
                  </a:solidFill>
                </a:rPr>
                <a:t>p</a:t>
              </a:r>
              <a:r>
                <a:rPr lang="en-US" sz="3200" dirty="0">
                  <a:solidFill>
                    <a:srgbClr val="0000FF"/>
                  </a:solidFill>
                </a:rPr>
                <a:t>]</a:t>
              </a:r>
              <a:endParaRPr lang="he-IL" sz="3200" dirty="0">
                <a:solidFill>
                  <a:srgbClr val="0000FF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335215" y="2472517"/>
              <a:ext cx="1477145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 rtl="0"/>
              <a:r>
                <a:rPr lang="en-US" sz="3200" dirty="0" err="1"/>
                <a:t>v</a:t>
              </a:r>
              <a:r>
                <a:rPr lang="en-US" sz="3200" dirty="0" err="1">
                  <a:sym typeface="Math B"/>
                </a:rPr>
                <a:t>FV</a:t>
              </a:r>
              <a:r>
                <a:rPr lang="en-US" sz="3200" dirty="0">
                  <a:sym typeface="Math B"/>
                </a:rPr>
                <a:t>(C)</a:t>
              </a:r>
              <a:endParaRPr lang="he-IL" sz="3200" dirty="0"/>
            </a:p>
          </p:txBody>
        </p:sp>
      </p:grpSp>
      <p:grpSp>
        <p:nvGrpSpPr>
          <p:cNvPr id="6" name="קבוצה 36"/>
          <p:cNvGrpSpPr/>
          <p:nvPr/>
        </p:nvGrpSpPr>
        <p:grpSpPr>
          <a:xfrm>
            <a:off x="971601" y="3634571"/>
            <a:ext cx="5904655" cy="1077860"/>
            <a:chOff x="1853497" y="3634571"/>
            <a:chExt cx="5598821" cy="1077860"/>
          </a:xfrm>
        </p:grpSpPr>
        <p:cxnSp>
          <p:nvCxnSpPr>
            <p:cNvPr id="25" name="מחבר ישר 24"/>
            <p:cNvCxnSpPr/>
            <p:nvPr/>
          </p:nvCxnSpPr>
          <p:spPr>
            <a:xfrm flipV="1">
              <a:off x="3092490" y="4192624"/>
              <a:ext cx="285847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 Box 3"/>
            <p:cNvSpPr txBox="1">
              <a:spLocks noChangeArrowheads="1"/>
            </p:cNvSpPr>
            <p:nvPr/>
          </p:nvSpPr>
          <p:spPr bwMode="auto">
            <a:xfrm>
              <a:off x="2915816" y="3634571"/>
              <a:ext cx="3168352" cy="10778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2075" tIns="46038" rIns="92075" bIns="46038" anchor="ctr">
              <a:spAutoFit/>
            </a:bodyPr>
            <a:lstStyle/>
            <a:p>
              <a:pPr algn="ctr" rtl="0">
                <a:spcBef>
                  <a:spcPct val="50000"/>
                </a:spcBef>
                <a:buFont typeface="Monotype Sorts" pitchFamily="2" charset="2"/>
                <a:buNone/>
              </a:pPr>
              <a:r>
                <a:rPr lang="en-US" sz="3200" dirty="0">
                  <a:sym typeface="Symbol"/>
                </a:rPr>
                <a:t>{ </a:t>
              </a:r>
              <a:r>
                <a:rPr lang="en-US" sz="3200" i="1" dirty="0">
                  <a:sym typeface="Symbol"/>
                </a:rPr>
                <a:t>P</a:t>
              </a:r>
              <a:r>
                <a:rPr lang="en-US" sz="3200" dirty="0">
                  <a:sym typeface="Symbol"/>
                </a:rPr>
                <a:t> } </a:t>
              </a:r>
              <a:r>
                <a:rPr lang="en-US" sz="3200" i="1" dirty="0">
                  <a:solidFill>
                    <a:srgbClr val="000000"/>
                  </a:solidFill>
                </a:rPr>
                <a:t>C</a:t>
              </a:r>
              <a:r>
                <a:rPr lang="en-US" sz="3200" dirty="0">
                  <a:sym typeface="Symbol"/>
                </a:rPr>
                <a:t> { </a:t>
              </a:r>
              <a:r>
                <a:rPr lang="en-US" sz="3200" i="1" dirty="0">
                  <a:sym typeface="Symbol"/>
                </a:rPr>
                <a:t>Q</a:t>
              </a:r>
              <a:r>
                <a:rPr lang="en-US" sz="3200" dirty="0">
                  <a:sym typeface="Symbol"/>
                </a:rPr>
                <a:t> } </a:t>
              </a:r>
              <a:br>
                <a:rPr lang="en-US" sz="3200" dirty="0">
                  <a:solidFill>
                    <a:srgbClr val="000000"/>
                  </a:solidFill>
                  <a:sym typeface="Symbol" pitchFamily="18" charset="2"/>
                </a:rPr>
              </a:br>
              <a:r>
                <a:rPr lang="en-US" sz="3200" dirty="0">
                  <a:sym typeface="Symbol"/>
                </a:rPr>
                <a:t> {</a:t>
              </a:r>
              <a:r>
                <a:rPr lang="en-US" sz="3200" dirty="0">
                  <a:sym typeface="Math C"/>
                </a:rPr>
                <a:t>v. </a:t>
              </a:r>
              <a:r>
                <a:rPr lang="en-US" sz="3200" i="1" dirty="0">
                  <a:sym typeface="Symbol"/>
                </a:rPr>
                <a:t>P</a:t>
              </a:r>
              <a:r>
                <a:rPr lang="en-US" sz="3200" dirty="0">
                  <a:sym typeface="Symbol"/>
                </a:rPr>
                <a:t> } </a:t>
              </a:r>
              <a:r>
                <a:rPr lang="en-US" sz="3200" i="1" dirty="0">
                  <a:solidFill>
                    <a:srgbClr val="000000"/>
                  </a:solidFill>
                </a:rPr>
                <a:t>C</a:t>
              </a:r>
              <a:r>
                <a:rPr lang="en-US" sz="3200" dirty="0">
                  <a:sym typeface="Symbol"/>
                </a:rPr>
                <a:t> {</a:t>
              </a:r>
              <a:r>
                <a:rPr lang="en-US" sz="3200" dirty="0">
                  <a:sym typeface="Math C"/>
                </a:rPr>
                <a:t>v. </a:t>
              </a:r>
              <a:r>
                <a:rPr lang="en-US" sz="3200" i="1" dirty="0">
                  <a:sym typeface="Symbol"/>
                </a:rPr>
                <a:t>Q</a:t>
              </a:r>
              <a:r>
                <a:rPr lang="en-US" sz="3200" dirty="0">
                  <a:sym typeface="Symbol"/>
                </a:rPr>
                <a:t> }</a:t>
              </a:r>
              <a:endParaRPr lang="en-US" sz="3200" dirty="0">
                <a:solidFill>
                  <a:srgbClr val="000000"/>
                </a:solidFill>
                <a:sym typeface="Math B" pitchFamily="2" charset="2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853497" y="3902573"/>
              <a:ext cx="1350351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 rtl="0"/>
              <a:r>
                <a:rPr lang="en-US" sz="3200" dirty="0">
                  <a:solidFill>
                    <a:srgbClr val="0000FF"/>
                  </a:solidFill>
                </a:rPr>
                <a:t>[</a:t>
              </a:r>
              <a:r>
                <a:rPr lang="en-US" sz="3200" dirty="0" err="1">
                  <a:solidFill>
                    <a:srgbClr val="0000FF"/>
                  </a:solidFill>
                </a:rPr>
                <a:t>univ</a:t>
              </a:r>
              <a:r>
                <a:rPr lang="en-US" sz="3200" baseline="-25000" dirty="0" err="1">
                  <a:solidFill>
                    <a:srgbClr val="0000FF"/>
                  </a:solidFill>
                </a:rPr>
                <a:t>p</a:t>
              </a:r>
              <a:r>
                <a:rPr lang="en-US" sz="3200" dirty="0">
                  <a:solidFill>
                    <a:srgbClr val="0000FF"/>
                  </a:solidFill>
                </a:rPr>
                <a:t>]</a:t>
              </a:r>
              <a:endParaRPr lang="he-IL" sz="3200" dirty="0">
                <a:solidFill>
                  <a:srgbClr val="0000FF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940152" y="3882820"/>
              <a:ext cx="1512166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 rtl="0"/>
              <a:r>
                <a:rPr lang="en-US" sz="3200" dirty="0" err="1"/>
                <a:t>v</a:t>
              </a:r>
              <a:r>
                <a:rPr lang="en-US" sz="3200" dirty="0" err="1">
                  <a:sym typeface="Math B"/>
                </a:rPr>
                <a:t>FV</a:t>
              </a:r>
              <a:r>
                <a:rPr lang="en-US" sz="3200" dirty="0">
                  <a:sym typeface="Math B"/>
                </a:rPr>
                <a:t>(C)</a:t>
              </a:r>
              <a:endParaRPr lang="he-IL" sz="3200" dirty="0"/>
            </a:p>
          </p:txBody>
        </p:sp>
      </p:grpSp>
      <p:grpSp>
        <p:nvGrpSpPr>
          <p:cNvPr id="7" name="קבוצה 35"/>
          <p:cNvGrpSpPr/>
          <p:nvPr/>
        </p:nvGrpSpPr>
        <p:grpSpPr>
          <a:xfrm>
            <a:off x="1043609" y="4942909"/>
            <a:ext cx="6336700" cy="646331"/>
            <a:chOff x="1043609" y="4942909"/>
            <a:chExt cx="6336700" cy="646331"/>
          </a:xfrm>
        </p:grpSpPr>
        <p:sp>
          <p:nvSpPr>
            <p:cNvPr id="22" name="Text Box 3"/>
            <p:cNvSpPr txBox="1">
              <a:spLocks noChangeArrowheads="1"/>
            </p:cNvSpPr>
            <p:nvPr/>
          </p:nvSpPr>
          <p:spPr bwMode="auto">
            <a:xfrm>
              <a:off x="2123728" y="4965547"/>
              <a:ext cx="5256581" cy="5854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2075" tIns="46038" rIns="92075" bIns="46038" anchor="ctr">
              <a:spAutoFit/>
            </a:bodyPr>
            <a:lstStyle/>
            <a:p>
              <a:pPr algn="ctr" rtl="0">
                <a:spcBef>
                  <a:spcPct val="50000"/>
                </a:spcBef>
                <a:buFont typeface="Monotype Sorts" pitchFamily="2" charset="2"/>
                <a:buNone/>
              </a:pPr>
              <a:r>
                <a:rPr lang="en-US" sz="3200" dirty="0">
                  <a:sym typeface="Symbol"/>
                </a:rPr>
                <a:t>{ </a:t>
              </a:r>
              <a:r>
                <a:rPr lang="en-US" sz="3200" i="1" dirty="0">
                  <a:sym typeface="Symbol"/>
                </a:rPr>
                <a:t>F</a:t>
              </a:r>
              <a:r>
                <a:rPr lang="en-US" sz="3200" dirty="0">
                  <a:sym typeface="Symbol"/>
                </a:rPr>
                <a:t> } </a:t>
              </a:r>
              <a:r>
                <a:rPr lang="en-US" sz="3200" i="1" dirty="0">
                  <a:solidFill>
                    <a:srgbClr val="000000"/>
                  </a:solidFill>
                </a:rPr>
                <a:t>C</a:t>
              </a:r>
              <a:r>
                <a:rPr lang="en-US" sz="3200" dirty="0">
                  <a:sym typeface="Symbol"/>
                </a:rPr>
                <a:t> { </a:t>
              </a:r>
              <a:r>
                <a:rPr lang="en-US" sz="3200" i="1" dirty="0">
                  <a:sym typeface="Symbol"/>
                </a:rPr>
                <a:t>F</a:t>
              </a:r>
              <a:r>
                <a:rPr lang="en-US" sz="3200" dirty="0">
                  <a:sym typeface="Symbol"/>
                </a:rPr>
                <a:t> }   Mod(</a:t>
              </a:r>
              <a:r>
                <a:rPr lang="en-US" sz="3200" i="1" dirty="0">
                  <a:sym typeface="Symbol"/>
                </a:rPr>
                <a:t>C</a:t>
              </a:r>
              <a:r>
                <a:rPr lang="en-US" sz="3200" dirty="0">
                  <a:sym typeface="Symbol"/>
                </a:rPr>
                <a:t>) </a:t>
              </a:r>
              <a:r>
                <a:rPr lang="en-US" sz="3200" dirty="0">
                  <a:sym typeface="Math B"/>
                </a:rPr>
                <a:t> FV(</a:t>
              </a:r>
              <a:r>
                <a:rPr lang="en-US" sz="3200" i="1" dirty="0">
                  <a:sym typeface="Math B"/>
                </a:rPr>
                <a:t>F</a:t>
              </a:r>
              <a:r>
                <a:rPr lang="en-US" sz="3200" dirty="0">
                  <a:sym typeface="Math B"/>
                </a:rPr>
                <a:t>)={}</a:t>
              </a:r>
              <a:endParaRPr lang="en-US" sz="3200" dirty="0">
                <a:solidFill>
                  <a:srgbClr val="000000"/>
                </a:solidFill>
                <a:sym typeface="Math B" pitchFamily="2" charset="2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043609" y="4942909"/>
              <a:ext cx="1224135" cy="64633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 rtl="0"/>
              <a:r>
                <a:rPr lang="en-US" sz="3600" dirty="0">
                  <a:solidFill>
                    <a:srgbClr val="0000FF"/>
                  </a:solidFill>
                </a:rPr>
                <a:t>[</a:t>
              </a:r>
              <a:r>
                <a:rPr lang="en-US" sz="3600" dirty="0" err="1">
                  <a:solidFill>
                    <a:srgbClr val="0000FF"/>
                  </a:solidFill>
                </a:rPr>
                <a:t>Inv</a:t>
              </a:r>
              <a:r>
                <a:rPr lang="en-US" sz="3600" baseline="-25000" dirty="0" err="1">
                  <a:solidFill>
                    <a:srgbClr val="0000FF"/>
                  </a:solidFill>
                </a:rPr>
                <a:t>p</a:t>
              </a:r>
              <a:r>
                <a:rPr lang="en-US" sz="3600" dirty="0">
                  <a:solidFill>
                    <a:srgbClr val="0000FF"/>
                  </a:solidFill>
                </a:rPr>
                <a:t>]</a:t>
              </a:r>
              <a:endParaRPr lang="he-IL" sz="3600" dirty="0">
                <a:solidFill>
                  <a:srgbClr val="0000FF"/>
                </a:solidFill>
              </a:endParaRPr>
            </a:p>
          </p:txBody>
        </p:sp>
      </p:grpSp>
      <p:sp>
        <p:nvSpPr>
          <p:cNvPr id="33" name="מציין מיקום תוכן 12"/>
          <p:cNvSpPr>
            <a:spLocks noGrp="1"/>
          </p:cNvSpPr>
          <p:nvPr>
            <p:ph idx="1"/>
          </p:nvPr>
        </p:nvSpPr>
        <p:spPr>
          <a:xfrm>
            <a:off x="457200" y="5628381"/>
            <a:ext cx="8229600" cy="968971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Mod(</a:t>
            </a:r>
            <a:r>
              <a:rPr lang="en-US" i="1" dirty="0">
                <a:solidFill>
                  <a:srgbClr val="000000"/>
                </a:solidFill>
              </a:rPr>
              <a:t>C</a:t>
            </a:r>
            <a:r>
              <a:rPr lang="en-US" dirty="0">
                <a:solidFill>
                  <a:srgbClr val="000000"/>
                </a:solidFill>
              </a:rPr>
              <a:t>) = set of variables assigned to in sub-statements of C</a:t>
            </a:r>
          </a:p>
          <a:p>
            <a:r>
              <a:rPr lang="en-US" dirty="0">
                <a:solidFill>
                  <a:srgbClr val="000000"/>
                </a:solidFill>
              </a:rPr>
              <a:t>FV(</a:t>
            </a:r>
            <a:r>
              <a:rPr lang="en-US" i="1" dirty="0">
                <a:solidFill>
                  <a:srgbClr val="000000"/>
                </a:solidFill>
              </a:rPr>
              <a:t>F</a:t>
            </a:r>
            <a:r>
              <a:rPr lang="en-US" dirty="0">
                <a:solidFill>
                  <a:srgbClr val="000000"/>
                </a:solidFill>
              </a:rPr>
              <a:t>) = free variables of </a:t>
            </a:r>
            <a:r>
              <a:rPr lang="en-US" i="1" dirty="0">
                <a:solidFill>
                  <a:srgbClr val="000000"/>
                </a:solidFill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187697293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Invariance + Conjunction = Constancy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82</a:t>
            </a:fld>
            <a:endParaRPr lang="he-IL" dirty="0"/>
          </a:p>
        </p:txBody>
      </p:sp>
      <p:sp>
        <p:nvSpPr>
          <p:cNvPr id="33" name="מציין מיקום תוכן 12"/>
          <p:cNvSpPr>
            <a:spLocks noGrp="1"/>
          </p:cNvSpPr>
          <p:nvPr>
            <p:ph idx="1"/>
          </p:nvPr>
        </p:nvSpPr>
        <p:spPr>
          <a:xfrm>
            <a:off x="457200" y="5628381"/>
            <a:ext cx="8229600" cy="968971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Mod(</a:t>
            </a:r>
            <a:r>
              <a:rPr lang="en-US" i="1" dirty="0">
                <a:solidFill>
                  <a:srgbClr val="000000"/>
                </a:solidFill>
              </a:rPr>
              <a:t>C</a:t>
            </a:r>
            <a:r>
              <a:rPr lang="en-US" dirty="0">
                <a:solidFill>
                  <a:srgbClr val="000000"/>
                </a:solidFill>
              </a:rPr>
              <a:t>) = set of variables assigned to in sub-statements of C</a:t>
            </a:r>
          </a:p>
          <a:p>
            <a:r>
              <a:rPr lang="en-US" dirty="0">
                <a:solidFill>
                  <a:srgbClr val="000000"/>
                </a:solidFill>
              </a:rPr>
              <a:t>FV(</a:t>
            </a:r>
            <a:r>
              <a:rPr lang="en-US" i="1" dirty="0">
                <a:solidFill>
                  <a:srgbClr val="000000"/>
                </a:solidFill>
              </a:rPr>
              <a:t>F</a:t>
            </a:r>
            <a:r>
              <a:rPr lang="en-US" dirty="0">
                <a:solidFill>
                  <a:srgbClr val="000000"/>
                </a:solidFill>
              </a:rPr>
              <a:t>) = free variables of </a:t>
            </a:r>
            <a:r>
              <a:rPr lang="en-US" i="1" dirty="0">
                <a:solidFill>
                  <a:srgbClr val="000000"/>
                </a:solidFill>
              </a:rPr>
              <a:t>F</a:t>
            </a:r>
          </a:p>
        </p:txBody>
      </p:sp>
      <p:sp>
        <p:nvSpPr>
          <p:cNvPr id="28" name="Text Box 3"/>
          <p:cNvSpPr txBox="1">
            <a:spLocks noChangeArrowheads="1"/>
          </p:cNvSpPr>
          <p:nvPr/>
        </p:nvSpPr>
        <p:spPr bwMode="auto">
          <a:xfrm>
            <a:off x="2195737" y="2217576"/>
            <a:ext cx="3456383" cy="107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 anchor="ctr">
            <a:spAutoFit/>
          </a:bodyPr>
          <a:lstStyle/>
          <a:p>
            <a:pPr algn="ctr" rtl="0">
              <a:spcBef>
                <a:spcPct val="50000"/>
              </a:spcBef>
              <a:buFont typeface="Monotype Sorts" pitchFamily="2" charset="2"/>
              <a:buNone/>
            </a:pPr>
            <a:r>
              <a:rPr lang="en-US" sz="3200" dirty="0">
                <a:sym typeface="Symbol"/>
              </a:rPr>
              <a:t>{ </a:t>
            </a:r>
            <a:r>
              <a:rPr lang="en-US" sz="3200" i="1" dirty="0">
                <a:sym typeface="Symbol"/>
              </a:rPr>
              <a:t>P</a:t>
            </a:r>
            <a:r>
              <a:rPr lang="en-US" sz="3200" dirty="0">
                <a:sym typeface="Symbol"/>
              </a:rPr>
              <a:t> } </a:t>
            </a:r>
            <a:r>
              <a:rPr lang="en-US" sz="3200" i="1" dirty="0">
                <a:solidFill>
                  <a:srgbClr val="000000"/>
                </a:solidFill>
              </a:rPr>
              <a:t>C</a:t>
            </a:r>
            <a:r>
              <a:rPr lang="en-US" sz="3200" dirty="0">
                <a:sym typeface="Symbol"/>
              </a:rPr>
              <a:t> { </a:t>
            </a:r>
            <a:r>
              <a:rPr lang="en-US" sz="3200" i="1" dirty="0">
                <a:sym typeface="Symbol"/>
              </a:rPr>
              <a:t>Q</a:t>
            </a:r>
            <a:r>
              <a:rPr lang="en-US" sz="3200" dirty="0">
                <a:sym typeface="Symbol"/>
              </a:rPr>
              <a:t> } </a:t>
            </a:r>
            <a:br>
              <a:rPr lang="en-US" sz="3200" dirty="0">
                <a:solidFill>
                  <a:srgbClr val="000000"/>
                </a:solidFill>
                <a:sym typeface="Symbol" pitchFamily="18" charset="2"/>
              </a:rPr>
            </a:br>
            <a:r>
              <a:rPr lang="en-US" sz="3200" dirty="0">
                <a:sym typeface="Symbol"/>
              </a:rPr>
              <a:t> { </a:t>
            </a:r>
            <a:r>
              <a:rPr lang="en-US" sz="3200" i="1" dirty="0">
                <a:sym typeface="Math C"/>
              </a:rPr>
              <a:t>F</a:t>
            </a:r>
            <a:r>
              <a:rPr lang="en-US" sz="3200" dirty="0">
                <a:sym typeface="Math C"/>
              </a:rPr>
              <a:t> </a:t>
            </a:r>
            <a:r>
              <a:rPr lang="en-US" sz="3200" dirty="0">
                <a:sym typeface="Math B"/>
              </a:rPr>
              <a:t> </a:t>
            </a:r>
            <a:r>
              <a:rPr lang="en-US" sz="3200" i="1" dirty="0">
                <a:sym typeface="Symbol"/>
              </a:rPr>
              <a:t>P</a:t>
            </a:r>
            <a:r>
              <a:rPr lang="en-US" sz="3200" dirty="0">
                <a:sym typeface="Symbol"/>
              </a:rPr>
              <a:t> } </a:t>
            </a:r>
            <a:r>
              <a:rPr lang="en-US" sz="3200" i="1" dirty="0">
                <a:solidFill>
                  <a:srgbClr val="000000"/>
                </a:solidFill>
              </a:rPr>
              <a:t>C</a:t>
            </a:r>
            <a:r>
              <a:rPr lang="en-US" sz="3200" dirty="0">
                <a:sym typeface="Symbol"/>
              </a:rPr>
              <a:t> { </a:t>
            </a:r>
            <a:r>
              <a:rPr lang="en-US" sz="3200" i="1" dirty="0">
                <a:sym typeface="Math C"/>
              </a:rPr>
              <a:t>F</a:t>
            </a:r>
            <a:r>
              <a:rPr lang="en-US" sz="3200" dirty="0">
                <a:sym typeface="Math C"/>
              </a:rPr>
              <a:t> </a:t>
            </a:r>
            <a:r>
              <a:rPr lang="en-US" sz="3200" dirty="0">
                <a:sym typeface="Math B"/>
              </a:rPr>
              <a:t> </a:t>
            </a:r>
            <a:r>
              <a:rPr lang="en-US" sz="3200" i="1" dirty="0">
                <a:sym typeface="Symbol"/>
              </a:rPr>
              <a:t>Q</a:t>
            </a:r>
            <a:r>
              <a:rPr lang="en-US" sz="3200" dirty="0">
                <a:sym typeface="Symbol"/>
              </a:rPr>
              <a:t> }</a:t>
            </a:r>
            <a:endParaRPr lang="en-US" sz="3200" dirty="0">
              <a:solidFill>
                <a:srgbClr val="000000"/>
              </a:solidFill>
              <a:sym typeface="Math B" pitchFamily="2" charset="2"/>
            </a:endParaRPr>
          </a:p>
        </p:txBody>
      </p:sp>
      <p:cxnSp>
        <p:nvCxnSpPr>
          <p:cNvPr id="29" name="מחבר ישר 28"/>
          <p:cNvCxnSpPr/>
          <p:nvPr/>
        </p:nvCxnSpPr>
        <p:spPr>
          <a:xfrm>
            <a:off x="2451110" y="2780928"/>
            <a:ext cx="3024336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79512" y="2465825"/>
            <a:ext cx="223224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3200" dirty="0">
                <a:solidFill>
                  <a:srgbClr val="0000FF"/>
                </a:solidFill>
              </a:rPr>
              <a:t>[</a:t>
            </a:r>
            <a:r>
              <a:rPr lang="en-US" sz="3200" dirty="0" err="1">
                <a:solidFill>
                  <a:srgbClr val="0000FF"/>
                </a:solidFill>
              </a:rPr>
              <a:t>constancy</a:t>
            </a:r>
            <a:r>
              <a:rPr lang="en-US" sz="3200" baseline="-25000" dirty="0" err="1">
                <a:solidFill>
                  <a:srgbClr val="0000FF"/>
                </a:solidFill>
              </a:rPr>
              <a:t>p</a:t>
            </a:r>
            <a:r>
              <a:rPr lang="en-US" sz="3200" dirty="0">
                <a:solidFill>
                  <a:srgbClr val="0000FF"/>
                </a:solidFill>
              </a:rPr>
              <a:t>]</a:t>
            </a:r>
            <a:endParaRPr lang="he-IL" sz="3200" dirty="0">
              <a:solidFill>
                <a:srgbClr val="0000FF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652120" y="2472517"/>
            <a:ext cx="3240361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3200" dirty="0">
                <a:sym typeface="Symbol"/>
              </a:rPr>
              <a:t>Mod(</a:t>
            </a:r>
            <a:r>
              <a:rPr lang="en-US" sz="3200" i="1" dirty="0">
                <a:sym typeface="Symbol"/>
              </a:rPr>
              <a:t>C</a:t>
            </a:r>
            <a:r>
              <a:rPr lang="en-US" sz="3200" dirty="0">
                <a:sym typeface="Symbol"/>
              </a:rPr>
              <a:t>) </a:t>
            </a:r>
            <a:r>
              <a:rPr lang="en-US" sz="3200" dirty="0">
                <a:sym typeface="Math B"/>
              </a:rPr>
              <a:t> FV(</a:t>
            </a:r>
            <a:r>
              <a:rPr lang="en-US" sz="3200" i="1" dirty="0">
                <a:sym typeface="Math B"/>
              </a:rPr>
              <a:t>F</a:t>
            </a:r>
            <a:r>
              <a:rPr lang="en-US" sz="3200" dirty="0">
                <a:sym typeface="Math B"/>
              </a:rPr>
              <a:t>)={}</a:t>
            </a:r>
            <a:endParaRPr lang="he-IL" sz="3200" dirty="0"/>
          </a:p>
        </p:txBody>
      </p:sp>
    </p:spTree>
    <p:extLst>
      <p:ext uri="{BB962C8B-B14F-4D97-AF65-F5344CB8AC3E}">
        <p14:creationId xmlns:p14="http://schemas.microsoft.com/office/powerpoint/2010/main" val="1449816124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Floyd’s strongest postcondition rule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r>
              <a:rPr lang="en-US" dirty="0"/>
              <a:t>Example</a:t>
            </a:r>
            <a:br>
              <a:rPr lang="en-US" dirty="0"/>
            </a:br>
            <a:r>
              <a:rPr lang="en-US" dirty="0"/>
              <a:t>{ z=x } x:=x+1 { ?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sym typeface="Math C"/>
              </a:rPr>
              <a:t>v. 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cs typeface="Courier New" pitchFamily="49" charset="0"/>
              </a:rPr>
              <a:t>x=v+1 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sym typeface="Math B"/>
              </a:rPr>
              <a:t> z=v</a:t>
            </a:r>
            <a:r>
              <a:rPr lang="en-US" dirty="0"/>
              <a:t> }</a:t>
            </a:r>
          </a:p>
          <a:p>
            <a:r>
              <a:rPr lang="en-US" dirty="0"/>
              <a:t>This rule is often considered problematic because it introduces a quantifier – needs to be eliminated further on</a:t>
            </a:r>
          </a:p>
          <a:p>
            <a:r>
              <a:rPr lang="en-US" dirty="0"/>
              <a:t>We will now see a variant of this rule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83</a:t>
            </a:fld>
            <a:endParaRPr lang="he-IL" dirty="0"/>
          </a:p>
        </p:txBody>
      </p:sp>
      <p:grpSp>
        <p:nvGrpSpPr>
          <p:cNvPr id="5" name="קבוצה 58"/>
          <p:cNvGrpSpPr/>
          <p:nvPr/>
        </p:nvGrpSpPr>
        <p:grpSpPr>
          <a:xfrm>
            <a:off x="1835696" y="1412776"/>
            <a:ext cx="5472609" cy="864098"/>
            <a:chOff x="1508647" y="1382516"/>
            <a:chExt cx="3861826" cy="462308"/>
          </a:xfrm>
        </p:grpSpPr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2321663" y="1382516"/>
              <a:ext cx="3048810" cy="4449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2075" tIns="46038" rIns="92075" bIns="46038" anchor="ctr">
              <a:spAutoFit/>
            </a:bodyPr>
            <a:lstStyle/>
            <a:p>
              <a:pPr algn="l" rtl="0">
                <a:spcBef>
                  <a:spcPct val="50000"/>
                </a:spcBef>
                <a:buFont typeface="Monotype Sorts" pitchFamily="2" charset="2"/>
                <a:buNone/>
              </a:pPr>
              <a:r>
                <a:rPr lang="en-US" sz="2400" dirty="0">
                  <a:sym typeface="Symbol"/>
                </a:rPr>
                <a:t>{ </a:t>
              </a:r>
              <a:r>
                <a:rPr lang="en-US" sz="2400" i="1" dirty="0">
                  <a:sym typeface="Symbol"/>
                </a:rPr>
                <a:t>P</a:t>
              </a:r>
              <a:r>
                <a:rPr lang="en-US" sz="2400" dirty="0">
                  <a:sym typeface="Symbol"/>
                </a:rPr>
                <a:t> } </a:t>
              </a:r>
              <a:r>
                <a:rPr lang="en-US" sz="2400" i="1" dirty="0">
                  <a:solidFill>
                    <a:srgbClr val="000000"/>
                  </a:solidFill>
                  <a:cs typeface="Courier New" pitchFamily="49" charset="0"/>
                </a:rPr>
                <a:t>x</a:t>
              </a:r>
              <a:r>
                <a:rPr lang="en-US" sz="2400" dirty="0">
                  <a:solidFill>
                    <a:srgbClr val="000000"/>
                  </a:solidFill>
                </a:rPr>
                <a:t> := </a:t>
              </a:r>
              <a:r>
                <a:rPr lang="en-US" sz="2400" i="1" dirty="0">
                  <a:solidFill>
                    <a:srgbClr val="000000"/>
                  </a:solidFill>
                </a:rPr>
                <a:t>a</a:t>
              </a:r>
              <a:r>
                <a:rPr lang="en-US" sz="2400" dirty="0">
                  <a:sym typeface="Symbol"/>
                </a:rPr>
                <a:t> { </a:t>
              </a:r>
              <a:r>
                <a:rPr lang="en-US" sz="2400" dirty="0">
                  <a:sym typeface="Math C"/>
                </a:rPr>
                <a:t></a:t>
              </a:r>
              <a:r>
                <a:rPr lang="en-US" sz="2400" i="1" dirty="0">
                  <a:sym typeface="Math C"/>
                </a:rPr>
                <a:t>v</a:t>
              </a:r>
              <a:r>
                <a:rPr lang="en-US" sz="2400" dirty="0">
                  <a:sym typeface="Math C"/>
                </a:rPr>
                <a:t>. </a:t>
              </a:r>
              <a:r>
                <a:rPr lang="en-US" sz="2400" i="1" dirty="0">
                  <a:solidFill>
                    <a:srgbClr val="000000"/>
                  </a:solidFill>
                  <a:cs typeface="Courier New" pitchFamily="49" charset="0"/>
                </a:rPr>
                <a:t>x</a:t>
              </a:r>
              <a:r>
                <a:rPr lang="en-US" sz="2400" dirty="0">
                  <a:solidFill>
                    <a:srgbClr val="000000"/>
                  </a:solidFill>
                  <a:cs typeface="Courier New" pitchFamily="49" charset="0"/>
                </a:rPr>
                <a:t>=</a:t>
              </a:r>
              <a:r>
                <a:rPr lang="en-US" sz="2400" i="1" dirty="0">
                  <a:solidFill>
                    <a:srgbClr val="000000"/>
                  </a:solidFill>
                  <a:cs typeface="Courier New" pitchFamily="49" charset="0"/>
                </a:rPr>
                <a:t>a</a:t>
              </a:r>
              <a:r>
                <a:rPr lang="en-US" sz="2400" dirty="0">
                  <a:solidFill>
                    <a:srgbClr val="000000"/>
                  </a:solidFill>
                  <a:cs typeface="Courier New" pitchFamily="49" charset="0"/>
                </a:rPr>
                <a:t>[</a:t>
              </a:r>
              <a:r>
                <a:rPr lang="en-US" sz="2400" i="1" dirty="0">
                  <a:sym typeface="Math C"/>
                </a:rPr>
                <a:t>v</a:t>
              </a:r>
              <a:r>
                <a:rPr lang="en-US" sz="2400" dirty="0">
                  <a:solidFill>
                    <a:srgbClr val="000000"/>
                  </a:solidFill>
                  <a:cs typeface="Courier New" pitchFamily="49" charset="0"/>
                </a:rPr>
                <a:t>/</a:t>
              </a:r>
              <a:r>
                <a:rPr lang="en-US" sz="2400" i="1" dirty="0">
                  <a:solidFill>
                    <a:srgbClr val="000000"/>
                  </a:solidFill>
                  <a:cs typeface="Courier New" pitchFamily="49" charset="0"/>
                </a:rPr>
                <a:t>x</a:t>
              </a:r>
              <a:r>
                <a:rPr lang="en-US" sz="2400" dirty="0">
                  <a:solidFill>
                    <a:srgbClr val="000000"/>
                  </a:solidFill>
                  <a:cs typeface="Courier New" pitchFamily="49" charset="0"/>
                </a:rPr>
                <a:t>] </a:t>
              </a:r>
              <a:r>
                <a:rPr lang="en-US" sz="2400" dirty="0">
                  <a:sym typeface="Math B"/>
                </a:rPr>
                <a:t> </a:t>
              </a:r>
              <a:r>
                <a:rPr lang="en-US" sz="2400" i="1" dirty="0">
                  <a:sym typeface="Math B"/>
                </a:rPr>
                <a:t>P</a:t>
              </a:r>
              <a:r>
                <a:rPr lang="en-US" sz="2400" dirty="0">
                  <a:solidFill>
                    <a:srgbClr val="000000"/>
                  </a:solidFill>
                  <a:cs typeface="Courier New" pitchFamily="49" charset="0"/>
                </a:rPr>
                <a:t>[</a:t>
              </a:r>
              <a:r>
                <a:rPr lang="en-US" sz="2400" i="1" dirty="0">
                  <a:sym typeface="Math C"/>
                </a:rPr>
                <a:t>v</a:t>
              </a:r>
              <a:r>
                <a:rPr lang="en-US" sz="2400" dirty="0">
                  <a:solidFill>
                    <a:srgbClr val="000000"/>
                  </a:solidFill>
                  <a:cs typeface="Courier New" pitchFamily="49" charset="0"/>
                </a:rPr>
                <a:t>/</a:t>
              </a:r>
              <a:r>
                <a:rPr lang="en-US" sz="2400" i="1" dirty="0">
                  <a:solidFill>
                    <a:srgbClr val="000000"/>
                  </a:solidFill>
                  <a:cs typeface="Courier New" pitchFamily="49" charset="0"/>
                </a:rPr>
                <a:t>x</a:t>
              </a:r>
              <a:r>
                <a:rPr lang="en-US" sz="2400" dirty="0">
                  <a:solidFill>
                    <a:srgbClr val="000000"/>
                  </a:solidFill>
                  <a:cs typeface="Courier New" pitchFamily="49" charset="0"/>
                </a:rPr>
                <a:t>] </a:t>
              </a:r>
              <a:r>
                <a:rPr lang="en-US" sz="2400" dirty="0">
                  <a:sym typeface="Symbol"/>
                </a:rPr>
                <a:t>}</a:t>
              </a:r>
              <a:br>
                <a:rPr lang="en-US" sz="2400" dirty="0">
                  <a:sym typeface="Symbol"/>
                </a:rPr>
              </a:br>
              <a:r>
                <a:rPr lang="en-US" sz="2400" dirty="0">
                  <a:sym typeface="Symbol"/>
                </a:rPr>
                <a:t>     where </a:t>
              </a:r>
              <a:r>
                <a:rPr lang="en-US" sz="2400" i="1" dirty="0">
                  <a:sym typeface="Symbol"/>
                </a:rPr>
                <a:t>v</a:t>
              </a:r>
              <a:r>
                <a:rPr lang="en-US" sz="2400" dirty="0">
                  <a:sym typeface="Symbol"/>
                </a:rPr>
                <a:t> is a fresh variable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508647" y="1383159"/>
              <a:ext cx="863829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 rtl="0"/>
              <a:r>
                <a:rPr lang="en-US" sz="2400" dirty="0">
                  <a:solidFill>
                    <a:srgbClr val="0000FF"/>
                  </a:solidFill>
                </a:rPr>
                <a:t>[</a:t>
              </a:r>
              <a:r>
                <a:rPr lang="en-US" sz="2400" dirty="0" err="1">
                  <a:solidFill>
                    <a:srgbClr val="0000FF"/>
                  </a:solidFill>
                </a:rPr>
                <a:t>ass</a:t>
              </a:r>
              <a:r>
                <a:rPr lang="en-US" sz="2400" baseline="-25000" dirty="0" err="1">
                  <a:solidFill>
                    <a:srgbClr val="0000FF"/>
                  </a:solidFill>
                </a:rPr>
                <a:t>Floyd</a:t>
              </a:r>
              <a:r>
                <a:rPr lang="en-US" sz="2400" dirty="0">
                  <a:solidFill>
                    <a:srgbClr val="0000FF"/>
                  </a:solidFill>
                </a:rPr>
                <a:t>]</a:t>
              </a:r>
              <a:endParaRPr lang="he-IL" sz="2400" dirty="0">
                <a:solidFill>
                  <a:srgbClr val="0000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85989727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“Small” assignment axiom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3861048"/>
            <a:ext cx="8229600" cy="252028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Examples:</a:t>
            </a:r>
            <a:br>
              <a:rPr lang="en-US" dirty="0"/>
            </a:br>
            <a:r>
              <a:rPr lang="en-US" dirty="0"/>
              <a:t>{x=n} x:=5*y {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x=5*y</a:t>
            </a:r>
            <a:r>
              <a:rPr lang="en-US" dirty="0"/>
              <a:t>}</a:t>
            </a:r>
            <a:br>
              <a:rPr lang="en-US" dirty="0"/>
            </a:br>
            <a:r>
              <a:rPr lang="en-US" dirty="0"/>
              <a:t>{x=n} x:=x+1 {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x=n+1</a:t>
            </a:r>
            <a:r>
              <a:rPr lang="en-US" dirty="0"/>
              <a:t>}</a:t>
            </a:r>
            <a:br>
              <a:rPr lang="en-US" dirty="0"/>
            </a:br>
            <a:br>
              <a:rPr lang="en-US" dirty="0"/>
            </a:br>
            <a:r>
              <a:rPr lang="en-US" dirty="0"/>
              <a:t>{x=y} x:=y+1 {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x=y+1</a:t>
            </a:r>
            <a:r>
              <a:rPr lang="en-US" dirty="0"/>
              <a:t>}</a:t>
            </a:r>
            <a:br>
              <a:rPr lang="en-US" dirty="0"/>
            </a:br>
            <a:r>
              <a:rPr lang="en-US" dirty="0"/>
              <a:t>{x=n} x:=y+1 {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x=y+1</a:t>
            </a:r>
            <a:r>
              <a:rPr lang="en-US" dirty="0"/>
              <a:t>}</a:t>
            </a:r>
            <a:br>
              <a:rPr lang="en-US" dirty="0"/>
            </a:br>
            <a:r>
              <a:rPr lang="en-US" dirty="0">
                <a:solidFill>
                  <a:srgbClr val="0000FF"/>
                </a:solidFill>
              </a:rPr>
              <a:t>[</a:t>
            </a:r>
            <a:r>
              <a:rPr lang="en-US" dirty="0" err="1">
                <a:solidFill>
                  <a:srgbClr val="0000FF"/>
                </a:solidFill>
              </a:rPr>
              <a:t>exist</a:t>
            </a:r>
            <a:r>
              <a:rPr lang="en-US" baseline="-25000" dirty="0" err="1">
                <a:solidFill>
                  <a:srgbClr val="0000FF"/>
                </a:solidFill>
              </a:rPr>
              <a:t>p</a:t>
            </a:r>
            <a:r>
              <a:rPr lang="en-US" dirty="0">
                <a:solidFill>
                  <a:srgbClr val="0000FF"/>
                </a:solidFill>
              </a:rPr>
              <a:t>] </a:t>
            </a:r>
            <a:r>
              <a:rPr lang="en-US" dirty="0"/>
              <a:t>{</a:t>
            </a:r>
            <a:r>
              <a:rPr lang="en-US" dirty="0">
                <a:sym typeface="Math C"/>
              </a:rPr>
              <a:t>n. </a:t>
            </a:r>
            <a:r>
              <a:rPr lang="en-US" dirty="0"/>
              <a:t>x=n} x:=y+1 {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sym typeface="Math C"/>
              </a:rPr>
              <a:t>n. 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x=y+1</a:t>
            </a:r>
            <a:r>
              <a:rPr lang="en-US" dirty="0"/>
              <a:t>} therefore {</a:t>
            </a:r>
            <a:r>
              <a:rPr lang="en-US" dirty="0">
                <a:sym typeface="Math C"/>
              </a:rPr>
              <a:t>true</a:t>
            </a:r>
            <a:r>
              <a:rPr lang="en-US" dirty="0"/>
              <a:t>} x:=y+1 {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x=y+1</a:t>
            </a:r>
            <a:r>
              <a:rPr lang="en-US" dirty="0"/>
              <a:t>} </a:t>
            </a:r>
            <a:br>
              <a:rPr lang="en-US" dirty="0"/>
            </a:br>
            <a:r>
              <a:rPr lang="en-US" dirty="0">
                <a:solidFill>
                  <a:srgbClr val="0000FF"/>
                </a:solidFill>
              </a:rPr>
              <a:t>[</a:t>
            </a:r>
            <a:r>
              <a:rPr lang="en-US" dirty="0" err="1">
                <a:solidFill>
                  <a:srgbClr val="0000FF"/>
                </a:solidFill>
              </a:rPr>
              <a:t>constancy</a:t>
            </a:r>
            <a:r>
              <a:rPr lang="en-US" baseline="-25000" dirty="0" err="1">
                <a:solidFill>
                  <a:srgbClr val="0000FF"/>
                </a:solidFill>
              </a:rPr>
              <a:t>p</a:t>
            </a:r>
            <a:r>
              <a:rPr lang="en-US" dirty="0">
                <a:solidFill>
                  <a:srgbClr val="0000FF"/>
                </a:solidFill>
              </a:rPr>
              <a:t>] </a:t>
            </a:r>
            <a:r>
              <a:rPr lang="en-US" dirty="0"/>
              <a:t>{z=9} x:=y+1 {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z=9 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sym typeface="Math B"/>
              </a:rPr>
              <a:t>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 x=y+1</a:t>
            </a:r>
            <a:r>
              <a:rPr lang="en-US" dirty="0"/>
              <a:t>}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84</a:t>
            </a:fld>
            <a:endParaRPr lang="he-IL" dirty="0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583210" y="2372045"/>
            <a:ext cx="6373164" cy="1200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 anchor="ctr">
            <a:spAutoFit/>
          </a:bodyPr>
          <a:lstStyle/>
          <a:p>
            <a:pPr algn="ctr" rtl="0">
              <a:spcBef>
                <a:spcPct val="50000"/>
              </a:spcBef>
              <a:buFont typeface="Monotype Sorts" pitchFamily="2" charset="2"/>
              <a:buNone/>
            </a:pPr>
            <a:r>
              <a:rPr lang="en-US" sz="3600" dirty="0">
                <a:sym typeface="Symbol"/>
              </a:rPr>
              <a:t>{ </a:t>
            </a:r>
            <a:r>
              <a:rPr lang="en-US" sz="3600" i="1" dirty="0">
                <a:sym typeface="Symbol"/>
              </a:rPr>
              <a:t>x</a:t>
            </a:r>
            <a:r>
              <a:rPr lang="en-US" sz="3600" dirty="0">
                <a:sym typeface="Symbol"/>
              </a:rPr>
              <a:t>=</a:t>
            </a:r>
            <a:r>
              <a:rPr lang="en-US" sz="3600" i="1" dirty="0">
                <a:sym typeface="Symbol"/>
              </a:rPr>
              <a:t>v</a:t>
            </a:r>
            <a:r>
              <a:rPr lang="en-US" sz="3600" dirty="0">
                <a:sym typeface="Symbol"/>
              </a:rPr>
              <a:t> } </a:t>
            </a:r>
            <a:r>
              <a:rPr lang="en-US" sz="3600" i="1" dirty="0">
                <a:sym typeface="Symbol"/>
              </a:rPr>
              <a:t>x</a:t>
            </a:r>
            <a:r>
              <a:rPr lang="en-US" sz="3600" dirty="0">
                <a:sym typeface="Symbol"/>
              </a:rPr>
              <a:t>:=</a:t>
            </a:r>
            <a:r>
              <a:rPr lang="en-US" sz="3600" i="1" dirty="0">
                <a:sym typeface="Symbol"/>
              </a:rPr>
              <a:t>a</a:t>
            </a:r>
            <a:r>
              <a:rPr lang="en-US" sz="3600" dirty="0">
                <a:sym typeface="Symbol"/>
              </a:rPr>
              <a:t> { </a:t>
            </a:r>
            <a:r>
              <a:rPr lang="en-US" sz="3600" i="1" dirty="0">
                <a:sym typeface="Symbol"/>
              </a:rPr>
              <a:t>x</a:t>
            </a:r>
            <a:r>
              <a:rPr lang="en-US" sz="3600" dirty="0">
                <a:sym typeface="Symbol"/>
              </a:rPr>
              <a:t>=</a:t>
            </a:r>
            <a:r>
              <a:rPr lang="en-US" sz="3600" i="1" dirty="0">
                <a:sym typeface="Symbol"/>
              </a:rPr>
              <a:t>a</a:t>
            </a:r>
            <a:r>
              <a:rPr lang="en-US" sz="3600" dirty="0">
                <a:sym typeface="Symbol"/>
              </a:rPr>
              <a:t>[</a:t>
            </a:r>
            <a:r>
              <a:rPr lang="en-US" sz="3600" i="1" dirty="0">
                <a:sym typeface="Symbol"/>
              </a:rPr>
              <a:t>v</a:t>
            </a:r>
            <a:r>
              <a:rPr lang="en-US" sz="3600" dirty="0">
                <a:sym typeface="Symbol"/>
              </a:rPr>
              <a:t>/x]</a:t>
            </a:r>
            <a:r>
              <a:rPr lang="en-US" sz="3600" i="1" dirty="0">
                <a:sym typeface="Symbol"/>
              </a:rPr>
              <a:t> </a:t>
            </a:r>
            <a:r>
              <a:rPr lang="en-US" sz="3600" dirty="0">
                <a:sym typeface="Symbol"/>
              </a:rPr>
              <a:t>}</a:t>
            </a:r>
            <a:br>
              <a:rPr lang="en-US" sz="3600" dirty="0">
                <a:sym typeface="Symbol"/>
              </a:rPr>
            </a:br>
            <a:r>
              <a:rPr lang="en-US" sz="3600" dirty="0">
                <a:sym typeface="Symbol"/>
              </a:rPr>
              <a:t>where </a:t>
            </a:r>
            <a:r>
              <a:rPr lang="en-US" sz="3600" i="1" dirty="0" err="1">
                <a:sym typeface="Symbol"/>
              </a:rPr>
              <a:t>v</a:t>
            </a:r>
            <a:r>
              <a:rPr lang="en-US" sz="3600" dirty="0" err="1">
                <a:sym typeface="Math B"/>
              </a:rPr>
              <a:t>FV</a:t>
            </a:r>
            <a:r>
              <a:rPr lang="en-US" sz="3600" dirty="0">
                <a:sym typeface="Math B"/>
              </a:rPr>
              <a:t>(</a:t>
            </a:r>
            <a:r>
              <a:rPr lang="en-US" sz="3600" i="1" dirty="0">
                <a:sym typeface="Math B"/>
              </a:rPr>
              <a:t>a</a:t>
            </a:r>
            <a:r>
              <a:rPr lang="en-US" sz="3600" dirty="0">
                <a:sym typeface="Math B"/>
              </a:rPr>
              <a:t>)</a:t>
            </a:r>
            <a:endParaRPr lang="en-US" sz="3600" dirty="0">
              <a:solidFill>
                <a:srgbClr val="000000"/>
              </a:solidFill>
              <a:sym typeface="Math B" pitchFamily="2" charset="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3608" y="2389971"/>
            <a:ext cx="1728193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3600" dirty="0">
                <a:solidFill>
                  <a:srgbClr val="0000FF"/>
                </a:solidFill>
              </a:rPr>
              <a:t>[</a:t>
            </a:r>
            <a:r>
              <a:rPr lang="en-US" sz="3600" dirty="0" err="1">
                <a:solidFill>
                  <a:srgbClr val="0000FF"/>
                </a:solidFill>
              </a:rPr>
              <a:t>ass</a:t>
            </a:r>
            <a:r>
              <a:rPr lang="en-US" sz="3600" baseline="-25000" dirty="0" err="1">
                <a:solidFill>
                  <a:srgbClr val="0000FF"/>
                </a:solidFill>
              </a:rPr>
              <a:t>floyd</a:t>
            </a:r>
            <a:r>
              <a:rPr lang="en-US" sz="3600" dirty="0">
                <a:solidFill>
                  <a:srgbClr val="0000FF"/>
                </a:solidFill>
              </a:rPr>
              <a:t>]</a:t>
            </a:r>
            <a:endParaRPr lang="he-IL" sz="3600" dirty="0">
              <a:solidFill>
                <a:srgbClr val="0000FF"/>
              </a:solidFill>
            </a:endParaRPr>
          </a:p>
        </p:txBody>
      </p:sp>
      <p:sp>
        <p:nvSpPr>
          <p:cNvPr id="10" name="הסבר מלבני 9"/>
          <p:cNvSpPr/>
          <p:nvPr/>
        </p:nvSpPr>
        <p:spPr>
          <a:xfrm>
            <a:off x="5868144" y="980728"/>
            <a:ext cx="2520280" cy="1008112"/>
          </a:xfrm>
          <a:prstGeom prst="wedgeRectCallout">
            <a:avLst>
              <a:gd name="adj1" fmla="val -54091"/>
              <a:gd name="adj2" fmla="val 10202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First evaluate </a:t>
            </a:r>
            <a:r>
              <a:rPr lang="en-US" i="1" dirty="0">
                <a:solidFill>
                  <a:schemeClr val="tx1"/>
                </a:solidFill>
              </a:rPr>
              <a:t>a</a:t>
            </a:r>
            <a:br>
              <a:rPr lang="en-US" i="1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in the precondition state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(as </a:t>
            </a:r>
            <a:r>
              <a:rPr lang="en-US" i="1" dirty="0">
                <a:solidFill>
                  <a:schemeClr val="tx1"/>
                </a:solidFill>
              </a:rPr>
              <a:t>a</a:t>
            </a:r>
            <a:r>
              <a:rPr lang="en-US" dirty="0">
                <a:solidFill>
                  <a:schemeClr val="tx1"/>
                </a:solidFill>
              </a:rPr>
              <a:t> may access </a:t>
            </a:r>
            <a:r>
              <a:rPr lang="en-US" i="1" dirty="0">
                <a:solidFill>
                  <a:schemeClr val="tx1"/>
                </a:solidFill>
              </a:rPr>
              <a:t>x</a:t>
            </a:r>
            <a:r>
              <a:rPr lang="en-US" dirty="0">
                <a:solidFill>
                  <a:schemeClr val="tx1"/>
                </a:solidFill>
              </a:rPr>
              <a:t>)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1" name="הסבר מלבני 10"/>
          <p:cNvSpPr/>
          <p:nvPr/>
        </p:nvSpPr>
        <p:spPr>
          <a:xfrm>
            <a:off x="3059832" y="1268760"/>
            <a:ext cx="2520280" cy="720080"/>
          </a:xfrm>
          <a:prstGeom prst="wedgeRectCallout">
            <a:avLst>
              <a:gd name="adj1" fmla="val 34453"/>
              <a:gd name="adj2" fmla="val 13052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Then assign the resulting value to </a:t>
            </a:r>
            <a:r>
              <a:rPr lang="en-US" i="1" dirty="0">
                <a:solidFill>
                  <a:schemeClr val="tx1"/>
                </a:solidFill>
              </a:rPr>
              <a:t>x</a:t>
            </a:r>
            <a:endParaRPr lang="he-IL" i="1" dirty="0">
              <a:solidFill>
                <a:schemeClr val="tx1"/>
              </a:solidFill>
            </a:endParaRPr>
          </a:p>
        </p:txBody>
      </p:sp>
      <p:sp>
        <p:nvSpPr>
          <p:cNvPr id="9" name="הסבר מלבני 8"/>
          <p:cNvSpPr/>
          <p:nvPr/>
        </p:nvSpPr>
        <p:spPr>
          <a:xfrm>
            <a:off x="251520" y="1268760"/>
            <a:ext cx="2520280" cy="720080"/>
          </a:xfrm>
          <a:prstGeom prst="wedgeRectCallout">
            <a:avLst>
              <a:gd name="adj1" fmla="val 74622"/>
              <a:gd name="adj2" fmla="val 13355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Create an explicit </a:t>
            </a:r>
            <a:r>
              <a:rPr lang="en-US" dirty="0" err="1">
                <a:solidFill>
                  <a:schemeClr val="tx1"/>
                </a:solidFill>
              </a:rPr>
              <a:t>Skolem</a:t>
            </a:r>
            <a:r>
              <a:rPr lang="en-US" dirty="0">
                <a:solidFill>
                  <a:schemeClr val="tx1"/>
                </a:solidFill>
              </a:rPr>
              <a:t> variable in precondition</a:t>
            </a:r>
            <a:endParaRPr lang="he-IL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377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9" grpId="0" animBg="1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“Small” assignment axiom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3861048"/>
            <a:ext cx="8229600" cy="252028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Examples:</a:t>
            </a:r>
            <a:br>
              <a:rPr lang="en-US" dirty="0"/>
            </a:br>
            <a:r>
              <a:rPr lang="en-US" dirty="0"/>
              <a:t>{x=n} x:=5*y {x=5*y}</a:t>
            </a:r>
            <a:br>
              <a:rPr lang="en-US" dirty="0"/>
            </a:br>
            <a:r>
              <a:rPr lang="en-US" dirty="0"/>
              <a:t>{x=n} x:=x+1 {x=n+1}</a:t>
            </a:r>
            <a:br>
              <a:rPr lang="en-US" dirty="0"/>
            </a:br>
            <a:br>
              <a:rPr lang="en-US" dirty="0"/>
            </a:br>
            <a:r>
              <a:rPr lang="en-US" dirty="0"/>
              <a:t>{x=n} x:=y+1 {x=y+1}</a:t>
            </a:r>
            <a:br>
              <a:rPr lang="en-US" dirty="0"/>
            </a:br>
            <a:r>
              <a:rPr lang="en-US" dirty="0">
                <a:solidFill>
                  <a:srgbClr val="0000FF"/>
                </a:solidFill>
              </a:rPr>
              <a:t>[</a:t>
            </a:r>
            <a:r>
              <a:rPr lang="en-US" dirty="0" err="1">
                <a:solidFill>
                  <a:srgbClr val="0000FF"/>
                </a:solidFill>
              </a:rPr>
              <a:t>exist</a:t>
            </a:r>
            <a:r>
              <a:rPr lang="en-US" baseline="-25000" dirty="0" err="1">
                <a:solidFill>
                  <a:srgbClr val="0000FF"/>
                </a:solidFill>
              </a:rPr>
              <a:t>p</a:t>
            </a:r>
            <a:r>
              <a:rPr lang="en-US" dirty="0">
                <a:solidFill>
                  <a:srgbClr val="0000FF"/>
                </a:solidFill>
              </a:rPr>
              <a:t>] </a:t>
            </a:r>
            <a:r>
              <a:rPr lang="en-US" dirty="0"/>
              <a:t>{</a:t>
            </a:r>
            <a:r>
              <a:rPr lang="en-US" dirty="0">
                <a:sym typeface="Math C"/>
              </a:rPr>
              <a:t>n. </a:t>
            </a:r>
            <a:r>
              <a:rPr lang="en-US" dirty="0"/>
              <a:t>x=n} x:=y+1 {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sym typeface="Math C"/>
              </a:rPr>
              <a:t>n. 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x=y+1</a:t>
            </a:r>
            <a:r>
              <a:rPr lang="en-US" dirty="0"/>
              <a:t>} therefore {</a:t>
            </a:r>
            <a:r>
              <a:rPr lang="en-US" dirty="0">
                <a:sym typeface="Math C"/>
              </a:rPr>
              <a:t>true</a:t>
            </a:r>
            <a:r>
              <a:rPr lang="en-US" dirty="0"/>
              <a:t>} x:=y+1 {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x=y+1</a:t>
            </a:r>
            <a:r>
              <a:rPr lang="en-US" dirty="0"/>
              <a:t>} </a:t>
            </a:r>
            <a:br>
              <a:rPr lang="en-US" dirty="0"/>
            </a:br>
            <a:r>
              <a:rPr lang="en-US" dirty="0">
                <a:solidFill>
                  <a:srgbClr val="0000FF"/>
                </a:solidFill>
              </a:rPr>
              <a:t>[</a:t>
            </a:r>
            <a:r>
              <a:rPr lang="en-US" dirty="0" err="1">
                <a:solidFill>
                  <a:srgbClr val="0000FF"/>
                </a:solidFill>
              </a:rPr>
              <a:t>constancy</a:t>
            </a:r>
            <a:r>
              <a:rPr lang="en-US" baseline="-25000" dirty="0" err="1">
                <a:solidFill>
                  <a:srgbClr val="0000FF"/>
                </a:solidFill>
              </a:rPr>
              <a:t>p</a:t>
            </a:r>
            <a:r>
              <a:rPr lang="en-US" dirty="0">
                <a:solidFill>
                  <a:srgbClr val="0000FF"/>
                </a:solidFill>
              </a:rPr>
              <a:t>] </a:t>
            </a:r>
            <a:r>
              <a:rPr lang="en-US" dirty="0"/>
              <a:t>{z=9} x:=y+1 {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z=9 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sym typeface="Math B"/>
              </a:rPr>
              <a:t>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 x=y+1</a:t>
            </a:r>
            <a:r>
              <a:rPr lang="en-US" dirty="0"/>
              <a:t>}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85</a:t>
            </a:fld>
            <a:endParaRPr lang="he-IL" dirty="0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583210" y="2372045"/>
            <a:ext cx="6373164" cy="1200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 anchor="ctr">
            <a:spAutoFit/>
          </a:bodyPr>
          <a:lstStyle/>
          <a:p>
            <a:pPr algn="ctr" rtl="0">
              <a:spcBef>
                <a:spcPct val="50000"/>
              </a:spcBef>
              <a:buFont typeface="Monotype Sorts" pitchFamily="2" charset="2"/>
              <a:buNone/>
            </a:pPr>
            <a:r>
              <a:rPr lang="en-US" sz="3600" dirty="0">
                <a:sym typeface="Symbol"/>
              </a:rPr>
              <a:t>{ </a:t>
            </a:r>
            <a:r>
              <a:rPr lang="en-US" sz="3600" i="1" dirty="0">
                <a:sym typeface="Symbol"/>
              </a:rPr>
              <a:t>x</a:t>
            </a:r>
            <a:r>
              <a:rPr lang="en-US" sz="3600" dirty="0">
                <a:sym typeface="Symbol"/>
              </a:rPr>
              <a:t>=</a:t>
            </a:r>
            <a:r>
              <a:rPr lang="en-US" sz="3600" i="1" dirty="0">
                <a:sym typeface="Symbol"/>
              </a:rPr>
              <a:t>v</a:t>
            </a:r>
            <a:r>
              <a:rPr lang="en-US" sz="3600" dirty="0">
                <a:sym typeface="Symbol"/>
              </a:rPr>
              <a:t> } </a:t>
            </a:r>
            <a:r>
              <a:rPr lang="en-US" sz="3600" i="1" dirty="0">
                <a:sym typeface="Symbol"/>
              </a:rPr>
              <a:t>x</a:t>
            </a:r>
            <a:r>
              <a:rPr lang="en-US" sz="3600" dirty="0">
                <a:sym typeface="Symbol"/>
              </a:rPr>
              <a:t>:=</a:t>
            </a:r>
            <a:r>
              <a:rPr lang="en-US" sz="3600" i="1" dirty="0">
                <a:sym typeface="Symbol"/>
              </a:rPr>
              <a:t>a</a:t>
            </a:r>
            <a:r>
              <a:rPr lang="en-US" sz="3600" dirty="0">
                <a:sym typeface="Symbol"/>
              </a:rPr>
              <a:t> { </a:t>
            </a:r>
            <a:r>
              <a:rPr lang="en-US" sz="3600" i="1" dirty="0">
                <a:sym typeface="Symbol"/>
              </a:rPr>
              <a:t>x</a:t>
            </a:r>
            <a:r>
              <a:rPr lang="en-US" sz="3600" dirty="0">
                <a:sym typeface="Symbol"/>
              </a:rPr>
              <a:t>=</a:t>
            </a:r>
            <a:r>
              <a:rPr lang="en-US" sz="3600" i="1" dirty="0">
                <a:sym typeface="Symbol"/>
              </a:rPr>
              <a:t>a</a:t>
            </a:r>
            <a:r>
              <a:rPr lang="en-US" sz="3600" dirty="0">
                <a:sym typeface="Symbol"/>
              </a:rPr>
              <a:t>[</a:t>
            </a:r>
            <a:r>
              <a:rPr lang="en-US" sz="3600" i="1" dirty="0">
                <a:sym typeface="Symbol"/>
              </a:rPr>
              <a:t>v</a:t>
            </a:r>
            <a:r>
              <a:rPr lang="en-US" sz="3600" dirty="0">
                <a:sym typeface="Symbol"/>
              </a:rPr>
              <a:t>/x]</a:t>
            </a:r>
            <a:r>
              <a:rPr lang="en-US" sz="3600" i="1" dirty="0">
                <a:sym typeface="Symbol"/>
              </a:rPr>
              <a:t> </a:t>
            </a:r>
            <a:r>
              <a:rPr lang="en-US" sz="3600" dirty="0">
                <a:sym typeface="Symbol"/>
              </a:rPr>
              <a:t>}</a:t>
            </a:r>
            <a:br>
              <a:rPr lang="en-US" sz="3600" dirty="0">
                <a:sym typeface="Symbol"/>
              </a:rPr>
            </a:br>
            <a:r>
              <a:rPr lang="en-US" sz="3600" dirty="0">
                <a:sym typeface="Symbol"/>
              </a:rPr>
              <a:t>where </a:t>
            </a:r>
            <a:r>
              <a:rPr lang="en-US" sz="3600" i="1" dirty="0" err="1">
                <a:sym typeface="Symbol"/>
              </a:rPr>
              <a:t>v</a:t>
            </a:r>
            <a:r>
              <a:rPr lang="en-US" sz="3600" dirty="0" err="1">
                <a:sym typeface="Math B"/>
              </a:rPr>
              <a:t>FV</a:t>
            </a:r>
            <a:r>
              <a:rPr lang="en-US" sz="3600" dirty="0">
                <a:sym typeface="Math B"/>
              </a:rPr>
              <a:t>(</a:t>
            </a:r>
            <a:r>
              <a:rPr lang="en-US" sz="3600" i="1" dirty="0">
                <a:sym typeface="Math B"/>
              </a:rPr>
              <a:t>a</a:t>
            </a:r>
            <a:r>
              <a:rPr lang="en-US" sz="3600" dirty="0">
                <a:sym typeface="Math B"/>
              </a:rPr>
              <a:t>)</a:t>
            </a:r>
            <a:endParaRPr lang="en-US" sz="3600" dirty="0">
              <a:solidFill>
                <a:srgbClr val="000000"/>
              </a:solidFill>
              <a:sym typeface="Math B" pitchFamily="2" charset="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3608" y="2389971"/>
            <a:ext cx="1728193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3600" dirty="0">
                <a:solidFill>
                  <a:srgbClr val="0000FF"/>
                </a:solidFill>
              </a:rPr>
              <a:t>[</a:t>
            </a:r>
            <a:r>
              <a:rPr lang="en-US" sz="3600" dirty="0" err="1">
                <a:solidFill>
                  <a:srgbClr val="0000FF"/>
                </a:solidFill>
              </a:rPr>
              <a:t>ass</a:t>
            </a:r>
            <a:r>
              <a:rPr lang="en-US" sz="3600" baseline="-25000" dirty="0" err="1">
                <a:solidFill>
                  <a:srgbClr val="0000FF"/>
                </a:solidFill>
              </a:rPr>
              <a:t>floyd</a:t>
            </a:r>
            <a:r>
              <a:rPr lang="en-US" sz="3600" dirty="0">
                <a:solidFill>
                  <a:srgbClr val="0000FF"/>
                </a:solidFill>
              </a:rPr>
              <a:t>]</a:t>
            </a:r>
            <a:endParaRPr lang="he-IL" sz="3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274934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“Small” assignment axiom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3861048"/>
            <a:ext cx="8229600" cy="252028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Examples:</a:t>
            </a:r>
            <a:br>
              <a:rPr lang="en-US" dirty="0"/>
            </a:br>
            <a:r>
              <a:rPr lang="en-US" dirty="0"/>
              <a:t>{x=n} x:=5*y {x=5*y}</a:t>
            </a:r>
            <a:br>
              <a:rPr lang="en-US" dirty="0"/>
            </a:br>
            <a:r>
              <a:rPr lang="en-US" dirty="0"/>
              <a:t>{x=n} x:=x+1 {x=n+1}</a:t>
            </a:r>
            <a:br>
              <a:rPr lang="en-US" dirty="0"/>
            </a:br>
            <a:br>
              <a:rPr lang="en-US" dirty="0"/>
            </a:br>
            <a:r>
              <a:rPr lang="en-US" dirty="0"/>
              <a:t>{x=n} x:=y+1 {x=y+1}</a:t>
            </a:r>
            <a:br>
              <a:rPr lang="en-US" dirty="0"/>
            </a:br>
            <a:r>
              <a:rPr lang="en-US" dirty="0">
                <a:solidFill>
                  <a:srgbClr val="0000FF"/>
                </a:solidFill>
              </a:rPr>
              <a:t>[</a:t>
            </a:r>
            <a:r>
              <a:rPr lang="en-US" dirty="0" err="1">
                <a:solidFill>
                  <a:srgbClr val="0000FF"/>
                </a:solidFill>
              </a:rPr>
              <a:t>exist</a:t>
            </a:r>
            <a:r>
              <a:rPr lang="en-US" baseline="-25000" dirty="0" err="1">
                <a:solidFill>
                  <a:srgbClr val="0000FF"/>
                </a:solidFill>
              </a:rPr>
              <a:t>p</a:t>
            </a:r>
            <a:r>
              <a:rPr lang="en-US" dirty="0">
                <a:solidFill>
                  <a:srgbClr val="0000FF"/>
                </a:solidFill>
              </a:rPr>
              <a:t>] </a:t>
            </a:r>
            <a:r>
              <a:rPr lang="en-US" dirty="0"/>
              <a:t>{</a:t>
            </a:r>
            <a:r>
              <a:rPr lang="en-US" dirty="0">
                <a:sym typeface="Math C"/>
              </a:rPr>
              <a:t>n. </a:t>
            </a:r>
            <a:r>
              <a:rPr lang="en-US" dirty="0"/>
              <a:t>x=n} x:=y+1 {</a:t>
            </a:r>
            <a:r>
              <a:rPr lang="en-US" dirty="0">
                <a:sym typeface="Math C"/>
              </a:rPr>
              <a:t>n. </a:t>
            </a:r>
            <a:r>
              <a:rPr lang="en-US" dirty="0"/>
              <a:t>x=y+1} therefore {</a:t>
            </a:r>
            <a:r>
              <a:rPr lang="en-US" dirty="0">
                <a:sym typeface="Math C"/>
              </a:rPr>
              <a:t>true</a:t>
            </a:r>
            <a:r>
              <a:rPr lang="en-US" dirty="0"/>
              <a:t>} x:=y+1 {x=y+1} </a:t>
            </a:r>
            <a:br>
              <a:rPr lang="en-US" dirty="0"/>
            </a:br>
            <a:r>
              <a:rPr lang="en-US" dirty="0">
                <a:solidFill>
                  <a:srgbClr val="0000FF"/>
                </a:solidFill>
              </a:rPr>
              <a:t>[</a:t>
            </a:r>
            <a:r>
              <a:rPr lang="en-US" dirty="0" err="1">
                <a:solidFill>
                  <a:srgbClr val="0000FF"/>
                </a:solidFill>
              </a:rPr>
              <a:t>constancy</a:t>
            </a:r>
            <a:r>
              <a:rPr lang="en-US" baseline="-25000" dirty="0" err="1">
                <a:solidFill>
                  <a:srgbClr val="0000FF"/>
                </a:solidFill>
              </a:rPr>
              <a:t>p</a:t>
            </a:r>
            <a:r>
              <a:rPr lang="en-US" dirty="0">
                <a:solidFill>
                  <a:srgbClr val="0000FF"/>
                </a:solidFill>
              </a:rPr>
              <a:t>] </a:t>
            </a:r>
            <a:r>
              <a:rPr lang="en-US" dirty="0"/>
              <a:t>{z=9} x:=y+1 {z=9 </a:t>
            </a:r>
            <a:r>
              <a:rPr lang="en-US" dirty="0">
                <a:sym typeface="Math B"/>
              </a:rPr>
              <a:t></a:t>
            </a:r>
            <a:r>
              <a:rPr lang="en-US" dirty="0"/>
              <a:t> x=y+1}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86</a:t>
            </a:fld>
            <a:endParaRPr lang="he-IL" dirty="0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583210" y="2372045"/>
            <a:ext cx="6373164" cy="1200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 anchor="ctr">
            <a:spAutoFit/>
          </a:bodyPr>
          <a:lstStyle/>
          <a:p>
            <a:pPr algn="ctr" rtl="0">
              <a:spcBef>
                <a:spcPct val="50000"/>
              </a:spcBef>
              <a:buFont typeface="Monotype Sorts" pitchFamily="2" charset="2"/>
              <a:buNone/>
            </a:pPr>
            <a:r>
              <a:rPr lang="en-US" sz="3600" dirty="0">
                <a:sym typeface="Symbol"/>
              </a:rPr>
              <a:t>{ </a:t>
            </a:r>
            <a:r>
              <a:rPr lang="en-US" sz="3600" i="1" dirty="0">
                <a:sym typeface="Symbol"/>
              </a:rPr>
              <a:t>x</a:t>
            </a:r>
            <a:r>
              <a:rPr lang="en-US" sz="3600" dirty="0">
                <a:sym typeface="Symbol"/>
              </a:rPr>
              <a:t>=</a:t>
            </a:r>
            <a:r>
              <a:rPr lang="en-US" sz="3600" i="1" dirty="0">
                <a:sym typeface="Symbol"/>
              </a:rPr>
              <a:t>v</a:t>
            </a:r>
            <a:r>
              <a:rPr lang="en-US" sz="3600" dirty="0">
                <a:sym typeface="Symbol"/>
              </a:rPr>
              <a:t> } </a:t>
            </a:r>
            <a:r>
              <a:rPr lang="en-US" sz="3600" i="1" dirty="0">
                <a:sym typeface="Symbol"/>
              </a:rPr>
              <a:t>x</a:t>
            </a:r>
            <a:r>
              <a:rPr lang="en-US" sz="3600" dirty="0">
                <a:sym typeface="Symbol"/>
              </a:rPr>
              <a:t>:=</a:t>
            </a:r>
            <a:r>
              <a:rPr lang="en-US" sz="3600" i="1" dirty="0">
                <a:sym typeface="Symbol"/>
              </a:rPr>
              <a:t>a</a:t>
            </a:r>
            <a:r>
              <a:rPr lang="en-US" sz="3600" dirty="0">
                <a:sym typeface="Symbol"/>
              </a:rPr>
              <a:t> { </a:t>
            </a:r>
            <a:r>
              <a:rPr lang="en-US" sz="3600" i="1" dirty="0">
                <a:sym typeface="Symbol"/>
              </a:rPr>
              <a:t>x</a:t>
            </a:r>
            <a:r>
              <a:rPr lang="en-US" sz="3600" dirty="0">
                <a:sym typeface="Symbol"/>
              </a:rPr>
              <a:t>=</a:t>
            </a:r>
            <a:r>
              <a:rPr lang="en-US" sz="3600" i="1" dirty="0">
                <a:sym typeface="Symbol"/>
              </a:rPr>
              <a:t>a</a:t>
            </a:r>
            <a:r>
              <a:rPr lang="en-US" sz="3600" dirty="0">
                <a:sym typeface="Symbol"/>
              </a:rPr>
              <a:t>[</a:t>
            </a:r>
            <a:r>
              <a:rPr lang="en-US" sz="3600" i="1" dirty="0">
                <a:sym typeface="Symbol"/>
              </a:rPr>
              <a:t>v</a:t>
            </a:r>
            <a:r>
              <a:rPr lang="en-US" sz="3600" dirty="0">
                <a:sym typeface="Symbol"/>
              </a:rPr>
              <a:t>/x]</a:t>
            </a:r>
            <a:r>
              <a:rPr lang="en-US" sz="3600" i="1" dirty="0">
                <a:sym typeface="Symbol"/>
              </a:rPr>
              <a:t> </a:t>
            </a:r>
            <a:r>
              <a:rPr lang="en-US" sz="3600" dirty="0">
                <a:sym typeface="Symbol"/>
              </a:rPr>
              <a:t>}</a:t>
            </a:r>
            <a:br>
              <a:rPr lang="en-US" sz="3600" dirty="0">
                <a:sym typeface="Symbol"/>
              </a:rPr>
            </a:br>
            <a:r>
              <a:rPr lang="en-US" sz="3600" dirty="0">
                <a:sym typeface="Symbol"/>
              </a:rPr>
              <a:t>where </a:t>
            </a:r>
            <a:r>
              <a:rPr lang="en-US" sz="3600" i="1" dirty="0" err="1">
                <a:sym typeface="Symbol"/>
              </a:rPr>
              <a:t>v</a:t>
            </a:r>
            <a:r>
              <a:rPr lang="en-US" sz="3600" dirty="0" err="1">
                <a:sym typeface="Math B"/>
              </a:rPr>
              <a:t>FV</a:t>
            </a:r>
            <a:r>
              <a:rPr lang="en-US" sz="3600" dirty="0">
                <a:sym typeface="Math B"/>
              </a:rPr>
              <a:t>(</a:t>
            </a:r>
            <a:r>
              <a:rPr lang="en-US" sz="3600" i="1" dirty="0">
                <a:sym typeface="Math B"/>
              </a:rPr>
              <a:t>a</a:t>
            </a:r>
            <a:r>
              <a:rPr lang="en-US" sz="3600" dirty="0">
                <a:sym typeface="Math B"/>
              </a:rPr>
              <a:t>)</a:t>
            </a:r>
            <a:endParaRPr lang="en-US" sz="3600" dirty="0">
              <a:solidFill>
                <a:srgbClr val="000000"/>
              </a:solidFill>
              <a:sym typeface="Math B" pitchFamily="2" charset="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3608" y="2389971"/>
            <a:ext cx="1728193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3600" dirty="0">
                <a:solidFill>
                  <a:srgbClr val="0000FF"/>
                </a:solidFill>
              </a:rPr>
              <a:t>[</a:t>
            </a:r>
            <a:r>
              <a:rPr lang="en-US" sz="3600" dirty="0" err="1">
                <a:solidFill>
                  <a:srgbClr val="0000FF"/>
                </a:solidFill>
              </a:rPr>
              <a:t>ass</a:t>
            </a:r>
            <a:r>
              <a:rPr lang="en-US" sz="3600" baseline="-25000" dirty="0" err="1">
                <a:solidFill>
                  <a:srgbClr val="0000FF"/>
                </a:solidFill>
              </a:rPr>
              <a:t>floyd</a:t>
            </a:r>
            <a:r>
              <a:rPr lang="en-US" sz="3600" dirty="0">
                <a:solidFill>
                  <a:srgbClr val="0000FF"/>
                </a:solidFill>
              </a:rPr>
              <a:t>]</a:t>
            </a:r>
            <a:endParaRPr lang="he-IL" sz="36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230676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 1: Absolute value program</a:t>
            </a:r>
            <a:endParaRPr lang="he-IL" dirty="0"/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87</a:t>
            </a:fld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2483768" y="1196752"/>
            <a:ext cx="4176464" cy="37856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4000" b="1" dirty="0">
                <a:latin typeface="Courier New" pitchFamily="49" charset="0"/>
                <a:cs typeface="Courier New" pitchFamily="49" charset="0"/>
              </a:rPr>
              <a:t>{ }</a:t>
            </a:r>
            <a:br>
              <a:rPr lang="en-US" sz="4000" b="1" dirty="0">
                <a:latin typeface="Courier New" pitchFamily="49" charset="0"/>
                <a:cs typeface="Courier New" pitchFamily="49" charset="0"/>
              </a:rPr>
            </a:br>
            <a:r>
              <a:rPr lang="en-US" sz="4000" b="1" dirty="0">
                <a:latin typeface="Courier New" pitchFamily="49" charset="0"/>
                <a:cs typeface="Courier New" pitchFamily="49" charset="0"/>
              </a:rPr>
              <a:t>if x&lt;0 then</a:t>
            </a:r>
            <a:br>
              <a:rPr lang="en-US" sz="4000" b="1" dirty="0">
                <a:latin typeface="Courier New" pitchFamily="49" charset="0"/>
                <a:cs typeface="Courier New" pitchFamily="49" charset="0"/>
              </a:rPr>
            </a:br>
            <a:r>
              <a:rPr lang="en-US" sz="4000" b="1" dirty="0">
                <a:latin typeface="Courier New" pitchFamily="49" charset="0"/>
                <a:cs typeface="Courier New" pitchFamily="49" charset="0"/>
              </a:rPr>
              <a:t>	x := -x</a:t>
            </a:r>
            <a:br>
              <a:rPr lang="en-US" sz="4000" b="1" dirty="0">
                <a:latin typeface="Courier New" pitchFamily="49" charset="0"/>
                <a:cs typeface="Courier New" pitchFamily="49" charset="0"/>
              </a:rPr>
            </a:br>
            <a:r>
              <a:rPr lang="en-US" sz="4000" b="1" dirty="0">
                <a:latin typeface="Courier New" pitchFamily="49" charset="0"/>
                <a:cs typeface="Courier New" pitchFamily="49" charset="0"/>
              </a:rPr>
              <a:t>else</a:t>
            </a:r>
            <a:br>
              <a:rPr lang="en-US" sz="4000" b="1" dirty="0">
                <a:latin typeface="Courier New" pitchFamily="49" charset="0"/>
                <a:cs typeface="Courier New" pitchFamily="49" charset="0"/>
              </a:rPr>
            </a:br>
            <a:r>
              <a:rPr lang="en-US" sz="4000" b="1" dirty="0">
                <a:latin typeface="Courier New" pitchFamily="49" charset="0"/>
                <a:cs typeface="Courier New" pitchFamily="49" charset="0"/>
              </a:rPr>
              <a:t>	skip</a:t>
            </a:r>
            <a:br>
              <a:rPr lang="en-US" sz="4000" b="1" dirty="0">
                <a:latin typeface="Courier New" pitchFamily="49" charset="0"/>
                <a:cs typeface="Courier New" pitchFamily="49" charset="0"/>
              </a:rPr>
            </a:br>
            <a:r>
              <a:rPr lang="en-US" sz="4000" b="1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4000" b="1" dirty="0">
                <a:latin typeface="Courier New" pitchFamily="49" charset="0"/>
                <a:cs typeface="Courier New" pitchFamily="49" charset="0"/>
                <a:sym typeface="Math B"/>
              </a:rPr>
              <a:t> </a:t>
            </a:r>
            <a:r>
              <a:rPr lang="en-US" sz="4000" b="1" dirty="0">
                <a:latin typeface="Courier New" pitchFamily="49" charset="0"/>
                <a:cs typeface="Courier New" pitchFamily="49" charset="0"/>
              </a:rPr>
              <a:t>}</a:t>
            </a:r>
            <a:endParaRPr lang="he-IL" sz="4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65474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Absolute value program</a:t>
            </a:r>
            <a:endParaRPr lang="he-IL" dirty="0"/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88</a:t>
            </a:fld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2483768" y="1196752"/>
            <a:ext cx="5976664" cy="48320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b="1" dirty="0">
                <a:latin typeface="Courier New" pitchFamily="49" charset="0"/>
                <a:cs typeface="Courier New" pitchFamily="49" charset="0"/>
              </a:rPr>
              <a:t>{ x=v }</a:t>
            </a:r>
            <a:br>
              <a:rPr lang="en-US" sz="2800" b="1" dirty="0">
                <a:latin typeface="Courier New" pitchFamily="49" charset="0"/>
                <a:cs typeface="Courier New" pitchFamily="49" charset="0"/>
              </a:rPr>
            </a:br>
            <a:r>
              <a:rPr lang="en-US" sz="2800" b="1" dirty="0">
                <a:latin typeface="Courier New" pitchFamily="49" charset="0"/>
                <a:cs typeface="Courier New" pitchFamily="49" charset="0"/>
              </a:rPr>
              <a:t>if x&lt;0 then</a:t>
            </a:r>
            <a:br>
              <a:rPr lang="en-US" sz="2800" b="1" dirty="0">
                <a:latin typeface="Courier New" pitchFamily="49" charset="0"/>
                <a:cs typeface="Courier New" pitchFamily="49" charset="0"/>
              </a:rPr>
            </a:b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  { x=v </a:t>
            </a:r>
            <a:r>
              <a:rPr lang="en-US" sz="2800" b="1" dirty="0">
                <a:latin typeface="Courier New" pitchFamily="49" charset="0"/>
                <a:cs typeface="Courier New" pitchFamily="49" charset="0"/>
                <a:sym typeface="Math B"/>
              </a:rPr>
              <a:t> x&lt;0 }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br>
              <a:rPr lang="en-US" sz="2800" b="1" dirty="0">
                <a:latin typeface="Courier New" pitchFamily="49" charset="0"/>
                <a:cs typeface="Courier New" pitchFamily="49" charset="0"/>
              </a:rPr>
            </a:b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x := -x</a:t>
            </a:r>
            <a:br>
              <a:rPr lang="en-US" sz="2800" b="1" dirty="0">
                <a:latin typeface="Courier New" pitchFamily="49" charset="0"/>
                <a:cs typeface="Courier New" pitchFamily="49" charset="0"/>
              </a:rPr>
            </a:b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	{ x=-v </a:t>
            </a:r>
            <a:r>
              <a:rPr lang="en-US" sz="2800" b="1" dirty="0">
                <a:latin typeface="Courier New" pitchFamily="49" charset="0"/>
                <a:cs typeface="Courier New" pitchFamily="49" charset="0"/>
                <a:sym typeface="Math B"/>
              </a:rPr>
              <a:t> x&gt;0 }</a:t>
            </a:r>
            <a:br>
              <a:rPr lang="en-US" sz="2800" b="1" dirty="0">
                <a:latin typeface="Courier New" pitchFamily="49" charset="0"/>
                <a:cs typeface="Courier New" pitchFamily="49" charset="0"/>
              </a:rPr>
            </a:br>
            <a:r>
              <a:rPr lang="en-US" sz="2800" b="1" dirty="0">
                <a:latin typeface="Courier New" pitchFamily="49" charset="0"/>
                <a:cs typeface="Courier New" pitchFamily="49" charset="0"/>
              </a:rPr>
              <a:t>else</a:t>
            </a:r>
            <a:br>
              <a:rPr lang="en-US" sz="2800" b="1" dirty="0">
                <a:latin typeface="Courier New" pitchFamily="49" charset="0"/>
                <a:cs typeface="Courier New" pitchFamily="49" charset="0"/>
              </a:rPr>
            </a:b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{ x=v </a:t>
            </a:r>
            <a:r>
              <a:rPr lang="en-US" sz="2800" b="1" dirty="0">
                <a:latin typeface="Courier New" pitchFamily="49" charset="0"/>
                <a:cs typeface="Courier New" pitchFamily="49" charset="0"/>
                <a:sym typeface="Math B"/>
              </a:rPr>
              <a:t> x0 }</a:t>
            </a:r>
            <a:br>
              <a:rPr lang="en-US" sz="2800" b="1" dirty="0">
                <a:latin typeface="Courier New" pitchFamily="49" charset="0"/>
                <a:cs typeface="Courier New" pitchFamily="49" charset="0"/>
              </a:rPr>
            </a:b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skip</a:t>
            </a:r>
            <a:br>
              <a:rPr lang="en-US" sz="2800" b="1" dirty="0">
                <a:latin typeface="Courier New" pitchFamily="49" charset="0"/>
                <a:cs typeface="Courier New" pitchFamily="49" charset="0"/>
              </a:rPr>
            </a:b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{ x=v </a:t>
            </a:r>
            <a:r>
              <a:rPr lang="en-US" sz="2800" b="1" dirty="0">
                <a:latin typeface="Courier New" pitchFamily="49" charset="0"/>
                <a:cs typeface="Courier New" pitchFamily="49" charset="0"/>
                <a:sym typeface="Math B"/>
              </a:rPr>
              <a:t> x0 }</a:t>
            </a:r>
            <a:br>
              <a:rPr lang="en-US" sz="2800" b="1" dirty="0">
                <a:latin typeface="Courier New" pitchFamily="49" charset="0"/>
                <a:cs typeface="Courier New" pitchFamily="49" charset="0"/>
                <a:sym typeface="Math B"/>
              </a:rPr>
            </a:br>
            <a:r>
              <a:rPr lang="en-US" sz="2800" b="1" dirty="0">
                <a:latin typeface="Courier New" pitchFamily="49" charset="0"/>
                <a:cs typeface="Courier New" pitchFamily="49" charset="0"/>
              </a:rPr>
              <a:t>{ v&lt;0 </a:t>
            </a:r>
            <a:r>
              <a:rPr lang="en-US" sz="2800" b="1" dirty="0">
                <a:latin typeface="Courier New" pitchFamily="49" charset="0"/>
                <a:cs typeface="Courier New" pitchFamily="49" charset="0"/>
                <a:sym typeface="Math B"/>
              </a:rPr>
              <a:t> x=-v </a:t>
            </a:r>
            <a:r>
              <a:rPr lang="en-US" sz="2800" b="1">
                <a:latin typeface="Courier New" pitchFamily="49" charset="0"/>
                <a:cs typeface="Courier New" pitchFamily="49" charset="0"/>
                <a:sym typeface="Math B"/>
              </a:rPr>
              <a:t> v0 </a:t>
            </a:r>
            <a:r>
              <a:rPr lang="en-US" sz="2800" b="1" dirty="0">
                <a:latin typeface="Courier New" pitchFamily="49" charset="0"/>
                <a:cs typeface="Courier New" pitchFamily="49" charset="0"/>
                <a:sym typeface="Math B"/>
              </a:rPr>
              <a:t> x=v}</a:t>
            </a:r>
            <a:br>
              <a:rPr lang="en-US" sz="2800" b="1" dirty="0">
                <a:latin typeface="Courier New" pitchFamily="49" charset="0"/>
                <a:cs typeface="Courier New" pitchFamily="49" charset="0"/>
              </a:rPr>
            </a:br>
            <a:r>
              <a:rPr lang="en-US" sz="2800" b="1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2800" b="1" dirty="0">
                <a:latin typeface="Courier New" pitchFamily="49" charset="0"/>
                <a:cs typeface="Courier New" pitchFamily="49" charset="0"/>
                <a:sym typeface="Math B"/>
              </a:rPr>
              <a:t> x=|v|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}</a:t>
            </a:r>
            <a:endParaRPr lang="he-IL" sz="28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804494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2: Variable swap program</a:t>
            </a:r>
            <a:endParaRPr lang="he-IL" dirty="0"/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89</a:t>
            </a:fld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2483768" y="1196752"/>
            <a:ext cx="4176464" cy="31700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4000" b="1" dirty="0">
                <a:latin typeface="Courier New" pitchFamily="49" charset="0"/>
                <a:cs typeface="Courier New" pitchFamily="49" charset="0"/>
              </a:rPr>
              <a:t>{ }</a:t>
            </a:r>
            <a:br>
              <a:rPr lang="en-US" sz="4000" b="1" dirty="0">
                <a:latin typeface="Courier New" pitchFamily="49" charset="0"/>
                <a:cs typeface="Courier New" pitchFamily="49" charset="0"/>
              </a:rPr>
            </a:br>
            <a:r>
              <a:rPr lang="en-US" sz="4000" b="1" dirty="0">
                <a:latin typeface="Courier New" pitchFamily="49" charset="0"/>
                <a:cs typeface="Courier New" pitchFamily="49" charset="0"/>
              </a:rPr>
              <a:t>t := x</a:t>
            </a:r>
            <a:br>
              <a:rPr lang="en-US" sz="4000" b="1" dirty="0">
                <a:latin typeface="Courier New" pitchFamily="49" charset="0"/>
                <a:cs typeface="Courier New" pitchFamily="49" charset="0"/>
              </a:rPr>
            </a:br>
            <a:r>
              <a:rPr lang="en-US" sz="4000" b="1" dirty="0">
                <a:latin typeface="Courier New" pitchFamily="49" charset="0"/>
                <a:cs typeface="Courier New" pitchFamily="49" charset="0"/>
              </a:rPr>
              <a:t>x := y</a:t>
            </a:r>
            <a:br>
              <a:rPr lang="en-US" sz="4000" b="1" dirty="0">
                <a:latin typeface="Courier New" pitchFamily="49" charset="0"/>
                <a:cs typeface="Courier New" pitchFamily="49" charset="0"/>
              </a:rPr>
            </a:br>
            <a:r>
              <a:rPr lang="en-US" sz="4000" b="1" dirty="0">
                <a:latin typeface="Courier New" pitchFamily="49" charset="0"/>
                <a:cs typeface="Courier New" pitchFamily="49" charset="0"/>
              </a:rPr>
              <a:t>y := t</a:t>
            </a:r>
            <a:br>
              <a:rPr lang="en-US" sz="4000" b="1" dirty="0">
                <a:latin typeface="Courier New" pitchFamily="49" charset="0"/>
                <a:cs typeface="Courier New" pitchFamily="49" charset="0"/>
              </a:rPr>
            </a:br>
            <a:r>
              <a:rPr lang="en-US" sz="4000" b="1" dirty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sz="4000" b="1" dirty="0">
                <a:latin typeface="Courier New" pitchFamily="49" charset="0"/>
                <a:cs typeface="Courier New" pitchFamily="49" charset="0"/>
                <a:sym typeface="Math B"/>
              </a:rPr>
              <a:t> </a:t>
            </a:r>
            <a:r>
              <a:rPr lang="en-US" sz="4000" b="1" dirty="0">
                <a:latin typeface="Courier New" pitchFamily="49" charset="0"/>
                <a:cs typeface="Courier New" pitchFamily="49" charset="0"/>
              </a:rPr>
              <a:t>}</a:t>
            </a:r>
            <a:endParaRPr lang="he-IL" sz="4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206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simple imperative language: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While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196752"/>
            <a:ext cx="8507288" cy="49294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/>
              <a:t>Abstract syntax:</a:t>
            </a:r>
          </a:p>
          <a:p>
            <a:pPr lvl="1">
              <a:buNone/>
            </a:pPr>
            <a:r>
              <a:rPr lang="en-US" sz="3200" i="1" dirty="0">
                <a:latin typeface="Bell MT" pitchFamily="18" charset="0"/>
              </a:rPr>
              <a:t>a</a:t>
            </a:r>
            <a:r>
              <a:rPr lang="en-US" sz="3200" dirty="0">
                <a:latin typeface="Bell MT" pitchFamily="18" charset="0"/>
              </a:rPr>
              <a:t> ::= </a:t>
            </a:r>
            <a:r>
              <a:rPr lang="en-US" sz="3200" i="1" dirty="0">
                <a:latin typeface="Bell MT" pitchFamily="18" charset="0"/>
              </a:rPr>
              <a:t>n</a:t>
            </a:r>
            <a:r>
              <a:rPr lang="en-US" sz="3200" dirty="0">
                <a:latin typeface="Bell MT" pitchFamily="18" charset="0"/>
              </a:rPr>
              <a:t> | </a:t>
            </a:r>
            <a:r>
              <a:rPr lang="en-US" sz="3200" i="1" dirty="0">
                <a:latin typeface="Bell MT" pitchFamily="18" charset="0"/>
              </a:rPr>
              <a:t>x</a:t>
            </a:r>
            <a:r>
              <a:rPr lang="en-US" sz="3200" dirty="0">
                <a:latin typeface="Bell MT" pitchFamily="18" charset="0"/>
              </a:rPr>
              <a:t> | </a:t>
            </a:r>
            <a:r>
              <a:rPr lang="en-US" sz="3200" i="1" dirty="0">
                <a:latin typeface="Bell MT" pitchFamily="18" charset="0"/>
              </a:rPr>
              <a:t>a</a:t>
            </a:r>
            <a:r>
              <a:rPr lang="en-US" sz="3200" baseline="-25000" dirty="0">
                <a:latin typeface="Bell MT" pitchFamily="18" charset="0"/>
              </a:rPr>
              <a:t>1</a:t>
            </a:r>
            <a:r>
              <a:rPr lang="en-US" sz="3200" dirty="0">
                <a:latin typeface="Bell MT" pitchFamily="18" charset="0"/>
              </a:rPr>
              <a:t> </a:t>
            </a:r>
            <a:r>
              <a:rPr lang="en-US" sz="3200" b="1" dirty="0">
                <a:latin typeface="Bell MT" pitchFamily="18" charset="0"/>
              </a:rPr>
              <a:t>+</a:t>
            </a:r>
            <a:r>
              <a:rPr lang="en-US" sz="3200" dirty="0">
                <a:latin typeface="Bell MT" pitchFamily="18" charset="0"/>
              </a:rPr>
              <a:t> </a:t>
            </a:r>
            <a:r>
              <a:rPr lang="en-US" sz="3200" i="1" dirty="0">
                <a:latin typeface="Bell MT" pitchFamily="18" charset="0"/>
              </a:rPr>
              <a:t>a</a:t>
            </a:r>
            <a:r>
              <a:rPr lang="en-US" sz="3200" baseline="-25000" dirty="0">
                <a:latin typeface="Bell MT" pitchFamily="18" charset="0"/>
              </a:rPr>
              <a:t>2</a:t>
            </a:r>
            <a:r>
              <a:rPr lang="en-US" sz="3200" dirty="0">
                <a:latin typeface="Bell MT" pitchFamily="18" charset="0"/>
              </a:rPr>
              <a:t> | </a:t>
            </a:r>
            <a:r>
              <a:rPr lang="en-US" sz="3200" i="1" dirty="0">
                <a:latin typeface="Bell MT" pitchFamily="18" charset="0"/>
              </a:rPr>
              <a:t>a</a:t>
            </a:r>
            <a:r>
              <a:rPr lang="en-US" sz="3200" baseline="-25000" dirty="0">
                <a:latin typeface="Bell MT" pitchFamily="18" charset="0"/>
              </a:rPr>
              <a:t>1</a:t>
            </a:r>
            <a:r>
              <a:rPr lang="en-US" sz="3200" dirty="0">
                <a:latin typeface="Bell MT" pitchFamily="18" charset="0"/>
              </a:rPr>
              <a:t> </a:t>
            </a:r>
            <a:r>
              <a:rPr lang="en-US" sz="3200" b="1" dirty="0">
                <a:latin typeface="Bell MT" pitchFamily="18" charset="0"/>
                <a:sym typeface="Math B"/>
              </a:rPr>
              <a:t></a:t>
            </a:r>
            <a:r>
              <a:rPr lang="en-US" sz="3200" dirty="0">
                <a:latin typeface="Bell MT" pitchFamily="18" charset="0"/>
                <a:sym typeface="Math B"/>
              </a:rPr>
              <a:t> </a:t>
            </a:r>
            <a:r>
              <a:rPr lang="en-US" sz="3200" i="1" dirty="0">
                <a:latin typeface="Bell MT" pitchFamily="18" charset="0"/>
              </a:rPr>
              <a:t>a</a:t>
            </a:r>
            <a:r>
              <a:rPr lang="en-US" sz="3200" baseline="-25000" dirty="0">
                <a:latin typeface="Bell MT" pitchFamily="18" charset="0"/>
              </a:rPr>
              <a:t>2</a:t>
            </a:r>
            <a:r>
              <a:rPr lang="en-US" sz="3200" dirty="0">
                <a:latin typeface="Bell MT" pitchFamily="18" charset="0"/>
              </a:rPr>
              <a:t> | </a:t>
            </a:r>
            <a:r>
              <a:rPr lang="en-US" sz="3200" i="1" dirty="0">
                <a:latin typeface="Bell MT" pitchFamily="18" charset="0"/>
              </a:rPr>
              <a:t>a</a:t>
            </a:r>
            <a:r>
              <a:rPr lang="en-US" sz="3200" baseline="-25000" dirty="0">
                <a:latin typeface="Bell MT" pitchFamily="18" charset="0"/>
              </a:rPr>
              <a:t>1</a:t>
            </a:r>
            <a:r>
              <a:rPr lang="en-US" sz="3200" dirty="0">
                <a:latin typeface="Bell MT" pitchFamily="18" charset="0"/>
              </a:rPr>
              <a:t> </a:t>
            </a:r>
            <a:r>
              <a:rPr lang="en-US" sz="3200" b="1" dirty="0">
                <a:latin typeface="Bell MT" pitchFamily="18" charset="0"/>
              </a:rPr>
              <a:t>–</a:t>
            </a:r>
            <a:r>
              <a:rPr lang="en-US" sz="3200" dirty="0">
                <a:latin typeface="Bell MT" pitchFamily="18" charset="0"/>
              </a:rPr>
              <a:t> </a:t>
            </a:r>
            <a:r>
              <a:rPr lang="en-US" sz="3200" i="1" dirty="0">
                <a:latin typeface="Bell MT" pitchFamily="18" charset="0"/>
              </a:rPr>
              <a:t>a</a:t>
            </a:r>
            <a:r>
              <a:rPr lang="en-US" sz="3200" baseline="-25000" dirty="0">
                <a:latin typeface="Bell MT" pitchFamily="18" charset="0"/>
              </a:rPr>
              <a:t>2</a:t>
            </a:r>
          </a:p>
          <a:p>
            <a:pPr lvl="1">
              <a:buNone/>
            </a:pPr>
            <a:r>
              <a:rPr lang="en-US" sz="3200" i="1" dirty="0">
                <a:latin typeface="Bell MT" pitchFamily="18" charset="0"/>
              </a:rPr>
              <a:t>b</a:t>
            </a:r>
            <a:r>
              <a:rPr lang="en-US" sz="3200" dirty="0">
                <a:latin typeface="Bell MT" pitchFamily="18" charset="0"/>
              </a:rPr>
              <a:t> ::=</a:t>
            </a:r>
            <a:r>
              <a:rPr lang="en-US" sz="3200" dirty="0"/>
              <a:t> 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sz="3200" dirty="0"/>
              <a:t> </a:t>
            </a:r>
            <a:r>
              <a:rPr lang="en-US" sz="3200" dirty="0">
                <a:latin typeface="Bell MT" pitchFamily="18" charset="0"/>
              </a:rPr>
              <a:t>|</a:t>
            </a:r>
            <a:r>
              <a:rPr lang="en-US" sz="3200" dirty="0"/>
              <a:t> 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false</a:t>
            </a:r>
            <a:br>
              <a:rPr lang="en-US" sz="3200" dirty="0">
                <a:latin typeface="Courier New" pitchFamily="49" charset="0"/>
                <a:cs typeface="Courier New" pitchFamily="49" charset="0"/>
              </a:rPr>
            </a:br>
            <a:r>
              <a:rPr lang="en-US" sz="3200" dirty="0">
                <a:latin typeface="Bell MT" pitchFamily="18" charset="0"/>
              </a:rPr>
              <a:t>|</a:t>
            </a:r>
            <a:r>
              <a:rPr lang="en-US" sz="3200" dirty="0"/>
              <a:t> </a:t>
            </a:r>
            <a:r>
              <a:rPr lang="en-US" sz="3200" i="1" dirty="0">
                <a:latin typeface="Bell MT" pitchFamily="18" charset="0"/>
              </a:rPr>
              <a:t>a</a:t>
            </a:r>
            <a:r>
              <a:rPr lang="en-US" sz="3200" baseline="-25000" dirty="0">
                <a:latin typeface="Bell MT" pitchFamily="18" charset="0"/>
              </a:rPr>
              <a:t>1</a:t>
            </a:r>
            <a:r>
              <a:rPr lang="en-US" sz="3200" dirty="0">
                <a:latin typeface="Bell MT" pitchFamily="18" charset="0"/>
              </a:rPr>
              <a:t> </a:t>
            </a:r>
            <a:r>
              <a:rPr lang="en-US" sz="3200" b="1" dirty="0">
                <a:latin typeface="Bell MT" pitchFamily="18" charset="0"/>
              </a:rPr>
              <a:t>=</a:t>
            </a:r>
            <a:r>
              <a:rPr lang="en-US" sz="3200" dirty="0">
                <a:latin typeface="Bell MT" pitchFamily="18" charset="0"/>
              </a:rPr>
              <a:t> </a:t>
            </a:r>
            <a:r>
              <a:rPr lang="en-US" sz="3200" i="1" dirty="0">
                <a:latin typeface="Bell MT" pitchFamily="18" charset="0"/>
              </a:rPr>
              <a:t>a</a:t>
            </a:r>
            <a:r>
              <a:rPr lang="en-US" sz="3200" baseline="-25000" dirty="0">
                <a:latin typeface="Bell MT" pitchFamily="18" charset="0"/>
              </a:rPr>
              <a:t>2</a:t>
            </a:r>
            <a:r>
              <a:rPr lang="en-US" sz="3200" dirty="0"/>
              <a:t> </a:t>
            </a:r>
            <a:r>
              <a:rPr lang="en-US" sz="3200" dirty="0">
                <a:latin typeface="Bell MT" pitchFamily="18" charset="0"/>
              </a:rPr>
              <a:t>|</a:t>
            </a:r>
            <a:r>
              <a:rPr lang="en-US" sz="3200" i="1" dirty="0"/>
              <a:t> </a:t>
            </a:r>
            <a:r>
              <a:rPr lang="en-US" sz="3200" i="1" dirty="0">
                <a:latin typeface="Bell MT" pitchFamily="18" charset="0"/>
              </a:rPr>
              <a:t>a</a:t>
            </a:r>
            <a:r>
              <a:rPr lang="en-US" sz="3200" baseline="-25000" dirty="0">
                <a:latin typeface="Bell MT" pitchFamily="18" charset="0"/>
              </a:rPr>
              <a:t>1</a:t>
            </a:r>
            <a:r>
              <a:rPr lang="en-US" sz="3200" dirty="0">
                <a:latin typeface="Bell MT" pitchFamily="18" charset="0"/>
              </a:rPr>
              <a:t> </a:t>
            </a:r>
            <a:r>
              <a:rPr lang="en-US" sz="3200" b="1" dirty="0">
                <a:latin typeface="Bell MT" pitchFamily="18" charset="0"/>
                <a:sym typeface="Math B"/>
              </a:rPr>
              <a:t></a:t>
            </a:r>
            <a:r>
              <a:rPr lang="en-US" sz="3200" dirty="0">
                <a:latin typeface="Bell MT" pitchFamily="18" charset="0"/>
              </a:rPr>
              <a:t> </a:t>
            </a:r>
            <a:r>
              <a:rPr lang="en-US" sz="3200" i="1" dirty="0">
                <a:latin typeface="Bell MT" pitchFamily="18" charset="0"/>
              </a:rPr>
              <a:t>a</a:t>
            </a:r>
            <a:r>
              <a:rPr lang="en-US" sz="3200" baseline="-25000" dirty="0">
                <a:latin typeface="Bell MT" pitchFamily="18" charset="0"/>
              </a:rPr>
              <a:t>2</a:t>
            </a:r>
            <a:r>
              <a:rPr lang="en-US" sz="3200" dirty="0"/>
              <a:t> </a:t>
            </a:r>
            <a:r>
              <a:rPr lang="en-US" sz="3200" dirty="0">
                <a:latin typeface="Bell MT" pitchFamily="18" charset="0"/>
              </a:rPr>
              <a:t>|</a:t>
            </a:r>
            <a:r>
              <a:rPr lang="en-US" sz="3200" dirty="0"/>
              <a:t> </a:t>
            </a:r>
            <a:r>
              <a:rPr lang="en-US" sz="3200" b="1" dirty="0">
                <a:latin typeface="Bell MT" pitchFamily="18" charset="0"/>
                <a:sym typeface="Math C"/>
              </a:rPr>
              <a:t></a:t>
            </a:r>
            <a:r>
              <a:rPr lang="en-US" sz="3200" i="1" dirty="0">
                <a:latin typeface="Bell MT" pitchFamily="18" charset="0"/>
                <a:sym typeface="Math B"/>
              </a:rPr>
              <a:t>b</a:t>
            </a:r>
            <a:r>
              <a:rPr lang="en-US" sz="3200" i="1" dirty="0">
                <a:sym typeface="Math B"/>
              </a:rPr>
              <a:t> </a:t>
            </a:r>
            <a:r>
              <a:rPr lang="en-US" sz="3200" dirty="0">
                <a:latin typeface="Bell MT" pitchFamily="18" charset="0"/>
                <a:sym typeface="Math B"/>
              </a:rPr>
              <a:t>|</a:t>
            </a:r>
            <a:r>
              <a:rPr lang="en-US" sz="3200" i="1" dirty="0">
                <a:sym typeface="Math B"/>
              </a:rPr>
              <a:t> </a:t>
            </a:r>
            <a:r>
              <a:rPr lang="en-US" sz="3200" i="1" dirty="0">
                <a:latin typeface="Bell MT" pitchFamily="18" charset="0"/>
                <a:sym typeface="Math B"/>
              </a:rPr>
              <a:t>b</a:t>
            </a:r>
            <a:r>
              <a:rPr lang="en-US" sz="3200" baseline="-25000" dirty="0">
                <a:latin typeface="Bell MT" pitchFamily="18" charset="0"/>
                <a:sym typeface="Math B"/>
              </a:rPr>
              <a:t>1</a:t>
            </a:r>
            <a:r>
              <a:rPr lang="en-US" sz="3200" i="1" dirty="0">
                <a:sym typeface="Math B"/>
              </a:rPr>
              <a:t> </a:t>
            </a:r>
            <a:r>
              <a:rPr lang="en-US" sz="3200" b="1" dirty="0">
                <a:latin typeface="Bell MT" pitchFamily="18" charset="0"/>
                <a:sym typeface="Math B"/>
              </a:rPr>
              <a:t></a:t>
            </a:r>
            <a:r>
              <a:rPr lang="en-US" sz="3200" dirty="0">
                <a:sym typeface="Math B"/>
              </a:rPr>
              <a:t> </a:t>
            </a:r>
            <a:r>
              <a:rPr lang="en-US" sz="3200" i="1" dirty="0">
                <a:latin typeface="Bell MT" pitchFamily="18" charset="0"/>
                <a:sym typeface="Math B"/>
              </a:rPr>
              <a:t>b</a:t>
            </a:r>
            <a:r>
              <a:rPr lang="en-US" sz="3200" baseline="-25000" dirty="0">
                <a:latin typeface="Bell MT" pitchFamily="18" charset="0"/>
                <a:sym typeface="Math B"/>
              </a:rPr>
              <a:t>2</a:t>
            </a:r>
            <a:endParaRPr lang="en-US" sz="3200" baseline="-25000" dirty="0">
              <a:latin typeface="Bell MT" pitchFamily="18" charset="0"/>
            </a:endParaRPr>
          </a:p>
          <a:p>
            <a:pPr lvl="1">
              <a:buNone/>
            </a:pPr>
            <a:r>
              <a:rPr lang="en-US" sz="3200" i="1" dirty="0">
                <a:latin typeface="Bell MT" pitchFamily="18" charset="0"/>
              </a:rPr>
              <a:t>S</a:t>
            </a:r>
            <a:r>
              <a:rPr lang="en-US" sz="3200" dirty="0"/>
              <a:t> </a:t>
            </a:r>
            <a:r>
              <a:rPr lang="en-US" sz="3200" dirty="0">
                <a:latin typeface="Bell MT" pitchFamily="18" charset="0"/>
              </a:rPr>
              <a:t>::=</a:t>
            </a:r>
            <a:r>
              <a:rPr lang="en-US" sz="3200" dirty="0"/>
              <a:t> </a:t>
            </a:r>
            <a:r>
              <a:rPr lang="en-US" sz="3200" i="1" dirty="0">
                <a:latin typeface="Bell MT" pitchFamily="18" charset="0"/>
              </a:rPr>
              <a:t>x</a:t>
            </a:r>
            <a:r>
              <a:rPr lang="en-US" sz="3200" dirty="0">
                <a:latin typeface="Bell MT" pitchFamily="18" charset="0"/>
              </a:rPr>
              <a:t> </a:t>
            </a:r>
            <a:r>
              <a:rPr lang="en-US" sz="3200" b="1" dirty="0">
                <a:latin typeface="Bell MT" pitchFamily="18" charset="0"/>
              </a:rPr>
              <a:t>:=</a:t>
            </a:r>
            <a:r>
              <a:rPr lang="en-US" sz="3200" dirty="0">
                <a:latin typeface="Bell MT" pitchFamily="18" charset="0"/>
              </a:rPr>
              <a:t> </a:t>
            </a:r>
            <a:r>
              <a:rPr lang="en-US" sz="3200" i="1" dirty="0">
                <a:latin typeface="Bell MT" pitchFamily="18" charset="0"/>
              </a:rPr>
              <a:t>a</a:t>
            </a:r>
            <a:r>
              <a:rPr lang="en-US" sz="3200" dirty="0">
                <a:latin typeface="Bell MT" pitchFamily="18" charset="0"/>
              </a:rPr>
              <a:t> | 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skip</a:t>
            </a:r>
            <a:r>
              <a:rPr lang="en-US" sz="3200" dirty="0">
                <a:latin typeface="Bell MT" pitchFamily="18" charset="0"/>
              </a:rPr>
              <a:t> | </a:t>
            </a:r>
            <a:r>
              <a:rPr lang="en-US" sz="3200" i="1" dirty="0">
                <a:latin typeface="Bell MT" pitchFamily="18" charset="0"/>
              </a:rPr>
              <a:t>S</a:t>
            </a:r>
            <a:r>
              <a:rPr lang="en-US" sz="3200" baseline="-25000" dirty="0">
                <a:latin typeface="Bell MT" pitchFamily="18" charset="0"/>
              </a:rPr>
              <a:t>1</a:t>
            </a:r>
            <a:r>
              <a:rPr lang="en-US" sz="3200" b="1" dirty="0">
                <a:latin typeface="Bell MT" pitchFamily="18" charset="0"/>
              </a:rPr>
              <a:t>;</a:t>
            </a:r>
            <a:r>
              <a:rPr lang="en-US" sz="3200" dirty="0">
                <a:latin typeface="Bell MT" pitchFamily="18" charset="0"/>
              </a:rPr>
              <a:t> </a:t>
            </a:r>
            <a:r>
              <a:rPr lang="en-US" sz="3200" i="1" dirty="0">
                <a:latin typeface="Bell MT" pitchFamily="18" charset="0"/>
              </a:rPr>
              <a:t>S</a:t>
            </a:r>
            <a:r>
              <a:rPr lang="en-US" sz="3200" baseline="-25000" dirty="0">
                <a:latin typeface="Bell MT" pitchFamily="18" charset="0"/>
              </a:rPr>
              <a:t>2</a:t>
            </a:r>
            <a:br>
              <a:rPr lang="en-US" sz="3200" baseline="-25000" dirty="0">
                <a:latin typeface="Bell MT" pitchFamily="18" charset="0"/>
              </a:rPr>
            </a:br>
            <a:r>
              <a:rPr lang="en-US" sz="3200" dirty="0">
                <a:latin typeface="Bell MT" pitchFamily="18" charset="0"/>
              </a:rPr>
              <a:t>| 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3200" dirty="0"/>
              <a:t> </a:t>
            </a:r>
            <a:r>
              <a:rPr lang="en-US" sz="3200" i="1" dirty="0">
                <a:latin typeface="Bell MT" pitchFamily="18" charset="0"/>
              </a:rPr>
              <a:t>b</a:t>
            </a:r>
            <a:r>
              <a:rPr lang="en-US" sz="3200" dirty="0"/>
              <a:t> 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then</a:t>
            </a:r>
            <a:r>
              <a:rPr lang="en-US" sz="3200" dirty="0">
                <a:latin typeface="Bell MT" pitchFamily="18" charset="0"/>
              </a:rPr>
              <a:t> </a:t>
            </a:r>
            <a:r>
              <a:rPr lang="en-US" sz="3200" i="1" dirty="0">
                <a:latin typeface="Bell MT" pitchFamily="18" charset="0"/>
              </a:rPr>
              <a:t>S</a:t>
            </a:r>
            <a:r>
              <a:rPr lang="en-US" sz="3200" baseline="-25000" dirty="0">
                <a:latin typeface="Bell MT" pitchFamily="18" charset="0"/>
              </a:rPr>
              <a:t>1</a:t>
            </a:r>
            <a:r>
              <a:rPr lang="en-US" sz="3200" dirty="0"/>
              <a:t> 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3200" dirty="0">
                <a:latin typeface="Bell MT" pitchFamily="18" charset="0"/>
              </a:rPr>
              <a:t> </a:t>
            </a:r>
            <a:r>
              <a:rPr lang="en-US" sz="3200" i="1" dirty="0">
                <a:latin typeface="Bell MT" pitchFamily="18" charset="0"/>
              </a:rPr>
              <a:t>S</a:t>
            </a:r>
            <a:r>
              <a:rPr lang="en-US" sz="3200" baseline="-25000" dirty="0">
                <a:latin typeface="Bell MT" pitchFamily="18" charset="0"/>
              </a:rPr>
              <a:t>2</a:t>
            </a:r>
          </a:p>
          <a:p>
            <a:pPr lvl="1">
              <a:buNone/>
            </a:pPr>
            <a:r>
              <a:rPr lang="en-US" sz="3200" dirty="0">
                <a:latin typeface="Bell MT" pitchFamily="18" charset="0"/>
              </a:rPr>
              <a:t>	| 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3200" dirty="0"/>
              <a:t> </a:t>
            </a:r>
            <a:r>
              <a:rPr lang="en-US" sz="3200" i="1" dirty="0">
                <a:latin typeface="Bell MT" pitchFamily="18" charset="0"/>
              </a:rPr>
              <a:t>b</a:t>
            </a:r>
            <a:r>
              <a:rPr lang="en-US" sz="3200" dirty="0"/>
              <a:t> 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do</a:t>
            </a:r>
            <a:r>
              <a:rPr lang="en-US" sz="3200" dirty="0">
                <a:cs typeface="Courier New" pitchFamily="49" charset="0"/>
              </a:rPr>
              <a:t> </a:t>
            </a:r>
            <a:r>
              <a:rPr lang="en-US" sz="3200" i="1" dirty="0">
                <a:latin typeface="Bell MT" pitchFamily="18" charset="0"/>
              </a:rPr>
              <a:t>S</a:t>
            </a:r>
            <a:endParaRPr lang="en-US" sz="3200" i="1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9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069409556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 swap program</a:t>
            </a:r>
            <a:endParaRPr lang="he-IL" dirty="0"/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90</a:t>
            </a:fld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2267744" y="1196752"/>
            <a:ext cx="6048672" cy="45243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3600" b="1" dirty="0">
                <a:latin typeface="Courier New" pitchFamily="49" charset="0"/>
                <a:cs typeface="Courier New" pitchFamily="49" charset="0"/>
              </a:rPr>
              <a:t>{ x=a </a:t>
            </a:r>
            <a:r>
              <a:rPr lang="en-US" sz="3600" b="1" dirty="0">
                <a:latin typeface="Courier New" pitchFamily="49" charset="0"/>
                <a:cs typeface="Courier New" pitchFamily="49" charset="0"/>
                <a:sym typeface="Math B"/>
              </a:rPr>
              <a:t> y=b</a:t>
            </a:r>
            <a:r>
              <a:rPr lang="en-US" sz="3600" b="1" dirty="0">
                <a:latin typeface="Courier New" pitchFamily="49" charset="0"/>
                <a:cs typeface="Courier New" pitchFamily="49" charset="0"/>
              </a:rPr>
              <a:t> }</a:t>
            </a:r>
            <a:br>
              <a:rPr lang="en-US" sz="3600" b="1" dirty="0">
                <a:latin typeface="Courier New" pitchFamily="49" charset="0"/>
                <a:cs typeface="Courier New" pitchFamily="49" charset="0"/>
              </a:rPr>
            </a:br>
            <a:r>
              <a:rPr lang="en-US" sz="3600" b="1" dirty="0">
                <a:latin typeface="Courier New" pitchFamily="49" charset="0"/>
                <a:cs typeface="Courier New" pitchFamily="49" charset="0"/>
              </a:rPr>
              <a:t>t := x</a:t>
            </a:r>
            <a:br>
              <a:rPr lang="en-US" sz="3600" b="1" dirty="0">
                <a:latin typeface="Courier New" pitchFamily="49" charset="0"/>
                <a:cs typeface="Courier New" pitchFamily="49" charset="0"/>
              </a:rPr>
            </a:br>
            <a:r>
              <a:rPr lang="en-US" sz="3600" b="1" dirty="0">
                <a:latin typeface="Courier New" pitchFamily="49" charset="0"/>
                <a:cs typeface="Courier New" pitchFamily="49" charset="0"/>
              </a:rPr>
              <a:t>{ x=a </a:t>
            </a:r>
            <a:r>
              <a:rPr lang="en-US" sz="3600" b="1" dirty="0">
                <a:latin typeface="Courier New" pitchFamily="49" charset="0"/>
                <a:cs typeface="Courier New" pitchFamily="49" charset="0"/>
                <a:sym typeface="Math B"/>
              </a:rPr>
              <a:t> y=b</a:t>
            </a:r>
            <a:r>
              <a:rPr lang="en-US" sz="3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600" b="1" dirty="0">
                <a:latin typeface="Courier New" pitchFamily="49" charset="0"/>
                <a:cs typeface="Courier New" pitchFamily="49" charset="0"/>
                <a:sym typeface="Math B"/>
              </a:rPr>
              <a:t> t=a </a:t>
            </a:r>
            <a:r>
              <a:rPr lang="en-US" sz="3600" b="1" dirty="0">
                <a:latin typeface="Courier New" pitchFamily="49" charset="0"/>
                <a:cs typeface="Courier New" pitchFamily="49" charset="0"/>
              </a:rPr>
              <a:t>}</a:t>
            </a:r>
            <a:br>
              <a:rPr lang="en-US" sz="3600" b="1" dirty="0">
                <a:latin typeface="Courier New" pitchFamily="49" charset="0"/>
                <a:cs typeface="Courier New" pitchFamily="49" charset="0"/>
              </a:rPr>
            </a:br>
            <a:r>
              <a:rPr lang="en-US" sz="3600" b="1" dirty="0">
                <a:latin typeface="Courier New" pitchFamily="49" charset="0"/>
                <a:cs typeface="Courier New" pitchFamily="49" charset="0"/>
              </a:rPr>
              <a:t>x := y</a:t>
            </a:r>
            <a:br>
              <a:rPr lang="en-US" sz="3600" b="1" dirty="0">
                <a:latin typeface="Courier New" pitchFamily="49" charset="0"/>
                <a:cs typeface="Courier New" pitchFamily="49" charset="0"/>
              </a:rPr>
            </a:br>
            <a:r>
              <a:rPr lang="en-US" sz="3600" b="1" dirty="0">
                <a:latin typeface="Courier New" pitchFamily="49" charset="0"/>
                <a:cs typeface="Courier New" pitchFamily="49" charset="0"/>
              </a:rPr>
              <a:t>{ x=b </a:t>
            </a:r>
            <a:r>
              <a:rPr lang="en-US" sz="3600" b="1" dirty="0">
                <a:latin typeface="Courier New" pitchFamily="49" charset="0"/>
                <a:cs typeface="Courier New" pitchFamily="49" charset="0"/>
                <a:sym typeface="Math B"/>
              </a:rPr>
              <a:t> y=b</a:t>
            </a:r>
            <a:r>
              <a:rPr lang="en-US" sz="3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600" b="1" dirty="0">
                <a:latin typeface="Courier New" pitchFamily="49" charset="0"/>
                <a:cs typeface="Courier New" pitchFamily="49" charset="0"/>
                <a:sym typeface="Math B"/>
              </a:rPr>
              <a:t> t=a </a:t>
            </a:r>
            <a:r>
              <a:rPr lang="en-US" sz="3600" b="1" dirty="0">
                <a:latin typeface="Courier New" pitchFamily="49" charset="0"/>
                <a:cs typeface="Courier New" pitchFamily="49" charset="0"/>
              </a:rPr>
              <a:t>}</a:t>
            </a:r>
            <a:br>
              <a:rPr lang="en-US" sz="3600" b="1" dirty="0">
                <a:latin typeface="Courier New" pitchFamily="49" charset="0"/>
                <a:cs typeface="Courier New" pitchFamily="49" charset="0"/>
              </a:rPr>
            </a:br>
            <a:r>
              <a:rPr lang="en-US" sz="3600" b="1" dirty="0">
                <a:latin typeface="Courier New" pitchFamily="49" charset="0"/>
                <a:cs typeface="Courier New" pitchFamily="49" charset="0"/>
              </a:rPr>
              <a:t>y := t</a:t>
            </a:r>
            <a:br>
              <a:rPr lang="en-US" sz="3600" b="1" dirty="0">
                <a:latin typeface="Courier New" pitchFamily="49" charset="0"/>
                <a:cs typeface="Courier New" pitchFamily="49" charset="0"/>
              </a:rPr>
            </a:br>
            <a:r>
              <a:rPr lang="en-US" sz="3600" b="1" dirty="0">
                <a:latin typeface="Courier New" pitchFamily="49" charset="0"/>
                <a:cs typeface="Courier New" pitchFamily="49" charset="0"/>
              </a:rPr>
              <a:t>{ x=b </a:t>
            </a:r>
            <a:r>
              <a:rPr lang="en-US" sz="3600" b="1" dirty="0">
                <a:latin typeface="Courier New" pitchFamily="49" charset="0"/>
                <a:cs typeface="Courier New" pitchFamily="49" charset="0"/>
                <a:sym typeface="Math B"/>
              </a:rPr>
              <a:t> y=a</a:t>
            </a:r>
            <a:r>
              <a:rPr lang="en-US" sz="3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600" b="1" dirty="0">
                <a:latin typeface="Courier New" pitchFamily="49" charset="0"/>
                <a:cs typeface="Courier New" pitchFamily="49" charset="0"/>
                <a:sym typeface="Math B"/>
              </a:rPr>
              <a:t> t=a </a:t>
            </a:r>
            <a:r>
              <a:rPr lang="en-US" sz="3600" b="1" dirty="0">
                <a:latin typeface="Courier New" pitchFamily="49" charset="0"/>
                <a:cs typeface="Courier New" pitchFamily="49" charset="0"/>
              </a:rPr>
              <a:t>}</a:t>
            </a:r>
            <a:br>
              <a:rPr lang="en-US" sz="3600" b="1" dirty="0">
                <a:latin typeface="Courier New" pitchFamily="49" charset="0"/>
                <a:cs typeface="Courier New" pitchFamily="49" charset="0"/>
              </a:rPr>
            </a:br>
            <a:r>
              <a:rPr lang="en-US" sz="3600" b="1" dirty="0">
                <a:latin typeface="Courier New" pitchFamily="49" charset="0"/>
                <a:cs typeface="Courier New" pitchFamily="49" charset="0"/>
              </a:rPr>
              <a:t>{ x=b </a:t>
            </a:r>
            <a:r>
              <a:rPr lang="en-US" sz="3600" b="1" dirty="0">
                <a:latin typeface="Courier New" pitchFamily="49" charset="0"/>
                <a:cs typeface="Courier New" pitchFamily="49" charset="0"/>
                <a:sym typeface="Math B"/>
              </a:rPr>
              <a:t> y=a</a:t>
            </a:r>
            <a:r>
              <a:rPr lang="en-US" sz="3600" b="1" dirty="0">
                <a:latin typeface="Courier New" pitchFamily="49" charset="0"/>
                <a:cs typeface="Courier New" pitchFamily="49" charset="0"/>
              </a:rPr>
              <a:t> } // </a:t>
            </a:r>
            <a:r>
              <a:rPr lang="en-US" sz="36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cons</a:t>
            </a:r>
            <a:endParaRPr lang="he-IL" sz="36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846390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3: </a:t>
            </a:r>
            <a:r>
              <a:rPr lang="en-US" dirty="0" err="1"/>
              <a:t>Axiomatizing</a:t>
            </a:r>
            <a:r>
              <a:rPr lang="en-US" dirty="0"/>
              <a:t> data types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91</a:t>
            </a:fld>
            <a:endParaRPr lang="he-IL" dirty="0"/>
          </a:p>
        </p:txBody>
      </p:sp>
      <p:sp>
        <p:nvSpPr>
          <p:cNvPr id="5" name="מציין מיקום תוכן 4"/>
          <p:cNvSpPr>
            <a:spLocks noGrp="1"/>
          </p:cNvSpPr>
          <p:nvPr>
            <p:ph idx="1"/>
          </p:nvPr>
        </p:nvSpPr>
        <p:spPr>
          <a:xfrm>
            <a:off x="457200" y="3284984"/>
            <a:ext cx="8229600" cy="18002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We added a new type of variables – array variables</a:t>
            </a:r>
          </a:p>
          <a:p>
            <a:pPr lvl="1"/>
            <a:r>
              <a:rPr lang="en-US" dirty="0"/>
              <a:t>Model array variable as a function </a:t>
            </a:r>
            <a:r>
              <a:rPr lang="en-US" i="1" dirty="0"/>
              <a:t>y</a:t>
            </a:r>
            <a:r>
              <a:rPr lang="en-US" dirty="0"/>
              <a:t> : </a:t>
            </a:r>
            <a:r>
              <a:rPr lang="en-US" b="1" dirty="0"/>
              <a:t>Z</a:t>
            </a:r>
            <a:r>
              <a:rPr lang="en-US" dirty="0"/>
              <a:t> </a:t>
            </a:r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 </a:t>
            </a:r>
            <a:r>
              <a:rPr lang="en-US" b="1" dirty="0">
                <a:solidFill>
                  <a:srgbClr val="000000"/>
                </a:solidFill>
                <a:sym typeface="Symbol" pitchFamily="18" charset="2"/>
              </a:rPr>
              <a:t>Z</a:t>
            </a:r>
          </a:p>
          <a:p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We need the two following axioms:</a:t>
            </a:r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1196752"/>
            <a:ext cx="8280920" cy="20621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1" algn="l" rtl="0">
              <a:buNone/>
            </a:pPr>
            <a:r>
              <a:rPr lang="en-US" sz="3200" i="1" dirty="0">
                <a:latin typeface="Bell MT" pitchFamily="18" charset="0"/>
              </a:rPr>
              <a:t>S</a:t>
            </a:r>
            <a:r>
              <a:rPr lang="en-US" sz="3200" dirty="0"/>
              <a:t> </a:t>
            </a:r>
            <a:r>
              <a:rPr lang="en-US" sz="3200" dirty="0">
                <a:latin typeface="Bell MT" pitchFamily="18" charset="0"/>
              </a:rPr>
              <a:t>::=</a:t>
            </a:r>
            <a:r>
              <a:rPr lang="en-US" sz="3200" dirty="0"/>
              <a:t> </a:t>
            </a:r>
            <a:r>
              <a:rPr lang="en-US" sz="3200" i="1" dirty="0">
                <a:latin typeface="Bell MT" pitchFamily="18" charset="0"/>
              </a:rPr>
              <a:t>x</a:t>
            </a:r>
            <a:r>
              <a:rPr lang="en-US" sz="3200" dirty="0">
                <a:latin typeface="Bell MT" pitchFamily="18" charset="0"/>
              </a:rPr>
              <a:t> </a:t>
            </a:r>
            <a:r>
              <a:rPr lang="en-US" sz="3200" b="1" dirty="0">
                <a:latin typeface="Bell MT" pitchFamily="18" charset="0"/>
              </a:rPr>
              <a:t>:=</a:t>
            </a:r>
            <a:r>
              <a:rPr lang="en-US" sz="3200" dirty="0">
                <a:latin typeface="Bell MT" pitchFamily="18" charset="0"/>
              </a:rPr>
              <a:t> </a:t>
            </a:r>
            <a:r>
              <a:rPr lang="en-US" sz="3200" i="1" dirty="0">
                <a:latin typeface="Bell MT" pitchFamily="18" charset="0"/>
              </a:rPr>
              <a:t>a</a:t>
            </a:r>
            <a:r>
              <a:rPr lang="en-US" sz="3200" dirty="0">
                <a:latin typeface="Bell MT" pitchFamily="18" charset="0"/>
              </a:rPr>
              <a:t> | </a:t>
            </a:r>
            <a:r>
              <a:rPr lang="en-US" sz="3200" i="1" dirty="0">
                <a:solidFill>
                  <a:srgbClr val="FF0000"/>
                </a:solidFill>
                <a:latin typeface="Bell MT" pitchFamily="18" charset="0"/>
              </a:rPr>
              <a:t>x</a:t>
            </a:r>
            <a:r>
              <a:rPr lang="en-US" sz="3200" dirty="0">
                <a:solidFill>
                  <a:srgbClr val="FF0000"/>
                </a:solidFill>
                <a:latin typeface="Bell MT" pitchFamily="18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Bell MT" pitchFamily="18" charset="0"/>
              </a:rPr>
              <a:t>:=</a:t>
            </a:r>
            <a:r>
              <a:rPr lang="en-US" sz="3200" dirty="0">
                <a:solidFill>
                  <a:srgbClr val="FF0000"/>
                </a:solidFill>
                <a:latin typeface="Bell MT" pitchFamily="18" charset="0"/>
              </a:rPr>
              <a:t> </a:t>
            </a:r>
            <a:r>
              <a:rPr lang="en-US" sz="3200" i="1" dirty="0">
                <a:solidFill>
                  <a:srgbClr val="FF0000"/>
                </a:solidFill>
                <a:latin typeface="Bell MT" pitchFamily="18" charset="0"/>
              </a:rPr>
              <a:t>y</a:t>
            </a:r>
            <a:r>
              <a:rPr lang="en-US" sz="3200" dirty="0">
                <a:solidFill>
                  <a:srgbClr val="FF0000"/>
                </a:solidFill>
              </a:rPr>
              <a:t>[</a:t>
            </a:r>
            <a:r>
              <a:rPr lang="en-US" sz="3200" i="1" dirty="0">
                <a:solidFill>
                  <a:srgbClr val="FF0000"/>
                </a:solidFill>
                <a:latin typeface="Bell MT" pitchFamily="18" charset="0"/>
              </a:rPr>
              <a:t>a</a:t>
            </a:r>
            <a:r>
              <a:rPr lang="en-US" sz="3200" dirty="0">
                <a:solidFill>
                  <a:srgbClr val="FF0000"/>
                </a:solidFill>
              </a:rPr>
              <a:t>]</a:t>
            </a:r>
            <a:r>
              <a:rPr lang="en-US" sz="3200" dirty="0">
                <a:latin typeface="Bell MT" pitchFamily="18" charset="0"/>
              </a:rPr>
              <a:t> | </a:t>
            </a:r>
            <a:r>
              <a:rPr lang="en-US" sz="3200" i="1" dirty="0">
                <a:solidFill>
                  <a:srgbClr val="FF0000"/>
                </a:solidFill>
                <a:latin typeface="Bell MT" pitchFamily="18" charset="0"/>
              </a:rPr>
              <a:t>y</a:t>
            </a:r>
            <a:r>
              <a:rPr lang="en-US" sz="3200" dirty="0">
                <a:solidFill>
                  <a:srgbClr val="FF0000"/>
                </a:solidFill>
              </a:rPr>
              <a:t>[</a:t>
            </a:r>
            <a:r>
              <a:rPr lang="en-US" sz="3200" i="1" dirty="0">
                <a:solidFill>
                  <a:srgbClr val="FF0000"/>
                </a:solidFill>
                <a:latin typeface="Bell MT" pitchFamily="18" charset="0"/>
              </a:rPr>
              <a:t>a</a:t>
            </a:r>
            <a:r>
              <a:rPr lang="en-US" sz="3200" dirty="0">
                <a:solidFill>
                  <a:srgbClr val="FF0000"/>
                </a:solidFill>
              </a:rPr>
              <a:t>]</a:t>
            </a:r>
            <a:r>
              <a:rPr lang="en-US" sz="3200" dirty="0">
                <a:solidFill>
                  <a:srgbClr val="FF0000"/>
                </a:solidFill>
                <a:latin typeface="Bell MT" pitchFamily="18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Bell MT" pitchFamily="18" charset="0"/>
              </a:rPr>
              <a:t>:=</a:t>
            </a:r>
            <a:r>
              <a:rPr lang="en-US" sz="3200" dirty="0">
                <a:solidFill>
                  <a:srgbClr val="FF0000"/>
                </a:solidFill>
                <a:latin typeface="Bell MT" pitchFamily="18" charset="0"/>
              </a:rPr>
              <a:t> </a:t>
            </a:r>
            <a:r>
              <a:rPr lang="en-US" sz="3200" i="1" dirty="0">
                <a:solidFill>
                  <a:srgbClr val="FF0000"/>
                </a:solidFill>
                <a:latin typeface="Bell MT" pitchFamily="18" charset="0"/>
              </a:rPr>
              <a:t>x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sz="3200" dirty="0">
                <a:latin typeface="Bell MT" pitchFamily="18" charset="0"/>
              </a:rPr>
              <a:t>| 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skip</a:t>
            </a:r>
            <a:r>
              <a:rPr lang="en-US" sz="3200" dirty="0">
                <a:latin typeface="Bell MT" pitchFamily="18" charset="0"/>
              </a:rPr>
              <a:t> | </a:t>
            </a:r>
            <a:r>
              <a:rPr lang="en-US" sz="3200" i="1" dirty="0">
                <a:latin typeface="Bell MT" pitchFamily="18" charset="0"/>
              </a:rPr>
              <a:t>S</a:t>
            </a:r>
            <a:r>
              <a:rPr lang="en-US" sz="3200" baseline="-25000" dirty="0">
                <a:latin typeface="Bell MT" pitchFamily="18" charset="0"/>
              </a:rPr>
              <a:t>1</a:t>
            </a:r>
            <a:r>
              <a:rPr lang="en-US" sz="3200" b="1" dirty="0">
                <a:latin typeface="Bell MT" pitchFamily="18" charset="0"/>
              </a:rPr>
              <a:t>;</a:t>
            </a:r>
            <a:r>
              <a:rPr lang="en-US" sz="3200" dirty="0">
                <a:latin typeface="Bell MT" pitchFamily="18" charset="0"/>
              </a:rPr>
              <a:t> </a:t>
            </a:r>
            <a:r>
              <a:rPr lang="en-US" sz="3200" i="1" dirty="0">
                <a:latin typeface="Bell MT" pitchFamily="18" charset="0"/>
              </a:rPr>
              <a:t>S</a:t>
            </a:r>
            <a:r>
              <a:rPr lang="en-US" sz="3200" baseline="-25000" dirty="0">
                <a:latin typeface="Bell MT" pitchFamily="18" charset="0"/>
              </a:rPr>
              <a:t>2</a:t>
            </a:r>
            <a:br>
              <a:rPr lang="en-US" sz="3200" baseline="-25000" dirty="0">
                <a:latin typeface="Bell MT" pitchFamily="18" charset="0"/>
              </a:rPr>
            </a:br>
            <a:r>
              <a:rPr lang="en-US" sz="3200" dirty="0">
                <a:latin typeface="Bell MT" pitchFamily="18" charset="0"/>
              </a:rPr>
              <a:t>| 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3200" dirty="0"/>
              <a:t> </a:t>
            </a:r>
            <a:r>
              <a:rPr lang="en-US" sz="3200" i="1" dirty="0">
                <a:latin typeface="Bell MT" pitchFamily="18" charset="0"/>
              </a:rPr>
              <a:t>b</a:t>
            </a:r>
            <a:r>
              <a:rPr lang="en-US" sz="3200" dirty="0"/>
              <a:t> 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then</a:t>
            </a:r>
            <a:r>
              <a:rPr lang="en-US" sz="3200" dirty="0">
                <a:latin typeface="Bell MT" pitchFamily="18" charset="0"/>
              </a:rPr>
              <a:t> </a:t>
            </a:r>
            <a:r>
              <a:rPr lang="en-US" sz="3200" i="1" dirty="0">
                <a:latin typeface="Bell MT" pitchFamily="18" charset="0"/>
              </a:rPr>
              <a:t>S</a:t>
            </a:r>
            <a:r>
              <a:rPr lang="en-US" sz="3200" baseline="-25000" dirty="0">
                <a:latin typeface="Bell MT" pitchFamily="18" charset="0"/>
              </a:rPr>
              <a:t>1</a:t>
            </a:r>
            <a:r>
              <a:rPr lang="en-US" sz="3200" dirty="0"/>
              <a:t> 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3200" dirty="0">
                <a:latin typeface="Bell MT" pitchFamily="18" charset="0"/>
              </a:rPr>
              <a:t> </a:t>
            </a:r>
            <a:r>
              <a:rPr lang="en-US" sz="3200" i="1" dirty="0">
                <a:latin typeface="Bell MT" pitchFamily="18" charset="0"/>
              </a:rPr>
              <a:t>S</a:t>
            </a:r>
            <a:r>
              <a:rPr lang="en-US" sz="3200" baseline="-25000" dirty="0">
                <a:latin typeface="Bell MT" pitchFamily="18" charset="0"/>
              </a:rPr>
              <a:t>2</a:t>
            </a:r>
          </a:p>
          <a:p>
            <a:pPr lvl="1" algn="l" rtl="0">
              <a:buNone/>
            </a:pPr>
            <a:r>
              <a:rPr lang="en-US" sz="3200" dirty="0">
                <a:latin typeface="Bell MT" pitchFamily="18" charset="0"/>
              </a:rPr>
              <a:t>| 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3200" dirty="0"/>
              <a:t> </a:t>
            </a:r>
            <a:r>
              <a:rPr lang="en-US" sz="3200" i="1" dirty="0">
                <a:latin typeface="Bell MT" pitchFamily="18" charset="0"/>
              </a:rPr>
              <a:t>b</a:t>
            </a:r>
            <a:r>
              <a:rPr lang="en-US" sz="3200" dirty="0"/>
              <a:t> 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do</a:t>
            </a:r>
            <a:r>
              <a:rPr lang="en-US" sz="3200" dirty="0">
                <a:cs typeface="Courier New" pitchFamily="49" charset="0"/>
              </a:rPr>
              <a:t> </a:t>
            </a:r>
            <a:r>
              <a:rPr lang="en-US" sz="3200" i="1" dirty="0">
                <a:latin typeface="Bell MT" pitchFamily="18" charset="0"/>
              </a:rPr>
              <a:t>S</a:t>
            </a:r>
            <a:endParaRPr lang="he-IL" dirty="0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223628" y="5157192"/>
            <a:ext cx="6373164" cy="58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 anchor="ctr">
            <a:spAutoFit/>
          </a:bodyPr>
          <a:lstStyle/>
          <a:p>
            <a:pPr algn="ctr" rtl="0">
              <a:spcBef>
                <a:spcPct val="50000"/>
              </a:spcBef>
              <a:buFont typeface="Monotype Sorts" pitchFamily="2" charset="2"/>
              <a:buNone/>
            </a:pPr>
            <a:r>
              <a:rPr lang="en-US" sz="3200" dirty="0">
                <a:sym typeface="Symbol"/>
              </a:rPr>
              <a:t> { </a:t>
            </a:r>
            <a:r>
              <a:rPr lang="en-US" sz="3200" i="1" dirty="0"/>
              <a:t>y</a:t>
            </a:r>
            <a:r>
              <a:rPr lang="en-US" sz="3200" dirty="0"/>
              <a:t>[</a:t>
            </a:r>
            <a:r>
              <a:rPr lang="en-US" sz="3200" i="1" dirty="0" err="1"/>
              <a:t>x</a:t>
            </a:r>
            <a:r>
              <a:rPr lang="en-US" sz="3200" dirty="0" err="1">
                <a:sym typeface="Math C"/>
              </a:rPr>
              <a:t></a:t>
            </a:r>
            <a:r>
              <a:rPr lang="en-US" sz="3200" i="1" dirty="0" err="1"/>
              <a:t>a</a:t>
            </a:r>
            <a:r>
              <a:rPr lang="en-US" sz="3200" dirty="0"/>
              <a:t>](</a:t>
            </a:r>
            <a:r>
              <a:rPr lang="en-US" sz="3200" i="1" dirty="0"/>
              <a:t>x</a:t>
            </a:r>
            <a:r>
              <a:rPr lang="en-US" sz="3200" dirty="0"/>
              <a:t>) </a:t>
            </a:r>
            <a:r>
              <a:rPr lang="en-US" sz="3200" b="1" dirty="0"/>
              <a:t>=</a:t>
            </a:r>
            <a:r>
              <a:rPr lang="en-US" sz="3200" dirty="0"/>
              <a:t> </a:t>
            </a:r>
            <a:r>
              <a:rPr lang="en-US" sz="3200" i="1" dirty="0"/>
              <a:t>a</a:t>
            </a:r>
            <a:r>
              <a:rPr lang="en-US" sz="3200" i="1" dirty="0">
                <a:sym typeface="Math B"/>
              </a:rPr>
              <a:t> </a:t>
            </a:r>
            <a:r>
              <a:rPr lang="en-US" sz="3200" dirty="0">
                <a:sym typeface="Symbol"/>
              </a:rPr>
              <a:t>}</a:t>
            </a:r>
            <a:endParaRPr lang="en-US" sz="3200" dirty="0">
              <a:sym typeface="Math B" pitchFamily="2" charset="2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223628" y="5805264"/>
            <a:ext cx="6373164" cy="58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 anchor="ctr">
            <a:spAutoFit/>
          </a:bodyPr>
          <a:lstStyle/>
          <a:p>
            <a:pPr algn="ctr" rtl="0">
              <a:spcBef>
                <a:spcPct val="50000"/>
              </a:spcBef>
              <a:buFont typeface="Monotype Sorts" pitchFamily="2" charset="2"/>
              <a:buNone/>
            </a:pPr>
            <a:r>
              <a:rPr lang="en-US" sz="3200" dirty="0">
                <a:sym typeface="Symbol"/>
              </a:rPr>
              <a:t> { </a:t>
            </a:r>
            <a:r>
              <a:rPr lang="en-US" sz="3200" dirty="0" err="1">
                <a:sym typeface="Symbol"/>
              </a:rPr>
              <a:t>zx</a:t>
            </a:r>
            <a:r>
              <a:rPr lang="en-US" sz="3200" dirty="0">
                <a:sym typeface="Symbol"/>
              </a:rPr>
              <a:t>  </a:t>
            </a:r>
            <a:r>
              <a:rPr lang="en-US" sz="3200" i="1" dirty="0"/>
              <a:t>y</a:t>
            </a:r>
            <a:r>
              <a:rPr lang="en-US" sz="3200" dirty="0"/>
              <a:t>[</a:t>
            </a:r>
            <a:r>
              <a:rPr lang="en-US" sz="3200" i="1" dirty="0" err="1"/>
              <a:t>x</a:t>
            </a:r>
            <a:r>
              <a:rPr lang="en-US" sz="3200" dirty="0" err="1">
                <a:sym typeface="Math C"/>
              </a:rPr>
              <a:t></a:t>
            </a:r>
            <a:r>
              <a:rPr lang="en-US" sz="3200" i="1" dirty="0" err="1"/>
              <a:t>a</a:t>
            </a:r>
            <a:r>
              <a:rPr lang="en-US" sz="3200" dirty="0"/>
              <a:t>](</a:t>
            </a:r>
            <a:r>
              <a:rPr lang="en-US" sz="3200" i="1" dirty="0"/>
              <a:t>z</a:t>
            </a:r>
            <a:r>
              <a:rPr lang="en-US" sz="3200" dirty="0"/>
              <a:t>) </a:t>
            </a:r>
            <a:r>
              <a:rPr lang="en-US" sz="3200" b="1" dirty="0"/>
              <a:t>=</a:t>
            </a:r>
            <a:r>
              <a:rPr lang="en-US" sz="3200" dirty="0"/>
              <a:t> y(z)</a:t>
            </a:r>
            <a:r>
              <a:rPr lang="en-US" sz="3200" i="1" dirty="0">
                <a:sym typeface="Math B"/>
              </a:rPr>
              <a:t> </a:t>
            </a:r>
            <a:r>
              <a:rPr lang="en-US" sz="3200" dirty="0">
                <a:sym typeface="Symbol"/>
              </a:rPr>
              <a:t>}</a:t>
            </a:r>
            <a:endParaRPr lang="en-US" sz="3200" dirty="0">
              <a:sym typeface="Math B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148859979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update rules (</a:t>
            </a:r>
            <a:r>
              <a:rPr lang="en-US" dirty="0" err="1"/>
              <a:t>wp</a:t>
            </a:r>
            <a:r>
              <a:rPr lang="en-US" dirty="0"/>
              <a:t>)</a:t>
            </a:r>
            <a:endParaRPr lang="he-IL" dirty="0"/>
          </a:p>
        </p:txBody>
      </p:sp>
      <p:sp>
        <p:nvSpPr>
          <p:cNvPr id="6" name="מציין מיקום תוכן 5"/>
          <p:cNvSpPr>
            <a:spLocks noGrp="1"/>
          </p:cNvSpPr>
          <p:nvPr>
            <p:ph idx="1"/>
          </p:nvPr>
        </p:nvSpPr>
        <p:spPr>
          <a:xfrm>
            <a:off x="457200" y="3212976"/>
            <a:ext cx="8229600" cy="1800200"/>
          </a:xfrm>
        </p:spPr>
        <p:txBody>
          <a:bodyPr/>
          <a:lstStyle/>
          <a:p>
            <a:r>
              <a:rPr lang="en-US" dirty="0"/>
              <a:t>Treat an array assignment </a:t>
            </a:r>
            <a:r>
              <a:rPr lang="en-US" i="1" dirty="0"/>
              <a:t>y</a:t>
            </a:r>
            <a:r>
              <a:rPr lang="en-US" dirty="0"/>
              <a:t>[</a:t>
            </a:r>
            <a:r>
              <a:rPr lang="en-US" i="1" dirty="0"/>
              <a:t>a</a:t>
            </a:r>
            <a:r>
              <a:rPr lang="en-US" dirty="0"/>
              <a:t>] </a:t>
            </a:r>
            <a:r>
              <a:rPr lang="en-US" b="1" dirty="0"/>
              <a:t>:=</a:t>
            </a:r>
            <a:r>
              <a:rPr lang="en-US" dirty="0"/>
              <a:t> </a:t>
            </a:r>
            <a:r>
              <a:rPr lang="en-US" i="1" dirty="0"/>
              <a:t>x</a:t>
            </a:r>
            <a:r>
              <a:rPr lang="en-US" dirty="0"/>
              <a:t> as an update to the array function y</a:t>
            </a:r>
          </a:p>
          <a:p>
            <a:pPr lvl="1"/>
            <a:r>
              <a:rPr lang="en-US" i="1" dirty="0"/>
              <a:t>y := y</a:t>
            </a:r>
            <a:r>
              <a:rPr lang="en-US" dirty="0"/>
              <a:t>[</a:t>
            </a:r>
            <a:r>
              <a:rPr lang="en-US" i="1" dirty="0" err="1"/>
              <a:t>a</a:t>
            </a:r>
            <a:r>
              <a:rPr lang="en-US" dirty="0" err="1">
                <a:sym typeface="Math C"/>
              </a:rPr>
              <a:t></a:t>
            </a:r>
            <a:r>
              <a:rPr lang="en-US" i="1" dirty="0" err="1"/>
              <a:t>x</a:t>
            </a:r>
            <a:r>
              <a:rPr lang="en-US" dirty="0"/>
              <a:t>] meaning y’=</a:t>
            </a:r>
            <a:r>
              <a:rPr lang="en-US" dirty="0">
                <a:sym typeface="Math A"/>
              </a:rPr>
              <a:t>v. v=a ? X : y(v)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92</a:t>
            </a:fld>
            <a:endParaRPr lang="he-IL" dirty="0"/>
          </a:p>
        </p:txBody>
      </p:sp>
      <p:sp>
        <p:nvSpPr>
          <p:cNvPr id="13" name="TextBox 12"/>
          <p:cNvSpPr txBox="1"/>
          <p:nvPr/>
        </p:nvSpPr>
        <p:spPr>
          <a:xfrm>
            <a:off x="467544" y="1196752"/>
            <a:ext cx="8280920" cy="20621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1" algn="l" rtl="0">
              <a:buNone/>
            </a:pPr>
            <a:r>
              <a:rPr lang="en-US" sz="3200" i="1" dirty="0">
                <a:latin typeface="Bell MT" pitchFamily="18" charset="0"/>
              </a:rPr>
              <a:t>S</a:t>
            </a:r>
            <a:r>
              <a:rPr lang="en-US" sz="3200" dirty="0"/>
              <a:t> </a:t>
            </a:r>
            <a:r>
              <a:rPr lang="en-US" sz="3200" dirty="0">
                <a:latin typeface="Bell MT" pitchFamily="18" charset="0"/>
              </a:rPr>
              <a:t>::=</a:t>
            </a:r>
            <a:r>
              <a:rPr lang="en-US" sz="3200" dirty="0"/>
              <a:t> </a:t>
            </a:r>
            <a:r>
              <a:rPr lang="en-US" sz="3200" i="1" dirty="0">
                <a:latin typeface="Bell MT" pitchFamily="18" charset="0"/>
              </a:rPr>
              <a:t>x</a:t>
            </a:r>
            <a:r>
              <a:rPr lang="en-US" sz="3200" dirty="0">
                <a:latin typeface="Bell MT" pitchFamily="18" charset="0"/>
              </a:rPr>
              <a:t> </a:t>
            </a:r>
            <a:r>
              <a:rPr lang="en-US" sz="3200" b="1" dirty="0">
                <a:latin typeface="Bell MT" pitchFamily="18" charset="0"/>
              </a:rPr>
              <a:t>:=</a:t>
            </a:r>
            <a:r>
              <a:rPr lang="en-US" sz="3200" dirty="0">
                <a:latin typeface="Bell MT" pitchFamily="18" charset="0"/>
              </a:rPr>
              <a:t> </a:t>
            </a:r>
            <a:r>
              <a:rPr lang="en-US" sz="3200" i="1" dirty="0">
                <a:latin typeface="Bell MT" pitchFamily="18" charset="0"/>
              </a:rPr>
              <a:t>a</a:t>
            </a:r>
            <a:r>
              <a:rPr lang="en-US" sz="3200" dirty="0">
                <a:latin typeface="Bell MT" pitchFamily="18" charset="0"/>
              </a:rPr>
              <a:t> | </a:t>
            </a:r>
            <a:r>
              <a:rPr lang="en-US" sz="3200" i="1" dirty="0">
                <a:solidFill>
                  <a:srgbClr val="FF0000"/>
                </a:solidFill>
                <a:latin typeface="Bell MT" pitchFamily="18" charset="0"/>
              </a:rPr>
              <a:t>x</a:t>
            </a:r>
            <a:r>
              <a:rPr lang="en-US" sz="3200" dirty="0">
                <a:solidFill>
                  <a:srgbClr val="FF0000"/>
                </a:solidFill>
                <a:latin typeface="Bell MT" pitchFamily="18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Bell MT" pitchFamily="18" charset="0"/>
              </a:rPr>
              <a:t>:=</a:t>
            </a:r>
            <a:r>
              <a:rPr lang="en-US" sz="3200" dirty="0">
                <a:solidFill>
                  <a:srgbClr val="FF0000"/>
                </a:solidFill>
                <a:latin typeface="Bell MT" pitchFamily="18" charset="0"/>
              </a:rPr>
              <a:t> </a:t>
            </a:r>
            <a:r>
              <a:rPr lang="en-US" sz="3200" i="1" dirty="0">
                <a:solidFill>
                  <a:srgbClr val="FF0000"/>
                </a:solidFill>
                <a:latin typeface="Bell MT" pitchFamily="18" charset="0"/>
              </a:rPr>
              <a:t>y</a:t>
            </a:r>
            <a:r>
              <a:rPr lang="en-US" sz="3200" dirty="0">
                <a:solidFill>
                  <a:srgbClr val="FF0000"/>
                </a:solidFill>
              </a:rPr>
              <a:t>[</a:t>
            </a:r>
            <a:r>
              <a:rPr lang="en-US" sz="3200" i="1" dirty="0">
                <a:solidFill>
                  <a:srgbClr val="FF0000"/>
                </a:solidFill>
                <a:latin typeface="Bell MT" pitchFamily="18" charset="0"/>
              </a:rPr>
              <a:t>a</a:t>
            </a:r>
            <a:r>
              <a:rPr lang="en-US" sz="3200" dirty="0">
                <a:solidFill>
                  <a:srgbClr val="FF0000"/>
                </a:solidFill>
              </a:rPr>
              <a:t>]</a:t>
            </a:r>
            <a:r>
              <a:rPr lang="en-US" sz="3200" dirty="0">
                <a:latin typeface="Bell MT" pitchFamily="18" charset="0"/>
              </a:rPr>
              <a:t> | </a:t>
            </a:r>
            <a:r>
              <a:rPr lang="en-US" sz="3200" i="1" dirty="0">
                <a:solidFill>
                  <a:srgbClr val="FF0000"/>
                </a:solidFill>
                <a:latin typeface="Bell MT" pitchFamily="18" charset="0"/>
              </a:rPr>
              <a:t>y</a:t>
            </a:r>
            <a:r>
              <a:rPr lang="en-US" sz="3200" dirty="0">
                <a:solidFill>
                  <a:srgbClr val="FF0000"/>
                </a:solidFill>
              </a:rPr>
              <a:t>[</a:t>
            </a:r>
            <a:r>
              <a:rPr lang="en-US" sz="3200" i="1" dirty="0">
                <a:solidFill>
                  <a:srgbClr val="FF0000"/>
                </a:solidFill>
                <a:latin typeface="Bell MT" pitchFamily="18" charset="0"/>
              </a:rPr>
              <a:t>a</a:t>
            </a:r>
            <a:r>
              <a:rPr lang="en-US" sz="3200" dirty="0">
                <a:solidFill>
                  <a:srgbClr val="FF0000"/>
                </a:solidFill>
              </a:rPr>
              <a:t>]</a:t>
            </a:r>
            <a:r>
              <a:rPr lang="en-US" sz="3200" dirty="0">
                <a:solidFill>
                  <a:srgbClr val="FF0000"/>
                </a:solidFill>
                <a:latin typeface="Bell MT" pitchFamily="18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Bell MT" pitchFamily="18" charset="0"/>
              </a:rPr>
              <a:t>:=</a:t>
            </a:r>
            <a:r>
              <a:rPr lang="en-US" sz="3200" dirty="0">
                <a:solidFill>
                  <a:srgbClr val="FF0000"/>
                </a:solidFill>
                <a:latin typeface="Bell MT" pitchFamily="18" charset="0"/>
              </a:rPr>
              <a:t> </a:t>
            </a:r>
            <a:r>
              <a:rPr lang="en-US" sz="3200" i="1" dirty="0">
                <a:solidFill>
                  <a:srgbClr val="FF0000"/>
                </a:solidFill>
                <a:latin typeface="Bell MT" pitchFamily="18" charset="0"/>
              </a:rPr>
              <a:t>x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sz="3200" dirty="0">
                <a:latin typeface="Bell MT" pitchFamily="18" charset="0"/>
              </a:rPr>
              <a:t>| 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skip</a:t>
            </a:r>
            <a:r>
              <a:rPr lang="en-US" sz="3200" dirty="0">
                <a:latin typeface="Bell MT" pitchFamily="18" charset="0"/>
              </a:rPr>
              <a:t> | </a:t>
            </a:r>
            <a:r>
              <a:rPr lang="en-US" sz="3200" i="1" dirty="0">
                <a:latin typeface="Bell MT" pitchFamily="18" charset="0"/>
              </a:rPr>
              <a:t>S</a:t>
            </a:r>
            <a:r>
              <a:rPr lang="en-US" sz="3200" baseline="-25000" dirty="0">
                <a:latin typeface="Bell MT" pitchFamily="18" charset="0"/>
              </a:rPr>
              <a:t>1</a:t>
            </a:r>
            <a:r>
              <a:rPr lang="en-US" sz="3200" b="1" dirty="0">
                <a:latin typeface="Bell MT" pitchFamily="18" charset="0"/>
              </a:rPr>
              <a:t>;</a:t>
            </a:r>
            <a:r>
              <a:rPr lang="en-US" sz="3200" dirty="0">
                <a:latin typeface="Bell MT" pitchFamily="18" charset="0"/>
              </a:rPr>
              <a:t> </a:t>
            </a:r>
            <a:r>
              <a:rPr lang="en-US" sz="3200" i="1" dirty="0">
                <a:latin typeface="Bell MT" pitchFamily="18" charset="0"/>
              </a:rPr>
              <a:t>S</a:t>
            </a:r>
            <a:r>
              <a:rPr lang="en-US" sz="3200" baseline="-25000" dirty="0">
                <a:latin typeface="Bell MT" pitchFamily="18" charset="0"/>
              </a:rPr>
              <a:t>2</a:t>
            </a:r>
            <a:br>
              <a:rPr lang="en-US" sz="3200" baseline="-25000" dirty="0">
                <a:latin typeface="Bell MT" pitchFamily="18" charset="0"/>
              </a:rPr>
            </a:br>
            <a:r>
              <a:rPr lang="en-US" sz="3200" dirty="0">
                <a:latin typeface="Bell MT" pitchFamily="18" charset="0"/>
              </a:rPr>
              <a:t>| 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3200" dirty="0"/>
              <a:t> </a:t>
            </a:r>
            <a:r>
              <a:rPr lang="en-US" sz="3200" i="1" dirty="0">
                <a:latin typeface="Bell MT" pitchFamily="18" charset="0"/>
              </a:rPr>
              <a:t>b</a:t>
            </a:r>
            <a:r>
              <a:rPr lang="en-US" sz="3200" dirty="0"/>
              <a:t> 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then</a:t>
            </a:r>
            <a:r>
              <a:rPr lang="en-US" sz="3200" dirty="0">
                <a:latin typeface="Bell MT" pitchFamily="18" charset="0"/>
              </a:rPr>
              <a:t> </a:t>
            </a:r>
            <a:r>
              <a:rPr lang="en-US" sz="3200" i="1" dirty="0">
                <a:latin typeface="Bell MT" pitchFamily="18" charset="0"/>
              </a:rPr>
              <a:t>S</a:t>
            </a:r>
            <a:r>
              <a:rPr lang="en-US" sz="3200" baseline="-25000" dirty="0">
                <a:latin typeface="Bell MT" pitchFamily="18" charset="0"/>
              </a:rPr>
              <a:t>1</a:t>
            </a:r>
            <a:r>
              <a:rPr lang="en-US" sz="3200" dirty="0"/>
              <a:t> 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3200" dirty="0">
                <a:latin typeface="Bell MT" pitchFamily="18" charset="0"/>
              </a:rPr>
              <a:t> </a:t>
            </a:r>
            <a:r>
              <a:rPr lang="en-US" sz="3200" i="1" dirty="0">
                <a:latin typeface="Bell MT" pitchFamily="18" charset="0"/>
              </a:rPr>
              <a:t>S</a:t>
            </a:r>
            <a:r>
              <a:rPr lang="en-US" sz="3200" baseline="-25000" dirty="0">
                <a:latin typeface="Bell MT" pitchFamily="18" charset="0"/>
              </a:rPr>
              <a:t>2</a:t>
            </a:r>
          </a:p>
          <a:p>
            <a:pPr lvl="1" algn="l" rtl="0">
              <a:buNone/>
            </a:pPr>
            <a:r>
              <a:rPr lang="en-US" sz="3200" dirty="0">
                <a:latin typeface="Bell MT" pitchFamily="18" charset="0"/>
              </a:rPr>
              <a:t>| 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3200" dirty="0"/>
              <a:t> </a:t>
            </a:r>
            <a:r>
              <a:rPr lang="en-US" sz="3200" i="1" dirty="0">
                <a:latin typeface="Bell MT" pitchFamily="18" charset="0"/>
              </a:rPr>
              <a:t>b</a:t>
            </a:r>
            <a:r>
              <a:rPr lang="en-US" sz="3200" dirty="0"/>
              <a:t> 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do</a:t>
            </a:r>
            <a:r>
              <a:rPr lang="en-US" sz="3200" dirty="0">
                <a:cs typeface="Courier New" pitchFamily="49" charset="0"/>
              </a:rPr>
              <a:t> </a:t>
            </a:r>
            <a:r>
              <a:rPr lang="en-US" sz="3200" i="1" dirty="0">
                <a:latin typeface="Bell MT" pitchFamily="18" charset="0"/>
              </a:rPr>
              <a:t>S</a:t>
            </a:r>
            <a:endParaRPr lang="he-IL" dirty="0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827584" y="5003822"/>
            <a:ext cx="7272808" cy="58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 anchor="ctr">
            <a:spAutoFit/>
          </a:bodyPr>
          <a:lstStyle/>
          <a:p>
            <a:pPr algn="ctr" rtl="0">
              <a:spcBef>
                <a:spcPct val="50000"/>
              </a:spcBef>
              <a:buFont typeface="Monotype Sorts" pitchFamily="2" charset="2"/>
              <a:buNone/>
            </a:pPr>
            <a:r>
              <a:rPr lang="en-US" sz="3200" dirty="0">
                <a:solidFill>
                  <a:srgbClr val="0000FF"/>
                </a:solidFill>
                <a:sym typeface="Symbol"/>
              </a:rPr>
              <a:t>[array-update]</a:t>
            </a:r>
            <a:r>
              <a:rPr lang="en-US" sz="3200" dirty="0">
                <a:sym typeface="Symbol"/>
              </a:rPr>
              <a:t> { </a:t>
            </a:r>
            <a:r>
              <a:rPr lang="en-US" sz="3200" i="1" dirty="0">
                <a:sym typeface="Symbol"/>
              </a:rPr>
              <a:t>P</a:t>
            </a:r>
            <a:r>
              <a:rPr lang="en-US" sz="3200" dirty="0">
                <a:sym typeface="Symbol"/>
              </a:rPr>
              <a:t>[</a:t>
            </a:r>
            <a:r>
              <a:rPr lang="en-US" sz="3200" i="1" dirty="0">
                <a:sym typeface="Symbol"/>
              </a:rPr>
              <a:t>y</a:t>
            </a:r>
            <a:r>
              <a:rPr lang="en-US" sz="3200" dirty="0"/>
              <a:t>[</a:t>
            </a:r>
            <a:r>
              <a:rPr lang="en-US" sz="3200" i="1" dirty="0" err="1"/>
              <a:t>a</a:t>
            </a:r>
            <a:r>
              <a:rPr lang="en-US" sz="3200" dirty="0" err="1">
                <a:sym typeface="Math C"/>
              </a:rPr>
              <a:t></a:t>
            </a:r>
            <a:r>
              <a:rPr lang="en-US" sz="3200" i="1" dirty="0" err="1"/>
              <a:t>x</a:t>
            </a:r>
            <a:r>
              <a:rPr lang="en-US" sz="3200" dirty="0"/>
              <a:t>]/</a:t>
            </a:r>
            <a:r>
              <a:rPr lang="en-US" sz="3200" i="1" dirty="0"/>
              <a:t>y</a:t>
            </a:r>
            <a:r>
              <a:rPr lang="en-US" sz="3200" dirty="0">
                <a:sym typeface="Symbol"/>
              </a:rPr>
              <a:t>]</a:t>
            </a:r>
            <a:r>
              <a:rPr lang="en-US" sz="3200" i="1" dirty="0">
                <a:sym typeface="Symbol"/>
              </a:rPr>
              <a:t> </a:t>
            </a:r>
            <a:r>
              <a:rPr lang="en-US" sz="3200" dirty="0">
                <a:sym typeface="Symbol"/>
              </a:rPr>
              <a:t>} </a:t>
            </a:r>
            <a:r>
              <a:rPr lang="en-US" sz="3200" i="1" dirty="0"/>
              <a:t>y</a:t>
            </a:r>
            <a:r>
              <a:rPr lang="en-US" sz="3200" dirty="0"/>
              <a:t>[</a:t>
            </a:r>
            <a:r>
              <a:rPr lang="en-US" sz="3200" i="1" dirty="0"/>
              <a:t>a</a:t>
            </a:r>
            <a:r>
              <a:rPr lang="en-US" sz="3200" dirty="0"/>
              <a:t>] </a:t>
            </a:r>
            <a:r>
              <a:rPr lang="en-US" sz="3200" b="1" dirty="0"/>
              <a:t>:=</a:t>
            </a:r>
            <a:r>
              <a:rPr lang="en-US" sz="3200" dirty="0"/>
              <a:t> </a:t>
            </a:r>
            <a:r>
              <a:rPr lang="en-US" sz="3200" i="1" dirty="0"/>
              <a:t>x</a:t>
            </a:r>
            <a:r>
              <a:rPr lang="en-US" sz="3200" dirty="0">
                <a:sym typeface="Symbol"/>
              </a:rPr>
              <a:t> { </a:t>
            </a:r>
            <a:r>
              <a:rPr lang="en-US" sz="3200" i="1" dirty="0">
                <a:sym typeface="Math B"/>
              </a:rPr>
              <a:t>P </a:t>
            </a:r>
            <a:r>
              <a:rPr lang="en-US" sz="3200" dirty="0">
                <a:sym typeface="Symbol"/>
              </a:rPr>
              <a:t>}</a:t>
            </a:r>
            <a:endParaRPr lang="en-US" sz="3200" dirty="0">
              <a:solidFill>
                <a:srgbClr val="000000"/>
              </a:solidFill>
              <a:sym typeface="Math B" pitchFamily="2" charset="2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827584" y="5661248"/>
            <a:ext cx="6336704" cy="58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 anchor="ctr">
            <a:spAutoFit/>
          </a:bodyPr>
          <a:lstStyle/>
          <a:p>
            <a:pPr algn="ctr" rtl="0">
              <a:spcBef>
                <a:spcPct val="50000"/>
              </a:spcBef>
              <a:buFont typeface="Monotype Sorts" pitchFamily="2" charset="2"/>
              <a:buNone/>
            </a:pPr>
            <a:r>
              <a:rPr lang="en-US" sz="3200" dirty="0">
                <a:solidFill>
                  <a:srgbClr val="0000FF"/>
                </a:solidFill>
                <a:sym typeface="Symbol"/>
              </a:rPr>
              <a:t>[array-load]</a:t>
            </a:r>
            <a:r>
              <a:rPr lang="en-US" sz="3200" dirty="0">
                <a:sym typeface="Symbol"/>
              </a:rPr>
              <a:t> { </a:t>
            </a:r>
            <a:r>
              <a:rPr lang="en-US" sz="3200" i="1" dirty="0">
                <a:sym typeface="Symbol"/>
              </a:rPr>
              <a:t>P</a:t>
            </a:r>
            <a:r>
              <a:rPr lang="en-US" sz="3200" dirty="0">
                <a:sym typeface="Symbol"/>
              </a:rPr>
              <a:t>[</a:t>
            </a:r>
            <a:r>
              <a:rPr lang="en-US" sz="3200" i="1" dirty="0">
                <a:sym typeface="Symbol"/>
              </a:rPr>
              <a:t>y</a:t>
            </a:r>
            <a:r>
              <a:rPr lang="en-US" sz="3200" dirty="0"/>
              <a:t>(</a:t>
            </a:r>
            <a:r>
              <a:rPr lang="en-US" sz="3200" i="1" dirty="0"/>
              <a:t>a</a:t>
            </a:r>
            <a:r>
              <a:rPr lang="en-US" sz="3200" dirty="0"/>
              <a:t>)/</a:t>
            </a:r>
            <a:r>
              <a:rPr lang="en-US" sz="3200" i="1" dirty="0"/>
              <a:t>x</a:t>
            </a:r>
            <a:r>
              <a:rPr lang="en-US" sz="3200" dirty="0">
                <a:sym typeface="Symbol"/>
              </a:rPr>
              <a:t>]</a:t>
            </a:r>
            <a:r>
              <a:rPr lang="en-US" sz="3200" i="1" dirty="0">
                <a:sym typeface="Symbol"/>
              </a:rPr>
              <a:t> </a:t>
            </a:r>
            <a:r>
              <a:rPr lang="en-US" sz="3200" dirty="0">
                <a:sym typeface="Symbol"/>
              </a:rPr>
              <a:t>} </a:t>
            </a:r>
            <a:r>
              <a:rPr lang="en-US" sz="3200" i="1" dirty="0"/>
              <a:t>x</a:t>
            </a:r>
            <a:r>
              <a:rPr lang="en-US" sz="3200" dirty="0"/>
              <a:t> </a:t>
            </a:r>
            <a:r>
              <a:rPr lang="en-US" sz="3200" b="1" dirty="0"/>
              <a:t>:=</a:t>
            </a:r>
            <a:r>
              <a:rPr lang="en-US" sz="3200" dirty="0"/>
              <a:t> </a:t>
            </a:r>
            <a:r>
              <a:rPr lang="en-US" sz="3200" i="1" dirty="0"/>
              <a:t>y</a:t>
            </a:r>
            <a:r>
              <a:rPr lang="en-US" sz="3200" dirty="0"/>
              <a:t>[</a:t>
            </a:r>
            <a:r>
              <a:rPr lang="en-US" sz="3200" i="1" dirty="0"/>
              <a:t>a</a:t>
            </a:r>
            <a:r>
              <a:rPr lang="en-US" sz="3200" dirty="0"/>
              <a:t>]</a:t>
            </a:r>
            <a:r>
              <a:rPr lang="en-US" sz="3200" dirty="0">
                <a:sym typeface="Symbol"/>
              </a:rPr>
              <a:t> { </a:t>
            </a:r>
            <a:r>
              <a:rPr lang="en-US" sz="3200" i="1" dirty="0">
                <a:sym typeface="Math B"/>
              </a:rPr>
              <a:t>P </a:t>
            </a:r>
            <a:r>
              <a:rPr lang="en-US" sz="3200" dirty="0">
                <a:sym typeface="Symbol"/>
              </a:rPr>
              <a:t>}</a:t>
            </a:r>
            <a:endParaRPr lang="en-US" sz="3200" dirty="0">
              <a:solidFill>
                <a:srgbClr val="000000"/>
              </a:solidFill>
              <a:sym typeface="Math B" pitchFamily="2" charset="2"/>
            </a:endParaRPr>
          </a:p>
        </p:txBody>
      </p:sp>
      <p:sp>
        <p:nvSpPr>
          <p:cNvPr id="10" name="הסבר מלבני 9"/>
          <p:cNvSpPr/>
          <p:nvPr/>
        </p:nvSpPr>
        <p:spPr>
          <a:xfrm>
            <a:off x="5364088" y="1916832"/>
            <a:ext cx="3456384" cy="792088"/>
          </a:xfrm>
          <a:prstGeom prst="wedgeRectCallout">
            <a:avLst>
              <a:gd name="adj1" fmla="val -36581"/>
              <a:gd name="adj2" fmla="val 18861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A very general approach – allows handling many data types</a:t>
            </a:r>
            <a:endParaRPr lang="he-I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75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update rules (</a:t>
            </a:r>
            <a:r>
              <a:rPr lang="en-US" dirty="0" err="1"/>
              <a:t>wp</a:t>
            </a:r>
            <a:r>
              <a:rPr lang="en-US" dirty="0"/>
              <a:t>) example</a:t>
            </a:r>
            <a:endParaRPr lang="he-IL" dirty="0"/>
          </a:p>
        </p:txBody>
      </p:sp>
      <p:sp>
        <p:nvSpPr>
          <p:cNvPr id="6" name="מציין מיקום תוכן 5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1800200"/>
          </a:xfrm>
        </p:spPr>
        <p:txBody>
          <a:bodyPr/>
          <a:lstStyle/>
          <a:p>
            <a:r>
              <a:rPr lang="en-US" dirty="0"/>
              <a:t>Treat an array assignment </a:t>
            </a:r>
            <a:r>
              <a:rPr lang="en-US" i="1" dirty="0"/>
              <a:t>y</a:t>
            </a:r>
            <a:r>
              <a:rPr lang="en-US" dirty="0"/>
              <a:t>[</a:t>
            </a:r>
            <a:r>
              <a:rPr lang="en-US" i="1" dirty="0"/>
              <a:t>a</a:t>
            </a:r>
            <a:r>
              <a:rPr lang="en-US" dirty="0"/>
              <a:t>] </a:t>
            </a:r>
            <a:r>
              <a:rPr lang="en-US" b="1" dirty="0"/>
              <a:t>:=</a:t>
            </a:r>
            <a:r>
              <a:rPr lang="en-US" dirty="0"/>
              <a:t> </a:t>
            </a:r>
            <a:r>
              <a:rPr lang="en-US" i="1" dirty="0"/>
              <a:t>x</a:t>
            </a:r>
            <a:r>
              <a:rPr lang="en-US" dirty="0"/>
              <a:t> as an update to the array function y</a:t>
            </a:r>
          </a:p>
          <a:p>
            <a:pPr lvl="1"/>
            <a:r>
              <a:rPr lang="en-US" i="1" dirty="0"/>
              <a:t>y := y</a:t>
            </a:r>
            <a:r>
              <a:rPr lang="en-US" dirty="0"/>
              <a:t>[</a:t>
            </a:r>
            <a:r>
              <a:rPr lang="en-US" i="1" dirty="0" err="1"/>
              <a:t>a</a:t>
            </a:r>
            <a:r>
              <a:rPr lang="en-US" dirty="0" err="1">
                <a:sym typeface="Math C"/>
              </a:rPr>
              <a:t></a:t>
            </a:r>
            <a:r>
              <a:rPr lang="en-US" i="1" dirty="0" err="1"/>
              <a:t>x</a:t>
            </a:r>
            <a:r>
              <a:rPr lang="en-US" dirty="0"/>
              <a:t>] meaning y’=</a:t>
            </a:r>
            <a:r>
              <a:rPr lang="en-US" dirty="0">
                <a:sym typeface="Math A"/>
              </a:rPr>
              <a:t>v. v=a ? x : y(v)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93</a:t>
            </a:fld>
            <a:endParaRPr lang="he-IL" dirty="0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827584" y="3226849"/>
            <a:ext cx="7272808" cy="1570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 anchor="ctr">
            <a:spAutoFit/>
          </a:bodyPr>
          <a:lstStyle/>
          <a:p>
            <a:pPr algn="ctr" rtl="0">
              <a:spcBef>
                <a:spcPct val="50000"/>
              </a:spcBef>
              <a:buFont typeface="Monotype Sorts" pitchFamily="2" charset="2"/>
              <a:buNone/>
            </a:pPr>
            <a:r>
              <a:rPr lang="en-US" sz="3200" dirty="0">
                <a:solidFill>
                  <a:srgbClr val="0000FF"/>
                </a:solidFill>
                <a:sym typeface="Symbol"/>
              </a:rPr>
              <a:t>[array-update]</a:t>
            </a:r>
            <a:r>
              <a:rPr lang="en-US" sz="3200" dirty="0">
                <a:sym typeface="Symbol"/>
              </a:rPr>
              <a:t> { </a:t>
            </a:r>
            <a:r>
              <a:rPr lang="en-US" sz="3200" i="1" dirty="0">
                <a:sym typeface="Symbol"/>
              </a:rPr>
              <a:t>P</a:t>
            </a:r>
            <a:r>
              <a:rPr lang="en-US" sz="3200" dirty="0">
                <a:sym typeface="Symbol"/>
              </a:rPr>
              <a:t>[</a:t>
            </a:r>
            <a:r>
              <a:rPr lang="en-US" sz="3200" i="1" dirty="0">
                <a:sym typeface="Symbol"/>
              </a:rPr>
              <a:t>y</a:t>
            </a:r>
            <a:r>
              <a:rPr lang="en-US" sz="3200" dirty="0"/>
              <a:t>[</a:t>
            </a:r>
            <a:r>
              <a:rPr lang="en-US" sz="3200" i="1" dirty="0" err="1"/>
              <a:t>a</a:t>
            </a:r>
            <a:r>
              <a:rPr lang="en-US" sz="3200" dirty="0" err="1">
                <a:sym typeface="Math C"/>
              </a:rPr>
              <a:t></a:t>
            </a:r>
            <a:r>
              <a:rPr lang="en-US" sz="3200" i="1" dirty="0" err="1"/>
              <a:t>x</a:t>
            </a:r>
            <a:r>
              <a:rPr lang="en-US" sz="3200" dirty="0"/>
              <a:t>]/</a:t>
            </a:r>
            <a:r>
              <a:rPr lang="en-US" sz="3200" i="1" dirty="0"/>
              <a:t>y</a:t>
            </a:r>
            <a:r>
              <a:rPr lang="en-US" sz="3200" dirty="0">
                <a:sym typeface="Symbol"/>
              </a:rPr>
              <a:t>]</a:t>
            </a:r>
            <a:r>
              <a:rPr lang="en-US" sz="3200" i="1" dirty="0">
                <a:sym typeface="Symbol"/>
              </a:rPr>
              <a:t> </a:t>
            </a:r>
            <a:r>
              <a:rPr lang="en-US" sz="3200" dirty="0">
                <a:sym typeface="Symbol"/>
              </a:rPr>
              <a:t>} </a:t>
            </a:r>
            <a:r>
              <a:rPr lang="en-US" sz="3200" i="1" dirty="0"/>
              <a:t>y</a:t>
            </a:r>
            <a:r>
              <a:rPr lang="en-US" sz="3200" dirty="0"/>
              <a:t>[</a:t>
            </a:r>
            <a:r>
              <a:rPr lang="en-US" sz="3200" i="1" dirty="0"/>
              <a:t>a</a:t>
            </a:r>
            <a:r>
              <a:rPr lang="en-US" sz="3200" dirty="0"/>
              <a:t>] </a:t>
            </a:r>
            <a:r>
              <a:rPr lang="en-US" sz="3200" b="1" dirty="0"/>
              <a:t>:=</a:t>
            </a:r>
            <a:r>
              <a:rPr lang="en-US" sz="3200" dirty="0"/>
              <a:t> </a:t>
            </a:r>
            <a:r>
              <a:rPr lang="en-US" sz="3200" i="1" dirty="0"/>
              <a:t>x</a:t>
            </a:r>
            <a:r>
              <a:rPr lang="en-US" sz="3200" dirty="0">
                <a:sym typeface="Symbol"/>
              </a:rPr>
              <a:t> { </a:t>
            </a:r>
            <a:r>
              <a:rPr lang="en-US" sz="3200" i="1" dirty="0">
                <a:sym typeface="Math B"/>
              </a:rPr>
              <a:t>P </a:t>
            </a:r>
            <a:r>
              <a:rPr lang="en-US" sz="3200" dirty="0">
                <a:sym typeface="Symbol"/>
              </a:rPr>
              <a:t>}</a:t>
            </a:r>
            <a:br>
              <a:rPr lang="en-US" sz="3200" dirty="0">
                <a:sym typeface="Symbol"/>
              </a:rPr>
            </a:br>
            <a:r>
              <a:rPr lang="en-US" sz="3200" dirty="0">
                <a:sym typeface="Symbol"/>
              </a:rPr>
              <a:t>{x=y[i</a:t>
            </a:r>
            <a:r>
              <a:rPr lang="en-US" sz="3200" dirty="0">
                <a:sym typeface="Math C"/>
              </a:rPr>
              <a:t>7</a:t>
            </a:r>
            <a:r>
              <a:rPr lang="en-US" sz="3200" dirty="0">
                <a:sym typeface="Symbol"/>
              </a:rPr>
              <a:t>](</a:t>
            </a:r>
            <a:r>
              <a:rPr lang="en-US" sz="3200" dirty="0" err="1">
                <a:sym typeface="Symbol"/>
              </a:rPr>
              <a:t>i</a:t>
            </a:r>
            <a:r>
              <a:rPr lang="en-US" sz="3200" dirty="0">
                <a:sym typeface="Symbol"/>
              </a:rPr>
              <a:t>)} y[</a:t>
            </a:r>
            <a:r>
              <a:rPr lang="en-US" sz="3200" dirty="0" err="1">
                <a:sym typeface="Symbol"/>
              </a:rPr>
              <a:t>i</a:t>
            </a:r>
            <a:r>
              <a:rPr lang="en-US" sz="3200" dirty="0">
                <a:sym typeface="Symbol"/>
              </a:rPr>
              <a:t>]:=7 {x=y(</a:t>
            </a:r>
            <a:r>
              <a:rPr lang="en-US" sz="3200" dirty="0" err="1">
                <a:sym typeface="Symbol"/>
              </a:rPr>
              <a:t>i</a:t>
            </a:r>
            <a:r>
              <a:rPr lang="en-US" sz="3200" dirty="0">
                <a:sym typeface="Symbol"/>
              </a:rPr>
              <a:t>)}</a:t>
            </a:r>
            <a:br>
              <a:rPr lang="en-US" sz="3200" dirty="0">
                <a:sym typeface="Symbol"/>
              </a:rPr>
            </a:br>
            <a:r>
              <a:rPr lang="en-US" sz="3200" dirty="0">
                <a:sym typeface="Symbol"/>
              </a:rPr>
              <a:t> {x=7} y[</a:t>
            </a:r>
            <a:r>
              <a:rPr lang="en-US" sz="3200" dirty="0" err="1">
                <a:sym typeface="Symbol"/>
              </a:rPr>
              <a:t>i</a:t>
            </a:r>
            <a:r>
              <a:rPr lang="en-US" sz="3200" dirty="0">
                <a:sym typeface="Symbol"/>
              </a:rPr>
              <a:t>]:=7 {x=y(</a:t>
            </a:r>
            <a:r>
              <a:rPr lang="en-US" sz="3200" dirty="0" err="1">
                <a:sym typeface="Symbol"/>
              </a:rPr>
              <a:t>i</a:t>
            </a:r>
            <a:r>
              <a:rPr lang="en-US" sz="3200" dirty="0">
                <a:sym typeface="Symbol"/>
              </a:rPr>
              <a:t>)}</a:t>
            </a:r>
            <a:endParaRPr lang="en-US" sz="3200" dirty="0">
              <a:solidFill>
                <a:srgbClr val="000000"/>
              </a:solidFill>
              <a:sym typeface="Math B" pitchFamily="2" charset="2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827584" y="4943428"/>
            <a:ext cx="6336704" cy="107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 anchor="ctr">
            <a:spAutoFit/>
          </a:bodyPr>
          <a:lstStyle/>
          <a:p>
            <a:pPr algn="ctr" rtl="0">
              <a:spcBef>
                <a:spcPct val="50000"/>
              </a:spcBef>
              <a:buFont typeface="Monotype Sorts" pitchFamily="2" charset="2"/>
              <a:buNone/>
            </a:pPr>
            <a:r>
              <a:rPr lang="en-US" sz="3200" dirty="0">
                <a:solidFill>
                  <a:srgbClr val="0000FF"/>
                </a:solidFill>
                <a:sym typeface="Symbol"/>
              </a:rPr>
              <a:t>[array-load]</a:t>
            </a:r>
            <a:r>
              <a:rPr lang="en-US" sz="3200" dirty="0">
                <a:sym typeface="Symbol"/>
              </a:rPr>
              <a:t> { </a:t>
            </a:r>
            <a:r>
              <a:rPr lang="en-US" sz="3200" i="1" dirty="0">
                <a:sym typeface="Symbol"/>
              </a:rPr>
              <a:t>P</a:t>
            </a:r>
            <a:r>
              <a:rPr lang="en-US" sz="3200" dirty="0">
                <a:sym typeface="Symbol"/>
              </a:rPr>
              <a:t>[</a:t>
            </a:r>
            <a:r>
              <a:rPr lang="en-US" sz="3200" i="1" dirty="0">
                <a:sym typeface="Symbol"/>
              </a:rPr>
              <a:t>y</a:t>
            </a:r>
            <a:r>
              <a:rPr lang="en-US" sz="3200" dirty="0"/>
              <a:t>(</a:t>
            </a:r>
            <a:r>
              <a:rPr lang="en-US" sz="3200" i="1" dirty="0"/>
              <a:t>a</a:t>
            </a:r>
            <a:r>
              <a:rPr lang="en-US" sz="3200" dirty="0"/>
              <a:t>)/</a:t>
            </a:r>
            <a:r>
              <a:rPr lang="en-US" sz="3200" i="1" dirty="0"/>
              <a:t>x</a:t>
            </a:r>
            <a:r>
              <a:rPr lang="en-US" sz="3200" dirty="0">
                <a:sym typeface="Symbol"/>
              </a:rPr>
              <a:t>]</a:t>
            </a:r>
            <a:r>
              <a:rPr lang="en-US" sz="3200" i="1" dirty="0">
                <a:sym typeface="Symbol"/>
              </a:rPr>
              <a:t> </a:t>
            </a:r>
            <a:r>
              <a:rPr lang="en-US" sz="3200" dirty="0">
                <a:sym typeface="Symbol"/>
              </a:rPr>
              <a:t>} </a:t>
            </a:r>
            <a:r>
              <a:rPr lang="en-US" sz="3200" i="1" dirty="0"/>
              <a:t>x</a:t>
            </a:r>
            <a:r>
              <a:rPr lang="en-US" sz="3200" dirty="0"/>
              <a:t> </a:t>
            </a:r>
            <a:r>
              <a:rPr lang="en-US" sz="3200" b="1" dirty="0"/>
              <a:t>:=</a:t>
            </a:r>
            <a:r>
              <a:rPr lang="en-US" sz="3200" dirty="0"/>
              <a:t> </a:t>
            </a:r>
            <a:r>
              <a:rPr lang="en-US" sz="3200" i="1" dirty="0"/>
              <a:t>y</a:t>
            </a:r>
            <a:r>
              <a:rPr lang="en-US" sz="3200" dirty="0"/>
              <a:t>[</a:t>
            </a:r>
            <a:r>
              <a:rPr lang="en-US" sz="3200" i="1" dirty="0"/>
              <a:t>a</a:t>
            </a:r>
            <a:r>
              <a:rPr lang="en-US" sz="3200" dirty="0"/>
              <a:t>]</a:t>
            </a:r>
            <a:r>
              <a:rPr lang="en-US" sz="3200" dirty="0">
                <a:sym typeface="Symbol"/>
              </a:rPr>
              <a:t> { </a:t>
            </a:r>
            <a:r>
              <a:rPr lang="en-US" sz="3200" i="1" dirty="0">
                <a:sym typeface="Math B"/>
              </a:rPr>
              <a:t>P </a:t>
            </a:r>
            <a:r>
              <a:rPr lang="en-US" sz="3200" dirty="0">
                <a:sym typeface="Symbol"/>
              </a:rPr>
              <a:t>}</a:t>
            </a:r>
            <a:br>
              <a:rPr lang="en-US" sz="3200" dirty="0">
                <a:sym typeface="Symbol"/>
              </a:rPr>
            </a:br>
            <a:r>
              <a:rPr lang="en-US" sz="3200" dirty="0">
                <a:sym typeface="Symbol"/>
              </a:rPr>
              <a:t>{y(a)=7} x:=y[a] {x=7}</a:t>
            </a:r>
            <a:endParaRPr lang="en-US" sz="3200" dirty="0">
              <a:solidFill>
                <a:srgbClr val="000000"/>
              </a:solidFill>
              <a:sym typeface="Math B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46687038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update rules (sp)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94</a:t>
            </a:fld>
            <a:endParaRPr lang="he-IL" dirty="0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67544" y="2586328"/>
            <a:ext cx="8208912" cy="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 anchor="ctr">
            <a:spAutoFit/>
          </a:bodyPr>
          <a:lstStyle/>
          <a:p>
            <a:pPr algn="ctr" rtl="0">
              <a:spcBef>
                <a:spcPct val="50000"/>
              </a:spcBef>
              <a:buFont typeface="Monotype Sorts" pitchFamily="2" charset="2"/>
              <a:buNone/>
            </a:pPr>
            <a:r>
              <a:rPr lang="en-US" sz="2800" dirty="0">
                <a:solidFill>
                  <a:srgbClr val="0000FF"/>
                </a:solidFill>
                <a:sym typeface="Symbol"/>
              </a:rPr>
              <a:t>[array-</a:t>
            </a:r>
            <a:r>
              <a:rPr lang="en-US" sz="2800" dirty="0" err="1">
                <a:solidFill>
                  <a:srgbClr val="0000FF"/>
                </a:solidFill>
                <a:sym typeface="Symbol"/>
              </a:rPr>
              <a:t>update</a:t>
            </a:r>
            <a:r>
              <a:rPr lang="en-US" sz="2800" baseline="-25000" dirty="0" err="1">
                <a:solidFill>
                  <a:srgbClr val="0000FF"/>
                </a:solidFill>
                <a:sym typeface="Symbol"/>
              </a:rPr>
              <a:t>F</a:t>
            </a:r>
            <a:r>
              <a:rPr lang="en-US" sz="2800" dirty="0">
                <a:solidFill>
                  <a:srgbClr val="0000FF"/>
                </a:solidFill>
                <a:sym typeface="Symbol"/>
              </a:rPr>
              <a:t>]</a:t>
            </a:r>
            <a:r>
              <a:rPr lang="en-US" sz="2800" dirty="0">
                <a:sym typeface="Symbol"/>
              </a:rPr>
              <a:t> { </a:t>
            </a:r>
            <a:r>
              <a:rPr lang="en-US" sz="2800" i="1" dirty="0">
                <a:sym typeface="Symbol"/>
              </a:rPr>
              <a:t>x</a:t>
            </a:r>
            <a:r>
              <a:rPr lang="en-US" sz="2800" dirty="0">
                <a:sym typeface="Symbol"/>
              </a:rPr>
              <a:t>=</a:t>
            </a:r>
            <a:r>
              <a:rPr lang="en-US" sz="2800" i="1" dirty="0">
                <a:sym typeface="Symbol"/>
              </a:rPr>
              <a:t>v </a:t>
            </a:r>
            <a:r>
              <a:rPr lang="en-US" sz="2800" dirty="0">
                <a:sym typeface="Math B"/>
              </a:rPr>
              <a:t> </a:t>
            </a:r>
            <a:r>
              <a:rPr lang="en-US" sz="2800" i="1" dirty="0">
                <a:sym typeface="Symbol"/>
              </a:rPr>
              <a:t>y=g </a:t>
            </a:r>
            <a:r>
              <a:rPr lang="en-US" sz="2800" dirty="0">
                <a:sym typeface="Math B"/>
              </a:rPr>
              <a:t> a=</a:t>
            </a:r>
            <a:r>
              <a:rPr lang="en-US" sz="2800" i="1" dirty="0">
                <a:sym typeface="Math B"/>
              </a:rPr>
              <a:t>b</a:t>
            </a:r>
            <a:r>
              <a:rPr lang="en-US" sz="2800" dirty="0">
                <a:sym typeface="Math B"/>
              </a:rPr>
              <a:t> </a:t>
            </a:r>
            <a:r>
              <a:rPr lang="en-US" sz="2800" dirty="0">
                <a:sym typeface="Symbol"/>
              </a:rPr>
              <a:t>} </a:t>
            </a:r>
            <a:r>
              <a:rPr lang="en-US" sz="2800" i="1" dirty="0"/>
              <a:t>y</a:t>
            </a:r>
            <a:r>
              <a:rPr lang="en-US" sz="2800" dirty="0"/>
              <a:t>[</a:t>
            </a:r>
            <a:r>
              <a:rPr lang="en-US" sz="2800" i="1" dirty="0"/>
              <a:t>a</a:t>
            </a:r>
            <a:r>
              <a:rPr lang="en-US" sz="2800" dirty="0"/>
              <a:t>] </a:t>
            </a:r>
            <a:r>
              <a:rPr lang="en-US" sz="2800" b="1" dirty="0"/>
              <a:t>:=</a:t>
            </a:r>
            <a:r>
              <a:rPr lang="en-US" sz="2800" dirty="0"/>
              <a:t> </a:t>
            </a:r>
            <a:r>
              <a:rPr lang="en-US" sz="2800" i="1" dirty="0"/>
              <a:t>x</a:t>
            </a:r>
            <a:r>
              <a:rPr lang="en-US" sz="2800" dirty="0">
                <a:sym typeface="Symbol"/>
              </a:rPr>
              <a:t> { y=g[</a:t>
            </a:r>
            <a:r>
              <a:rPr lang="en-US" sz="2800" i="1" dirty="0" err="1"/>
              <a:t>b</a:t>
            </a:r>
            <a:r>
              <a:rPr lang="en-US" sz="2800" dirty="0" err="1">
                <a:sym typeface="Math C"/>
              </a:rPr>
              <a:t></a:t>
            </a:r>
            <a:r>
              <a:rPr lang="en-US" sz="2800" i="1" dirty="0" err="1"/>
              <a:t>v</a:t>
            </a:r>
            <a:r>
              <a:rPr lang="en-US" sz="2800" dirty="0">
                <a:sym typeface="Symbol"/>
              </a:rPr>
              <a:t>] }</a:t>
            </a:r>
            <a:endParaRPr lang="en-US" sz="2800" dirty="0">
              <a:solidFill>
                <a:srgbClr val="000000"/>
              </a:solidFill>
              <a:sym typeface="Math B" pitchFamily="2" charset="2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67544" y="3985258"/>
            <a:ext cx="7416824" cy="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 anchor="ctr">
            <a:spAutoFit/>
          </a:bodyPr>
          <a:lstStyle/>
          <a:p>
            <a:pPr algn="ctr" rtl="0">
              <a:spcBef>
                <a:spcPct val="50000"/>
              </a:spcBef>
              <a:buFont typeface="Monotype Sorts" pitchFamily="2" charset="2"/>
              <a:buNone/>
            </a:pPr>
            <a:r>
              <a:rPr lang="en-US" sz="2800" dirty="0">
                <a:solidFill>
                  <a:srgbClr val="0000FF"/>
                </a:solidFill>
                <a:sym typeface="Symbol"/>
              </a:rPr>
              <a:t>[array-</a:t>
            </a:r>
            <a:r>
              <a:rPr lang="en-US" sz="2800" dirty="0" err="1">
                <a:solidFill>
                  <a:srgbClr val="0000FF"/>
                </a:solidFill>
                <a:sym typeface="Symbol"/>
              </a:rPr>
              <a:t>load</a:t>
            </a:r>
            <a:r>
              <a:rPr lang="en-US" sz="2800" baseline="-25000" dirty="0" err="1">
                <a:solidFill>
                  <a:srgbClr val="0000FF"/>
                </a:solidFill>
                <a:sym typeface="Symbol"/>
              </a:rPr>
              <a:t>F</a:t>
            </a:r>
            <a:r>
              <a:rPr lang="en-US" sz="2800" dirty="0">
                <a:solidFill>
                  <a:srgbClr val="0000FF"/>
                </a:solidFill>
                <a:sym typeface="Symbol"/>
              </a:rPr>
              <a:t>]</a:t>
            </a:r>
            <a:r>
              <a:rPr lang="en-US" sz="2800" dirty="0">
                <a:sym typeface="Symbol"/>
              </a:rPr>
              <a:t> { </a:t>
            </a:r>
            <a:r>
              <a:rPr lang="en-US" sz="2800" i="1" dirty="0">
                <a:sym typeface="Symbol"/>
              </a:rPr>
              <a:t>y=g </a:t>
            </a:r>
            <a:r>
              <a:rPr lang="en-US" sz="2800" dirty="0">
                <a:sym typeface="Math B"/>
              </a:rPr>
              <a:t> a=</a:t>
            </a:r>
            <a:r>
              <a:rPr lang="en-US" sz="2800" i="1" dirty="0">
                <a:sym typeface="Math B"/>
              </a:rPr>
              <a:t>b</a:t>
            </a:r>
            <a:r>
              <a:rPr lang="en-US" sz="2800" dirty="0">
                <a:sym typeface="Math B"/>
              </a:rPr>
              <a:t> </a:t>
            </a:r>
            <a:r>
              <a:rPr lang="en-US" sz="2800" dirty="0">
                <a:sym typeface="Symbol"/>
              </a:rPr>
              <a:t>} </a:t>
            </a:r>
            <a:r>
              <a:rPr lang="en-US" sz="2800" i="1" dirty="0"/>
              <a:t>x</a:t>
            </a:r>
            <a:r>
              <a:rPr lang="en-US" sz="2800" dirty="0"/>
              <a:t> </a:t>
            </a:r>
            <a:r>
              <a:rPr lang="en-US" sz="2800" b="1" dirty="0"/>
              <a:t>:=</a:t>
            </a:r>
            <a:r>
              <a:rPr lang="en-US" sz="2800" dirty="0"/>
              <a:t> </a:t>
            </a:r>
            <a:r>
              <a:rPr lang="en-US" sz="2800" i="1" dirty="0"/>
              <a:t>y</a:t>
            </a:r>
            <a:r>
              <a:rPr lang="en-US" sz="2800" dirty="0"/>
              <a:t>[</a:t>
            </a:r>
            <a:r>
              <a:rPr lang="en-US" sz="2800" i="1" dirty="0"/>
              <a:t>a</a:t>
            </a:r>
            <a:r>
              <a:rPr lang="en-US" sz="2800" dirty="0"/>
              <a:t>]</a:t>
            </a:r>
            <a:r>
              <a:rPr lang="en-US" sz="2800" dirty="0">
                <a:sym typeface="Symbol"/>
              </a:rPr>
              <a:t> { x=g(</a:t>
            </a:r>
            <a:r>
              <a:rPr lang="en-US" sz="2800" i="1" dirty="0">
                <a:sym typeface="Symbol"/>
              </a:rPr>
              <a:t>b</a:t>
            </a:r>
            <a:r>
              <a:rPr lang="en-US" sz="2800" dirty="0">
                <a:sym typeface="Symbol"/>
              </a:rPr>
              <a:t>) }</a:t>
            </a:r>
            <a:endParaRPr lang="en-US" sz="2800" dirty="0">
              <a:solidFill>
                <a:srgbClr val="000000"/>
              </a:solidFill>
              <a:sym typeface="Math B" pitchFamily="2" charset="2"/>
            </a:endParaRPr>
          </a:p>
        </p:txBody>
      </p:sp>
      <p:sp>
        <p:nvSpPr>
          <p:cNvPr id="10" name="הסבר מלבני 9"/>
          <p:cNvSpPr/>
          <p:nvPr/>
        </p:nvSpPr>
        <p:spPr>
          <a:xfrm>
            <a:off x="6156176" y="1484784"/>
            <a:ext cx="2088232" cy="648072"/>
          </a:xfrm>
          <a:prstGeom prst="wedgeRectCallout">
            <a:avLst>
              <a:gd name="adj1" fmla="val -122484"/>
              <a:gd name="adj2" fmla="val 12129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In both rules</a:t>
            </a:r>
            <a:br>
              <a:rPr lang="en-US" i="1" dirty="0">
                <a:solidFill>
                  <a:schemeClr val="tx1"/>
                </a:solidFill>
              </a:rPr>
            </a:br>
            <a:r>
              <a:rPr lang="en-US" i="1" dirty="0">
                <a:solidFill>
                  <a:schemeClr val="tx1"/>
                </a:solidFill>
              </a:rPr>
              <a:t>v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i="1" dirty="0">
                <a:solidFill>
                  <a:schemeClr val="tx1"/>
                </a:solidFill>
              </a:rPr>
              <a:t>g</a:t>
            </a:r>
            <a:r>
              <a:rPr lang="en-US" dirty="0">
                <a:solidFill>
                  <a:schemeClr val="tx1"/>
                </a:solidFill>
              </a:rPr>
              <a:t>, and </a:t>
            </a:r>
            <a:r>
              <a:rPr lang="en-US" i="1" dirty="0">
                <a:solidFill>
                  <a:schemeClr val="tx1"/>
                </a:solidFill>
              </a:rPr>
              <a:t>b</a:t>
            </a:r>
            <a:r>
              <a:rPr lang="en-US" dirty="0">
                <a:solidFill>
                  <a:schemeClr val="tx1"/>
                </a:solidFill>
              </a:rPr>
              <a:t> are fresh</a:t>
            </a:r>
            <a:endParaRPr lang="he-IL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411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Array-max program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95</a:t>
            </a:fld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1268760"/>
            <a:ext cx="8568952" cy="489364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nums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: array</a:t>
            </a:r>
            <a:br>
              <a:rPr 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>
                <a:latin typeface="Courier New" pitchFamily="49" charset="0"/>
                <a:cs typeface="Courier New" pitchFamily="49" charset="0"/>
              </a:rPr>
              <a:t>N :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// N stands for num’s length </a:t>
            </a:r>
            <a:br>
              <a:rPr 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>
                <a:latin typeface="Courier New" pitchFamily="49" charset="0"/>
                <a:cs typeface="Courier New" pitchFamily="49" charset="0"/>
              </a:rPr>
              <a:t>{ N</a:t>
            </a:r>
            <a:r>
              <a:rPr lang="en-US" sz="2400" b="1" dirty="0">
                <a:latin typeface="Courier New" pitchFamily="49" charset="0"/>
                <a:cs typeface="Courier New" pitchFamily="49" charset="0"/>
                <a:sym typeface="Math B"/>
              </a:rPr>
              <a:t>0 </a:t>
            </a:r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  <a:sym typeface="Math B"/>
              </a:rPr>
              <a:t> </a:t>
            </a:r>
            <a:r>
              <a:rPr lang="en-US" sz="2400" b="1" dirty="0" err="1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  <a:sym typeface="Symbol"/>
              </a:rPr>
              <a:t>nums</a:t>
            </a:r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  <a:sym typeface="Symbol"/>
              </a:rPr>
              <a:t>=</a:t>
            </a:r>
            <a:r>
              <a:rPr lang="en-US" sz="2400" b="1" dirty="0" err="1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  <a:sym typeface="Symbol"/>
              </a:rPr>
              <a:t>orig_nums</a:t>
            </a:r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  <a:sym typeface="Symbol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} </a:t>
            </a:r>
            <a:br>
              <a:rPr 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>
                <a:latin typeface="Courier New" pitchFamily="49" charset="0"/>
                <a:cs typeface="Courier New" pitchFamily="49" charset="0"/>
              </a:rPr>
              <a:t>x := 0</a:t>
            </a:r>
            <a:br>
              <a:rPr 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>
                <a:latin typeface="Courier New" pitchFamily="49" charset="0"/>
                <a:cs typeface="Courier New" pitchFamily="49" charset="0"/>
              </a:rPr>
              <a:t>res :=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nums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[0]</a:t>
            </a:r>
            <a:br>
              <a:rPr 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>
                <a:latin typeface="Courier New" pitchFamily="49" charset="0"/>
                <a:cs typeface="Courier New" pitchFamily="49" charset="0"/>
              </a:rPr>
              <a:t>while x &lt; N</a:t>
            </a:r>
            <a:br>
              <a:rPr 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if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nums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[x] &gt; res then</a:t>
            </a:r>
            <a:br>
              <a:rPr 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    res :=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nums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[x]</a:t>
            </a:r>
            <a:br>
              <a:rPr 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x := x + 1</a:t>
            </a:r>
          </a:p>
          <a:p>
            <a:pPr marL="514350" indent="-514350" algn="l" rtl="0">
              <a:buFontTx/>
              <a:buAutoNum type="arabicPeriod"/>
            </a:pPr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{ x=N }</a:t>
            </a:r>
          </a:p>
          <a:p>
            <a:pPr marL="514350" indent="-514350" algn="l" rtl="0">
              <a:buAutoNum type="arabicPeriod"/>
            </a:pPr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  <a:sym typeface="Math C"/>
              </a:rPr>
              <a:t>m. (m</a:t>
            </a:r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  <a:sym typeface="Math B"/>
              </a:rPr>
              <a:t>0  m&lt;N)</a:t>
            </a:r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  <a:sym typeface="Symbol"/>
              </a:rPr>
              <a:t> </a:t>
            </a:r>
            <a:r>
              <a:rPr lang="en-US" sz="2400" b="1" dirty="0" err="1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  <a:sym typeface="Symbol"/>
              </a:rPr>
              <a:t>nums</a:t>
            </a:r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  <a:sym typeface="Symbol"/>
              </a:rPr>
              <a:t>(m)</a:t>
            </a:r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  <a:sym typeface="Math B"/>
              </a:rPr>
              <a:t>res </a:t>
            </a:r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514350" indent="-514350" algn="l" rtl="0">
              <a:buAutoNum type="arabicPeriod"/>
            </a:pPr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  <a:sym typeface="Math C"/>
              </a:rPr>
              <a:t>m. m</a:t>
            </a:r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  <a:sym typeface="Math B"/>
              </a:rPr>
              <a:t>0  m&lt;N  </a:t>
            </a:r>
            <a:r>
              <a:rPr lang="en-US" sz="2400" b="1" dirty="0" err="1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  <a:sym typeface="Symbol"/>
              </a:rPr>
              <a:t>nums</a:t>
            </a:r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  <a:sym typeface="Symbol"/>
              </a:rPr>
              <a:t>(m)=</a:t>
            </a:r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  <a:sym typeface="Math B"/>
              </a:rPr>
              <a:t>res </a:t>
            </a:r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514350" indent="-514350" algn="l" rtl="0">
              <a:buAutoNum type="arabicPeriod"/>
            </a:pPr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2400" b="1" dirty="0" err="1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  <a:sym typeface="Symbol"/>
              </a:rPr>
              <a:t>nums</a:t>
            </a:r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  <a:sym typeface="Symbol"/>
              </a:rPr>
              <a:t>=</a:t>
            </a:r>
            <a:r>
              <a:rPr lang="en-US" sz="2400" b="1" dirty="0" err="1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  <a:sym typeface="Symbol"/>
              </a:rPr>
              <a:t>orig_nums</a:t>
            </a:r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  <a:sym typeface="Symbol"/>
              </a:rPr>
              <a:t> </a:t>
            </a:r>
            <a:r>
              <a:rPr lang="en-US" sz="2400" b="1" dirty="0">
                <a:solidFill>
                  <a:schemeClr val="bg1">
                    <a:lumMod val="95000"/>
                  </a:schemeClr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he-IL" sz="2400" b="1" dirty="0">
              <a:solidFill>
                <a:schemeClr val="bg1">
                  <a:lumMod val="9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168697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Array-max program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96</a:t>
            </a:fld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1268760"/>
            <a:ext cx="8568952" cy="489364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nums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: array</a:t>
            </a:r>
            <a:br>
              <a:rPr 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>
                <a:latin typeface="Courier New" pitchFamily="49" charset="0"/>
                <a:cs typeface="Courier New" pitchFamily="49" charset="0"/>
              </a:rPr>
              <a:t>N :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// N stands for num’s length </a:t>
            </a:r>
            <a:br>
              <a:rPr 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N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Math B"/>
              </a:rPr>
              <a:t>0 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/>
              </a:rPr>
              <a:t>nums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/>
              </a:rPr>
              <a:t>=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/>
              </a:rPr>
              <a:t>orig_nums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 </a:t>
            </a:r>
            <a:br>
              <a:rPr 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>
                <a:latin typeface="Courier New" pitchFamily="49" charset="0"/>
                <a:cs typeface="Courier New" pitchFamily="49" charset="0"/>
              </a:rPr>
              <a:t>x := 0</a:t>
            </a:r>
            <a:br>
              <a:rPr 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>
                <a:latin typeface="Courier New" pitchFamily="49" charset="0"/>
                <a:cs typeface="Courier New" pitchFamily="49" charset="0"/>
              </a:rPr>
              <a:t>res :=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nums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[0]</a:t>
            </a:r>
            <a:br>
              <a:rPr 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>
                <a:latin typeface="Courier New" pitchFamily="49" charset="0"/>
                <a:cs typeface="Courier New" pitchFamily="49" charset="0"/>
              </a:rPr>
              <a:t>while x &lt; N</a:t>
            </a:r>
            <a:br>
              <a:rPr 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if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nums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[x] &gt; res then</a:t>
            </a:r>
            <a:br>
              <a:rPr 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    res :=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nums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[x]</a:t>
            </a:r>
            <a:br>
              <a:rPr lang="en-US" sz="2400" b="1" dirty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x := x + 1</a:t>
            </a:r>
          </a:p>
          <a:p>
            <a:pPr marL="514350" indent="-514350" algn="l" rtl="0"/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Post</a:t>
            </a:r>
            <a:r>
              <a:rPr lang="en-US" sz="2400" b="1" baseline="-25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 { x=N }</a:t>
            </a:r>
          </a:p>
          <a:p>
            <a:pPr marL="514350" indent="-514350" algn="l" rtl="0"/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Post</a:t>
            </a:r>
            <a:r>
              <a:rPr lang="en-US" sz="2400" b="1" baseline="-25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 {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/>
              </a:rPr>
              <a:t>nums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/>
              </a:rPr>
              <a:t>=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/>
              </a:rPr>
              <a:t>orig_nums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514350" indent="-514350" algn="l" rtl="0"/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Post</a:t>
            </a:r>
            <a:r>
              <a:rPr lang="en-US" sz="2400" b="1" baseline="-25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 {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Math C"/>
              </a:rPr>
              <a:t>m.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Math B"/>
              </a:rPr>
              <a:t>0m&lt;N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/>
              </a:rPr>
              <a:t>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/>
              </a:rPr>
              <a:t>nums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/>
              </a:rPr>
              <a:t>(m)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Math B"/>
              </a:rPr>
              <a:t>res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514350" indent="-514350" algn="l" rtl="0"/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Post</a:t>
            </a:r>
            <a:r>
              <a:rPr lang="en-US" sz="2400" b="1" baseline="-25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 {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Math C"/>
              </a:rPr>
              <a:t>m.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Math B"/>
              </a:rPr>
              <a:t>0m&lt;N  </a:t>
            </a:r>
            <a:r>
              <a:rPr lang="en-US" sz="24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/>
              </a:rPr>
              <a:t>nums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Symbol"/>
              </a:rPr>
              <a:t>(m)=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Math B"/>
              </a:rPr>
              <a:t>res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76076144"/>
      </p:ext>
    </p:extLst>
  </p:cSld>
  <p:clrMapOvr>
    <a:masterClrMapping/>
  </p:clrMapOvr>
  <p:transition/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  <a:latin typeface="Courier New"/>
                <a:cs typeface="Courier New"/>
              </a:rPr>
              <a:t>C</a:t>
            </a:r>
            <a:r>
              <a:rPr lang="en-US"/>
              <a:t>  programming </a:t>
            </a:r>
            <a:r>
              <a:rPr lang="en-US" dirty="0"/>
              <a:t>language</a:t>
            </a:r>
          </a:p>
          <a:p>
            <a:r>
              <a:rPr lang="en-US" i="1" dirty="0">
                <a:solidFill>
                  <a:srgbClr val="FF0000"/>
                </a:solidFill>
              </a:rPr>
              <a:t>P </a:t>
            </a:r>
            <a:r>
              <a:rPr lang="en-US" dirty="0"/>
              <a:t> assertions</a:t>
            </a:r>
          </a:p>
          <a:p>
            <a:r>
              <a:rPr lang="en-US" i="1" dirty="0">
                <a:solidFill>
                  <a:srgbClr val="FF0000"/>
                </a:solidFill>
              </a:rPr>
              <a:t>{P}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  <a:latin typeface="Courier New"/>
                <a:cs typeface="Courier New"/>
              </a:rPr>
              <a:t>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</a:rPr>
              <a:t>{Q}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/>
              <a:t>judgments</a:t>
            </a:r>
          </a:p>
          <a:p>
            <a:r>
              <a:rPr lang="en-US" i="1" dirty="0">
                <a:solidFill>
                  <a:srgbClr val="FF0000"/>
                </a:solidFill>
                <a:sym typeface="Symbol"/>
              </a:rPr>
              <a:t>{ P[a/</a:t>
            </a:r>
            <a:r>
              <a:rPr lang="en-US" i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i="1" dirty="0">
                <a:solidFill>
                  <a:srgbClr val="FF0000"/>
                </a:solidFill>
                <a:sym typeface="Symbol"/>
              </a:rPr>
              <a:t>] }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>
                <a:solidFill>
                  <a:srgbClr val="FF0000"/>
                </a:solidFill>
              </a:rPr>
              <a:t> := </a:t>
            </a:r>
            <a:r>
              <a:rPr lang="en-US" i="1" dirty="0">
                <a:solidFill>
                  <a:srgbClr val="FF0000"/>
                </a:solidFill>
              </a:rPr>
              <a:t>a</a:t>
            </a:r>
            <a:r>
              <a:rPr lang="en-US" dirty="0">
                <a:solidFill>
                  <a:srgbClr val="FF0000"/>
                </a:solidFill>
                <a:sym typeface="Symbol"/>
              </a:rPr>
              <a:t> </a:t>
            </a:r>
            <a:r>
              <a:rPr lang="en-US" i="1" dirty="0">
                <a:solidFill>
                  <a:srgbClr val="FF0000"/>
                </a:solidFill>
                <a:sym typeface="Symbol"/>
              </a:rPr>
              <a:t>{ P }</a:t>
            </a:r>
            <a:r>
              <a:rPr lang="en-US" i="1" dirty="0">
                <a:solidFill>
                  <a:srgbClr val="FF0000"/>
                </a:solidFill>
              </a:rPr>
              <a:t>  </a:t>
            </a:r>
            <a:r>
              <a:rPr lang="en-US" dirty="0"/>
              <a:t>proof Rules</a:t>
            </a:r>
          </a:p>
          <a:p>
            <a:pPr lvl="1"/>
            <a:r>
              <a:rPr lang="en-US" dirty="0"/>
              <a:t>Soundness</a:t>
            </a:r>
          </a:p>
          <a:p>
            <a:pPr lvl="1"/>
            <a:r>
              <a:rPr lang="en-US" dirty="0"/>
              <a:t>Completeness</a:t>
            </a:r>
          </a:p>
          <a:p>
            <a:r>
              <a:rPr lang="en-US" i="1" dirty="0">
                <a:solidFill>
                  <a:srgbClr val="FF0000"/>
                </a:solidFill>
              </a:rPr>
              <a:t>{x = N} </a:t>
            </a:r>
            <a:r>
              <a:rPr lang="en-US" dirty="0">
                <a:solidFill>
                  <a:srgbClr val="FF0000"/>
                </a:solidFill>
                <a:latin typeface="Courier New"/>
                <a:cs typeface="Courier New"/>
              </a:rPr>
              <a:t>y:=factorial(x)</a:t>
            </a:r>
            <a:r>
              <a:rPr lang="en-US" i="1" dirty="0">
                <a:solidFill>
                  <a:srgbClr val="FF0000"/>
                </a:solidFill>
              </a:rPr>
              <a:t>{ y = N!}  </a:t>
            </a:r>
            <a:r>
              <a:rPr lang="en-US" dirty="0"/>
              <a:t>proofs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97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633553601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של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</a:spPr>
      <a:bodyPr rtlCol="1" anchor="ctr"/>
      <a:lstStyle>
        <a:defPPr algn="l" rtl="0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1">
        <a:spAutoFit/>
      </a:bodyPr>
      <a:lstStyle>
        <a:defPPr algn="ctr" rtl="0"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35009</TotalTime>
  <Words>4874</Words>
  <Application>Microsoft Macintosh PowerPoint</Application>
  <PresentationFormat>On-screen Show (4:3)</PresentationFormat>
  <Paragraphs>781</Paragraphs>
  <Slides>97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97</vt:i4>
      </vt:variant>
    </vt:vector>
  </HeadingPairs>
  <TitlesOfParts>
    <vt:vector size="112" baseType="lpstr">
      <vt:lpstr>ＭＳ Ｐゴシック</vt:lpstr>
      <vt:lpstr>Andalus</vt:lpstr>
      <vt:lpstr>Arial</vt:lpstr>
      <vt:lpstr>Bell MT</vt:lpstr>
      <vt:lpstr>Calibri</vt:lpstr>
      <vt:lpstr>Courier New</vt:lpstr>
      <vt:lpstr>Leelawadee</vt:lpstr>
      <vt:lpstr>Lucida Calligraphy</vt:lpstr>
      <vt:lpstr>Math A</vt:lpstr>
      <vt:lpstr>Math B</vt:lpstr>
      <vt:lpstr>Math C</vt:lpstr>
      <vt:lpstr>Monotype Sorts</vt:lpstr>
      <vt:lpstr>Symbol</vt:lpstr>
      <vt:lpstr>Times New Roman</vt:lpstr>
      <vt:lpstr>ערכת נושא של Office</vt:lpstr>
      <vt:lpstr>Program Analysis  and Verification   0368-4479 </vt:lpstr>
      <vt:lpstr>Natural semantics for While </vt:lpstr>
      <vt:lpstr>Axiomatic Semantics</vt:lpstr>
      <vt:lpstr>Axiomatic Semantics</vt:lpstr>
      <vt:lpstr>Axiomatic Semantics</vt:lpstr>
      <vt:lpstr>Proving program correctness </vt:lpstr>
      <vt:lpstr>Staged proof</vt:lpstr>
      <vt:lpstr>Proving program correctness </vt:lpstr>
      <vt:lpstr>A simple imperative language: While</vt:lpstr>
      <vt:lpstr>Program correctness concepts</vt:lpstr>
      <vt:lpstr>Axiomatic verification approach</vt:lpstr>
      <vt:lpstr>Axiomatic Verification: Spec</vt:lpstr>
      <vt:lpstr>Partial vs. Total Correctness</vt:lpstr>
      <vt:lpstr>Verification: Assertion-Based  [Floyd, ‘67]</vt:lpstr>
      <vt:lpstr>Annotated Flow Programs</vt:lpstr>
      <vt:lpstr>Annotated Flow Programs</vt:lpstr>
      <vt:lpstr>Assertion-Based Verification [Floyd, ‘67]</vt:lpstr>
      <vt:lpstr>Floyd-Hoare Logic 1969</vt:lpstr>
      <vt:lpstr>Assertions, a.k.a Hoare triples</vt:lpstr>
      <vt:lpstr>Total correctness assertions</vt:lpstr>
      <vt:lpstr>Factorial example</vt:lpstr>
      <vt:lpstr>First attempt</vt:lpstr>
      <vt:lpstr>Fixed assertion</vt:lpstr>
      <vt:lpstr>The proof outline</vt:lpstr>
      <vt:lpstr>Formalizing partial correctness</vt:lpstr>
      <vt:lpstr>Formalizing partial correctness</vt:lpstr>
      <vt:lpstr>Formalizing partial correctness</vt:lpstr>
      <vt:lpstr>How do we express predicates?</vt:lpstr>
      <vt:lpstr>An assertion language</vt:lpstr>
      <vt:lpstr>An assertion language</vt:lpstr>
      <vt:lpstr>First Order Logic Reminder</vt:lpstr>
      <vt:lpstr>Free/bound variables</vt:lpstr>
      <vt:lpstr>Free variables</vt:lpstr>
      <vt:lpstr>Substitution</vt:lpstr>
      <vt:lpstr>Calculating substitutions</vt:lpstr>
      <vt:lpstr>Calculating substitutions</vt:lpstr>
      <vt:lpstr>Proof Rules</vt:lpstr>
      <vt:lpstr>Natural semantics for While </vt:lpstr>
      <vt:lpstr>Axiomatic semantics for While </vt:lpstr>
      <vt:lpstr>skip rule</vt:lpstr>
      <vt:lpstr>Assignment rule (Forward)</vt:lpstr>
      <vt:lpstr>Assignment rule (Backwards)</vt:lpstr>
      <vt:lpstr>Composition rule</vt:lpstr>
      <vt:lpstr>Condition rule</vt:lpstr>
      <vt:lpstr>Loop rule</vt:lpstr>
      <vt:lpstr>Rule of consequence</vt:lpstr>
      <vt:lpstr>Rule of consequence</vt:lpstr>
      <vt:lpstr>Axiomatic semantics for While </vt:lpstr>
      <vt:lpstr>Inference trees</vt:lpstr>
      <vt:lpstr>Factorial proof</vt:lpstr>
      <vt:lpstr>Factorial proof</vt:lpstr>
      <vt:lpstr>Factorial proof</vt:lpstr>
      <vt:lpstr>Provability</vt:lpstr>
      <vt:lpstr>Annotated programs</vt:lpstr>
      <vt:lpstr>Annotating composition</vt:lpstr>
      <vt:lpstr>Annotating conditions</vt:lpstr>
      <vt:lpstr>Annotating conditions</vt:lpstr>
      <vt:lpstr>Annotating loops</vt:lpstr>
      <vt:lpstr>Annotating loops</vt:lpstr>
      <vt:lpstr>Annotated factorial program</vt:lpstr>
      <vt:lpstr>Properties of the semantics</vt:lpstr>
      <vt:lpstr>Provability</vt:lpstr>
      <vt:lpstr>Provable equivalence</vt:lpstr>
      <vt:lpstr>Valid assertions</vt:lpstr>
      <vt:lpstr>Logical implication and equivalence</vt:lpstr>
      <vt:lpstr>Soundness and completeness</vt:lpstr>
      <vt:lpstr>Hoare logic is sound  and (relatively) complete</vt:lpstr>
      <vt:lpstr>Hoare logic is sound  and (relatively) complete</vt:lpstr>
      <vt:lpstr>Is there an Algorithm?</vt:lpstr>
      <vt:lpstr>?</vt:lpstr>
      <vt:lpstr>Predicate Transformers</vt:lpstr>
      <vt:lpstr>Weakest liberal precondition</vt:lpstr>
      <vt:lpstr>Strongest postcondition</vt:lpstr>
      <vt:lpstr>Predicate transformer semantics</vt:lpstr>
      <vt:lpstr>Hoare logic is (relatively) complete</vt:lpstr>
      <vt:lpstr>Calculating wlp</vt:lpstr>
      <vt:lpstr>Calculating wlp of a loop</vt:lpstr>
      <vt:lpstr>Prove the following triple</vt:lpstr>
      <vt:lpstr>Issues with wlp-based proofs</vt:lpstr>
      <vt:lpstr>Conjunction rule</vt:lpstr>
      <vt:lpstr>Structural Rules</vt:lpstr>
      <vt:lpstr>Invariance + Conjunction = Constancy</vt:lpstr>
      <vt:lpstr>Floyd’s strongest postcondition rule</vt:lpstr>
      <vt:lpstr>“Small” assignment axiom</vt:lpstr>
      <vt:lpstr>“Small” assignment axiom</vt:lpstr>
      <vt:lpstr>“Small” assignment axiom</vt:lpstr>
      <vt:lpstr>Example 1: Absolute value program</vt:lpstr>
      <vt:lpstr>Absolute value program</vt:lpstr>
      <vt:lpstr>Example 2: Variable swap program</vt:lpstr>
      <vt:lpstr>Variable swap program</vt:lpstr>
      <vt:lpstr>Example 3: Axiomatizing data types</vt:lpstr>
      <vt:lpstr>Array update rules (wp)</vt:lpstr>
      <vt:lpstr>Array update rules (wp) example</vt:lpstr>
      <vt:lpstr>Array update rules (sp)</vt:lpstr>
      <vt:lpstr>Array-max program</vt:lpstr>
      <vt:lpstr>Array-max program</vt:lpstr>
      <vt:lpstr>Summary</vt:lpstr>
    </vt:vector>
  </TitlesOfParts>
  <Manager/>
  <Company/>
  <LinksUpToDate>false</LinksUpToDate>
  <SharedDoc>false</SharedDoc>
  <HyperlinkBase/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Analysis and Verification</dc:title>
  <dc:subject>Introduction</dc:subject>
  <dc:creator/>
  <cp:keywords/>
  <dc:description/>
  <cp:lastModifiedBy>Noam Rinetzky</cp:lastModifiedBy>
  <cp:revision>247</cp:revision>
  <dcterms:created xsi:type="dcterms:W3CDTF">2012-10-28T06:17:00Z</dcterms:created>
  <dcterms:modified xsi:type="dcterms:W3CDTF">2018-03-19T14:26:54Z</dcterms:modified>
  <cp:category/>
</cp:coreProperties>
</file>