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0"/>
  </p:notesMasterIdLst>
  <p:sldIdLst>
    <p:sldId id="331" r:id="rId2"/>
    <p:sldId id="398" r:id="rId3"/>
    <p:sldId id="332" r:id="rId4"/>
    <p:sldId id="340" r:id="rId5"/>
    <p:sldId id="334" r:id="rId6"/>
    <p:sldId id="335" r:id="rId7"/>
    <p:sldId id="336" r:id="rId8"/>
    <p:sldId id="330" r:id="rId9"/>
    <p:sldId id="266" r:id="rId10"/>
    <p:sldId id="267" r:id="rId11"/>
    <p:sldId id="328" r:id="rId12"/>
    <p:sldId id="298" r:id="rId13"/>
    <p:sldId id="343" r:id="rId14"/>
    <p:sldId id="341" r:id="rId15"/>
    <p:sldId id="342" r:id="rId16"/>
    <p:sldId id="399" r:id="rId17"/>
    <p:sldId id="345" r:id="rId18"/>
    <p:sldId id="299" r:id="rId19"/>
    <p:sldId id="300" r:id="rId20"/>
    <p:sldId id="325" r:id="rId21"/>
    <p:sldId id="347" r:id="rId22"/>
    <p:sldId id="344" r:id="rId23"/>
    <p:sldId id="400" r:id="rId24"/>
    <p:sldId id="403" r:id="rId25"/>
    <p:sldId id="348" r:id="rId26"/>
    <p:sldId id="349" r:id="rId27"/>
    <p:sldId id="350" r:id="rId28"/>
    <p:sldId id="351" r:id="rId29"/>
    <p:sldId id="406" r:id="rId30"/>
    <p:sldId id="407" r:id="rId31"/>
    <p:sldId id="353" r:id="rId32"/>
    <p:sldId id="354" r:id="rId33"/>
    <p:sldId id="355" r:id="rId34"/>
    <p:sldId id="271" r:id="rId35"/>
    <p:sldId id="408" r:id="rId36"/>
    <p:sldId id="363" r:id="rId37"/>
    <p:sldId id="390" r:id="rId38"/>
    <p:sldId id="356" r:id="rId39"/>
    <p:sldId id="357" r:id="rId40"/>
    <p:sldId id="391" r:id="rId41"/>
    <p:sldId id="396" r:id="rId42"/>
    <p:sldId id="397" r:id="rId43"/>
    <p:sldId id="358" r:id="rId44"/>
    <p:sldId id="360" r:id="rId45"/>
    <p:sldId id="361" r:id="rId46"/>
    <p:sldId id="316" r:id="rId47"/>
    <p:sldId id="305" r:id="rId48"/>
    <p:sldId id="317" r:id="rId49"/>
    <p:sldId id="318" r:id="rId50"/>
    <p:sldId id="319" r:id="rId51"/>
    <p:sldId id="320" r:id="rId52"/>
    <p:sldId id="321" r:id="rId53"/>
    <p:sldId id="322" r:id="rId54"/>
    <p:sldId id="323" r:id="rId55"/>
    <p:sldId id="324" r:id="rId56"/>
    <p:sldId id="306" r:id="rId57"/>
    <p:sldId id="307" r:id="rId58"/>
    <p:sldId id="365" r:id="rId59"/>
    <p:sldId id="366" r:id="rId60"/>
    <p:sldId id="367" r:id="rId61"/>
    <p:sldId id="368" r:id="rId62"/>
    <p:sldId id="369" r:id="rId63"/>
    <p:sldId id="370" r:id="rId64"/>
    <p:sldId id="371" r:id="rId65"/>
    <p:sldId id="373" r:id="rId66"/>
    <p:sldId id="372" r:id="rId67"/>
    <p:sldId id="292" r:id="rId68"/>
    <p:sldId id="394" r:id="rId69"/>
    <p:sldId id="395" r:id="rId70"/>
    <p:sldId id="393" r:id="rId71"/>
    <p:sldId id="392" r:id="rId72"/>
    <p:sldId id="269" r:id="rId73"/>
    <p:sldId id="310" r:id="rId74"/>
    <p:sldId id="374" r:id="rId75"/>
    <p:sldId id="375" r:id="rId76"/>
    <p:sldId id="313" r:id="rId77"/>
    <p:sldId id="329" r:id="rId78"/>
    <p:sldId id="377" r:id="rId79"/>
    <p:sldId id="378" r:id="rId80"/>
    <p:sldId id="379" r:id="rId81"/>
    <p:sldId id="380" r:id="rId82"/>
    <p:sldId id="382" r:id="rId83"/>
    <p:sldId id="383" r:id="rId84"/>
    <p:sldId id="384" r:id="rId85"/>
    <p:sldId id="386" r:id="rId86"/>
    <p:sldId id="387" r:id="rId87"/>
    <p:sldId id="409" r:id="rId88"/>
    <p:sldId id="412" r:id="rId89"/>
    <p:sldId id="421" r:id="rId90"/>
    <p:sldId id="422" r:id="rId91"/>
    <p:sldId id="423" r:id="rId92"/>
    <p:sldId id="424" r:id="rId93"/>
    <p:sldId id="425" r:id="rId94"/>
    <p:sldId id="426" r:id="rId95"/>
    <p:sldId id="427" r:id="rId96"/>
    <p:sldId id="428" r:id="rId97"/>
    <p:sldId id="429" r:id="rId98"/>
    <p:sldId id="430" r:id="rId99"/>
    <p:sldId id="431" r:id="rId100"/>
    <p:sldId id="432" r:id="rId101"/>
    <p:sldId id="433" r:id="rId102"/>
    <p:sldId id="434" r:id="rId103"/>
    <p:sldId id="507" r:id="rId104"/>
    <p:sldId id="508" r:id="rId105"/>
    <p:sldId id="617" r:id="rId106"/>
    <p:sldId id="532" r:id="rId107"/>
    <p:sldId id="533" r:id="rId108"/>
    <p:sldId id="534" r:id="rId109"/>
    <p:sldId id="535" r:id="rId110"/>
    <p:sldId id="536" r:id="rId111"/>
    <p:sldId id="537" r:id="rId112"/>
    <p:sldId id="538" r:id="rId113"/>
    <p:sldId id="539" r:id="rId114"/>
    <p:sldId id="540" r:id="rId115"/>
    <p:sldId id="541" r:id="rId116"/>
    <p:sldId id="542" r:id="rId117"/>
    <p:sldId id="543" r:id="rId118"/>
    <p:sldId id="544" r:id="rId119"/>
    <p:sldId id="545" r:id="rId120"/>
    <p:sldId id="546" r:id="rId121"/>
    <p:sldId id="547" r:id="rId122"/>
    <p:sldId id="548" r:id="rId123"/>
    <p:sldId id="549" r:id="rId124"/>
    <p:sldId id="550" r:id="rId125"/>
    <p:sldId id="551" r:id="rId126"/>
    <p:sldId id="552" r:id="rId127"/>
    <p:sldId id="553" r:id="rId128"/>
    <p:sldId id="554" r:id="rId129"/>
    <p:sldId id="555" r:id="rId130"/>
    <p:sldId id="556" r:id="rId131"/>
    <p:sldId id="557" r:id="rId132"/>
    <p:sldId id="558" r:id="rId133"/>
    <p:sldId id="559" r:id="rId134"/>
    <p:sldId id="560" r:id="rId135"/>
    <p:sldId id="561" r:id="rId136"/>
    <p:sldId id="562" r:id="rId137"/>
    <p:sldId id="563" r:id="rId138"/>
    <p:sldId id="616" r:id="rId13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66"/>
    <a:srgbClr val="993300"/>
    <a:srgbClr val="CCFFCC"/>
    <a:srgbClr val="0000FF"/>
    <a:srgbClr val="FFFF99"/>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5" autoAdjust="0"/>
    <p:restoredTop sz="60917" autoAdjust="0"/>
  </p:normalViewPr>
  <p:slideViewPr>
    <p:cSldViewPr>
      <p:cViewPr>
        <p:scale>
          <a:sx n="62" d="100"/>
          <a:sy n="62" d="100"/>
        </p:scale>
        <p:origin x="2616" y="1120"/>
      </p:cViewPr>
      <p:guideLst>
        <p:guide orient="horz" pos="2160"/>
        <p:guide pos="2880"/>
      </p:guideLst>
    </p:cSldViewPr>
  </p:slideViewPr>
  <p:outlineViewPr>
    <p:cViewPr>
      <p:scale>
        <a:sx n="33" d="100"/>
        <a:sy n="33" d="100"/>
      </p:scale>
      <p:origin x="0" y="30667"/>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AAEE069-47FE-4E4E-9F2A-57566F5FC75A}" type="datetimeFigureOut">
              <a:rPr lang="he-IL" smtClean="0"/>
              <a:pPr/>
              <a:t>י"ז.אדר.תשע"ח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02CB276-DA57-47DA-BBA4-1511FD7C64AA}" type="slidenum">
              <a:rPr lang="he-IL" smtClean="0"/>
              <a:pPr/>
              <a:t>‹#›</a:t>
            </a:fld>
            <a:endParaRPr lang="he-IL"/>
          </a:p>
        </p:txBody>
      </p:sp>
    </p:spTree>
    <p:extLst>
      <p:ext uri="{BB962C8B-B14F-4D97-AF65-F5344CB8AC3E}">
        <p14:creationId xmlns:p14="http://schemas.microsoft.com/office/powerpoint/2010/main" val="13657365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Northeast_blackout_of_2003" TargetMode="External"/><Relationship Id="rId3" Type="http://schemas.openxmlformats.org/officeDocument/2006/relationships/hyperlink" Target="http://en.wikipedia.org/wiki/Software_bug" TargetMode="External"/><Relationship Id="rId7" Type="http://schemas.openxmlformats.org/officeDocument/2006/relationships/hyperlink" Target="http://en.wikipedia.org/wiki/Energy_management_syste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Unix" TargetMode="External"/><Relationship Id="rId5" Type="http://schemas.openxmlformats.org/officeDocument/2006/relationships/hyperlink" Target="http://en.wikipedia.org/wiki/General_Electric" TargetMode="External"/><Relationship Id="rId4" Type="http://schemas.openxmlformats.org/officeDocument/2006/relationships/hyperlink" Target="http://en.wikipedia.org/wiki/Race_condition" TargetMode="External"/><Relationship Id="rId9" Type="http://schemas.openxmlformats.org/officeDocument/2006/relationships/hyperlink" Target="http://en.wikipedia.org/wiki/Application_server"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Northeast_blackout_of_2003" TargetMode="External"/><Relationship Id="rId3" Type="http://schemas.openxmlformats.org/officeDocument/2006/relationships/hyperlink" Target="http://en.wikipedia.org/wiki/Software_bug" TargetMode="External"/><Relationship Id="rId7" Type="http://schemas.openxmlformats.org/officeDocument/2006/relationships/hyperlink" Target="http://en.wikipedia.org/wiki/Energy_management_syste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Unix" TargetMode="External"/><Relationship Id="rId5" Type="http://schemas.openxmlformats.org/officeDocument/2006/relationships/hyperlink" Target="http://en.wikipedia.org/wiki/General_Electric" TargetMode="External"/><Relationship Id="rId4" Type="http://schemas.openxmlformats.org/officeDocument/2006/relationships/hyperlink" Target="http://en.wikipedia.org/wiki/Race_condition" TargetMode="External"/><Relationship Id="rId9" Type="http://schemas.openxmlformats.org/officeDocument/2006/relationships/hyperlink" Target="http://en.wikipedia.org/wiki/Application_serv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5</a:t>
            </a:fld>
            <a:endParaRPr lang="en-US"/>
          </a:p>
        </p:txBody>
      </p:sp>
    </p:spTree>
    <p:extLst>
      <p:ext uri="{BB962C8B-B14F-4D97-AF65-F5344CB8AC3E}">
        <p14:creationId xmlns:p14="http://schemas.microsoft.com/office/powerpoint/2010/main" val="19946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err="1"/>
              <a:t>Stackguard</a:t>
            </a:r>
            <a:r>
              <a:rPr lang="en-US" dirty="0"/>
              <a:t> –</a:t>
            </a:r>
            <a:r>
              <a:rPr lang="en-US" baseline="0" dirty="0"/>
              <a:t> canary that protects return addresses</a:t>
            </a:r>
          </a:p>
          <a:p>
            <a:pPr algn="l"/>
            <a:endParaRPr lang="en-US" baseline="0" dirty="0"/>
          </a:p>
          <a:p>
            <a:pPr algn="l"/>
            <a:r>
              <a:rPr lang="en-US" baseline="0" dirty="0" err="1"/>
              <a:t>Pointguard</a:t>
            </a:r>
            <a:r>
              <a:rPr lang="en-US" baseline="0" dirty="0"/>
              <a:t> – all code pointers</a:t>
            </a:r>
          </a:p>
          <a:p>
            <a:pPr algn="l"/>
            <a:endParaRPr lang="en-US" baseline="0" dirty="0"/>
          </a:p>
          <a:p>
            <a:pPr algn="l"/>
            <a:r>
              <a:rPr lang="en-US" baseline="0" dirty="0" err="1"/>
              <a:t>ProPolice</a:t>
            </a:r>
            <a:r>
              <a:rPr lang="en-US" baseline="0" dirty="0"/>
              <a:t> – adding buffers after pointers/arguments</a:t>
            </a:r>
          </a:p>
          <a:p>
            <a:pPr algn="l"/>
            <a:endParaRPr lang="en-US" baseline="0" dirty="0"/>
          </a:p>
          <a:p>
            <a:pPr algn="l"/>
            <a:endParaRPr lang="en-US" dirty="0"/>
          </a:p>
        </p:txBody>
      </p:sp>
      <p:sp>
        <p:nvSpPr>
          <p:cNvPr id="4" name="Slide Number Placeholder 3"/>
          <p:cNvSpPr>
            <a:spLocks noGrp="1"/>
          </p:cNvSpPr>
          <p:nvPr>
            <p:ph type="sldNum" sz="quarter" idx="10"/>
          </p:nvPr>
        </p:nvSpPr>
        <p:spPr/>
        <p:txBody>
          <a:bodyPr/>
          <a:lstStyle/>
          <a:p>
            <a:fld id="{102CB276-DA57-47DA-BBA4-1511FD7C64AA}" type="slidenum">
              <a:rPr lang="he-IL" smtClean="0"/>
              <a:pPr/>
              <a:t>28</a:t>
            </a:fld>
            <a:endParaRPr lang="he-IL"/>
          </a:p>
        </p:txBody>
      </p:sp>
    </p:spTree>
    <p:extLst>
      <p:ext uri="{BB962C8B-B14F-4D97-AF65-F5344CB8AC3E}">
        <p14:creationId xmlns:p14="http://schemas.microsoft.com/office/powerpoint/2010/main" val="280017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time tradition</a:t>
            </a:r>
          </a:p>
          <a:p>
            <a:endParaRPr lang="en-US" dirty="0"/>
          </a:p>
          <a:p>
            <a:r>
              <a:rPr lang="en-US" dirty="0"/>
              <a:t>1884 Jumbo 21 elephants</a:t>
            </a:r>
          </a:p>
        </p:txBody>
      </p:sp>
      <p:sp>
        <p:nvSpPr>
          <p:cNvPr id="4" name="Slide Number Placeholder 3"/>
          <p:cNvSpPr>
            <a:spLocks noGrp="1"/>
          </p:cNvSpPr>
          <p:nvPr>
            <p:ph type="sldNum" sz="quarter" idx="10"/>
          </p:nvPr>
        </p:nvSpPr>
        <p:spPr/>
        <p:txBody>
          <a:bodyPr/>
          <a:lstStyle/>
          <a:p>
            <a:fld id="{D31C6665-FB7F-4A28-B836-F5F99A8C65D7}" type="slidenum">
              <a:rPr lang="en-US" smtClean="0"/>
              <a:pPr/>
              <a:t>29</a:t>
            </a:fld>
            <a:endParaRPr lang="en-US"/>
          </a:p>
        </p:txBody>
      </p:sp>
    </p:spTree>
    <p:extLst>
      <p:ext uri="{BB962C8B-B14F-4D97-AF65-F5344CB8AC3E}">
        <p14:creationId xmlns:p14="http://schemas.microsoft.com/office/powerpoint/2010/main" val="342508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time tradition</a:t>
            </a:r>
          </a:p>
          <a:p>
            <a:endParaRPr lang="en-US" dirty="0"/>
          </a:p>
          <a:p>
            <a:r>
              <a:rPr lang="en-US" dirty="0"/>
              <a:t>1884 Jumbo 21 elephants</a:t>
            </a:r>
          </a:p>
        </p:txBody>
      </p:sp>
      <p:sp>
        <p:nvSpPr>
          <p:cNvPr id="4" name="Slide Number Placeholder 3"/>
          <p:cNvSpPr>
            <a:spLocks noGrp="1"/>
          </p:cNvSpPr>
          <p:nvPr>
            <p:ph type="sldNum" sz="quarter" idx="10"/>
          </p:nvPr>
        </p:nvSpPr>
        <p:spPr/>
        <p:txBody>
          <a:bodyPr/>
          <a:lstStyle/>
          <a:p>
            <a:fld id="{D31C6665-FB7F-4A28-B836-F5F99A8C65D7}" type="slidenum">
              <a:rPr lang="en-US" smtClean="0"/>
              <a:pPr/>
              <a:t>30</a:t>
            </a:fld>
            <a:endParaRPr lang="en-US"/>
          </a:p>
        </p:txBody>
      </p:sp>
    </p:spTree>
    <p:extLst>
      <p:ext uri="{BB962C8B-B14F-4D97-AF65-F5344CB8AC3E}">
        <p14:creationId xmlns:p14="http://schemas.microsoft.com/office/powerpoint/2010/main" val="342508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From $0</a:t>
            </a:r>
          </a:p>
          <a:p>
            <a:pPr algn="l"/>
            <a:r>
              <a:rPr lang="en-US" dirty="0"/>
              <a:t>From simulating </a:t>
            </a:r>
            <a:r>
              <a:rPr lang="en-US" dirty="0" err="1"/>
              <a:t>cpu</a:t>
            </a:r>
            <a:r>
              <a:rPr lang="en-US" dirty="0"/>
              <a:t> to instrumentation</a:t>
            </a:r>
          </a:p>
          <a:p>
            <a:pPr algn="l"/>
            <a:r>
              <a:rPr lang="en-US" dirty="0"/>
              <a:t>Various usages</a:t>
            </a:r>
          </a:p>
          <a:p>
            <a:pPr algn="l"/>
            <a:endParaRPr lang="en-US" dirty="0"/>
          </a:p>
          <a:p>
            <a:pPr algn="l"/>
            <a:r>
              <a:rPr lang="en-US" dirty="0" err="1"/>
              <a:t>Valgring</a:t>
            </a:r>
            <a:r>
              <a:rPr lang="en-US" dirty="0"/>
              <a:t> x30</a:t>
            </a:r>
            <a:r>
              <a:rPr lang="en-US" baseline="0" dirty="0"/>
              <a:t> slowdown</a:t>
            </a:r>
          </a:p>
          <a:p>
            <a:pPr algn="l"/>
            <a:endParaRPr lang="en-US" baseline="0" dirty="0"/>
          </a:p>
          <a:p>
            <a:pPr algn="l"/>
            <a:r>
              <a:rPr lang="en-US" baseline="0" dirty="0"/>
              <a:t>Actually a framework</a:t>
            </a:r>
            <a:endParaRPr lang="en-US" dirty="0"/>
          </a:p>
          <a:p>
            <a:pPr algn="l"/>
            <a:endParaRPr lang="en-US" dirty="0"/>
          </a:p>
          <a:p>
            <a:pPr algn="l"/>
            <a:endParaRPr lang="en-US" dirty="0"/>
          </a:p>
          <a:p>
            <a:pPr algn="l"/>
            <a:endParaRPr lang="en-US" dirty="0"/>
          </a:p>
          <a:p>
            <a:pPr algn="l"/>
            <a:endParaRPr lang="en-US" dirty="0"/>
          </a:p>
          <a:p>
            <a:endParaRPr lang="en-US"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31</a:t>
            </a:fld>
            <a:endParaRPr lang="en-US"/>
          </a:p>
        </p:txBody>
      </p:sp>
    </p:spTree>
    <p:extLst>
      <p:ext uri="{BB962C8B-B14F-4D97-AF65-F5344CB8AC3E}">
        <p14:creationId xmlns:p14="http://schemas.microsoft.com/office/powerpoint/2010/main" val="216161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From 0 – 15000$</a:t>
            </a:r>
          </a:p>
          <a:p>
            <a:r>
              <a:rPr lang="en-US" dirty="0"/>
              <a:t>From simulating </a:t>
            </a:r>
            <a:r>
              <a:rPr lang="en-US" dirty="0" err="1"/>
              <a:t>cpu</a:t>
            </a:r>
            <a:r>
              <a:rPr lang="en-US" dirty="0"/>
              <a:t> to instrumentation</a:t>
            </a:r>
          </a:p>
          <a:p>
            <a:r>
              <a:rPr lang="en-US" dirty="0"/>
              <a:t>Various usages</a:t>
            </a:r>
          </a:p>
          <a:p>
            <a:endParaRPr lang="en-US" dirty="0"/>
          </a:p>
          <a:p>
            <a:r>
              <a:rPr lang="en-US" dirty="0" err="1"/>
              <a:t>Valgirg</a:t>
            </a:r>
            <a:r>
              <a:rPr lang="en-US" dirty="0"/>
              <a:t> x5</a:t>
            </a:r>
            <a:r>
              <a:rPr lang="en-US" baseline="0" dirty="0"/>
              <a:t> slowdown</a:t>
            </a:r>
            <a:endParaRPr lang="en-US" dirty="0"/>
          </a:p>
          <a:p>
            <a:endParaRPr lang="en-US" dirty="0"/>
          </a:p>
          <a:p>
            <a:endParaRPr lang="en-US" dirty="0"/>
          </a:p>
          <a:p>
            <a:r>
              <a:rPr lang="en-US" dirty="0"/>
              <a:t>Avalanche is an open source tool that generates input data demonstrating crashes in the </a:t>
            </a:r>
            <a:r>
              <a:rPr lang="en-US" dirty="0" err="1"/>
              <a:t>analysed</a:t>
            </a:r>
            <a:r>
              <a:rPr lang="en-US" dirty="0"/>
              <a:t> program.</a:t>
            </a:r>
          </a:p>
          <a:p>
            <a:r>
              <a:rPr lang="en-US" dirty="0" err="1"/>
              <a:t>BoundsChecker</a:t>
            </a:r>
            <a:r>
              <a:rPr lang="en-US" dirty="0"/>
              <a:t>: Memory error detection for Windows based applications. Part of Micro Focus </a:t>
            </a:r>
            <a:r>
              <a:rPr lang="en-US" dirty="0" err="1"/>
              <a:t>DevPartner</a:t>
            </a:r>
            <a:r>
              <a:rPr lang="en-US" dirty="0"/>
              <a:t>.</a:t>
            </a:r>
          </a:p>
          <a:p>
            <a:r>
              <a:rPr lang="en-US" dirty="0" err="1"/>
              <a:t>Cenzic</a:t>
            </a:r>
            <a:r>
              <a:rPr lang="en-US" dirty="0"/>
              <a:t>: publishes a line of dynamic application security tools that scans web applications for security vulnerabilities.</a:t>
            </a:r>
          </a:p>
          <a:p>
            <a:r>
              <a:rPr lang="en-US" dirty="0" err="1"/>
              <a:t>ClearSQL</a:t>
            </a:r>
            <a:r>
              <a:rPr lang="en-US" dirty="0"/>
              <a:t>: is a review and quality control and a code illustration tool for PL/SQL.</a:t>
            </a:r>
          </a:p>
          <a:p>
            <a:r>
              <a:rPr lang="en-US" dirty="0"/>
              <a:t>Daikon (system) is an implementation of dynamic invariant detection. Daikon runs a program, observes the values that the program computes, and then reports properties that were true over the observed executions, and thus likely true over all executions.</a:t>
            </a:r>
          </a:p>
          <a:p>
            <a:r>
              <a:rPr lang="en-US" dirty="0" err="1"/>
              <a:t>Dmalloc</a:t>
            </a:r>
            <a:r>
              <a:rPr lang="en-US" dirty="0"/>
              <a:t>, library for checking memory allocation and leaks. Software must be recompiled, and all files must include the special C header file </a:t>
            </a:r>
            <a:r>
              <a:rPr lang="en-US" dirty="0" err="1"/>
              <a:t>dmalloc.h</a:t>
            </a:r>
            <a:r>
              <a:rPr lang="en-US" dirty="0"/>
              <a:t>.</a:t>
            </a:r>
          </a:p>
          <a:p>
            <a:r>
              <a:rPr lang="en-US" dirty="0" err="1"/>
              <a:t>DynInst</a:t>
            </a:r>
            <a:r>
              <a:rPr lang="en-US" dirty="0"/>
              <a:t> is a runtime code-patching library that is useful in developing dynamic program analysis probes and applying them to compiled </a:t>
            </a:r>
            <a:r>
              <a:rPr lang="en-US" dirty="0" err="1"/>
              <a:t>executables</a:t>
            </a:r>
            <a:r>
              <a:rPr lang="en-US" dirty="0"/>
              <a:t>. </a:t>
            </a:r>
            <a:r>
              <a:rPr lang="en-US" dirty="0" err="1"/>
              <a:t>Dyninst</a:t>
            </a:r>
            <a:r>
              <a:rPr lang="en-US" dirty="0"/>
              <a:t> does not require source code or recompilation in general, however, non-stripped </a:t>
            </a:r>
            <a:r>
              <a:rPr lang="en-US" dirty="0" err="1"/>
              <a:t>executables</a:t>
            </a:r>
            <a:r>
              <a:rPr lang="en-US" dirty="0"/>
              <a:t> and </a:t>
            </a:r>
            <a:r>
              <a:rPr lang="en-US" dirty="0" err="1"/>
              <a:t>executables</a:t>
            </a:r>
            <a:r>
              <a:rPr lang="en-US" dirty="0"/>
              <a:t> with debugging symbols are easier to instrument.</a:t>
            </a:r>
          </a:p>
          <a:p>
            <a:r>
              <a:rPr lang="en-US" dirty="0" err="1"/>
              <a:t>Gcov</a:t>
            </a:r>
            <a:r>
              <a:rPr lang="en-US" dirty="0"/>
              <a:t> is the GNU source code coverage program.</a:t>
            </a:r>
          </a:p>
          <a:p>
            <a:r>
              <a:rPr lang="en-US" dirty="0"/>
              <a:t>HP Security Suite is a suite of Tools at various stages of development. </a:t>
            </a:r>
            <a:r>
              <a:rPr lang="en-US" dirty="0" err="1"/>
              <a:t>QAInspect</a:t>
            </a:r>
            <a:r>
              <a:rPr lang="en-US" dirty="0"/>
              <a:t> and </a:t>
            </a:r>
            <a:r>
              <a:rPr lang="en-US" dirty="0" err="1"/>
              <a:t>WebInspect</a:t>
            </a:r>
            <a:r>
              <a:rPr lang="en-US" dirty="0"/>
              <a:t> are generally considered Dynamic Analysis Tools, while </a:t>
            </a:r>
            <a:r>
              <a:rPr lang="en-US" dirty="0" err="1"/>
              <a:t>DevInspect</a:t>
            </a:r>
            <a:r>
              <a:rPr lang="en-US" dirty="0"/>
              <a:t> is considered a static code analysis tool.</a:t>
            </a:r>
          </a:p>
          <a:p>
            <a:r>
              <a:rPr lang="en-US" dirty="0"/>
              <a:t>IBM Rational </a:t>
            </a:r>
            <a:r>
              <a:rPr lang="en-US" dirty="0" err="1"/>
              <a:t>AppScan</a:t>
            </a:r>
            <a:r>
              <a:rPr lang="en-US" dirty="0"/>
              <a:t> is a suite of application security solutions targeted for different stages of the development lifecycle. The suite includes two main dynamic analysis products - IBM Rational </a:t>
            </a:r>
            <a:r>
              <a:rPr lang="en-US" dirty="0" err="1"/>
              <a:t>AppScan</a:t>
            </a:r>
            <a:r>
              <a:rPr lang="en-US" dirty="0"/>
              <a:t> Standard Edition, and IBM Rational </a:t>
            </a:r>
            <a:r>
              <a:rPr lang="en-US" dirty="0" err="1"/>
              <a:t>AppScan</a:t>
            </a:r>
            <a:r>
              <a:rPr lang="en-US" dirty="0"/>
              <a:t> Enterprise Edition. In addition, the suite includes IBM Rational </a:t>
            </a:r>
            <a:r>
              <a:rPr lang="en-US" dirty="0" err="1"/>
              <a:t>AppScan</a:t>
            </a:r>
            <a:r>
              <a:rPr lang="en-US" dirty="0"/>
              <a:t> Source Edition - a static analysis tool.</a:t>
            </a:r>
          </a:p>
          <a:p>
            <a:r>
              <a:rPr lang="en-US" dirty="0"/>
              <a:t>Intel Thread Checker is a runtime threading error analysis tool which can detect potential data races and deadlocks in multithreaded Windows or Linux applications.</a:t>
            </a:r>
          </a:p>
          <a:p>
            <a:r>
              <a:rPr lang="en-US" dirty="0"/>
              <a:t>Intel Parallel Inspector performs run time threading and memory error analysis in Windows.</a:t>
            </a:r>
          </a:p>
          <a:p>
            <a:r>
              <a:rPr lang="en-US" dirty="0" err="1"/>
              <a:t>Parasoft</a:t>
            </a:r>
            <a:r>
              <a:rPr lang="en-US" dirty="0"/>
              <a:t> Insure++ is runtime memory analysis and error detection tool. Its </a:t>
            </a:r>
            <a:r>
              <a:rPr lang="en-US" dirty="0" err="1"/>
              <a:t>Inuse</a:t>
            </a:r>
            <a:r>
              <a:rPr lang="en-US" dirty="0"/>
              <a:t> component provides a graphical view of memory allocations over time, with specific visibility into overall heap usage, block allocations, possible outstanding leaks, etc.</a:t>
            </a:r>
          </a:p>
          <a:p>
            <a:r>
              <a:rPr lang="en-US" dirty="0" err="1"/>
              <a:t>Parasoft</a:t>
            </a:r>
            <a:r>
              <a:rPr lang="en-US" dirty="0"/>
              <a:t> </a:t>
            </a:r>
            <a:r>
              <a:rPr lang="en-US" dirty="0" err="1"/>
              <a:t>Jtest</a:t>
            </a:r>
            <a:r>
              <a:rPr lang="en-US" dirty="0"/>
              <a:t> uses runtime error detection to expose defects such as race conditions, exceptions, resource &amp; memory leaks, and security attack vulnerabilities.</a:t>
            </a:r>
          </a:p>
          <a:p>
            <a:r>
              <a:rPr lang="en-US" dirty="0"/>
              <a:t>Purify: mainly memory corruption detection and memory leak detection.</a:t>
            </a:r>
          </a:p>
          <a:p>
            <a:r>
              <a:rPr lang="en-US" dirty="0" err="1"/>
              <a:t>Valgrind</a:t>
            </a:r>
            <a:r>
              <a:rPr lang="en-US" dirty="0"/>
              <a:t> runs programs on a virtual processor and can detect memory errors (e.g., misuse of </a:t>
            </a:r>
            <a:r>
              <a:rPr lang="en-US" dirty="0" err="1"/>
              <a:t>malloc</a:t>
            </a:r>
            <a:r>
              <a:rPr lang="en-US" dirty="0"/>
              <a:t> and free) and race conditions in multithread programs.</a:t>
            </a:r>
          </a:p>
          <a:p>
            <a:r>
              <a:rPr lang="en-US" dirty="0"/>
              <a:t>VB Watch injects dynamic analysis code into Visual Basic programs to monitor their performance, call stack, execution trace, instantiated objects, variables and code coverage.</a:t>
            </a:r>
          </a:p>
          <a:p>
            <a:r>
              <a:rPr lang="en-US" dirty="0"/>
              <a:t>Vector </a:t>
            </a:r>
            <a:r>
              <a:rPr lang="en-US" dirty="0" err="1"/>
              <a:t>FabricsPareon</a:t>
            </a:r>
            <a:r>
              <a:rPr lang="en-US" dirty="0"/>
              <a:t> uses code simulation to </a:t>
            </a:r>
            <a:r>
              <a:rPr lang="en-US" dirty="0" err="1"/>
              <a:t>analyse</a:t>
            </a:r>
            <a:r>
              <a:rPr lang="en-US" dirty="0"/>
              <a:t> code behavior. The tool will then suggest code optimizations based on parallelization.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32</a:t>
            </a:fld>
            <a:endParaRPr lang="en-US"/>
          </a:p>
        </p:txBody>
      </p:sp>
    </p:spTree>
    <p:extLst>
      <p:ext uri="{BB962C8B-B14F-4D97-AF65-F5344CB8AC3E}">
        <p14:creationId xmlns:p14="http://schemas.microsoft.com/office/powerpoint/2010/main" val="216161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test case</a:t>
            </a:r>
            <a:r>
              <a:rPr lang="en-US" baseline="0" dirty="0"/>
              <a:t> we </a:t>
            </a:r>
            <a:r>
              <a:rPr lang="en-US" baseline="0" dirty="0" err="1"/>
              <a:t>etie</a:t>
            </a:r>
            <a:r>
              <a:rPr lang="en-US" baseline="0" dirty="0"/>
              <a:t> our selves</a:t>
            </a:r>
          </a:p>
          <a:p>
            <a:endParaRPr lang="en-US" baseline="0" dirty="0"/>
          </a:p>
          <a:p>
            <a:r>
              <a:rPr lang="en-US" baseline="0" dirty="0"/>
              <a:t>Random</a:t>
            </a:r>
          </a:p>
          <a:p>
            <a:endParaRPr lang="en-US" baseline="0" dirty="0"/>
          </a:p>
          <a:p>
            <a:r>
              <a:rPr lang="en-US" baseline="0" dirty="0"/>
              <a:t>Coverage</a:t>
            </a:r>
          </a:p>
          <a:p>
            <a:endParaRPr lang="en-US" baseline="0" dirty="0"/>
          </a:p>
          <a:p>
            <a:r>
              <a:rPr lang="en-US" baseline="0" dirty="0"/>
              <a:t>Reproduction of a bug</a:t>
            </a:r>
          </a:p>
          <a:p>
            <a:endParaRPr lang="en-US"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33</a:t>
            </a:fld>
            <a:endParaRPr lang="en-US"/>
          </a:p>
        </p:txBody>
      </p:sp>
    </p:spTree>
    <p:extLst>
      <p:ext uri="{BB962C8B-B14F-4D97-AF65-F5344CB8AC3E}">
        <p14:creationId xmlns:p14="http://schemas.microsoft.com/office/powerpoint/2010/main" val="11941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things</a:t>
            </a:r>
            <a:r>
              <a:rPr lang="en-US" baseline="0" dirty="0"/>
              <a:t> that we can do as </a:t>
            </a:r>
            <a:r>
              <a:rPr lang="en-US" b="1" baseline="0" dirty="0"/>
              <a:t>programmer</a:t>
            </a:r>
            <a:endParaRPr lang="en-US" b="1"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35</a:t>
            </a:fld>
            <a:endParaRPr lang="en-US"/>
          </a:p>
        </p:txBody>
      </p:sp>
    </p:spTree>
    <p:extLst>
      <p:ext uri="{BB962C8B-B14F-4D97-AF65-F5344CB8AC3E}">
        <p14:creationId xmlns:p14="http://schemas.microsoft.com/office/powerpoint/2010/main" val="237714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4E0565E-2326-41BA-B099-A38F7E981D92}" type="slidenum">
              <a:rPr lang="x-none"/>
              <a:pPr/>
              <a:t>48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82722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4337F7F-7C50-45A2-8E31-C79071827D12}" type="slidenum">
              <a:rPr lang="x-none"/>
              <a:pPr/>
              <a:t>49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90075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93B6A4E-1FDB-461E-B892-D15563104C05}" type="slidenum">
              <a:rPr lang="x-none"/>
              <a:pPr/>
              <a:t>50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31703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CB276-DA57-47DA-BBA4-1511FD7C64AA}" type="slidenum">
              <a:rPr lang="he-IL" smtClean="0"/>
              <a:pPr/>
              <a:t>10</a:t>
            </a:fld>
            <a:endParaRPr lang="he-IL"/>
          </a:p>
        </p:txBody>
      </p:sp>
    </p:spTree>
    <p:extLst>
      <p:ext uri="{BB962C8B-B14F-4D97-AF65-F5344CB8AC3E}">
        <p14:creationId xmlns:p14="http://schemas.microsoft.com/office/powerpoint/2010/main" val="148254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169B502-2461-4FB5-8206-9CEB2579D946}" type="slidenum">
              <a:rPr lang="x-none"/>
              <a:pPr/>
              <a:t>51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368926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8DCF0FF-379F-40CB-B1D6-2B613B481818}" type="slidenum">
              <a:rPr lang="x-none"/>
              <a:pPr/>
              <a:t>52</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561610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3E365D0-8067-4AF5-937E-2E9B09716177}" type="slidenum">
              <a:rPr lang="x-none"/>
              <a:pPr/>
              <a:t>53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591468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DBE3147-A10B-43BC-8693-A6B2B89AD595}" type="slidenum">
              <a:rPr lang="x-none"/>
              <a:pPr/>
              <a:t>54</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909231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389E5E6-0A45-4AD7-ABC3-45820F9EC66C}" type="slidenum">
              <a:rPr lang="x-none"/>
              <a:pPr/>
              <a:t>55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algn="l" rtl="0"/>
            <a:endParaRPr lang="he-IL"/>
          </a:p>
        </p:txBody>
      </p:sp>
    </p:spTree>
    <p:extLst>
      <p:ext uri="{BB962C8B-B14F-4D97-AF65-F5344CB8AC3E}">
        <p14:creationId xmlns:p14="http://schemas.microsoft.com/office/powerpoint/2010/main" val="2099604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CB276-DA57-47DA-BBA4-1511FD7C64AA}" type="slidenum">
              <a:rPr lang="he-IL" smtClean="0"/>
              <a:pPr/>
              <a:t>59</a:t>
            </a:fld>
            <a:endParaRPr lang="he-IL"/>
          </a:p>
        </p:txBody>
      </p:sp>
    </p:spTree>
    <p:extLst>
      <p:ext uri="{BB962C8B-B14F-4D97-AF65-F5344CB8AC3E}">
        <p14:creationId xmlns:p14="http://schemas.microsoft.com/office/powerpoint/2010/main" val="310137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CB276-DA57-47DA-BBA4-1511FD7C64AA}" type="slidenum">
              <a:rPr lang="he-IL" smtClean="0"/>
              <a:pPr/>
              <a:t>66</a:t>
            </a:fld>
            <a:endParaRPr lang="he-IL"/>
          </a:p>
        </p:txBody>
      </p:sp>
    </p:spTree>
    <p:extLst>
      <p:ext uri="{BB962C8B-B14F-4D97-AF65-F5344CB8AC3E}">
        <p14:creationId xmlns:p14="http://schemas.microsoft.com/office/powerpoint/2010/main" val="3304677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4294967295"/>
          </p:nvPr>
        </p:nvSpPr>
        <p:spPr bwMode="auto">
          <a:xfrm>
            <a:off x="3884122" y="8685862"/>
            <a:ext cx="2972320" cy="456575"/>
          </a:xfrm>
          <a:prstGeom prst="rect">
            <a:avLst/>
          </a:prstGeom>
          <a:noFill/>
          <a:ln>
            <a:miter lim="800000"/>
            <a:headEnd/>
            <a:tailEnd/>
          </a:ln>
        </p:spPr>
        <p:txBody>
          <a:bodyPr lIns="91505" tIns="45753" rIns="91505" bIns="45753"/>
          <a:lstStyle/>
          <a:p>
            <a:fld id="{0687373E-BA97-408E-887A-BEA5AD05F8D3}" type="slidenum">
              <a:rPr lang="en-US">
                <a:solidFill>
                  <a:srgbClr val="000000"/>
                </a:solidFill>
              </a:rPr>
              <a:pPr/>
              <a:t>73</a:t>
            </a:fld>
            <a:endParaRPr lang="en-US">
              <a:solidFill>
                <a:srgbClr val="000000"/>
              </a:solidFill>
            </a:endParaRPr>
          </a:p>
        </p:txBody>
      </p:sp>
      <p:sp>
        <p:nvSpPr>
          <p:cNvPr id="134147"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134148" name="Rectangle 3"/>
          <p:cNvSpPr>
            <a:spLocks noGrp="1" noChangeArrowheads="1"/>
          </p:cNvSpPr>
          <p:nvPr>
            <p:ph type="body" idx="1"/>
          </p:nvPr>
        </p:nvSpPr>
        <p:spPr bwMode="auto">
          <a:xfrm>
            <a:off x="685800" y="4343713"/>
            <a:ext cx="5486400" cy="4113862"/>
          </a:xfrm>
          <a:prstGeom prst="rect">
            <a:avLst/>
          </a:prstGeom>
          <a:noFill/>
          <a:ln>
            <a:miter lim="800000"/>
            <a:headEnd/>
            <a:tailEnd/>
          </a:ln>
        </p:spPr>
        <p:txBody>
          <a:bodyPr lIns="91505" tIns="45753" rIns="91505" bIns="45753"/>
          <a:lstStyle/>
          <a:p>
            <a:pPr marL="227974" indent="-227974"/>
            <a:endParaRPr lang="en-US" dirty="0">
              <a:cs typeface="Arial" pitchFamily="34" charset="0"/>
            </a:endParaRPr>
          </a:p>
        </p:txBody>
      </p:sp>
    </p:spTree>
    <p:extLst>
      <p:ext uri="{BB962C8B-B14F-4D97-AF65-F5344CB8AC3E}">
        <p14:creationId xmlns:p14="http://schemas.microsoft.com/office/powerpoint/2010/main" val="583884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68E45-5D31-384A-B5D6-5C3C49AE81F1}" type="slidenum">
              <a:rPr lang="en-US"/>
              <a:pPr/>
              <a:t>74</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xfrm>
            <a:off x="914401" y="4343401"/>
            <a:ext cx="5029200" cy="4114800"/>
          </a:xfrm>
        </p:spPr>
        <p:txBody>
          <a:bodyPr/>
          <a:lstStyle/>
          <a:p>
            <a:endParaRPr lang="en-US"/>
          </a:p>
        </p:txBody>
      </p:sp>
    </p:spTree>
    <p:extLst>
      <p:ext uri="{BB962C8B-B14F-4D97-AF65-F5344CB8AC3E}">
        <p14:creationId xmlns:p14="http://schemas.microsoft.com/office/powerpoint/2010/main" val="1492176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3E365D0-8067-4AF5-937E-2E9B09716177}" type="slidenum">
              <a:rPr lang="x-none"/>
              <a:pPr/>
              <a:t>78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69462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 There was only one person programming the code for this system and he largely did all the testing. The machine was tested for only 2700 hours of use, but for code which controls such a critical machine, many more hours should have been put in to the testing phase…”</a:t>
            </a:r>
          </a:p>
          <a:p>
            <a:endParaRPr lang="en-US" sz="1300" dirty="0"/>
          </a:p>
          <a:p>
            <a:endParaRPr lang="en-US"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14</a:t>
            </a:fld>
            <a:endParaRPr lang="en-US"/>
          </a:p>
        </p:txBody>
      </p:sp>
    </p:spTree>
    <p:extLst>
      <p:ext uri="{BB962C8B-B14F-4D97-AF65-F5344CB8AC3E}">
        <p14:creationId xmlns:p14="http://schemas.microsoft.com/office/powerpoint/2010/main" val="648320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DBE3147-A10B-43BC-8693-A6B2B89AD595}" type="slidenum">
              <a:rPr lang="x-none"/>
              <a:pPr/>
              <a:t>79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82937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f you just want to try running </a:t>
            </a:r>
            <a:r>
              <a:rPr lang="en-US" dirty="0" err="1"/>
              <a:t>FindBugs</a:t>
            </a:r>
            <a:r>
              <a:rPr lang="en-US" dirty="0"/>
              <a:t> against your own code, you can run </a:t>
            </a:r>
            <a:r>
              <a:rPr lang="en-US" dirty="0" err="1"/>
              <a:t>FindBugs</a:t>
            </a:r>
            <a:r>
              <a:rPr lang="en-US" dirty="0"/>
              <a:t> using Java </a:t>
            </a:r>
            <a:r>
              <a:rPr lang="en-US" dirty="0" err="1"/>
              <a:t>Webstart</a:t>
            </a:r>
            <a:r>
              <a:rPr lang="en-US" dirty="0"/>
              <a:t>. This will use our new </a:t>
            </a:r>
            <a:r>
              <a:rPr lang="en-US" dirty="0" err="1"/>
              <a:t>gui</a:t>
            </a:r>
            <a:r>
              <a:rPr lang="en-US" dirty="0"/>
              <a:t> under Java 1.5+ and our old </a:t>
            </a:r>
            <a:r>
              <a:rPr lang="en-US" dirty="0" err="1"/>
              <a:t>gui</a:t>
            </a:r>
            <a:r>
              <a:rPr lang="en-US" dirty="0"/>
              <a:t> under Java 1.4. The new </a:t>
            </a:r>
            <a:r>
              <a:rPr lang="en-US" dirty="0" err="1"/>
              <a:t>gui</a:t>
            </a:r>
            <a:r>
              <a:rPr lang="en-US" dirty="0"/>
              <a:t> provides a number of new features, but requires Java 1.5+. Both use exactly the same analysis engine.</a:t>
            </a:r>
          </a:p>
          <a:p>
            <a:endParaRPr lang="en-US" dirty="0"/>
          </a:p>
          <a:p>
            <a:r>
              <a:rPr lang="en-US" dirty="0"/>
              <a:t>This web page provides results of running </a:t>
            </a:r>
            <a:r>
              <a:rPr lang="en-US" dirty="0" err="1"/>
              <a:t>FindBugs</a:t>
            </a:r>
            <a:r>
              <a:rPr lang="en-US" dirty="0"/>
              <a:t> 1.2.0 against several open source applications. We provide a summary of the number of bugs we found, as well as a generated HTML listing of the bugs and a Java </a:t>
            </a:r>
            <a:r>
              <a:rPr lang="en-US" dirty="0" err="1"/>
              <a:t>WebStart</a:t>
            </a:r>
            <a:r>
              <a:rPr lang="en-US" dirty="0"/>
              <a:t> demo of the new GUI we've introduced in </a:t>
            </a:r>
            <a:r>
              <a:rPr lang="en-US" dirty="0" err="1"/>
              <a:t>FindBugs</a:t>
            </a:r>
            <a:r>
              <a:rPr lang="en-US" dirty="0"/>
              <a:t> version 1.1, displaying the warnings and the relevant source.</a:t>
            </a:r>
          </a:p>
          <a:p>
            <a:endParaRPr lang="en-US" dirty="0"/>
          </a:p>
          <a:p>
            <a:r>
              <a:rPr lang="en-US" dirty="0"/>
              <a:t>The applications and versions of them we report on are somewhat arbitrary. In some cases, they are release versions, in other cases nightly builds. We find lots of bugs in every large code base we examine; these applications are certainly not the worst we have seen. I have been allowed to confidentially examine the results of running </a:t>
            </a:r>
            <a:r>
              <a:rPr lang="en-US" dirty="0" err="1"/>
              <a:t>FindBugs</a:t>
            </a:r>
            <a:r>
              <a:rPr lang="en-US" dirty="0"/>
              <a:t> against several closed commercial code bases by well respected companies; the results I've seen there are not significantly different from what I've observed in open source code bases.</a:t>
            </a:r>
          </a:p>
          <a:p>
            <a:endParaRPr lang="en-US" dirty="0"/>
          </a:p>
          <a:p>
            <a:r>
              <a:rPr lang="en-US" dirty="0"/>
              <a:t>Experimental details: These results are from running </a:t>
            </a:r>
            <a:r>
              <a:rPr lang="en-US" dirty="0" err="1"/>
              <a:t>FindBugs</a:t>
            </a:r>
            <a:r>
              <a:rPr lang="en-US" dirty="0"/>
              <a:t> 1.2.0 at standard effort level. Our results do not include any low priority warnings or any warnings about vulnerabilities to malicious code. Although we have (repeatedly) manually audited the results, we haven't manually filtered out false positives from these warnings, so that you can get a feeling for the quality of the warnings generated by </a:t>
            </a:r>
            <a:r>
              <a:rPr lang="en-US" dirty="0" err="1"/>
              <a:t>FindBugs</a:t>
            </a:r>
            <a:r>
              <a:rPr lang="en-US" dirty="0"/>
              <a:t>.</a:t>
            </a:r>
          </a:p>
          <a:p>
            <a:endParaRPr lang="en-US" dirty="0"/>
          </a:p>
          <a:p>
            <a:r>
              <a:rPr lang="en-US" dirty="0"/>
              <a:t>Some of the bugs contain audit comments: they are marked as to whether we thought the warning indicated a bug that should or must be fixed, or whether it was not, in fact, a bug.</a:t>
            </a:r>
          </a:p>
          <a:p>
            <a:endParaRPr lang="en-US" dirty="0"/>
          </a:p>
          <a:p>
            <a:r>
              <a:rPr lang="en-US" dirty="0"/>
              <a:t>In the </a:t>
            </a:r>
            <a:r>
              <a:rPr lang="en-US" dirty="0" err="1"/>
              <a:t>webstart</a:t>
            </a:r>
            <a:r>
              <a:rPr lang="en-US" dirty="0"/>
              <a:t> versions, we've only included the bugs for which we were able to identify source files. The number of lines of non-commenting source statements in the table below (KNCSS) is derived from the same files that we analyzed and in which we report bugs; we actually compute KNCSS from the </a:t>
            </a:r>
            <a:r>
              <a:rPr lang="en-US" dirty="0" err="1"/>
              <a:t>classfiles</a:t>
            </a:r>
            <a:r>
              <a:rPr lang="en-US" dirty="0"/>
              <a:t>, not the source files.</a:t>
            </a:r>
          </a:p>
          <a:p>
            <a:endParaRPr lang="en-US" dirty="0"/>
          </a:p>
          <a:p>
            <a:r>
              <a:rPr lang="en-US" dirty="0"/>
              <a:t>Vulnerability disclosure: Thankfully, Java isn't C or C++. Dereferencing a null pointer or accessing outside the bounds of an array generates a runtime exception rather than a shell exploit. We do not believe that any of the warnings here represents a security vulnerability, although we have not audited them to verify that. These projects are all aware of the existence of </a:t>
            </a:r>
            <a:r>
              <a:rPr lang="en-US" dirty="0" err="1"/>
              <a:t>FindBugs</a:t>
            </a:r>
            <a:r>
              <a:rPr lang="en-US" dirty="0"/>
              <a:t>, and </a:t>
            </a:r>
            <a:r>
              <a:rPr lang="en-US" dirty="0" err="1"/>
              <a:t>FindBugs</a:t>
            </a:r>
            <a:r>
              <a:rPr lang="en-US" dirty="0"/>
              <a:t> is already open source and available for use both by developers and attackers, we don't believe that making these results available constitutes a reckless disclosure.</a:t>
            </a:r>
          </a:p>
          <a:p>
            <a:endParaRPr lang="en-US" dirty="0"/>
          </a:p>
          <a:p>
            <a:r>
              <a:rPr lang="en-US" dirty="0"/>
              <a:t>Recommendations: First, review the correctness warnings. We feel confident that developers would want to fix most of the high and medium priority correctness warnings we report. Once you've reviewed those, you might want to look at some of the other categories.</a:t>
            </a:r>
          </a:p>
          <a:p>
            <a:endParaRPr lang="en-US" dirty="0"/>
          </a:p>
          <a:p>
            <a:r>
              <a:rPr lang="en-US" dirty="0"/>
              <a:t>In other categories, such as Bad practice and Dodgy code, we accept more false positives. You might decide that a pattern bug pattern isn't relevant for your code base (e.g., you never use Serialization for persistent storage, so you never care about the fact that you didn't define a </a:t>
            </a:r>
            <a:r>
              <a:rPr lang="en-US" dirty="0" err="1"/>
              <a:t>serializationUID</a:t>
            </a:r>
            <a:r>
              <a:rPr lang="en-US" dirty="0"/>
              <a:t>), and even for the bug patterns relevant to your code base, perhaps only a minority will reflect problems serious enough to convince you to change your code.</a:t>
            </a:r>
          </a:p>
          <a:p>
            <a:endParaRPr lang="en-US" dirty="0"/>
          </a:p>
          <a:p>
            <a:r>
              <a:rPr lang="en-US" dirty="0"/>
              <a:t>Please be patient The Web start versions not only have to download the applications, they need to download about 10 megabytes of data and source files. Please be patient. Sorry we don't have a progress bar for the data and source download; the ability to remotely download a data and source archive is a little bit of a hack. We've provided small versions of some of the data sets that include only the correctness bugs and the source files containing those warnings. The small datasets are about a quarter of the sizes of the full datasets.</a:t>
            </a:r>
          </a:p>
          <a:p>
            <a:endParaRPr lang="en-US" dirty="0"/>
          </a:p>
          <a:p>
            <a:r>
              <a:rPr lang="en-US" dirty="0"/>
              <a:t>Application	Details	Correctness bugs	Bad Practice	Dodgy	KNCSS</a:t>
            </a:r>
          </a:p>
          <a:p>
            <a:r>
              <a:rPr lang="en-US" dirty="0"/>
              <a:t>HTML	</a:t>
            </a:r>
            <a:r>
              <a:rPr lang="en-US" dirty="0" err="1"/>
              <a:t>WebStart</a:t>
            </a:r>
            <a:r>
              <a:rPr lang="en-US" dirty="0"/>
              <a:t>	NP bugs	Other</a:t>
            </a:r>
          </a:p>
          <a:p>
            <a:r>
              <a:rPr lang="en-US" dirty="0"/>
              <a:t>Sun JDK 1.7.0-b12	All	All Small	68	180	954	654	597</a:t>
            </a:r>
          </a:p>
          <a:p>
            <a:r>
              <a:rPr lang="en-US" dirty="0"/>
              <a:t>eclipse-SDK-3.3M7-solaris-gtk	All	All Small	146	259	1,079	643	1,447</a:t>
            </a:r>
          </a:p>
          <a:p>
            <a:r>
              <a:rPr lang="en-US" dirty="0"/>
              <a:t>netbeans-6_0-m8	All	All Small	189	305	3,010	1,112	1,022</a:t>
            </a:r>
          </a:p>
          <a:p>
            <a:r>
              <a:rPr lang="en-US" dirty="0"/>
              <a:t>glassfish-v2-b43	All	All Small	146	154	964	1,222	2,176</a:t>
            </a:r>
          </a:p>
          <a:p>
            <a:r>
              <a:rPr lang="en-US" dirty="0"/>
              <a:t>jboss-4.0.5	All	All Small	30	57	263	214	178</a:t>
            </a:r>
          </a:p>
          <a:p>
            <a:r>
              <a:rPr lang="en-US" dirty="0"/>
              <a:t>KNCSS - Thousands of lines of non-commenting source statements</a:t>
            </a:r>
          </a:p>
          <a:p>
            <a:endParaRPr lang="en-US" dirty="0"/>
          </a:p>
          <a:p>
            <a:r>
              <a:rPr lang="en-US" dirty="0"/>
              <a:t>Bug categories</a:t>
            </a:r>
          </a:p>
          <a:p>
            <a:endParaRPr lang="en-US" dirty="0"/>
          </a:p>
          <a:p>
            <a:r>
              <a:rPr lang="en-US" dirty="0"/>
              <a:t>Correctness bug</a:t>
            </a:r>
          </a:p>
          <a:p>
            <a:r>
              <a:rPr lang="en-US" dirty="0"/>
              <a:t>Probable bug - an apparent coding mistake resulting in code that was probably not what the developer intended. We strive for a low false positive rate.</a:t>
            </a:r>
          </a:p>
          <a:p>
            <a:r>
              <a:rPr lang="en-US" dirty="0"/>
              <a:t>Bad Practice</a:t>
            </a:r>
          </a:p>
          <a:p>
            <a:r>
              <a:rPr lang="en-US" dirty="0"/>
              <a:t>Violations of recommended and essential coding practice. Examples include hash code and equals problems, </a:t>
            </a:r>
            <a:r>
              <a:rPr lang="en-US" dirty="0" err="1"/>
              <a:t>cloneable</a:t>
            </a:r>
            <a:r>
              <a:rPr lang="en-US" dirty="0"/>
              <a:t> idiom, dropped exceptions, </a:t>
            </a:r>
            <a:r>
              <a:rPr lang="en-US" dirty="0" err="1"/>
              <a:t>serializable</a:t>
            </a:r>
            <a:r>
              <a:rPr lang="en-US" dirty="0"/>
              <a:t> problems, and misuse of finalize. We strive to make this analysis accurate, although some groups may not care about some of the bad practices.</a:t>
            </a:r>
          </a:p>
          <a:p>
            <a:r>
              <a:rPr lang="en-US" dirty="0"/>
              <a:t>Dodgy</a:t>
            </a:r>
          </a:p>
          <a:p>
            <a:r>
              <a:rPr lang="en-US" dirty="0"/>
              <a:t>Code that is confusing, anomalous, or written in a way that leads itself to errors. Examples include dead local stores, switch fall through, unconfirmed casts, and redundant null check of value known to be null. More false positives accepted. In previous versions of </a:t>
            </a:r>
            <a:r>
              <a:rPr lang="en-US" dirty="0" err="1"/>
              <a:t>FindBugs</a:t>
            </a:r>
            <a:r>
              <a:rPr lang="en-US" dirty="0"/>
              <a:t>, this category was known as Style.</a:t>
            </a:r>
          </a:p>
        </p:txBody>
      </p:sp>
      <p:sp>
        <p:nvSpPr>
          <p:cNvPr id="4" name="Slide Number Placeholder 3"/>
          <p:cNvSpPr>
            <a:spLocks noGrp="1"/>
          </p:cNvSpPr>
          <p:nvPr>
            <p:ph type="sldNum" sz="quarter" idx="10"/>
          </p:nvPr>
        </p:nvSpPr>
        <p:spPr/>
        <p:txBody>
          <a:bodyPr/>
          <a:lstStyle/>
          <a:p>
            <a:fld id="{D31C6665-FB7F-4A28-B836-F5F99A8C65D7}" type="slidenum">
              <a:rPr lang="en-US" smtClean="0"/>
              <a:pPr/>
              <a:t>81</a:t>
            </a:fld>
            <a:endParaRPr lang="en-US"/>
          </a:p>
        </p:txBody>
      </p:sp>
    </p:spTree>
    <p:extLst>
      <p:ext uri="{BB962C8B-B14F-4D97-AF65-F5344CB8AC3E}">
        <p14:creationId xmlns:p14="http://schemas.microsoft.com/office/powerpoint/2010/main" val="3249911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Program Language Mozilla C++ </a:t>
            </a:r>
          </a:p>
          <a:p>
            <a:r>
              <a:rPr lang="en-US" dirty="0"/>
              <a:t>Apache C GDI Demo C </a:t>
            </a:r>
          </a:p>
          <a:p>
            <a:r>
              <a:rPr lang="en-US" dirty="0"/>
              <a:t>Number of files </a:t>
            </a:r>
          </a:p>
          <a:p>
            <a:r>
              <a:rPr lang="en-US" dirty="0"/>
              <a:t>603 </a:t>
            </a:r>
          </a:p>
          <a:p>
            <a:r>
              <a:rPr lang="en-US" dirty="0"/>
              <a:t>69 9 </a:t>
            </a:r>
          </a:p>
          <a:p>
            <a:r>
              <a:rPr lang="en-US" dirty="0"/>
              <a:t>Number of lines </a:t>
            </a:r>
          </a:p>
          <a:p>
            <a:r>
              <a:rPr lang="en-US" dirty="0"/>
              <a:t>540 613 </a:t>
            </a:r>
          </a:p>
          <a:p>
            <a:r>
              <a:rPr lang="en-US" dirty="0"/>
              <a:t>48 393 2655 </a:t>
            </a:r>
          </a:p>
          <a:p>
            <a:r>
              <a:rPr lang="en-US" dirty="0" err="1"/>
              <a:t>PREfix</a:t>
            </a:r>
            <a:r>
              <a:rPr lang="en-US" dirty="0"/>
              <a:t> parse time </a:t>
            </a:r>
          </a:p>
          <a:p>
            <a:r>
              <a:rPr lang="en-US" dirty="0"/>
              <a:t>2 h 28 min </a:t>
            </a:r>
          </a:p>
          <a:p>
            <a:r>
              <a:rPr lang="en-US" dirty="0"/>
              <a:t>6 min 1 s </a:t>
            </a:r>
          </a:p>
          <a:p>
            <a:r>
              <a:rPr lang="en-US" dirty="0" err="1"/>
              <a:t>PREfix</a:t>
            </a:r>
            <a:r>
              <a:rPr lang="en-US" dirty="0"/>
              <a:t> simulation time </a:t>
            </a:r>
          </a:p>
          <a:p>
            <a:r>
              <a:rPr lang="en-US" dirty="0"/>
              <a:t>8 h 27 min </a:t>
            </a:r>
          </a:p>
          <a:p>
            <a:r>
              <a:rPr lang="en-US" dirty="0"/>
              <a:t>9 min 15 s </a:t>
            </a:r>
          </a:p>
          <a:p>
            <a:endParaRPr lang="en-US" dirty="0"/>
          </a:p>
          <a:p>
            <a:r>
              <a:rPr lang="en-US" dirty="0"/>
              <a:t> Detects errors in C/C++ code</a:t>
            </a:r>
          </a:p>
          <a:p>
            <a:r>
              <a:rPr lang="en-US" dirty="0"/>
              <a:t> null pointer, memory allocation, uninitialized value, resource</a:t>
            </a:r>
          </a:p>
          <a:p>
            <a:r>
              <a:rPr lang="en-US" dirty="0"/>
              <a:t>state, library usage, ...</a:t>
            </a:r>
          </a:p>
          <a:p>
            <a:r>
              <a:rPr lang="en-US" dirty="0"/>
              <a:t> </a:t>
            </a:r>
            <a:r>
              <a:rPr lang="en-US" dirty="0" err="1"/>
              <a:t>Interprocedural</a:t>
            </a:r>
            <a:endParaRPr lang="en-US" dirty="0"/>
          </a:p>
          <a:p>
            <a:r>
              <a:rPr lang="en-US" dirty="0"/>
              <a:t> bottom up traversal of call graph</a:t>
            </a:r>
          </a:p>
          <a:p>
            <a:r>
              <a:rPr lang="en-US" dirty="0"/>
              <a:t> models routine by examining limited set of paths (100)  apply model at call site</a:t>
            </a:r>
          </a:p>
          <a:p>
            <a:r>
              <a:rPr lang="en-US" dirty="0"/>
              <a:t> expensive, batch computation for large systems</a:t>
            </a:r>
          </a:p>
          <a:p>
            <a:r>
              <a:rPr lang="en-US" dirty="0"/>
              <a:t> Large effort to minimize effects of false positives  filtering and prioritizing error reports</a:t>
            </a:r>
          </a:p>
          <a:p>
            <a:r>
              <a:rPr lang="en-US" dirty="0"/>
              <a:t> heuristics tuned to reduce noise (at cost of precision)</a:t>
            </a:r>
          </a:p>
          <a:p>
            <a:endParaRPr lang="en-US"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82</a:t>
            </a:fld>
            <a:endParaRPr lang="en-US"/>
          </a:p>
        </p:txBody>
      </p:sp>
    </p:spTree>
    <p:extLst>
      <p:ext uri="{BB962C8B-B14F-4D97-AF65-F5344CB8AC3E}">
        <p14:creationId xmlns:p14="http://schemas.microsoft.com/office/powerpoint/2010/main" val="2758893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memcpy</a:t>
            </a:r>
            <a:r>
              <a:rPr lang="en-US" dirty="0"/>
              <a:t>( </a:t>
            </a:r>
            <a:r>
              <a:rPr lang="en-US" dirty="0" err="1"/>
              <a:t>dest</a:t>
            </a:r>
            <a:r>
              <a:rPr lang="en-US" dirty="0"/>
              <a:t>, __</a:t>
            </a:r>
            <a:r>
              <a:rPr lang="en-US" dirty="0" err="1"/>
              <a:t>in_bcount</a:t>
            </a:r>
            <a:r>
              <a:rPr lang="en-US" dirty="0"/>
              <a:t>( length ) </a:t>
            </a:r>
            <a:r>
              <a:rPr lang="en-US" dirty="0" err="1"/>
              <a:t>src</a:t>
            </a:r>
            <a:r>
              <a:rPr lang="en-US" dirty="0"/>
              <a:t>, length );</a:t>
            </a:r>
          </a:p>
          <a:p>
            <a:r>
              <a:rPr lang="en-US" dirty="0"/>
              <a:t>which tells </a:t>
            </a:r>
            <a:r>
              <a:rPr lang="en-US" dirty="0" err="1"/>
              <a:t>PREfast</a:t>
            </a:r>
            <a:r>
              <a:rPr lang="en-US" dirty="0"/>
              <a:t> that the number of bytes in </a:t>
            </a:r>
            <a:r>
              <a:rPr lang="en-US" dirty="0" err="1"/>
              <a:t>src</a:t>
            </a:r>
            <a:r>
              <a:rPr lang="en-US" dirty="0"/>
              <a:t> is given by length.</a:t>
            </a:r>
          </a:p>
          <a:p>
            <a:endParaRPr lang="en-US" dirty="0"/>
          </a:p>
          <a:p>
            <a:r>
              <a:rPr lang="en-US" dirty="0" err="1"/>
              <a:t>memcpy</a:t>
            </a:r>
            <a:r>
              <a:rPr lang="en-US" dirty="0"/>
              <a:t>() also requires a second annotation to tell </a:t>
            </a:r>
            <a:r>
              <a:rPr lang="en-US" dirty="0" err="1"/>
              <a:t>PREfast</a:t>
            </a:r>
            <a:r>
              <a:rPr lang="en-US" dirty="0"/>
              <a:t> how many bytes of output are going to be produced. Since this is the same as the number of input bytes, the final annotation is:</a:t>
            </a:r>
          </a:p>
          <a:p>
            <a:endParaRPr lang="en-US" dirty="0"/>
          </a:p>
          <a:p>
            <a:r>
              <a:rPr lang="en-US" dirty="0" err="1"/>
              <a:t>memcpy</a:t>
            </a:r>
            <a:r>
              <a:rPr lang="en-US" dirty="0"/>
              <a:t>( __</a:t>
            </a:r>
            <a:r>
              <a:rPr lang="en-US" dirty="0" err="1"/>
              <a:t>out_bcount</a:t>
            </a:r>
            <a:r>
              <a:rPr lang="en-US" dirty="0"/>
              <a:t>( length ) </a:t>
            </a:r>
            <a:r>
              <a:rPr lang="en-US" dirty="0" err="1"/>
              <a:t>dest</a:t>
            </a:r>
            <a:r>
              <a:rPr lang="en-US" dirty="0"/>
              <a:t>, __</a:t>
            </a:r>
            <a:r>
              <a:rPr lang="en-US" dirty="0" err="1"/>
              <a:t>in_bcount</a:t>
            </a:r>
            <a:r>
              <a:rPr lang="en-US" dirty="0"/>
              <a:t>( length ) </a:t>
            </a:r>
            <a:r>
              <a:rPr lang="en-US" dirty="0" err="1"/>
              <a:t>src</a:t>
            </a:r>
            <a:r>
              <a:rPr lang="en-US" dirty="0"/>
              <a:t>, length );</a:t>
            </a:r>
          </a:p>
        </p:txBody>
      </p:sp>
      <p:sp>
        <p:nvSpPr>
          <p:cNvPr id="4" name="Slide Number Placeholder 3"/>
          <p:cNvSpPr>
            <a:spLocks noGrp="1"/>
          </p:cNvSpPr>
          <p:nvPr>
            <p:ph type="sldNum" sz="quarter" idx="10"/>
          </p:nvPr>
        </p:nvSpPr>
        <p:spPr/>
        <p:txBody>
          <a:bodyPr/>
          <a:lstStyle/>
          <a:p>
            <a:fld id="{D31C6665-FB7F-4A28-B836-F5F99A8C65D7}" type="slidenum">
              <a:rPr lang="en-US" smtClean="0"/>
              <a:pPr/>
              <a:t>83</a:t>
            </a:fld>
            <a:endParaRPr lang="en-US"/>
          </a:p>
        </p:txBody>
      </p:sp>
    </p:spTree>
    <p:extLst>
      <p:ext uri="{BB962C8B-B14F-4D97-AF65-F5344CB8AC3E}">
        <p14:creationId xmlns:p14="http://schemas.microsoft.com/office/powerpoint/2010/main" val="112151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4E0565E-2326-41BA-B099-A38F7E981D92}" type="slidenum">
              <a:rPr lang="x-none"/>
              <a:pPr/>
              <a:t>96</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8945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4E0565E-2326-41BA-B099-A38F7E981D92}" type="slidenum">
              <a:rPr lang="x-none"/>
              <a:pPr/>
              <a:t>97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675135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4E0565E-2326-41BA-B099-A38F7E981D92}" type="slidenum">
              <a:rPr lang="x-none"/>
              <a:pPr/>
              <a:t>98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494778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4E0565E-2326-41BA-B099-A38F7E981D92}" type="slidenum">
              <a:rPr lang="x-none"/>
              <a:pPr/>
              <a:t>99</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683837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4E0565E-2326-41BA-B099-A38F7E981D92}" type="slidenum">
              <a:rPr lang="x-none"/>
              <a:pPr/>
              <a:t>102</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2066741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CB276-DA57-47DA-BBA4-1511FD7C64AA}" type="slidenum">
              <a:rPr lang="he-IL" smtClean="0"/>
              <a:pPr/>
              <a:t>103</a:t>
            </a:fld>
            <a:endParaRPr lang="he-IL"/>
          </a:p>
        </p:txBody>
      </p:sp>
    </p:spTree>
    <p:extLst>
      <p:ext uri="{BB962C8B-B14F-4D97-AF65-F5344CB8AC3E}">
        <p14:creationId xmlns:p14="http://schemas.microsoft.com/office/powerpoint/2010/main" val="186973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a:hlinkClick r:id="rId3" tooltip="Software bug"/>
              </a:rPr>
              <a:t>software bug</a:t>
            </a:r>
            <a:r>
              <a:rPr lang="en-US" dirty="0"/>
              <a:t> known as a </a:t>
            </a:r>
            <a:r>
              <a:rPr lang="en-US" dirty="0">
                <a:hlinkClick r:id="rId4" tooltip="Race condition"/>
              </a:rPr>
              <a:t>race condition</a:t>
            </a:r>
            <a:r>
              <a:rPr lang="en-US" dirty="0"/>
              <a:t> existed in </a:t>
            </a:r>
            <a:r>
              <a:rPr lang="en-US" dirty="0">
                <a:hlinkClick r:id="rId5" tooltip="General Electric"/>
              </a:rPr>
              <a:t>General Electric</a:t>
            </a:r>
            <a:r>
              <a:rPr lang="en-US" dirty="0"/>
              <a:t> Energy's </a:t>
            </a:r>
            <a:r>
              <a:rPr lang="en-US" dirty="0">
                <a:hlinkClick r:id="rId6" tooltip="Unix"/>
              </a:rPr>
              <a:t>Unix</a:t>
            </a:r>
            <a:r>
              <a:rPr lang="en-US" dirty="0"/>
              <a:t>-based XA/21 </a:t>
            </a:r>
            <a:r>
              <a:rPr lang="en-US" dirty="0">
                <a:hlinkClick r:id="rId7" tooltip="Energy management system"/>
              </a:rPr>
              <a:t>energy management system</a:t>
            </a:r>
            <a:r>
              <a:rPr lang="en-US" dirty="0"/>
              <a:t>. Once triggered, the bug stalled FirstEnergy's control room alarm system for over an hour. System operators were unaware of the malfunction; the failure deprived them of both audio and visual alerts for important changes in system state.</a:t>
            </a:r>
            <a:r>
              <a:rPr lang="en-US" baseline="30000" dirty="0">
                <a:hlinkClick r:id="rId8"/>
              </a:rPr>
              <a:t>[12][13]</a:t>
            </a:r>
            <a:r>
              <a:rPr lang="en-US" dirty="0"/>
              <a:t> After the alarm system failure, unprocessed events queued up and the primary </a:t>
            </a:r>
            <a:r>
              <a:rPr lang="en-US" dirty="0">
                <a:hlinkClick r:id="rId9" tooltip="Application server"/>
              </a:rPr>
              <a:t>server</a:t>
            </a:r>
            <a:r>
              <a:rPr lang="en-US" dirty="0"/>
              <a:t> failed within 30 minutes. Then all applications (including the stalled alarm system) were automatically transferred to the backup server, which itself failed at 14:54. The server failures slowed the screen refresh rate of the operators' computer consoles from 1–3 seconds to 59 seconds per screen. The lack of alarms led operators to dismiss a call from American Electric Power about the tripping and </a:t>
            </a:r>
            <a:r>
              <a:rPr lang="en-US" dirty="0" err="1"/>
              <a:t>reclosure</a:t>
            </a:r>
            <a:r>
              <a:rPr lang="en-US" dirty="0"/>
              <a:t> of a 345 kV shared line in northeast Ohio. Technical support informed control room personnel of the alarm system failure at 15:42</a:t>
            </a:r>
          </a:p>
          <a:p>
            <a:endParaRPr lang="en-US" dirty="0"/>
          </a:p>
          <a:p>
            <a:pPr algn="l" defTabSz="899404" rtl="0">
              <a:defRPr/>
            </a:pPr>
            <a:r>
              <a:rPr lang="en-US" dirty="0"/>
              <a:t>The incident contributed to at least 11 deaths and cost an estimated $6 billion. </a:t>
            </a:r>
          </a:p>
          <a:p>
            <a:endParaRPr lang="en-US"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15</a:t>
            </a:fld>
            <a:endParaRPr lang="en-US"/>
          </a:p>
        </p:txBody>
      </p:sp>
    </p:spTree>
    <p:extLst>
      <p:ext uri="{BB962C8B-B14F-4D97-AF65-F5344CB8AC3E}">
        <p14:creationId xmlns:p14="http://schemas.microsoft.com/office/powerpoint/2010/main" val="2134220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169B502-2461-4FB5-8206-9CEB2579D946}" type="slidenum">
              <a:rPr lang="x-none"/>
              <a:pPr/>
              <a:t>110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667381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169B502-2461-4FB5-8206-9CEB2579D946}" type="slidenum">
              <a:rPr lang="x-none"/>
              <a:pPr/>
              <a:t>111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905426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169B502-2461-4FB5-8206-9CEB2579D946}" type="slidenum">
              <a:rPr lang="x-none"/>
              <a:pPr/>
              <a:t>112</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13732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Christopher Strachey &amp; Dana S.</a:t>
            </a:r>
            <a:r>
              <a:rPr lang="en-US" sz="1200" b="0" i="0" kern="1200" baseline="0" dirty="0">
                <a:solidFill>
                  <a:schemeClr val="tx1"/>
                </a:solidFill>
                <a:latin typeface="+mn-lt"/>
                <a:ea typeface="+mn-ea"/>
                <a:cs typeface="+mn-cs"/>
              </a:rPr>
              <a:t> Scott</a:t>
            </a:r>
            <a:endParaRPr lang="en-US" sz="1200" b="0" i="0" kern="1200" dirty="0">
              <a:solidFill>
                <a:schemeClr val="tx1"/>
              </a:solidFill>
              <a:latin typeface="+mn-lt"/>
              <a:ea typeface="+mn-ea"/>
              <a:cs typeface="+mn-cs"/>
            </a:endParaRPr>
          </a:p>
          <a:p>
            <a:pPr algn="l" rtl="0"/>
            <a:endParaRPr lang="he-IL" dirty="0"/>
          </a:p>
        </p:txBody>
      </p:sp>
      <p:sp>
        <p:nvSpPr>
          <p:cNvPr id="4" name="מציין מיקום של מספר שקופית 3"/>
          <p:cNvSpPr>
            <a:spLocks noGrp="1"/>
          </p:cNvSpPr>
          <p:nvPr>
            <p:ph type="sldNum" sz="quarter" idx="10"/>
          </p:nvPr>
        </p:nvSpPr>
        <p:spPr/>
        <p:txBody>
          <a:bodyPr/>
          <a:lstStyle/>
          <a:p>
            <a:fld id="{102CB276-DA57-47DA-BBA4-1511FD7C64AA}" type="slidenum">
              <a:rPr lang="he-IL" smtClean="0"/>
              <a:pPr/>
              <a:t>125</a:t>
            </a:fld>
            <a:endParaRPr lang="he-IL"/>
          </a:p>
        </p:txBody>
      </p:sp>
    </p:spTree>
    <p:extLst>
      <p:ext uri="{BB962C8B-B14F-4D97-AF65-F5344CB8AC3E}">
        <p14:creationId xmlns:p14="http://schemas.microsoft.com/office/powerpoint/2010/main" val="193320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a:hlinkClick r:id="rId3" tooltip="Software bug"/>
              </a:rPr>
              <a:t>software bug</a:t>
            </a:r>
            <a:r>
              <a:rPr lang="en-US" dirty="0"/>
              <a:t> known as a </a:t>
            </a:r>
            <a:r>
              <a:rPr lang="en-US" dirty="0">
                <a:hlinkClick r:id="rId4" tooltip="Race condition"/>
              </a:rPr>
              <a:t>race condition</a:t>
            </a:r>
            <a:r>
              <a:rPr lang="en-US" dirty="0"/>
              <a:t> existed in </a:t>
            </a:r>
            <a:r>
              <a:rPr lang="en-US" dirty="0">
                <a:hlinkClick r:id="rId5" tooltip="General Electric"/>
              </a:rPr>
              <a:t>General Electric</a:t>
            </a:r>
            <a:r>
              <a:rPr lang="en-US" dirty="0"/>
              <a:t> Energy's </a:t>
            </a:r>
            <a:r>
              <a:rPr lang="en-US" dirty="0">
                <a:hlinkClick r:id="rId6" tooltip="Unix"/>
              </a:rPr>
              <a:t>Unix</a:t>
            </a:r>
            <a:r>
              <a:rPr lang="en-US" dirty="0"/>
              <a:t>-based XA/21 </a:t>
            </a:r>
            <a:r>
              <a:rPr lang="en-US" dirty="0">
                <a:hlinkClick r:id="rId7" tooltip="Energy management system"/>
              </a:rPr>
              <a:t>energy management system</a:t>
            </a:r>
            <a:r>
              <a:rPr lang="en-US" dirty="0"/>
              <a:t>. Once triggered, the bug stalled FirstEnergy's control room alarm system for over an hour. System operators were unaware of the malfunction; the failure deprived them of both audio and visual alerts for important changes in system state.</a:t>
            </a:r>
            <a:r>
              <a:rPr lang="en-US" baseline="30000" dirty="0">
                <a:hlinkClick r:id="rId8"/>
              </a:rPr>
              <a:t>[12][13]</a:t>
            </a:r>
            <a:r>
              <a:rPr lang="en-US" dirty="0"/>
              <a:t> After the alarm system failure, unprocessed events queued up and the primary </a:t>
            </a:r>
            <a:r>
              <a:rPr lang="en-US" dirty="0">
                <a:hlinkClick r:id="rId9" tooltip="Application server"/>
              </a:rPr>
              <a:t>server</a:t>
            </a:r>
            <a:r>
              <a:rPr lang="en-US" dirty="0"/>
              <a:t> failed within 30 minutes. Then all applications (including the stalled alarm system) were automatically transferred to the backup server, which itself failed at 14:54. The server failures slowed the screen refresh rate of the operators' computer consoles from 1–3 seconds to 59 seconds per screen. The lack of alarms led operators to dismiss a call from American Electric Power about the tripping and </a:t>
            </a:r>
            <a:r>
              <a:rPr lang="en-US" dirty="0" err="1"/>
              <a:t>reclosure</a:t>
            </a:r>
            <a:r>
              <a:rPr lang="en-US" dirty="0"/>
              <a:t> of a 345 kV shared line in northeast Ohio. Technical support informed control room personnel of the alarm system failure at 15:42</a:t>
            </a:r>
          </a:p>
          <a:p>
            <a:endParaRPr lang="en-US" dirty="0"/>
          </a:p>
          <a:p>
            <a:pPr algn="l" defTabSz="899404" rtl="0">
              <a:defRPr/>
            </a:pPr>
            <a:r>
              <a:rPr lang="en-US" dirty="0"/>
              <a:t>The incident contributed to at least 11 deaths and cost an estimated $6 billion. </a:t>
            </a:r>
          </a:p>
          <a:p>
            <a:endParaRPr lang="en-US"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16</a:t>
            </a:fld>
            <a:endParaRPr lang="en-US"/>
          </a:p>
        </p:txBody>
      </p:sp>
    </p:spTree>
    <p:extLst>
      <p:ext uri="{BB962C8B-B14F-4D97-AF65-F5344CB8AC3E}">
        <p14:creationId xmlns:p14="http://schemas.microsoft.com/office/powerpoint/2010/main" val="213422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CB276-DA57-47DA-BBA4-1511FD7C64AA}" type="slidenum">
              <a:rPr lang="he-IL" smtClean="0"/>
              <a:pPr/>
              <a:t>23</a:t>
            </a:fld>
            <a:endParaRPr lang="he-IL"/>
          </a:p>
        </p:txBody>
      </p:sp>
    </p:spTree>
    <p:extLst>
      <p:ext uri="{BB962C8B-B14F-4D97-AF65-F5344CB8AC3E}">
        <p14:creationId xmlns:p14="http://schemas.microsoft.com/office/powerpoint/2010/main" val="203673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chemeClr val="bg1"/>
                </a:solidFill>
              </a:rPr>
              <a:t>GNU Bash through 4.3 </a:t>
            </a:r>
            <a:r>
              <a:rPr lang="en-US" sz="1200" b="1" dirty="0">
                <a:solidFill>
                  <a:srgbClr val="FF6600"/>
                </a:solidFill>
              </a:rPr>
              <a:t>processes trailing strings </a:t>
            </a:r>
            <a:r>
              <a:rPr lang="en-US" sz="1200" b="1" dirty="0">
                <a:solidFill>
                  <a:schemeClr val="bg1"/>
                </a:solidFill>
              </a:rPr>
              <a:t>after function definitions in the values of environment variables, which </a:t>
            </a:r>
            <a:r>
              <a:rPr lang="en-US" sz="1200" b="1" dirty="0">
                <a:solidFill>
                  <a:srgbClr val="FF6600"/>
                </a:solidFill>
              </a:rPr>
              <a:t>allows remote attackers to execute arbitrary code via a crafted environment</a:t>
            </a:r>
            <a:r>
              <a:rPr lang="en-US" sz="1200" b="1" dirty="0">
                <a:solidFill>
                  <a:schemeClr val="bg1"/>
                </a:solidFill>
              </a:rPr>
              <a:t>, as demonstrated by vectors involving the </a:t>
            </a:r>
            <a:r>
              <a:rPr lang="en-US" sz="1200" b="1" dirty="0" err="1">
                <a:solidFill>
                  <a:schemeClr val="bg1"/>
                </a:solidFill>
              </a:rPr>
              <a:t>ForceCommand</a:t>
            </a:r>
            <a:r>
              <a:rPr lang="en-US" sz="1200" b="1" dirty="0">
                <a:solidFill>
                  <a:schemeClr val="bg1"/>
                </a:solidFill>
              </a:rPr>
              <a:t> feature in </a:t>
            </a:r>
            <a:r>
              <a:rPr lang="en-US" sz="1200" b="1" dirty="0" err="1">
                <a:solidFill>
                  <a:schemeClr val="bg1"/>
                </a:solidFill>
              </a:rPr>
              <a:t>OpenSSH</a:t>
            </a:r>
            <a:r>
              <a:rPr lang="en-US" sz="1200" b="1" dirty="0">
                <a:solidFill>
                  <a:schemeClr val="bg1"/>
                </a:solidFill>
              </a:rPr>
              <a:t> </a:t>
            </a:r>
            <a:r>
              <a:rPr lang="en-US" sz="1200" b="1" dirty="0" err="1">
                <a:solidFill>
                  <a:schemeClr val="bg1"/>
                </a:solidFill>
              </a:rPr>
              <a:t>sshd</a:t>
            </a:r>
            <a:r>
              <a:rPr lang="en-US" sz="1200" b="1" dirty="0">
                <a:solidFill>
                  <a:schemeClr val="bg1"/>
                </a:solidFill>
              </a:rPr>
              <a:t>, the </a:t>
            </a:r>
            <a:r>
              <a:rPr lang="en-US" sz="1200" b="1" dirty="0" err="1">
                <a:solidFill>
                  <a:schemeClr val="bg1"/>
                </a:solidFill>
              </a:rPr>
              <a:t>mod_cgi</a:t>
            </a:r>
            <a:r>
              <a:rPr lang="en-US" sz="1200" b="1" dirty="0">
                <a:solidFill>
                  <a:schemeClr val="bg1"/>
                </a:solidFill>
              </a:rPr>
              <a:t> and </a:t>
            </a:r>
            <a:r>
              <a:rPr lang="en-US" sz="1200" b="1" dirty="0" err="1">
                <a:solidFill>
                  <a:schemeClr val="bg1"/>
                </a:solidFill>
              </a:rPr>
              <a:t>mod_cgid</a:t>
            </a:r>
            <a:r>
              <a:rPr lang="en-US" sz="1200" b="1" dirty="0">
                <a:solidFill>
                  <a:schemeClr val="bg1"/>
                </a:solidFill>
              </a:rPr>
              <a:t> modules in the Apache HTTP Server, scripts executed by unspecified DHCP clients, and other situations in which setting the environment occurs across a privilege boundary from Bash execution.</a:t>
            </a:r>
          </a:p>
          <a:p>
            <a:r>
              <a:rPr lang="en-US" sz="1200" b="1" dirty="0">
                <a:solidFill>
                  <a:schemeClr val="bg1"/>
                </a:solidFill>
              </a:rPr>
              <a:t>- NIST</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02CB276-DA57-47DA-BBA4-1511FD7C64AA}" type="slidenum">
              <a:rPr lang="he-IL" smtClean="0"/>
              <a:pPr/>
              <a:t>24</a:t>
            </a:fld>
            <a:endParaRPr lang="he-IL"/>
          </a:p>
        </p:txBody>
      </p:sp>
    </p:spTree>
    <p:extLst>
      <p:ext uri="{BB962C8B-B14F-4D97-AF65-F5344CB8AC3E}">
        <p14:creationId xmlns:p14="http://schemas.microsoft.com/office/powerpoint/2010/main" val="159215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Microsoft originally released this bulletin and patch on July 16, 2003, to correct a security vulnerability in a Windows Distributed Component Object Model (DCOM) Remote Procedure Call (RPC) interface. The patch was and still is effective in eliminating the security vulnerability. However, the "mitigating factors" and "workarounds" discussions in the original security bulletin did not clearly identify all the ports by which the vulnerability could potentially be exploited. Microsoft has updated this bulletin to more clearly enumerate the ports over which RPC services can be invoked and to make sure that customers who choose to implement a workaround before installing the patch have the information that they must have to protect their systems. Customers who have already installed the patch are protected from attempts to exploit this vulnerability and do not have to take further action.</a:t>
            </a:r>
          </a:p>
          <a:p>
            <a:endParaRPr lang="en-US" dirty="0"/>
          </a:p>
          <a:p>
            <a:r>
              <a:rPr lang="en-US" dirty="0"/>
              <a:t>Remote Procedure Call (RPC) is a protocol that is used by the Windows operating system. RPC provides an inter-process communication mechanism that allows a program that is running on one computer to seamlessly run code on a remote computer. The protocol itself is derived from the Open Software Foundation (OSF) RPC protocol. The RPC protocol that is used by Windows includes some additional Microsoft-specific extensions. </a:t>
            </a:r>
          </a:p>
          <a:p>
            <a:endParaRPr lang="en-US" dirty="0"/>
          </a:p>
          <a:p>
            <a:r>
              <a:rPr lang="en-US" dirty="0"/>
              <a:t>Wiki:</a:t>
            </a:r>
          </a:p>
          <a:p>
            <a:endParaRPr lang="en-US" dirty="0"/>
          </a:p>
          <a:p>
            <a:r>
              <a:rPr lang="en-US" dirty="0"/>
              <a:t>According to court papers, the original Blaster was created after security researchers from the Chinese group </a:t>
            </a:r>
            <a:r>
              <a:rPr lang="en-US" dirty="0" err="1"/>
              <a:t>Xfocus</a:t>
            </a:r>
            <a:r>
              <a:rPr lang="en-US" dirty="0"/>
              <a:t> reverse engineered the original Microsoft patch that allowed for execution of the attack.[3]</a:t>
            </a:r>
          </a:p>
          <a:p>
            <a:endParaRPr lang="en-US" dirty="0"/>
          </a:p>
          <a:p>
            <a:r>
              <a:rPr lang="en-US" dirty="0"/>
              <a:t>The worm spread by exploiting a buffer overflow discovered by the Polish security research group Last Stage of Delirium[4] in the DCOM RPC service on the affected operating systems, for which a patch had been released one month earlier in MS03-026 and later in MS03-039. This allowed the worm to spread without users opening attachments simply by spamming itself to large numbers of random IP addresses. Four versions have been detected in the wild.[5]</a:t>
            </a:r>
          </a:p>
          <a:p>
            <a:endParaRPr lang="en-US" dirty="0"/>
          </a:p>
          <a:p>
            <a:r>
              <a:rPr lang="en-US" dirty="0"/>
              <a:t>The worm was programmed to start a SYN flood against port 80 of </a:t>
            </a:r>
            <a:r>
              <a:rPr lang="en-US" dirty="0" err="1"/>
              <a:t>windowsupdate.com</a:t>
            </a:r>
            <a:r>
              <a:rPr lang="en-US" dirty="0"/>
              <a:t> if the system date is after August 15th and before December 31st and after the 15th day of other months, thereby creating a distributed denial of service attack (</a:t>
            </a:r>
            <a:r>
              <a:rPr lang="en-US" dirty="0" err="1"/>
              <a:t>DDoS</a:t>
            </a:r>
            <a:r>
              <a:rPr lang="en-US" dirty="0"/>
              <a:t>) against the site.[6] The damage to Microsoft was minimal as the site targeted was </a:t>
            </a:r>
            <a:r>
              <a:rPr lang="en-US" dirty="0" err="1"/>
              <a:t>windowsupdate.com</a:t>
            </a:r>
            <a:r>
              <a:rPr lang="en-US" dirty="0"/>
              <a:t> instead of </a:t>
            </a:r>
            <a:r>
              <a:rPr lang="en-US" dirty="0" err="1"/>
              <a:t>windowsupdate.microsoft.com</a:t>
            </a:r>
            <a:r>
              <a:rPr lang="en-US" dirty="0"/>
              <a:t> to which it was redirected. Microsoft temporarily shut down the targeted site to minimize potential effects from the worm.</a:t>
            </a:r>
          </a:p>
          <a:p>
            <a:endParaRPr lang="en-US" dirty="0"/>
          </a:p>
          <a:p>
            <a:r>
              <a:rPr lang="en-US" dirty="0"/>
              <a:t>MSR:</a:t>
            </a:r>
          </a:p>
          <a:p>
            <a:r>
              <a:rPr lang="en-US" dirty="0"/>
              <a:t>There is a vulnerability in the part of RPC that deals with message exchange over TCP/IP. The failure results because of incorrect handling of malformed messages. This particular vulnerability affects a Distributed Component Object Model (DCOM) interface with RPC, which listens on RPC-enabled ports. This interface handles DCOM object activation requests that are sent by client machines (for example, Universal Naming Convention [UNC] path requests) to the server. An attacker who successfully exploited this vulnerability would be able to run code with Local System privileges on an affected system. The attacker would be able to take any action on the system, including installing programs, viewing data, changing data, deleting data, or creating new accounts with full privileges. </a:t>
            </a:r>
          </a:p>
          <a:p>
            <a:endParaRPr lang="en-US" dirty="0"/>
          </a:p>
          <a:p>
            <a:r>
              <a:rPr lang="en-US" dirty="0"/>
              <a:t>To exploit this vulnerability, an attacker would have to send a specially formed request to the remote computer on specific RPC ports.</a:t>
            </a:r>
          </a:p>
          <a:p>
            <a:endParaRPr lang="en-US" dirty="0"/>
          </a:p>
          <a:p>
            <a:r>
              <a:rPr lang="en-US" dirty="0"/>
              <a:t>Mitigating Factors</a:t>
            </a:r>
          </a:p>
          <a:p>
            <a:r>
              <a:rPr lang="en-US" dirty="0"/>
              <a:t>To exploit this vulnerability, the attacker must be able to send a specially crafted request to port 135, port 139, port 445, or any other specifically configured RPC port on the remote computer. For intranet environments, these ports are typically accessible, but for Internet-connected computers, these ports are typically blocked by a firewall. If these ports are not blocked, or in an intranet environment, the attacker does not have to have any additional privileges.</a:t>
            </a:r>
          </a:p>
          <a:p>
            <a:r>
              <a:rPr lang="en-US" dirty="0"/>
              <a:t>Best practice recommendations include blocking all TCP/IP ports that are not actually being used. By default, most firewalls, including the Windows Internet Connection Firewall (ICF), block those ports. For this reason, most computers that are attached to the Internet should have RPC over TCP or UDP blocked. RPC over UDP or TCP is not intended to be used in hostile environments, such as the Internet. More robust protocols, such as RPC over HTTP, are provided for hostile environments.</a:t>
            </a:r>
          </a:p>
        </p:txBody>
      </p:sp>
      <p:sp>
        <p:nvSpPr>
          <p:cNvPr id="4" name="Slide Number Placeholder 3"/>
          <p:cNvSpPr>
            <a:spLocks noGrp="1"/>
          </p:cNvSpPr>
          <p:nvPr>
            <p:ph type="sldNum" sz="quarter" idx="10"/>
          </p:nvPr>
        </p:nvSpPr>
        <p:spPr/>
        <p:txBody>
          <a:bodyPr/>
          <a:lstStyle/>
          <a:p>
            <a:fld id="{D31C6665-FB7F-4A28-B836-F5F99A8C65D7}" type="slidenum">
              <a:rPr lang="en-US" smtClean="0"/>
              <a:pPr/>
              <a:t>26</a:t>
            </a:fld>
            <a:endParaRPr lang="en-US"/>
          </a:p>
        </p:txBody>
      </p:sp>
    </p:spTree>
    <p:extLst>
      <p:ext uri="{BB962C8B-B14F-4D97-AF65-F5344CB8AC3E}">
        <p14:creationId xmlns:p14="http://schemas.microsoft.com/office/powerpoint/2010/main" val="218074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things</a:t>
            </a:r>
            <a:r>
              <a:rPr lang="en-US" baseline="0" dirty="0"/>
              <a:t> that we can do as </a:t>
            </a:r>
            <a:r>
              <a:rPr lang="en-US" b="1" baseline="0" dirty="0"/>
              <a:t>programmer</a:t>
            </a:r>
            <a:endParaRPr lang="en-US" b="1" dirty="0"/>
          </a:p>
        </p:txBody>
      </p:sp>
      <p:sp>
        <p:nvSpPr>
          <p:cNvPr id="4" name="Slide Number Placeholder 3"/>
          <p:cNvSpPr>
            <a:spLocks noGrp="1"/>
          </p:cNvSpPr>
          <p:nvPr>
            <p:ph type="sldNum" sz="quarter" idx="10"/>
          </p:nvPr>
        </p:nvSpPr>
        <p:spPr/>
        <p:txBody>
          <a:bodyPr/>
          <a:lstStyle/>
          <a:p>
            <a:fld id="{D31C6665-FB7F-4A28-B836-F5F99A8C65D7}" type="slidenum">
              <a:rPr lang="en-US" smtClean="0"/>
              <a:pPr/>
              <a:t>27</a:t>
            </a:fld>
            <a:endParaRPr lang="en-US"/>
          </a:p>
        </p:txBody>
      </p:sp>
    </p:spTree>
    <p:extLst>
      <p:ext uri="{BB962C8B-B14F-4D97-AF65-F5344CB8AC3E}">
        <p14:creationId xmlns:p14="http://schemas.microsoft.com/office/powerpoint/2010/main" val="237714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lvl1pPr rtl="0">
              <a:defRPr/>
            </a:lvl1p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rtl="0">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7"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rtl="0">
              <a:defRPr/>
            </a:lvl1p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lvl1pPr algn="l" rtl="0">
              <a:defRPr/>
            </a:lvl1pPr>
            <a:lvl2pPr algn="l" rtl="0">
              <a:defRPr/>
            </a:lvl2pPr>
            <a:lvl3pPr algn="l" rtl="0">
              <a:defRPr/>
            </a:lvl3pPr>
            <a:lvl4pPr algn="l" rtl="0">
              <a:defRPr/>
            </a:lvl4pPr>
            <a:lvl5pPr algn="l" rtl="0">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lvl1pPr rtl="0">
              <a:defRPr/>
            </a:lvl1p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lvl1pPr algn="l" rtl="0">
              <a:defRPr/>
            </a:lvl1pPr>
            <a:lvl2pPr algn="l" rtl="0">
              <a:defRPr/>
            </a:lvl2pPr>
            <a:lvl3pPr algn="l" rtl="0">
              <a:defRPr/>
            </a:lvl3pPr>
            <a:lvl4pPr algn="l" rtl="0">
              <a:defRPr/>
            </a:lvl4pPr>
            <a:lvl5pPr algn="l" rtl="0">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rtl="0">
              <a:defRPr/>
            </a:lvl1pPr>
          </a:lstStyle>
          <a:p>
            <a:r>
              <a:rPr lang="he-IL" dirty="0"/>
              <a:t>לחץ כדי לערוך סגנון כותרת של תבנית</a:t>
            </a:r>
          </a:p>
        </p:txBody>
      </p:sp>
      <p:sp>
        <p:nvSpPr>
          <p:cNvPr id="3" name="מציין מיקום תוכן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מספר שקופית 5"/>
          <p:cNvSpPr>
            <a:spLocks noGrp="1"/>
          </p:cNvSpPr>
          <p:nvPr>
            <p:ph type="sldNum" sz="quarter" idx="12"/>
          </p:nvPr>
        </p:nvSpPr>
        <p:spPr>
          <a:xfrm>
            <a:off x="8244408" y="6492875"/>
            <a:ext cx="899592"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rtl="0">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lgn="l"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7"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rtl="0">
              <a:defRPr/>
            </a:lvl1pPr>
          </a:lstStyle>
          <a:p>
            <a:r>
              <a:rPr lang="he-IL" dirty="0"/>
              <a:t>לחץ כדי לערוך סגנון כותרת של תבנית</a:t>
            </a:r>
          </a:p>
        </p:txBody>
      </p:sp>
      <p:sp>
        <p:nvSpPr>
          <p:cNvPr id="3" name="מציין מיקום תוכן 2"/>
          <p:cNvSpPr>
            <a:spLocks noGrp="1"/>
          </p:cNvSpPr>
          <p:nvPr>
            <p:ph sz="half" idx="1"/>
          </p:nvPr>
        </p:nvSpPr>
        <p:spPr>
          <a:xfrm>
            <a:off x="457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8"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rtl="0">
              <a:defRPr/>
            </a:lvl1pPr>
          </a:lstStyle>
          <a:p>
            <a:r>
              <a:rPr lang="he-IL" dirty="0"/>
              <a:t>לחץ כדי לערוך סגנון כותרת של תבנית</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0"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rtl="0">
              <a:defRPr/>
            </a:lvl1pPr>
          </a:lstStyle>
          <a:p>
            <a:r>
              <a:rPr lang="he-IL" dirty="0"/>
              <a:t>לחץ כדי לערוך סגנון כותרת של תבנית</a:t>
            </a:r>
          </a:p>
        </p:txBody>
      </p:sp>
      <p:sp>
        <p:nvSpPr>
          <p:cNvPr id="6" name="מציין מיקום של מספר שקופית 5"/>
          <p:cNvSpPr>
            <a:spLocks noGrp="1"/>
          </p:cNvSpPr>
          <p:nvPr>
            <p:ph type="sldNum" sz="quarter" idx="12"/>
          </p:nvPr>
        </p:nvSpPr>
        <p:spPr>
          <a:xfrm>
            <a:off x="8316416" y="6492875"/>
            <a:ext cx="82758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rtl="0">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lgn="l" rtl="0">
              <a:defRPr sz="3200"/>
            </a:lvl1pPr>
            <a:lvl2pPr algn="l" rtl="0">
              <a:defRPr sz="2800"/>
            </a:lvl2pPr>
            <a:lvl3pPr algn="l" rtl="0">
              <a:defRPr sz="2400"/>
            </a:lvl3pPr>
            <a:lvl4pPr algn="l" rtl="0">
              <a:defRPr sz="2000"/>
            </a:lvl4pPr>
            <a:lvl5pPr algn="l" rtl="0">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lgn="l"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8"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rtl="0">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lgn="l"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lgn="l"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8" name="מציין מיקום של מספר שקופית 5"/>
          <p:cNvSpPr>
            <a:spLocks noGrp="1"/>
          </p:cNvSpPr>
          <p:nvPr>
            <p:ph type="sldNum" sz="quarter" idx="12"/>
          </p:nvPr>
        </p:nvSpPr>
        <p:spPr>
          <a:xfrm>
            <a:off x="8676456" y="6492875"/>
            <a:ext cx="467544"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116632"/>
            <a:ext cx="8229600" cy="778098"/>
          </a:xfrm>
          <a:prstGeom prst="rect">
            <a:avLst/>
          </a:prstGeom>
        </p:spPr>
        <p:txBody>
          <a:bodyPr vert="horz" lIns="91440" tIns="45720" rIns="91440" bIns="45720" rtlCol="1" anchor="ctr">
            <a:normAutofit/>
          </a:bodyPr>
          <a:lstStyle/>
          <a:p>
            <a:r>
              <a:rPr lang="he-IL" dirty="0"/>
              <a:t>לחץ כדי לערוך סגנון כותרת של תבנית</a:t>
            </a:r>
          </a:p>
        </p:txBody>
      </p:sp>
      <p:sp>
        <p:nvSpPr>
          <p:cNvPr id="3" name="מציין מיקום טקסט 2"/>
          <p:cNvSpPr>
            <a:spLocks noGrp="1"/>
          </p:cNvSpPr>
          <p:nvPr>
            <p:ph type="body" idx="1"/>
          </p:nvPr>
        </p:nvSpPr>
        <p:spPr>
          <a:xfrm>
            <a:off x="457200" y="1196752"/>
            <a:ext cx="8229600" cy="4929411"/>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מספר שקופית 5"/>
          <p:cNvSpPr>
            <a:spLocks noGrp="1"/>
          </p:cNvSpPr>
          <p:nvPr>
            <p:ph type="sldNum" sz="quarter" idx="4"/>
          </p:nvPr>
        </p:nvSpPr>
        <p:spPr>
          <a:xfrm>
            <a:off x="8388424" y="6492875"/>
            <a:ext cx="755576" cy="365125"/>
          </a:xfrm>
          <a:prstGeom prst="rect">
            <a:avLst/>
          </a:prstGeom>
        </p:spPr>
        <p:txBody>
          <a:bodyPr/>
          <a:lstStyle>
            <a:lvl1pPr algn="r" rtl="0">
              <a:defRPr b="1">
                <a:solidFill>
                  <a:schemeClr val="tx1"/>
                </a:solidFill>
              </a:defRPr>
            </a:lvl1pPr>
          </a:lstStyle>
          <a:p>
            <a:fld id="{DAF22AC9-109E-4E4D-92F9-530E51D9A3A2}"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ommons.wikimedia.org/wiki/File:Patriot_missile_launch_b.jpg"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www.daimi.au.dk/~bra8130/Wiley_book/wiley.html" TargetMode="Externa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hyperlink" Target="http://www.daimi.au.dk/~bra8130/Wiley_book/wiley.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hyperlink" Target="http://www.networkworld.com/topics/security.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cs.tau.ac.il/~maon/teaching/2014-2015/paav/paav1415b.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opensource.apple.com/source/Security/Security-55471/libsecurity_ssl/lib/sslKeyExchange.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cs.sunysb.edu/~algorith/files/convex-hull.shtml" TargetMode="Externa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commons.wikimedia.org/wiki/File:Lufthansa_A343_D-AIGI.jp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0276" y="586117"/>
            <a:ext cx="7772400" cy="1904266"/>
          </a:xfrm>
        </p:spPr>
        <p:txBody>
          <a:bodyPr>
            <a:normAutofit fontScale="90000"/>
          </a:bodyPr>
          <a:lstStyle/>
          <a:p>
            <a:r>
              <a:rPr lang="en-US" sz="6000" dirty="0"/>
              <a:t>Program Analysis </a:t>
            </a:r>
            <a:br>
              <a:rPr lang="en-US" sz="6000" dirty="0"/>
            </a:br>
            <a:r>
              <a:rPr lang="en-US" sz="6000" dirty="0"/>
              <a:t>and Verification</a:t>
            </a:r>
            <a:br>
              <a:rPr lang="en-US" sz="3600" dirty="0"/>
            </a:br>
            <a:r>
              <a:rPr lang="en-US" sz="2400" dirty="0"/>
              <a:t>  0368-4479 </a:t>
            </a:r>
          </a:p>
        </p:txBody>
      </p:sp>
      <p:sp>
        <p:nvSpPr>
          <p:cNvPr id="9" name="Subtitle 8"/>
          <p:cNvSpPr>
            <a:spLocks noGrp="1"/>
          </p:cNvSpPr>
          <p:nvPr>
            <p:ph type="subTitle" idx="1"/>
          </p:nvPr>
        </p:nvSpPr>
        <p:spPr>
          <a:xfrm>
            <a:off x="0" y="2785012"/>
            <a:ext cx="9144000" cy="2729806"/>
          </a:xfrm>
        </p:spPr>
        <p:txBody>
          <a:bodyPr/>
          <a:lstStyle/>
          <a:p>
            <a:endParaRPr lang="en-US" sz="3600"/>
          </a:p>
          <a:p>
            <a:r>
              <a:rPr lang="en-US" sz="3600"/>
              <a:t>Noam Rinetzky</a:t>
            </a:r>
          </a:p>
          <a:p>
            <a:endParaRPr lang="en-US" sz="1800"/>
          </a:p>
          <a:p>
            <a:r>
              <a:rPr lang="en-US"/>
              <a:t>Lecture 1: Introduction  &amp; Overview</a:t>
            </a:r>
          </a:p>
          <a:p>
            <a:endParaRPr lang="en-US" sz="2000"/>
          </a:p>
          <a:p>
            <a:endParaRPr lang="en-US" sz="1600" dirty="0"/>
          </a:p>
        </p:txBody>
      </p:sp>
      <p:sp>
        <p:nvSpPr>
          <p:cNvPr id="2052" name="Slide Number Placeholder 3"/>
          <p:cNvSpPr>
            <a:spLocks noGrp="1"/>
          </p:cNvSpPr>
          <p:nvPr>
            <p:ph type="sldNum" sz="quarter" idx="12"/>
          </p:nvPr>
        </p:nvSpPr>
        <p:spPr/>
        <p:txBody>
          <a:bodyPr/>
          <a:lstStyle>
            <a:lvl1pPr>
              <a:defRPr sz="2400">
                <a:solidFill>
                  <a:schemeClr val="bg1"/>
                </a:solidFill>
                <a:latin typeface="Times New Roman" charset="0"/>
                <a:ea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bg1"/>
                </a:solidFill>
                <a:latin typeface="Times New Roman" charset="0"/>
                <a:ea typeface="ＭＳ Ｐゴシック" charset="0"/>
              </a:defRPr>
            </a:lvl9pPr>
          </a:lstStyle>
          <a:p>
            <a:fld id="{922888E0-DAC0-294C-B85F-B0156BC4264F}" type="slidenum">
              <a:rPr lang="he-IL" smtClean="0"/>
              <a:pPr/>
              <a:t>1</a:t>
            </a:fld>
            <a:endParaRPr lang="en-US"/>
          </a:p>
        </p:txBody>
      </p:sp>
      <p:sp>
        <p:nvSpPr>
          <p:cNvPr id="2" name="TextBox 1"/>
          <p:cNvSpPr txBox="1"/>
          <p:nvPr/>
        </p:nvSpPr>
        <p:spPr>
          <a:xfrm>
            <a:off x="1393961" y="5700156"/>
            <a:ext cx="6737481" cy="646331"/>
          </a:xfrm>
          <a:prstGeom prst="rect">
            <a:avLst/>
          </a:prstGeom>
          <a:noFill/>
        </p:spPr>
        <p:txBody>
          <a:bodyPr wrap="square" rtlCol="0">
            <a:spAutoFit/>
          </a:bodyPr>
          <a:lstStyle/>
          <a:p>
            <a:pPr algn="l"/>
            <a:r>
              <a:rPr lang="en-US" sz="1800" dirty="0"/>
              <a:t>Slides credit: Tom Ball, Dawson </a:t>
            </a:r>
            <a:r>
              <a:rPr lang="en-US" sz="1800" dirty="0" err="1"/>
              <a:t>Engler</a:t>
            </a:r>
            <a:r>
              <a:rPr lang="en-US" sz="1800" dirty="0"/>
              <a:t>, Roman </a:t>
            </a:r>
            <a:r>
              <a:rPr lang="en-US" sz="1800" dirty="0" err="1"/>
              <a:t>Manevich</a:t>
            </a:r>
            <a:r>
              <a:rPr lang="en-US" sz="1800" dirty="0"/>
              <a:t>, Erik Poll, </a:t>
            </a:r>
            <a:r>
              <a:rPr lang="en-US" sz="1800" dirty="0" err="1"/>
              <a:t>Mooly</a:t>
            </a:r>
            <a:r>
              <a:rPr lang="en-US" sz="1800" dirty="0"/>
              <a:t> </a:t>
            </a:r>
            <a:r>
              <a:rPr lang="en-US" sz="1800" dirty="0" err="1"/>
              <a:t>Sagiv</a:t>
            </a:r>
            <a:r>
              <a:rPr lang="en-US" sz="1800" dirty="0"/>
              <a:t>, </a:t>
            </a:r>
            <a:r>
              <a:rPr lang="en-GB" sz="1800" dirty="0"/>
              <a:t>Jean </a:t>
            </a:r>
            <a:r>
              <a:rPr lang="en-GB" sz="1800" dirty="0" err="1"/>
              <a:t>Souyris</a:t>
            </a:r>
            <a:r>
              <a:rPr lang="en-GB" sz="1800" dirty="0"/>
              <a:t>, </a:t>
            </a:r>
            <a:r>
              <a:rPr lang="en-US" sz="1800" dirty="0" err="1"/>
              <a:t>Eran</a:t>
            </a:r>
            <a:r>
              <a:rPr lang="en-US" sz="1800" dirty="0"/>
              <a:t> </a:t>
            </a:r>
            <a:r>
              <a:rPr lang="en-US" sz="1800" dirty="0" err="1"/>
              <a:t>Tromer</a:t>
            </a:r>
            <a:r>
              <a:rPr lang="en-US" sz="1800" dirty="0"/>
              <a:t>, </a:t>
            </a:r>
            <a:r>
              <a:rPr lang="en-US" sz="1800" dirty="0" err="1"/>
              <a:t>Avishai</a:t>
            </a:r>
            <a:r>
              <a:rPr lang="en-US" sz="1800" dirty="0"/>
              <a:t> Wool, </a:t>
            </a:r>
            <a:r>
              <a:rPr lang="en-US" sz="1800" dirty="0" err="1"/>
              <a:t>Eran</a:t>
            </a:r>
            <a:r>
              <a:rPr lang="en-US" sz="1800" dirty="0"/>
              <a:t> </a:t>
            </a:r>
            <a:r>
              <a:rPr lang="en-US" sz="1800" dirty="0" err="1"/>
              <a:t>Yahav</a:t>
            </a:r>
            <a:endParaRPr lang="en-US" sz="1800" dirty="0"/>
          </a:p>
        </p:txBody>
      </p:sp>
    </p:spTree>
    <p:extLst>
      <p:ext uri="{BB962C8B-B14F-4D97-AF65-F5344CB8AC3E}">
        <p14:creationId xmlns:p14="http://schemas.microsoft.com/office/powerpoint/2010/main" val="357238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75656" y="2060848"/>
            <a:ext cx="3096344" cy="1800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 name="Title 1"/>
          <p:cNvSpPr>
            <a:spLocks noGrp="1"/>
          </p:cNvSpPr>
          <p:nvPr>
            <p:ph type="title"/>
          </p:nvPr>
        </p:nvSpPr>
        <p:spPr/>
        <p:txBody>
          <a:bodyPr/>
          <a:lstStyle/>
          <a:p>
            <a:r>
              <a:rPr lang="en-US" dirty="0"/>
              <a:t>Zune bug</a:t>
            </a:r>
          </a:p>
        </p:txBody>
      </p:sp>
      <p:sp>
        <p:nvSpPr>
          <p:cNvPr id="3" name="Content Placeholder 2"/>
          <p:cNvSpPr>
            <a:spLocks noGrp="1"/>
          </p:cNvSpPr>
          <p:nvPr>
            <p:ph idx="1"/>
          </p:nvPr>
        </p:nvSpPr>
        <p:spPr/>
        <p:txBody>
          <a:bodyPr>
            <a:normAutofit/>
          </a:bodyPr>
          <a:lstStyle/>
          <a:p>
            <a:pPr>
              <a:buNone/>
            </a:pPr>
            <a:r>
              <a:rPr lang="en-US" sz="2400" dirty="0">
                <a:latin typeface="Courier New" pitchFamily="49" charset="0"/>
                <a:cs typeface="Courier New" pitchFamily="49" charset="0"/>
              </a:rPr>
              <a:t> 1 while (</a:t>
            </a:r>
            <a:r>
              <a:rPr lang="en-US" sz="2400" b="1" dirty="0">
                <a:latin typeface="Courier New" pitchFamily="49" charset="0"/>
                <a:cs typeface="Courier New" pitchFamily="49" charset="0"/>
              </a:rPr>
              <a:t>366</a:t>
            </a:r>
            <a:r>
              <a:rPr lang="en-US" sz="2400" dirty="0">
                <a:latin typeface="Courier New" pitchFamily="49" charset="0"/>
                <a:cs typeface="Courier New" pitchFamily="49" charset="0"/>
              </a:rPr>
              <a:t> &gt; 365) { </a:t>
            </a:r>
          </a:p>
          <a:p>
            <a:pPr>
              <a:buNone/>
            </a:pPr>
            <a:r>
              <a:rPr lang="en-US" sz="2400" dirty="0">
                <a:latin typeface="Courier New" pitchFamily="49" charset="0"/>
                <a:cs typeface="Courier New" pitchFamily="49" charset="0"/>
              </a:rPr>
              <a:t> 2  if (</a:t>
            </a:r>
            <a:r>
              <a:rPr lang="en-US" sz="2400" dirty="0" err="1">
                <a:latin typeface="Courier New" pitchFamily="49" charset="0"/>
                <a:cs typeface="Courier New" pitchFamily="49" charset="0"/>
              </a:rPr>
              <a:t>IsLeapYear</a:t>
            </a:r>
            <a:r>
              <a:rPr lang="en-US" sz="2400" dirty="0">
                <a:latin typeface="Courier New" pitchFamily="49" charset="0"/>
                <a:cs typeface="Courier New" pitchFamily="49" charset="0"/>
              </a:rPr>
              <a:t>(</a:t>
            </a:r>
            <a:r>
              <a:rPr lang="en-US" sz="2400" b="1" dirty="0">
                <a:latin typeface="Courier New" pitchFamily="49" charset="0"/>
                <a:cs typeface="Courier New" pitchFamily="49" charset="0"/>
              </a:rPr>
              <a:t>2008</a:t>
            </a:r>
            <a:r>
              <a:rPr lang="en-US" sz="2400" dirty="0">
                <a:latin typeface="Courier New" pitchFamily="49" charset="0"/>
                <a:cs typeface="Courier New" pitchFamily="49" charset="0"/>
              </a:rPr>
              <a:t>)) { </a:t>
            </a:r>
          </a:p>
          <a:p>
            <a:pPr>
              <a:buNone/>
            </a:pPr>
            <a:r>
              <a:rPr lang="en-US" sz="2400" dirty="0">
                <a:latin typeface="Courier New" pitchFamily="49" charset="0"/>
                <a:cs typeface="Courier New" pitchFamily="49" charset="0"/>
              </a:rPr>
              <a:t> 3    if (</a:t>
            </a:r>
            <a:r>
              <a:rPr lang="en-US" sz="2400" b="1" dirty="0">
                <a:solidFill>
                  <a:srgbClr val="FF0000"/>
                </a:solidFill>
                <a:latin typeface="Courier New" pitchFamily="49" charset="0"/>
                <a:cs typeface="Courier New" pitchFamily="49" charset="0"/>
              </a:rPr>
              <a:t>366 &gt; 366</a:t>
            </a:r>
            <a:r>
              <a:rPr lang="en-US" sz="2400" dirty="0">
                <a:latin typeface="Courier New" pitchFamily="49" charset="0"/>
                <a:cs typeface="Courier New" pitchFamily="49" charset="0"/>
              </a:rPr>
              <a:t>) { </a:t>
            </a:r>
          </a:p>
          <a:p>
            <a:pPr>
              <a:buNone/>
            </a:pPr>
            <a:r>
              <a:rPr lang="en-US" sz="2400" dirty="0">
                <a:latin typeface="Courier New" pitchFamily="49" charset="0"/>
                <a:cs typeface="Courier New" pitchFamily="49" charset="0"/>
              </a:rPr>
              <a:t> 4      days -= 366; </a:t>
            </a:r>
          </a:p>
          <a:p>
            <a:pPr>
              <a:buNone/>
            </a:pPr>
            <a:r>
              <a:rPr lang="en-US" sz="2400" dirty="0">
                <a:latin typeface="Courier New" pitchFamily="49" charset="0"/>
                <a:cs typeface="Courier New" pitchFamily="49" charset="0"/>
              </a:rPr>
              <a:t> 5      year += 1; </a:t>
            </a:r>
          </a:p>
          <a:p>
            <a:pPr>
              <a:buNone/>
            </a:pPr>
            <a:r>
              <a:rPr lang="en-US" sz="2400" dirty="0">
                <a:latin typeface="Courier New" pitchFamily="49" charset="0"/>
                <a:cs typeface="Courier New" pitchFamily="49" charset="0"/>
              </a:rPr>
              <a:t> 6    } </a:t>
            </a:r>
          </a:p>
          <a:p>
            <a:pPr>
              <a:buNone/>
            </a:pPr>
            <a:r>
              <a:rPr lang="en-US" sz="2400" dirty="0">
                <a:latin typeface="Courier New" pitchFamily="49" charset="0"/>
                <a:cs typeface="Courier New" pitchFamily="49" charset="0"/>
              </a:rPr>
              <a:t> 7  } else { </a:t>
            </a:r>
          </a:p>
          <a:p>
            <a:pPr>
              <a:buNone/>
            </a:pPr>
            <a:r>
              <a:rPr lang="en-US" sz="2400" dirty="0">
                <a:latin typeface="Courier New" pitchFamily="49" charset="0"/>
                <a:cs typeface="Courier New" pitchFamily="49" charset="0"/>
              </a:rPr>
              <a:t> 8    days -= 365; </a:t>
            </a:r>
          </a:p>
          <a:p>
            <a:pPr>
              <a:buNone/>
            </a:pPr>
            <a:r>
              <a:rPr lang="en-US" sz="2400" dirty="0">
                <a:latin typeface="Courier New" pitchFamily="49" charset="0"/>
                <a:cs typeface="Courier New" pitchFamily="49" charset="0"/>
              </a:rPr>
              <a:t> 9    year += 1; </a:t>
            </a:r>
          </a:p>
          <a:p>
            <a:pPr>
              <a:buNone/>
            </a:pPr>
            <a:r>
              <a:rPr lang="en-US" sz="2400" dirty="0">
                <a:latin typeface="Courier New" pitchFamily="49" charset="0"/>
                <a:cs typeface="Courier New" pitchFamily="49" charset="0"/>
              </a:rPr>
              <a:t>10  }  </a:t>
            </a:r>
          </a:p>
          <a:p>
            <a:pPr>
              <a:buNone/>
            </a:pPr>
            <a:r>
              <a:rPr lang="en-US" sz="2400" dirty="0">
                <a:latin typeface="Courier New" pitchFamily="49" charset="0"/>
                <a:cs typeface="Courier New" pitchFamily="49" charset="0"/>
              </a:rPr>
              <a:t>11 }</a:t>
            </a:r>
          </a:p>
        </p:txBody>
      </p:sp>
      <p:pic>
        <p:nvPicPr>
          <p:cNvPr id="2050" name="Picture 2"/>
          <p:cNvPicPr>
            <a:picLocks noChangeAspect="1" noChangeArrowheads="1"/>
          </p:cNvPicPr>
          <p:nvPr/>
        </p:nvPicPr>
        <p:blipFill>
          <a:blip r:embed="rId3" cstate="print"/>
          <a:srcRect l="6006" t="11559" r="40776" b="866"/>
          <a:stretch>
            <a:fillRect/>
          </a:stretch>
        </p:blipFill>
        <p:spPr bwMode="auto">
          <a:xfrm>
            <a:off x="6019800" y="1600200"/>
            <a:ext cx="2298700" cy="4137409"/>
          </a:xfrm>
          <a:prstGeom prst="rect">
            <a:avLst/>
          </a:prstGeom>
          <a:noFill/>
          <a:ln w="9525">
            <a:noFill/>
            <a:miter lim="800000"/>
            <a:headEnd/>
            <a:tailEnd/>
          </a:ln>
        </p:spPr>
      </p:pic>
      <p:sp>
        <p:nvSpPr>
          <p:cNvPr id="6" name="Rounded Rectangle 5"/>
          <p:cNvSpPr/>
          <p:nvPr/>
        </p:nvSpPr>
        <p:spPr>
          <a:xfrm>
            <a:off x="1219200" y="6381328"/>
            <a:ext cx="670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Suggested solution: wait for tomorrow </a:t>
            </a:r>
          </a:p>
        </p:txBody>
      </p:sp>
      <p:sp>
        <p:nvSpPr>
          <p:cNvPr id="10"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10</a:t>
            </a:fld>
            <a:endParaRPr lang="en-US"/>
          </a:p>
        </p:txBody>
      </p:sp>
      <p:sp>
        <p:nvSpPr>
          <p:cNvPr id="7" name="Rectangle 6"/>
          <p:cNvSpPr/>
          <p:nvPr/>
        </p:nvSpPr>
        <p:spPr>
          <a:xfrm>
            <a:off x="4572000" y="5805264"/>
            <a:ext cx="3789018" cy="584776"/>
          </a:xfrm>
          <a:prstGeom prst="rect">
            <a:avLst/>
          </a:prstGeom>
        </p:spPr>
        <p:txBody>
          <a:bodyPr wrap="none">
            <a:spAutoFit/>
          </a:bodyPr>
          <a:lstStyle/>
          <a:p>
            <a:r>
              <a:rPr lang="en-US" sz="3200" dirty="0">
                <a:latin typeface="Miriam Fixed" pitchFamily="49" charset="-79"/>
                <a:cs typeface="Miriam Fixed" pitchFamily="49" charset="-79"/>
              </a:rPr>
              <a:t>December 31,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(collecting) semantics</a:t>
            </a:r>
            <a:br>
              <a:rPr lang="en-US" dirty="0"/>
            </a:br>
            <a:r>
              <a:rPr lang="en-US" sz="2700" dirty="0"/>
              <a:t>(“sets-of states-transformer”)</a:t>
            </a:r>
            <a:endParaRPr lang="en-US" dirty="0"/>
          </a:p>
        </p:txBody>
      </p:sp>
      <p:sp>
        <p:nvSpPr>
          <p:cNvPr id="4" name="TextBox 3"/>
          <p:cNvSpPr txBox="1"/>
          <p:nvPr/>
        </p:nvSpPr>
        <p:spPr>
          <a:xfrm>
            <a:off x="1447800" y="1524000"/>
            <a:ext cx="7247396" cy="4524315"/>
          </a:xfrm>
          <a:prstGeom prst="rect">
            <a:avLst/>
          </a:prstGeom>
          <a:noFill/>
        </p:spPr>
        <p:txBody>
          <a:bodyPr wrap="square" rtlCol="0">
            <a:spAutoFit/>
          </a:bodyPr>
          <a:lstStyle/>
          <a:p>
            <a:pPr algn="l" rtl="0"/>
            <a:r>
              <a:rPr lang="en-US" sz="3200" dirty="0"/>
              <a:t>y = ?; x = ?;		</a:t>
            </a:r>
            <a:r>
              <a:rPr lang="en-US" sz="3200" dirty="0">
                <a:solidFill>
                  <a:srgbClr val="3366FF"/>
                </a:solidFill>
              </a:rPr>
              <a:t>{(</a:t>
            </a:r>
            <a:r>
              <a:rPr lang="en-US" sz="3200" dirty="0" err="1">
                <a:solidFill>
                  <a:srgbClr val="3366FF"/>
                </a:solidFill>
              </a:rPr>
              <a:t>y,x</a:t>
            </a:r>
            <a:r>
              <a:rPr lang="en-US" sz="3200" dirty="0">
                <a:solidFill>
                  <a:srgbClr val="3366FF"/>
                </a:solidFill>
              </a:rPr>
              <a:t>) | </a:t>
            </a:r>
            <a:r>
              <a:rPr lang="en-US" sz="3200" dirty="0" err="1">
                <a:solidFill>
                  <a:srgbClr val="3366FF"/>
                </a:solidFill>
              </a:rPr>
              <a:t>y,x</a:t>
            </a:r>
            <a:r>
              <a:rPr lang="en-US" sz="3200" dirty="0">
                <a:solidFill>
                  <a:srgbClr val="3366FF"/>
                </a:solidFill>
              </a:rPr>
              <a:t> </a:t>
            </a:r>
            <a:r>
              <a:rPr lang="en-US" sz="3200" dirty="0">
                <a:solidFill>
                  <a:srgbClr val="3366FF"/>
                </a:solidFill>
                <a:latin typeface="Math A" charset="2"/>
                <a:cs typeface="Math A" charset="2"/>
              </a:rPr>
              <a:t>∈ </a:t>
            </a:r>
            <a:r>
              <a:rPr lang="en-US" sz="3200" dirty="0">
                <a:solidFill>
                  <a:srgbClr val="3366FF"/>
                </a:solidFill>
                <a:cs typeface="Math A" charset="2"/>
              </a:rPr>
              <a:t>Nat}</a:t>
            </a:r>
            <a:endParaRPr lang="en-US" sz="3200" dirty="0"/>
          </a:p>
          <a:p>
            <a:pPr algn="l" rtl="0"/>
            <a:r>
              <a:rPr lang="en-US" sz="3200" dirty="0"/>
              <a:t>x = y * 2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r>
              <a:rPr lang="en-US" sz="3200" dirty="0"/>
              <a:t>	</a:t>
            </a:r>
          </a:p>
          <a:p>
            <a:pPr algn="l" rtl="0"/>
            <a:r>
              <a:rPr lang="en-US" sz="3200" dirty="0"/>
              <a:t>}  else {</a:t>
            </a:r>
          </a:p>
          <a:p>
            <a:pPr algn="l" rtl="0"/>
            <a:r>
              <a:rPr lang="en-US" sz="3200" dirty="0"/>
              <a:t>   y  = 73;		</a:t>
            </a:r>
            <a:r>
              <a:rPr lang="en-US" sz="3200" dirty="0">
                <a:solidFill>
                  <a:srgbClr val="3366FF"/>
                </a:solidFill>
              </a:rPr>
              <a:t> </a:t>
            </a:r>
            <a:r>
              <a:rPr lang="en-US" sz="3200" dirty="0"/>
              <a:t>	</a:t>
            </a:r>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3" name="Slide Number Placeholder 2"/>
          <p:cNvSpPr>
            <a:spLocks noGrp="1"/>
          </p:cNvSpPr>
          <p:nvPr>
            <p:ph type="sldNum" sz="quarter" idx="12"/>
          </p:nvPr>
        </p:nvSpPr>
        <p:spPr/>
        <p:txBody>
          <a:bodyPr/>
          <a:lstStyle/>
          <a:p>
            <a:fld id="{DAF22AC9-109E-4E4D-92F9-530E51D9A3A2}" type="slidenum">
              <a:rPr lang="he-IL" smtClean="0"/>
              <a:pPr/>
              <a:t>100</a:t>
            </a:fld>
            <a:endParaRPr lang="he-IL" dirty="0"/>
          </a:p>
        </p:txBody>
      </p:sp>
    </p:spTree>
    <p:extLst>
      <p:ext uri="{BB962C8B-B14F-4D97-AF65-F5344CB8AC3E}">
        <p14:creationId xmlns:p14="http://schemas.microsoft.com/office/powerpoint/2010/main" val="11131503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(collecting) semantics</a:t>
            </a:r>
            <a:br>
              <a:rPr lang="en-US" dirty="0"/>
            </a:br>
            <a:r>
              <a:rPr lang="en-US" sz="2700" dirty="0"/>
              <a:t>(“sets-of states-transformer”)</a:t>
            </a:r>
            <a:endParaRPr lang="en-US" dirty="0"/>
          </a:p>
        </p:txBody>
      </p:sp>
      <p:sp>
        <p:nvSpPr>
          <p:cNvPr id="4" name="TextBox 3"/>
          <p:cNvSpPr txBox="1"/>
          <p:nvPr/>
        </p:nvSpPr>
        <p:spPr>
          <a:xfrm>
            <a:off x="1447799" y="1524000"/>
            <a:ext cx="8322083" cy="5509200"/>
          </a:xfrm>
          <a:prstGeom prst="rect">
            <a:avLst/>
          </a:prstGeom>
          <a:noFill/>
        </p:spPr>
        <p:txBody>
          <a:bodyPr wrap="square" rtlCol="0">
            <a:spAutoFit/>
          </a:bodyPr>
          <a:lstStyle/>
          <a:p>
            <a:pPr algn="l" rtl="0"/>
            <a:r>
              <a:rPr lang="en-US" sz="3200" dirty="0"/>
              <a:t>y = ?; 		</a:t>
            </a:r>
            <a:r>
              <a:rPr lang="en-US" sz="2400" dirty="0">
                <a:solidFill>
                  <a:srgbClr val="3366FF"/>
                </a:solidFill>
              </a:rPr>
              <a:t>{(y=3, x=9),(y=4,x=1),(y=…, x=…)}</a:t>
            </a:r>
            <a:endParaRPr lang="en-US" sz="2400" dirty="0"/>
          </a:p>
          <a:p>
            <a:pPr algn="l" rtl="0"/>
            <a:r>
              <a:rPr lang="en-US" sz="3200" dirty="0"/>
              <a:t>x = y * 2		</a:t>
            </a:r>
            <a:r>
              <a:rPr lang="en-US" sz="2400" dirty="0">
                <a:solidFill>
                  <a:srgbClr val="3366FF"/>
                </a:solidFill>
              </a:rPr>
              <a:t>{(y=3, x=6),(y=4,x=8),(y=…, x=…)}</a:t>
            </a:r>
            <a:endParaRPr lang="en-US" sz="2400" dirty="0"/>
          </a:p>
          <a:p>
            <a:pPr algn="l" rtl="0"/>
            <a:r>
              <a:rPr lang="en-US" sz="3200" dirty="0"/>
              <a:t>if (x % 2 == 0) {	</a:t>
            </a:r>
            <a:r>
              <a:rPr lang="en-US" sz="2400" dirty="0">
                <a:solidFill>
                  <a:srgbClr val="3366FF"/>
                </a:solidFill>
              </a:rPr>
              <a:t>{(y=3, x=6),(y=4,x=8),(y=…, x=…)}</a:t>
            </a:r>
            <a:endParaRPr lang="en-US" sz="2400" dirty="0"/>
          </a:p>
          <a:p>
            <a:pPr algn="l" rtl="0"/>
            <a:r>
              <a:rPr lang="en-US" sz="3200" dirty="0"/>
              <a:t>   y = 42;		</a:t>
            </a:r>
            <a:r>
              <a:rPr lang="en-US" sz="2400" dirty="0">
                <a:solidFill>
                  <a:srgbClr val="3366FF"/>
                </a:solidFill>
              </a:rPr>
              <a:t>{(y=42, x=6),(y=42,x=8),(y=42, x=…)}</a:t>
            </a:r>
            <a:endParaRPr lang="en-US" sz="3200" dirty="0"/>
          </a:p>
          <a:p>
            <a:pPr algn="l" rtl="0"/>
            <a:r>
              <a:rPr lang="en-US" sz="3200" dirty="0"/>
              <a:t>	</a:t>
            </a:r>
          </a:p>
          <a:p>
            <a:pPr algn="l" rtl="0"/>
            <a:r>
              <a:rPr lang="en-US" sz="3200" dirty="0"/>
              <a:t>}  else {</a:t>
            </a:r>
          </a:p>
          <a:p>
            <a:pPr algn="l" rtl="0"/>
            <a:r>
              <a:rPr lang="en-US" sz="3200" dirty="0"/>
              <a:t>   y  = 73;		</a:t>
            </a:r>
            <a:r>
              <a:rPr lang="en-US" sz="2400" dirty="0">
                <a:solidFill>
                  <a:srgbClr val="3366FF"/>
                </a:solidFill>
              </a:rPr>
              <a:t>{ }</a:t>
            </a:r>
            <a:r>
              <a:rPr lang="en-US" sz="3200" dirty="0"/>
              <a:t>	</a:t>
            </a:r>
          </a:p>
          <a:p>
            <a:pPr algn="l" rtl="0"/>
            <a:r>
              <a:rPr lang="en-US" sz="3200" dirty="0"/>
              <a:t>   foo();		</a:t>
            </a:r>
            <a:r>
              <a:rPr lang="en-US" sz="24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2400" dirty="0">
                <a:solidFill>
                  <a:srgbClr val="3366FF"/>
                </a:solidFill>
              </a:rPr>
              <a:t>{(y=42, x=6),(y=42,x=8),(y=42, x=…)}</a:t>
            </a:r>
            <a:endParaRPr lang="en-US" sz="4000" dirty="0"/>
          </a:p>
          <a:p>
            <a:pPr algn="l" rtl="0"/>
            <a:r>
              <a:rPr lang="en-US" sz="3200" dirty="0"/>
              <a:t>	</a:t>
            </a:r>
          </a:p>
        </p:txBody>
      </p:sp>
      <p:sp>
        <p:nvSpPr>
          <p:cNvPr id="9" name="TextBox 8"/>
          <p:cNvSpPr txBox="1"/>
          <p:nvPr/>
        </p:nvSpPr>
        <p:spPr>
          <a:xfrm>
            <a:off x="7026235" y="4866029"/>
            <a:ext cx="1728192" cy="1200329"/>
          </a:xfrm>
          <a:prstGeom prst="rect">
            <a:avLst/>
          </a:prstGeom>
          <a:noFill/>
        </p:spPr>
        <p:txBody>
          <a:bodyPr wrap="square" rtlCol="0">
            <a:spAutoFit/>
          </a:bodyPr>
          <a:lstStyle/>
          <a:p>
            <a:pPr algn="ctr" rtl="0"/>
            <a:r>
              <a:rPr lang="en-US" sz="7200" dirty="0">
                <a:solidFill>
                  <a:schemeClr val="accent1"/>
                </a:solidFill>
              </a:rPr>
              <a:t>Yes</a:t>
            </a:r>
            <a:endParaRPr lang="en-US" sz="7200" dirty="0">
              <a:solidFill>
                <a:srgbClr val="FF0000"/>
              </a:solidFill>
            </a:endParaRPr>
          </a:p>
        </p:txBody>
      </p:sp>
      <p:sp>
        <p:nvSpPr>
          <p:cNvPr id="3" name="Slide Number Placeholder 2"/>
          <p:cNvSpPr>
            <a:spLocks noGrp="1"/>
          </p:cNvSpPr>
          <p:nvPr>
            <p:ph type="sldNum" sz="quarter" idx="12"/>
          </p:nvPr>
        </p:nvSpPr>
        <p:spPr/>
        <p:txBody>
          <a:bodyPr/>
          <a:lstStyle/>
          <a:p>
            <a:fld id="{DAF22AC9-109E-4E4D-92F9-530E51D9A3A2}" type="slidenum">
              <a:rPr lang="he-IL" smtClean="0"/>
              <a:pPr/>
              <a:t>101</a:t>
            </a:fld>
            <a:endParaRPr lang="he-IL" dirty="0"/>
          </a:p>
        </p:txBody>
      </p:sp>
    </p:spTree>
    <p:extLst>
      <p:ext uri="{BB962C8B-B14F-4D97-AF65-F5344CB8AC3E}">
        <p14:creationId xmlns:p14="http://schemas.microsoft.com/office/powerpoint/2010/main" val="42324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a:spLocks/>
          </p:cNvSpPr>
          <p:nvPr/>
        </p:nvSpPr>
        <p:spPr bwMode="auto">
          <a:xfrm>
            <a:off x="1115616" y="1988841"/>
            <a:ext cx="5328592" cy="4104456"/>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accent4">
              <a:lumMod val="40000"/>
              <a:lumOff val="60000"/>
            </a:schemeClr>
          </a:solidFill>
          <a:ln w="9525">
            <a:solidFill>
              <a:schemeClr val="tx1"/>
            </a:solidFill>
            <a:round/>
            <a:headEnd/>
            <a:tailEnd/>
          </a:ln>
          <a:effectLst/>
        </p:spPr>
        <p:txBody>
          <a:bodyPr/>
          <a:lstStyle/>
          <a:p>
            <a:endParaRPr lang="he-IL"/>
          </a:p>
        </p:txBody>
      </p:sp>
      <p:sp>
        <p:nvSpPr>
          <p:cNvPr id="18446" name="Freeform 14"/>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18435" name="Rectangle 3"/>
          <p:cNvSpPr>
            <a:spLocks noGrp="1" noChangeArrowheads="1"/>
          </p:cNvSpPr>
          <p:nvPr>
            <p:ph type="title"/>
          </p:nvPr>
        </p:nvSpPr>
        <p:spPr/>
        <p:txBody>
          <a:bodyPr>
            <a:normAutofit fontScale="90000"/>
          </a:bodyPr>
          <a:lstStyle/>
          <a:p>
            <a:r>
              <a:rPr lang="en-US" dirty="0"/>
              <a:t>“Set-of-states transformer” semantics</a:t>
            </a:r>
          </a:p>
        </p:txBody>
      </p:sp>
      <p:sp>
        <p:nvSpPr>
          <p:cNvPr id="18436"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18437" name="Freeform 5"/>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18438"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18439"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sp>
        <p:nvSpPr>
          <p:cNvPr id="18440"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18442" name="Line 10"/>
          <p:cNvSpPr>
            <a:spLocks noChangeShapeType="1"/>
          </p:cNvSpPr>
          <p:nvPr/>
        </p:nvSpPr>
        <p:spPr bwMode="auto">
          <a:xfrm flipV="1">
            <a:off x="1403350" y="4437063"/>
            <a:ext cx="0" cy="1008062"/>
          </a:xfrm>
          <a:prstGeom prst="line">
            <a:avLst/>
          </a:prstGeom>
          <a:noFill/>
          <a:ln w="9525">
            <a:solidFill>
              <a:schemeClr val="tx1"/>
            </a:solidFill>
            <a:round/>
            <a:headEnd/>
            <a:tailEnd type="triangle" w="med" len="med"/>
          </a:ln>
          <a:effectLst/>
        </p:spPr>
        <p:txBody>
          <a:bodyPr/>
          <a:lstStyle/>
          <a:p>
            <a:endParaRPr lang="he-IL"/>
          </a:p>
        </p:txBody>
      </p:sp>
      <p:sp>
        <p:nvSpPr>
          <p:cNvPr id="18443" name="Line 11"/>
          <p:cNvSpPr>
            <a:spLocks noChangeShapeType="1"/>
          </p:cNvSpPr>
          <p:nvPr/>
        </p:nvSpPr>
        <p:spPr bwMode="auto">
          <a:xfrm flipV="1">
            <a:off x="1979613" y="4581525"/>
            <a:ext cx="504825" cy="863600"/>
          </a:xfrm>
          <a:prstGeom prst="line">
            <a:avLst/>
          </a:prstGeom>
          <a:noFill/>
          <a:ln w="9525">
            <a:solidFill>
              <a:schemeClr val="tx1"/>
            </a:solidFill>
            <a:round/>
            <a:headEnd/>
            <a:tailEnd type="triangle" w="med" len="med"/>
          </a:ln>
          <a:effectLst/>
        </p:spPr>
        <p:txBody>
          <a:bodyPr/>
          <a:lstStyle/>
          <a:p>
            <a:endParaRPr lang="he-IL"/>
          </a:p>
        </p:txBody>
      </p:sp>
      <p:sp>
        <p:nvSpPr>
          <p:cNvPr id="18444" name="Line 12"/>
          <p:cNvSpPr>
            <a:spLocks noChangeShapeType="1"/>
          </p:cNvSpPr>
          <p:nvPr/>
        </p:nvSpPr>
        <p:spPr bwMode="auto">
          <a:xfrm flipV="1">
            <a:off x="2268538" y="5084763"/>
            <a:ext cx="1079500" cy="576262"/>
          </a:xfrm>
          <a:prstGeom prst="line">
            <a:avLst/>
          </a:prstGeom>
          <a:noFill/>
          <a:ln w="9525">
            <a:solidFill>
              <a:schemeClr val="tx1"/>
            </a:solidFill>
            <a:round/>
            <a:headEnd/>
            <a:tailEnd type="triangle" w="med" len="med"/>
          </a:ln>
          <a:effectLst/>
        </p:spPr>
        <p:txBody>
          <a:bodyPr/>
          <a:lstStyle/>
          <a:p>
            <a:endParaRPr lang="he-IL"/>
          </a:p>
        </p:txBody>
      </p:sp>
      <p:sp>
        <p:nvSpPr>
          <p:cNvPr id="18445" name="Line 13"/>
          <p:cNvSpPr>
            <a:spLocks noChangeShapeType="1"/>
          </p:cNvSpPr>
          <p:nvPr/>
        </p:nvSpPr>
        <p:spPr bwMode="auto">
          <a:xfrm flipV="1">
            <a:off x="2268538" y="5876925"/>
            <a:ext cx="1295400" cy="73025"/>
          </a:xfrm>
          <a:prstGeom prst="line">
            <a:avLst/>
          </a:prstGeom>
          <a:noFill/>
          <a:ln w="9525">
            <a:solidFill>
              <a:schemeClr val="tx1"/>
            </a:solidFill>
            <a:round/>
            <a:headEnd/>
            <a:tailEnd type="triangle" w="med" len="med"/>
          </a:ln>
          <a:effectLst/>
        </p:spPr>
        <p:txBody>
          <a:bodyPr/>
          <a:lstStyle/>
          <a:p>
            <a:endParaRPr lang="he-IL"/>
          </a:p>
        </p:txBody>
      </p:sp>
      <p:sp>
        <p:nvSpPr>
          <p:cNvPr id="16"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
        <p:nvSpPr>
          <p:cNvPr id="2" name="Oval 1"/>
          <p:cNvSpPr/>
          <p:nvPr/>
        </p:nvSpPr>
        <p:spPr>
          <a:xfrm>
            <a:off x="1375981" y="5478466"/>
            <a:ext cx="91179" cy="9117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3" name="Rounded Rectangular Callout 2"/>
          <p:cNvSpPr/>
          <p:nvPr/>
        </p:nvSpPr>
        <p:spPr>
          <a:xfrm>
            <a:off x="200714" y="5294922"/>
            <a:ext cx="807589" cy="410307"/>
          </a:xfrm>
          <a:prstGeom prst="wedgeRoundRectCallout">
            <a:avLst>
              <a:gd name="adj1" fmla="val 86601"/>
              <a:gd name="adj2" fmla="val 71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y=3,x=9</a:t>
            </a:r>
          </a:p>
        </p:txBody>
      </p:sp>
      <p:sp>
        <p:nvSpPr>
          <p:cNvPr id="17" name="Oval 16"/>
          <p:cNvSpPr/>
          <p:nvPr/>
        </p:nvSpPr>
        <p:spPr>
          <a:xfrm>
            <a:off x="1360232" y="4306988"/>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18" name="Oval 17"/>
          <p:cNvSpPr/>
          <p:nvPr/>
        </p:nvSpPr>
        <p:spPr>
          <a:xfrm>
            <a:off x="2128980" y="5662484"/>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19" name="Oval 18"/>
          <p:cNvSpPr/>
          <p:nvPr/>
        </p:nvSpPr>
        <p:spPr>
          <a:xfrm>
            <a:off x="3403955" y="5013216"/>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1" name="Rounded Rectangular Callout 20"/>
          <p:cNvSpPr/>
          <p:nvPr/>
        </p:nvSpPr>
        <p:spPr>
          <a:xfrm>
            <a:off x="168386" y="4123443"/>
            <a:ext cx="807589" cy="410307"/>
          </a:xfrm>
          <a:prstGeom prst="wedgeRoundRectCallout">
            <a:avLst>
              <a:gd name="adj1" fmla="val 86601"/>
              <a:gd name="adj2" fmla="val 71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y=3,x=6</a:t>
            </a:r>
          </a:p>
        </p:txBody>
      </p:sp>
      <p:sp>
        <p:nvSpPr>
          <p:cNvPr id="22" name="Rounded Rectangular Callout 21"/>
          <p:cNvSpPr/>
          <p:nvPr/>
        </p:nvSpPr>
        <p:spPr>
          <a:xfrm>
            <a:off x="2646811" y="6178534"/>
            <a:ext cx="807589" cy="410307"/>
          </a:xfrm>
          <a:prstGeom prst="wedgeRoundRectCallout">
            <a:avLst>
              <a:gd name="adj1" fmla="val -97344"/>
              <a:gd name="adj2" fmla="val -1504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y=4,x=1</a:t>
            </a:r>
          </a:p>
        </p:txBody>
      </p:sp>
      <p:sp>
        <p:nvSpPr>
          <p:cNvPr id="23" name="Rounded Rectangular Callout 22"/>
          <p:cNvSpPr/>
          <p:nvPr/>
        </p:nvSpPr>
        <p:spPr>
          <a:xfrm>
            <a:off x="3907574" y="5553539"/>
            <a:ext cx="807589" cy="410307"/>
          </a:xfrm>
          <a:prstGeom prst="wedgeRoundRectCallout">
            <a:avLst>
              <a:gd name="adj1" fmla="val -97344"/>
              <a:gd name="adj2" fmla="val -1504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y=4,x=1</a:t>
            </a:r>
          </a:p>
        </p:txBody>
      </p:sp>
      <p:sp>
        <p:nvSpPr>
          <p:cNvPr id="24" name="Line 10"/>
          <p:cNvSpPr>
            <a:spLocks noChangeShapeType="1"/>
          </p:cNvSpPr>
          <p:nvPr/>
        </p:nvSpPr>
        <p:spPr bwMode="auto">
          <a:xfrm flipV="1">
            <a:off x="1453270" y="3282887"/>
            <a:ext cx="456639" cy="1003172"/>
          </a:xfrm>
          <a:prstGeom prst="line">
            <a:avLst/>
          </a:prstGeom>
          <a:noFill/>
          <a:ln w="9525">
            <a:solidFill>
              <a:schemeClr val="tx1"/>
            </a:solidFill>
            <a:round/>
            <a:headEnd/>
            <a:tailEnd type="triangle" w="med" len="med"/>
          </a:ln>
          <a:effectLst/>
        </p:spPr>
        <p:txBody>
          <a:bodyPr/>
          <a:lstStyle/>
          <a:p>
            <a:endParaRPr lang="he-IL"/>
          </a:p>
        </p:txBody>
      </p:sp>
      <p:sp>
        <p:nvSpPr>
          <p:cNvPr id="25" name="Oval 24"/>
          <p:cNvSpPr/>
          <p:nvPr/>
        </p:nvSpPr>
        <p:spPr>
          <a:xfrm>
            <a:off x="1915639" y="3177234"/>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6" name="Rounded Rectangular Callout 25"/>
          <p:cNvSpPr/>
          <p:nvPr/>
        </p:nvSpPr>
        <p:spPr>
          <a:xfrm>
            <a:off x="760432" y="2969267"/>
            <a:ext cx="807589" cy="410307"/>
          </a:xfrm>
          <a:prstGeom prst="wedgeRoundRectCallout">
            <a:avLst>
              <a:gd name="adj1" fmla="val 86601"/>
              <a:gd name="adj2" fmla="val 71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y=3,x=6</a:t>
            </a:r>
          </a:p>
        </p:txBody>
      </p:sp>
      <p:sp>
        <p:nvSpPr>
          <p:cNvPr id="27" name="Oval 26"/>
          <p:cNvSpPr/>
          <p:nvPr/>
        </p:nvSpPr>
        <p:spPr>
          <a:xfrm>
            <a:off x="4667679" y="4848130"/>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8" name="Rounded Rectangular Callout 27"/>
          <p:cNvSpPr/>
          <p:nvPr/>
        </p:nvSpPr>
        <p:spPr>
          <a:xfrm>
            <a:off x="5171298" y="5388453"/>
            <a:ext cx="807589" cy="410307"/>
          </a:xfrm>
          <a:prstGeom prst="wedgeRoundRectCallout">
            <a:avLst>
              <a:gd name="adj1" fmla="val -97344"/>
              <a:gd name="adj2" fmla="val -1504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y=4,x=1</a:t>
            </a:r>
          </a:p>
        </p:txBody>
      </p:sp>
      <p:sp>
        <p:nvSpPr>
          <p:cNvPr id="29" name="Line 10"/>
          <p:cNvSpPr>
            <a:spLocks noChangeShapeType="1"/>
          </p:cNvSpPr>
          <p:nvPr/>
        </p:nvSpPr>
        <p:spPr bwMode="auto">
          <a:xfrm flipV="1">
            <a:off x="3535222" y="4896608"/>
            <a:ext cx="1007774" cy="164611"/>
          </a:xfrm>
          <a:prstGeom prst="line">
            <a:avLst/>
          </a:prstGeom>
          <a:noFill/>
          <a:ln w="9525">
            <a:solidFill>
              <a:schemeClr val="tx1"/>
            </a:solidFill>
            <a:round/>
            <a:headEnd/>
            <a:tailEnd type="triangle" w="med" len="med"/>
          </a:ln>
          <a:effectLst/>
        </p:spPr>
        <p:txBody>
          <a:bodyPr/>
          <a:lstStyle/>
          <a:p>
            <a:endParaRPr lang="he-IL"/>
          </a:p>
        </p:txBody>
      </p:sp>
      <p:sp>
        <p:nvSpPr>
          <p:cNvPr id="4" name="Slide Number Placeholder 3"/>
          <p:cNvSpPr>
            <a:spLocks noGrp="1"/>
          </p:cNvSpPr>
          <p:nvPr>
            <p:ph type="sldNum" sz="quarter" idx="12"/>
          </p:nvPr>
        </p:nvSpPr>
        <p:spPr/>
        <p:txBody>
          <a:bodyPr/>
          <a:lstStyle/>
          <a:p>
            <a:fld id="{DAF22AC9-109E-4E4D-92F9-530E51D9A3A2}" type="slidenum">
              <a:rPr lang="he-IL" smtClean="0"/>
              <a:pPr/>
              <a:t>102</a:t>
            </a:fld>
            <a:endParaRPr lang="he-IL" dirty="0"/>
          </a:p>
        </p:txBody>
      </p:sp>
    </p:spTree>
    <p:extLst>
      <p:ext uri="{BB962C8B-B14F-4D97-AF65-F5344CB8AC3E}">
        <p14:creationId xmlns:p14="http://schemas.microsoft.com/office/powerpoint/2010/main" val="887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4" grpId="0" animBg="1"/>
      <p:bldP spid="25" grpId="0" animBg="1"/>
      <p:bldP spid="26" grpId="0" animBg="1"/>
      <p:bldP spid="27" grpId="0" animBg="1"/>
      <p:bldP spid="28" grpId="0" animBg="1"/>
      <p:bldP spid="2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semantics</a:t>
            </a:r>
          </a:p>
        </p:txBody>
      </p:sp>
      <p:sp>
        <p:nvSpPr>
          <p:cNvPr id="3" name="Content Placeholder 2"/>
          <p:cNvSpPr>
            <a:spLocks noGrp="1"/>
          </p:cNvSpPr>
          <p:nvPr>
            <p:ph idx="1"/>
          </p:nvPr>
        </p:nvSpPr>
        <p:spPr/>
        <p:txBody>
          <a:bodyPr/>
          <a:lstStyle/>
          <a:p>
            <a:r>
              <a:rPr lang="en-US" dirty="0"/>
              <a:t>State-transformer</a:t>
            </a:r>
          </a:p>
          <a:p>
            <a:pPr lvl="1"/>
            <a:r>
              <a:rPr lang="en-US" dirty="0"/>
              <a:t>Set-of-states transformer</a:t>
            </a:r>
          </a:p>
          <a:p>
            <a:pPr lvl="1"/>
            <a:r>
              <a:rPr lang="en-US" dirty="0"/>
              <a:t>Trace transformer</a:t>
            </a:r>
          </a:p>
          <a:p>
            <a:r>
              <a:rPr lang="en-US" dirty="0"/>
              <a:t>Predicate-transformer</a:t>
            </a:r>
          </a:p>
          <a:p>
            <a:r>
              <a:rPr lang="en-US" dirty="0"/>
              <a:t>Functions</a:t>
            </a:r>
          </a:p>
          <a:p>
            <a:endParaRPr lang="en-US"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103</a:t>
            </a:fld>
            <a:endParaRPr lang="he-IL" dirty="0"/>
          </a:p>
        </p:txBody>
      </p:sp>
    </p:spTree>
    <p:extLst>
      <p:ext uri="{BB962C8B-B14F-4D97-AF65-F5344CB8AC3E}">
        <p14:creationId xmlns:p14="http://schemas.microsoft.com/office/powerpoint/2010/main" val="37965198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semantics</a:t>
            </a:r>
          </a:p>
        </p:txBody>
      </p:sp>
      <p:sp>
        <p:nvSpPr>
          <p:cNvPr id="3" name="Content Placeholder 2"/>
          <p:cNvSpPr>
            <a:spLocks noGrp="1"/>
          </p:cNvSpPr>
          <p:nvPr>
            <p:ph idx="1"/>
          </p:nvPr>
        </p:nvSpPr>
        <p:spPr/>
        <p:txBody>
          <a:bodyPr/>
          <a:lstStyle/>
          <a:p>
            <a:r>
              <a:rPr lang="en-US" dirty="0"/>
              <a:t>State-transformer</a:t>
            </a:r>
          </a:p>
          <a:p>
            <a:pPr lvl="1"/>
            <a:r>
              <a:rPr lang="en-US" dirty="0"/>
              <a:t>Set-of-states transformer</a:t>
            </a:r>
          </a:p>
          <a:p>
            <a:pPr lvl="1"/>
            <a:r>
              <a:rPr lang="en-US" dirty="0"/>
              <a:t>Trace transformer</a:t>
            </a:r>
          </a:p>
          <a:p>
            <a:r>
              <a:rPr lang="en-US" dirty="0"/>
              <a:t>Predicate-transformer</a:t>
            </a:r>
          </a:p>
          <a:p>
            <a:r>
              <a:rPr lang="en-US" dirty="0"/>
              <a:t>Functions</a:t>
            </a:r>
          </a:p>
          <a:p>
            <a:endParaRPr lang="en-US" dirty="0"/>
          </a:p>
          <a:p>
            <a:r>
              <a:rPr lang="en-US" dirty="0"/>
              <a:t>Cat-transformer</a:t>
            </a:r>
          </a:p>
          <a:p>
            <a:endParaRPr lang="en-US" dirty="0"/>
          </a:p>
        </p:txBody>
      </p:sp>
      <p:pic>
        <p:nvPicPr>
          <p:cNvPr id="4" name="Picture 3"/>
          <p:cNvPicPr>
            <a:picLocks noChangeAspect="1"/>
          </p:cNvPicPr>
          <p:nvPr/>
        </p:nvPicPr>
        <p:blipFill>
          <a:blip r:embed="rId2"/>
          <a:stretch>
            <a:fillRect/>
          </a:stretch>
        </p:blipFill>
        <p:spPr>
          <a:xfrm>
            <a:off x="4073216" y="4379266"/>
            <a:ext cx="1636152" cy="1227114"/>
          </a:xfrm>
          <a:prstGeom prst="rect">
            <a:avLst/>
          </a:prstGeom>
        </p:spPr>
      </p:pic>
      <p:sp>
        <p:nvSpPr>
          <p:cNvPr id="5" name="Slide Number Placeholder 4"/>
          <p:cNvSpPr>
            <a:spLocks noGrp="1"/>
          </p:cNvSpPr>
          <p:nvPr>
            <p:ph type="sldNum" sz="quarter" idx="12"/>
          </p:nvPr>
        </p:nvSpPr>
        <p:spPr/>
        <p:txBody>
          <a:bodyPr/>
          <a:lstStyle/>
          <a:p>
            <a:fld id="{DAF22AC9-109E-4E4D-92F9-530E51D9A3A2}" type="slidenum">
              <a:rPr lang="he-IL" smtClean="0"/>
              <a:pPr/>
              <a:t>104</a:t>
            </a:fld>
            <a:endParaRPr lang="he-IL" dirty="0"/>
          </a:p>
        </p:txBody>
      </p:sp>
    </p:spTree>
    <p:extLst>
      <p:ext uri="{BB962C8B-B14F-4D97-AF65-F5344CB8AC3E}">
        <p14:creationId xmlns:p14="http://schemas.microsoft.com/office/powerpoint/2010/main" val="12652067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semantics &amp; verification</a:t>
            </a:r>
          </a:p>
        </p:txBody>
      </p:sp>
      <p:sp>
        <p:nvSpPr>
          <p:cNvPr id="5" name="Slide Number Placeholder 4"/>
          <p:cNvSpPr>
            <a:spLocks noGrp="1"/>
          </p:cNvSpPr>
          <p:nvPr>
            <p:ph type="sldNum" sz="quarter" idx="12"/>
          </p:nvPr>
        </p:nvSpPr>
        <p:spPr/>
        <p:txBody>
          <a:bodyPr/>
          <a:lstStyle/>
          <a:p>
            <a:fld id="{DAF22AC9-109E-4E4D-92F9-530E51D9A3A2}" type="slidenum">
              <a:rPr lang="he-IL" smtClean="0"/>
              <a:pPr/>
              <a:t>105</a:t>
            </a:fld>
            <a:endParaRPr lang="he-IL" dirty="0"/>
          </a:p>
        </p:txBody>
      </p:sp>
      <p:pic>
        <p:nvPicPr>
          <p:cNvPr id="4" name="Picture 3"/>
          <p:cNvPicPr>
            <a:picLocks noChangeAspect="1"/>
          </p:cNvPicPr>
          <p:nvPr/>
        </p:nvPicPr>
        <p:blipFill>
          <a:blip r:embed="rId2"/>
          <a:stretch>
            <a:fillRect/>
          </a:stretch>
        </p:blipFill>
        <p:spPr>
          <a:xfrm>
            <a:off x="2195736" y="2060848"/>
            <a:ext cx="4521744" cy="3391308"/>
          </a:xfrm>
          <a:prstGeom prst="rect">
            <a:avLst/>
          </a:prstGeom>
        </p:spPr>
      </p:pic>
    </p:spTree>
    <p:extLst>
      <p:ext uri="{BB962C8B-B14F-4D97-AF65-F5344CB8AC3E}">
        <p14:creationId xmlns:p14="http://schemas.microsoft.com/office/powerpoint/2010/main" val="740640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“Abstract-state transformer” semantics</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a:t>
            </a:r>
            <a:r>
              <a:rPr lang="en-US" sz="3200" dirty="0">
                <a:solidFill>
                  <a:srgbClr val="3366FF"/>
                </a:solidFill>
              </a:rPr>
              <a:t>y=T, x=T</a:t>
            </a:r>
            <a:endParaRPr lang="en-US" sz="3200" dirty="0"/>
          </a:p>
          <a:p>
            <a:pPr algn="l" rtl="0"/>
            <a:r>
              <a:rPr lang="en-US" sz="3200" dirty="0"/>
              <a:t>x = y * 2		</a:t>
            </a:r>
            <a:r>
              <a:rPr lang="en-US" sz="3200" dirty="0">
                <a:solidFill>
                  <a:srgbClr val="3366FF"/>
                </a:solidFill>
              </a:rPr>
              <a:t> </a:t>
            </a:r>
            <a:r>
              <a:rPr lang="en-US" sz="3200" dirty="0"/>
              <a:t>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r>
              <a:rPr lang="en-US" sz="3200" dirty="0"/>
              <a:t>	</a:t>
            </a:r>
          </a:p>
          <a:p>
            <a:pPr algn="l" rtl="0"/>
            <a:r>
              <a:rPr lang="en-US" sz="3200" dirty="0"/>
              <a:t>}  else {</a:t>
            </a:r>
          </a:p>
          <a:p>
            <a:pPr algn="l" rtl="0"/>
            <a:r>
              <a:rPr lang="en-US" sz="3200" dirty="0"/>
              <a:t>   y  = 73;		</a:t>
            </a:r>
            <a:r>
              <a:rPr lang="en-US" sz="3200" dirty="0">
                <a:solidFill>
                  <a:srgbClr val="3366FF"/>
                </a:solidFill>
              </a:rPr>
              <a:t> </a:t>
            </a:r>
            <a:r>
              <a:rPr lang="en-US" sz="3200" dirty="0"/>
              <a:t>	</a:t>
            </a:r>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24" name="TextBox 23"/>
          <p:cNvSpPr txBox="1"/>
          <p:nvPr/>
        </p:nvSpPr>
        <p:spPr>
          <a:xfrm>
            <a:off x="6833300" y="1628800"/>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25" name="TextBox 24"/>
          <p:cNvSpPr txBox="1"/>
          <p:nvPr/>
        </p:nvSpPr>
        <p:spPr>
          <a:xfrm>
            <a:off x="6617276" y="1916832"/>
            <a:ext cx="504056" cy="369332"/>
          </a:xfrm>
          <a:prstGeom prst="rect">
            <a:avLst/>
          </a:prstGeom>
          <a:noFill/>
        </p:spPr>
        <p:txBody>
          <a:bodyPr wrap="square" rtlCol="0">
            <a:spAutoFit/>
          </a:bodyPr>
          <a:lstStyle/>
          <a:p>
            <a:pPr algn="ctr" rtl="0"/>
            <a:r>
              <a:rPr lang="en-US" dirty="0">
                <a:solidFill>
                  <a:srgbClr val="3366FF"/>
                </a:solidFill>
              </a:rPr>
              <a:t>O</a:t>
            </a:r>
          </a:p>
        </p:txBody>
      </p:sp>
      <p:sp>
        <p:nvSpPr>
          <p:cNvPr id="26" name="TextBox 25"/>
          <p:cNvSpPr txBox="1"/>
          <p:nvPr/>
        </p:nvSpPr>
        <p:spPr>
          <a:xfrm>
            <a:off x="7049324" y="1916832"/>
            <a:ext cx="504056" cy="369332"/>
          </a:xfrm>
          <a:prstGeom prst="rect">
            <a:avLst/>
          </a:prstGeom>
          <a:noFill/>
        </p:spPr>
        <p:txBody>
          <a:bodyPr wrap="square" rtlCol="0">
            <a:spAutoFit/>
          </a:bodyPr>
          <a:lstStyle/>
          <a:p>
            <a:pPr algn="ctr" rtl="0"/>
            <a:r>
              <a:rPr lang="en-US" dirty="0">
                <a:solidFill>
                  <a:srgbClr val="3366FF"/>
                </a:solidFill>
              </a:rPr>
              <a:t>E</a:t>
            </a:r>
          </a:p>
        </p:txBody>
      </p:sp>
      <p:sp>
        <p:nvSpPr>
          <p:cNvPr id="27" name="TextBox 26"/>
          <p:cNvSpPr txBox="1"/>
          <p:nvPr/>
        </p:nvSpPr>
        <p:spPr>
          <a:xfrm rot="10800000">
            <a:off x="6833300" y="2276872"/>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28" name="TextBox 27"/>
          <p:cNvSpPr txBox="1"/>
          <p:nvPr/>
        </p:nvSpPr>
        <p:spPr>
          <a:xfrm>
            <a:off x="6833300" y="2492896"/>
            <a:ext cx="504056" cy="523220"/>
          </a:xfrm>
          <a:prstGeom prst="rect">
            <a:avLst/>
          </a:prstGeom>
          <a:noFill/>
        </p:spPr>
        <p:txBody>
          <a:bodyPr wrap="square" rtlCol="0">
            <a:spAutoFit/>
          </a:bodyPr>
          <a:lstStyle/>
          <a:p>
            <a:pPr algn="ctr" rtl="0"/>
            <a:r>
              <a:rPr lang="en-US" sz="2800" b="1" dirty="0">
                <a:solidFill>
                  <a:srgbClr val="3366FF"/>
                </a:solidFill>
              </a:rPr>
              <a:t>y</a:t>
            </a:r>
          </a:p>
        </p:txBody>
      </p:sp>
      <p:sp>
        <p:nvSpPr>
          <p:cNvPr id="29" name="TextBox 28"/>
          <p:cNvSpPr txBox="1"/>
          <p:nvPr/>
        </p:nvSpPr>
        <p:spPr>
          <a:xfrm>
            <a:off x="7841412" y="2492896"/>
            <a:ext cx="504056" cy="523220"/>
          </a:xfrm>
          <a:prstGeom prst="rect">
            <a:avLst/>
          </a:prstGeom>
          <a:noFill/>
        </p:spPr>
        <p:txBody>
          <a:bodyPr wrap="square" rtlCol="0">
            <a:spAutoFit/>
          </a:bodyPr>
          <a:lstStyle/>
          <a:p>
            <a:pPr algn="ctr" rtl="0"/>
            <a:r>
              <a:rPr lang="en-US" sz="2800" b="1" dirty="0">
                <a:solidFill>
                  <a:srgbClr val="3366FF"/>
                </a:solidFill>
              </a:rPr>
              <a:t>x</a:t>
            </a:r>
          </a:p>
        </p:txBody>
      </p:sp>
      <p:cxnSp>
        <p:nvCxnSpPr>
          <p:cNvPr id="30" name="Straight Connector 29"/>
          <p:cNvCxnSpPr/>
          <p:nvPr/>
        </p:nvCxnSpPr>
        <p:spPr>
          <a:xfrm flipH="1">
            <a:off x="6905308"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7193340"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6905308"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193340"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841412" y="1628800"/>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35" name="TextBox 34"/>
          <p:cNvSpPr txBox="1"/>
          <p:nvPr/>
        </p:nvSpPr>
        <p:spPr>
          <a:xfrm>
            <a:off x="7625388" y="1916832"/>
            <a:ext cx="504056" cy="369332"/>
          </a:xfrm>
          <a:prstGeom prst="rect">
            <a:avLst/>
          </a:prstGeom>
          <a:noFill/>
        </p:spPr>
        <p:txBody>
          <a:bodyPr wrap="square" rtlCol="0">
            <a:spAutoFit/>
          </a:bodyPr>
          <a:lstStyle/>
          <a:p>
            <a:pPr algn="ctr" rtl="0"/>
            <a:r>
              <a:rPr lang="en-US" dirty="0">
                <a:solidFill>
                  <a:srgbClr val="3366FF"/>
                </a:solidFill>
              </a:rPr>
              <a:t>O</a:t>
            </a:r>
          </a:p>
        </p:txBody>
      </p:sp>
      <p:sp>
        <p:nvSpPr>
          <p:cNvPr id="36" name="TextBox 35"/>
          <p:cNvSpPr txBox="1"/>
          <p:nvPr/>
        </p:nvSpPr>
        <p:spPr>
          <a:xfrm>
            <a:off x="8057436" y="1916832"/>
            <a:ext cx="504056" cy="369332"/>
          </a:xfrm>
          <a:prstGeom prst="rect">
            <a:avLst/>
          </a:prstGeom>
          <a:noFill/>
        </p:spPr>
        <p:txBody>
          <a:bodyPr wrap="square" rtlCol="0">
            <a:spAutoFit/>
          </a:bodyPr>
          <a:lstStyle/>
          <a:p>
            <a:pPr algn="ctr" rtl="0"/>
            <a:r>
              <a:rPr lang="en-US" dirty="0">
                <a:solidFill>
                  <a:srgbClr val="3366FF"/>
                </a:solidFill>
              </a:rPr>
              <a:t>E</a:t>
            </a:r>
          </a:p>
        </p:txBody>
      </p:sp>
      <p:cxnSp>
        <p:nvCxnSpPr>
          <p:cNvPr id="37" name="Straight Connector 36"/>
          <p:cNvCxnSpPr/>
          <p:nvPr/>
        </p:nvCxnSpPr>
        <p:spPr>
          <a:xfrm flipH="1">
            <a:off x="7913420"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201452"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7913420"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8201452"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10800000">
            <a:off x="7841412" y="2276872"/>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42" name="TextBox 41"/>
          <p:cNvSpPr txBox="1"/>
          <p:nvPr/>
        </p:nvSpPr>
        <p:spPr>
          <a:xfrm>
            <a:off x="5788888" y="2962782"/>
            <a:ext cx="3541362" cy="338554"/>
          </a:xfrm>
          <a:prstGeom prst="rect">
            <a:avLst/>
          </a:prstGeom>
          <a:noFill/>
        </p:spPr>
        <p:txBody>
          <a:bodyPr wrap="square" rtlCol="0">
            <a:spAutoFit/>
          </a:bodyPr>
          <a:lstStyle/>
          <a:p>
            <a:pPr algn="ctr" rtl="0"/>
            <a:r>
              <a:rPr lang="en-US" sz="1600" b="1" dirty="0">
                <a:solidFill>
                  <a:srgbClr val="3366FF"/>
                </a:solidFill>
              </a:rPr>
              <a:t>(y=</a:t>
            </a:r>
            <a:r>
              <a:rPr lang="en-US" sz="1600" b="1" dirty="0" err="1">
                <a:solidFill>
                  <a:srgbClr val="3366FF"/>
                </a:solidFill>
              </a:rPr>
              <a:t>E,x</a:t>
            </a:r>
            <a:r>
              <a:rPr lang="en-US" sz="1600" b="1" dirty="0">
                <a:solidFill>
                  <a:srgbClr val="3366FF"/>
                </a:solidFill>
              </a:rPr>
              <a:t>=E)={(0,0), (0,2), (-4,10),…}</a:t>
            </a:r>
          </a:p>
        </p:txBody>
      </p:sp>
      <p:sp>
        <p:nvSpPr>
          <p:cNvPr id="43" name="Rounded Rectangle 42"/>
          <p:cNvSpPr/>
          <p:nvPr/>
        </p:nvSpPr>
        <p:spPr>
          <a:xfrm>
            <a:off x="6045117" y="1672906"/>
            <a:ext cx="3025611" cy="1697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3" name="Slide Number Placeholder 2"/>
          <p:cNvSpPr>
            <a:spLocks noGrp="1"/>
          </p:cNvSpPr>
          <p:nvPr>
            <p:ph type="sldNum" sz="quarter" idx="12"/>
          </p:nvPr>
        </p:nvSpPr>
        <p:spPr/>
        <p:txBody>
          <a:bodyPr/>
          <a:lstStyle/>
          <a:p>
            <a:fld id="{DAF22AC9-109E-4E4D-92F9-530E51D9A3A2}" type="slidenum">
              <a:rPr lang="he-IL" smtClean="0"/>
              <a:pPr/>
              <a:t>106</a:t>
            </a:fld>
            <a:endParaRPr lang="he-IL" dirty="0"/>
          </a:p>
        </p:txBody>
      </p:sp>
    </p:spTree>
    <p:extLst>
      <p:ext uri="{BB962C8B-B14F-4D97-AF65-F5344CB8AC3E}">
        <p14:creationId xmlns:p14="http://schemas.microsoft.com/office/powerpoint/2010/main" val="12859246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“Abstract-state transformer” semantics</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a:t>
            </a:r>
            <a:r>
              <a:rPr lang="en-US" sz="3200" dirty="0">
                <a:solidFill>
                  <a:srgbClr val="3366FF"/>
                </a:solidFill>
              </a:rPr>
              <a:t>y=T, x=T</a:t>
            </a:r>
            <a:endParaRPr lang="en-US" sz="3200" dirty="0"/>
          </a:p>
          <a:p>
            <a:pPr algn="l" rtl="0"/>
            <a:r>
              <a:rPr lang="en-US" sz="3200" dirty="0"/>
              <a:t>x = y * 2		</a:t>
            </a:r>
            <a:r>
              <a:rPr lang="en-US" sz="3200" dirty="0">
                <a:solidFill>
                  <a:srgbClr val="3366FF"/>
                </a:solidFill>
              </a:rPr>
              <a:t>y=T, x=E</a:t>
            </a:r>
            <a:r>
              <a:rPr lang="en-US" sz="3200" dirty="0"/>
              <a:t>	</a:t>
            </a:r>
          </a:p>
          <a:p>
            <a:pPr algn="l" rtl="0"/>
            <a:r>
              <a:rPr lang="en-US" sz="3200" dirty="0"/>
              <a:t>if (x % 2 == 0) {	</a:t>
            </a:r>
            <a:r>
              <a:rPr lang="en-US" sz="3200" dirty="0">
                <a:solidFill>
                  <a:srgbClr val="3366FF"/>
                </a:solidFill>
              </a:rPr>
              <a:t>y=T, x=E</a:t>
            </a:r>
            <a:endParaRPr lang="en-US" sz="3200" dirty="0"/>
          </a:p>
          <a:p>
            <a:pPr algn="l" rtl="0"/>
            <a:r>
              <a:rPr lang="en-US" sz="3200" dirty="0"/>
              <a:t>   y = 42;		</a:t>
            </a:r>
            <a:r>
              <a:rPr lang="en-US" sz="3200" dirty="0">
                <a:solidFill>
                  <a:srgbClr val="3366FF"/>
                </a:solidFill>
              </a:rPr>
              <a:t>y=T, x=E</a:t>
            </a:r>
            <a:r>
              <a:rPr lang="en-US" sz="3200" dirty="0"/>
              <a:t>	</a:t>
            </a:r>
          </a:p>
          <a:p>
            <a:pPr algn="l" rtl="0"/>
            <a:r>
              <a:rPr lang="en-US" sz="3200" dirty="0"/>
              <a:t>}  else {</a:t>
            </a:r>
          </a:p>
          <a:p>
            <a:pPr algn="l" rtl="0"/>
            <a:r>
              <a:rPr lang="en-US" sz="3200" dirty="0"/>
              <a:t>   y  = 73;		</a:t>
            </a:r>
            <a:r>
              <a:rPr lang="en-US" sz="3200" dirty="0">
                <a:solidFill>
                  <a:srgbClr val="3366FF"/>
                </a:solidFill>
              </a:rPr>
              <a:t>…</a:t>
            </a:r>
            <a:r>
              <a:rPr lang="en-US" sz="3200" dirty="0"/>
              <a:t>	</a:t>
            </a:r>
          </a:p>
          <a:p>
            <a:pPr algn="l" rtl="0"/>
            <a:r>
              <a:rPr lang="en-US" sz="3200" dirty="0"/>
              <a:t>   foo();		</a:t>
            </a:r>
            <a:r>
              <a:rPr lang="en-US" sz="3200" dirty="0">
                <a:solidFill>
                  <a:srgbClr val="3366FF"/>
                </a:solidFill>
              </a:rPr>
              <a:t>…</a:t>
            </a:r>
            <a:endParaRPr lang="en-US" sz="3200" dirty="0"/>
          </a:p>
          <a:p>
            <a:pPr algn="l" rtl="0"/>
            <a:r>
              <a:rPr lang="en-US" sz="3200" dirty="0"/>
              <a:t>} </a:t>
            </a:r>
          </a:p>
          <a:p>
            <a:pPr algn="l" rtl="0"/>
            <a:r>
              <a:rPr lang="en-US" sz="3200" dirty="0"/>
              <a:t>assert (y == 42);</a:t>
            </a:r>
            <a:r>
              <a:rPr lang="en-US" sz="3200" dirty="0">
                <a:solidFill>
                  <a:srgbClr val="3366FF"/>
                </a:solidFill>
              </a:rPr>
              <a:t> y=E, x=E</a:t>
            </a:r>
            <a:r>
              <a:rPr lang="en-US" sz="3200" dirty="0"/>
              <a:t>	</a:t>
            </a:r>
          </a:p>
        </p:txBody>
      </p:sp>
      <p:sp>
        <p:nvSpPr>
          <p:cNvPr id="9" name="TextBox 8"/>
          <p:cNvSpPr txBox="1"/>
          <p:nvPr/>
        </p:nvSpPr>
        <p:spPr>
          <a:xfrm>
            <a:off x="5155663" y="5223278"/>
            <a:ext cx="4680520" cy="830997"/>
          </a:xfrm>
          <a:prstGeom prst="rect">
            <a:avLst/>
          </a:prstGeom>
          <a:noFill/>
        </p:spPr>
        <p:txBody>
          <a:bodyPr wrap="square" rtlCol="0">
            <a:spAutoFit/>
          </a:bodyPr>
          <a:lstStyle/>
          <a:p>
            <a:pPr algn="ctr" rtl="0"/>
            <a:r>
              <a:rPr lang="en-US" sz="4800" dirty="0">
                <a:solidFill>
                  <a:schemeClr val="accent1"/>
                </a:solidFill>
              </a:rPr>
              <a:t>Yes/?/</a:t>
            </a:r>
            <a:r>
              <a:rPr lang="en-US" sz="4800" dirty="0">
                <a:solidFill>
                  <a:srgbClr val="FF0000"/>
                </a:solidFill>
              </a:rPr>
              <a:t>No</a:t>
            </a:r>
          </a:p>
        </p:txBody>
      </p:sp>
      <p:sp>
        <p:nvSpPr>
          <p:cNvPr id="24" name="TextBox 23"/>
          <p:cNvSpPr txBox="1"/>
          <p:nvPr/>
        </p:nvSpPr>
        <p:spPr>
          <a:xfrm>
            <a:off x="6833300" y="1628800"/>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25" name="TextBox 24"/>
          <p:cNvSpPr txBox="1"/>
          <p:nvPr/>
        </p:nvSpPr>
        <p:spPr>
          <a:xfrm>
            <a:off x="6617276" y="1916832"/>
            <a:ext cx="504056" cy="369332"/>
          </a:xfrm>
          <a:prstGeom prst="rect">
            <a:avLst/>
          </a:prstGeom>
          <a:noFill/>
        </p:spPr>
        <p:txBody>
          <a:bodyPr wrap="square" rtlCol="0">
            <a:spAutoFit/>
          </a:bodyPr>
          <a:lstStyle/>
          <a:p>
            <a:pPr algn="ctr" rtl="0"/>
            <a:r>
              <a:rPr lang="en-US" dirty="0">
                <a:solidFill>
                  <a:srgbClr val="3366FF"/>
                </a:solidFill>
              </a:rPr>
              <a:t>O</a:t>
            </a:r>
          </a:p>
        </p:txBody>
      </p:sp>
      <p:sp>
        <p:nvSpPr>
          <p:cNvPr id="26" name="TextBox 25"/>
          <p:cNvSpPr txBox="1"/>
          <p:nvPr/>
        </p:nvSpPr>
        <p:spPr>
          <a:xfrm>
            <a:off x="7049324" y="1916832"/>
            <a:ext cx="504056" cy="369332"/>
          </a:xfrm>
          <a:prstGeom prst="rect">
            <a:avLst/>
          </a:prstGeom>
          <a:noFill/>
        </p:spPr>
        <p:txBody>
          <a:bodyPr wrap="square" rtlCol="0">
            <a:spAutoFit/>
          </a:bodyPr>
          <a:lstStyle/>
          <a:p>
            <a:pPr algn="ctr" rtl="0"/>
            <a:r>
              <a:rPr lang="en-US" dirty="0">
                <a:solidFill>
                  <a:srgbClr val="3366FF"/>
                </a:solidFill>
              </a:rPr>
              <a:t>E</a:t>
            </a:r>
          </a:p>
        </p:txBody>
      </p:sp>
      <p:sp>
        <p:nvSpPr>
          <p:cNvPr id="27" name="TextBox 26"/>
          <p:cNvSpPr txBox="1"/>
          <p:nvPr/>
        </p:nvSpPr>
        <p:spPr>
          <a:xfrm rot="10800000">
            <a:off x="6833300" y="2276872"/>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28" name="TextBox 27"/>
          <p:cNvSpPr txBox="1"/>
          <p:nvPr/>
        </p:nvSpPr>
        <p:spPr>
          <a:xfrm>
            <a:off x="6833300" y="2492896"/>
            <a:ext cx="504056" cy="523220"/>
          </a:xfrm>
          <a:prstGeom prst="rect">
            <a:avLst/>
          </a:prstGeom>
          <a:noFill/>
        </p:spPr>
        <p:txBody>
          <a:bodyPr wrap="square" rtlCol="0">
            <a:spAutoFit/>
          </a:bodyPr>
          <a:lstStyle/>
          <a:p>
            <a:pPr algn="ctr" rtl="0"/>
            <a:r>
              <a:rPr lang="en-US" sz="2800" b="1" dirty="0">
                <a:solidFill>
                  <a:srgbClr val="3366FF"/>
                </a:solidFill>
              </a:rPr>
              <a:t>y</a:t>
            </a:r>
          </a:p>
        </p:txBody>
      </p:sp>
      <p:sp>
        <p:nvSpPr>
          <p:cNvPr id="29" name="TextBox 28"/>
          <p:cNvSpPr txBox="1"/>
          <p:nvPr/>
        </p:nvSpPr>
        <p:spPr>
          <a:xfrm>
            <a:off x="7841412" y="2492896"/>
            <a:ext cx="504056" cy="523220"/>
          </a:xfrm>
          <a:prstGeom prst="rect">
            <a:avLst/>
          </a:prstGeom>
          <a:noFill/>
        </p:spPr>
        <p:txBody>
          <a:bodyPr wrap="square" rtlCol="0">
            <a:spAutoFit/>
          </a:bodyPr>
          <a:lstStyle/>
          <a:p>
            <a:pPr algn="ctr" rtl="0"/>
            <a:r>
              <a:rPr lang="en-US" sz="2800" b="1" dirty="0">
                <a:solidFill>
                  <a:srgbClr val="3366FF"/>
                </a:solidFill>
              </a:rPr>
              <a:t>x</a:t>
            </a:r>
          </a:p>
        </p:txBody>
      </p:sp>
      <p:cxnSp>
        <p:nvCxnSpPr>
          <p:cNvPr id="30" name="Straight Connector 29"/>
          <p:cNvCxnSpPr/>
          <p:nvPr/>
        </p:nvCxnSpPr>
        <p:spPr>
          <a:xfrm flipH="1">
            <a:off x="6905308"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7193340"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6905308"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193340"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841412" y="1628800"/>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35" name="TextBox 34"/>
          <p:cNvSpPr txBox="1"/>
          <p:nvPr/>
        </p:nvSpPr>
        <p:spPr>
          <a:xfrm>
            <a:off x="7625388" y="1916832"/>
            <a:ext cx="504056" cy="369332"/>
          </a:xfrm>
          <a:prstGeom prst="rect">
            <a:avLst/>
          </a:prstGeom>
          <a:noFill/>
        </p:spPr>
        <p:txBody>
          <a:bodyPr wrap="square" rtlCol="0">
            <a:spAutoFit/>
          </a:bodyPr>
          <a:lstStyle/>
          <a:p>
            <a:pPr algn="ctr" rtl="0"/>
            <a:r>
              <a:rPr lang="en-US" dirty="0">
                <a:solidFill>
                  <a:srgbClr val="3366FF"/>
                </a:solidFill>
              </a:rPr>
              <a:t>O</a:t>
            </a:r>
          </a:p>
        </p:txBody>
      </p:sp>
      <p:sp>
        <p:nvSpPr>
          <p:cNvPr id="36" name="TextBox 35"/>
          <p:cNvSpPr txBox="1"/>
          <p:nvPr/>
        </p:nvSpPr>
        <p:spPr>
          <a:xfrm>
            <a:off x="8057436" y="1916832"/>
            <a:ext cx="504056" cy="369332"/>
          </a:xfrm>
          <a:prstGeom prst="rect">
            <a:avLst/>
          </a:prstGeom>
          <a:noFill/>
        </p:spPr>
        <p:txBody>
          <a:bodyPr wrap="square" rtlCol="0">
            <a:spAutoFit/>
          </a:bodyPr>
          <a:lstStyle/>
          <a:p>
            <a:pPr algn="ctr" rtl="0"/>
            <a:r>
              <a:rPr lang="en-US" dirty="0">
                <a:solidFill>
                  <a:srgbClr val="3366FF"/>
                </a:solidFill>
              </a:rPr>
              <a:t>E</a:t>
            </a:r>
          </a:p>
        </p:txBody>
      </p:sp>
      <p:cxnSp>
        <p:nvCxnSpPr>
          <p:cNvPr id="37" name="Straight Connector 36"/>
          <p:cNvCxnSpPr/>
          <p:nvPr/>
        </p:nvCxnSpPr>
        <p:spPr>
          <a:xfrm flipH="1">
            <a:off x="7913420"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201452"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7913420"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8201452"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10800000">
            <a:off x="7841412" y="2276872"/>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42" name="TextBox 41"/>
          <p:cNvSpPr txBox="1"/>
          <p:nvPr/>
        </p:nvSpPr>
        <p:spPr>
          <a:xfrm>
            <a:off x="5788888" y="2962782"/>
            <a:ext cx="3541362" cy="338554"/>
          </a:xfrm>
          <a:prstGeom prst="rect">
            <a:avLst/>
          </a:prstGeom>
          <a:noFill/>
        </p:spPr>
        <p:txBody>
          <a:bodyPr wrap="square" rtlCol="0">
            <a:spAutoFit/>
          </a:bodyPr>
          <a:lstStyle/>
          <a:p>
            <a:pPr algn="ctr" rtl="0"/>
            <a:r>
              <a:rPr lang="en-US" sz="1600" b="1" dirty="0">
                <a:solidFill>
                  <a:srgbClr val="3366FF"/>
                </a:solidFill>
              </a:rPr>
              <a:t>(y=</a:t>
            </a:r>
            <a:r>
              <a:rPr lang="en-US" sz="1600" b="1" dirty="0" err="1">
                <a:solidFill>
                  <a:srgbClr val="3366FF"/>
                </a:solidFill>
              </a:rPr>
              <a:t>E,x</a:t>
            </a:r>
            <a:r>
              <a:rPr lang="en-US" sz="1600" b="1" dirty="0">
                <a:solidFill>
                  <a:srgbClr val="3366FF"/>
                </a:solidFill>
              </a:rPr>
              <a:t>=E)={(0,0), (0,2), (-4,10),…}</a:t>
            </a:r>
          </a:p>
        </p:txBody>
      </p:sp>
      <p:sp>
        <p:nvSpPr>
          <p:cNvPr id="43" name="Rounded Rectangle 42"/>
          <p:cNvSpPr/>
          <p:nvPr/>
        </p:nvSpPr>
        <p:spPr>
          <a:xfrm>
            <a:off x="6045117" y="1672906"/>
            <a:ext cx="3025611" cy="1697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3" name="Slide Number Placeholder 2"/>
          <p:cNvSpPr>
            <a:spLocks noGrp="1"/>
          </p:cNvSpPr>
          <p:nvPr>
            <p:ph type="sldNum" sz="quarter" idx="12"/>
          </p:nvPr>
        </p:nvSpPr>
        <p:spPr/>
        <p:txBody>
          <a:bodyPr/>
          <a:lstStyle/>
          <a:p>
            <a:fld id="{DAF22AC9-109E-4E4D-92F9-530E51D9A3A2}" type="slidenum">
              <a:rPr lang="he-IL" smtClean="0"/>
              <a:pPr/>
              <a:t>107</a:t>
            </a:fld>
            <a:endParaRPr lang="he-IL" dirty="0"/>
          </a:p>
        </p:txBody>
      </p:sp>
    </p:spTree>
    <p:extLst>
      <p:ext uri="{BB962C8B-B14F-4D97-AF65-F5344CB8AC3E}">
        <p14:creationId xmlns:p14="http://schemas.microsoft.com/office/powerpoint/2010/main" val="2599002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“Abstract-state transformer” semantics</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a:t>
            </a:r>
            <a:r>
              <a:rPr lang="en-US" sz="3200" dirty="0">
                <a:solidFill>
                  <a:srgbClr val="3366FF"/>
                </a:solidFill>
              </a:rPr>
              <a:t>y=T, x=T</a:t>
            </a:r>
            <a:endParaRPr lang="en-US" sz="3200" dirty="0"/>
          </a:p>
          <a:p>
            <a:pPr algn="l" rtl="0"/>
            <a:r>
              <a:rPr lang="en-US" sz="3200" dirty="0"/>
              <a:t>x = y * 2		</a:t>
            </a:r>
            <a:r>
              <a:rPr lang="en-US" sz="3200" dirty="0">
                <a:solidFill>
                  <a:srgbClr val="3366FF"/>
                </a:solidFill>
              </a:rPr>
              <a:t>y=T, x=E</a:t>
            </a:r>
            <a:r>
              <a:rPr lang="en-US" sz="3200" dirty="0"/>
              <a:t>	</a:t>
            </a:r>
          </a:p>
          <a:p>
            <a:pPr algn="l" rtl="0"/>
            <a:r>
              <a:rPr lang="en-US" sz="3200" dirty="0"/>
              <a:t>if (x % 2 == 0) {	</a:t>
            </a:r>
            <a:r>
              <a:rPr lang="en-US" sz="3200" dirty="0">
                <a:solidFill>
                  <a:srgbClr val="3366FF"/>
                </a:solidFill>
              </a:rPr>
              <a:t>y=T, x=E</a:t>
            </a:r>
            <a:endParaRPr lang="en-US" sz="3200" dirty="0"/>
          </a:p>
          <a:p>
            <a:pPr algn="l" rtl="0"/>
            <a:r>
              <a:rPr lang="en-US" sz="3200" dirty="0"/>
              <a:t>   y = 42;		</a:t>
            </a:r>
            <a:r>
              <a:rPr lang="en-US" sz="3200" dirty="0">
                <a:solidFill>
                  <a:srgbClr val="3366FF"/>
                </a:solidFill>
              </a:rPr>
              <a:t>y=T, x=E</a:t>
            </a:r>
            <a:r>
              <a:rPr lang="en-US" sz="3200" dirty="0"/>
              <a:t>	</a:t>
            </a:r>
          </a:p>
          <a:p>
            <a:pPr algn="l" rtl="0"/>
            <a:r>
              <a:rPr lang="en-US" sz="3200" dirty="0"/>
              <a:t>}  else {</a:t>
            </a:r>
          </a:p>
          <a:p>
            <a:pPr algn="l" rtl="0"/>
            <a:r>
              <a:rPr lang="en-US" sz="3200" dirty="0"/>
              <a:t>   y  = 73;		</a:t>
            </a:r>
            <a:r>
              <a:rPr lang="en-US" sz="3200" dirty="0">
                <a:solidFill>
                  <a:srgbClr val="3366FF"/>
                </a:solidFill>
              </a:rPr>
              <a:t>…</a:t>
            </a:r>
            <a:r>
              <a:rPr lang="en-US" sz="3200" dirty="0"/>
              <a:t>	</a:t>
            </a:r>
          </a:p>
          <a:p>
            <a:pPr algn="l" rtl="0"/>
            <a:r>
              <a:rPr lang="en-US" sz="3200" dirty="0"/>
              <a:t>   foo();		</a:t>
            </a:r>
            <a:r>
              <a:rPr lang="en-US" sz="3200" dirty="0">
                <a:solidFill>
                  <a:srgbClr val="3366FF"/>
                </a:solidFill>
              </a:rPr>
              <a:t>…</a:t>
            </a:r>
            <a:endParaRPr lang="en-US" sz="3200" dirty="0"/>
          </a:p>
          <a:p>
            <a:pPr algn="l" rtl="0"/>
            <a:r>
              <a:rPr lang="en-US" sz="3200" dirty="0"/>
              <a:t>} </a:t>
            </a:r>
          </a:p>
          <a:p>
            <a:pPr algn="l" rtl="0"/>
            <a:r>
              <a:rPr lang="en-US" sz="3200" dirty="0"/>
              <a:t>assert (y == 42);</a:t>
            </a:r>
            <a:r>
              <a:rPr lang="en-US" sz="3200" dirty="0">
                <a:solidFill>
                  <a:srgbClr val="3366FF"/>
                </a:solidFill>
              </a:rPr>
              <a:t> y=E, x=E</a:t>
            </a:r>
            <a:r>
              <a:rPr lang="en-US" sz="3200" dirty="0"/>
              <a:t>	</a:t>
            </a:r>
          </a:p>
        </p:txBody>
      </p:sp>
      <p:sp>
        <p:nvSpPr>
          <p:cNvPr id="9" name="TextBox 8"/>
          <p:cNvSpPr txBox="1"/>
          <p:nvPr/>
        </p:nvSpPr>
        <p:spPr>
          <a:xfrm>
            <a:off x="5155663" y="5223278"/>
            <a:ext cx="4680520" cy="830997"/>
          </a:xfrm>
          <a:prstGeom prst="rect">
            <a:avLst/>
          </a:prstGeom>
          <a:noFill/>
        </p:spPr>
        <p:txBody>
          <a:bodyPr wrap="square" rtlCol="0">
            <a:spAutoFit/>
          </a:bodyPr>
          <a:lstStyle/>
          <a:p>
            <a:pPr algn="ctr" rtl="0"/>
            <a:r>
              <a:rPr lang="en-US" sz="4800" dirty="0">
                <a:solidFill>
                  <a:schemeClr val="tx2">
                    <a:lumMod val="20000"/>
                    <a:lumOff val="80000"/>
                  </a:schemeClr>
                </a:solidFill>
              </a:rPr>
              <a:t>Yes</a:t>
            </a:r>
            <a:r>
              <a:rPr lang="en-US" sz="4800" dirty="0">
                <a:solidFill>
                  <a:schemeClr val="accent1"/>
                </a:solidFill>
              </a:rPr>
              <a:t>/?/</a:t>
            </a:r>
            <a:r>
              <a:rPr lang="en-US" sz="4800" dirty="0">
                <a:solidFill>
                  <a:srgbClr val="FF0000"/>
                </a:solidFill>
              </a:rPr>
              <a:t>No</a:t>
            </a:r>
          </a:p>
        </p:txBody>
      </p:sp>
      <p:sp>
        <p:nvSpPr>
          <p:cNvPr id="24" name="TextBox 23"/>
          <p:cNvSpPr txBox="1"/>
          <p:nvPr/>
        </p:nvSpPr>
        <p:spPr>
          <a:xfrm>
            <a:off x="6833300" y="1628800"/>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25" name="TextBox 24"/>
          <p:cNvSpPr txBox="1"/>
          <p:nvPr/>
        </p:nvSpPr>
        <p:spPr>
          <a:xfrm>
            <a:off x="6617276" y="1916832"/>
            <a:ext cx="504056" cy="369332"/>
          </a:xfrm>
          <a:prstGeom prst="rect">
            <a:avLst/>
          </a:prstGeom>
          <a:noFill/>
        </p:spPr>
        <p:txBody>
          <a:bodyPr wrap="square" rtlCol="0">
            <a:spAutoFit/>
          </a:bodyPr>
          <a:lstStyle/>
          <a:p>
            <a:pPr algn="ctr" rtl="0"/>
            <a:r>
              <a:rPr lang="en-US" dirty="0">
                <a:solidFill>
                  <a:srgbClr val="3366FF"/>
                </a:solidFill>
              </a:rPr>
              <a:t>O</a:t>
            </a:r>
          </a:p>
        </p:txBody>
      </p:sp>
      <p:sp>
        <p:nvSpPr>
          <p:cNvPr id="26" name="TextBox 25"/>
          <p:cNvSpPr txBox="1"/>
          <p:nvPr/>
        </p:nvSpPr>
        <p:spPr>
          <a:xfrm>
            <a:off x="7049324" y="1916832"/>
            <a:ext cx="504056" cy="369332"/>
          </a:xfrm>
          <a:prstGeom prst="rect">
            <a:avLst/>
          </a:prstGeom>
          <a:noFill/>
        </p:spPr>
        <p:txBody>
          <a:bodyPr wrap="square" rtlCol="0">
            <a:spAutoFit/>
          </a:bodyPr>
          <a:lstStyle/>
          <a:p>
            <a:pPr algn="ctr" rtl="0"/>
            <a:r>
              <a:rPr lang="en-US" dirty="0">
                <a:solidFill>
                  <a:srgbClr val="3366FF"/>
                </a:solidFill>
              </a:rPr>
              <a:t>E</a:t>
            </a:r>
          </a:p>
        </p:txBody>
      </p:sp>
      <p:sp>
        <p:nvSpPr>
          <p:cNvPr id="27" name="TextBox 26"/>
          <p:cNvSpPr txBox="1"/>
          <p:nvPr/>
        </p:nvSpPr>
        <p:spPr>
          <a:xfrm rot="10800000">
            <a:off x="6833300" y="2276872"/>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28" name="TextBox 27"/>
          <p:cNvSpPr txBox="1"/>
          <p:nvPr/>
        </p:nvSpPr>
        <p:spPr>
          <a:xfrm>
            <a:off x="6833300" y="2492896"/>
            <a:ext cx="504056" cy="523220"/>
          </a:xfrm>
          <a:prstGeom prst="rect">
            <a:avLst/>
          </a:prstGeom>
          <a:noFill/>
        </p:spPr>
        <p:txBody>
          <a:bodyPr wrap="square" rtlCol="0">
            <a:spAutoFit/>
          </a:bodyPr>
          <a:lstStyle/>
          <a:p>
            <a:pPr algn="ctr" rtl="0"/>
            <a:r>
              <a:rPr lang="en-US" sz="2800" b="1" dirty="0">
                <a:solidFill>
                  <a:srgbClr val="3366FF"/>
                </a:solidFill>
              </a:rPr>
              <a:t>y</a:t>
            </a:r>
          </a:p>
        </p:txBody>
      </p:sp>
      <p:sp>
        <p:nvSpPr>
          <p:cNvPr id="29" name="TextBox 28"/>
          <p:cNvSpPr txBox="1"/>
          <p:nvPr/>
        </p:nvSpPr>
        <p:spPr>
          <a:xfrm>
            <a:off x="7841412" y="2492896"/>
            <a:ext cx="504056" cy="523220"/>
          </a:xfrm>
          <a:prstGeom prst="rect">
            <a:avLst/>
          </a:prstGeom>
          <a:noFill/>
        </p:spPr>
        <p:txBody>
          <a:bodyPr wrap="square" rtlCol="0">
            <a:spAutoFit/>
          </a:bodyPr>
          <a:lstStyle/>
          <a:p>
            <a:pPr algn="ctr" rtl="0"/>
            <a:r>
              <a:rPr lang="en-US" sz="2800" b="1" dirty="0">
                <a:solidFill>
                  <a:srgbClr val="3366FF"/>
                </a:solidFill>
              </a:rPr>
              <a:t>x</a:t>
            </a:r>
          </a:p>
        </p:txBody>
      </p:sp>
      <p:cxnSp>
        <p:nvCxnSpPr>
          <p:cNvPr id="30" name="Straight Connector 29"/>
          <p:cNvCxnSpPr/>
          <p:nvPr/>
        </p:nvCxnSpPr>
        <p:spPr>
          <a:xfrm flipH="1">
            <a:off x="6905308"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7193340"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6905308"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193340"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841412" y="1628800"/>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35" name="TextBox 34"/>
          <p:cNvSpPr txBox="1"/>
          <p:nvPr/>
        </p:nvSpPr>
        <p:spPr>
          <a:xfrm>
            <a:off x="7625388" y="1916832"/>
            <a:ext cx="504056" cy="369332"/>
          </a:xfrm>
          <a:prstGeom prst="rect">
            <a:avLst/>
          </a:prstGeom>
          <a:noFill/>
        </p:spPr>
        <p:txBody>
          <a:bodyPr wrap="square" rtlCol="0">
            <a:spAutoFit/>
          </a:bodyPr>
          <a:lstStyle/>
          <a:p>
            <a:pPr algn="ctr" rtl="0"/>
            <a:r>
              <a:rPr lang="en-US" dirty="0">
                <a:solidFill>
                  <a:srgbClr val="3366FF"/>
                </a:solidFill>
              </a:rPr>
              <a:t>O</a:t>
            </a:r>
          </a:p>
        </p:txBody>
      </p:sp>
      <p:sp>
        <p:nvSpPr>
          <p:cNvPr id="36" name="TextBox 35"/>
          <p:cNvSpPr txBox="1"/>
          <p:nvPr/>
        </p:nvSpPr>
        <p:spPr>
          <a:xfrm>
            <a:off x="8057436" y="1916832"/>
            <a:ext cx="504056" cy="369332"/>
          </a:xfrm>
          <a:prstGeom prst="rect">
            <a:avLst/>
          </a:prstGeom>
          <a:noFill/>
        </p:spPr>
        <p:txBody>
          <a:bodyPr wrap="square" rtlCol="0">
            <a:spAutoFit/>
          </a:bodyPr>
          <a:lstStyle/>
          <a:p>
            <a:pPr algn="ctr" rtl="0"/>
            <a:r>
              <a:rPr lang="en-US" dirty="0">
                <a:solidFill>
                  <a:srgbClr val="3366FF"/>
                </a:solidFill>
              </a:rPr>
              <a:t>E</a:t>
            </a:r>
          </a:p>
        </p:txBody>
      </p:sp>
      <p:cxnSp>
        <p:nvCxnSpPr>
          <p:cNvPr id="37" name="Straight Connector 36"/>
          <p:cNvCxnSpPr/>
          <p:nvPr/>
        </p:nvCxnSpPr>
        <p:spPr>
          <a:xfrm flipH="1">
            <a:off x="7913420"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201452"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7913420"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8201452"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10800000">
            <a:off x="7841412" y="2276872"/>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42" name="TextBox 41"/>
          <p:cNvSpPr txBox="1"/>
          <p:nvPr/>
        </p:nvSpPr>
        <p:spPr>
          <a:xfrm>
            <a:off x="5788888" y="2962782"/>
            <a:ext cx="3541362" cy="338554"/>
          </a:xfrm>
          <a:prstGeom prst="rect">
            <a:avLst/>
          </a:prstGeom>
          <a:noFill/>
        </p:spPr>
        <p:txBody>
          <a:bodyPr wrap="square" rtlCol="0">
            <a:spAutoFit/>
          </a:bodyPr>
          <a:lstStyle/>
          <a:p>
            <a:pPr algn="ctr" rtl="0"/>
            <a:r>
              <a:rPr lang="en-US" sz="1600" b="1" dirty="0">
                <a:solidFill>
                  <a:srgbClr val="3366FF"/>
                </a:solidFill>
              </a:rPr>
              <a:t>(y=</a:t>
            </a:r>
            <a:r>
              <a:rPr lang="en-US" sz="1600" b="1" dirty="0" err="1">
                <a:solidFill>
                  <a:srgbClr val="3366FF"/>
                </a:solidFill>
              </a:rPr>
              <a:t>E,x</a:t>
            </a:r>
            <a:r>
              <a:rPr lang="en-US" sz="1600" b="1" dirty="0">
                <a:solidFill>
                  <a:srgbClr val="3366FF"/>
                </a:solidFill>
              </a:rPr>
              <a:t>=E)={(0,0), (0,2), (-4,10),…}</a:t>
            </a:r>
          </a:p>
        </p:txBody>
      </p:sp>
      <p:sp>
        <p:nvSpPr>
          <p:cNvPr id="43" name="Rounded Rectangle 42"/>
          <p:cNvSpPr/>
          <p:nvPr/>
        </p:nvSpPr>
        <p:spPr>
          <a:xfrm>
            <a:off x="6045117" y="1672906"/>
            <a:ext cx="3025611" cy="1697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3" name="Slide Number Placeholder 2"/>
          <p:cNvSpPr>
            <a:spLocks noGrp="1"/>
          </p:cNvSpPr>
          <p:nvPr>
            <p:ph type="sldNum" sz="quarter" idx="12"/>
          </p:nvPr>
        </p:nvSpPr>
        <p:spPr/>
        <p:txBody>
          <a:bodyPr/>
          <a:lstStyle/>
          <a:p>
            <a:fld id="{DAF22AC9-109E-4E4D-92F9-530E51D9A3A2}" type="slidenum">
              <a:rPr lang="he-IL" smtClean="0"/>
              <a:pPr/>
              <a:t>108</a:t>
            </a:fld>
            <a:endParaRPr lang="he-IL" dirty="0"/>
          </a:p>
        </p:txBody>
      </p:sp>
    </p:spTree>
    <p:extLst>
      <p:ext uri="{BB962C8B-B14F-4D97-AF65-F5344CB8AC3E}">
        <p14:creationId xmlns:p14="http://schemas.microsoft.com/office/powerpoint/2010/main" val="1614276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“Abstract-state transformer” semantics</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a:t>
            </a:r>
            <a:r>
              <a:rPr lang="en-US" sz="3200" dirty="0">
                <a:solidFill>
                  <a:srgbClr val="3366FF"/>
                </a:solidFill>
              </a:rPr>
              <a:t>y=T, x=T</a:t>
            </a:r>
            <a:endParaRPr lang="en-US" sz="3200" dirty="0"/>
          </a:p>
          <a:p>
            <a:pPr algn="l" rtl="0"/>
            <a:r>
              <a:rPr lang="en-US" sz="3200" dirty="0"/>
              <a:t>x = y * 2		</a:t>
            </a:r>
            <a:r>
              <a:rPr lang="en-US" sz="3200" dirty="0">
                <a:solidFill>
                  <a:srgbClr val="3366FF"/>
                </a:solidFill>
              </a:rPr>
              <a:t>y=T, x=E</a:t>
            </a:r>
            <a:r>
              <a:rPr lang="en-US" sz="3200" dirty="0"/>
              <a:t>	</a:t>
            </a:r>
          </a:p>
          <a:p>
            <a:pPr algn="l" rtl="0"/>
            <a:r>
              <a:rPr lang="en-US" sz="3200" dirty="0"/>
              <a:t>if (x % 2 == 0) {	</a:t>
            </a:r>
            <a:r>
              <a:rPr lang="en-US" sz="3200" dirty="0">
                <a:solidFill>
                  <a:srgbClr val="3366FF"/>
                </a:solidFill>
              </a:rPr>
              <a:t>y=T, x=E</a:t>
            </a:r>
            <a:endParaRPr lang="en-US" sz="3200" dirty="0"/>
          </a:p>
          <a:p>
            <a:pPr algn="l" rtl="0"/>
            <a:r>
              <a:rPr lang="en-US" sz="3200" dirty="0"/>
              <a:t>   y = 42;		</a:t>
            </a:r>
            <a:r>
              <a:rPr lang="en-US" sz="3200" dirty="0">
                <a:solidFill>
                  <a:srgbClr val="3366FF"/>
                </a:solidFill>
              </a:rPr>
              <a:t>y=E, x=E</a:t>
            </a:r>
            <a:r>
              <a:rPr lang="en-US" sz="3200" dirty="0"/>
              <a:t>	</a:t>
            </a:r>
          </a:p>
          <a:p>
            <a:pPr algn="l" rtl="0"/>
            <a:r>
              <a:rPr lang="en-US" sz="3200" dirty="0"/>
              <a:t>}  else {</a:t>
            </a:r>
          </a:p>
          <a:p>
            <a:pPr algn="l" rtl="0"/>
            <a:r>
              <a:rPr lang="en-US" sz="3200" dirty="0"/>
              <a:t>   y  = 73;		</a:t>
            </a:r>
            <a:r>
              <a:rPr lang="en-US" sz="3200" dirty="0">
                <a:solidFill>
                  <a:srgbClr val="3366FF"/>
                </a:solidFill>
              </a:rPr>
              <a:t>…</a:t>
            </a:r>
            <a:r>
              <a:rPr lang="en-US" sz="3200" dirty="0"/>
              <a:t>	</a:t>
            </a:r>
          </a:p>
          <a:p>
            <a:pPr algn="l" rtl="0"/>
            <a:r>
              <a:rPr lang="en-US" sz="3200" dirty="0"/>
              <a:t>   foo();		</a:t>
            </a:r>
            <a:r>
              <a:rPr lang="en-US" sz="3200" dirty="0">
                <a:solidFill>
                  <a:srgbClr val="3366FF"/>
                </a:solidFill>
              </a:rPr>
              <a:t>…</a:t>
            </a:r>
            <a:endParaRPr lang="en-US" sz="3200" dirty="0"/>
          </a:p>
          <a:p>
            <a:pPr algn="l" rtl="0"/>
            <a:r>
              <a:rPr lang="en-US" sz="3200" dirty="0"/>
              <a:t>} </a:t>
            </a:r>
          </a:p>
          <a:p>
            <a:pPr algn="l" rtl="0"/>
            <a:r>
              <a:rPr lang="en-US" sz="3200" dirty="0"/>
              <a:t>assert (y%2 == 0)</a:t>
            </a:r>
            <a:r>
              <a:rPr lang="en-US" sz="3200" dirty="0">
                <a:solidFill>
                  <a:srgbClr val="3366FF"/>
                </a:solidFill>
              </a:rPr>
              <a:t> y=E, x=E</a:t>
            </a:r>
            <a:r>
              <a:rPr lang="en-US" sz="3200" dirty="0"/>
              <a:t>	</a:t>
            </a:r>
          </a:p>
        </p:txBody>
      </p:sp>
      <p:sp>
        <p:nvSpPr>
          <p:cNvPr id="9" name="TextBox 8"/>
          <p:cNvSpPr txBox="1"/>
          <p:nvPr/>
        </p:nvSpPr>
        <p:spPr>
          <a:xfrm>
            <a:off x="5652120" y="5013176"/>
            <a:ext cx="1728192" cy="1200329"/>
          </a:xfrm>
          <a:prstGeom prst="rect">
            <a:avLst/>
          </a:prstGeom>
          <a:noFill/>
        </p:spPr>
        <p:txBody>
          <a:bodyPr wrap="square" rtlCol="0">
            <a:spAutoFit/>
          </a:bodyPr>
          <a:lstStyle/>
          <a:p>
            <a:pPr algn="ctr" rtl="0"/>
            <a:r>
              <a:rPr lang="en-US" sz="7200" dirty="0">
                <a:solidFill>
                  <a:schemeClr val="accent1"/>
                </a:solidFill>
              </a:rPr>
              <a:t>?</a:t>
            </a:r>
            <a:endParaRPr lang="en-US" sz="7200" dirty="0">
              <a:solidFill>
                <a:srgbClr val="FF0000"/>
              </a:solidFill>
            </a:endParaRPr>
          </a:p>
        </p:txBody>
      </p:sp>
      <p:sp>
        <p:nvSpPr>
          <p:cNvPr id="5" name="TextBox 4"/>
          <p:cNvSpPr txBox="1"/>
          <p:nvPr/>
        </p:nvSpPr>
        <p:spPr>
          <a:xfrm>
            <a:off x="6833300" y="1628800"/>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6" name="TextBox 5"/>
          <p:cNvSpPr txBox="1"/>
          <p:nvPr/>
        </p:nvSpPr>
        <p:spPr>
          <a:xfrm>
            <a:off x="6617276" y="1916832"/>
            <a:ext cx="504056" cy="369332"/>
          </a:xfrm>
          <a:prstGeom prst="rect">
            <a:avLst/>
          </a:prstGeom>
          <a:noFill/>
        </p:spPr>
        <p:txBody>
          <a:bodyPr wrap="square" rtlCol="0">
            <a:spAutoFit/>
          </a:bodyPr>
          <a:lstStyle/>
          <a:p>
            <a:pPr algn="ctr" rtl="0"/>
            <a:r>
              <a:rPr lang="en-US" dirty="0">
                <a:solidFill>
                  <a:srgbClr val="3366FF"/>
                </a:solidFill>
              </a:rPr>
              <a:t>O</a:t>
            </a:r>
          </a:p>
        </p:txBody>
      </p:sp>
      <p:sp>
        <p:nvSpPr>
          <p:cNvPr id="7" name="TextBox 6"/>
          <p:cNvSpPr txBox="1"/>
          <p:nvPr/>
        </p:nvSpPr>
        <p:spPr>
          <a:xfrm>
            <a:off x="7049324" y="1916832"/>
            <a:ext cx="504056" cy="369332"/>
          </a:xfrm>
          <a:prstGeom prst="rect">
            <a:avLst/>
          </a:prstGeom>
          <a:noFill/>
        </p:spPr>
        <p:txBody>
          <a:bodyPr wrap="square" rtlCol="0">
            <a:spAutoFit/>
          </a:bodyPr>
          <a:lstStyle/>
          <a:p>
            <a:pPr algn="ctr" rtl="0"/>
            <a:r>
              <a:rPr lang="en-US" dirty="0">
                <a:solidFill>
                  <a:srgbClr val="3366FF"/>
                </a:solidFill>
              </a:rPr>
              <a:t>E</a:t>
            </a:r>
          </a:p>
        </p:txBody>
      </p:sp>
      <p:sp>
        <p:nvSpPr>
          <p:cNvPr id="8" name="TextBox 7"/>
          <p:cNvSpPr txBox="1"/>
          <p:nvPr/>
        </p:nvSpPr>
        <p:spPr>
          <a:xfrm rot="10800000">
            <a:off x="6833300" y="2276872"/>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10" name="TextBox 9"/>
          <p:cNvSpPr txBox="1"/>
          <p:nvPr/>
        </p:nvSpPr>
        <p:spPr>
          <a:xfrm>
            <a:off x="6833300" y="2492896"/>
            <a:ext cx="504056" cy="523220"/>
          </a:xfrm>
          <a:prstGeom prst="rect">
            <a:avLst/>
          </a:prstGeom>
          <a:noFill/>
        </p:spPr>
        <p:txBody>
          <a:bodyPr wrap="square" rtlCol="0">
            <a:spAutoFit/>
          </a:bodyPr>
          <a:lstStyle/>
          <a:p>
            <a:pPr algn="ctr" rtl="0"/>
            <a:r>
              <a:rPr lang="en-US" sz="2800" b="1" dirty="0">
                <a:solidFill>
                  <a:srgbClr val="3366FF"/>
                </a:solidFill>
              </a:rPr>
              <a:t>y</a:t>
            </a:r>
          </a:p>
        </p:txBody>
      </p:sp>
      <p:sp>
        <p:nvSpPr>
          <p:cNvPr id="11" name="TextBox 10"/>
          <p:cNvSpPr txBox="1"/>
          <p:nvPr/>
        </p:nvSpPr>
        <p:spPr>
          <a:xfrm>
            <a:off x="7841412" y="2492896"/>
            <a:ext cx="504056" cy="523220"/>
          </a:xfrm>
          <a:prstGeom prst="rect">
            <a:avLst/>
          </a:prstGeom>
          <a:noFill/>
        </p:spPr>
        <p:txBody>
          <a:bodyPr wrap="square" rtlCol="0">
            <a:spAutoFit/>
          </a:bodyPr>
          <a:lstStyle/>
          <a:p>
            <a:pPr algn="ctr" rtl="0"/>
            <a:r>
              <a:rPr lang="en-US" sz="2800" b="1" dirty="0">
                <a:solidFill>
                  <a:srgbClr val="3366FF"/>
                </a:solidFill>
              </a:rPr>
              <a:t>x</a:t>
            </a:r>
          </a:p>
        </p:txBody>
      </p:sp>
      <p:cxnSp>
        <p:nvCxnSpPr>
          <p:cNvPr id="12" name="Straight Connector 11"/>
          <p:cNvCxnSpPr/>
          <p:nvPr/>
        </p:nvCxnSpPr>
        <p:spPr>
          <a:xfrm flipH="1">
            <a:off x="6905308"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193340"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6905308"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7193340"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841412" y="1628800"/>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17" name="TextBox 16"/>
          <p:cNvSpPr txBox="1"/>
          <p:nvPr/>
        </p:nvSpPr>
        <p:spPr>
          <a:xfrm>
            <a:off x="7625388" y="1916832"/>
            <a:ext cx="504056" cy="369332"/>
          </a:xfrm>
          <a:prstGeom prst="rect">
            <a:avLst/>
          </a:prstGeom>
          <a:noFill/>
        </p:spPr>
        <p:txBody>
          <a:bodyPr wrap="square" rtlCol="0">
            <a:spAutoFit/>
          </a:bodyPr>
          <a:lstStyle/>
          <a:p>
            <a:pPr algn="ctr" rtl="0"/>
            <a:r>
              <a:rPr lang="en-US" dirty="0">
                <a:solidFill>
                  <a:srgbClr val="3366FF"/>
                </a:solidFill>
              </a:rPr>
              <a:t>O</a:t>
            </a:r>
          </a:p>
        </p:txBody>
      </p:sp>
      <p:sp>
        <p:nvSpPr>
          <p:cNvPr id="18" name="TextBox 17"/>
          <p:cNvSpPr txBox="1"/>
          <p:nvPr/>
        </p:nvSpPr>
        <p:spPr>
          <a:xfrm>
            <a:off x="8057436" y="1916832"/>
            <a:ext cx="504056" cy="369332"/>
          </a:xfrm>
          <a:prstGeom prst="rect">
            <a:avLst/>
          </a:prstGeom>
          <a:noFill/>
        </p:spPr>
        <p:txBody>
          <a:bodyPr wrap="square" rtlCol="0">
            <a:spAutoFit/>
          </a:bodyPr>
          <a:lstStyle/>
          <a:p>
            <a:pPr algn="ctr" rtl="0"/>
            <a:r>
              <a:rPr lang="en-US" dirty="0">
                <a:solidFill>
                  <a:srgbClr val="3366FF"/>
                </a:solidFill>
              </a:rPr>
              <a:t>E</a:t>
            </a:r>
          </a:p>
        </p:txBody>
      </p:sp>
      <p:cxnSp>
        <p:nvCxnSpPr>
          <p:cNvPr id="19" name="Straight Connector 18"/>
          <p:cNvCxnSpPr/>
          <p:nvPr/>
        </p:nvCxnSpPr>
        <p:spPr>
          <a:xfrm flipH="1">
            <a:off x="7913420"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201452"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7913420" y="2276872"/>
            <a:ext cx="72008"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8201452" y="1844824"/>
            <a:ext cx="72008"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10800000">
            <a:off x="7841412" y="2276872"/>
            <a:ext cx="504056" cy="369332"/>
          </a:xfrm>
          <a:prstGeom prst="rect">
            <a:avLst/>
          </a:prstGeom>
          <a:noFill/>
        </p:spPr>
        <p:txBody>
          <a:bodyPr wrap="square" rtlCol="0">
            <a:spAutoFit/>
          </a:bodyPr>
          <a:lstStyle/>
          <a:p>
            <a:pPr algn="ctr" rtl="0"/>
            <a:r>
              <a:rPr lang="en-US" dirty="0">
                <a:solidFill>
                  <a:srgbClr val="3366FF"/>
                </a:solidFill>
              </a:rPr>
              <a:t>T</a:t>
            </a:r>
          </a:p>
        </p:txBody>
      </p:sp>
      <p:sp>
        <p:nvSpPr>
          <p:cNvPr id="24" name="TextBox 23"/>
          <p:cNvSpPr txBox="1"/>
          <p:nvPr/>
        </p:nvSpPr>
        <p:spPr>
          <a:xfrm>
            <a:off x="5788888" y="2962782"/>
            <a:ext cx="3541362" cy="338554"/>
          </a:xfrm>
          <a:prstGeom prst="rect">
            <a:avLst/>
          </a:prstGeom>
          <a:noFill/>
        </p:spPr>
        <p:txBody>
          <a:bodyPr wrap="square" rtlCol="0">
            <a:spAutoFit/>
          </a:bodyPr>
          <a:lstStyle/>
          <a:p>
            <a:pPr algn="ctr" rtl="0"/>
            <a:r>
              <a:rPr lang="en-US" sz="1600" b="1" dirty="0">
                <a:solidFill>
                  <a:srgbClr val="3366FF"/>
                </a:solidFill>
              </a:rPr>
              <a:t>(y=</a:t>
            </a:r>
            <a:r>
              <a:rPr lang="en-US" sz="1600" b="1" dirty="0" err="1">
                <a:solidFill>
                  <a:srgbClr val="3366FF"/>
                </a:solidFill>
              </a:rPr>
              <a:t>E,x</a:t>
            </a:r>
            <a:r>
              <a:rPr lang="en-US" sz="1600" b="1" dirty="0">
                <a:solidFill>
                  <a:srgbClr val="3366FF"/>
                </a:solidFill>
              </a:rPr>
              <a:t>=E)={(0,0), (0,2), (-4,10),…}</a:t>
            </a:r>
          </a:p>
        </p:txBody>
      </p:sp>
      <p:sp>
        <p:nvSpPr>
          <p:cNvPr id="3" name="Rounded Rectangle 2"/>
          <p:cNvSpPr/>
          <p:nvPr/>
        </p:nvSpPr>
        <p:spPr>
          <a:xfrm>
            <a:off x="6045117" y="1672906"/>
            <a:ext cx="3025611" cy="1697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5" name="Slide Number Placeholder 24"/>
          <p:cNvSpPr>
            <a:spLocks noGrp="1"/>
          </p:cNvSpPr>
          <p:nvPr>
            <p:ph type="sldNum" sz="quarter" idx="12"/>
          </p:nvPr>
        </p:nvSpPr>
        <p:spPr/>
        <p:txBody>
          <a:bodyPr/>
          <a:lstStyle/>
          <a:p>
            <a:fld id="{DAF22AC9-109E-4E4D-92F9-530E51D9A3A2}" type="slidenum">
              <a:rPr lang="he-IL" smtClean="0"/>
              <a:pPr/>
              <a:t>109</a:t>
            </a:fld>
            <a:endParaRPr lang="he-IL" dirty="0"/>
          </a:p>
        </p:txBody>
      </p:sp>
    </p:spTree>
    <p:extLst>
      <p:ext uri="{BB962C8B-B14F-4D97-AF65-F5344CB8AC3E}">
        <p14:creationId xmlns:p14="http://schemas.microsoft.com/office/powerpoint/2010/main" val="84202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1960" y="5076473"/>
            <a:ext cx="4381328" cy="584775"/>
          </a:xfrm>
          <a:prstGeom prst="rect">
            <a:avLst/>
          </a:prstGeom>
        </p:spPr>
        <p:txBody>
          <a:bodyPr wrap="none">
            <a:spAutoFit/>
          </a:bodyPr>
          <a:lstStyle/>
          <a:p>
            <a:r>
              <a:rPr lang="en-US" sz="3200" dirty="0">
                <a:latin typeface="Miriam Fixed" pitchFamily="49" charset="-79"/>
                <a:cs typeface="Miriam Fixed" pitchFamily="49" charset="-79"/>
              </a:rPr>
              <a:t>February 25, 1991</a:t>
            </a:r>
          </a:p>
        </p:txBody>
      </p:sp>
      <p:sp>
        <p:nvSpPr>
          <p:cNvPr id="6" name="TextBox 5"/>
          <p:cNvSpPr txBox="1"/>
          <p:nvPr/>
        </p:nvSpPr>
        <p:spPr>
          <a:xfrm>
            <a:off x="179512" y="1124744"/>
            <a:ext cx="3672408" cy="4093428"/>
          </a:xfrm>
          <a:prstGeom prst="rect">
            <a:avLst/>
          </a:prstGeom>
          <a:noFill/>
        </p:spPr>
        <p:txBody>
          <a:bodyPr wrap="square" rtlCol="1">
            <a:spAutoFit/>
          </a:bodyPr>
          <a:lstStyle/>
          <a:p>
            <a:pPr algn="l" rtl="0"/>
            <a:r>
              <a:rPr lang="en-US" sz="2000" b="1" dirty="0">
                <a:latin typeface="Miriam Fixed" pitchFamily="49" charset="-79"/>
                <a:cs typeface="Miriam Fixed" pitchFamily="49" charset="-79"/>
              </a:rPr>
              <a:t>On the night of the 25</a:t>
            </a:r>
            <a:r>
              <a:rPr lang="en-US" sz="2000" b="1" baseline="30000" dirty="0">
                <a:latin typeface="Miriam Fixed" pitchFamily="49" charset="-79"/>
                <a:cs typeface="Miriam Fixed" pitchFamily="49" charset="-79"/>
              </a:rPr>
              <a:t>th</a:t>
            </a:r>
            <a:r>
              <a:rPr lang="en-US" sz="2000" b="1" dirty="0">
                <a:latin typeface="Miriam Fixed" pitchFamily="49" charset="-79"/>
                <a:cs typeface="Miriam Fixed" pitchFamily="49" charset="-79"/>
              </a:rPr>
              <a:t> of February, 1991, a Patriot missile system operating in Dhahran, Saudi Arabia, failed to track and intercept an incoming Scud. The Iraqi missile impacted into an army barracks, killing 28 U.S. soldiers and injuring another 98.</a:t>
            </a:r>
            <a:endParaRPr lang="he-IL" sz="2000" b="1" dirty="0">
              <a:latin typeface="Miriam Fixed" pitchFamily="49" charset="-79"/>
              <a:cs typeface="Miriam Fixed" pitchFamily="49" charset="-79"/>
            </a:endParaRPr>
          </a:p>
        </p:txBody>
      </p:sp>
      <p:sp>
        <p:nvSpPr>
          <p:cNvPr id="7" name="כותרת 9"/>
          <p:cNvSpPr>
            <a:spLocks noGrp="1"/>
          </p:cNvSpPr>
          <p:nvPr>
            <p:ph type="title"/>
          </p:nvPr>
        </p:nvSpPr>
        <p:spPr>
          <a:xfrm>
            <a:off x="457200" y="116632"/>
            <a:ext cx="8229600" cy="778098"/>
          </a:xfrm>
        </p:spPr>
        <p:txBody>
          <a:bodyPr>
            <a:noAutofit/>
          </a:bodyPr>
          <a:lstStyle/>
          <a:p>
            <a:r>
              <a:rPr lang="en-US" sz="3500" b="1" dirty="0"/>
              <a:t>Patriot missile failure</a:t>
            </a:r>
            <a:endParaRPr lang="he-IL" sz="3500" dirty="0"/>
          </a:p>
        </p:txBody>
      </p:sp>
      <p:sp>
        <p:nvSpPr>
          <p:cNvPr id="8"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11</a:t>
            </a:fld>
            <a:endParaRPr lang="en-US"/>
          </a:p>
        </p:txBody>
      </p:sp>
      <p:pic>
        <p:nvPicPr>
          <p:cNvPr id="1026" name="Picture 2" descr="File:Patriot missile launch b.jpg">
            <a:hlinkClick r:id="rId2"/>
          </p:cNvPr>
          <p:cNvPicPr>
            <a:picLocks noChangeAspect="1" noChangeArrowheads="1"/>
          </p:cNvPicPr>
          <p:nvPr/>
        </p:nvPicPr>
        <p:blipFill>
          <a:blip r:embed="rId3" cstate="print"/>
          <a:srcRect t="10608"/>
          <a:stretch>
            <a:fillRect/>
          </a:stretch>
        </p:blipFill>
        <p:spPr bwMode="auto">
          <a:xfrm>
            <a:off x="4644008" y="908720"/>
            <a:ext cx="3600400" cy="4073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tx1"/>
                                            </p:clrVal>
                                          </p:val>
                                        </p:tav>
                                        <p:tav tm="50000">
                                          <p:val>
                                            <p:clrVal>
                                              <a:schemeClr val="accent1"/>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64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1116013" y="1844675"/>
            <a:ext cx="7056437" cy="4248150"/>
          </a:xfrm>
          <a:prstGeom prst="rect">
            <a:avLst/>
          </a:prstGeom>
          <a:pattFill prst="pct10">
            <a:fgClr>
              <a:prstClr val="black"/>
            </a:fgClr>
            <a:bgClr>
              <a:prstClr val="white"/>
            </a:bgClr>
          </a:pattFill>
          <a:ln w="9525">
            <a:solidFill>
              <a:schemeClr val="tx1"/>
            </a:solidFill>
            <a:miter lim="800000"/>
            <a:headEnd/>
            <a:tailEnd/>
          </a:ln>
          <a:effectLst/>
        </p:spPr>
        <p:txBody>
          <a:bodyPr wrap="none" anchor="ctr"/>
          <a:lstStyle/>
          <a:p>
            <a:endParaRPr lang="he-IL"/>
          </a:p>
        </p:txBody>
      </p:sp>
      <p:sp>
        <p:nvSpPr>
          <p:cNvPr id="32" name="Freeform 14"/>
          <p:cNvSpPr>
            <a:spLocks/>
          </p:cNvSpPr>
          <p:nvPr/>
        </p:nvSpPr>
        <p:spPr bwMode="auto">
          <a:xfrm>
            <a:off x="1116013" y="3645024"/>
            <a:ext cx="2951931" cy="2447801"/>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33" name="Text Box 9"/>
          <p:cNvSpPr txBox="1">
            <a:spLocks noChangeArrowheads="1"/>
          </p:cNvSpPr>
          <p:nvPr/>
        </p:nvSpPr>
        <p:spPr bwMode="auto">
          <a:xfrm>
            <a:off x="2051720" y="3933056"/>
            <a:ext cx="1855188" cy="1077218"/>
          </a:xfrm>
          <a:prstGeom prst="rect">
            <a:avLst/>
          </a:prstGeom>
          <a:noFill/>
          <a:ln w="9525">
            <a:noFill/>
            <a:miter lim="800000"/>
            <a:headEnd/>
            <a:tailEnd/>
          </a:ln>
          <a:effectLst/>
        </p:spPr>
        <p:txBody>
          <a:bodyPr wrap="none">
            <a:spAutoFit/>
          </a:bodyPr>
          <a:lstStyle/>
          <a:p>
            <a:pPr algn="ctr" rtl="0"/>
            <a:r>
              <a:rPr lang="en-US" sz="3200" b="1" dirty="0"/>
              <a:t>reachable</a:t>
            </a:r>
            <a:br>
              <a:rPr lang="en-US" sz="3200" b="1" dirty="0"/>
            </a:br>
            <a:r>
              <a:rPr lang="en-US" sz="3200" b="1" dirty="0"/>
              <a:t>states</a:t>
            </a:r>
          </a:p>
        </p:txBody>
      </p:sp>
      <p:sp>
        <p:nvSpPr>
          <p:cNvPr id="24600" name="Freeform 24"/>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24579" name="Rectangle 3"/>
          <p:cNvSpPr>
            <a:spLocks noGrp="1" noChangeArrowheads="1"/>
          </p:cNvSpPr>
          <p:nvPr>
            <p:ph type="title"/>
          </p:nvPr>
        </p:nvSpPr>
        <p:spPr/>
        <p:txBody>
          <a:bodyPr>
            <a:normAutofit fontScale="90000"/>
          </a:bodyPr>
          <a:lstStyle/>
          <a:p>
            <a:r>
              <a:rPr lang="en-US" dirty="0"/>
              <a:t>“Abstract-state transformer” semantics</a:t>
            </a:r>
          </a:p>
        </p:txBody>
      </p:sp>
      <p:sp>
        <p:nvSpPr>
          <p:cNvPr id="24589"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24596"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grpSp>
        <p:nvGrpSpPr>
          <p:cNvPr id="25" name="קבוצה 24"/>
          <p:cNvGrpSpPr/>
          <p:nvPr/>
        </p:nvGrpSpPr>
        <p:grpSpPr>
          <a:xfrm>
            <a:off x="1116013" y="5373688"/>
            <a:ext cx="1223962" cy="719137"/>
            <a:chOff x="1116013" y="5373688"/>
            <a:chExt cx="1223962" cy="719137"/>
          </a:xfrm>
        </p:grpSpPr>
        <p:sp>
          <p:nvSpPr>
            <p:cNvPr id="2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8"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29"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val="595137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1116013" y="1844675"/>
            <a:ext cx="7056437" cy="4248150"/>
          </a:xfrm>
          <a:prstGeom prst="rect">
            <a:avLst/>
          </a:prstGeom>
          <a:pattFill prst="pct10">
            <a:fgClr>
              <a:prstClr val="black"/>
            </a:fgClr>
            <a:bgClr>
              <a:prstClr val="white"/>
            </a:bgClr>
          </a:pattFill>
          <a:ln w="9525">
            <a:solidFill>
              <a:schemeClr val="tx1"/>
            </a:solidFill>
            <a:miter lim="800000"/>
            <a:headEnd/>
            <a:tailEnd/>
          </a:ln>
          <a:effectLst/>
        </p:spPr>
        <p:txBody>
          <a:bodyPr wrap="none" anchor="ctr"/>
          <a:lstStyle/>
          <a:p>
            <a:endParaRPr lang="he-IL"/>
          </a:p>
        </p:txBody>
      </p:sp>
      <p:sp>
        <p:nvSpPr>
          <p:cNvPr id="32" name="Freeform 14"/>
          <p:cNvSpPr>
            <a:spLocks/>
          </p:cNvSpPr>
          <p:nvPr/>
        </p:nvSpPr>
        <p:spPr bwMode="auto">
          <a:xfrm>
            <a:off x="1116013" y="3645024"/>
            <a:ext cx="2951931" cy="2447801"/>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33" name="Text Box 9"/>
          <p:cNvSpPr txBox="1">
            <a:spLocks noChangeArrowheads="1"/>
          </p:cNvSpPr>
          <p:nvPr/>
        </p:nvSpPr>
        <p:spPr bwMode="auto">
          <a:xfrm>
            <a:off x="2051720" y="3933056"/>
            <a:ext cx="1855188" cy="1077218"/>
          </a:xfrm>
          <a:prstGeom prst="rect">
            <a:avLst/>
          </a:prstGeom>
          <a:noFill/>
          <a:ln w="9525">
            <a:noFill/>
            <a:miter lim="800000"/>
            <a:headEnd/>
            <a:tailEnd/>
          </a:ln>
          <a:effectLst/>
        </p:spPr>
        <p:txBody>
          <a:bodyPr wrap="none">
            <a:spAutoFit/>
          </a:bodyPr>
          <a:lstStyle/>
          <a:p>
            <a:pPr algn="ctr" rtl="0"/>
            <a:r>
              <a:rPr lang="en-US" sz="3200" b="1" dirty="0"/>
              <a:t>reachable</a:t>
            </a:r>
            <a:br>
              <a:rPr lang="en-US" sz="3200" b="1" dirty="0"/>
            </a:br>
            <a:r>
              <a:rPr lang="en-US" sz="3200" b="1" dirty="0"/>
              <a:t>states</a:t>
            </a:r>
          </a:p>
        </p:txBody>
      </p:sp>
      <p:sp>
        <p:nvSpPr>
          <p:cNvPr id="24600" name="Freeform 24"/>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24579" name="Rectangle 3"/>
          <p:cNvSpPr>
            <a:spLocks noGrp="1" noChangeArrowheads="1"/>
          </p:cNvSpPr>
          <p:nvPr>
            <p:ph type="title"/>
          </p:nvPr>
        </p:nvSpPr>
        <p:spPr/>
        <p:txBody>
          <a:bodyPr>
            <a:normAutofit fontScale="90000"/>
          </a:bodyPr>
          <a:lstStyle/>
          <a:p>
            <a:r>
              <a:rPr lang="en-US" dirty="0"/>
              <a:t>“Abstract-state transformer” semantics</a:t>
            </a:r>
          </a:p>
        </p:txBody>
      </p:sp>
      <p:sp>
        <p:nvSpPr>
          <p:cNvPr id="24589"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24596"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24599" name="Freeform 23"/>
          <p:cNvSpPr>
            <a:spLocks/>
          </p:cNvSpPr>
          <p:nvPr/>
        </p:nvSpPr>
        <p:spPr bwMode="auto">
          <a:xfrm>
            <a:off x="1116013" y="3789040"/>
            <a:ext cx="3239963" cy="2303785"/>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chemeClr val="accent3">
              <a:lumMod val="60000"/>
              <a:lumOff val="40000"/>
              <a:alpha val="37000"/>
            </a:schemeClr>
          </a:solidFill>
          <a:ln w="9525">
            <a:solidFill>
              <a:schemeClr val="tx1"/>
            </a:solidFill>
            <a:round/>
            <a:headEnd/>
            <a:tailEnd/>
          </a:ln>
          <a:effectLst/>
        </p:spPr>
        <p:txBody>
          <a:bodyPr/>
          <a:lstStyle/>
          <a:p>
            <a:endParaRPr lang="he-IL"/>
          </a:p>
        </p:txBody>
      </p:sp>
      <p:grpSp>
        <p:nvGrpSpPr>
          <p:cNvPr id="25" name="קבוצה 24"/>
          <p:cNvGrpSpPr/>
          <p:nvPr/>
        </p:nvGrpSpPr>
        <p:grpSpPr>
          <a:xfrm>
            <a:off x="1116013" y="5373688"/>
            <a:ext cx="1223962" cy="719137"/>
            <a:chOff x="1116013" y="5373688"/>
            <a:chExt cx="1223962" cy="719137"/>
          </a:xfrm>
        </p:grpSpPr>
        <p:sp>
          <p:nvSpPr>
            <p:cNvPr id="2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8"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29"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111</a:t>
            </a:fld>
            <a:endParaRPr lang="en-US"/>
          </a:p>
        </p:txBody>
      </p:sp>
      <p:sp>
        <p:nvSpPr>
          <p:cNvPr id="31" name="Freeform 23"/>
          <p:cNvSpPr>
            <a:spLocks/>
          </p:cNvSpPr>
          <p:nvPr/>
        </p:nvSpPr>
        <p:spPr bwMode="auto">
          <a:xfrm>
            <a:off x="4355976" y="1844825"/>
            <a:ext cx="3816027" cy="1944215"/>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chemeClr val="accent2">
              <a:alpha val="37000"/>
            </a:schemeClr>
          </a:solidFill>
          <a:ln w="9525">
            <a:solidFill>
              <a:schemeClr val="tx1"/>
            </a:solidFill>
            <a:round/>
            <a:headEnd/>
            <a:tailEnd/>
          </a:ln>
          <a:effectLst/>
        </p:spPr>
        <p:txBody>
          <a:bodyPr/>
          <a:lstStyle/>
          <a:p>
            <a:endParaRPr lang="he-IL"/>
          </a:p>
        </p:txBody>
      </p:sp>
    </p:spTree>
    <p:extLst>
      <p:ext uri="{BB962C8B-B14F-4D97-AF65-F5344CB8AC3E}">
        <p14:creationId xmlns:p14="http://schemas.microsoft.com/office/powerpoint/2010/main" val="11593993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1116013" y="1844675"/>
            <a:ext cx="7056437" cy="4248150"/>
          </a:xfrm>
          <a:prstGeom prst="rect">
            <a:avLst/>
          </a:prstGeom>
          <a:pattFill prst="pct10">
            <a:fgClr>
              <a:prstClr val="black"/>
            </a:fgClr>
            <a:bgClr>
              <a:prstClr val="white"/>
            </a:bgClr>
          </a:pattFill>
          <a:ln w="9525">
            <a:solidFill>
              <a:schemeClr val="tx1"/>
            </a:solidFill>
            <a:miter lim="800000"/>
            <a:headEnd/>
            <a:tailEnd/>
          </a:ln>
          <a:effectLst/>
        </p:spPr>
        <p:txBody>
          <a:bodyPr wrap="none" anchor="ctr"/>
          <a:lstStyle/>
          <a:p>
            <a:endParaRPr lang="he-IL"/>
          </a:p>
        </p:txBody>
      </p:sp>
      <p:sp>
        <p:nvSpPr>
          <p:cNvPr id="24599" name="Freeform 23"/>
          <p:cNvSpPr>
            <a:spLocks/>
          </p:cNvSpPr>
          <p:nvPr/>
        </p:nvSpPr>
        <p:spPr bwMode="auto">
          <a:xfrm>
            <a:off x="1116013" y="1844824"/>
            <a:ext cx="3239963" cy="4248001"/>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chemeClr val="accent3">
              <a:lumMod val="60000"/>
              <a:lumOff val="40000"/>
              <a:alpha val="37000"/>
            </a:schemeClr>
          </a:solidFill>
          <a:ln w="9525">
            <a:solidFill>
              <a:schemeClr val="tx1"/>
            </a:solidFill>
            <a:round/>
            <a:headEnd/>
            <a:tailEnd/>
          </a:ln>
          <a:effectLst/>
        </p:spPr>
        <p:txBody>
          <a:bodyPr/>
          <a:lstStyle/>
          <a:p>
            <a:endParaRPr lang="he-IL"/>
          </a:p>
        </p:txBody>
      </p:sp>
      <p:sp>
        <p:nvSpPr>
          <p:cNvPr id="32" name="Freeform 14"/>
          <p:cNvSpPr>
            <a:spLocks/>
          </p:cNvSpPr>
          <p:nvPr/>
        </p:nvSpPr>
        <p:spPr bwMode="auto">
          <a:xfrm>
            <a:off x="1116013" y="3645024"/>
            <a:ext cx="2951931" cy="2447801"/>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33" name="Text Box 9"/>
          <p:cNvSpPr txBox="1">
            <a:spLocks noChangeArrowheads="1"/>
          </p:cNvSpPr>
          <p:nvPr/>
        </p:nvSpPr>
        <p:spPr bwMode="auto">
          <a:xfrm>
            <a:off x="2051720" y="3933056"/>
            <a:ext cx="1855188" cy="1077218"/>
          </a:xfrm>
          <a:prstGeom prst="rect">
            <a:avLst/>
          </a:prstGeom>
          <a:noFill/>
          <a:ln w="9525">
            <a:noFill/>
            <a:miter lim="800000"/>
            <a:headEnd/>
            <a:tailEnd/>
          </a:ln>
          <a:effectLst/>
        </p:spPr>
        <p:txBody>
          <a:bodyPr wrap="none">
            <a:spAutoFit/>
          </a:bodyPr>
          <a:lstStyle/>
          <a:p>
            <a:pPr algn="ctr" rtl="0"/>
            <a:r>
              <a:rPr lang="en-US" sz="3200" b="1" dirty="0"/>
              <a:t>reachable</a:t>
            </a:r>
            <a:br>
              <a:rPr lang="en-US" sz="3200" b="1" dirty="0"/>
            </a:br>
            <a:r>
              <a:rPr lang="en-US" sz="3200" b="1" dirty="0"/>
              <a:t>states</a:t>
            </a:r>
          </a:p>
        </p:txBody>
      </p:sp>
      <p:sp>
        <p:nvSpPr>
          <p:cNvPr id="24600" name="Freeform 24"/>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24579" name="Rectangle 3"/>
          <p:cNvSpPr>
            <a:spLocks noGrp="1" noChangeArrowheads="1"/>
          </p:cNvSpPr>
          <p:nvPr>
            <p:ph type="title"/>
          </p:nvPr>
        </p:nvSpPr>
        <p:spPr/>
        <p:txBody>
          <a:bodyPr>
            <a:normAutofit fontScale="90000"/>
          </a:bodyPr>
          <a:lstStyle/>
          <a:p>
            <a:r>
              <a:rPr lang="en-US" dirty="0"/>
              <a:t>“Abstract-state transformer” semantics</a:t>
            </a:r>
          </a:p>
        </p:txBody>
      </p:sp>
      <p:sp>
        <p:nvSpPr>
          <p:cNvPr id="24589"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24596"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grpSp>
        <p:nvGrpSpPr>
          <p:cNvPr id="25" name="קבוצה 24"/>
          <p:cNvGrpSpPr/>
          <p:nvPr/>
        </p:nvGrpSpPr>
        <p:grpSpPr>
          <a:xfrm>
            <a:off x="1116013" y="5373688"/>
            <a:ext cx="1223962" cy="719137"/>
            <a:chOff x="1116013" y="5373688"/>
            <a:chExt cx="1223962" cy="719137"/>
          </a:xfrm>
        </p:grpSpPr>
        <p:sp>
          <p:nvSpPr>
            <p:cNvPr id="2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8"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29"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112</a:t>
            </a:fld>
            <a:endParaRPr lang="en-US"/>
          </a:p>
        </p:txBody>
      </p:sp>
      <p:sp>
        <p:nvSpPr>
          <p:cNvPr id="31" name="Freeform 23"/>
          <p:cNvSpPr>
            <a:spLocks/>
          </p:cNvSpPr>
          <p:nvPr/>
        </p:nvSpPr>
        <p:spPr bwMode="auto">
          <a:xfrm>
            <a:off x="4355976" y="1844825"/>
            <a:ext cx="3816027" cy="1944215"/>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chemeClr val="accent2">
              <a:alpha val="37000"/>
            </a:schemeClr>
          </a:solidFill>
          <a:ln w="9525">
            <a:solidFill>
              <a:schemeClr val="tx1"/>
            </a:solidFill>
            <a:round/>
            <a:headEnd/>
            <a:tailEnd/>
          </a:ln>
          <a:effectLst/>
        </p:spPr>
        <p:txBody>
          <a:bodyPr/>
          <a:lstStyle/>
          <a:p>
            <a:endParaRPr lang="he-IL"/>
          </a:p>
        </p:txBody>
      </p:sp>
    </p:spTree>
    <p:extLst>
      <p:ext uri="{BB962C8B-B14F-4D97-AF65-F5344CB8AC3E}">
        <p14:creationId xmlns:p14="http://schemas.microsoft.com/office/powerpoint/2010/main" val="12335289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a:t>
            </a:r>
            <a:r>
              <a:rPr lang="en-US" dirty="0">
                <a:solidFill>
                  <a:srgbClr val="0000FF"/>
                </a:solidFill>
              </a:rPr>
              <a:t>say </a:t>
            </a:r>
            <a:r>
              <a:rPr lang="en-US" dirty="0"/>
              <a:t>what P </a:t>
            </a:r>
            <a:r>
              <a:rPr lang="en-US" dirty="0">
                <a:solidFill>
                  <a:srgbClr val="0000FF"/>
                </a:solidFill>
              </a:rPr>
              <a:t>mean</a:t>
            </a:r>
            <a:r>
              <a:rPr lang="en-US" dirty="0"/>
              <a:t>?</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x = ?;		</a:t>
            </a:r>
          </a:p>
          <a:p>
            <a:pPr algn="l" rtl="0"/>
            <a:r>
              <a:rPr lang="en-US" sz="3200" dirty="0"/>
              <a:t>x = y * 2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r>
              <a:rPr lang="en-US" sz="3200" dirty="0"/>
              <a:t>	</a:t>
            </a:r>
          </a:p>
          <a:p>
            <a:pPr algn="l" rtl="0"/>
            <a:r>
              <a:rPr lang="en-US" sz="3200" dirty="0"/>
              <a:t>}  else {</a:t>
            </a:r>
          </a:p>
          <a:p>
            <a:pPr algn="l" rtl="0"/>
            <a:r>
              <a:rPr lang="en-US" sz="3200" dirty="0"/>
              <a:t>   y  = 73;		</a:t>
            </a:r>
            <a:r>
              <a:rPr lang="en-US" sz="3200" dirty="0">
                <a:solidFill>
                  <a:srgbClr val="3366FF"/>
                </a:solidFill>
              </a:rPr>
              <a:t> </a:t>
            </a:r>
            <a:r>
              <a:rPr lang="en-US" sz="3200" dirty="0"/>
              <a:t>	</a:t>
            </a:r>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3" name="Left Bracket 2"/>
          <p:cNvSpPr/>
          <p:nvPr/>
        </p:nvSpPr>
        <p:spPr>
          <a:xfrm>
            <a:off x="1076538" y="1628800"/>
            <a:ext cx="284640" cy="4392488"/>
          </a:xfrm>
          <a:prstGeom prst="leftBracket">
            <a:avLst/>
          </a:prstGeom>
          <a:ln w="76200" cmpd="sng">
            <a:solidFill>
              <a:srgbClr val="0000FF"/>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000000"/>
                </a:solidFill>
              </a:ln>
            </a:endParaRPr>
          </a:p>
        </p:txBody>
      </p:sp>
      <p:sp>
        <p:nvSpPr>
          <p:cNvPr id="5" name="Left Bracket 4"/>
          <p:cNvSpPr/>
          <p:nvPr/>
        </p:nvSpPr>
        <p:spPr>
          <a:xfrm flipH="1">
            <a:off x="4211960" y="1628800"/>
            <a:ext cx="288032" cy="4392488"/>
          </a:xfrm>
          <a:prstGeom prst="leftBracket">
            <a:avLst/>
          </a:prstGeom>
          <a:ln w="76200" cmpd="sng">
            <a:solidFill>
              <a:srgbClr val="0000FF"/>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000000"/>
                </a:solidFill>
              </a:ln>
            </a:endParaRPr>
          </a:p>
        </p:txBody>
      </p:sp>
      <p:cxnSp>
        <p:nvCxnSpPr>
          <p:cNvPr id="7" name="Straight Connector 6"/>
          <p:cNvCxnSpPr/>
          <p:nvPr/>
        </p:nvCxnSpPr>
        <p:spPr>
          <a:xfrm>
            <a:off x="1331640" y="1772816"/>
            <a:ext cx="0" cy="4104456"/>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244525" y="1772816"/>
            <a:ext cx="0" cy="4104456"/>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Equal 8"/>
          <p:cNvSpPr/>
          <p:nvPr/>
        </p:nvSpPr>
        <p:spPr>
          <a:xfrm>
            <a:off x="5016498" y="3536449"/>
            <a:ext cx="1146256" cy="48846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10" name="TextBox 9"/>
          <p:cNvSpPr txBox="1"/>
          <p:nvPr/>
        </p:nvSpPr>
        <p:spPr>
          <a:xfrm>
            <a:off x="6067501" y="2589677"/>
            <a:ext cx="1595641" cy="1569660"/>
          </a:xfrm>
          <a:prstGeom prst="rect">
            <a:avLst/>
          </a:prstGeom>
          <a:noFill/>
        </p:spPr>
        <p:txBody>
          <a:bodyPr wrap="square" rtlCol="0">
            <a:spAutoFit/>
          </a:bodyPr>
          <a:lstStyle/>
          <a:p>
            <a:pPr algn="ctr" rtl="0"/>
            <a:r>
              <a:rPr lang="en-US" sz="9600" dirty="0">
                <a:solidFill>
                  <a:srgbClr val="0000FF"/>
                </a:solidFill>
              </a:rPr>
              <a:t>…</a:t>
            </a:r>
          </a:p>
        </p:txBody>
      </p:sp>
      <p:sp>
        <p:nvSpPr>
          <p:cNvPr id="6" name="TextBox 5"/>
          <p:cNvSpPr txBox="1"/>
          <p:nvPr/>
        </p:nvSpPr>
        <p:spPr>
          <a:xfrm>
            <a:off x="1856278" y="6190974"/>
            <a:ext cx="1905127" cy="400110"/>
          </a:xfrm>
          <a:prstGeom prst="rect">
            <a:avLst/>
          </a:prstGeom>
          <a:noFill/>
        </p:spPr>
        <p:txBody>
          <a:bodyPr wrap="square" rtlCol="0">
            <a:spAutoFit/>
          </a:bodyPr>
          <a:lstStyle/>
          <a:p>
            <a:pPr algn="ctr" rtl="0"/>
            <a:r>
              <a:rPr lang="en-US" sz="2000" i="1" dirty="0"/>
              <a:t>syntax</a:t>
            </a:r>
          </a:p>
        </p:txBody>
      </p:sp>
      <p:sp>
        <p:nvSpPr>
          <p:cNvPr id="11" name="TextBox 10"/>
          <p:cNvSpPr txBox="1"/>
          <p:nvPr/>
        </p:nvSpPr>
        <p:spPr>
          <a:xfrm>
            <a:off x="5879988" y="6196842"/>
            <a:ext cx="1905127" cy="400110"/>
          </a:xfrm>
          <a:prstGeom prst="rect">
            <a:avLst/>
          </a:prstGeom>
          <a:noFill/>
        </p:spPr>
        <p:txBody>
          <a:bodyPr wrap="square" rtlCol="0">
            <a:spAutoFit/>
          </a:bodyPr>
          <a:lstStyle/>
          <a:p>
            <a:pPr algn="ctr" rtl="0"/>
            <a:r>
              <a:rPr lang="en-US" sz="2000" i="1" dirty="0">
                <a:solidFill>
                  <a:srgbClr val="0000FF"/>
                </a:solidFill>
              </a:rPr>
              <a:t>semantics</a:t>
            </a:r>
          </a:p>
        </p:txBody>
      </p:sp>
      <p:sp>
        <p:nvSpPr>
          <p:cNvPr id="14" name="Slide Number Placeholder 13"/>
          <p:cNvSpPr>
            <a:spLocks noGrp="1"/>
          </p:cNvSpPr>
          <p:nvPr>
            <p:ph type="sldNum" sz="quarter" idx="12"/>
          </p:nvPr>
        </p:nvSpPr>
        <p:spPr/>
        <p:txBody>
          <a:bodyPr/>
          <a:lstStyle/>
          <a:p>
            <a:fld id="{DAF22AC9-109E-4E4D-92F9-530E51D9A3A2}" type="slidenum">
              <a:rPr lang="he-IL" smtClean="0"/>
              <a:pPr/>
              <a:t>113</a:t>
            </a:fld>
            <a:endParaRPr lang="he-IL" dirty="0"/>
          </a:p>
        </p:txBody>
      </p:sp>
    </p:spTree>
    <p:extLst>
      <p:ext uri="{BB962C8B-B14F-4D97-AF65-F5344CB8AC3E}">
        <p14:creationId xmlns:p14="http://schemas.microsoft.com/office/powerpoint/2010/main" val="2471943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Operational semantics</a:t>
            </a:r>
          </a:p>
          <a:p>
            <a:pPr lvl="1"/>
            <a:r>
              <a:rPr lang="en-US" dirty="0"/>
              <a:t>Natural operational semantics</a:t>
            </a:r>
          </a:p>
          <a:p>
            <a:pPr lvl="1"/>
            <a:r>
              <a:rPr lang="en-US" dirty="0"/>
              <a:t>Structural operational semantics</a:t>
            </a:r>
          </a:p>
          <a:p>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114</a:t>
            </a:fld>
            <a:endParaRPr lang="he-IL" dirty="0"/>
          </a:p>
        </p:txBody>
      </p:sp>
    </p:spTree>
    <p:extLst>
      <p:ext uri="{BB962C8B-B14F-4D97-AF65-F5344CB8AC3E}">
        <p14:creationId xmlns:p14="http://schemas.microsoft.com/office/powerpoint/2010/main" val="13623360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Languages</a:t>
            </a:r>
          </a:p>
        </p:txBody>
      </p:sp>
      <p:sp>
        <p:nvSpPr>
          <p:cNvPr id="3" name="Content Placeholder 2"/>
          <p:cNvSpPr>
            <a:spLocks noGrp="1"/>
          </p:cNvSpPr>
          <p:nvPr>
            <p:ph idx="1"/>
          </p:nvPr>
        </p:nvSpPr>
        <p:spPr/>
        <p:txBody>
          <a:bodyPr/>
          <a:lstStyle/>
          <a:p>
            <a:r>
              <a:rPr lang="en-US" dirty="0"/>
              <a:t>Syntax </a:t>
            </a:r>
          </a:p>
          <a:p>
            <a:pPr lvl="2"/>
            <a:r>
              <a:rPr lang="en-US" dirty="0"/>
              <a:t>“how do I write a program?”</a:t>
            </a:r>
          </a:p>
          <a:p>
            <a:pPr lvl="1"/>
            <a:r>
              <a:rPr lang="en-US" dirty="0"/>
              <a:t>BNF</a:t>
            </a:r>
          </a:p>
          <a:p>
            <a:pPr lvl="1"/>
            <a:r>
              <a:rPr lang="en-US" dirty="0"/>
              <a:t>“Parsing”</a:t>
            </a:r>
          </a:p>
          <a:p>
            <a:pPr lvl="1"/>
            <a:endParaRPr lang="en-US" dirty="0"/>
          </a:p>
          <a:p>
            <a:r>
              <a:rPr lang="en-US" dirty="0"/>
              <a:t>Semantics </a:t>
            </a:r>
          </a:p>
          <a:p>
            <a:pPr lvl="2"/>
            <a:r>
              <a:rPr lang="en-US" dirty="0"/>
              <a:t>“What does my program mean?”</a:t>
            </a:r>
          </a:p>
          <a:p>
            <a:pPr lvl="1"/>
            <a:r>
              <a:rPr lang="en-US" dirty="0"/>
              <a:t>…</a:t>
            </a:r>
          </a:p>
          <a:p>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115</a:t>
            </a:fld>
            <a:endParaRPr lang="he-IL" dirty="0"/>
          </a:p>
        </p:txBody>
      </p:sp>
    </p:spTree>
    <p:extLst>
      <p:ext uri="{BB962C8B-B14F-4D97-AF65-F5344CB8AC3E}">
        <p14:creationId xmlns:p14="http://schemas.microsoft.com/office/powerpoint/2010/main" val="3115833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semantics</a:t>
            </a:r>
          </a:p>
        </p:txBody>
      </p:sp>
      <p:sp>
        <p:nvSpPr>
          <p:cNvPr id="3" name="Content Placeholder 2"/>
          <p:cNvSpPr>
            <a:spLocks noGrp="1"/>
          </p:cNvSpPr>
          <p:nvPr>
            <p:ph idx="1"/>
          </p:nvPr>
        </p:nvSpPr>
        <p:spPr/>
        <p:txBody>
          <a:bodyPr/>
          <a:lstStyle/>
          <a:p>
            <a:r>
              <a:rPr lang="en-US" dirty="0"/>
              <a:t>State-transformer</a:t>
            </a:r>
          </a:p>
          <a:p>
            <a:pPr lvl="1"/>
            <a:r>
              <a:rPr lang="en-US" dirty="0"/>
              <a:t>Set-of-states transformer</a:t>
            </a:r>
          </a:p>
          <a:p>
            <a:pPr lvl="1"/>
            <a:r>
              <a:rPr lang="en-US" dirty="0"/>
              <a:t>Trace transformer</a:t>
            </a:r>
          </a:p>
          <a:p>
            <a:r>
              <a:rPr lang="en-US" dirty="0"/>
              <a:t>Predicate-transformer</a:t>
            </a:r>
          </a:p>
          <a:p>
            <a:r>
              <a:rPr lang="en-US" dirty="0"/>
              <a:t>Functions</a:t>
            </a:r>
          </a:p>
        </p:txBody>
      </p:sp>
      <p:sp>
        <p:nvSpPr>
          <p:cNvPr id="5" name="Slide Number Placeholder 4"/>
          <p:cNvSpPr>
            <a:spLocks noGrp="1"/>
          </p:cNvSpPr>
          <p:nvPr>
            <p:ph type="sldNum" sz="quarter" idx="12"/>
          </p:nvPr>
        </p:nvSpPr>
        <p:spPr/>
        <p:txBody>
          <a:bodyPr/>
          <a:lstStyle/>
          <a:p>
            <a:fld id="{DAF22AC9-109E-4E4D-92F9-530E51D9A3A2}" type="slidenum">
              <a:rPr lang="he-IL" smtClean="0"/>
              <a:pPr/>
              <a:t>116</a:t>
            </a:fld>
            <a:endParaRPr lang="he-IL" dirty="0"/>
          </a:p>
        </p:txBody>
      </p:sp>
    </p:spTree>
    <p:extLst>
      <p:ext uri="{BB962C8B-B14F-4D97-AF65-F5344CB8AC3E}">
        <p14:creationId xmlns:p14="http://schemas.microsoft.com/office/powerpoint/2010/main" val="12159631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semantics</a:t>
            </a:r>
          </a:p>
        </p:txBody>
      </p:sp>
      <p:sp>
        <p:nvSpPr>
          <p:cNvPr id="3" name="Content Placeholder 2"/>
          <p:cNvSpPr>
            <a:spLocks noGrp="1"/>
          </p:cNvSpPr>
          <p:nvPr>
            <p:ph idx="1"/>
          </p:nvPr>
        </p:nvSpPr>
        <p:spPr/>
        <p:txBody>
          <a:bodyPr/>
          <a:lstStyle/>
          <a:p>
            <a:r>
              <a:rPr lang="en-US" dirty="0"/>
              <a:t>State-transformer</a:t>
            </a:r>
          </a:p>
          <a:p>
            <a:pPr lvl="1"/>
            <a:r>
              <a:rPr lang="en-US" dirty="0"/>
              <a:t>Set-of-states transformer</a:t>
            </a:r>
          </a:p>
          <a:p>
            <a:pPr lvl="1"/>
            <a:r>
              <a:rPr lang="en-US" dirty="0"/>
              <a:t>Trace transformer</a:t>
            </a:r>
          </a:p>
          <a:p>
            <a:r>
              <a:rPr lang="en-US" dirty="0"/>
              <a:t>Predicate-transformer</a:t>
            </a:r>
          </a:p>
          <a:p>
            <a:r>
              <a:rPr lang="en-US" dirty="0"/>
              <a:t>Functions</a:t>
            </a:r>
          </a:p>
          <a:p>
            <a:endParaRPr lang="en-US"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117</a:t>
            </a:fld>
            <a:endParaRPr lang="he-IL" dirty="0"/>
          </a:p>
        </p:txBody>
      </p:sp>
    </p:spTree>
    <p:extLst>
      <p:ext uri="{BB962C8B-B14F-4D97-AF65-F5344CB8AC3E}">
        <p14:creationId xmlns:p14="http://schemas.microsoft.com/office/powerpoint/2010/main" val="12383108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semantics do we want?</a:t>
            </a:r>
          </a:p>
        </p:txBody>
      </p:sp>
      <p:sp>
        <p:nvSpPr>
          <p:cNvPr id="3" name="Content Placeholder 2"/>
          <p:cNvSpPr>
            <a:spLocks noGrp="1"/>
          </p:cNvSpPr>
          <p:nvPr>
            <p:ph idx="1"/>
          </p:nvPr>
        </p:nvSpPr>
        <p:spPr/>
        <p:txBody>
          <a:bodyPr/>
          <a:lstStyle/>
          <a:p>
            <a:r>
              <a:rPr lang="en-US" dirty="0"/>
              <a:t>Captures the aspects of computations we care about</a:t>
            </a:r>
          </a:p>
          <a:p>
            <a:pPr lvl="1"/>
            <a:r>
              <a:rPr lang="en-US" dirty="0"/>
              <a:t>“adequate” </a:t>
            </a:r>
          </a:p>
          <a:p>
            <a:pPr lvl="1"/>
            <a:endParaRPr lang="en-US" dirty="0"/>
          </a:p>
          <a:p>
            <a:r>
              <a:rPr lang="en-US" dirty="0"/>
              <a:t>Hides irrelevant details</a:t>
            </a:r>
          </a:p>
          <a:p>
            <a:pPr lvl="1"/>
            <a:r>
              <a:rPr lang="en-US" dirty="0"/>
              <a:t>“fully abstract”</a:t>
            </a:r>
          </a:p>
          <a:p>
            <a:pPr lvl="1"/>
            <a:endParaRPr lang="en-US" dirty="0"/>
          </a:p>
          <a:p>
            <a:r>
              <a:rPr lang="en-US" dirty="0"/>
              <a:t>Compositional</a:t>
            </a:r>
          </a:p>
        </p:txBody>
      </p:sp>
      <p:sp>
        <p:nvSpPr>
          <p:cNvPr id="4" name="Slide Number Placeholder 3"/>
          <p:cNvSpPr>
            <a:spLocks noGrp="1"/>
          </p:cNvSpPr>
          <p:nvPr>
            <p:ph type="sldNum" sz="quarter" idx="12"/>
          </p:nvPr>
        </p:nvSpPr>
        <p:spPr/>
        <p:txBody>
          <a:bodyPr/>
          <a:lstStyle/>
          <a:p>
            <a:fld id="{DAF22AC9-109E-4E4D-92F9-530E51D9A3A2}" type="slidenum">
              <a:rPr lang="he-IL" smtClean="0"/>
              <a:pPr/>
              <a:t>118</a:t>
            </a:fld>
            <a:endParaRPr lang="he-IL" dirty="0"/>
          </a:p>
        </p:txBody>
      </p:sp>
    </p:spTree>
    <p:extLst>
      <p:ext uri="{BB962C8B-B14F-4D97-AF65-F5344CB8AC3E}">
        <p14:creationId xmlns:p14="http://schemas.microsoft.com/office/powerpoint/2010/main" val="10257942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semantics do we want?</a:t>
            </a:r>
          </a:p>
        </p:txBody>
      </p:sp>
      <p:sp>
        <p:nvSpPr>
          <p:cNvPr id="3" name="Content Placeholder 2"/>
          <p:cNvSpPr>
            <a:spLocks noGrp="1"/>
          </p:cNvSpPr>
          <p:nvPr>
            <p:ph idx="1"/>
          </p:nvPr>
        </p:nvSpPr>
        <p:spPr/>
        <p:txBody>
          <a:bodyPr/>
          <a:lstStyle/>
          <a:p>
            <a:r>
              <a:rPr lang="en-US" dirty="0"/>
              <a:t>Captures the aspects of computations we care about</a:t>
            </a:r>
          </a:p>
          <a:p>
            <a:pPr lvl="1"/>
            <a:r>
              <a:rPr lang="en-US" dirty="0"/>
              <a:t>“adequate” </a:t>
            </a:r>
          </a:p>
          <a:p>
            <a:pPr lvl="1"/>
            <a:endParaRPr lang="en-US" dirty="0"/>
          </a:p>
          <a:p>
            <a:r>
              <a:rPr lang="en-US" dirty="0"/>
              <a:t>Hides irrelevant details</a:t>
            </a:r>
          </a:p>
          <a:p>
            <a:pPr lvl="1"/>
            <a:r>
              <a:rPr lang="en-US" dirty="0"/>
              <a:t>“fully abstract”</a:t>
            </a:r>
          </a:p>
          <a:p>
            <a:pPr lvl="1"/>
            <a:endParaRPr lang="en-US" dirty="0"/>
          </a:p>
          <a:p>
            <a:r>
              <a:rPr lang="en-US" dirty="0"/>
              <a:t>Compositional</a:t>
            </a:r>
          </a:p>
        </p:txBody>
      </p:sp>
    </p:spTree>
    <p:extLst>
      <p:ext uri="{BB962C8B-B14F-4D97-AF65-F5344CB8AC3E}">
        <p14:creationId xmlns:p14="http://schemas.microsoft.com/office/powerpoint/2010/main" val="52451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Patriot bug – rounding error</a:t>
            </a:r>
          </a:p>
        </p:txBody>
      </p:sp>
      <p:sp>
        <p:nvSpPr>
          <p:cNvPr id="3" name="Content Placeholder 2"/>
          <p:cNvSpPr>
            <a:spLocks noGrp="1"/>
          </p:cNvSpPr>
          <p:nvPr>
            <p:ph idx="1"/>
          </p:nvPr>
        </p:nvSpPr>
        <p:spPr/>
        <p:txBody>
          <a:bodyPr>
            <a:normAutofit fontScale="85000" lnSpcReduction="10000"/>
          </a:bodyPr>
          <a:lstStyle/>
          <a:p>
            <a:r>
              <a:rPr lang="en-US" dirty="0"/>
              <a:t>Time measured in 1/10 seconds</a:t>
            </a:r>
          </a:p>
          <a:p>
            <a:r>
              <a:rPr lang="en-US" dirty="0"/>
              <a:t>Binary expansion of 1/10: </a:t>
            </a:r>
            <a:r>
              <a:rPr lang="en-US" sz="2800" dirty="0"/>
              <a:t>0.0001100110011001100110011001100....</a:t>
            </a:r>
          </a:p>
          <a:p>
            <a:r>
              <a:rPr lang="en-US" dirty="0"/>
              <a:t>24-bit register</a:t>
            </a:r>
          </a:p>
          <a:p>
            <a:pPr lvl="1">
              <a:buNone/>
            </a:pPr>
            <a:r>
              <a:rPr lang="en-US" sz="2800" dirty="0"/>
              <a:t>0.00011001100110011001100</a:t>
            </a:r>
          </a:p>
          <a:p>
            <a:r>
              <a:rPr lang="en-US" dirty="0"/>
              <a:t>error of </a:t>
            </a:r>
          </a:p>
          <a:p>
            <a:pPr lvl="1"/>
            <a:r>
              <a:rPr lang="en-US" sz="2800" dirty="0"/>
              <a:t>0.0000000000000000000000011001100... binary, or ~0.000000095 decimal</a:t>
            </a:r>
          </a:p>
          <a:p>
            <a:r>
              <a:rPr lang="en-US" dirty="0"/>
              <a:t>After 100 hours of operation error is </a:t>
            </a:r>
            <a:r>
              <a:rPr lang="en-US" sz="2800" dirty="0"/>
              <a:t>0.000000095×100×3600×10=0.34</a:t>
            </a:r>
            <a:endParaRPr lang="en-US" dirty="0"/>
          </a:p>
          <a:p>
            <a:r>
              <a:rPr lang="en-US" dirty="0"/>
              <a:t>A Scud travels at about 1,676 meters per second, and so travels more than half a kilometer in this time</a:t>
            </a:r>
          </a:p>
        </p:txBody>
      </p:sp>
      <p:sp>
        <p:nvSpPr>
          <p:cNvPr id="4" name="Rounded Rectangle 3"/>
          <p:cNvSpPr/>
          <p:nvPr/>
        </p:nvSpPr>
        <p:spPr>
          <a:xfrm>
            <a:off x="1219200" y="6248400"/>
            <a:ext cx="6705600"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Suggested solution: reboot every 10 hours</a:t>
            </a:r>
          </a:p>
        </p:txBody>
      </p:sp>
      <p:sp>
        <p:nvSpPr>
          <p:cNvPr id="6"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Formal semantics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120</a:t>
            </a:fld>
            <a:endParaRPr lang="en-US"/>
          </a:p>
        </p:txBody>
      </p:sp>
      <p:sp>
        <p:nvSpPr>
          <p:cNvPr id="9" name="Content Placeholder 8"/>
          <p:cNvSpPr>
            <a:spLocks noGrp="1"/>
          </p:cNvSpPr>
          <p:nvPr>
            <p:ph idx="4294967295"/>
          </p:nvPr>
        </p:nvSpPr>
        <p:spPr>
          <a:xfrm>
            <a:off x="0" y="2060848"/>
            <a:ext cx="9064960" cy="1872729"/>
          </a:xfrm>
        </p:spPr>
        <p:txBody>
          <a:bodyPr>
            <a:normAutofit/>
          </a:bodyPr>
          <a:lstStyle/>
          <a:p>
            <a:pPr marL="68580" indent="0" algn="ctr">
              <a:buNone/>
            </a:pPr>
            <a:r>
              <a:rPr lang="en-US" sz="3600" i="1" dirty="0"/>
              <a:t>“Formal semantics is concerned with rigorously specifying the meaning, or behavior, of programs, pieces of hardware, etc.”</a:t>
            </a:r>
          </a:p>
          <a:p>
            <a:pPr marL="68580" indent="0" algn="ctr">
              <a:buNone/>
            </a:pPr>
            <a:endParaRPr lang="en-US" sz="3600" dirty="0"/>
          </a:p>
        </p:txBody>
      </p:sp>
      <p:sp>
        <p:nvSpPr>
          <p:cNvPr id="3" name="TextBox 2"/>
          <p:cNvSpPr txBox="1"/>
          <p:nvPr/>
        </p:nvSpPr>
        <p:spPr>
          <a:xfrm>
            <a:off x="2483768" y="4149080"/>
            <a:ext cx="5976664" cy="646331"/>
          </a:xfrm>
          <a:prstGeom prst="rect">
            <a:avLst/>
          </a:prstGeom>
          <a:noFill/>
        </p:spPr>
        <p:txBody>
          <a:bodyPr wrap="square" rtlCol="0">
            <a:spAutoFit/>
          </a:bodyPr>
          <a:lstStyle/>
          <a:p>
            <a:pPr rtl="0"/>
            <a:r>
              <a:rPr lang="en-US" dirty="0">
                <a:hlinkClick r:id="rId2"/>
              </a:rPr>
              <a:t>Semantics with Applications – a Formal Introduction</a:t>
            </a:r>
            <a:r>
              <a:rPr lang="en-US" dirty="0"/>
              <a:t> (Page 1)</a:t>
            </a:r>
          </a:p>
          <a:p>
            <a:pPr rtl="0"/>
            <a:r>
              <a:rPr lang="en-US" dirty="0"/>
              <a:t>Nielsen &amp; Nielsen</a:t>
            </a:r>
          </a:p>
        </p:txBody>
      </p:sp>
    </p:spTree>
    <p:extLst>
      <p:ext uri="{BB962C8B-B14F-4D97-AF65-F5344CB8AC3E}">
        <p14:creationId xmlns:p14="http://schemas.microsoft.com/office/powerpoint/2010/main" val="1693359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Formal semantics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121</a:t>
            </a:fld>
            <a:endParaRPr lang="en-US"/>
          </a:p>
        </p:txBody>
      </p:sp>
      <p:sp>
        <p:nvSpPr>
          <p:cNvPr id="5" name="TextBox 4"/>
          <p:cNvSpPr txBox="1"/>
          <p:nvPr/>
        </p:nvSpPr>
        <p:spPr>
          <a:xfrm>
            <a:off x="107504" y="1628800"/>
            <a:ext cx="8928992" cy="1754327"/>
          </a:xfrm>
          <a:prstGeom prst="rect">
            <a:avLst/>
          </a:prstGeom>
          <a:noFill/>
        </p:spPr>
        <p:txBody>
          <a:bodyPr wrap="square" rtlCol="1">
            <a:spAutoFit/>
          </a:bodyPr>
          <a:lstStyle/>
          <a:p>
            <a:pPr marL="0" lvl="1" algn="ctr" rtl="0"/>
            <a:r>
              <a:rPr lang="en-US" sz="3600" dirty="0"/>
              <a:t>“</a:t>
            </a:r>
            <a:r>
              <a:rPr lang="en-US" sz="3600" i="1" dirty="0"/>
              <a:t>This theory allows a program to be manipulated like a formula –</a:t>
            </a:r>
            <a:br>
              <a:rPr lang="en-US" sz="3600" i="1" dirty="0"/>
            </a:br>
            <a:r>
              <a:rPr lang="en-US" sz="3600" i="1" dirty="0"/>
              <a:t>that is to say, its properties can be calculated.</a:t>
            </a:r>
            <a:r>
              <a:rPr lang="en-US" sz="3600" dirty="0"/>
              <a:t>”</a:t>
            </a:r>
            <a:endParaRPr lang="en-US" sz="3600" dirty="0">
              <a:solidFill>
                <a:srgbClr val="000000"/>
              </a:solidFill>
            </a:endParaRPr>
          </a:p>
        </p:txBody>
      </p:sp>
      <p:sp>
        <p:nvSpPr>
          <p:cNvPr id="2" name="TextBox 1"/>
          <p:cNvSpPr txBox="1"/>
          <p:nvPr/>
        </p:nvSpPr>
        <p:spPr>
          <a:xfrm>
            <a:off x="1489555" y="3998950"/>
            <a:ext cx="7654445" cy="461665"/>
          </a:xfrm>
          <a:prstGeom prst="rect">
            <a:avLst/>
          </a:prstGeom>
          <a:noFill/>
        </p:spPr>
        <p:txBody>
          <a:bodyPr wrap="square" rtlCol="0">
            <a:spAutoFit/>
          </a:bodyPr>
          <a:lstStyle/>
          <a:p>
            <a:pPr marL="0" lvl="1" algn="ctr" rtl="0"/>
            <a:r>
              <a:rPr lang="en-US" sz="2400" i="1" dirty="0">
                <a:solidFill>
                  <a:schemeClr val="bg1">
                    <a:lumMod val="65000"/>
                  </a:schemeClr>
                </a:solidFill>
              </a:rPr>
              <a:t>Gérard </a:t>
            </a:r>
            <a:r>
              <a:rPr lang="en-US" sz="2400" i="1" dirty="0" err="1">
                <a:solidFill>
                  <a:schemeClr val="bg1">
                    <a:lumMod val="65000"/>
                  </a:schemeClr>
                </a:solidFill>
              </a:rPr>
              <a:t>Huet</a:t>
            </a:r>
            <a:r>
              <a:rPr lang="en-US" sz="2400" i="1" dirty="0">
                <a:solidFill>
                  <a:schemeClr val="bg1">
                    <a:lumMod val="65000"/>
                  </a:schemeClr>
                </a:solidFill>
              </a:rPr>
              <a:t> &amp; Philippe </a:t>
            </a:r>
            <a:r>
              <a:rPr lang="en-US" sz="2400" i="1" dirty="0" err="1">
                <a:solidFill>
                  <a:schemeClr val="bg1">
                    <a:lumMod val="65000"/>
                  </a:schemeClr>
                </a:solidFill>
              </a:rPr>
              <a:t>Flajolet</a:t>
            </a:r>
            <a:r>
              <a:rPr lang="en-US" sz="2400" i="1" dirty="0">
                <a:solidFill>
                  <a:schemeClr val="bg1">
                    <a:lumMod val="65000"/>
                  </a:schemeClr>
                </a:solidFill>
              </a:rPr>
              <a:t> homage to Gilles Kahn</a:t>
            </a:r>
          </a:p>
        </p:txBody>
      </p:sp>
    </p:spTree>
    <p:extLst>
      <p:ext uri="{BB962C8B-B14F-4D97-AF65-F5344CB8AC3E}">
        <p14:creationId xmlns:p14="http://schemas.microsoft.com/office/powerpoint/2010/main" val="6142524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formal semantics?</a:t>
            </a:r>
          </a:p>
        </p:txBody>
      </p:sp>
      <p:sp>
        <p:nvSpPr>
          <p:cNvPr id="3" name="Content Placeholder 2"/>
          <p:cNvSpPr>
            <a:spLocks noGrp="1"/>
          </p:cNvSpPr>
          <p:nvPr>
            <p:ph idx="1"/>
          </p:nvPr>
        </p:nvSpPr>
        <p:spPr/>
        <p:txBody>
          <a:bodyPr>
            <a:normAutofit/>
          </a:bodyPr>
          <a:lstStyle/>
          <a:p>
            <a:r>
              <a:rPr lang="en-US" dirty="0"/>
              <a:t>Implementation-independent definition of a programming language</a:t>
            </a:r>
          </a:p>
          <a:p>
            <a:endParaRPr lang="en-US" dirty="0"/>
          </a:p>
          <a:p>
            <a:r>
              <a:rPr lang="en-US" dirty="0"/>
              <a:t>Automatically generating interpreters </a:t>
            </a:r>
          </a:p>
          <a:p>
            <a:pPr lvl="1"/>
            <a:r>
              <a:rPr lang="en-US" dirty="0"/>
              <a:t>and some day maybe full fledged compilers</a:t>
            </a:r>
          </a:p>
          <a:p>
            <a:endParaRPr lang="en-US" dirty="0"/>
          </a:p>
          <a:p>
            <a:r>
              <a:rPr lang="en-US" dirty="0"/>
              <a:t>Verification and debugging</a:t>
            </a:r>
          </a:p>
          <a:p>
            <a:pPr lvl="1"/>
            <a:r>
              <a:rPr lang="en-US" dirty="0"/>
              <a:t>if you don’t know what it does, how do you know its incorrect?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122</a:t>
            </a:fld>
            <a:endParaRPr lang="en-US"/>
          </a:p>
        </p:txBody>
      </p:sp>
    </p:spTree>
    <p:extLst>
      <p:ext uri="{BB962C8B-B14F-4D97-AF65-F5344CB8AC3E}">
        <p14:creationId xmlns:p14="http://schemas.microsoft.com/office/powerpoint/2010/main" val="7878259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formal semantics?</a:t>
            </a:r>
          </a:p>
        </p:txBody>
      </p:sp>
      <p:sp>
        <p:nvSpPr>
          <p:cNvPr id="3" name="Content Placeholder 2"/>
          <p:cNvSpPr>
            <a:spLocks noGrp="1"/>
          </p:cNvSpPr>
          <p:nvPr>
            <p:ph idx="1"/>
          </p:nvPr>
        </p:nvSpPr>
        <p:spPr/>
        <p:txBody>
          <a:bodyPr>
            <a:normAutofit/>
          </a:bodyPr>
          <a:lstStyle/>
          <a:p>
            <a:r>
              <a:rPr lang="en-US" dirty="0"/>
              <a:t>Implementation-independent definition of a programming language</a:t>
            </a:r>
          </a:p>
          <a:p>
            <a:endParaRPr lang="en-US" dirty="0"/>
          </a:p>
          <a:p>
            <a:r>
              <a:rPr lang="en-US" dirty="0"/>
              <a:t>Automatically generating interpreters </a:t>
            </a:r>
          </a:p>
          <a:p>
            <a:pPr lvl="1"/>
            <a:r>
              <a:rPr lang="en-US" dirty="0"/>
              <a:t>and some day maybe full fledged compilers</a:t>
            </a:r>
          </a:p>
          <a:p>
            <a:endParaRPr lang="en-US" dirty="0"/>
          </a:p>
          <a:p>
            <a:r>
              <a:rPr lang="en-US" dirty="0">
                <a:solidFill>
                  <a:srgbClr val="0000FF"/>
                </a:solidFill>
              </a:rPr>
              <a:t>Verification and debugging</a:t>
            </a:r>
          </a:p>
          <a:p>
            <a:pPr lvl="1"/>
            <a:r>
              <a:rPr lang="en-US" dirty="0">
                <a:solidFill>
                  <a:srgbClr val="0000FF"/>
                </a:solidFill>
              </a:rPr>
              <a:t>if you don’t know what it does, how do you know its incorrect?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123</a:t>
            </a:fld>
            <a:endParaRPr lang="en-US"/>
          </a:p>
        </p:txBody>
      </p:sp>
    </p:spTree>
    <p:extLst>
      <p:ext uri="{BB962C8B-B14F-4D97-AF65-F5344CB8AC3E}">
        <p14:creationId xmlns:p14="http://schemas.microsoft.com/office/powerpoint/2010/main" val="17540578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normAutofit fontScale="90000"/>
          </a:bodyPr>
          <a:lstStyle/>
          <a:p>
            <a:r>
              <a:rPr lang="en-US" dirty="0"/>
              <a:t>Levels of abstractions and applications</a:t>
            </a:r>
            <a:endParaRPr lang="he-IL"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124</a:t>
            </a:fld>
            <a:endParaRPr lang="he-IL" dirty="0"/>
          </a:p>
        </p:txBody>
      </p:sp>
      <p:sp>
        <p:nvSpPr>
          <p:cNvPr id="6" name="TextBox 5"/>
          <p:cNvSpPr txBox="1"/>
          <p:nvPr/>
        </p:nvSpPr>
        <p:spPr>
          <a:xfrm>
            <a:off x="2869158" y="3273950"/>
            <a:ext cx="3787832" cy="646331"/>
          </a:xfrm>
          <a:prstGeom prst="rect">
            <a:avLst/>
          </a:prstGeom>
          <a:noFill/>
          <a:ln>
            <a:solidFill>
              <a:schemeClr val="tx1"/>
            </a:solidFill>
          </a:ln>
        </p:spPr>
        <p:txBody>
          <a:bodyPr wrap="none" rtlCol="1">
            <a:spAutoFit/>
          </a:bodyPr>
          <a:lstStyle/>
          <a:p>
            <a:pPr algn="ctr" rtl="0"/>
            <a:r>
              <a:rPr lang="en-US" sz="3600" dirty="0"/>
              <a:t>Program Semantics</a:t>
            </a:r>
            <a:endParaRPr lang="he-IL" sz="3600" dirty="0"/>
          </a:p>
        </p:txBody>
      </p:sp>
      <p:sp>
        <p:nvSpPr>
          <p:cNvPr id="7" name="TextBox 6"/>
          <p:cNvSpPr txBox="1"/>
          <p:nvPr/>
        </p:nvSpPr>
        <p:spPr>
          <a:xfrm>
            <a:off x="2267744" y="4581128"/>
            <a:ext cx="4990661" cy="1200329"/>
          </a:xfrm>
          <a:prstGeom prst="rect">
            <a:avLst/>
          </a:prstGeom>
          <a:noFill/>
          <a:ln>
            <a:solidFill>
              <a:schemeClr val="tx1"/>
            </a:solidFill>
          </a:ln>
        </p:spPr>
        <p:txBody>
          <a:bodyPr wrap="none" rtlCol="1">
            <a:spAutoFit/>
          </a:bodyPr>
          <a:lstStyle/>
          <a:p>
            <a:pPr algn="ctr" rtl="0"/>
            <a:r>
              <a:rPr lang="en-US" sz="3600" dirty="0"/>
              <a:t>Assembly-level Semantics</a:t>
            </a:r>
            <a:br>
              <a:rPr lang="en-US" sz="3600" dirty="0"/>
            </a:br>
            <a:r>
              <a:rPr lang="en-US" sz="3600" dirty="0"/>
              <a:t>(Small-step)</a:t>
            </a:r>
            <a:endParaRPr lang="he-IL" sz="3600" dirty="0"/>
          </a:p>
        </p:txBody>
      </p:sp>
      <p:sp>
        <p:nvSpPr>
          <p:cNvPr id="8" name="TextBox 7"/>
          <p:cNvSpPr txBox="1"/>
          <p:nvPr/>
        </p:nvSpPr>
        <p:spPr>
          <a:xfrm>
            <a:off x="2785802" y="1412776"/>
            <a:ext cx="3954544" cy="1200329"/>
          </a:xfrm>
          <a:prstGeom prst="rect">
            <a:avLst/>
          </a:prstGeom>
          <a:noFill/>
          <a:ln>
            <a:solidFill>
              <a:schemeClr val="tx1"/>
            </a:solidFill>
          </a:ln>
        </p:spPr>
        <p:txBody>
          <a:bodyPr wrap="none" rtlCol="1">
            <a:spAutoFit/>
          </a:bodyPr>
          <a:lstStyle/>
          <a:p>
            <a:pPr algn="ctr" rtl="0"/>
            <a:r>
              <a:rPr lang="en-US" sz="3600" dirty="0"/>
              <a:t>Static Analysis</a:t>
            </a:r>
            <a:br>
              <a:rPr lang="en-US" sz="3600" dirty="0"/>
            </a:br>
            <a:r>
              <a:rPr lang="en-US" sz="3600" dirty="0"/>
              <a:t>(abstract semantics)</a:t>
            </a:r>
            <a:endParaRPr lang="he-IL" sz="3600" dirty="0"/>
          </a:p>
        </p:txBody>
      </p:sp>
      <p:sp>
        <p:nvSpPr>
          <p:cNvPr id="9" name="TextBox 8"/>
          <p:cNvSpPr txBox="1"/>
          <p:nvPr/>
        </p:nvSpPr>
        <p:spPr>
          <a:xfrm>
            <a:off x="4506433" y="3927538"/>
            <a:ext cx="513282" cy="646331"/>
          </a:xfrm>
          <a:prstGeom prst="rect">
            <a:avLst/>
          </a:prstGeom>
          <a:noFill/>
        </p:spPr>
        <p:txBody>
          <a:bodyPr wrap="none" rtlCol="1">
            <a:spAutoFit/>
          </a:bodyPr>
          <a:lstStyle/>
          <a:p>
            <a:pPr algn="ctr" rtl="0"/>
            <a:r>
              <a:rPr lang="he-IL" sz="3600" dirty="0">
                <a:sym typeface="Math B"/>
              </a:rPr>
              <a:t></a:t>
            </a:r>
            <a:endParaRPr lang="he-IL" sz="3600" dirty="0"/>
          </a:p>
        </p:txBody>
      </p:sp>
      <p:sp>
        <p:nvSpPr>
          <p:cNvPr id="10" name="TextBox 9"/>
          <p:cNvSpPr txBox="1"/>
          <p:nvPr/>
        </p:nvSpPr>
        <p:spPr>
          <a:xfrm>
            <a:off x="4506433" y="2620362"/>
            <a:ext cx="513282" cy="646331"/>
          </a:xfrm>
          <a:prstGeom prst="rect">
            <a:avLst/>
          </a:prstGeom>
          <a:noFill/>
        </p:spPr>
        <p:txBody>
          <a:bodyPr wrap="none" rtlCol="1">
            <a:spAutoFit/>
          </a:bodyPr>
          <a:lstStyle/>
          <a:p>
            <a:pPr algn="ctr" rtl="0"/>
            <a:r>
              <a:rPr lang="he-IL" sz="3600" dirty="0">
                <a:sym typeface="Math B"/>
              </a:rPr>
              <a:t></a:t>
            </a:r>
            <a:endParaRPr lang="he-IL" sz="3600" dirty="0"/>
          </a:p>
        </p:txBody>
      </p:sp>
    </p:spTree>
    <p:extLst>
      <p:ext uri="{BB962C8B-B14F-4D97-AF65-F5344CB8AC3E}">
        <p14:creationId xmlns:p14="http://schemas.microsoft.com/office/powerpoint/2010/main" val="19430188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Semantic description methods</a:t>
            </a:r>
            <a:endParaRPr lang="he-IL" dirty="0"/>
          </a:p>
        </p:txBody>
      </p:sp>
      <p:sp>
        <p:nvSpPr>
          <p:cNvPr id="3" name="מציין מיקום תוכן 2"/>
          <p:cNvSpPr>
            <a:spLocks noGrp="1"/>
          </p:cNvSpPr>
          <p:nvPr>
            <p:ph idx="1"/>
          </p:nvPr>
        </p:nvSpPr>
        <p:spPr/>
        <p:txBody>
          <a:bodyPr>
            <a:normAutofit lnSpcReduction="10000"/>
          </a:bodyPr>
          <a:lstStyle/>
          <a:p>
            <a:r>
              <a:rPr lang="en-US" dirty="0"/>
              <a:t>Operational semantics</a:t>
            </a:r>
          </a:p>
          <a:p>
            <a:pPr lvl="1"/>
            <a:r>
              <a:rPr lang="en-US" dirty="0"/>
              <a:t>Natural semantics (big step) [G. Kahn]</a:t>
            </a:r>
          </a:p>
          <a:p>
            <a:pPr lvl="1"/>
            <a:r>
              <a:rPr lang="en-US" dirty="0"/>
              <a:t>Structural semantics (small step) [G. </a:t>
            </a:r>
            <a:r>
              <a:rPr lang="en-US" dirty="0" err="1"/>
              <a:t>Plotkin</a:t>
            </a:r>
            <a:r>
              <a:rPr lang="en-US" dirty="0"/>
              <a:t>]</a:t>
            </a:r>
          </a:p>
          <a:p>
            <a:pPr lvl="2"/>
            <a:r>
              <a:rPr lang="en-US" i="1" dirty="0"/>
              <a:t>Trace semantics</a:t>
            </a:r>
          </a:p>
          <a:p>
            <a:pPr lvl="2"/>
            <a:r>
              <a:rPr lang="en-US" i="1" dirty="0"/>
              <a:t>Collecting semantics</a:t>
            </a:r>
          </a:p>
          <a:p>
            <a:pPr lvl="2"/>
            <a:r>
              <a:rPr lang="en-US" i="1" dirty="0"/>
              <a:t>[Instrumented semantics]</a:t>
            </a:r>
          </a:p>
          <a:p>
            <a:endParaRPr lang="en-US" dirty="0"/>
          </a:p>
          <a:p>
            <a:r>
              <a:rPr lang="en-US" dirty="0"/>
              <a:t>Denotational semantics [D. Scott, C. </a:t>
            </a:r>
            <a:r>
              <a:rPr lang="en-US" dirty="0" err="1"/>
              <a:t>Strachy</a:t>
            </a:r>
            <a:r>
              <a:rPr lang="en-US" dirty="0"/>
              <a:t>]</a:t>
            </a:r>
          </a:p>
          <a:p>
            <a:endParaRPr lang="en-US" dirty="0"/>
          </a:p>
          <a:p>
            <a:r>
              <a:rPr lang="en-US" dirty="0"/>
              <a:t>Axiomatic semantics [C. A. R. Hoare, R. Floyd]</a:t>
            </a:r>
          </a:p>
          <a:p>
            <a:endParaRPr lang="en-US" dirty="0"/>
          </a:p>
          <a:p>
            <a:endParaRPr lang="he-IL"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125</a:t>
            </a:fld>
            <a:endParaRPr lang="he-IL" dirty="0"/>
          </a:p>
        </p:txBody>
      </p:sp>
    </p:spTree>
    <p:extLst>
      <p:ext uri="{BB962C8B-B14F-4D97-AF65-F5344CB8AC3E}">
        <p14:creationId xmlns:p14="http://schemas.microsoft.com/office/powerpoint/2010/main" val="16822487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0276" y="586116"/>
            <a:ext cx="7772400" cy="2338827"/>
          </a:xfrm>
        </p:spPr>
        <p:txBody>
          <a:bodyPr>
            <a:normAutofit/>
          </a:bodyPr>
          <a:lstStyle/>
          <a:p>
            <a:r>
              <a:rPr lang="en-US" sz="6000" dirty="0"/>
              <a:t>Operational Semantics</a:t>
            </a:r>
            <a:endParaRPr lang="en-US" sz="2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53299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127</a:t>
            </a:fld>
            <a:endParaRPr lang="he-IL" dirty="0"/>
          </a:p>
        </p:txBody>
      </p:sp>
      <p:pic>
        <p:nvPicPr>
          <p:cNvPr id="1026" name="Picture 2" descr="http://www.daimi.au.dk/~bra8130/Wiley_book/wiley.jpeg"/>
          <p:cNvPicPr>
            <a:picLocks noChangeAspect="1" noChangeArrowheads="1"/>
          </p:cNvPicPr>
          <p:nvPr/>
        </p:nvPicPr>
        <p:blipFill>
          <a:blip r:embed="rId2" cstate="print"/>
          <a:srcRect/>
          <a:stretch>
            <a:fillRect/>
          </a:stretch>
        </p:blipFill>
        <p:spPr bwMode="auto">
          <a:xfrm>
            <a:off x="2558657" y="836712"/>
            <a:ext cx="3957559" cy="5735592"/>
          </a:xfrm>
          <a:prstGeom prst="rect">
            <a:avLst/>
          </a:prstGeom>
          <a:noFill/>
        </p:spPr>
      </p:pic>
      <p:sp>
        <p:nvSpPr>
          <p:cNvPr id="10" name="TextBox 9"/>
          <p:cNvSpPr txBox="1"/>
          <p:nvPr/>
        </p:nvSpPr>
        <p:spPr>
          <a:xfrm>
            <a:off x="611560" y="188640"/>
            <a:ext cx="7632848" cy="461665"/>
          </a:xfrm>
          <a:prstGeom prst="rect">
            <a:avLst/>
          </a:prstGeom>
          <a:noFill/>
        </p:spPr>
        <p:txBody>
          <a:bodyPr wrap="square" rtlCol="1">
            <a:spAutoFit/>
          </a:bodyPr>
          <a:lstStyle/>
          <a:p>
            <a:pPr algn="ctr" rtl="0"/>
            <a:r>
              <a:rPr lang="en-US" sz="2400" dirty="0">
                <a:solidFill>
                  <a:schemeClr val="bg1"/>
                </a:solidFill>
                <a:hlinkClick r:id="rId3"/>
              </a:rPr>
              <a:t>http://www.daimi.au.dk/~bra8130/Wiley_book/wiley.html</a:t>
            </a:r>
            <a:endParaRPr lang="he-IL" sz="2400" dirty="0">
              <a:solidFill>
                <a:schemeClr val="bg1"/>
              </a:solidFill>
            </a:endParaRPr>
          </a:p>
        </p:txBody>
      </p:sp>
    </p:spTree>
    <p:extLst>
      <p:ext uri="{BB962C8B-B14F-4D97-AF65-F5344CB8AC3E}">
        <p14:creationId xmlns:p14="http://schemas.microsoft.com/office/powerpoint/2010/main" val="21048663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a:t>A simple imperative language: </a:t>
            </a:r>
            <a:r>
              <a:rPr lang="en-US" b="1" dirty="0">
                <a:latin typeface="Andalus" pitchFamily="18" charset="-78"/>
                <a:cs typeface="Andalus" pitchFamily="18" charset="-78"/>
              </a:rPr>
              <a:t>While</a:t>
            </a:r>
            <a:endParaRPr lang="he-IL" dirty="0"/>
          </a:p>
        </p:txBody>
      </p:sp>
      <p:sp>
        <p:nvSpPr>
          <p:cNvPr id="3" name="מציין מיקום תוכן 2"/>
          <p:cNvSpPr>
            <a:spLocks noGrp="1"/>
          </p:cNvSpPr>
          <p:nvPr>
            <p:ph idx="1"/>
          </p:nvPr>
        </p:nvSpPr>
        <p:spPr>
          <a:xfrm>
            <a:off x="457200" y="1196752"/>
            <a:ext cx="8507288" cy="4929411"/>
          </a:xfrm>
        </p:spPr>
        <p:txBody>
          <a:bodyPr>
            <a:normAutofit/>
          </a:bodyPr>
          <a:lstStyle/>
          <a:p>
            <a:pPr>
              <a:buNone/>
            </a:pPr>
            <a:r>
              <a:rPr lang="en-US" sz="3600" dirty="0"/>
              <a:t>Abstract syntax:</a:t>
            </a:r>
          </a:p>
          <a:p>
            <a:pPr lvl="1">
              <a:buNone/>
            </a:pPr>
            <a:r>
              <a:rPr lang="en-US" sz="3200" i="1" dirty="0">
                <a:latin typeface="Bell MT" pitchFamily="18" charset="0"/>
              </a:rPr>
              <a:t>a</a:t>
            </a:r>
            <a:r>
              <a:rPr lang="en-US" sz="3200" dirty="0">
                <a:latin typeface="Bell MT" pitchFamily="18" charset="0"/>
              </a:rPr>
              <a:t> ::= </a:t>
            </a:r>
            <a:r>
              <a:rPr lang="en-US" sz="3200" i="1" dirty="0">
                <a:latin typeface="Bell MT" pitchFamily="18" charset="0"/>
              </a:rPr>
              <a:t>n</a:t>
            </a:r>
            <a:r>
              <a:rPr lang="en-US" sz="3200" dirty="0">
                <a:latin typeface="Bell MT" pitchFamily="18" charset="0"/>
              </a:rPr>
              <a:t> | </a:t>
            </a:r>
            <a:r>
              <a:rPr lang="en-US" sz="3200" i="1" dirty="0">
                <a:latin typeface="Bell MT" pitchFamily="18" charset="0"/>
              </a:rPr>
              <a:t>x</a:t>
            </a:r>
            <a:r>
              <a:rPr lang="en-US" sz="3200" dirty="0">
                <a:latin typeface="Bell MT" pitchFamily="18" charset="0"/>
              </a:rPr>
              <a:t> | </a:t>
            </a:r>
            <a:r>
              <a:rPr lang="en-US" sz="3200" i="1" dirty="0">
                <a:latin typeface="Bell MT" pitchFamily="18" charset="0"/>
              </a:rPr>
              <a:t>a</a:t>
            </a:r>
            <a:r>
              <a:rPr lang="en-US" sz="3200" baseline="-25000" dirty="0">
                <a:latin typeface="Bell MT" pitchFamily="18" charset="0"/>
              </a:rPr>
              <a:t>1</a:t>
            </a:r>
            <a:r>
              <a:rPr lang="en-US" sz="3200" dirty="0">
                <a:latin typeface="Bell MT" pitchFamily="18" charset="0"/>
              </a:rPr>
              <a:t> </a:t>
            </a:r>
            <a:r>
              <a:rPr lang="en-US" sz="3200" b="1" dirty="0">
                <a:latin typeface="Bell MT" pitchFamily="18" charset="0"/>
              </a:rPr>
              <a:t>+</a:t>
            </a:r>
            <a:r>
              <a:rPr lang="en-US" sz="3200" dirty="0">
                <a:latin typeface="Bell MT" pitchFamily="18" charset="0"/>
              </a:rPr>
              <a:t> </a:t>
            </a:r>
            <a:r>
              <a:rPr lang="en-US" sz="3200" i="1" dirty="0">
                <a:latin typeface="Bell MT" pitchFamily="18" charset="0"/>
              </a:rPr>
              <a:t>a</a:t>
            </a:r>
            <a:r>
              <a:rPr lang="en-US" sz="3200" baseline="-25000" dirty="0">
                <a:latin typeface="Bell MT" pitchFamily="18" charset="0"/>
              </a:rPr>
              <a:t>2</a:t>
            </a:r>
            <a:r>
              <a:rPr lang="en-US" sz="3200" dirty="0">
                <a:latin typeface="Bell MT" pitchFamily="18" charset="0"/>
              </a:rPr>
              <a:t> | </a:t>
            </a:r>
            <a:r>
              <a:rPr lang="en-US" sz="3200" i="1" dirty="0">
                <a:latin typeface="Bell MT" pitchFamily="18" charset="0"/>
              </a:rPr>
              <a:t>a</a:t>
            </a:r>
            <a:r>
              <a:rPr lang="en-US" sz="3200" baseline="-25000" dirty="0">
                <a:latin typeface="Bell MT" pitchFamily="18" charset="0"/>
              </a:rPr>
              <a:t>1</a:t>
            </a:r>
            <a:r>
              <a:rPr lang="en-US" sz="3200" dirty="0">
                <a:latin typeface="Bell MT" pitchFamily="18" charset="0"/>
              </a:rPr>
              <a:t> </a:t>
            </a:r>
            <a:r>
              <a:rPr lang="en-US" sz="3200" b="1" dirty="0">
                <a:latin typeface="Bell MT" pitchFamily="18" charset="0"/>
                <a:sym typeface="Math B"/>
              </a:rPr>
              <a:t></a:t>
            </a:r>
            <a:r>
              <a:rPr lang="en-US" sz="3200" dirty="0">
                <a:latin typeface="Bell MT" pitchFamily="18" charset="0"/>
                <a:sym typeface="Math B"/>
              </a:rPr>
              <a:t> </a:t>
            </a:r>
            <a:r>
              <a:rPr lang="en-US" sz="3200" i="1" dirty="0">
                <a:latin typeface="Bell MT" pitchFamily="18" charset="0"/>
              </a:rPr>
              <a:t>a</a:t>
            </a:r>
            <a:r>
              <a:rPr lang="en-US" sz="3200" baseline="-25000" dirty="0">
                <a:latin typeface="Bell MT" pitchFamily="18" charset="0"/>
              </a:rPr>
              <a:t>2</a:t>
            </a:r>
            <a:r>
              <a:rPr lang="en-US" sz="3200" dirty="0">
                <a:latin typeface="Bell MT" pitchFamily="18" charset="0"/>
              </a:rPr>
              <a:t> | </a:t>
            </a:r>
            <a:r>
              <a:rPr lang="en-US" sz="3200" i="1" dirty="0">
                <a:latin typeface="Bell MT" pitchFamily="18" charset="0"/>
              </a:rPr>
              <a:t>a</a:t>
            </a:r>
            <a:r>
              <a:rPr lang="en-US" sz="3200" baseline="-25000" dirty="0">
                <a:latin typeface="Bell MT" pitchFamily="18" charset="0"/>
              </a:rPr>
              <a:t>1</a:t>
            </a:r>
            <a:r>
              <a:rPr lang="en-US" sz="3200" dirty="0">
                <a:latin typeface="Bell MT" pitchFamily="18" charset="0"/>
              </a:rPr>
              <a:t> </a:t>
            </a:r>
            <a:r>
              <a:rPr lang="en-US" sz="3200" b="1" dirty="0">
                <a:latin typeface="Bell MT" pitchFamily="18" charset="0"/>
              </a:rPr>
              <a:t>–</a:t>
            </a:r>
            <a:r>
              <a:rPr lang="en-US" sz="3200" dirty="0">
                <a:latin typeface="Bell MT" pitchFamily="18" charset="0"/>
              </a:rPr>
              <a:t> </a:t>
            </a:r>
            <a:r>
              <a:rPr lang="en-US" sz="3200" i="1" dirty="0">
                <a:latin typeface="Bell MT" pitchFamily="18" charset="0"/>
              </a:rPr>
              <a:t>a</a:t>
            </a:r>
            <a:r>
              <a:rPr lang="en-US" sz="3200" baseline="-25000" dirty="0">
                <a:latin typeface="Bell MT" pitchFamily="18" charset="0"/>
              </a:rPr>
              <a:t>2</a:t>
            </a:r>
          </a:p>
          <a:p>
            <a:pPr lvl="1">
              <a:buNone/>
            </a:pPr>
            <a:r>
              <a:rPr lang="en-US" sz="3200" i="1" dirty="0">
                <a:latin typeface="Bell MT" pitchFamily="18" charset="0"/>
              </a:rPr>
              <a:t>b</a:t>
            </a:r>
            <a:r>
              <a:rPr lang="en-US" sz="3200" dirty="0">
                <a:latin typeface="Bell MT" pitchFamily="18" charset="0"/>
              </a:rPr>
              <a:t> ::=</a:t>
            </a:r>
            <a:r>
              <a:rPr lang="en-US" sz="3200" dirty="0"/>
              <a:t> </a:t>
            </a:r>
            <a:r>
              <a:rPr lang="en-US" sz="3200" b="1" dirty="0">
                <a:latin typeface="Courier New" pitchFamily="49" charset="0"/>
                <a:cs typeface="Courier New" pitchFamily="49" charset="0"/>
              </a:rPr>
              <a:t>true</a:t>
            </a:r>
            <a:r>
              <a:rPr lang="en-US" sz="3200" dirty="0"/>
              <a:t> </a:t>
            </a:r>
            <a:r>
              <a:rPr lang="en-US" sz="3200" dirty="0">
                <a:latin typeface="Bell MT" pitchFamily="18" charset="0"/>
              </a:rPr>
              <a:t>|</a:t>
            </a:r>
            <a:r>
              <a:rPr lang="en-US" sz="3200" dirty="0"/>
              <a:t> </a:t>
            </a:r>
            <a:r>
              <a:rPr lang="en-US" sz="3200" b="1" dirty="0">
                <a:latin typeface="Courier New" pitchFamily="49" charset="0"/>
                <a:cs typeface="Courier New" pitchFamily="49" charset="0"/>
              </a:rPr>
              <a:t>false</a:t>
            </a:r>
            <a:br>
              <a:rPr lang="en-US" sz="3200" dirty="0">
                <a:latin typeface="Courier New" pitchFamily="49" charset="0"/>
                <a:cs typeface="Courier New" pitchFamily="49" charset="0"/>
              </a:rPr>
            </a:br>
            <a:r>
              <a:rPr lang="en-US" sz="3200" dirty="0">
                <a:latin typeface="Bell MT" pitchFamily="18" charset="0"/>
              </a:rPr>
              <a:t>|</a:t>
            </a:r>
            <a:r>
              <a:rPr lang="en-US" sz="3200" dirty="0"/>
              <a:t> </a:t>
            </a:r>
            <a:r>
              <a:rPr lang="en-US" sz="3200" i="1" dirty="0">
                <a:latin typeface="Bell MT" pitchFamily="18" charset="0"/>
              </a:rPr>
              <a:t>a</a:t>
            </a:r>
            <a:r>
              <a:rPr lang="en-US" sz="3200" baseline="-25000" dirty="0">
                <a:latin typeface="Bell MT" pitchFamily="18" charset="0"/>
              </a:rPr>
              <a:t>1</a:t>
            </a:r>
            <a:r>
              <a:rPr lang="en-US" sz="3200" dirty="0">
                <a:latin typeface="Bell MT" pitchFamily="18" charset="0"/>
              </a:rPr>
              <a:t> </a:t>
            </a:r>
            <a:r>
              <a:rPr lang="en-US" sz="3200" b="1" dirty="0">
                <a:latin typeface="Bell MT" pitchFamily="18" charset="0"/>
              </a:rPr>
              <a:t>=</a:t>
            </a:r>
            <a:r>
              <a:rPr lang="en-US" sz="3200" dirty="0">
                <a:latin typeface="Bell MT" pitchFamily="18" charset="0"/>
              </a:rPr>
              <a:t> </a:t>
            </a:r>
            <a:r>
              <a:rPr lang="en-US" sz="3200" i="1" dirty="0">
                <a:latin typeface="Bell MT" pitchFamily="18" charset="0"/>
              </a:rPr>
              <a:t>a</a:t>
            </a:r>
            <a:r>
              <a:rPr lang="en-US" sz="3200" baseline="-25000" dirty="0">
                <a:latin typeface="Bell MT" pitchFamily="18" charset="0"/>
              </a:rPr>
              <a:t>2</a:t>
            </a:r>
            <a:r>
              <a:rPr lang="en-US" sz="3200" dirty="0"/>
              <a:t> </a:t>
            </a:r>
            <a:r>
              <a:rPr lang="en-US" sz="3200" dirty="0">
                <a:latin typeface="Bell MT" pitchFamily="18" charset="0"/>
              </a:rPr>
              <a:t>|</a:t>
            </a:r>
            <a:r>
              <a:rPr lang="en-US" sz="3200" i="1" dirty="0"/>
              <a:t> </a:t>
            </a:r>
            <a:r>
              <a:rPr lang="en-US" sz="3200" i="1" dirty="0">
                <a:latin typeface="Bell MT" pitchFamily="18" charset="0"/>
              </a:rPr>
              <a:t>a</a:t>
            </a:r>
            <a:r>
              <a:rPr lang="en-US" sz="3200" baseline="-25000" dirty="0">
                <a:latin typeface="Bell MT" pitchFamily="18" charset="0"/>
              </a:rPr>
              <a:t>1</a:t>
            </a:r>
            <a:r>
              <a:rPr lang="en-US" sz="3200" dirty="0">
                <a:latin typeface="Bell MT" pitchFamily="18" charset="0"/>
              </a:rPr>
              <a:t> </a:t>
            </a:r>
            <a:r>
              <a:rPr lang="en-US" sz="3200" b="1" dirty="0">
                <a:latin typeface="Bell MT" pitchFamily="18" charset="0"/>
                <a:sym typeface="Math B"/>
              </a:rPr>
              <a:t></a:t>
            </a:r>
            <a:r>
              <a:rPr lang="en-US" sz="3200" dirty="0">
                <a:latin typeface="Bell MT" pitchFamily="18" charset="0"/>
              </a:rPr>
              <a:t> </a:t>
            </a:r>
            <a:r>
              <a:rPr lang="en-US" sz="3200" i="1" dirty="0">
                <a:latin typeface="Bell MT" pitchFamily="18" charset="0"/>
              </a:rPr>
              <a:t>a</a:t>
            </a:r>
            <a:r>
              <a:rPr lang="en-US" sz="3200" baseline="-25000" dirty="0">
                <a:latin typeface="Bell MT" pitchFamily="18" charset="0"/>
              </a:rPr>
              <a:t>2</a:t>
            </a:r>
            <a:r>
              <a:rPr lang="en-US" sz="3200" dirty="0"/>
              <a:t> </a:t>
            </a:r>
            <a:r>
              <a:rPr lang="en-US" sz="3200" dirty="0">
                <a:latin typeface="Bell MT" pitchFamily="18" charset="0"/>
              </a:rPr>
              <a:t>|</a:t>
            </a:r>
            <a:r>
              <a:rPr lang="en-US" sz="3200" dirty="0"/>
              <a:t> </a:t>
            </a:r>
            <a:r>
              <a:rPr lang="en-US" sz="3200" b="1" dirty="0">
                <a:latin typeface="Bell MT" pitchFamily="18" charset="0"/>
                <a:sym typeface="Math C"/>
              </a:rPr>
              <a:t></a:t>
            </a:r>
            <a:r>
              <a:rPr lang="en-US" sz="3200" i="1" dirty="0">
                <a:latin typeface="Bell MT" pitchFamily="18" charset="0"/>
                <a:sym typeface="Math B"/>
              </a:rPr>
              <a:t>b</a:t>
            </a:r>
            <a:r>
              <a:rPr lang="en-US" sz="3200" i="1" dirty="0">
                <a:sym typeface="Math B"/>
              </a:rPr>
              <a:t> </a:t>
            </a:r>
            <a:r>
              <a:rPr lang="en-US" sz="3200" dirty="0">
                <a:latin typeface="Bell MT" pitchFamily="18" charset="0"/>
                <a:sym typeface="Math B"/>
              </a:rPr>
              <a:t>|</a:t>
            </a:r>
            <a:r>
              <a:rPr lang="en-US" sz="3200" i="1" dirty="0">
                <a:sym typeface="Math B"/>
              </a:rPr>
              <a:t> </a:t>
            </a:r>
            <a:r>
              <a:rPr lang="en-US" sz="3200" i="1" dirty="0">
                <a:latin typeface="Bell MT" pitchFamily="18" charset="0"/>
                <a:sym typeface="Math B"/>
              </a:rPr>
              <a:t>b</a:t>
            </a:r>
            <a:r>
              <a:rPr lang="en-US" sz="3200" baseline="-25000" dirty="0">
                <a:latin typeface="Bell MT" pitchFamily="18" charset="0"/>
                <a:sym typeface="Math B"/>
              </a:rPr>
              <a:t>1</a:t>
            </a:r>
            <a:r>
              <a:rPr lang="en-US" sz="3200" i="1" dirty="0">
                <a:sym typeface="Math B"/>
              </a:rPr>
              <a:t> </a:t>
            </a:r>
            <a:r>
              <a:rPr lang="en-US" sz="3200" b="1" dirty="0">
                <a:latin typeface="Bell MT" pitchFamily="18" charset="0"/>
                <a:sym typeface="Math B"/>
              </a:rPr>
              <a:t></a:t>
            </a:r>
            <a:r>
              <a:rPr lang="en-US" sz="3200" dirty="0">
                <a:sym typeface="Math B"/>
              </a:rPr>
              <a:t> </a:t>
            </a:r>
            <a:r>
              <a:rPr lang="en-US" sz="3200" i="1" dirty="0">
                <a:latin typeface="Bell MT" pitchFamily="18" charset="0"/>
                <a:sym typeface="Math B"/>
              </a:rPr>
              <a:t>b</a:t>
            </a:r>
            <a:r>
              <a:rPr lang="en-US" sz="3200" baseline="-25000" dirty="0">
                <a:latin typeface="Bell MT" pitchFamily="18" charset="0"/>
                <a:sym typeface="Math B"/>
              </a:rPr>
              <a:t>2</a:t>
            </a:r>
            <a:endParaRPr lang="en-US" sz="3200" baseline="-25000" dirty="0">
              <a:latin typeface="Bell MT" pitchFamily="18" charset="0"/>
            </a:endParaRPr>
          </a:p>
          <a:p>
            <a:pPr lvl="1">
              <a:buNone/>
            </a:pPr>
            <a:r>
              <a:rPr lang="en-US" sz="3200" i="1" dirty="0">
                <a:latin typeface="Bell MT" pitchFamily="18" charset="0"/>
              </a:rPr>
              <a:t>S</a:t>
            </a:r>
            <a:r>
              <a:rPr lang="en-US" sz="3200" dirty="0"/>
              <a:t> </a:t>
            </a:r>
            <a:r>
              <a:rPr lang="en-US" sz="3200" dirty="0">
                <a:latin typeface="Bell MT" pitchFamily="18" charset="0"/>
              </a:rPr>
              <a:t>::=</a:t>
            </a:r>
            <a:r>
              <a:rPr lang="en-US" sz="3200" dirty="0"/>
              <a:t> </a:t>
            </a:r>
            <a:r>
              <a:rPr lang="en-US" sz="3200" i="1" dirty="0">
                <a:latin typeface="Bell MT" pitchFamily="18" charset="0"/>
              </a:rPr>
              <a:t>x</a:t>
            </a:r>
            <a:r>
              <a:rPr lang="en-US" sz="3200" dirty="0">
                <a:latin typeface="Bell MT" pitchFamily="18" charset="0"/>
              </a:rPr>
              <a:t> </a:t>
            </a:r>
            <a:r>
              <a:rPr lang="en-US" sz="3200" b="1" dirty="0">
                <a:latin typeface="Bell MT" pitchFamily="18" charset="0"/>
              </a:rPr>
              <a:t>:=</a:t>
            </a:r>
            <a:r>
              <a:rPr lang="en-US" sz="3200" dirty="0">
                <a:latin typeface="Bell MT" pitchFamily="18" charset="0"/>
              </a:rPr>
              <a:t> </a:t>
            </a:r>
            <a:r>
              <a:rPr lang="en-US" sz="3200" i="1" dirty="0">
                <a:latin typeface="Bell MT" pitchFamily="18" charset="0"/>
              </a:rPr>
              <a:t>a</a:t>
            </a:r>
            <a:r>
              <a:rPr lang="en-US" sz="3200" dirty="0">
                <a:latin typeface="Bell MT" pitchFamily="18" charset="0"/>
              </a:rPr>
              <a:t> | </a:t>
            </a:r>
            <a:r>
              <a:rPr lang="en-US" sz="3200" b="1" dirty="0">
                <a:latin typeface="Courier New" pitchFamily="49" charset="0"/>
                <a:cs typeface="Courier New" pitchFamily="49" charset="0"/>
              </a:rPr>
              <a:t>skip</a:t>
            </a:r>
            <a:r>
              <a:rPr lang="en-US" sz="3200" dirty="0">
                <a:latin typeface="Bell MT" pitchFamily="18" charset="0"/>
              </a:rPr>
              <a:t> | </a:t>
            </a:r>
            <a:r>
              <a:rPr lang="en-US" sz="3200" i="1" dirty="0">
                <a:latin typeface="Bell MT" pitchFamily="18" charset="0"/>
              </a:rPr>
              <a:t>S</a:t>
            </a:r>
            <a:r>
              <a:rPr lang="en-US" sz="3200" baseline="-25000" dirty="0">
                <a:latin typeface="Bell MT" pitchFamily="18" charset="0"/>
              </a:rPr>
              <a:t>1</a:t>
            </a:r>
            <a:r>
              <a:rPr lang="en-US" sz="3200" b="1" dirty="0">
                <a:latin typeface="Bell MT" pitchFamily="18" charset="0"/>
              </a:rPr>
              <a:t>;</a:t>
            </a:r>
            <a:r>
              <a:rPr lang="en-US" sz="3200" dirty="0">
                <a:latin typeface="Bell MT" pitchFamily="18" charset="0"/>
              </a:rPr>
              <a:t> </a:t>
            </a:r>
            <a:r>
              <a:rPr lang="en-US" sz="3200" i="1" dirty="0">
                <a:latin typeface="Bell MT" pitchFamily="18" charset="0"/>
              </a:rPr>
              <a:t>S</a:t>
            </a:r>
            <a:r>
              <a:rPr lang="en-US" sz="3200" baseline="-25000" dirty="0">
                <a:latin typeface="Bell MT" pitchFamily="18" charset="0"/>
              </a:rPr>
              <a:t>2</a:t>
            </a:r>
            <a:br>
              <a:rPr lang="en-US" sz="3200" baseline="-25000" dirty="0">
                <a:latin typeface="Bell MT" pitchFamily="18" charset="0"/>
              </a:rPr>
            </a:br>
            <a:r>
              <a:rPr lang="en-US" sz="3200" dirty="0">
                <a:latin typeface="Bell MT" pitchFamily="18" charset="0"/>
              </a:rPr>
              <a:t>| </a:t>
            </a:r>
            <a:r>
              <a:rPr lang="en-US" sz="3200" b="1" dirty="0">
                <a:latin typeface="Courier New" pitchFamily="49" charset="0"/>
                <a:cs typeface="Courier New" pitchFamily="49" charset="0"/>
              </a:rPr>
              <a:t>if</a:t>
            </a:r>
            <a:r>
              <a:rPr lang="en-US" sz="3200" dirty="0"/>
              <a:t> </a:t>
            </a:r>
            <a:r>
              <a:rPr lang="en-US" sz="3200" i="1" dirty="0">
                <a:latin typeface="Bell MT" pitchFamily="18" charset="0"/>
              </a:rPr>
              <a:t>b</a:t>
            </a:r>
            <a:r>
              <a:rPr lang="en-US" sz="3200" dirty="0"/>
              <a:t> </a:t>
            </a:r>
            <a:r>
              <a:rPr lang="en-US" sz="3200" b="1" dirty="0">
                <a:latin typeface="Courier New" pitchFamily="49" charset="0"/>
                <a:cs typeface="Courier New" pitchFamily="49" charset="0"/>
              </a:rPr>
              <a:t>then</a:t>
            </a:r>
            <a:r>
              <a:rPr lang="en-US" sz="3200" dirty="0">
                <a:latin typeface="Bell MT" pitchFamily="18" charset="0"/>
              </a:rPr>
              <a:t> </a:t>
            </a:r>
            <a:r>
              <a:rPr lang="en-US" sz="3200" i="1" dirty="0">
                <a:latin typeface="Bell MT" pitchFamily="18" charset="0"/>
              </a:rPr>
              <a:t>S</a:t>
            </a:r>
            <a:r>
              <a:rPr lang="en-US" sz="3200" baseline="-25000" dirty="0">
                <a:latin typeface="Bell MT" pitchFamily="18" charset="0"/>
              </a:rPr>
              <a:t>1</a:t>
            </a:r>
            <a:r>
              <a:rPr lang="en-US" sz="3200" dirty="0"/>
              <a:t> </a:t>
            </a:r>
            <a:r>
              <a:rPr lang="en-US" sz="3200" b="1" dirty="0">
                <a:latin typeface="Courier New" pitchFamily="49" charset="0"/>
                <a:cs typeface="Courier New" pitchFamily="49" charset="0"/>
              </a:rPr>
              <a:t>else</a:t>
            </a:r>
            <a:r>
              <a:rPr lang="en-US" sz="3200" dirty="0">
                <a:latin typeface="Bell MT" pitchFamily="18" charset="0"/>
              </a:rPr>
              <a:t> </a:t>
            </a:r>
            <a:r>
              <a:rPr lang="en-US" sz="3200" i="1" dirty="0">
                <a:latin typeface="Bell MT" pitchFamily="18" charset="0"/>
              </a:rPr>
              <a:t>S</a:t>
            </a:r>
            <a:r>
              <a:rPr lang="en-US" sz="3200" baseline="-25000" dirty="0">
                <a:latin typeface="Bell MT" pitchFamily="18" charset="0"/>
              </a:rPr>
              <a:t>2</a:t>
            </a:r>
          </a:p>
          <a:p>
            <a:pPr lvl="1">
              <a:buNone/>
            </a:pPr>
            <a:r>
              <a:rPr lang="en-US" sz="3200" dirty="0">
                <a:latin typeface="Bell MT" pitchFamily="18" charset="0"/>
              </a:rPr>
              <a:t>	| </a:t>
            </a:r>
            <a:r>
              <a:rPr lang="en-US" sz="3200" b="1" dirty="0">
                <a:latin typeface="Courier New" pitchFamily="49" charset="0"/>
                <a:cs typeface="Courier New" pitchFamily="49" charset="0"/>
              </a:rPr>
              <a:t>while</a:t>
            </a:r>
            <a:r>
              <a:rPr lang="en-US" sz="3200" dirty="0"/>
              <a:t> </a:t>
            </a:r>
            <a:r>
              <a:rPr lang="en-US" sz="3200" i="1" dirty="0">
                <a:latin typeface="Bell MT" pitchFamily="18" charset="0"/>
              </a:rPr>
              <a:t>b</a:t>
            </a:r>
            <a:r>
              <a:rPr lang="en-US" sz="3200" dirty="0"/>
              <a:t> </a:t>
            </a:r>
            <a:r>
              <a:rPr lang="en-US" sz="3200" b="1" dirty="0">
                <a:latin typeface="Courier New" pitchFamily="49" charset="0"/>
                <a:cs typeface="Courier New" pitchFamily="49" charset="0"/>
              </a:rPr>
              <a:t>do</a:t>
            </a:r>
            <a:r>
              <a:rPr lang="en-US" sz="3200" dirty="0">
                <a:cs typeface="Courier New" pitchFamily="49" charset="0"/>
              </a:rPr>
              <a:t> </a:t>
            </a:r>
            <a:r>
              <a:rPr lang="en-US" sz="3200" i="1" dirty="0">
                <a:latin typeface="Bell MT" pitchFamily="18" charset="0"/>
              </a:rPr>
              <a:t>S</a:t>
            </a:r>
            <a:endParaRPr lang="en-US" sz="3200" i="1"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128</a:t>
            </a:fld>
            <a:endParaRPr lang="he-IL" dirty="0"/>
          </a:p>
        </p:txBody>
      </p:sp>
    </p:spTree>
    <p:extLst>
      <p:ext uri="{BB962C8B-B14F-4D97-AF65-F5344CB8AC3E}">
        <p14:creationId xmlns:p14="http://schemas.microsoft.com/office/powerpoint/2010/main" val="991198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cs typeface="Courier New" pitchFamily="49" charset="0"/>
              </a:rPr>
              <a:t>Concrete syntax vs. </a:t>
            </a:r>
            <a:r>
              <a:rPr lang="en-US">
                <a:cs typeface="Courier New" pitchFamily="49" charset="0"/>
              </a:rPr>
              <a:t>abstract syntax</a:t>
            </a:r>
            <a:endParaRPr lang="he-IL" dirty="0">
              <a:cs typeface="Courier New" pitchFamily="49" charset="0"/>
            </a:endParaRPr>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129</a:t>
            </a:fld>
            <a:endParaRPr lang="he-IL" dirty="0"/>
          </a:p>
        </p:txBody>
      </p:sp>
      <p:sp>
        <p:nvSpPr>
          <p:cNvPr id="5" name="TextBox 4"/>
          <p:cNvSpPr txBox="1"/>
          <p:nvPr/>
        </p:nvSpPr>
        <p:spPr>
          <a:xfrm>
            <a:off x="2447100" y="4355812"/>
            <a:ext cx="290464" cy="369332"/>
          </a:xfrm>
          <a:prstGeom prst="rect">
            <a:avLst/>
          </a:prstGeom>
          <a:noFill/>
        </p:spPr>
        <p:txBody>
          <a:bodyPr wrap="none" rtlCol="1">
            <a:spAutoFit/>
          </a:bodyPr>
          <a:lstStyle/>
          <a:p>
            <a:pPr algn="ctr" rtl="0"/>
            <a:r>
              <a:rPr lang="en-US" i="1" dirty="0">
                <a:latin typeface="Bell MT" pitchFamily="18" charset="0"/>
              </a:rPr>
              <a:t>a</a:t>
            </a:r>
            <a:endParaRPr lang="he-IL" i="1" dirty="0">
              <a:latin typeface="Bell MT" pitchFamily="18" charset="0"/>
            </a:endParaRPr>
          </a:p>
        </p:txBody>
      </p:sp>
      <p:sp>
        <p:nvSpPr>
          <p:cNvPr id="6" name="TextBox 5"/>
          <p:cNvSpPr txBox="1"/>
          <p:nvPr/>
        </p:nvSpPr>
        <p:spPr>
          <a:xfrm>
            <a:off x="2431070" y="5075892"/>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y</a:t>
            </a:r>
            <a:endParaRPr lang="he-IL" dirty="0">
              <a:latin typeface="Courier New" pitchFamily="49" charset="0"/>
              <a:cs typeface="Courier New" pitchFamily="49" charset="0"/>
            </a:endParaRPr>
          </a:p>
        </p:txBody>
      </p:sp>
      <p:cxnSp>
        <p:nvCxnSpPr>
          <p:cNvPr id="8" name="מחבר ישר 7"/>
          <p:cNvCxnSpPr>
            <a:stCxn id="6" idx="0"/>
            <a:endCxn id="5" idx="2"/>
          </p:cNvCxnSpPr>
          <p:nvPr/>
        </p:nvCxnSpPr>
        <p:spPr>
          <a:xfrm flipV="1">
            <a:off x="2592332" y="4725144"/>
            <a:ext cx="0"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40381" y="4355812"/>
            <a:ext cx="362600" cy="369332"/>
          </a:xfrm>
          <a:prstGeom prst="rect">
            <a:avLst/>
          </a:prstGeom>
          <a:noFill/>
        </p:spPr>
        <p:txBody>
          <a:bodyPr wrap="none" rtlCol="1">
            <a:spAutoFit/>
          </a:bodyPr>
          <a:lstStyle/>
          <a:p>
            <a:pPr algn="ctr" rtl="0"/>
            <a:r>
              <a:rPr lang="en-US" dirty="0"/>
              <a:t>:=</a:t>
            </a:r>
            <a:endParaRPr lang="he-IL" dirty="0"/>
          </a:p>
        </p:txBody>
      </p:sp>
      <p:sp>
        <p:nvSpPr>
          <p:cNvPr id="12" name="TextBox 11"/>
          <p:cNvSpPr txBox="1"/>
          <p:nvPr/>
        </p:nvSpPr>
        <p:spPr>
          <a:xfrm>
            <a:off x="1692011" y="4355812"/>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x</a:t>
            </a:r>
            <a:endParaRPr lang="he-IL" dirty="0">
              <a:latin typeface="Courier New" pitchFamily="49" charset="0"/>
              <a:cs typeface="Courier New" pitchFamily="49" charset="0"/>
            </a:endParaRPr>
          </a:p>
        </p:txBody>
      </p:sp>
      <p:sp>
        <p:nvSpPr>
          <p:cNvPr id="23" name="TextBox 22"/>
          <p:cNvSpPr txBox="1"/>
          <p:nvPr/>
        </p:nvSpPr>
        <p:spPr>
          <a:xfrm>
            <a:off x="2065228" y="3635732"/>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24" name="מחבר ישר 23"/>
          <p:cNvCxnSpPr>
            <a:stCxn id="12" idx="0"/>
            <a:endCxn id="23" idx="2"/>
          </p:cNvCxnSpPr>
          <p:nvPr/>
        </p:nvCxnSpPr>
        <p:spPr>
          <a:xfrm flipV="1">
            <a:off x="1853273" y="4005064"/>
            <a:ext cx="368409"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מחבר ישר 26"/>
          <p:cNvCxnSpPr>
            <a:stCxn id="10" idx="0"/>
            <a:endCxn id="23" idx="2"/>
          </p:cNvCxnSpPr>
          <p:nvPr/>
        </p:nvCxnSpPr>
        <p:spPr>
          <a:xfrm flipV="1">
            <a:off x="2221681" y="4005064"/>
            <a:ext cx="1"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a:stCxn id="5" idx="0"/>
            <a:endCxn id="23" idx="2"/>
          </p:cNvCxnSpPr>
          <p:nvPr/>
        </p:nvCxnSpPr>
        <p:spPr>
          <a:xfrm flipH="1" flipV="1">
            <a:off x="2221682" y="4005064"/>
            <a:ext cx="370650"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31255" y="4346520"/>
            <a:ext cx="290464" cy="369332"/>
          </a:xfrm>
          <a:prstGeom prst="rect">
            <a:avLst/>
          </a:prstGeom>
          <a:noFill/>
        </p:spPr>
        <p:txBody>
          <a:bodyPr wrap="none" rtlCol="1">
            <a:spAutoFit/>
          </a:bodyPr>
          <a:lstStyle/>
          <a:p>
            <a:pPr algn="ctr" rtl="0"/>
            <a:r>
              <a:rPr lang="en-US" i="1" dirty="0">
                <a:latin typeface="Bell MT" pitchFamily="18" charset="0"/>
              </a:rPr>
              <a:t>a</a:t>
            </a:r>
            <a:endParaRPr lang="he-IL" i="1" dirty="0">
              <a:latin typeface="Bell MT" pitchFamily="18" charset="0"/>
            </a:endParaRPr>
          </a:p>
        </p:txBody>
      </p:sp>
      <p:sp>
        <p:nvSpPr>
          <p:cNvPr id="34" name="TextBox 33"/>
          <p:cNvSpPr txBox="1"/>
          <p:nvPr/>
        </p:nvSpPr>
        <p:spPr>
          <a:xfrm>
            <a:off x="3715225" y="5066600"/>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z</a:t>
            </a:r>
            <a:endParaRPr lang="he-IL" dirty="0">
              <a:latin typeface="Courier New" pitchFamily="49" charset="0"/>
              <a:cs typeface="Courier New" pitchFamily="49" charset="0"/>
            </a:endParaRPr>
          </a:p>
        </p:txBody>
      </p:sp>
      <p:cxnSp>
        <p:nvCxnSpPr>
          <p:cNvPr id="35" name="מחבר ישר 34"/>
          <p:cNvCxnSpPr>
            <a:stCxn id="34" idx="0"/>
            <a:endCxn id="33" idx="2"/>
          </p:cNvCxnSpPr>
          <p:nvPr/>
        </p:nvCxnSpPr>
        <p:spPr>
          <a:xfrm flipV="1">
            <a:off x="3876487" y="4715852"/>
            <a:ext cx="0"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24536" y="4346520"/>
            <a:ext cx="362600" cy="369332"/>
          </a:xfrm>
          <a:prstGeom prst="rect">
            <a:avLst/>
          </a:prstGeom>
          <a:noFill/>
        </p:spPr>
        <p:txBody>
          <a:bodyPr wrap="none" rtlCol="1">
            <a:spAutoFit/>
          </a:bodyPr>
          <a:lstStyle/>
          <a:p>
            <a:pPr algn="ctr" rtl="0"/>
            <a:r>
              <a:rPr lang="en-US" dirty="0"/>
              <a:t>:=</a:t>
            </a:r>
            <a:endParaRPr lang="he-IL" dirty="0"/>
          </a:p>
        </p:txBody>
      </p:sp>
      <p:sp>
        <p:nvSpPr>
          <p:cNvPr id="37" name="TextBox 36"/>
          <p:cNvSpPr txBox="1"/>
          <p:nvPr/>
        </p:nvSpPr>
        <p:spPr>
          <a:xfrm>
            <a:off x="2976166" y="4346520"/>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y</a:t>
            </a:r>
            <a:endParaRPr lang="he-IL" dirty="0">
              <a:latin typeface="Courier New" pitchFamily="49" charset="0"/>
              <a:cs typeface="Courier New" pitchFamily="49" charset="0"/>
            </a:endParaRPr>
          </a:p>
        </p:txBody>
      </p:sp>
      <p:sp>
        <p:nvSpPr>
          <p:cNvPr id="38" name="TextBox 37"/>
          <p:cNvSpPr txBox="1"/>
          <p:nvPr/>
        </p:nvSpPr>
        <p:spPr>
          <a:xfrm>
            <a:off x="3349383" y="3635732"/>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39" name="מחבר ישר 38"/>
          <p:cNvCxnSpPr>
            <a:stCxn id="37" idx="0"/>
            <a:endCxn id="38" idx="2"/>
          </p:cNvCxnSpPr>
          <p:nvPr/>
        </p:nvCxnSpPr>
        <p:spPr>
          <a:xfrm flipV="1">
            <a:off x="3137428" y="4005064"/>
            <a:ext cx="368409" cy="341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a:stCxn id="36" idx="0"/>
            <a:endCxn id="38" idx="2"/>
          </p:cNvCxnSpPr>
          <p:nvPr/>
        </p:nvCxnSpPr>
        <p:spPr>
          <a:xfrm flipV="1">
            <a:off x="3505836" y="4005064"/>
            <a:ext cx="1" cy="341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33" idx="0"/>
            <a:endCxn id="38" idx="2"/>
          </p:cNvCxnSpPr>
          <p:nvPr/>
        </p:nvCxnSpPr>
        <p:spPr>
          <a:xfrm flipH="1" flipV="1">
            <a:off x="3505837" y="4005064"/>
            <a:ext cx="370650" cy="341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19343" y="3635732"/>
            <a:ext cx="290464" cy="369332"/>
          </a:xfrm>
          <a:prstGeom prst="rect">
            <a:avLst/>
          </a:prstGeom>
          <a:noFill/>
        </p:spPr>
        <p:txBody>
          <a:bodyPr wrap="none" rtlCol="1">
            <a:spAutoFit/>
          </a:bodyPr>
          <a:lstStyle/>
          <a:p>
            <a:pPr algn="ctr" rtl="0"/>
            <a:r>
              <a:rPr lang="en-US" i="1" dirty="0">
                <a:latin typeface="Bell MT" pitchFamily="18" charset="0"/>
              </a:rPr>
              <a:t>a</a:t>
            </a:r>
            <a:endParaRPr lang="he-IL" i="1" dirty="0">
              <a:latin typeface="Bell MT" pitchFamily="18" charset="0"/>
            </a:endParaRPr>
          </a:p>
        </p:txBody>
      </p:sp>
      <p:sp>
        <p:nvSpPr>
          <p:cNvPr id="43" name="TextBox 42"/>
          <p:cNvSpPr txBox="1"/>
          <p:nvPr/>
        </p:nvSpPr>
        <p:spPr>
          <a:xfrm>
            <a:off x="1203313" y="4346520"/>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x</a:t>
            </a:r>
            <a:endParaRPr lang="he-IL" dirty="0">
              <a:latin typeface="Courier New" pitchFamily="49" charset="0"/>
              <a:cs typeface="Courier New" pitchFamily="49" charset="0"/>
            </a:endParaRPr>
          </a:p>
        </p:txBody>
      </p:sp>
      <p:cxnSp>
        <p:nvCxnSpPr>
          <p:cNvPr id="44" name="מחבר ישר 43"/>
          <p:cNvCxnSpPr>
            <a:stCxn id="43" idx="0"/>
            <a:endCxn id="42" idx="2"/>
          </p:cNvCxnSpPr>
          <p:nvPr/>
        </p:nvCxnSpPr>
        <p:spPr>
          <a:xfrm flipV="1">
            <a:off x="1364575" y="4005064"/>
            <a:ext cx="0" cy="341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12624" y="3635732"/>
            <a:ext cx="362600" cy="369332"/>
          </a:xfrm>
          <a:prstGeom prst="rect">
            <a:avLst/>
          </a:prstGeom>
          <a:noFill/>
        </p:spPr>
        <p:txBody>
          <a:bodyPr wrap="none" rtlCol="1">
            <a:spAutoFit/>
          </a:bodyPr>
          <a:lstStyle/>
          <a:p>
            <a:pPr algn="ctr" rtl="0"/>
            <a:r>
              <a:rPr lang="en-US" dirty="0"/>
              <a:t>:=</a:t>
            </a:r>
            <a:endParaRPr lang="he-IL" dirty="0"/>
          </a:p>
        </p:txBody>
      </p:sp>
      <p:sp>
        <p:nvSpPr>
          <p:cNvPr id="46" name="TextBox 45"/>
          <p:cNvSpPr txBox="1"/>
          <p:nvPr/>
        </p:nvSpPr>
        <p:spPr>
          <a:xfrm>
            <a:off x="464254" y="3635732"/>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z</a:t>
            </a:r>
            <a:endParaRPr lang="he-IL" dirty="0">
              <a:latin typeface="Courier New" pitchFamily="49" charset="0"/>
              <a:cs typeface="Courier New" pitchFamily="49" charset="0"/>
            </a:endParaRPr>
          </a:p>
        </p:txBody>
      </p:sp>
      <p:sp>
        <p:nvSpPr>
          <p:cNvPr id="47" name="TextBox 46"/>
          <p:cNvSpPr txBox="1"/>
          <p:nvPr/>
        </p:nvSpPr>
        <p:spPr>
          <a:xfrm>
            <a:off x="837471" y="2906360"/>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48" name="מחבר ישר 47"/>
          <p:cNvCxnSpPr>
            <a:stCxn id="46" idx="0"/>
            <a:endCxn id="47" idx="2"/>
          </p:cNvCxnSpPr>
          <p:nvPr/>
        </p:nvCxnSpPr>
        <p:spPr>
          <a:xfrm flipV="1">
            <a:off x="625516" y="3275692"/>
            <a:ext cx="368409"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a:stCxn id="45" idx="0"/>
            <a:endCxn id="47" idx="2"/>
          </p:cNvCxnSpPr>
          <p:nvPr/>
        </p:nvCxnSpPr>
        <p:spPr>
          <a:xfrm flipV="1">
            <a:off x="993924" y="3275692"/>
            <a:ext cx="1"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a:stCxn id="42" idx="0"/>
            <a:endCxn id="47" idx="2"/>
          </p:cNvCxnSpPr>
          <p:nvPr/>
        </p:nvCxnSpPr>
        <p:spPr>
          <a:xfrm flipH="1" flipV="1">
            <a:off x="993925" y="3275692"/>
            <a:ext cx="37065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737793" y="3635732"/>
            <a:ext cx="247183" cy="369332"/>
          </a:xfrm>
          <a:prstGeom prst="rect">
            <a:avLst/>
          </a:prstGeom>
          <a:noFill/>
        </p:spPr>
        <p:txBody>
          <a:bodyPr wrap="none" rtlCol="1">
            <a:spAutoFit/>
          </a:bodyPr>
          <a:lstStyle/>
          <a:p>
            <a:pPr algn="ctr" rtl="0"/>
            <a:r>
              <a:rPr lang="en-US" dirty="0"/>
              <a:t>;</a:t>
            </a:r>
            <a:endParaRPr lang="he-IL" dirty="0"/>
          </a:p>
        </p:txBody>
      </p:sp>
      <p:sp>
        <p:nvSpPr>
          <p:cNvPr id="55" name="TextBox 54"/>
          <p:cNvSpPr txBox="1"/>
          <p:nvPr/>
        </p:nvSpPr>
        <p:spPr>
          <a:xfrm>
            <a:off x="2704932" y="2906360"/>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56" name="מחבר ישר 55"/>
          <p:cNvCxnSpPr>
            <a:stCxn id="23" idx="0"/>
            <a:endCxn id="55" idx="2"/>
          </p:cNvCxnSpPr>
          <p:nvPr/>
        </p:nvCxnSpPr>
        <p:spPr>
          <a:xfrm flipV="1">
            <a:off x="2221682" y="3275692"/>
            <a:ext cx="639704"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מחבר ישר 56"/>
          <p:cNvCxnSpPr>
            <a:stCxn id="54" idx="0"/>
            <a:endCxn id="55" idx="2"/>
          </p:cNvCxnSpPr>
          <p:nvPr/>
        </p:nvCxnSpPr>
        <p:spPr>
          <a:xfrm flipV="1">
            <a:off x="2861385" y="3275692"/>
            <a:ext cx="1"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מחבר ישר 57"/>
          <p:cNvCxnSpPr>
            <a:stCxn id="38" idx="0"/>
            <a:endCxn id="55" idx="2"/>
          </p:cNvCxnSpPr>
          <p:nvPr/>
        </p:nvCxnSpPr>
        <p:spPr>
          <a:xfrm flipH="1" flipV="1">
            <a:off x="2861386" y="3275692"/>
            <a:ext cx="644451"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640096" y="2906360"/>
            <a:ext cx="247183" cy="369332"/>
          </a:xfrm>
          <a:prstGeom prst="rect">
            <a:avLst/>
          </a:prstGeom>
          <a:noFill/>
        </p:spPr>
        <p:txBody>
          <a:bodyPr wrap="none" rtlCol="1">
            <a:spAutoFit/>
          </a:bodyPr>
          <a:lstStyle/>
          <a:p>
            <a:pPr algn="ctr" rtl="0"/>
            <a:r>
              <a:rPr lang="en-US" dirty="0"/>
              <a:t>;</a:t>
            </a:r>
            <a:endParaRPr lang="he-IL" dirty="0"/>
          </a:p>
        </p:txBody>
      </p:sp>
      <p:sp>
        <p:nvSpPr>
          <p:cNvPr id="64" name="TextBox 63"/>
          <p:cNvSpPr txBox="1"/>
          <p:nvPr/>
        </p:nvSpPr>
        <p:spPr>
          <a:xfrm>
            <a:off x="1607234" y="1835532"/>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65" name="מחבר ישר 64"/>
          <p:cNvCxnSpPr>
            <a:stCxn id="47" idx="0"/>
            <a:endCxn id="64" idx="2"/>
          </p:cNvCxnSpPr>
          <p:nvPr/>
        </p:nvCxnSpPr>
        <p:spPr>
          <a:xfrm flipV="1">
            <a:off x="993925" y="2204864"/>
            <a:ext cx="769763" cy="70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מחבר ישר 65"/>
          <p:cNvCxnSpPr>
            <a:stCxn id="63" idx="0"/>
            <a:endCxn id="64" idx="2"/>
          </p:cNvCxnSpPr>
          <p:nvPr/>
        </p:nvCxnSpPr>
        <p:spPr>
          <a:xfrm flipV="1">
            <a:off x="1763688" y="2204864"/>
            <a:ext cx="0" cy="70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מחבר ישר 66"/>
          <p:cNvCxnSpPr>
            <a:stCxn id="55" idx="0"/>
            <a:endCxn id="64" idx="2"/>
          </p:cNvCxnSpPr>
          <p:nvPr/>
        </p:nvCxnSpPr>
        <p:spPr>
          <a:xfrm flipH="1" flipV="1">
            <a:off x="1763688" y="2204864"/>
            <a:ext cx="1097698" cy="70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611664" y="4355812"/>
            <a:ext cx="290464" cy="369332"/>
          </a:xfrm>
          <a:prstGeom prst="rect">
            <a:avLst/>
          </a:prstGeom>
          <a:noFill/>
        </p:spPr>
        <p:txBody>
          <a:bodyPr wrap="none" rtlCol="1">
            <a:spAutoFit/>
          </a:bodyPr>
          <a:lstStyle/>
          <a:p>
            <a:pPr algn="ctr" rtl="0"/>
            <a:r>
              <a:rPr lang="en-US" i="1" dirty="0">
                <a:latin typeface="Bell MT" pitchFamily="18" charset="0"/>
              </a:rPr>
              <a:t>a</a:t>
            </a:r>
            <a:endParaRPr lang="he-IL" i="1" dirty="0">
              <a:latin typeface="Bell MT" pitchFamily="18" charset="0"/>
            </a:endParaRPr>
          </a:p>
        </p:txBody>
      </p:sp>
      <p:sp>
        <p:nvSpPr>
          <p:cNvPr id="72" name="TextBox 71"/>
          <p:cNvSpPr txBox="1"/>
          <p:nvPr/>
        </p:nvSpPr>
        <p:spPr>
          <a:xfrm>
            <a:off x="5595634" y="5075892"/>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x</a:t>
            </a:r>
            <a:endParaRPr lang="he-IL" dirty="0">
              <a:latin typeface="Courier New" pitchFamily="49" charset="0"/>
              <a:cs typeface="Courier New" pitchFamily="49" charset="0"/>
            </a:endParaRPr>
          </a:p>
        </p:txBody>
      </p:sp>
      <p:cxnSp>
        <p:nvCxnSpPr>
          <p:cNvPr id="73" name="מחבר ישר 72"/>
          <p:cNvCxnSpPr>
            <a:stCxn id="72" idx="0"/>
            <a:endCxn id="71" idx="2"/>
          </p:cNvCxnSpPr>
          <p:nvPr/>
        </p:nvCxnSpPr>
        <p:spPr>
          <a:xfrm flipV="1">
            <a:off x="5756896" y="4725144"/>
            <a:ext cx="0"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204945" y="4355812"/>
            <a:ext cx="362600" cy="369332"/>
          </a:xfrm>
          <a:prstGeom prst="rect">
            <a:avLst/>
          </a:prstGeom>
          <a:noFill/>
        </p:spPr>
        <p:txBody>
          <a:bodyPr wrap="none" rtlCol="1">
            <a:spAutoFit/>
          </a:bodyPr>
          <a:lstStyle/>
          <a:p>
            <a:pPr algn="ctr" rtl="0"/>
            <a:r>
              <a:rPr lang="en-US" dirty="0"/>
              <a:t>:=</a:t>
            </a:r>
            <a:endParaRPr lang="he-IL" dirty="0"/>
          </a:p>
        </p:txBody>
      </p:sp>
      <p:sp>
        <p:nvSpPr>
          <p:cNvPr id="75" name="TextBox 74"/>
          <p:cNvSpPr txBox="1"/>
          <p:nvPr/>
        </p:nvSpPr>
        <p:spPr>
          <a:xfrm>
            <a:off x="4856575" y="4355812"/>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z</a:t>
            </a:r>
            <a:endParaRPr lang="he-IL" dirty="0">
              <a:latin typeface="Courier New" pitchFamily="49" charset="0"/>
              <a:cs typeface="Courier New" pitchFamily="49" charset="0"/>
            </a:endParaRPr>
          </a:p>
        </p:txBody>
      </p:sp>
      <p:sp>
        <p:nvSpPr>
          <p:cNvPr id="76" name="TextBox 75"/>
          <p:cNvSpPr txBox="1"/>
          <p:nvPr/>
        </p:nvSpPr>
        <p:spPr>
          <a:xfrm>
            <a:off x="5229792" y="3635732"/>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77" name="מחבר ישר 76"/>
          <p:cNvCxnSpPr>
            <a:stCxn id="75" idx="0"/>
            <a:endCxn id="76" idx="2"/>
          </p:cNvCxnSpPr>
          <p:nvPr/>
        </p:nvCxnSpPr>
        <p:spPr>
          <a:xfrm flipV="1">
            <a:off x="5017837" y="4005064"/>
            <a:ext cx="368409"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מחבר ישר 77"/>
          <p:cNvCxnSpPr>
            <a:stCxn id="74" idx="0"/>
            <a:endCxn id="76" idx="2"/>
          </p:cNvCxnSpPr>
          <p:nvPr/>
        </p:nvCxnSpPr>
        <p:spPr>
          <a:xfrm flipV="1">
            <a:off x="5386245" y="4005064"/>
            <a:ext cx="1"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מחבר ישר 78"/>
          <p:cNvCxnSpPr>
            <a:stCxn id="71" idx="0"/>
            <a:endCxn id="76" idx="2"/>
          </p:cNvCxnSpPr>
          <p:nvPr/>
        </p:nvCxnSpPr>
        <p:spPr>
          <a:xfrm flipH="1" flipV="1">
            <a:off x="5386246" y="4005064"/>
            <a:ext cx="370650"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895819" y="4346520"/>
            <a:ext cx="290464" cy="369332"/>
          </a:xfrm>
          <a:prstGeom prst="rect">
            <a:avLst/>
          </a:prstGeom>
          <a:noFill/>
        </p:spPr>
        <p:txBody>
          <a:bodyPr wrap="none" rtlCol="1">
            <a:spAutoFit/>
          </a:bodyPr>
          <a:lstStyle/>
          <a:p>
            <a:pPr algn="ctr" rtl="0"/>
            <a:r>
              <a:rPr lang="en-US" i="1" dirty="0">
                <a:latin typeface="Bell MT" pitchFamily="18" charset="0"/>
              </a:rPr>
              <a:t>a</a:t>
            </a:r>
            <a:endParaRPr lang="he-IL" i="1" dirty="0">
              <a:latin typeface="Bell MT" pitchFamily="18" charset="0"/>
            </a:endParaRPr>
          </a:p>
        </p:txBody>
      </p:sp>
      <p:sp>
        <p:nvSpPr>
          <p:cNvPr id="81" name="TextBox 80"/>
          <p:cNvSpPr txBox="1"/>
          <p:nvPr/>
        </p:nvSpPr>
        <p:spPr>
          <a:xfrm>
            <a:off x="6879789" y="5066600"/>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y</a:t>
            </a:r>
            <a:endParaRPr lang="he-IL" dirty="0">
              <a:latin typeface="Courier New" pitchFamily="49" charset="0"/>
              <a:cs typeface="Courier New" pitchFamily="49" charset="0"/>
            </a:endParaRPr>
          </a:p>
        </p:txBody>
      </p:sp>
      <p:cxnSp>
        <p:nvCxnSpPr>
          <p:cNvPr id="82" name="מחבר ישר 81"/>
          <p:cNvCxnSpPr>
            <a:stCxn id="81" idx="0"/>
            <a:endCxn id="80" idx="2"/>
          </p:cNvCxnSpPr>
          <p:nvPr/>
        </p:nvCxnSpPr>
        <p:spPr>
          <a:xfrm flipV="1">
            <a:off x="7041051" y="4715852"/>
            <a:ext cx="0" cy="350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489100" y="4346520"/>
            <a:ext cx="362600" cy="369332"/>
          </a:xfrm>
          <a:prstGeom prst="rect">
            <a:avLst/>
          </a:prstGeom>
          <a:noFill/>
        </p:spPr>
        <p:txBody>
          <a:bodyPr wrap="none" rtlCol="1">
            <a:spAutoFit/>
          </a:bodyPr>
          <a:lstStyle/>
          <a:p>
            <a:pPr algn="ctr" rtl="0"/>
            <a:r>
              <a:rPr lang="en-US" dirty="0"/>
              <a:t>:=</a:t>
            </a:r>
            <a:endParaRPr lang="he-IL" dirty="0"/>
          </a:p>
        </p:txBody>
      </p:sp>
      <p:sp>
        <p:nvSpPr>
          <p:cNvPr id="84" name="TextBox 83"/>
          <p:cNvSpPr txBox="1"/>
          <p:nvPr/>
        </p:nvSpPr>
        <p:spPr>
          <a:xfrm>
            <a:off x="6140730" y="4346520"/>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x</a:t>
            </a:r>
            <a:endParaRPr lang="he-IL" dirty="0">
              <a:latin typeface="Courier New" pitchFamily="49" charset="0"/>
              <a:cs typeface="Courier New" pitchFamily="49" charset="0"/>
            </a:endParaRPr>
          </a:p>
        </p:txBody>
      </p:sp>
      <p:sp>
        <p:nvSpPr>
          <p:cNvPr id="85" name="TextBox 84"/>
          <p:cNvSpPr txBox="1"/>
          <p:nvPr/>
        </p:nvSpPr>
        <p:spPr>
          <a:xfrm>
            <a:off x="6513947" y="3635732"/>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86" name="מחבר ישר 85"/>
          <p:cNvCxnSpPr>
            <a:stCxn id="84" idx="0"/>
            <a:endCxn id="85" idx="2"/>
          </p:cNvCxnSpPr>
          <p:nvPr/>
        </p:nvCxnSpPr>
        <p:spPr>
          <a:xfrm flipV="1">
            <a:off x="6301992" y="4005064"/>
            <a:ext cx="368409" cy="341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a:stCxn id="83" idx="0"/>
            <a:endCxn id="85" idx="2"/>
          </p:cNvCxnSpPr>
          <p:nvPr/>
        </p:nvCxnSpPr>
        <p:spPr>
          <a:xfrm flipV="1">
            <a:off x="6670400" y="4005064"/>
            <a:ext cx="1" cy="341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a:stCxn id="80" idx="0"/>
            <a:endCxn id="85" idx="2"/>
          </p:cNvCxnSpPr>
          <p:nvPr/>
        </p:nvCxnSpPr>
        <p:spPr>
          <a:xfrm flipH="1" flipV="1">
            <a:off x="6670401" y="4005064"/>
            <a:ext cx="370650" cy="341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902357" y="3635732"/>
            <a:ext cx="247183" cy="369332"/>
          </a:xfrm>
          <a:prstGeom prst="rect">
            <a:avLst/>
          </a:prstGeom>
          <a:noFill/>
        </p:spPr>
        <p:txBody>
          <a:bodyPr wrap="none" rtlCol="1">
            <a:spAutoFit/>
          </a:bodyPr>
          <a:lstStyle/>
          <a:p>
            <a:pPr algn="ctr" rtl="0"/>
            <a:r>
              <a:rPr lang="en-US" dirty="0"/>
              <a:t>;</a:t>
            </a:r>
            <a:endParaRPr lang="he-IL" dirty="0"/>
          </a:p>
        </p:txBody>
      </p:sp>
      <p:sp>
        <p:nvSpPr>
          <p:cNvPr id="99" name="TextBox 98"/>
          <p:cNvSpPr txBox="1"/>
          <p:nvPr/>
        </p:nvSpPr>
        <p:spPr>
          <a:xfrm>
            <a:off x="5869496" y="2906360"/>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100" name="מחבר ישר 99"/>
          <p:cNvCxnSpPr>
            <a:stCxn id="76" idx="0"/>
            <a:endCxn id="99" idx="2"/>
          </p:cNvCxnSpPr>
          <p:nvPr/>
        </p:nvCxnSpPr>
        <p:spPr>
          <a:xfrm flipV="1">
            <a:off x="5386246" y="3275692"/>
            <a:ext cx="639704"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מחבר ישר 100"/>
          <p:cNvCxnSpPr>
            <a:stCxn id="98" idx="0"/>
            <a:endCxn id="99" idx="2"/>
          </p:cNvCxnSpPr>
          <p:nvPr/>
        </p:nvCxnSpPr>
        <p:spPr>
          <a:xfrm flipV="1">
            <a:off x="6025949" y="3275692"/>
            <a:ext cx="1"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מחבר ישר 101"/>
          <p:cNvCxnSpPr>
            <a:stCxn id="85" idx="0"/>
            <a:endCxn id="99" idx="2"/>
          </p:cNvCxnSpPr>
          <p:nvPr/>
        </p:nvCxnSpPr>
        <p:spPr>
          <a:xfrm flipH="1" flipV="1">
            <a:off x="6025950" y="3275692"/>
            <a:ext cx="644451"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107918" y="2906360"/>
            <a:ext cx="247183" cy="369332"/>
          </a:xfrm>
          <a:prstGeom prst="rect">
            <a:avLst/>
          </a:prstGeom>
          <a:noFill/>
        </p:spPr>
        <p:txBody>
          <a:bodyPr wrap="none" rtlCol="1">
            <a:spAutoFit/>
          </a:bodyPr>
          <a:lstStyle/>
          <a:p>
            <a:pPr algn="ctr" rtl="0"/>
            <a:r>
              <a:rPr lang="en-US" dirty="0"/>
              <a:t>;</a:t>
            </a:r>
            <a:endParaRPr lang="he-IL" dirty="0"/>
          </a:p>
        </p:txBody>
      </p:sp>
      <p:sp>
        <p:nvSpPr>
          <p:cNvPr id="104" name="TextBox 103"/>
          <p:cNvSpPr txBox="1"/>
          <p:nvPr/>
        </p:nvSpPr>
        <p:spPr>
          <a:xfrm>
            <a:off x="7075056" y="1835532"/>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105" name="מחבר ישר 104"/>
          <p:cNvCxnSpPr>
            <a:stCxn id="114" idx="0"/>
            <a:endCxn id="104" idx="2"/>
          </p:cNvCxnSpPr>
          <p:nvPr/>
        </p:nvCxnSpPr>
        <p:spPr>
          <a:xfrm flipH="1" flipV="1">
            <a:off x="7231510" y="2204864"/>
            <a:ext cx="769018"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מחבר ישר 105"/>
          <p:cNvCxnSpPr>
            <a:stCxn id="103" idx="0"/>
            <a:endCxn id="104" idx="2"/>
          </p:cNvCxnSpPr>
          <p:nvPr/>
        </p:nvCxnSpPr>
        <p:spPr>
          <a:xfrm flipV="1">
            <a:off x="7231510" y="2204864"/>
            <a:ext cx="0" cy="70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מחבר ישר 106"/>
          <p:cNvCxnSpPr>
            <a:stCxn id="99" idx="0"/>
            <a:endCxn id="104" idx="2"/>
          </p:cNvCxnSpPr>
          <p:nvPr/>
        </p:nvCxnSpPr>
        <p:spPr>
          <a:xfrm flipV="1">
            <a:off x="6025950" y="2204864"/>
            <a:ext cx="1205560" cy="70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8225946" y="3798332"/>
            <a:ext cx="290464" cy="369332"/>
          </a:xfrm>
          <a:prstGeom prst="rect">
            <a:avLst/>
          </a:prstGeom>
          <a:noFill/>
        </p:spPr>
        <p:txBody>
          <a:bodyPr wrap="none" rtlCol="1">
            <a:spAutoFit/>
          </a:bodyPr>
          <a:lstStyle/>
          <a:p>
            <a:pPr algn="ctr" rtl="0"/>
            <a:r>
              <a:rPr lang="en-US" i="1" dirty="0">
                <a:latin typeface="Bell MT" pitchFamily="18" charset="0"/>
              </a:rPr>
              <a:t>a</a:t>
            </a:r>
            <a:endParaRPr lang="he-IL" i="1" dirty="0">
              <a:latin typeface="Bell MT" pitchFamily="18" charset="0"/>
            </a:endParaRPr>
          </a:p>
        </p:txBody>
      </p:sp>
      <p:sp>
        <p:nvSpPr>
          <p:cNvPr id="110" name="TextBox 109"/>
          <p:cNvSpPr txBox="1"/>
          <p:nvPr/>
        </p:nvSpPr>
        <p:spPr>
          <a:xfrm>
            <a:off x="8209916" y="4509120"/>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z</a:t>
            </a:r>
            <a:endParaRPr lang="he-IL" dirty="0">
              <a:latin typeface="Courier New" pitchFamily="49" charset="0"/>
              <a:cs typeface="Courier New" pitchFamily="49" charset="0"/>
            </a:endParaRPr>
          </a:p>
        </p:txBody>
      </p:sp>
      <p:cxnSp>
        <p:nvCxnSpPr>
          <p:cNvPr id="111" name="מחבר ישר 110"/>
          <p:cNvCxnSpPr>
            <a:stCxn id="110" idx="0"/>
            <a:endCxn id="109" idx="2"/>
          </p:cNvCxnSpPr>
          <p:nvPr/>
        </p:nvCxnSpPr>
        <p:spPr>
          <a:xfrm flipV="1">
            <a:off x="8371178" y="4167664"/>
            <a:ext cx="0" cy="341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819227" y="3798332"/>
            <a:ext cx="362600" cy="369332"/>
          </a:xfrm>
          <a:prstGeom prst="rect">
            <a:avLst/>
          </a:prstGeom>
          <a:noFill/>
        </p:spPr>
        <p:txBody>
          <a:bodyPr wrap="none" rtlCol="1">
            <a:spAutoFit/>
          </a:bodyPr>
          <a:lstStyle/>
          <a:p>
            <a:pPr algn="ctr" rtl="0"/>
            <a:r>
              <a:rPr lang="en-US" dirty="0"/>
              <a:t>:=</a:t>
            </a:r>
            <a:endParaRPr lang="he-IL" dirty="0"/>
          </a:p>
        </p:txBody>
      </p:sp>
      <p:sp>
        <p:nvSpPr>
          <p:cNvPr id="113" name="TextBox 112"/>
          <p:cNvSpPr txBox="1"/>
          <p:nvPr/>
        </p:nvSpPr>
        <p:spPr>
          <a:xfrm>
            <a:off x="7470857" y="3798332"/>
            <a:ext cx="322524" cy="369332"/>
          </a:xfrm>
          <a:prstGeom prst="rect">
            <a:avLst/>
          </a:prstGeom>
          <a:noFill/>
        </p:spPr>
        <p:txBody>
          <a:bodyPr wrap="none" rtlCol="1">
            <a:spAutoFit/>
          </a:bodyPr>
          <a:lstStyle/>
          <a:p>
            <a:pPr algn="ctr" rtl="0"/>
            <a:r>
              <a:rPr lang="en-US" dirty="0">
                <a:latin typeface="Courier New" pitchFamily="49" charset="0"/>
                <a:cs typeface="Courier New" pitchFamily="49" charset="0"/>
              </a:rPr>
              <a:t>y</a:t>
            </a:r>
            <a:endParaRPr lang="he-IL" dirty="0">
              <a:latin typeface="Courier New" pitchFamily="49" charset="0"/>
              <a:cs typeface="Courier New" pitchFamily="49" charset="0"/>
            </a:endParaRPr>
          </a:p>
        </p:txBody>
      </p:sp>
      <p:sp>
        <p:nvSpPr>
          <p:cNvPr id="114" name="TextBox 113"/>
          <p:cNvSpPr txBox="1"/>
          <p:nvPr/>
        </p:nvSpPr>
        <p:spPr>
          <a:xfrm>
            <a:off x="7844074" y="3068960"/>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115" name="מחבר ישר 114"/>
          <p:cNvCxnSpPr>
            <a:stCxn id="113" idx="0"/>
            <a:endCxn id="114" idx="2"/>
          </p:cNvCxnSpPr>
          <p:nvPr/>
        </p:nvCxnSpPr>
        <p:spPr>
          <a:xfrm flipV="1">
            <a:off x="7632119" y="3438292"/>
            <a:ext cx="368409"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מחבר ישר 115"/>
          <p:cNvCxnSpPr>
            <a:stCxn id="112" idx="0"/>
            <a:endCxn id="114" idx="2"/>
          </p:cNvCxnSpPr>
          <p:nvPr/>
        </p:nvCxnSpPr>
        <p:spPr>
          <a:xfrm flipV="1">
            <a:off x="8000527" y="3438292"/>
            <a:ext cx="1"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מחבר ישר 116"/>
          <p:cNvCxnSpPr>
            <a:stCxn id="109" idx="0"/>
            <a:endCxn id="114" idx="2"/>
          </p:cNvCxnSpPr>
          <p:nvPr/>
        </p:nvCxnSpPr>
        <p:spPr>
          <a:xfrm flipH="1" flipV="1">
            <a:off x="8000528" y="3438292"/>
            <a:ext cx="37065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259632" y="1124744"/>
            <a:ext cx="6696744" cy="584775"/>
          </a:xfrm>
          <a:prstGeom prst="rect">
            <a:avLst/>
          </a:prstGeom>
          <a:noFill/>
        </p:spPr>
        <p:txBody>
          <a:bodyPr wrap="square" rtlCol="1">
            <a:spAutoFit/>
          </a:bodyPr>
          <a:lstStyle/>
          <a:p>
            <a:pPr algn="ctr" rtl="0"/>
            <a:r>
              <a:rPr lang="en-US" sz="3200" b="1" dirty="0">
                <a:latin typeface="Courier New" pitchFamily="49" charset="0"/>
                <a:cs typeface="Courier New" pitchFamily="49" charset="0"/>
              </a:rPr>
              <a:t>z:=x; x:=y; y:=z</a:t>
            </a:r>
            <a:endParaRPr lang="he-IL" sz="3200" dirty="0"/>
          </a:p>
        </p:txBody>
      </p:sp>
      <p:sp>
        <p:nvSpPr>
          <p:cNvPr id="120" name="TextBox 119"/>
          <p:cNvSpPr txBox="1"/>
          <p:nvPr/>
        </p:nvSpPr>
        <p:spPr>
          <a:xfrm>
            <a:off x="323528" y="5589240"/>
            <a:ext cx="4248472" cy="523220"/>
          </a:xfrm>
          <a:prstGeom prst="rect">
            <a:avLst/>
          </a:prstGeom>
          <a:noFill/>
        </p:spPr>
        <p:txBody>
          <a:bodyPr wrap="square" rtlCol="1">
            <a:spAutoFit/>
          </a:bodyPr>
          <a:lstStyle/>
          <a:p>
            <a:pPr algn="ctr" rtl="0"/>
            <a:r>
              <a:rPr lang="en-US" sz="2800" b="1" dirty="0">
                <a:latin typeface="Courier New" pitchFamily="49" charset="0"/>
                <a:cs typeface="Courier New" pitchFamily="49" charset="0"/>
              </a:rPr>
              <a:t>z:=x; (x:=y; y:=z)</a:t>
            </a:r>
            <a:endParaRPr lang="he-IL" sz="2800" dirty="0"/>
          </a:p>
        </p:txBody>
      </p:sp>
      <p:sp>
        <p:nvSpPr>
          <p:cNvPr id="121" name="TextBox 120"/>
          <p:cNvSpPr txBox="1"/>
          <p:nvPr/>
        </p:nvSpPr>
        <p:spPr>
          <a:xfrm>
            <a:off x="4644008" y="5589240"/>
            <a:ext cx="4248472" cy="523220"/>
          </a:xfrm>
          <a:prstGeom prst="rect">
            <a:avLst/>
          </a:prstGeom>
          <a:noFill/>
        </p:spPr>
        <p:txBody>
          <a:bodyPr wrap="square" rtlCol="1">
            <a:spAutoFit/>
          </a:bodyPr>
          <a:lstStyle/>
          <a:p>
            <a:pPr algn="ctr" rtl="0"/>
            <a:r>
              <a:rPr lang="en-US" sz="2800" b="1" dirty="0">
                <a:latin typeface="Courier New" pitchFamily="49" charset="0"/>
                <a:cs typeface="Courier New" pitchFamily="49" charset="0"/>
              </a:rPr>
              <a:t>(z:=x; x:=y); y:=z</a:t>
            </a:r>
            <a:endParaRPr lang="he-IL" sz="2800" dirty="0"/>
          </a:p>
        </p:txBody>
      </p:sp>
    </p:spTree>
    <p:extLst>
      <p:ext uri="{BB962C8B-B14F-4D97-AF65-F5344CB8AC3E}">
        <p14:creationId xmlns:p14="http://schemas.microsoft.com/office/powerpoint/2010/main" val="104853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914400"/>
          </a:xfrm>
        </p:spPr>
        <p:txBody>
          <a:bodyPr/>
          <a:lstStyle/>
          <a:p>
            <a:r>
              <a:rPr lang="en-US" sz="2600" dirty="0"/>
              <a:t>Toyota recalls 160,000 Prius hybrid vehicles</a:t>
            </a:r>
          </a:p>
        </p:txBody>
      </p:sp>
      <p:sp>
        <p:nvSpPr>
          <p:cNvPr id="5" name="TextBox 4"/>
          <p:cNvSpPr txBox="1"/>
          <p:nvPr/>
        </p:nvSpPr>
        <p:spPr>
          <a:xfrm>
            <a:off x="228600" y="5638800"/>
            <a:ext cx="8915400" cy="353943"/>
          </a:xfrm>
          <a:prstGeom prst="rect">
            <a:avLst/>
          </a:prstGeom>
          <a:noFill/>
        </p:spPr>
        <p:txBody>
          <a:bodyPr wrap="square" rtlCol="0">
            <a:spAutoFit/>
          </a:bodyPr>
          <a:lstStyle/>
          <a:p>
            <a:r>
              <a:rPr lang="en-US" sz="1700" dirty="0"/>
              <a:t>Programming error can activate all warning lights,  causing the car to think its engine has failed </a:t>
            </a:r>
          </a:p>
        </p:txBody>
      </p:sp>
      <p:pic>
        <p:nvPicPr>
          <p:cNvPr id="6" name="Picture 5" descr="2nd-Toyota-Prius.jpg"/>
          <p:cNvPicPr>
            <a:picLocks noChangeAspect="1"/>
          </p:cNvPicPr>
          <p:nvPr/>
        </p:nvPicPr>
        <p:blipFill>
          <a:blip r:embed="rId2" cstate="print"/>
          <a:stretch>
            <a:fillRect/>
          </a:stretch>
        </p:blipFill>
        <p:spPr>
          <a:xfrm>
            <a:off x="1676400" y="1600200"/>
            <a:ext cx="5715000" cy="3456144"/>
          </a:xfrm>
          <a:prstGeom prst="rect">
            <a:avLst/>
          </a:prstGeom>
        </p:spPr>
      </p:pic>
      <p:sp>
        <p:nvSpPr>
          <p:cNvPr id="7" name="Rectangle 6"/>
          <p:cNvSpPr/>
          <p:nvPr/>
        </p:nvSpPr>
        <p:spPr>
          <a:xfrm>
            <a:off x="304800" y="6096000"/>
            <a:ext cx="3147015" cy="584775"/>
          </a:xfrm>
          <a:prstGeom prst="rect">
            <a:avLst/>
          </a:prstGeom>
        </p:spPr>
        <p:txBody>
          <a:bodyPr wrap="none">
            <a:spAutoFit/>
          </a:bodyPr>
          <a:lstStyle/>
          <a:p>
            <a:r>
              <a:rPr lang="en-US" sz="3200" dirty="0">
                <a:latin typeface="Miriam Fixed" pitchFamily="49" charset="-79"/>
                <a:cs typeface="Miriam Fixed" pitchFamily="49" charset="-79"/>
              </a:rPr>
              <a:t>October 2005</a:t>
            </a:r>
          </a:p>
        </p:txBody>
      </p:sp>
    </p:spTree>
    <p:extLst>
      <p:ext uri="{BB962C8B-B14F-4D97-AF65-F5344CB8AC3E}">
        <p14:creationId xmlns:p14="http://schemas.microsoft.com/office/powerpoint/2010/main" val="9514059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cs typeface="Courier New" pitchFamily="49" charset="0"/>
              </a:rPr>
              <a:t>Exercise: draw an AST</a:t>
            </a:r>
            <a:endParaRPr lang="he-IL" dirty="0">
              <a:cs typeface="Courier New" pitchFamily="49" charset="0"/>
            </a:endParaRPr>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130</a:t>
            </a:fld>
            <a:endParaRPr lang="he-IL" dirty="0"/>
          </a:p>
        </p:txBody>
      </p:sp>
      <p:sp>
        <p:nvSpPr>
          <p:cNvPr id="47" name="TextBox 46"/>
          <p:cNvSpPr txBox="1"/>
          <p:nvPr/>
        </p:nvSpPr>
        <p:spPr>
          <a:xfrm>
            <a:off x="3178973" y="3266400"/>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sp>
        <p:nvSpPr>
          <p:cNvPr id="55" name="TextBox 54"/>
          <p:cNvSpPr txBox="1"/>
          <p:nvPr/>
        </p:nvSpPr>
        <p:spPr>
          <a:xfrm>
            <a:off x="5483229" y="3266400"/>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sp>
        <p:nvSpPr>
          <p:cNvPr id="63" name="TextBox 62"/>
          <p:cNvSpPr txBox="1"/>
          <p:nvPr/>
        </p:nvSpPr>
        <p:spPr>
          <a:xfrm>
            <a:off x="4302288" y="3266400"/>
            <a:ext cx="247183" cy="369332"/>
          </a:xfrm>
          <a:prstGeom prst="rect">
            <a:avLst/>
          </a:prstGeom>
          <a:noFill/>
        </p:spPr>
        <p:txBody>
          <a:bodyPr wrap="none" rtlCol="1">
            <a:spAutoFit/>
          </a:bodyPr>
          <a:lstStyle/>
          <a:p>
            <a:pPr algn="ctr" rtl="0"/>
            <a:r>
              <a:rPr lang="en-US" dirty="0"/>
              <a:t>;</a:t>
            </a:r>
            <a:endParaRPr lang="he-IL" dirty="0"/>
          </a:p>
        </p:txBody>
      </p:sp>
      <p:sp>
        <p:nvSpPr>
          <p:cNvPr id="64" name="TextBox 63"/>
          <p:cNvSpPr txBox="1"/>
          <p:nvPr/>
        </p:nvSpPr>
        <p:spPr>
          <a:xfrm>
            <a:off x="4269426" y="2195572"/>
            <a:ext cx="312907" cy="369332"/>
          </a:xfrm>
          <a:prstGeom prst="rect">
            <a:avLst/>
          </a:prstGeom>
          <a:noFill/>
        </p:spPr>
        <p:txBody>
          <a:bodyPr wrap="none" rtlCol="1">
            <a:spAutoFit/>
          </a:bodyPr>
          <a:lstStyle/>
          <a:p>
            <a:pPr algn="ctr" rtl="0"/>
            <a:r>
              <a:rPr lang="en-US" i="1" dirty="0">
                <a:latin typeface="Bell MT" pitchFamily="18" charset="0"/>
              </a:rPr>
              <a:t>S</a:t>
            </a:r>
            <a:endParaRPr lang="he-IL" i="1" dirty="0">
              <a:latin typeface="Bell MT" pitchFamily="18" charset="0"/>
            </a:endParaRPr>
          </a:p>
        </p:txBody>
      </p:sp>
      <p:cxnSp>
        <p:nvCxnSpPr>
          <p:cNvPr id="65" name="מחבר ישר 64"/>
          <p:cNvCxnSpPr>
            <a:stCxn id="47" idx="0"/>
            <a:endCxn id="64" idx="2"/>
          </p:cNvCxnSpPr>
          <p:nvPr/>
        </p:nvCxnSpPr>
        <p:spPr>
          <a:xfrm flipV="1">
            <a:off x="3335427" y="2564904"/>
            <a:ext cx="1090453" cy="70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מחבר ישר 65"/>
          <p:cNvCxnSpPr>
            <a:stCxn id="63" idx="0"/>
            <a:endCxn id="64" idx="2"/>
          </p:cNvCxnSpPr>
          <p:nvPr/>
        </p:nvCxnSpPr>
        <p:spPr>
          <a:xfrm flipV="1">
            <a:off x="4425880" y="2564904"/>
            <a:ext cx="0" cy="70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מחבר ישר 66"/>
          <p:cNvCxnSpPr>
            <a:stCxn id="55" idx="0"/>
            <a:endCxn id="64" idx="2"/>
          </p:cNvCxnSpPr>
          <p:nvPr/>
        </p:nvCxnSpPr>
        <p:spPr>
          <a:xfrm flipH="1" flipV="1">
            <a:off x="4425880" y="2564904"/>
            <a:ext cx="1213803" cy="70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79512" y="1321604"/>
            <a:ext cx="8856984" cy="523220"/>
          </a:xfrm>
          <a:prstGeom prst="rect">
            <a:avLst/>
          </a:prstGeom>
          <a:noFill/>
        </p:spPr>
        <p:txBody>
          <a:bodyPr wrap="square" rtlCol="1">
            <a:spAutoFit/>
          </a:bodyPr>
          <a:lstStyle/>
          <a:p>
            <a:pPr algn="ctr" rtl="0"/>
            <a:r>
              <a:rPr lang="en-US" sz="2800" b="1" dirty="0">
                <a:latin typeface="Courier New" pitchFamily="49" charset="0"/>
                <a:cs typeface="Courier New" pitchFamily="49" charset="0"/>
              </a:rPr>
              <a:t>y:=1; while </a:t>
            </a:r>
            <a:r>
              <a:rPr lang="en-US" sz="2800" b="1" dirty="0">
                <a:latin typeface="Courier New" pitchFamily="49" charset="0"/>
                <a:cs typeface="Courier New" pitchFamily="49" charset="0"/>
                <a:sym typeface="Math C"/>
              </a:rPr>
              <a:t></a:t>
            </a:r>
            <a:r>
              <a:rPr lang="en-US" sz="2800" b="1" dirty="0">
                <a:latin typeface="Courier New" pitchFamily="49" charset="0"/>
                <a:cs typeface="Courier New" pitchFamily="49" charset="0"/>
              </a:rPr>
              <a:t>(x=1) do (y:=y*x; x:=x-1)</a:t>
            </a:r>
            <a:endParaRPr lang="he-IL" sz="2800" dirty="0"/>
          </a:p>
        </p:txBody>
      </p:sp>
    </p:spTree>
    <p:extLst>
      <p:ext uri="{BB962C8B-B14F-4D97-AF65-F5344CB8AC3E}">
        <p14:creationId xmlns:p14="http://schemas.microsoft.com/office/powerpoint/2010/main" val="5579474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Syntactic categories</a:t>
            </a:r>
            <a:endParaRPr lang="he-IL" dirty="0"/>
          </a:p>
        </p:txBody>
      </p:sp>
      <p:sp>
        <p:nvSpPr>
          <p:cNvPr id="3" name="מציין מיקום תוכן 2"/>
          <p:cNvSpPr>
            <a:spLocks noGrp="1"/>
          </p:cNvSpPr>
          <p:nvPr>
            <p:ph idx="1"/>
          </p:nvPr>
        </p:nvSpPr>
        <p:spPr/>
        <p:txBody>
          <a:bodyPr>
            <a:normAutofit/>
          </a:bodyPr>
          <a:lstStyle/>
          <a:p>
            <a:pPr lvl="1">
              <a:buNone/>
            </a:pPr>
            <a:r>
              <a:rPr lang="en-US" sz="3200" i="1" dirty="0">
                <a:latin typeface="Bell MT" pitchFamily="18" charset="0"/>
              </a:rPr>
              <a:t>n</a:t>
            </a:r>
            <a:r>
              <a:rPr lang="en-US" sz="3200" dirty="0"/>
              <a:t> </a:t>
            </a:r>
            <a:r>
              <a:rPr lang="en-US" sz="3200" dirty="0">
                <a:sym typeface="Math B"/>
              </a:rPr>
              <a:t> </a:t>
            </a:r>
            <a:r>
              <a:rPr lang="en-US" sz="3200" b="1" dirty="0"/>
              <a:t>Num</a:t>
            </a:r>
            <a:r>
              <a:rPr lang="en-US" sz="3200" dirty="0"/>
              <a:t>	numerals</a:t>
            </a:r>
          </a:p>
          <a:p>
            <a:pPr lvl="1">
              <a:buNone/>
            </a:pPr>
            <a:r>
              <a:rPr lang="en-US" sz="3200" i="1" dirty="0">
                <a:latin typeface="Bell MT" pitchFamily="18" charset="0"/>
              </a:rPr>
              <a:t>x</a:t>
            </a:r>
            <a:r>
              <a:rPr lang="en-US" sz="3200" dirty="0"/>
              <a:t> </a:t>
            </a:r>
            <a:r>
              <a:rPr lang="en-US" sz="3200" dirty="0">
                <a:sym typeface="Math B"/>
              </a:rPr>
              <a:t> </a:t>
            </a:r>
            <a:r>
              <a:rPr lang="en-US" sz="3200" b="1" dirty="0" err="1"/>
              <a:t>Var</a:t>
            </a:r>
            <a:r>
              <a:rPr lang="en-US" sz="3200" dirty="0"/>
              <a:t>		program variables</a:t>
            </a:r>
          </a:p>
          <a:p>
            <a:pPr lvl="1">
              <a:buNone/>
            </a:pPr>
            <a:r>
              <a:rPr lang="en-US" sz="3200" i="1" dirty="0">
                <a:latin typeface="Bell MT" pitchFamily="18" charset="0"/>
              </a:rPr>
              <a:t>a</a:t>
            </a:r>
            <a:r>
              <a:rPr lang="en-US" sz="3200" dirty="0"/>
              <a:t> </a:t>
            </a:r>
            <a:r>
              <a:rPr lang="en-US" sz="3200" dirty="0">
                <a:sym typeface="Math B"/>
              </a:rPr>
              <a:t> </a:t>
            </a:r>
            <a:r>
              <a:rPr lang="en-US" sz="3200" b="1" dirty="0" err="1"/>
              <a:t>Aexp</a:t>
            </a:r>
            <a:r>
              <a:rPr lang="en-US" sz="3200" dirty="0"/>
              <a:t>	arithmetic expressions</a:t>
            </a:r>
          </a:p>
          <a:p>
            <a:pPr lvl="1">
              <a:buNone/>
            </a:pPr>
            <a:r>
              <a:rPr lang="en-US" sz="3200" i="1" dirty="0">
                <a:latin typeface="Bell MT" pitchFamily="18" charset="0"/>
              </a:rPr>
              <a:t>b</a:t>
            </a:r>
            <a:r>
              <a:rPr lang="en-US" sz="3200" dirty="0"/>
              <a:t> </a:t>
            </a:r>
            <a:r>
              <a:rPr lang="en-US" sz="3200" dirty="0">
                <a:sym typeface="Math B"/>
              </a:rPr>
              <a:t> </a:t>
            </a:r>
            <a:r>
              <a:rPr lang="en-US" sz="3200" b="1" dirty="0" err="1"/>
              <a:t>Bexp</a:t>
            </a:r>
            <a:r>
              <a:rPr lang="en-US" sz="3200" dirty="0"/>
              <a:t>	boolean expressions</a:t>
            </a:r>
          </a:p>
          <a:p>
            <a:pPr lvl="1">
              <a:buNone/>
            </a:pPr>
            <a:r>
              <a:rPr lang="en-US" sz="3200" i="1" dirty="0">
                <a:latin typeface="Bell MT" pitchFamily="18" charset="0"/>
              </a:rPr>
              <a:t>S</a:t>
            </a:r>
            <a:r>
              <a:rPr lang="en-US" sz="3200" dirty="0"/>
              <a:t> </a:t>
            </a:r>
            <a:r>
              <a:rPr lang="en-US" sz="3200" dirty="0">
                <a:sym typeface="Math B"/>
              </a:rPr>
              <a:t> </a:t>
            </a:r>
            <a:r>
              <a:rPr lang="en-US" sz="3200" b="1" dirty="0" err="1"/>
              <a:t>Stm</a:t>
            </a:r>
            <a:r>
              <a:rPr lang="en-US" sz="3200" dirty="0"/>
              <a:t>		statements</a:t>
            </a:r>
            <a:endParaRPr lang="he-IL" sz="3200"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131</a:t>
            </a:fld>
            <a:endParaRPr lang="he-IL" dirty="0"/>
          </a:p>
        </p:txBody>
      </p:sp>
    </p:spTree>
    <p:extLst>
      <p:ext uri="{BB962C8B-B14F-4D97-AF65-F5344CB8AC3E}">
        <p14:creationId xmlns:p14="http://schemas.microsoft.com/office/powerpoint/2010/main" val="15093238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Semantic categories</a:t>
            </a:r>
            <a:endParaRPr lang="he-IL" dirty="0"/>
          </a:p>
        </p:txBody>
      </p:sp>
      <p:sp>
        <p:nvSpPr>
          <p:cNvPr id="3" name="מציין מיקום תוכן 2"/>
          <p:cNvSpPr>
            <a:spLocks noGrp="1"/>
          </p:cNvSpPr>
          <p:nvPr>
            <p:ph idx="1"/>
          </p:nvPr>
        </p:nvSpPr>
        <p:spPr>
          <a:xfrm>
            <a:off x="457200" y="1196752"/>
            <a:ext cx="8363272" cy="4929411"/>
          </a:xfrm>
        </p:spPr>
        <p:txBody>
          <a:bodyPr>
            <a:normAutofit/>
          </a:bodyPr>
          <a:lstStyle/>
          <a:p>
            <a:pPr lvl="1">
              <a:buNone/>
            </a:pPr>
            <a:r>
              <a:rPr lang="en-US" sz="3200" b="1" dirty="0">
                <a:latin typeface="Bell MT" pitchFamily="18" charset="0"/>
              </a:rPr>
              <a:t>Z</a:t>
            </a:r>
            <a:r>
              <a:rPr lang="en-US" sz="3200" dirty="0">
                <a:latin typeface="Bell MT" pitchFamily="18" charset="0"/>
              </a:rPr>
              <a:t>					</a:t>
            </a:r>
            <a:r>
              <a:rPr lang="en-US" sz="3200" dirty="0"/>
              <a:t>Integers {0, 1, -1, 2, -2, …}</a:t>
            </a:r>
          </a:p>
          <a:p>
            <a:pPr lvl="1">
              <a:buNone/>
            </a:pPr>
            <a:r>
              <a:rPr lang="en-US" sz="3200" b="1" dirty="0">
                <a:latin typeface="Bell MT" pitchFamily="18" charset="0"/>
              </a:rPr>
              <a:t>T</a:t>
            </a:r>
            <a:r>
              <a:rPr lang="en-US" sz="3200" dirty="0">
                <a:latin typeface="Bell MT" pitchFamily="18" charset="0"/>
              </a:rPr>
              <a:t>				Truth values {</a:t>
            </a:r>
            <a:r>
              <a:rPr lang="en-US" sz="3200" b="1" dirty="0">
                <a:latin typeface="Bell MT" pitchFamily="18" charset="0"/>
              </a:rPr>
              <a:t>ff</a:t>
            </a:r>
            <a:r>
              <a:rPr lang="en-US" sz="3200" dirty="0">
                <a:latin typeface="Bell MT" pitchFamily="18" charset="0"/>
              </a:rPr>
              <a:t>, </a:t>
            </a:r>
            <a:r>
              <a:rPr lang="en-US" sz="3200" b="1" dirty="0" err="1">
                <a:latin typeface="Bell MT" pitchFamily="18" charset="0"/>
              </a:rPr>
              <a:t>tt</a:t>
            </a:r>
            <a:r>
              <a:rPr lang="en-US" sz="3200" dirty="0">
                <a:latin typeface="Bell MT" pitchFamily="18" charset="0"/>
              </a:rPr>
              <a:t>}</a:t>
            </a:r>
          </a:p>
          <a:p>
            <a:pPr lvl="1">
              <a:buNone/>
            </a:pPr>
            <a:r>
              <a:rPr lang="en-US" sz="3200" b="1" dirty="0">
                <a:latin typeface="Bell MT" pitchFamily="18" charset="0"/>
              </a:rPr>
              <a:t>State</a:t>
            </a:r>
            <a:r>
              <a:rPr lang="en-US" sz="3200" dirty="0">
                <a:latin typeface="Bell MT" pitchFamily="18" charset="0"/>
              </a:rPr>
              <a:t>			</a:t>
            </a:r>
            <a:r>
              <a:rPr lang="en-US" sz="3200" b="1" dirty="0" err="1"/>
              <a:t>Var</a:t>
            </a:r>
            <a:r>
              <a:rPr lang="en-US" sz="3200" dirty="0"/>
              <a:t> </a:t>
            </a:r>
            <a:r>
              <a:rPr lang="en-US" sz="3200" dirty="0">
                <a:sym typeface="Math C"/>
              </a:rPr>
              <a:t> </a:t>
            </a:r>
            <a:r>
              <a:rPr lang="en-US" sz="3200" b="1" dirty="0">
                <a:sym typeface="Math C"/>
              </a:rPr>
              <a:t>Z</a:t>
            </a:r>
            <a:endParaRPr lang="en-US" sz="3200" dirty="0">
              <a:latin typeface="Bell MT" pitchFamily="18" charset="0"/>
              <a:sym typeface="Math C"/>
            </a:endParaRPr>
          </a:p>
          <a:p>
            <a:pPr lvl="1">
              <a:buNone/>
            </a:pPr>
            <a:endParaRPr lang="en-US" sz="3200" dirty="0">
              <a:sym typeface="Math C"/>
            </a:endParaRPr>
          </a:p>
          <a:p>
            <a:pPr lvl="1">
              <a:buNone/>
            </a:pPr>
            <a:r>
              <a:rPr lang="en-US" sz="3200" dirty="0">
                <a:sym typeface="Math C"/>
              </a:rPr>
              <a:t>Example state:	</a:t>
            </a:r>
            <a:r>
              <a:rPr lang="en-US" sz="3200" dirty="0">
                <a:sym typeface="Math A"/>
              </a:rPr>
              <a:t>s=</a:t>
            </a:r>
            <a:r>
              <a:rPr lang="en-US" sz="3200" dirty="0">
                <a:sym typeface="Math C"/>
              </a:rPr>
              <a:t>[</a:t>
            </a:r>
            <a:r>
              <a:rPr lang="en-US" sz="3200" dirty="0">
                <a:latin typeface="Courier New" pitchFamily="49" charset="0"/>
                <a:cs typeface="Courier New" pitchFamily="49" charset="0"/>
                <a:sym typeface="Math C"/>
              </a:rPr>
              <a:t>x</a:t>
            </a:r>
            <a:r>
              <a:rPr lang="en-US" sz="3200" dirty="0">
                <a:sym typeface="Math C"/>
              </a:rPr>
              <a:t>5, </a:t>
            </a:r>
            <a:r>
              <a:rPr lang="en-US" sz="3200" dirty="0">
                <a:latin typeface="Courier New" pitchFamily="49" charset="0"/>
                <a:cs typeface="Courier New" pitchFamily="49" charset="0"/>
                <a:sym typeface="Math C"/>
              </a:rPr>
              <a:t>y</a:t>
            </a:r>
            <a:r>
              <a:rPr lang="en-US" sz="3200" dirty="0">
                <a:sym typeface="Math C"/>
              </a:rPr>
              <a:t>7, </a:t>
            </a:r>
            <a:r>
              <a:rPr lang="en-US" sz="3200" dirty="0">
                <a:latin typeface="Courier New" pitchFamily="49" charset="0"/>
                <a:cs typeface="Courier New" pitchFamily="49" charset="0"/>
                <a:sym typeface="Math C"/>
              </a:rPr>
              <a:t>z</a:t>
            </a:r>
            <a:r>
              <a:rPr lang="en-US" sz="3200" dirty="0">
                <a:sym typeface="Math C"/>
              </a:rPr>
              <a:t>0]</a:t>
            </a:r>
            <a:endParaRPr lang="en-US" sz="3200" dirty="0">
              <a:latin typeface="Bell MT" pitchFamily="18" charset="0"/>
              <a:sym typeface="Math C"/>
            </a:endParaRPr>
          </a:p>
          <a:p>
            <a:pPr lvl="1">
              <a:buNone/>
            </a:pPr>
            <a:r>
              <a:rPr lang="en-US" sz="3200" dirty="0">
                <a:latin typeface="Bell MT" pitchFamily="18" charset="0"/>
                <a:sym typeface="Math C"/>
              </a:rPr>
              <a:t>Lookup:			</a:t>
            </a:r>
            <a:r>
              <a:rPr lang="en-US" sz="3200" dirty="0">
                <a:sym typeface="Math A"/>
              </a:rPr>
              <a:t>s </a:t>
            </a:r>
            <a:r>
              <a:rPr lang="en-US" sz="3200" dirty="0">
                <a:latin typeface="Courier New" pitchFamily="49" charset="0"/>
                <a:cs typeface="Courier New" pitchFamily="49" charset="0"/>
                <a:sym typeface="Math A"/>
              </a:rPr>
              <a:t>x</a:t>
            </a:r>
            <a:r>
              <a:rPr lang="en-US" sz="3200" dirty="0">
                <a:sym typeface="Math A"/>
              </a:rPr>
              <a:t> = 5</a:t>
            </a:r>
            <a:endParaRPr lang="en-US" sz="3200" dirty="0">
              <a:latin typeface="Bell MT" pitchFamily="18" charset="0"/>
              <a:sym typeface="Math C"/>
            </a:endParaRPr>
          </a:p>
          <a:p>
            <a:pPr lvl="1">
              <a:buNone/>
            </a:pPr>
            <a:r>
              <a:rPr lang="en-US" sz="3200" dirty="0">
                <a:latin typeface="Bell MT" pitchFamily="18" charset="0"/>
                <a:sym typeface="Math C"/>
              </a:rPr>
              <a:t>Update:			</a:t>
            </a:r>
            <a:r>
              <a:rPr lang="en-US" sz="3200" dirty="0">
                <a:sym typeface="Math A"/>
              </a:rPr>
              <a:t>s[</a:t>
            </a:r>
            <a:r>
              <a:rPr lang="en-US" sz="3200" dirty="0">
                <a:latin typeface="Courier New" pitchFamily="49" charset="0"/>
                <a:cs typeface="Courier New" pitchFamily="49" charset="0"/>
                <a:sym typeface="Math C"/>
              </a:rPr>
              <a:t>x</a:t>
            </a:r>
            <a:r>
              <a:rPr lang="en-US" sz="3200" dirty="0">
                <a:sym typeface="Math C"/>
              </a:rPr>
              <a:t>6</a:t>
            </a:r>
            <a:r>
              <a:rPr lang="en-US" sz="3200" dirty="0">
                <a:sym typeface="Math A"/>
              </a:rPr>
              <a:t>] = [</a:t>
            </a:r>
            <a:r>
              <a:rPr lang="en-US" sz="3200" dirty="0">
                <a:latin typeface="Courier New" pitchFamily="49" charset="0"/>
                <a:cs typeface="Courier New" pitchFamily="49" charset="0"/>
                <a:sym typeface="Math C"/>
              </a:rPr>
              <a:t>x</a:t>
            </a:r>
            <a:r>
              <a:rPr lang="en-US" sz="3200" dirty="0">
                <a:sym typeface="Math C"/>
              </a:rPr>
              <a:t>6, </a:t>
            </a:r>
            <a:r>
              <a:rPr lang="en-US" sz="3200" dirty="0">
                <a:latin typeface="Courier New" pitchFamily="49" charset="0"/>
                <a:cs typeface="Courier New" pitchFamily="49" charset="0"/>
                <a:sym typeface="Math C"/>
              </a:rPr>
              <a:t>y</a:t>
            </a:r>
            <a:r>
              <a:rPr lang="en-US" sz="3200" dirty="0">
                <a:sym typeface="Math C"/>
              </a:rPr>
              <a:t>7, </a:t>
            </a:r>
            <a:r>
              <a:rPr lang="en-US" sz="3200" dirty="0">
                <a:latin typeface="Courier New" pitchFamily="49" charset="0"/>
                <a:cs typeface="Courier New" pitchFamily="49" charset="0"/>
                <a:sym typeface="Math C"/>
              </a:rPr>
              <a:t>z</a:t>
            </a:r>
            <a:r>
              <a:rPr lang="en-US" sz="3200" dirty="0">
                <a:sym typeface="Math C"/>
              </a:rPr>
              <a:t>0</a:t>
            </a:r>
            <a:r>
              <a:rPr lang="en-US" sz="3200" dirty="0">
                <a:sym typeface="Math A"/>
              </a:rPr>
              <a:t>]</a:t>
            </a:r>
            <a:endParaRPr lang="en-US" sz="3200"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132</a:t>
            </a:fld>
            <a:endParaRPr lang="he-IL" dirty="0"/>
          </a:p>
        </p:txBody>
      </p:sp>
    </p:spTree>
    <p:extLst>
      <p:ext uri="{BB962C8B-B14F-4D97-AF65-F5344CB8AC3E}">
        <p14:creationId xmlns:p14="http://schemas.microsoft.com/office/powerpoint/2010/main" val="11283354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Example state manipulations</a:t>
            </a:r>
            <a:endParaRPr lang="he-IL" dirty="0"/>
          </a:p>
        </p:txBody>
      </p:sp>
      <p:sp>
        <p:nvSpPr>
          <p:cNvPr id="3" name="מציין מיקום תוכן 2"/>
          <p:cNvSpPr>
            <a:spLocks noGrp="1"/>
          </p:cNvSpPr>
          <p:nvPr>
            <p:ph idx="1"/>
          </p:nvPr>
        </p:nvSpPr>
        <p:spPr/>
        <p:txBody>
          <a:bodyPr/>
          <a:lstStyle/>
          <a:p>
            <a:r>
              <a:rPr lang="en-US" dirty="0">
                <a:solidFill>
                  <a:srgbClr val="000000"/>
                </a:solidFill>
              </a:rPr>
              <a:t>[</a:t>
            </a:r>
            <a:r>
              <a:rPr lang="en-US" dirty="0">
                <a:solidFill>
                  <a:srgbClr val="000000"/>
                </a:solidFill>
                <a:latin typeface="Courier New" pitchFamily="49" charset="0"/>
                <a:cs typeface="Courier New" pitchFamily="49" charset="0"/>
              </a:rPr>
              <a:t>x</a:t>
            </a:r>
            <a:r>
              <a:rPr lang="en-US" dirty="0">
                <a:solidFill>
                  <a:srgbClr val="000000"/>
                </a:solidFill>
                <a:sym typeface="Math C" pitchFamily="2" charset="2"/>
              </a:rPr>
              <a:t>1, </a:t>
            </a:r>
            <a:r>
              <a:rPr lang="en-US" dirty="0">
                <a:solidFill>
                  <a:srgbClr val="000000"/>
                </a:solidFill>
                <a:latin typeface="Courier New" pitchFamily="49" charset="0"/>
                <a:cs typeface="Courier New" pitchFamily="49" charset="0"/>
                <a:sym typeface="Math C" pitchFamily="2" charset="2"/>
              </a:rPr>
              <a:t>y</a:t>
            </a:r>
            <a:r>
              <a:rPr lang="en-US" dirty="0">
                <a:solidFill>
                  <a:srgbClr val="000000"/>
                </a:solidFill>
                <a:sym typeface="Math C" pitchFamily="2" charset="2"/>
              </a:rPr>
              <a:t>7, </a:t>
            </a:r>
            <a:r>
              <a:rPr lang="en-US" dirty="0">
                <a:solidFill>
                  <a:srgbClr val="000000"/>
                </a:solidFill>
                <a:latin typeface="Courier New" pitchFamily="49" charset="0"/>
                <a:cs typeface="Courier New" pitchFamily="49" charset="0"/>
                <a:sym typeface="Math C" pitchFamily="2" charset="2"/>
              </a:rPr>
              <a:t>z</a:t>
            </a:r>
            <a:r>
              <a:rPr lang="en-US" dirty="0">
                <a:solidFill>
                  <a:srgbClr val="000000"/>
                </a:solidFill>
                <a:sym typeface="Math C" pitchFamily="2" charset="2"/>
              </a:rPr>
              <a:t>16] </a:t>
            </a:r>
            <a:r>
              <a:rPr lang="en-US" dirty="0">
                <a:solidFill>
                  <a:srgbClr val="000000"/>
                </a:solidFill>
                <a:latin typeface="Courier New" pitchFamily="49" charset="0"/>
                <a:cs typeface="Courier New" pitchFamily="49" charset="0"/>
                <a:sym typeface="Math C" pitchFamily="2" charset="2"/>
              </a:rPr>
              <a:t>y</a:t>
            </a:r>
            <a:r>
              <a:rPr lang="en-US" dirty="0">
                <a:solidFill>
                  <a:srgbClr val="000000"/>
                </a:solidFill>
                <a:sym typeface="Math C" pitchFamily="2" charset="2"/>
              </a:rPr>
              <a:t> =</a:t>
            </a:r>
          </a:p>
          <a:p>
            <a:r>
              <a:rPr lang="en-US" dirty="0">
                <a:solidFill>
                  <a:srgbClr val="000000"/>
                </a:solidFill>
              </a:rPr>
              <a:t>[</a:t>
            </a:r>
            <a:r>
              <a:rPr lang="en-US" dirty="0">
                <a:solidFill>
                  <a:srgbClr val="000000"/>
                </a:solidFill>
                <a:latin typeface="Courier New" pitchFamily="49" charset="0"/>
                <a:cs typeface="Courier New" pitchFamily="49" charset="0"/>
              </a:rPr>
              <a:t>x</a:t>
            </a:r>
            <a:r>
              <a:rPr lang="en-US" dirty="0">
                <a:solidFill>
                  <a:srgbClr val="000000"/>
                </a:solidFill>
                <a:sym typeface="Math C" pitchFamily="2" charset="2"/>
              </a:rPr>
              <a:t>1, </a:t>
            </a:r>
            <a:r>
              <a:rPr lang="en-US" dirty="0">
                <a:solidFill>
                  <a:srgbClr val="000000"/>
                </a:solidFill>
                <a:latin typeface="Courier New" pitchFamily="49" charset="0"/>
                <a:cs typeface="Courier New" pitchFamily="49" charset="0"/>
                <a:sym typeface="Math C" pitchFamily="2" charset="2"/>
              </a:rPr>
              <a:t>y</a:t>
            </a:r>
            <a:r>
              <a:rPr lang="en-US" dirty="0">
                <a:solidFill>
                  <a:srgbClr val="000000"/>
                </a:solidFill>
                <a:sym typeface="Math C" pitchFamily="2" charset="2"/>
              </a:rPr>
              <a:t>7, </a:t>
            </a:r>
            <a:r>
              <a:rPr lang="en-US" dirty="0">
                <a:solidFill>
                  <a:srgbClr val="000000"/>
                </a:solidFill>
                <a:latin typeface="Courier New" pitchFamily="49" charset="0"/>
                <a:cs typeface="Courier New" pitchFamily="49" charset="0"/>
                <a:sym typeface="Math C" pitchFamily="2" charset="2"/>
              </a:rPr>
              <a:t>z</a:t>
            </a:r>
            <a:r>
              <a:rPr lang="en-US" dirty="0">
                <a:solidFill>
                  <a:srgbClr val="000000"/>
                </a:solidFill>
                <a:sym typeface="Math C" pitchFamily="2" charset="2"/>
              </a:rPr>
              <a:t>16] </a:t>
            </a:r>
            <a:r>
              <a:rPr lang="en-US" dirty="0">
                <a:solidFill>
                  <a:srgbClr val="000000"/>
                </a:solidFill>
                <a:latin typeface="Courier New" pitchFamily="49" charset="0"/>
                <a:cs typeface="Courier New" pitchFamily="49" charset="0"/>
                <a:sym typeface="Math C" pitchFamily="2" charset="2"/>
              </a:rPr>
              <a:t>t</a:t>
            </a:r>
            <a:r>
              <a:rPr lang="en-US" dirty="0">
                <a:solidFill>
                  <a:srgbClr val="000000"/>
                </a:solidFill>
                <a:sym typeface="Math C" pitchFamily="2" charset="2"/>
              </a:rPr>
              <a:t> =</a:t>
            </a:r>
          </a:p>
          <a:p>
            <a:r>
              <a:rPr lang="en-US" dirty="0">
                <a:solidFill>
                  <a:srgbClr val="000000"/>
                </a:solidFill>
              </a:rPr>
              <a:t>[</a:t>
            </a:r>
            <a:r>
              <a:rPr lang="en-US" dirty="0">
                <a:solidFill>
                  <a:srgbClr val="000000"/>
                </a:solidFill>
                <a:latin typeface="Courier New" pitchFamily="49" charset="0"/>
                <a:cs typeface="Courier New" pitchFamily="49" charset="0"/>
              </a:rPr>
              <a:t>x</a:t>
            </a:r>
            <a:r>
              <a:rPr lang="en-US" dirty="0">
                <a:solidFill>
                  <a:srgbClr val="000000"/>
                </a:solidFill>
                <a:sym typeface="Math C" pitchFamily="2" charset="2"/>
              </a:rPr>
              <a:t>1, </a:t>
            </a:r>
            <a:r>
              <a:rPr lang="en-US" dirty="0">
                <a:solidFill>
                  <a:srgbClr val="000000"/>
                </a:solidFill>
                <a:latin typeface="Courier New" pitchFamily="49" charset="0"/>
                <a:cs typeface="Courier New" pitchFamily="49" charset="0"/>
                <a:sym typeface="Math C" pitchFamily="2" charset="2"/>
              </a:rPr>
              <a:t>y</a:t>
            </a:r>
            <a:r>
              <a:rPr lang="en-US" dirty="0">
                <a:solidFill>
                  <a:srgbClr val="000000"/>
                </a:solidFill>
                <a:sym typeface="Math C" pitchFamily="2" charset="2"/>
              </a:rPr>
              <a:t>7, </a:t>
            </a:r>
            <a:r>
              <a:rPr lang="en-US" dirty="0">
                <a:solidFill>
                  <a:srgbClr val="000000"/>
                </a:solidFill>
                <a:latin typeface="Courier New" pitchFamily="49" charset="0"/>
                <a:cs typeface="Courier New" pitchFamily="49" charset="0"/>
                <a:sym typeface="Math C" pitchFamily="2" charset="2"/>
              </a:rPr>
              <a:t>z</a:t>
            </a:r>
            <a:r>
              <a:rPr lang="en-US" dirty="0">
                <a:solidFill>
                  <a:srgbClr val="000000"/>
                </a:solidFill>
                <a:sym typeface="Math C" pitchFamily="2" charset="2"/>
              </a:rPr>
              <a:t>16][</a:t>
            </a:r>
            <a:r>
              <a:rPr lang="en-US" dirty="0">
                <a:solidFill>
                  <a:srgbClr val="000000"/>
                </a:solidFill>
                <a:latin typeface="Courier New" pitchFamily="49" charset="0"/>
                <a:cs typeface="Courier New" pitchFamily="49" charset="0"/>
                <a:sym typeface="Math C" pitchFamily="2" charset="2"/>
              </a:rPr>
              <a:t>x</a:t>
            </a:r>
            <a:r>
              <a:rPr lang="en-US" dirty="0">
                <a:solidFill>
                  <a:srgbClr val="000000"/>
                </a:solidFill>
                <a:sym typeface="Math C" pitchFamily="2" charset="2"/>
              </a:rPr>
              <a:t>5] =</a:t>
            </a:r>
          </a:p>
          <a:p>
            <a:r>
              <a:rPr lang="en-US" dirty="0">
                <a:solidFill>
                  <a:srgbClr val="000000"/>
                </a:solidFill>
              </a:rPr>
              <a:t>[</a:t>
            </a:r>
            <a:r>
              <a:rPr lang="en-US" dirty="0">
                <a:solidFill>
                  <a:srgbClr val="000000"/>
                </a:solidFill>
                <a:latin typeface="Courier New" pitchFamily="49" charset="0"/>
                <a:cs typeface="Courier New" pitchFamily="49" charset="0"/>
              </a:rPr>
              <a:t>x</a:t>
            </a:r>
            <a:r>
              <a:rPr lang="en-US" dirty="0">
                <a:solidFill>
                  <a:srgbClr val="000000"/>
                </a:solidFill>
                <a:sym typeface="Math C" pitchFamily="2" charset="2"/>
              </a:rPr>
              <a:t>1, </a:t>
            </a:r>
            <a:r>
              <a:rPr lang="en-US" dirty="0">
                <a:solidFill>
                  <a:srgbClr val="000000"/>
                </a:solidFill>
                <a:latin typeface="Courier New" pitchFamily="49" charset="0"/>
                <a:cs typeface="Courier New" pitchFamily="49" charset="0"/>
                <a:sym typeface="Math C" pitchFamily="2" charset="2"/>
              </a:rPr>
              <a:t>y</a:t>
            </a:r>
            <a:r>
              <a:rPr lang="en-US" dirty="0">
                <a:solidFill>
                  <a:srgbClr val="000000"/>
                </a:solidFill>
                <a:sym typeface="Math C" pitchFamily="2" charset="2"/>
              </a:rPr>
              <a:t>7, </a:t>
            </a:r>
            <a:r>
              <a:rPr lang="en-US" dirty="0">
                <a:solidFill>
                  <a:srgbClr val="000000"/>
                </a:solidFill>
                <a:latin typeface="Courier New" pitchFamily="49" charset="0"/>
                <a:cs typeface="Courier New" pitchFamily="49" charset="0"/>
                <a:sym typeface="Math C" pitchFamily="2" charset="2"/>
              </a:rPr>
              <a:t>z</a:t>
            </a:r>
            <a:r>
              <a:rPr lang="en-US" dirty="0">
                <a:solidFill>
                  <a:srgbClr val="000000"/>
                </a:solidFill>
                <a:sym typeface="Math C" pitchFamily="2" charset="2"/>
              </a:rPr>
              <a:t>16][</a:t>
            </a:r>
            <a:r>
              <a:rPr lang="en-US" dirty="0">
                <a:solidFill>
                  <a:srgbClr val="000000"/>
                </a:solidFill>
                <a:latin typeface="Courier New" pitchFamily="49" charset="0"/>
                <a:cs typeface="Courier New" pitchFamily="49" charset="0"/>
                <a:sym typeface="Math C" pitchFamily="2" charset="2"/>
              </a:rPr>
              <a:t>x</a:t>
            </a:r>
            <a:r>
              <a:rPr lang="en-US" dirty="0">
                <a:solidFill>
                  <a:srgbClr val="000000"/>
                </a:solidFill>
                <a:sym typeface="Math C" pitchFamily="2" charset="2"/>
              </a:rPr>
              <a:t>5] </a:t>
            </a:r>
            <a:r>
              <a:rPr lang="en-US" dirty="0">
                <a:solidFill>
                  <a:srgbClr val="000000"/>
                </a:solidFill>
                <a:latin typeface="Courier New" pitchFamily="49" charset="0"/>
                <a:cs typeface="Courier New" pitchFamily="49" charset="0"/>
                <a:sym typeface="Math C" pitchFamily="2" charset="2"/>
              </a:rPr>
              <a:t>x</a:t>
            </a:r>
            <a:r>
              <a:rPr lang="en-US" dirty="0">
                <a:solidFill>
                  <a:srgbClr val="000000"/>
                </a:solidFill>
                <a:sym typeface="Math C" pitchFamily="2" charset="2"/>
              </a:rPr>
              <a:t> =</a:t>
            </a:r>
          </a:p>
          <a:p>
            <a:r>
              <a:rPr lang="en-US" dirty="0">
                <a:solidFill>
                  <a:srgbClr val="000000"/>
                </a:solidFill>
              </a:rPr>
              <a:t>[</a:t>
            </a:r>
            <a:r>
              <a:rPr lang="en-US" dirty="0">
                <a:solidFill>
                  <a:srgbClr val="000000"/>
                </a:solidFill>
                <a:latin typeface="Courier New" pitchFamily="49" charset="0"/>
                <a:cs typeface="Courier New" pitchFamily="49" charset="0"/>
              </a:rPr>
              <a:t>x</a:t>
            </a:r>
            <a:r>
              <a:rPr lang="en-US" dirty="0">
                <a:solidFill>
                  <a:srgbClr val="000000"/>
                </a:solidFill>
                <a:sym typeface="Math C" pitchFamily="2" charset="2"/>
              </a:rPr>
              <a:t>1, </a:t>
            </a:r>
            <a:r>
              <a:rPr lang="en-US" dirty="0">
                <a:solidFill>
                  <a:srgbClr val="000000"/>
                </a:solidFill>
                <a:latin typeface="Courier New" pitchFamily="49" charset="0"/>
                <a:cs typeface="Courier New" pitchFamily="49" charset="0"/>
                <a:sym typeface="Math C" pitchFamily="2" charset="2"/>
              </a:rPr>
              <a:t>y</a:t>
            </a:r>
            <a:r>
              <a:rPr lang="en-US" dirty="0">
                <a:solidFill>
                  <a:srgbClr val="000000"/>
                </a:solidFill>
                <a:sym typeface="Math C" pitchFamily="2" charset="2"/>
              </a:rPr>
              <a:t>7, </a:t>
            </a:r>
            <a:r>
              <a:rPr lang="en-US" dirty="0">
                <a:solidFill>
                  <a:srgbClr val="000000"/>
                </a:solidFill>
                <a:latin typeface="Courier New" pitchFamily="49" charset="0"/>
                <a:cs typeface="Courier New" pitchFamily="49" charset="0"/>
                <a:sym typeface="Math C" pitchFamily="2" charset="2"/>
              </a:rPr>
              <a:t>z</a:t>
            </a:r>
            <a:r>
              <a:rPr lang="en-US" dirty="0">
                <a:solidFill>
                  <a:srgbClr val="000000"/>
                </a:solidFill>
                <a:sym typeface="Math C" pitchFamily="2" charset="2"/>
              </a:rPr>
              <a:t>16][</a:t>
            </a:r>
            <a:r>
              <a:rPr lang="en-US" dirty="0">
                <a:solidFill>
                  <a:srgbClr val="000000"/>
                </a:solidFill>
                <a:latin typeface="Courier New" pitchFamily="49" charset="0"/>
                <a:cs typeface="Courier New" pitchFamily="49" charset="0"/>
                <a:sym typeface="Math C" pitchFamily="2" charset="2"/>
              </a:rPr>
              <a:t>x</a:t>
            </a:r>
            <a:r>
              <a:rPr lang="en-US" dirty="0">
                <a:solidFill>
                  <a:srgbClr val="000000"/>
                </a:solidFill>
                <a:sym typeface="Math C" pitchFamily="2" charset="2"/>
              </a:rPr>
              <a:t>5] </a:t>
            </a:r>
            <a:r>
              <a:rPr lang="en-US" dirty="0">
                <a:solidFill>
                  <a:srgbClr val="000000"/>
                </a:solidFill>
                <a:latin typeface="Courier New" pitchFamily="49" charset="0"/>
                <a:cs typeface="Courier New" pitchFamily="49" charset="0"/>
                <a:sym typeface="Math C" pitchFamily="2" charset="2"/>
              </a:rPr>
              <a:t>y</a:t>
            </a:r>
            <a:r>
              <a:rPr lang="en-US" dirty="0">
                <a:solidFill>
                  <a:srgbClr val="000000"/>
                </a:solidFill>
                <a:sym typeface="Math C" pitchFamily="2" charset="2"/>
              </a:rPr>
              <a:t> =</a:t>
            </a:r>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133</a:t>
            </a:fld>
            <a:endParaRPr lang="he-IL" dirty="0"/>
          </a:p>
        </p:txBody>
      </p:sp>
    </p:spTree>
    <p:extLst>
      <p:ext uri="{BB962C8B-B14F-4D97-AF65-F5344CB8AC3E}">
        <p14:creationId xmlns:p14="http://schemas.microsoft.com/office/powerpoint/2010/main" val="16535404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a:t>Semantics of arithmetic expressions</a:t>
            </a:r>
            <a:endParaRPr lang="he-IL" dirty="0"/>
          </a:p>
        </p:txBody>
      </p:sp>
      <p:sp>
        <p:nvSpPr>
          <p:cNvPr id="3" name="מציין מיקום תוכן 2"/>
          <p:cNvSpPr>
            <a:spLocks noGrp="1"/>
          </p:cNvSpPr>
          <p:nvPr>
            <p:ph idx="1"/>
          </p:nvPr>
        </p:nvSpPr>
        <p:spPr/>
        <p:txBody>
          <a:bodyPr>
            <a:normAutofit/>
          </a:bodyPr>
          <a:lstStyle/>
          <a:p>
            <a:r>
              <a:rPr lang="en-US" dirty="0">
                <a:solidFill>
                  <a:srgbClr val="000000"/>
                </a:solidFill>
              </a:rPr>
              <a:t>Arithmetic expressions are side-effect free</a:t>
            </a:r>
          </a:p>
          <a:p>
            <a:r>
              <a:rPr lang="en-US" sz="2400" dirty="0">
                <a:solidFill>
                  <a:srgbClr val="000000"/>
                </a:solidFill>
                <a:cs typeface="Leelawadee" pitchFamily="34" charset="-34"/>
                <a:sym typeface="Math B" pitchFamily="2" charset="2"/>
              </a:rPr>
              <a:t>Semantic function</a:t>
            </a:r>
            <a:r>
              <a:rPr lang="en-US" sz="2400" dirty="0">
                <a:solidFill>
                  <a:srgbClr val="000000"/>
                </a:solidFill>
                <a:latin typeface="Lucida Calligraphy" pitchFamily="66" charset="0"/>
                <a:cs typeface="Leelawadee" pitchFamily="34" charset="-34"/>
                <a:sym typeface="Math B" pitchFamily="2" charset="2"/>
              </a:rPr>
              <a:t> </a:t>
            </a:r>
            <a:r>
              <a:rPr lang="en-US" sz="2400" i="1" dirty="0">
                <a:solidFill>
                  <a:srgbClr val="000000"/>
                </a:solidFill>
                <a:latin typeface="Lucida Calligraphy" pitchFamily="66" charset="0"/>
                <a:cs typeface="Leelawadee" pitchFamily="34" charset="-34"/>
                <a:sym typeface="Math B" pitchFamily="2" charset="2"/>
              </a:rPr>
              <a:t>A </a:t>
            </a:r>
            <a:r>
              <a:rPr lang="en-US" sz="2400" dirty="0">
                <a:solidFill>
                  <a:srgbClr val="000000"/>
                </a:solidFill>
                <a:sym typeface="Math B" pitchFamily="2" charset="2"/>
              </a:rPr>
              <a:t> </a:t>
            </a:r>
            <a:r>
              <a:rPr lang="en-US" sz="2400" b="1" dirty="0" err="1">
                <a:solidFill>
                  <a:srgbClr val="000000"/>
                </a:solidFill>
              </a:rPr>
              <a:t>Aexp</a:t>
            </a:r>
            <a:r>
              <a:rPr lang="en-US" sz="2400" dirty="0">
                <a:solidFill>
                  <a:srgbClr val="000000"/>
                </a:solidFill>
                <a:sym typeface="Math B" pitchFamily="2" charset="2"/>
              </a:rPr>
              <a:t>  : </a:t>
            </a:r>
            <a:r>
              <a:rPr lang="en-US" sz="2400" b="1" dirty="0">
                <a:solidFill>
                  <a:srgbClr val="000000"/>
                </a:solidFill>
                <a:sym typeface="Math B" pitchFamily="2" charset="2"/>
              </a:rPr>
              <a:t>State</a:t>
            </a:r>
            <a:r>
              <a:rPr lang="en-US" sz="2400" dirty="0">
                <a:solidFill>
                  <a:srgbClr val="000000"/>
                </a:solidFill>
                <a:sym typeface="Math B" pitchFamily="2" charset="2"/>
              </a:rPr>
              <a:t> </a:t>
            </a:r>
            <a:r>
              <a:rPr lang="en-US" sz="2400" dirty="0">
                <a:solidFill>
                  <a:srgbClr val="000000"/>
                </a:solidFill>
                <a:sym typeface="Symbol" pitchFamily="18" charset="2"/>
              </a:rPr>
              <a:t> </a:t>
            </a:r>
            <a:r>
              <a:rPr lang="en-US" sz="2400" b="1" dirty="0">
                <a:sym typeface="Math C"/>
              </a:rPr>
              <a:t>Z</a:t>
            </a:r>
            <a:endParaRPr lang="en-US" sz="2400" dirty="0">
              <a:solidFill>
                <a:srgbClr val="000000"/>
              </a:solidFill>
              <a:sym typeface="Symbol" pitchFamily="18" charset="2"/>
            </a:endParaRPr>
          </a:p>
          <a:p>
            <a:r>
              <a:rPr lang="en-US" sz="2400" dirty="0">
                <a:solidFill>
                  <a:srgbClr val="000000"/>
                </a:solidFill>
              </a:rPr>
              <a:t>Defined by induction on the syntax tree</a:t>
            </a:r>
            <a:endParaRPr lang="en-US" sz="2400" dirty="0">
              <a:solidFill>
                <a:srgbClr val="000000"/>
              </a:solidFill>
              <a:sym typeface="Symbol" pitchFamily="18" charset="2"/>
            </a:endParaRPr>
          </a:p>
          <a:p>
            <a:pPr lvl="1">
              <a:buNone/>
            </a:pP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n  s = n</a:t>
            </a:r>
            <a:endParaRPr lang="en-US" sz="2000" dirty="0">
              <a:solidFill>
                <a:srgbClr val="000000"/>
              </a:solidFill>
              <a:sym typeface="Symbol" pitchFamily="18" charset="2"/>
            </a:endParaRPr>
          </a:p>
          <a:p>
            <a:pPr lvl="1">
              <a:buNone/>
            </a:pP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x  s = s x</a:t>
            </a:r>
          </a:p>
          <a:p>
            <a:pPr lvl="1">
              <a:buNone/>
            </a:pP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a:t>
            </a:r>
            <a:r>
              <a:rPr lang="en-US" sz="2000" i="1" dirty="0">
                <a:solidFill>
                  <a:srgbClr val="000000"/>
                </a:solidFill>
                <a:sym typeface="Math B" pitchFamily="2" charset="2"/>
              </a:rPr>
              <a:t>a</a:t>
            </a:r>
            <a:r>
              <a:rPr lang="en-US" sz="2000" baseline="-25000" dirty="0">
                <a:solidFill>
                  <a:srgbClr val="000000"/>
                </a:solidFill>
                <a:sym typeface="Math B" pitchFamily="2" charset="2"/>
              </a:rPr>
              <a:t>2 </a:t>
            </a:r>
            <a:r>
              <a:rPr lang="en-US" sz="2000" dirty="0">
                <a:solidFill>
                  <a:srgbClr val="000000"/>
                </a:solidFill>
                <a:sym typeface="Math B" pitchFamily="2" charset="2"/>
              </a:rPr>
              <a:t>  s = </a:t>
            </a: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s  + </a:t>
            </a:r>
            <a:r>
              <a:rPr lang="en-US" sz="2000" i="1" dirty="0">
                <a:solidFill>
                  <a:srgbClr val="000000"/>
                </a:solidFill>
                <a:latin typeface="Lucida Calligraphy" pitchFamily="66" charset="0"/>
                <a:cs typeface="Leelawadee" pitchFamily="34" charset="-34"/>
                <a:sym typeface="Math B" pitchFamily="2" charset="2"/>
              </a:rPr>
              <a:t>A</a:t>
            </a:r>
            <a:r>
              <a:rPr lang="en-US" sz="2000" dirty="0">
                <a:solidFill>
                  <a:srgbClr val="000000"/>
                </a:solidFill>
                <a:sym typeface="Math B" pitchFamily="2" charset="2"/>
              </a:rPr>
              <a:t>  </a:t>
            </a:r>
            <a:r>
              <a:rPr lang="en-US" sz="2000" i="1" dirty="0">
                <a:solidFill>
                  <a:srgbClr val="000000"/>
                </a:solidFill>
                <a:sym typeface="Math B" pitchFamily="2" charset="2"/>
              </a:rPr>
              <a:t>a</a:t>
            </a:r>
            <a:r>
              <a:rPr lang="en-US" sz="2000" baseline="-25000" dirty="0">
                <a:solidFill>
                  <a:srgbClr val="000000"/>
                </a:solidFill>
                <a:sym typeface="Math B" pitchFamily="2" charset="2"/>
              </a:rPr>
              <a:t>2 </a:t>
            </a:r>
            <a:r>
              <a:rPr lang="en-US" sz="2000" dirty="0">
                <a:solidFill>
                  <a:srgbClr val="000000"/>
                </a:solidFill>
                <a:sym typeface="Math B" pitchFamily="2" charset="2"/>
              </a:rPr>
              <a:t>  s</a:t>
            </a:r>
          </a:p>
          <a:p>
            <a:pPr lvl="1">
              <a:buNone/>
            </a:pP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a:t>
            </a:r>
            <a:r>
              <a:rPr lang="en-US" sz="2000" i="1" dirty="0">
                <a:solidFill>
                  <a:srgbClr val="000000"/>
                </a:solidFill>
                <a:sym typeface="Math B" pitchFamily="2" charset="2"/>
              </a:rPr>
              <a:t>a</a:t>
            </a:r>
            <a:r>
              <a:rPr lang="en-US" sz="2000" baseline="-25000" dirty="0">
                <a:solidFill>
                  <a:srgbClr val="000000"/>
                </a:solidFill>
                <a:sym typeface="Math B" pitchFamily="2" charset="2"/>
              </a:rPr>
              <a:t>2 </a:t>
            </a:r>
            <a:r>
              <a:rPr lang="en-US" sz="2000" dirty="0">
                <a:solidFill>
                  <a:srgbClr val="000000"/>
                </a:solidFill>
                <a:sym typeface="Math B" pitchFamily="2" charset="2"/>
              </a:rPr>
              <a:t>  s = </a:t>
            </a: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s - </a:t>
            </a:r>
            <a:r>
              <a:rPr lang="en-US" sz="2000" i="1" dirty="0">
                <a:solidFill>
                  <a:srgbClr val="000000"/>
                </a:solidFill>
                <a:latin typeface="Lucida Calligraphy" pitchFamily="66" charset="0"/>
                <a:cs typeface="Leelawadee" pitchFamily="34" charset="-34"/>
                <a:sym typeface="Math B" pitchFamily="2" charset="2"/>
              </a:rPr>
              <a:t>A</a:t>
            </a:r>
            <a:r>
              <a:rPr lang="en-US" sz="2000" dirty="0">
                <a:solidFill>
                  <a:srgbClr val="000000"/>
                </a:solidFill>
                <a:sym typeface="Math B" pitchFamily="2" charset="2"/>
              </a:rPr>
              <a:t>  </a:t>
            </a:r>
            <a:r>
              <a:rPr lang="en-US" sz="2000" i="1" dirty="0">
                <a:solidFill>
                  <a:srgbClr val="000000"/>
                </a:solidFill>
                <a:sym typeface="Math B" pitchFamily="2" charset="2"/>
              </a:rPr>
              <a:t>a</a:t>
            </a:r>
            <a:r>
              <a:rPr lang="en-US" sz="2000" baseline="-25000" dirty="0">
                <a:solidFill>
                  <a:srgbClr val="000000"/>
                </a:solidFill>
                <a:sym typeface="Math B" pitchFamily="2" charset="2"/>
              </a:rPr>
              <a:t>2 </a:t>
            </a:r>
            <a:r>
              <a:rPr lang="en-US" sz="2000" dirty="0">
                <a:solidFill>
                  <a:srgbClr val="000000"/>
                </a:solidFill>
                <a:sym typeface="Math B" pitchFamily="2" charset="2"/>
              </a:rPr>
              <a:t>  s</a:t>
            </a:r>
          </a:p>
          <a:p>
            <a:pPr lvl="1">
              <a:buNone/>
            </a:pP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a:t>
            </a:r>
            <a:r>
              <a:rPr lang="en-US" sz="2000" dirty="0">
                <a:latin typeface="Courier New" pitchFamily="49" charset="0"/>
                <a:cs typeface="Courier New" pitchFamily="49" charset="0"/>
              </a:rPr>
              <a:t>*</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2 </a:t>
            </a:r>
            <a:r>
              <a:rPr lang="en-US" sz="2000" dirty="0">
                <a:solidFill>
                  <a:srgbClr val="000000"/>
                </a:solidFill>
                <a:sym typeface="Math B" pitchFamily="2" charset="2"/>
              </a:rPr>
              <a:t>  s = </a:t>
            </a: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s </a:t>
            </a:r>
            <a:r>
              <a:rPr lang="en-US" sz="2000" dirty="0">
                <a:latin typeface="Courier New" pitchFamily="49" charset="0"/>
                <a:cs typeface="Courier New" pitchFamily="49" charset="0"/>
                <a:sym typeface="Symbol"/>
              </a:rPr>
              <a:t></a:t>
            </a:r>
            <a:r>
              <a:rPr lang="en-US" sz="2000" dirty="0">
                <a:solidFill>
                  <a:srgbClr val="000000"/>
                </a:solidFill>
                <a:sym typeface="Math B" pitchFamily="2" charset="2"/>
              </a:rPr>
              <a:t> </a:t>
            </a:r>
            <a:r>
              <a:rPr lang="en-US" sz="2000" i="1" dirty="0">
                <a:solidFill>
                  <a:srgbClr val="000000"/>
                </a:solidFill>
                <a:latin typeface="Lucida Calligraphy" pitchFamily="66" charset="0"/>
                <a:cs typeface="Leelawadee" pitchFamily="34" charset="-34"/>
                <a:sym typeface="Math B" pitchFamily="2" charset="2"/>
              </a:rPr>
              <a:t>A</a:t>
            </a:r>
            <a:r>
              <a:rPr lang="en-US" sz="2000" dirty="0">
                <a:solidFill>
                  <a:srgbClr val="000000"/>
                </a:solidFill>
                <a:sym typeface="Math B" pitchFamily="2" charset="2"/>
              </a:rPr>
              <a:t>  </a:t>
            </a:r>
            <a:r>
              <a:rPr lang="en-US" sz="2000" i="1" dirty="0">
                <a:solidFill>
                  <a:srgbClr val="000000"/>
                </a:solidFill>
                <a:sym typeface="Math B" pitchFamily="2" charset="2"/>
              </a:rPr>
              <a:t>a</a:t>
            </a:r>
            <a:r>
              <a:rPr lang="en-US" sz="2000" baseline="-25000" dirty="0">
                <a:solidFill>
                  <a:srgbClr val="000000"/>
                </a:solidFill>
                <a:sym typeface="Math B" pitchFamily="2" charset="2"/>
              </a:rPr>
              <a:t>2 </a:t>
            </a:r>
            <a:r>
              <a:rPr lang="en-US" sz="2000" dirty="0">
                <a:solidFill>
                  <a:srgbClr val="000000"/>
                </a:solidFill>
                <a:sym typeface="Math B" pitchFamily="2" charset="2"/>
              </a:rPr>
              <a:t>  s </a:t>
            </a:r>
          </a:p>
          <a:p>
            <a:pPr lvl="1">
              <a:buNone/>
            </a:pP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s = </a:t>
            </a: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s   --- not needed</a:t>
            </a:r>
          </a:p>
          <a:p>
            <a:pPr lvl="1">
              <a:buNone/>
            </a:pPr>
            <a:r>
              <a:rPr lang="en-US" sz="2000" i="1" dirty="0">
                <a:solidFill>
                  <a:srgbClr val="000000"/>
                </a:solidFill>
                <a:latin typeface="Lucida Calligraphy" pitchFamily="66" charset="0"/>
                <a:cs typeface="Leelawadee" pitchFamily="34" charset="-34"/>
                <a:sym typeface="Math B" pitchFamily="2" charset="2"/>
              </a:rPr>
              <a:t>A </a:t>
            </a:r>
            <a:r>
              <a:rPr lang="en-US" sz="2000" dirty="0">
                <a:solidFill>
                  <a:srgbClr val="000000"/>
                </a:solidFill>
                <a:sym typeface="Math B" pitchFamily="2" charset="2"/>
              </a:rPr>
              <a:t> </a:t>
            </a:r>
            <a:r>
              <a:rPr lang="en-US" sz="2000" i="1" dirty="0"/>
              <a:t>- </a:t>
            </a:r>
            <a:r>
              <a:rPr lang="en-US" sz="2000" i="1" dirty="0">
                <a:solidFill>
                  <a:srgbClr val="000000"/>
                </a:solidFill>
                <a:sym typeface="Math B" pitchFamily="2" charset="2"/>
              </a:rPr>
              <a:t>a</a:t>
            </a:r>
            <a:r>
              <a:rPr lang="en-US" sz="2000" dirty="0">
                <a:latin typeface="Bell MT" pitchFamily="18" charset="0"/>
              </a:rPr>
              <a:t> </a:t>
            </a:r>
            <a:r>
              <a:rPr lang="en-US" sz="2000" dirty="0">
                <a:solidFill>
                  <a:srgbClr val="000000"/>
                </a:solidFill>
                <a:sym typeface="Math B" pitchFamily="2" charset="2"/>
              </a:rPr>
              <a:t> s = 0 - </a:t>
            </a:r>
            <a:r>
              <a:rPr lang="en-US" sz="2000" i="1" dirty="0">
                <a:solidFill>
                  <a:srgbClr val="000000"/>
                </a:solidFill>
                <a:latin typeface="Lucida Calligraphy" pitchFamily="66" charset="0"/>
                <a:cs typeface="Leelawadee" pitchFamily="34" charset="-34"/>
                <a:sym typeface="Math B" pitchFamily="2" charset="2"/>
              </a:rPr>
              <a:t>A</a:t>
            </a:r>
            <a:r>
              <a:rPr lang="en-US" sz="2000" dirty="0">
                <a:solidFill>
                  <a:srgbClr val="000000"/>
                </a:solidFill>
                <a:sym typeface="Math B" pitchFamily="2" charset="2"/>
              </a:rPr>
              <a:t> 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s </a:t>
            </a:r>
          </a:p>
          <a:p>
            <a:r>
              <a:rPr lang="en-US" sz="2400" dirty="0">
                <a:solidFill>
                  <a:srgbClr val="000000"/>
                </a:solidFill>
                <a:sym typeface="Math B" pitchFamily="2" charset="2"/>
              </a:rPr>
              <a:t>Compositional</a:t>
            </a:r>
          </a:p>
          <a:p>
            <a:r>
              <a:rPr lang="en-US" sz="2400" dirty="0">
                <a:solidFill>
                  <a:srgbClr val="000000"/>
                </a:solidFill>
                <a:sym typeface="Math B" pitchFamily="2" charset="2"/>
              </a:rPr>
              <a:t>Properties can be proved by structural induction</a:t>
            </a:r>
            <a:endParaRPr lang="he-IL"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134</a:t>
            </a:fld>
            <a:endParaRPr lang="he-IL" dirty="0"/>
          </a:p>
        </p:txBody>
      </p:sp>
    </p:spTree>
    <p:extLst>
      <p:ext uri="{BB962C8B-B14F-4D97-AF65-F5344CB8AC3E}">
        <p14:creationId xmlns:p14="http://schemas.microsoft.com/office/powerpoint/2010/main" val="4682656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Arithmetic expression exercise</a:t>
            </a:r>
            <a:endParaRPr lang="he-IL" dirty="0"/>
          </a:p>
        </p:txBody>
      </p:sp>
      <p:sp>
        <p:nvSpPr>
          <p:cNvPr id="3" name="מציין מיקום תוכן 2"/>
          <p:cNvSpPr>
            <a:spLocks noGrp="1"/>
          </p:cNvSpPr>
          <p:nvPr>
            <p:ph idx="1"/>
          </p:nvPr>
        </p:nvSpPr>
        <p:spPr/>
        <p:txBody>
          <a:bodyPr/>
          <a:lstStyle/>
          <a:p>
            <a:pPr>
              <a:buNone/>
            </a:pPr>
            <a:r>
              <a:rPr lang="en-US" dirty="0">
                <a:solidFill>
                  <a:srgbClr val="000000"/>
                </a:solidFill>
                <a:cs typeface="Leelawadee" pitchFamily="34" charset="-34"/>
                <a:sym typeface="Math B" pitchFamily="2" charset="2"/>
              </a:rPr>
              <a:t>Suppose </a:t>
            </a:r>
            <a:r>
              <a:rPr lang="en-US" dirty="0">
                <a:sym typeface="Math A"/>
              </a:rPr>
              <a:t>s x = 3</a:t>
            </a:r>
          </a:p>
          <a:p>
            <a:pPr>
              <a:buNone/>
            </a:pPr>
            <a:r>
              <a:rPr lang="en-US" dirty="0">
                <a:solidFill>
                  <a:srgbClr val="000000"/>
                </a:solidFill>
                <a:cs typeface="Leelawadee" pitchFamily="34" charset="-34"/>
                <a:sym typeface="Math A"/>
              </a:rPr>
              <a:t>Evaluate </a:t>
            </a:r>
            <a:r>
              <a:rPr lang="en-US" i="1" dirty="0">
                <a:solidFill>
                  <a:srgbClr val="000000"/>
                </a:solidFill>
                <a:latin typeface="Lucida Calligraphy" pitchFamily="66" charset="0"/>
                <a:cs typeface="Leelawadee" pitchFamily="34" charset="-34"/>
                <a:sym typeface="Math B" pitchFamily="2" charset="2"/>
              </a:rPr>
              <a:t>A </a:t>
            </a:r>
            <a:r>
              <a:rPr lang="en-US" dirty="0">
                <a:solidFill>
                  <a:srgbClr val="000000"/>
                </a:solidFill>
                <a:sym typeface="Math B" pitchFamily="2" charset="2"/>
              </a:rPr>
              <a:t></a:t>
            </a:r>
            <a:r>
              <a:rPr lang="en-US" b="1" dirty="0">
                <a:solidFill>
                  <a:srgbClr val="000000"/>
                </a:solidFill>
                <a:latin typeface="Courier New" pitchFamily="49" charset="0"/>
                <a:cs typeface="Courier New" pitchFamily="49" charset="0"/>
                <a:sym typeface="Math B" pitchFamily="2" charset="2"/>
              </a:rPr>
              <a:t>x+1</a:t>
            </a:r>
            <a:r>
              <a:rPr lang="en-US" dirty="0">
                <a:solidFill>
                  <a:srgbClr val="000000"/>
                </a:solidFill>
                <a:sym typeface="Math B" pitchFamily="2" charset="2"/>
              </a:rPr>
              <a:t> s</a:t>
            </a:r>
            <a:endParaRPr lang="he-IL"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135</a:t>
            </a:fld>
            <a:endParaRPr lang="he-IL" dirty="0"/>
          </a:p>
        </p:txBody>
      </p:sp>
    </p:spTree>
    <p:extLst>
      <p:ext uri="{BB962C8B-B14F-4D97-AF65-F5344CB8AC3E}">
        <p14:creationId xmlns:p14="http://schemas.microsoft.com/office/powerpoint/2010/main" val="17605120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Semantics of boolean expressions</a:t>
            </a:r>
            <a:endParaRPr lang="he-IL" dirty="0"/>
          </a:p>
        </p:txBody>
      </p:sp>
      <p:sp>
        <p:nvSpPr>
          <p:cNvPr id="3" name="מציין מיקום תוכן 2"/>
          <p:cNvSpPr>
            <a:spLocks noGrp="1"/>
          </p:cNvSpPr>
          <p:nvPr>
            <p:ph idx="1"/>
          </p:nvPr>
        </p:nvSpPr>
        <p:spPr/>
        <p:txBody>
          <a:bodyPr>
            <a:normAutofit/>
          </a:bodyPr>
          <a:lstStyle/>
          <a:p>
            <a:r>
              <a:rPr lang="en-US" dirty="0">
                <a:solidFill>
                  <a:srgbClr val="000000"/>
                </a:solidFill>
              </a:rPr>
              <a:t>Boolean expressions are side-effect free</a:t>
            </a:r>
          </a:p>
          <a:p>
            <a:r>
              <a:rPr lang="en-US" sz="2400" dirty="0">
                <a:solidFill>
                  <a:srgbClr val="000000"/>
                </a:solidFill>
                <a:cs typeface="Leelawadee" pitchFamily="34" charset="-34"/>
                <a:sym typeface="Math B" pitchFamily="2" charset="2"/>
              </a:rPr>
              <a:t>Semantic function</a:t>
            </a:r>
            <a:r>
              <a:rPr lang="en-US" sz="2400" dirty="0">
                <a:solidFill>
                  <a:srgbClr val="000000"/>
                </a:solidFill>
                <a:latin typeface="Lucida Calligraphy" pitchFamily="66" charset="0"/>
                <a:cs typeface="Leelawadee" pitchFamily="34" charset="-34"/>
                <a:sym typeface="Math B" pitchFamily="2" charset="2"/>
              </a:rPr>
              <a:t> </a:t>
            </a:r>
            <a:r>
              <a:rPr lang="en-US" sz="2400" i="1" dirty="0">
                <a:solidFill>
                  <a:srgbClr val="000000"/>
                </a:solidFill>
                <a:latin typeface="Lucida Calligraphy" pitchFamily="66" charset="0"/>
                <a:cs typeface="Leelawadee" pitchFamily="34" charset="-34"/>
                <a:sym typeface="Math B" pitchFamily="2" charset="2"/>
              </a:rPr>
              <a:t>B </a:t>
            </a:r>
            <a:r>
              <a:rPr lang="en-US" sz="2400" dirty="0">
                <a:solidFill>
                  <a:srgbClr val="000000"/>
                </a:solidFill>
                <a:sym typeface="Math B" pitchFamily="2" charset="2"/>
              </a:rPr>
              <a:t> </a:t>
            </a:r>
            <a:r>
              <a:rPr lang="en-US" sz="2400" b="1" dirty="0" err="1">
                <a:solidFill>
                  <a:srgbClr val="000000"/>
                </a:solidFill>
              </a:rPr>
              <a:t>Bexp</a:t>
            </a:r>
            <a:r>
              <a:rPr lang="en-US" sz="2400" dirty="0">
                <a:solidFill>
                  <a:srgbClr val="000000"/>
                </a:solidFill>
                <a:sym typeface="Math B" pitchFamily="2" charset="2"/>
              </a:rPr>
              <a:t>  : </a:t>
            </a:r>
            <a:r>
              <a:rPr lang="en-US" sz="2400" b="1" dirty="0">
                <a:solidFill>
                  <a:srgbClr val="000000"/>
                </a:solidFill>
                <a:sym typeface="Math B" pitchFamily="2" charset="2"/>
              </a:rPr>
              <a:t>State</a:t>
            </a:r>
            <a:r>
              <a:rPr lang="en-US" sz="2400" dirty="0">
                <a:solidFill>
                  <a:srgbClr val="000000"/>
                </a:solidFill>
                <a:sym typeface="Math B" pitchFamily="2" charset="2"/>
              </a:rPr>
              <a:t> </a:t>
            </a:r>
            <a:r>
              <a:rPr lang="en-US" sz="2400" dirty="0">
                <a:solidFill>
                  <a:srgbClr val="000000"/>
                </a:solidFill>
                <a:sym typeface="Symbol" pitchFamily="18" charset="2"/>
              </a:rPr>
              <a:t> </a:t>
            </a:r>
            <a:r>
              <a:rPr lang="en-US" sz="2400" b="1" dirty="0">
                <a:sym typeface="Math C"/>
              </a:rPr>
              <a:t>T</a:t>
            </a:r>
            <a:endParaRPr lang="en-US" sz="2400" dirty="0">
              <a:solidFill>
                <a:srgbClr val="000000"/>
              </a:solidFill>
              <a:sym typeface="Symbol" pitchFamily="18" charset="2"/>
            </a:endParaRPr>
          </a:p>
          <a:p>
            <a:r>
              <a:rPr lang="en-US" sz="2400" dirty="0">
                <a:solidFill>
                  <a:srgbClr val="000000"/>
                </a:solidFill>
              </a:rPr>
              <a:t>Defined by induction on the syntax tree</a:t>
            </a:r>
            <a:endParaRPr lang="en-US" sz="2400" dirty="0">
              <a:solidFill>
                <a:srgbClr val="000000"/>
              </a:solidFill>
              <a:sym typeface="Symbol" pitchFamily="18" charset="2"/>
            </a:endParaRPr>
          </a:p>
          <a:p>
            <a:pPr lvl="1">
              <a:buNone/>
            </a:pPr>
            <a:r>
              <a:rPr lang="en-US" sz="2000" i="1" dirty="0">
                <a:solidFill>
                  <a:srgbClr val="000000"/>
                </a:solidFill>
                <a:latin typeface="Lucida Calligraphy" pitchFamily="66" charset="0"/>
                <a:cs typeface="Leelawadee" pitchFamily="34" charset="-34"/>
                <a:sym typeface="Math B" pitchFamily="2" charset="2"/>
              </a:rPr>
              <a:t>B </a:t>
            </a:r>
            <a:r>
              <a:rPr lang="en-US" sz="2000" dirty="0">
                <a:solidFill>
                  <a:srgbClr val="000000"/>
                </a:solidFill>
                <a:sym typeface="Math B" pitchFamily="2" charset="2"/>
              </a:rPr>
              <a:t> true  s = </a:t>
            </a:r>
            <a:r>
              <a:rPr lang="en-US" sz="2000" dirty="0" err="1">
                <a:solidFill>
                  <a:srgbClr val="000000"/>
                </a:solidFill>
                <a:sym typeface="Math B" pitchFamily="2" charset="2"/>
              </a:rPr>
              <a:t>tt</a:t>
            </a:r>
            <a:endParaRPr lang="en-US" sz="2000" dirty="0">
              <a:solidFill>
                <a:srgbClr val="000000"/>
              </a:solidFill>
              <a:sym typeface="Symbol" pitchFamily="18" charset="2"/>
            </a:endParaRPr>
          </a:p>
          <a:p>
            <a:pPr lvl="1">
              <a:buNone/>
            </a:pPr>
            <a:r>
              <a:rPr lang="en-US" sz="2000" i="1" dirty="0">
                <a:solidFill>
                  <a:srgbClr val="000000"/>
                </a:solidFill>
                <a:latin typeface="Lucida Calligraphy" pitchFamily="66" charset="0"/>
                <a:cs typeface="Leelawadee" pitchFamily="34" charset="-34"/>
                <a:sym typeface="Math B" pitchFamily="2" charset="2"/>
              </a:rPr>
              <a:t>B </a:t>
            </a:r>
            <a:r>
              <a:rPr lang="en-US" sz="2000" dirty="0">
                <a:solidFill>
                  <a:srgbClr val="000000"/>
                </a:solidFill>
                <a:sym typeface="Math B" pitchFamily="2" charset="2"/>
              </a:rPr>
              <a:t> false  s = ff</a:t>
            </a:r>
          </a:p>
          <a:p>
            <a:pPr lvl="1">
              <a:buNone/>
            </a:pPr>
            <a:r>
              <a:rPr lang="en-US" sz="2000" i="1" dirty="0">
                <a:solidFill>
                  <a:srgbClr val="000000"/>
                </a:solidFill>
                <a:latin typeface="Lucida Calligraphy" pitchFamily="66" charset="0"/>
                <a:cs typeface="Leelawadee" pitchFamily="34" charset="-34"/>
                <a:sym typeface="Math B" pitchFamily="2" charset="2"/>
              </a:rPr>
              <a:t>B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solidFill>
                  <a:srgbClr val="000000"/>
                </a:solidFill>
                <a:sym typeface="Math B" pitchFamily="2" charset="2"/>
              </a:rPr>
              <a:t>1</a:t>
            </a:r>
            <a:r>
              <a:rPr lang="en-US" sz="2000" dirty="0">
                <a:solidFill>
                  <a:srgbClr val="000000"/>
                </a:solidFill>
                <a:sym typeface="Math B" pitchFamily="2" charset="2"/>
              </a:rPr>
              <a:t> = </a:t>
            </a:r>
            <a:r>
              <a:rPr lang="en-US" sz="2000" i="1" dirty="0">
                <a:solidFill>
                  <a:srgbClr val="000000"/>
                </a:solidFill>
                <a:sym typeface="Math B" pitchFamily="2" charset="2"/>
              </a:rPr>
              <a:t>a</a:t>
            </a:r>
            <a:r>
              <a:rPr lang="en-US" sz="2000" baseline="-25000" dirty="0">
                <a:solidFill>
                  <a:srgbClr val="000000"/>
                </a:solidFill>
                <a:sym typeface="Math B" pitchFamily="2" charset="2"/>
              </a:rPr>
              <a:t>2</a:t>
            </a:r>
            <a:r>
              <a:rPr lang="en-US" sz="2000" dirty="0">
                <a:solidFill>
                  <a:srgbClr val="000000"/>
                </a:solidFill>
                <a:sym typeface="Math B" pitchFamily="2" charset="2"/>
              </a:rPr>
              <a:t> s =</a:t>
            </a:r>
          </a:p>
          <a:p>
            <a:pPr lvl="1">
              <a:buNone/>
            </a:pPr>
            <a:r>
              <a:rPr lang="en-US" sz="2000" i="1" dirty="0">
                <a:solidFill>
                  <a:srgbClr val="000000"/>
                </a:solidFill>
                <a:latin typeface="Lucida Calligraphy" pitchFamily="66" charset="0"/>
                <a:cs typeface="Leelawadee" pitchFamily="34" charset="-34"/>
                <a:sym typeface="Math B" pitchFamily="2" charset="2"/>
              </a:rPr>
              <a:t>B </a:t>
            </a:r>
            <a:r>
              <a:rPr lang="en-US" sz="2000" dirty="0">
                <a:solidFill>
                  <a:srgbClr val="000000"/>
                </a:solidFill>
                <a:sym typeface="Math B" pitchFamily="2" charset="2"/>
              </a:rPr>
              <a:t> </a:t>
            </a:r>
            <a:r>
              <a:rPr lang="en-US" sz="2000" i="1" dirty="0">
                <a:solidFill>
                  <a:srgbClr val="000000"/>
                </a:solidFill>
                <a:sym typeface="Math B" pitchFamily="2" charset="2"/>
              </a:rPr>
              <a:t>a</a:t>
            </a:r>
            <a:r>
              <a:rPr lang="en-US" sz="2000" baseline="-25000" dirty="0"/>
              <a:t>1</a:t>
            </a:r>
            <a:r>
              <a:rPr lang="en-US" sz="2000" dirty="0"/>
              <a:t> </a:t>
            </a:r>
            <a:r>
              <a:rPr lang="en-US" sz="2000" dirty="0">
                <a:sym typeface="Math B"/>
              </a:rPr>
              <a:t></a:t>
            </a:r>
            <a:r>
              <a:rPr lang="en-US" sz="2000" dirty="0"/>
              <a:t> </a:t>
            </a:r>
            <a:r>
              <a:rPr lang="en-US" sz="2000" i="1" dirty="0">
                <a:solidFill>
                  <a:srgbClr val="000000"/>
                </a:solidFill>
                <a:sym typeface="Math B" pitchFamily="2" charset="2"/>
              </a:rPr>
              <a:t>a</a:t>
            </a:r>
            <a:r>
              <a:rPr lang="en-US" sz="2000" baseline="-25000" dirty="0"/>
              <a:t>2</a:t>
            </a:r>
            <a:r>
              <a:rPr lang="en-US" sz="2000" dirty="0">
                <a:solidFill>
                  <a:srgbClr val="000000"/>
                </a:solidFill>
                <a:sym typeface="Math B" pitchFamily="2" charset="2"/>
              </a:rPr>
              <a:t>  s =</a:t>
            </a:r>
          </a:p>
          <a:p>
            <a:pPr lvl="1">
              <a:buNone/>
            </a:pPr>
            <a:r>
              <a:rPr lang="en-US" sz="2000" i="1" dirty="0">
                <a:solidFill>
                  <a:srgbClr val="000000"/>
                </a:solidFill>
                <a:latin typeface="Lucida Calligraphy" pitchFamily="66" charset="0"/>
                <a:cs typeface="Leelawadee" pitchFamily="34" charset="-34"/>
                <a:sym typeface="Math B" pitchFamily="2" charset="2"/>
              </a:rPr>
              <a:t>B </a:t>
            </a:r>
            <a:r>
              <a:rPr lang="en-US" sz="2000" dirty="0">
                <a:solidFill>
                  <a:srgbClr val="000000"/>
                </a:solidFill>
                <a:sym typeface="Math B" pitchFamily="2" charset="2"/>
              </a:rPr>
              <a:t> </a:t>
            </a:r>
            <a:r>
              <a:rPr lang="en-US" sz="2000" i="1" dirty="0">
                <a:solidFill>
                  <a:srgbClr val="000000"/>
                </a:solidFill>
                <a:sym typeface="Math B" pitchFamily="2" charset="2"/>
              </a:rPr>
              <a:t>b</a:t>
            </a:r>
            <a:r>
              <a:rPr lang="en-US" sz="2000" baseline="-25000" dirty="0">
                <a:solidFill>
                  <a:srgbClr val="000000"/>
                </a:solidFill>
                <a:sym typeface="Math B" pitchFamily="2" charset="2"/>
              </a:rPr>
              <a:t>1</a:t>
            </a:r>
            <a:r>
              <a:rPr lang="en-US" sz="2000" dirty="0">
                <a:solidFill>
                  <a:srgbClr val="000000"/>
                </a:solidFill>
                <a:sym typeface="Math B" pitchFamily="2" charset="2"/>
              </a:rPr>
              <a:t> </a:t>
            </a:r>
            <a:r>
              <a:rPr lang="en-US" sz="2000" dirty="0">
                <a:solidFill>
                  <a:srgbClr val="000000"/>
                </a:solidFill>
                <a:sym typeface="Math B"/>
              </a:rPr>
              <a:t></a:t>
            </a:r>
            <a:r>
              <a:rPr lang="en-US" sz="2000" dirty="0">
                <a:solidFill>
                  <a:srgbClr val="000000"/>
                </a:solidFill>
                <a:sym typeface="Math B" pitchFamily="2" charset="2"/>
              </a:rPr>
              <a:t> </a:t>
            </a:r>
            <a:r>
              <a:rPr lang="en-US" sz="2000" i="1" dirty="0">
                <a:solidFill>
                  <a:srgbClr val="000000"/>
                </a:solidFill>
                <a:sym typeface="Math B" pitchFamily="2" charset="2"/>
              </a:rPr>
              <a:t>b</a:t>
            </a:r>
            <a:r>
              <a:rPr lang="en-US" sz="2000" baseline="-25000" dirty="0">
                <a:solidFill>
                  <a:srgbClr val="000000"/>
                </a:solidFill>
                <a:sym typeface="Math B" pitchFamily="2" charset="2"/>
              </a:rPr>
              <a:t>2</a:t>
            </a:r>
            <a:r>
              <a:rPr lang="en-US" sz="2000" dirty="0">
                <a:solidFill>
                  <a:srgbClr val="000000"/>
                </a:solidFill>
                <a:sym typeface="Math B" pitchFamily="2" charset="2"/>
              </a:rPr>
              <a:t>  s = </a:t>
            </a:r>
          </a:p>
          <a:p>
            <a:pPr lvl="1">
              <a:buNone/>
            </a:pPr>
            <a:r>
              <a:rPr lang="en-US" sz="2000" i="1" dirty="0">
                <a:solidFill>
                  <a:srgbClr val="000000"/>
                </a:solidFill>
                <a:latin typeface="Lucida Calligraphy" pitchFamily="66" charset="0"/>
                <a:cs typeface="Leelawadee" pitchFamily="34" charset="-34"/>
                <a:sym typeface="Math B" pitchFamily="2" charset="2"/>
              </a:rPr>
              <a:t>B </a:t>
            </a:r>
            <a:r>
              <a:rPr lang="en-US" sz="2000" dirty="0">
                <a:solidFill>
                  <a:srgbClr val="000000"/>
                </a:solidFill>
                <a:sym typeface="Math B" pitchFamily="2" charset="2"/>
              </a:rPr>
              <a:t> </a:t>
            </a:r>
            <a:r>
              <a:rPr lang="en-US" sz="2000" dirty="0">
                <a:latin typeface="Bell MT" pitchFamily="18" charset="0"/>
                <a:sym typeface="Math C"/>
              </a:rPr>
              <a:t> </a:t>
            </a:r>
            <a:r>
              <a:rPr lang="en-US" sz="2000" i="1" dirty="0">
                <a:solidFill>
                  <a:srgbClr val="000000"/>
                </a:solidFill>
                <a:sym typeface="Math B" pitchFamily="2" charset="2"/>
              </a:rPr>
              <a:t>b</a:t>
            </a:r>
            <a:r>
              <a:rPr lang="en-US" sz="2000" dirty="0">
                <a:solidFill>
                  <a:srgbClr val="000000"/>
                </a:solidFill>
                <a:sym typeface="Math B" pitchFamily="2" charset="2"/>
              </a:rPr>
              <a:t>  s = </a:t>
            </a:r>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136</a:t>
            </a:fld>
            <a:endParaRPr lang="he-IL" dirty="0"/>
          </a:p>
        </p:txBody>
      </p:sp>
    </p:spTree>
    <p:extLst>
      <p:ext uri="{BB962C8B-B14F-4D97-AF65-F5344CB8AC3E}">
        <p14:creationId xmlns:p14="http://schemas.microsoft.com/office/powerpoint/2010/main" val="896588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Operational semantics</a:t>
            </a:r>
            <a:endParaRPr lang="he-IL" dirty="0"/>
          </a:p>
        </p:txBody>
      </p:sp>
      <p:sp>
        <p:nvSpPr>
          <p:cNvPr id="3" name="מציין מיקום תוכן 2"/>
          <p:cNvSpPr>
            <a:spLocks noGrp="1"/>
          </p:cNvSpPr>
          <p:nvPr>
            <p:ph idx="1"/>
          </p:nvPr>
        </p:nvSpPr>
        <p:spPr/>
        <p:txBody>
          <a:bodyPr>
            <a:normAutofit lnSpcReduction="10000"/>
          </a:bodyPr>
          <a:lstStyle/>
          <a:p>
            <a:r>
              <a:rPr lang="en-US" dirty="0"/>
              <a:t>Concerned with </a:t>
            </a:r>
            <a:r>
              <a:rPr lang="en-US" b="1" dirty="0">
                <a:solidFill>
                  <a:srgbClr val="FF0000"/>
                </a:solidFill>
              </a:rPr>
              <a:t>how</a:t>
            </a:r>
            <a:r>
              <a:rPr lang="en-US" dirty="0"/>
              <a:t> to execute programs</a:t>
            </a:r>
          </a:p>
          <a:p>
            <a:pPr lvl="1"/>
            <a:r>
              <a:rPr lang="en-US" dirty="0"/>
              <a:t>How statements modify </a:t>
            </a:r>
            <a:r>
              <a:rPr lang="en-US" b="1" dirty="0">
                <a:solidFill>
                  <a:srgbClr val="FF0000"/>
                </a:solidFill>
              </a:rPr>
              <a:t>state</a:t>
            </a:r>
          </a:p>
          <a:p>
            <a:pPr lvl="1"/>
            <a:r>
              <a:rPr lang="en-US" dirty="0"/>
              <a:t>Define transition relation between configurations</a:t>
            </a:r>
          </a:p>
          <a:p>
            <a:r>
              <a:rPr lang="en-US" dirty="0"/>
              <a:t>Two flavors</a:t>
            </a:r>
          </a:p>
          <a:p>
            <a:pPr lvl="1"/>
            <a:r>
              <a:rPr lang="en-US" dirty="0">
                <a:solidFill>
                  <a:srgbClr val="0000FF"/>
                </a:solidFill>
              </a:rPr>
              <a:t>Natural semantics</a:t>
            </a:r>
            <a:r>
              <a:rPr lang="en-US" dirty="0"/>
              <a:t>: describes how the </a:t>
            </a:r>
            <a:r>
              <a:rPr lang="en-US" b="1" dirty="0">
                <a:solidFill>
                  <a:srgbClr val="FF0000"/>
                </a:solidFill>
              </a:rPr>
              <a:t>overall</a:t>
            </a:r>
            <a:r>
              <a:rPr lang="en-US" b="1" dirty="0"/>
              <a:t> </a:t>
            </a:r>
            <a:r>
              <a:rPr lang="en-US" dirty="0"/>
              <a:t>results of executions are obtained</a:t>
            </a:r>
          </a:p>
          <a:p>
            <a:pPr lvl="2"/>
            <a:r>
              <a:rPr lang="en-US" dirty="0"/>
              <a:t>So-called “big-step” semantics</a:t>
            </a:r>
          </a:p>
          <a:p>
            <a:pPr lvl="1"/>
            <a:r>
              <a:rPr lang="en-US" dirty="0">
                <a:solidFill>
                  <a:srgbClr val="0000FF"/>
                </a:solidFill>
              </a:rPr>
              <a:t>Structural operational semantics</a:t>
            </a:r>
            <a:r>
              <a:rPr lang="en-US" dirty="0"/>
              <a:t>: describes how the </a:t>
            </a:r>
            <a:r>
              <a:rPr lang="en-US" b="1" dirty="0">
                <a:solidFill>
                  <a:srgbClr val="FF0000"/>
                </a:solidFill>
              </a:rPr>
              <a:t>individual steps </a:t>
            </a:r>
            <a:r>
              <a:rPr lang="en-US" dirty="0"/>
              <a:t>of a computations take place</a:t>
            </a:r>
          </a:p>
          <a:p>
            <a:pPr lvl="2"/>
            <a:r>
              <a:rPr lang="en-US" dirty="0"/>
              <a:t>So-called “small-step” semantics</a:t>
            </a:r>
            <a:endParaRPr lang="he-IL" dirty="0"/>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137</a:t>
            </a:fld>
            <a:endParaRPr lang="he-IL" dirty="0"/>
          </a:p>
        </p:txBody>
      </p:sp>
    </p:spTree>
    <p:extLst>
      <p:ext uri="{BB962C8B-B14F-4D97-AF65-F5344CB8AC3E}">
        <p14:creationId xmlns:p14="http://schemas.microsoft.com/office/powerpoint/2010/main" val="632608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514600"/>
            <a:ext cx="4800600" cy="2286000"/>
          </a:xfrm>
        </p:spPr>
        <p:txBody>
          <a:bodyPr/>
          <a:lstStyle/>
          <a:p>
            <a:r>
              <a:rPr lang="en-US" sz="6600" dirty="0"/>
              <a:t>The End</a:t>
            </a:r>
          </a:p>
        </p:txBody>
      </p:sp>
    </p:spTree>
    <p:extLst>
      <p:ext uri="{BB962C8B-B14F-4D97-AF65-F5344CB8AC3E}">
        <p14:creationId xmlns:p14="http://schemas.microsoft.com/office/powerpoint/2010/main" val="51717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14400"/>
          </a:xfrm>
        </p:spPr>
        <p:txBody>
          <a:bodyPr/>
          <a:lstStyle/>
          <a:p>
            <a:r>
              <a:rPr lang="en-US" sz="2600" dirty="0"/>
              <a:t>Therac-25 leads to 3 deaths and 3 injuries</a:t>
            </a:r>
          </a:p>
        </p:txBody>
      </p:sp>
      <p:pic>
        <p:nvPicPr>
          <p:cNvPr id="7" name="Picture 5" descr="rt_linac"/>
          <p:cNvPicPr>
            <a:picLocks noGrp="1" noChangeAspect="1" noChangeArrowheads="1"/>
          </p:cNvPicPr>
          <p:nvPr>
            <p:ph idx="1"/>
          </p:nvPr>
        </p:nvPicPr>
        <p:blipFill>
          <a:blip r:embed="rId3" cstate="print"/>
          <a:srcRect/>
          <a:stretch>
            <a:fillRect/>
          </a:stretch>
        </p:blipFill>
        <p:spPr>
          <a:xfrm>
            <a:off x="1905000" y="1524000"/>
            <a:ext cx="5334000" cy="4000500"/>
          </a:xfrm>
          <a:noFill/>
          <a:ln/>
        </p:spPr>
      </p:pic>
      <p:sp>
        <p:nvSpPr>
          <p:cNvPr id="8" name="TextBox 7"/>
          <p:cNvSpPr txBox="1"/>
          <p:nvPr/>
        </p:nvSpPr>
        <p:spPr>
          <a:xfrm>
            <a:off x="914400" y="5638800"/>
            <a:ext cx="7315200" cy="353943"/>
          </a:xfrm>
          <a:prstGeom prst="rect">
            <a:avLst/>
          </a:prstGeom>
          <a:noFill/>
        </p:spPr>
        <p:txBody>
          <a:bodyPr wrap="square" rtlCol="0">
            <a:spAutoFit/>
          </a:bodyPr>
          <a:lstStyle/>
          <a:p>
            <a:r>
              <a:rPr lang="en-US" sz="1700" dirty="0"/>
              <a:t>Software error exposes patients to radiation overdose (100X of intended dose)</a:t>
            </a:r>
          </a:p>
        </p:txBody>
      </p:sp>
      <p:sp>
        <p:nvSpPr>
          <p:cNvPr id="5" name="Rectangle 4"/>
          <p:cNvSpPr/>
          <p:nvPr/>
        </p:nvSpPr>
        <p:spPr>
          <a:xfrm>
            <a:off x="304800" y="6096000"/>
            <a:ext cx="3147015" cy="584775"/>
          </a:xfrm>
          <a:prstGeom prst="rect">
            <a:avLst/>
          </a:prstGeom>
        </p:spPr>
        <p:txBody>
          <a:bodyPr wrap="none">
            <a:spAutoFit/>
          </a:bodyPr>
          <a:lstStyle/>
          <a:p>
            <a:r>
              <a:rPr lang="en-US" sz="3200" dirty="0">
                <a:latin typeface="Miriam Fixed" pitchFamily="49" charset="-79"/>
                <a:cs typeface="Miriam Fixed" pitchFamily="49" charset="-79"/>
              </a:rPr>
              <a:t>1985 to 1987</a:t>
            </a:r>
          </a:p>
        </p:txBody>
      </p:sp>
    </p:spTree>
    <p:extLst>
      <p:ext uri="{BB962C8B-B14F-4D97-AF65-F5344CB8AC3E}">
        <p14:creationId xmlns:p14="http://schemas.microsoft.com/office/powerpoint/2010/main" val="149633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Northeast Blackout</a:t>
            </a:r>
          </a:p>
        </p:txBody>
      </p:sp>
      <p:sp>
        <p:nvSpPr>
          <p:cNvPr id="4" name="Rectangle 3"/>
          <p:cNvSpPr/>
          <p:nvPr/>
        </p:nvSpPr>
        <p:spPr>
          <a:xfrm>
            <a:off x="304800" y="6096000"/>
            <a:ext cx="3887603" cy="584775"/>
          </a:xfrm>
          <a:prstGeom prst="rect">
            <a:avLst/>
          </a:prstGeom>
        </p:spPr>
        <p:txBody>
          <a:bodyPr wrap="none">
            <a:spAutoFit/>
          </a:bodyPr>
          <a:lstStyle/>
          <a:p>
            <a:r>
              <a:rPr lang="en-US" sz="3200" dirty="0">
                <a:latin typeface="Miriam Fixed" pitchFamily="49" charset="-79"/>
                <a:cs typeface="Miriam Fixed" pitchFamily="49" charset="-79"/>
              </a:rPr>
              <a:t>14 August, 2003</a:t>
            </a:r>
          </a:p>
        </p:txBody>
      </p:sp>
      <p:pic>
        <p:nvPicPr>
          <p:cNvPr id="5" name="Picture 2" descr="Blackout; Photo - Vincent LaForet, NY Times"/>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2000"/>
                    </a14:imgEffect>
                  </a14:imgLayer>
                </a14:imgProps>
              </a:ext>
              <a:ext uri="{28A0092B-C50C-407E-A947-70E740481C1C}">
                <a14:useLocalDpi xmlns:a14="http://schemas.microsoft.com/office/drawing/2010/main" val="0"/>
              </a:ext>
            </a:extLst>
          </a:blip>
          <a:srcRect/>
          <a:stretch>
            <a:fillRect/>
          </a:stretch>
        </p:blipFill>
        <p:spPr bwMode="auto">
          <a:xfrm>
            <a:off x="1066800" y="1524000"/>
            <a:ext cx="7010400" cy="4315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353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Northeast Blackout</a:t>
            </a:r>
          </a:p>
        </p:txBody>
      </p:sp>
      <p:sp>
        <p:nvSpPr>
          <p:cNvPr id="4" name="Rectangle 3"/>
          <p:cNvSpPr/>
          <p:nvPr/>
        </p:nvSpPr>
        <p:spPr>
          <a:xfrm>
            <a:off x="304800" y="6096000"/>
            <a:ext cx="3887603" cy="584775"/>
          </a:xfrm>
          <a:prstGeom prst="rect">
            <a:avLst/>
          </a:prstGeom>
        </p:spPr>
        <p:txBody>
          <a:bodyPr wrap="none">
            <a:spAutoFit/>
          </a:bodyPr>
          <a:lstStyle/>
          <a:p>
            <a:r>
              <a:rPr lang="en-US" sz="3200" dirty="0">
                <a:latin typeface="Miriam Fixed" pitchFamily="49" charset="-79"/>
                <a:cs typeface="Miriam Fixed" pitchFamily="49" charset="-79"/>
              </a:rPr>
              <a:t>14 August, 2003</a:t>
            </a:r>
          </a:p>
        </p:txBody>
      </p:sp>
      <p:pic>
        <p:nvPicPr>
          <p:cNvPr id="1026" name="Picture 2" descr="Blackout; Photo - Vincent LaForet, NY Times"/>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2000"/>
                    </a14:imgEffect>
                  </a14:imgLayer>
                </a14:imgProps>
              </a:ext>
              <a:ext uri="{28A0092B-C50C-407E-A947-70E740481C1C}">
                <a14:useLocalDpi xmlns:a14="http://schemas.microsoft.com/office/drawing/2010/main" val="0"/>
              </a:ext>
            </a:extLst>
          </a:blip>
          <a:srcRect/>
          <a:stretch>
            <a:fillRect/>
          </a:stretch>
        </p:blipFill>
        <p:spPr bwMode="auto">
          <a:xfrm>
            <a:off x="1066800" y="1524000"/>
            <a:ext cx="7010400" cy="43152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259632" y="1556792"/>
            <a:ext cx="6696744" cy="4524316"/>
          </a:xfrm>
          <a:prstGeom prst="rect">
            <a:avLst/>
          </a:prstGeom>
          <a:noFill/>
        </p:spPr>
        <p:txBody>
          <a:bodyPr wrap="square" rtlCol="0">
            <a:spAutoFit/>
          </a:bodyPr>
          <a:lstStyle/>
          <a:p>
            <a:pPr marL="742950" lvl="1" indent="-285750" algn="l">
              <a:buFont typeface="Arial"/>
              <a:buChar char="•"/>
            </a:pPr>
            <a:r>
              <a:rPr lang="en-US" dirty="0">
                <a:solidFill>
                  <a:schemeClr val="bg1"/>
                </a:solidFill>
              </a:rPr>
              <a:t>A </a:t>
            </a:r>
            <a:r>
              <a:rPr lang="en-US" b="1" dirty="0">
                <a:solidFill>
                  <a:schemeClr val="bg1"/>
                </a:solidFill>
              </a:rPr>
              <a:t>race condition</a:t>
            </a:r>
            <a:r>
              <a:rPr lang="en-US" dirty="0">
                <a:solidFill>
                  <a:schemeClr val="bg1"/>
                </a:solidFill>
              </a:rPr>
              <a:t> stalled FirstEnergy's control room alarm system for over 1 HOUR, depriving operators from both audio and visual alerts</a:t>
            </a:r>
          </a:p>
          <a:p>
            <a:pPr marL="742950" lvl="1" indent="-285750" algn="l">
              <a:buFont typeface="Arial"/>
              <a:buChar char="•"/>
            </a:pPr>
            <a:r>
              <a:rPr lang="en-US" dirty="0">
                <a:solidFill>
                  <a:schemeClr val="bg1"/>
                </a:solidFill>
              </a:rPr>
              <a:t>Unprocessed events queued up and the primary server failed within 30 minutes</a:t>
            </a:r>
          </a:p>
          <a:p>
            <a:pPr marL="742950" lvl="1" indent="-285750" algn="l">
              <a:buFont typeface="Arial"/>
              <a:buChar char="•"/>
            </a:pPr>
            <a:r>
              <a:rPr lang="en-US" dirty="0">
                <a:solidFill>
                  <a:schemeClr val="bg1"/>
                </a:solidFill>
              </a:rPr>
              <a:t>All applications (including the alarm system) automatically transferred to the backup server, which itself failed </a:t>
            </a:r>
          </a:p>
          <a:p>
            <a:pPr marL="742950" lvl="1" indent="-285750" algn="l">
              <a:buFont typeface="Arial"/>
              <a:buChar char="•"/>
            </a:pPr>
            <a:r>
              <a:rPr lang="en-US" dirty="0">
                <a:solidFill>
                  <a:schemeClr val="bg1"/>
                </a:solidFill>
              </a:rPr>
              <a:t>The server failed, slowing screen refresh rate of the operators' computer consoles from 1–3 seconds to 59 seconds per screen, leading operators to dismiss a call from American Electric Power about the problem</a:t>
            </a:r>
          </a:p>
          <a:p>
            <a:pPr marL="742950" lvl="1" indent="-285750" algn="l">
              <a:buFont typeface="Arial"/>
              <a:buChar char="•"/>
            </a:pPr>
            <a:r>
              <a:rPr lang="en-US" dirty="0">
                <a:solidFill>
                  <a:schemeClr val="bg1"/>
                </a:solidFill>
              </a:rPr>
              <a:t>Technical support informed control room personnel of the alarm system failure 50 MINUTES after the backup failed</a:t>
            </a:r>
          </a:p>
          <a:p>
            <a:pPr lvl="1" algn="l"/>
            <a:endParaRPr lang="en-US" dirty="0">
              <a:solidFill>
                <a:schemeClr val="bg1"/>
              </a:solidFill>
            </a:endParaRPr>
          </a:p>
          <a:p>
            <a:pPr lvl="2" algn="l" defTabSz="899404" rtl="0">
              <a:defRPr/>
            </a:pPr>
            <a:r>
              <a:rPr lang="en-US" dirty="0">
                <a:solidFill>
                  <a:schemeClr val="bg1"/>
                </a:solidFill>
              </a:rPr>
              <a:t>Bottom line: at least 11 deaths and $6 billion damages </a:t>
            </a:r>
          </a:p>
          <a:p>
            <a:pPr lvl="1" algn="l" rtl="0"/>
            <a:endParaRPr lang="en-US" dirty="0">
              <a:solidFill>
                <a:schemeClr val="bg1"/>
              </a:solidFill>
            </a:endParaRPr>
          </a:p>
        </p:txBody>
      </p:sp>
    </p:spTree>
    <p:extLst>
      <p:ext uri="{BB962C8B-B14F-4D97-AF65-F5344CB8AC3E}">
        <p14:creationId xmlns:p14="http://schemas.microsoft.com/office/powerpoint/2010/main" val="401541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Unreliable Software is </a:t>
            </a:r>
            <a:r>
              <a:rPr lang="en-US" sz="3200" dirty="0">
                <a:solidFill>
                  <a:srgbClr val="FF0000"/>
                </a:solidFill>
              </a:rPr>
              <a:t>Exploitable</a:t>
            </a:r>
          </a:p>
        </p:txBody>
      </p:sp>
      <p:sp>
        <p:nvSpPr>
          <p:cNvPr id="4" name="TextBox 3"/>
          <p:cNvSpPr txBox="1"/>
          <p:nvPr/>
        </p:nvSpPr>
        <p:spPr>
          <a:xfrm rot="20746941">
            <a:off x="368517" y="1641442"/>
            <a:ext cx="4572000"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b="1" dirty="0"/>
              <a:t>The Sony PlayStation Network breach: An identity-theft bonanza</a:t>
            </a:r>
          </a:p>
          <a:p>
            <a:r>
              <a:rPr lang="en-US" dirty="0"/>
              <a:t>Massive Sony PlayStation data breach puts about 77 million people at higher risk of fraud</a:t>
            </a:r>
          </a:p>
          <a:p>
            <a:r>
              <a:rPr lang="en-US" dirty="0"/>
              <a:t>(April 2011)</a:t>
            </a:r>
          </a:p>
        </p:txBody>
      </p:sp>
      <p:sp>
        <p:nvSpPr>
          <p:cNvPr id="5" name="TextBox 4"/>
          <p:cNvSpPr txBox="1"/>
          <p:nvPr/>
        </p:nvSpPr>
        <p:spPr>
          <a:xfrm rot="838942">
            <a:off x="4406654" y="1929130"/>
            <a:ext cx="4267200"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b="1" dirty="0"/>
              <a:t>RSA hacked, information leaks</a:t>
            </a:r>
            <a:br>
              <a:rPr lang="en-US" dirty="0"/>
            </a:br>
            <a:r>
              <a:rPr lang="en-US" dirty="0"/>
              <a:t>RSA's corporate network suffered what RSA describes as a successful advanced persistent threat attack, and "certain information" was stolen that can somehow affect the </a:t>
            </a:r>
            <a:r>
              <a:rPr lang="en-US" dirty="0">
                <a:hlinkClick r:id="rId2"/>
              </a:rPr>
              <a:t>security</a:t>
            </a:r>
            <a:r>
              <a:rPr lang="en-US" dirty="0"/>
              <a:t> of </a:t>
            </a:r>
            <a:r>
              <a:rPr lang="en-US" dirty="0" err="1"/>
              <a:t>SecurID</a:t>
            </a:r>
            <a:r>
              <a:rPr lang="en-US" dirty="0"/>
              <a:t> authentication</a:t>
            </a:r>
          </a:p>
          <a:p>
            <a:r>
              <a:rPr lang="en-US" dirty="0"/>
              <a:t>(March 2011)</a:t>
            </a:r>
          </a:p>
        </p:txBody>
      </p:sp>
      <p:sp>
        <p:nvSpPr>
          <p:cNvPr id="7" name="TextBox 6"/>
          <p:cNvSpPr txBox="1"/>
          <p:nvPr/>
        </p:nvSpPr>
        <p:spPr>
          <a:xfrm rot="236196">
            <a:off x="470926" y="2352699"/>
            <a:ext cx="4242314"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b="1" dirty="0" err="1"/>
              <a:t>Stuxnet</a:t>
            </a:r>
            <a:r>
              <a:rPr lang="en-US" b="1" dirty="0"/>
              <a:t> Worm Still Out of Control at Iran's Nuclear Sites, Experts Say</a:t>
            </a:r>
            <a:br>
              <a:rPr lang="en-US" b="1" dirty="0"/>
            </a:br>
            <a:endParaRPr lang="en-US" b="1" dirty="0"/>
          </a:p>
          <a:p>
            <a:r>
              <a:rPr lang="en-US" dirty="0"/>
              <a:t>The </a:t>
            </a:r>
            <a:r>
              <a:rPr lang="en-US" dirty="0" err="1"/>
              <a:t>Stuxnet</a:t>
            </a:r>
            <a:r>
              <a:rPr lang="en-US" dirty="0"/>
              <a:t> worm, named after initials found in its code, is </a:t>
            </a:r>
            <a:r>
              <a:rPr lang="en-US" b="1" dirty="0">
                <a:solidFill>
                  <a:srgbClr val="FFFF00"/>
                </a:solidFill>
              </a:rPr>
              <a:t>the most sophisticated </a:t>
            </a:r>
            <a:r>
              <a:rPr lang="en-US" b="1" dirty="0" err="1">
                <a:solidFill>
                  <a:srgbClr val="FFFF00"/>
                </a:solidFill>
              </a:rPr>
              <a:t>cyberweapon</a:t>
            </a:r>
            <a:r>
              <a:rPr lang="en-US" b="1" dirty="0">
                <a:solidFill>
                  <a:srgbClr val="FFFF00"/>
                </a:solidFill>
              </a:rPr>
              <a:t> ever created</a:t>
            </a:r>
            <a:r>
              <a:rPr lang="en-US" dirty="0"/>
              <a:t>.</a:t>
            </a:r>
            <a:br>
              <a:rPr lang="en-US" dirty="0"/>
            </a:br>
            <a:endParaRPr lang="en-US" dirty="0"/>
          </a:p>
          <a:p>
            <a:r>
              <a:rPr lang="en-US" dirty="0"/>
              <a:t>(December 2010)</a:t>
            </a:r>
          </a:p>
        </p:txBody>
      </p:sp>
      <p:sp>
        <p:nvSpPr>
          <p:cNvPr id="8" name="TextBox 7"/>
          <p:cNvSpPr txBox="1"/>
          <p:nvPr/>
        </p:nvSpPr>
        <p:spPr>
          <a:xfrm rot="20796056">
            <a:off x="465044" y="3883752"/>
            <a:ext cx="7147105" cy="20313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b="1" dirty="0"/>
              <a:t>Security Advisory for Adobe Flash Player, Adobe Reader and Acrobat</a:t>
            </a:r>
          </a:p>
          <a:p>
            <a:r>
              <a:rPr lang="en-US" dirty="0"/>
              <a:t>This vulnerability could cause a crash and potentially </a:t>
            </a:r>
            <a:r>
              <a:rPr lang="en-US" b="1" dirty="0">
                <a:solidFill>
                  <a:srgbClr val="FFFF00"/>
                </a:solidFill>
              </a:rPr>
              <a:t>allow an attacker to take control of the affected system</a:t>
            </a:r>
            <a:r>
              <a:rPr lang="en-US" dirty="0"/>
              <a:t>. There are reports that this vulnerability is being exploited in the wild in targeted attacks via a Flash (.</a:t>
            </a:r>
            <a:r>
              <a:rPr lang="en-US" dirty="0" err="1"/>
              <a:t>swf</a:t>
            </a:r>
            <a:r>
              <a:rPr lang="en-US" dirty="0"/>
              <a:t>) file embedded in a Microsoft Excel (.</a:t>
            </a:r>
            <a:r>
              <a:rPr lang="en-US" dirty="0" err="1"/>
              <a:t>xls</a:t>
            </a:r>
            <a:r>
              <a:rPr lang="en-US" dirty="0"/>
              <a:t>) file delivered as an email attachment.</a:t>
            </a:r>
          </a:p>
          <a:p>
            <a:r>
              <a:rPr lang="en-US" dirty="0"/>
              <a:t>(March 2011)</a:t>
            </a:r>
          </a:p>
        </p:txBody>
      </p:sp>
      <p:sp>
        <p:nvSpPr>
          <p:cNvPr id="6" name="TextBox 5"/>
          <p:cNvSpPr txBox="1"/>
          <p:nvPr/>
        </p:nvSpPr>
        <p:spPr>
          <a:xfrm rot="192724">
            <a:off x="4240334" y="4570725"/>
            <a:ext cx="4107733" cy="20313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b="1" dirty="0"/>
              <a:t>RSA tokens may be behind major network security problems at Lockheed Martin</a:t>
            </a:r>
          </a:p>
          <a:p>
            <a:r>
              <a:rPr lang="en-US" dirty="0"/>
              <a:t>Lockheed Martin remote access network, protected by </a:t>
            </a:r>
            <a:r>
              <a:rPr lang="en-US" dirty="0" err="1"/>
              <a:t>SecurID</a:t>
            </a:r>
            <a:r>
              <a:rPr lang="en-US" dirty="0"/>
              <a:t> tokens, has been shut down</a:t>
            </a:r>
          </a:p>
          <a:p>
            <a:r>
              <a:rPr lang="en-US" dirty="0"/>
              <a:t>(May 2011)</a:t>
            </a:r>
          </a:p>
        </p:txBody>
      </p:sp>
    </p:spTree>
    <p:extLst>
      <p:ext uri="{BB962C8B-B14F-4D97-AF65-F5344CB8AC3E}">
        <p14:creationId xmlns:p14="http://schemas.microsoft.com/office/powerpoint/2010/main" val="20971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0"/>
            <a:ext cx="3887603" cy="584775"/>
          </a:xfrm>
          <a:prstGeom prst="rect">
            <a:avLst/>
          </a:prstGeom>
        </p:spPr>
        <p:txBody>
          <a:bodyPr wrap="none">
            <a:spAutoFit/>
          </a:bodyPr>
          <a:lstStyle/>
          <a:p>
            <a:r>
              <a:rPr lang="en-US" sz="3200" dirty="0">
                <a:latin typeface="Miriam Fixed" pitchFamily="49" charset="-79"/>
                <a:cs typeface="Miriam Fixed" pitchFamily="49" charset="-79"/>
              </a:rPr>
              <a:t>August 13, 2003</a:t>
            </a:r>
          </a:p>
        </p:txBody>
      </p:sp>
      <p:sp>
        <p:nvSpPr>
          <p:cNvPr id="6" name="Rectangle 5"/>
          <p:cNvSpPr/>
          <p:nvPr/>
        </p:nvSpPr>
        <p:spPr>
          <a:xfrm>
            <a:off x="35496" y="3174067"/>
            <a:ext cx="9001000" cy="954107"/>
          </a:xfrm>
          <a:prstGeom prst="rect">
            <a:avLst/>
          </a:prstGeom>
        </p:spPr>
        <p:txBody>
          <a:bodyPr wrap="square">
            <a:spAutoFit/>
          </a:bodyPr>
          <a:lstStyle/>
          <a:p>
            <a:pPr algn="l" rtl="0"/>
            <a:r>
              <a:rPr lang="en-US" sz="2700" i="1" dirty="0"/>
              <a:t>Billy Gates why do you make this possible ? Stop making money</a:t>
            </a:r>
            <a:br>
              <a:rPr lang="en-US" sz="2700" dirty="0"/>
            </a:br>
            <a:r>
              <a:rPr lang="en-US" sz="2700" i="1" dirty="0"/>
              <a:t>and fix your software!!</a:t>
            </a:r>
            <a:endParaRPr lang="en-US" sz="2700" dirty="0"/>
          </a:p>
        </p:txBody>
      </p:sp>
      <p:sp>
        <p:nvSpPr>
          <p:cNvPr id="7" name="Rectangle 6"/>
          <p:cNvSpPr/>
          <p:nvPr/>
        </p:nvSpPr>
        <p:spPr>
          <a:xfrm>
            <a:off x="3124200" y="4114800"/>
            <a:ext cx="2318199" cy="400110"/>
          </a:xfrm>
          <a:prstGeom prst="rect">
            <a:avLst/>
          </a:prstGeom>
        </p:spPr>
        <p:txBody>
          <a:bodyPr wrap="none">
            <a:spAutoFit/>
          </a:bodyPr>
          <a:lstStyle/>
          <a:p>
            <a:r>
              <a:rPr lang="en-US" sz="2000" dirty="0"/>
              <a:t>(W32.Blaster.Worm)</a:t>
            </a:r>
          </a:p>
        </p:txBody>
      </p:sp>
      <p:sp>
        <p:nvSpPr>
          <p:cNvPr id="8"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tx1"/>
                                            </p:clrVal>
                                          </p:val>
                                        </p:tav>
                                        <p:tav tm="50000">
                                          <p:val>
                                            <p:clrVal>
                                              <a:schemeClr val="tx2"/>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52128"/>
          </a:xfrm>
        </p:spPr>
        <p:txBody>
          <a:bodyPr>
            <a:normAutofit fontScale="90000"/>
          </a:bodyPr>
          <a:lstStyle/>
          <a:p>
            <a:r>
              <a:rPr lang="en-US" dirty="0"/>
              <a:t>Windows exploit(s)</a:t>
            </a:r>
            <a:br>
              <a:rPr lang="en-US" dirty="0"/>
            </a:br>
            <a:r>
              <a:rPr lang="en-US" sz="3200" dirty="0"/>
              <a:t>Buffer Overflow</a:t>
            </a:r>
          </a:p>
        </p:txBody>
      </p:sp>
      <p:sp>
        <p:nvSpPr>
          <p:cNvPr id="22"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3" name="Content Placeholder 2"/>
          <p:cNvSpPr>
            <a:spLocks noGrp="1"/>
          </p:cNvSpPr>
          <p:nvPr>
            <p:ph idx="4294967295"/>
          </p:nvPr>
        </p:nvSpPr>
        <p:spPr>
          <a:xfrm>
            <a:off x="107504" y="2057400"/>
            <a:ext cx="5040759" cy="4572000"/>
          </a:xfrm>
        </p:spPr>
        <p:txBody>
          <a:bodyPr>
            <a:normAutofit/>
          </a:bodyPr>
          <a:lstStyle/>
          <a:p>
            <a:pPr>
              <a:buNone/>
            </a:pPr>
            <a:r>
              <a:rPr lang="en-US" sz="1800" dirty="0">
                <a:latin typeface="Courier New" pitchFamily="49" charset="0"/>
                <a:cs typeface="Courier New" pitchFamily="49" charset="0"/>
              </a:rPr>
              <a:t>void </a:t>
            </a:r>
            <a:r>
              <a:rPr lang="en-US" sz="1800" dirty="0" err="1">
                <a:latin typeface="Courier New" pitchFamily="49" charset="0"/>
                <a:cs typeface="Courier New" pitchFamily="49" charset="0"/>
              </a:rPr>
              <a:t>foo</a:t>
            </a:r>
            <a:r>
              <a:rPr lang="en-US" sz="1800" dirty="0">
                <a:latin typeface="Courier New" pitchFamily="49" charset="0"/>
                <a:cs typeface="Courier New" pitchFamily="49" charset="0"/>
              </a:rPr>
              <a:t> (char *x) { </a:t>
            </a:r>
          </a:p>
          <a:p>
            <a:pPr>
              <a:buNone/>
            </a:pPr>
            <a:r>
              <a:rPr lang="en-US" sz="1800" dirty="0">
                <a:latin typeface="Courier New" pitchFamily="49" charset="0"/>
                <a:cs typeface="Courier New" pitchFamily="49" charset="0"/>
              </a:rPr>
              <a:t>  char </a:t>
            </a:r>
            <a:r>
              <a:rPr lang="en-US" sz="1800" dirty="0" err="1">
                <a:latin typeface="Courier New" pitchFamily="49" charset="0"/>
                <a:cs typeface="Courier New" pitchFamily="49" charset="0"/>
              </a:rPr>
              <a:t>buf</a:t>
            </a:r>
            <a:r>
              <a:rPr lang="en-US" sz="1800" dirty="0">
                <a:latin typeface="Courier New" pitchFamily="49" charset="0"/>
                <a:cs typeface="Courier New" pitchFamily="49" charset="0"/>
              </a:rPr>
              <a:t>[2]; </a:t>
            </a:r>
          </a:p>
          <a:p>
            <a:pPr>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strcpy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buf</a:t>
            </a:r>
            <a:r>
              <a:rPr lang="en-US" sz="1800" dirty="0">
                <a:latin typeface="Courier New" pitchFamily="49" charset="0"/>
                <a:cs typeface="Courier New" pitchFamily="49" charset="0"/>
              </a:rPr>
              <a:t>, x); </a:t>
            </a:r>
          </a:p>
          <a:p>
            <a:pPr>
              <a:buNone/>
            </a:pPr>
            <a:r>
              <a:rPr lang="en-US" sz="1800" dirty="0">
                <a:latin typeface="Courier New" pitchFamily="49" charset="0"/>
                <a:cs typeface="Courier New" pitchFamily="49" charset="0"/>
              </a:rPr>
              <a:t>} </a:t>
            </a:r>
          </a:p>
          <a:p>
            <a:pPr>
              <a:buNone/>
            </a:pP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main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argc</a:t>
            </a:r>
            <a:r>
              <a:rPr lang="en-US" sz="1800" dirty="0">
                <a:latin typeface="Courier New" pitchFamily="49" charset="0"/>
                <a:cs typeface="Courier New" pitchFamily="49" charset="0"/>
              </a:rPr>
              <a:t>, char *</a:t>
            </a:r>
            <a:r>
              <a:rPr lang="en-US" sz="1800" dirty="0" err="1">
                <a:latin typeface="Courier New" pitchFamily="49" charset="0"/>
                <a:cs typeface="Courier New" pitchFamily="49" charset="0"/>
              </a:rPr>
              <a:t>argv</a:t>
            </a:r>
            <a:r>
              <a:rPr lang="en-US" sz="1800" dirty="0">
                <a:latin typeface="Courier New" pitchFamily="49" charset="0"/>
                <a:cs typeface="Courier New" pitchFamily="49" charset="0"/>
              </a:rPr>
              <a:t>[]) { </a:t>
            </a:r>
          </a:p>
          <a:p>
            <a:pPr>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foo</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argv</a:t>
            </a:r>
            <a:r>
              <a:rPr lang="en-US" sz="1800" dirty="0">
                <a:latin typeface="Courier New" pitchFamily="49" charset="0"/>
                <a:cs typeface="Courier New" pitchFamily="49" charset="0"/>
              </a:rPr>
              <a:t>[1]); </a:t>
            </a:r>
          </a:p>
          <a:p>
            <a:pPr>
              <a:buNone/>
            </a:pPr>
            <a:r>
              <a:rPr lang="en-US" sz="1800" dirty="0">
                <a:latin typeface="Courier New" pitchFamily="49" charset="0"/>
                <a:cs typeface="Courier New" pitchFamily="49" charset="0"/>
              </a:rPr>
              <a:t>} </a:t>
            </a:r>
          </a:p>
          <a:p>
            <a:pPr>
              <a:buNone/>
            </a:pPr>
            <a:endParaRPr lang="en-US" sz="1800" dirty="0">
              <a:latin typeface="Courier New" pitchFamily="49" charset="0"/>
              <a:cs typeface="Courier New" pitchFamily="49" charset="0"/>
            </a:endParaRPr>
          </a:p>
          <a:p>
            <a:pPr>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a.out</a:t>
            </a:r>
            <a:r>
              <a:rPr lang="en-US" sz="1800" dirty="0">
                <a:latin typeface="Courier New" pitchFamily="49" charset="0"/>
                <a:cs typeface="Courier New" pitchFamily="49" charset="0"/>
              </a:rPr>
              <a:t> abracadabra</a:t>
            </a:r>
          </a:p>
          <a:p>
            <a:pPr>
              <a:buNone/>
            </a:pPr>
            <a:r>
              <a:rPr lang="en-US" sz="1800" dirty="0">
                <a:latin typeface="Courier New" pitchFamily="49" charset="0"/>
                <a:cs typeface="Courier New" pitchFamily="49" charset="0"/>
              </a:rPr>
              <a:t>Segmentation fault</a:t>
            </a:r>
          </a:p>
        </p:txBody>
      </p:sp>
      <p:sp>
        <p:nvSpPr>
          <p:cNvPr id="4" name="Rectangle 3"/>
          <p:cNvSpPr/>
          <p:nvPr/>
        </p:nvSpPr>
        <p:spPr>
          <a:xfrm>
            <a:off x="6629400" y="2971800"/>
            <a:ext cx="19812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6600"/>
              </a:solidFill>
            </a:endParaRPr>
          </a:p>
        </p:txBody>
      </p:sp>
      <p:sp>
        <p:nvSpPr>
          <p:cNvPr id="5" name="Down Arrow 4"/>
          <p:cNvSpPr/>
          <p:nvPr/>
        </p:nvSpPr>
        <p:spPr>
          <a:xfrm>
            <a:off x="6324600" y="5562600"/>
            <a:ext cx="381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p:cNvSpPr txBox="1"/>
          <p:nvPr/>
        </p:nvSpPr>
        <p:spPr>
          <a:xfrm>
            <a:off x="5029200" y="5715000"/>
            <a:ext cx="1391728" cy="646331"/>
          </a:xfrm>
          <a:prstGeom prst="rect">
            <a:avLst/>
          </a:prstGeom>
          <a:noFill/>
        </p:spPr>
        <p:txBody>
          <a:bodyPr wrap="none" rtlCol="0">
            <a:spAutoFit/>
          </a:bodyPr>
          <a:lstStyle/>
          <a:p>
            <a:pPr algn="l" rtl="0"/>
            <a:r>
              <a:rPr lang="en-US" dirty="0"/>
              <a:t>Stack grows </a:t>
            </a:r>
          </a:p>
          <a:p>
            <a:pPr algn="l" rtl="0"/>
            <a:r>
              <a:rPr lang="en-US" dirty="0"/>
              <a:t>this way</a:t>
            </a:r>
          </a:p>
        </p:txBody>
      </p:sp>
      <p:sp>
        <p:nvSpPr>
          <p:cNvPr id="7" name="Down Arrow 6"/>
          <p:cNvSpPr/>
          <p:nvPr/>
        </p:nvSpPr>
        <p:spPr>
          <a:xfrm flipV="1">
            <a:off x="8447241" y="1524000"/>
            <a:ext cx="381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extBox 7"/>
          <p:cNvSpPr txBox="1"/>
          <p:nvPr/>
        </p:nvSpPr>
        <p:spPr>
          <a:xfrm>
            <a:off x="7315200" y="1524000"/>
            <a:ext cx="1132041" cy="646331"/>
          </a:xfrm>
          <a:prstGeom prst="rect">
            <a:avLst/>
          </a:prstGeom>
          <a:noFill/>
        </p:spPr>
        <p:txBody>
          <a:bodyPr wrap="none" rtlCol="0">
            <a:spAutoFit/>
          </a:bodyPr>
          <a:lstStyle/>
          <a:p>
            <a:pPr algn="l" rtl="0"/>
            <a:r>
              <a:rPr lang="en-US" dirty="0"/>
              <a:t>Memory </a:t>
            </a:r>
          </a:p>
          <a:p>
            <a:pPr algn="l" rtl="0"/>
            <a:r>
              <a:rPr lang="en-US" dirty="0"/>
              <a:t>addresses</a:t>
            </a:r>
          </a:p>
        </p:txBody>
      </p:sp>
      <p:sp>
        <p:nvSpPr>
          <p:cNvPr id="9" name="Rectangle 8"/>
          <p:cNvSpPr/>
          <p:nvPr/>
        </p:nvSpPr>
        <p:spPr>
          <a:xfrm>
            <a:off x="6629400" y="2971800"/>
            <a:ext cx="1981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rgbClr val="006600"/>
                </a:solidFill>
              </a:rPr>
              <a:t>Previous frame</a:t>
            </a:r>
          </a:p>
        </p:txBody>
      </p:sp>
      <p:sp>
        <p:nvSpPr>
          <p:cNvPr id="10" name="Rectangle 9"/>
          <p:cNvSpPr/>
          <p:nvPr/>
        </p:nvSpPr>
        <p:spPr>
          <a:xfrm>
            <a:off x="6629400" y="3429000"/>
            <a:ext cx="1981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rgbClr val="006600"/>
                </a:solidFill>
              </a:rPr>
              <a:t>Return address</a:t>
            </a:r>
          </a:p>
        </p:txBody>
      </p:sp>
      <p:sp>
        <p:nvSpPr>
          <p:cNvPr id="11" name="Rectangle 10"/>
          <p:cNvSpPr/>
          <p:nvPr/>
        </p:nvSpPr>
        <p:spPr>
          <a:xfrm>
            <a:off x="6629400" y="3886200"/>
            <a:ext cx="1981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rgbClr val="006600"/>
                </a:solidFill>
              </a:rPr>
              <a:t>Saved FP</a:t>
            </a:r>
          </a:p>
        </p:txBody>
      </p:sp>
      <p:sp>
        <p:nvSpPr>
          <p:cNvPr id="12" name="Rectangle 11"/>
          <p:cNvSpPr/>
          <p:nvPr/>
        </p:nvSpPr>
        <p:spPr>
          <a:xfrm>
            <a:off x="6629400" y="4343400"/>
            <a:ext cx="1981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rgbClr val="006600"/>
                </a:solidFill>
              </a:rPr>
              <a:t>char* x</a:t>
            </a:r>
          </a:p>
        </p:txBody>
      </p:sp>
      <p:sp>
        <p:nvSpPr>
          <p:cNvPr id="13" name="Rectangle 12"/>
          <p:cNvSpPr/>
          <p:nvPr/>
        </p:nvSpPr>
        <p:spPr>
          <a:xfrm>
            <a:off x="6629400" y="4800600"/>
            <a:ext cx="1981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solidFill>
                  <a:srgbClr val="006600"/>
                </a:solidFill>
              </a:rPr>
              <a:t>buf</a:t>
            </a:r>
            <a:r>
              <a:rPr lang="en-US" dirty="0">
                <a:solidFill>
                  <a:srgbClr val="006600"/>
                </a:solidFill>
              </a:rPr>
              <a:t>[2]</a:t>
            </a:r>
          </a:p>
        </p:txBody>
      </p:sp>
      <p:sp>
        <p:nvSpPr>
          <p:cNvPr id="14" name="TextBox 13"/>
          <p:cNvSpPr txBox="1"/>
          <p:nvPr/>
        </p:nvSpPr>
        <p:spPr>
          <a:xfrm rot="16200000">
            <a:off x="7343894" y="2468434"/>
            <a:ext cx="404278" cy="461665"/>
          </a:xfrm>
          <a:prstGeom prst="rect">
            <a:avLst/>
          </a:prstGeom>
          <a:noFill/>
        </p:spPr>
        <p:txBody>
          <a:bodyPr wrap="none" rtlCol="0">
            <a:spAutoFit/>
          </a:bodyPr>
          <a:lstStyle/>
          <a:p>
            <a:pPr algn="l" rtl="0"/>
            <a:r>
              <a:rPr lang="en-US" sz="2400" b="1" dirty="0"/>
              <a:t>…</a:t>
            </a:r>
          </a:p>
        </p:txBody>
      </p:sp>
      <p:sp>
        <p:nvSpPr>
          <p:cNvPr id="15" name="Rectangle 14"/>
          <p:cNvSpPr/>
          <p:nvPr/>
        </p:nvSpPr>
        <p:spPr>
          <a:xfrm>
            <a:off x="6634134" y="4800600"/>
            <a:ext cx="19812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t>ab</a:t>
            </a:r>
            <a:endParaRPr lang="en-US" dirty="0"/>
          </a:p>
        </p:txBody>
      </p:sp>
      <p:sp>
        <p:nvSpPr>
          <p:cNvPr id="16" name="Rectangle 15"/>
          <p:cNvSpPr/>
          <p:nvPr/>
        </p:nvSpPr>
        <p:spPr>
          <a:xfrm>
            <a:off x="6634134" y="4343400"/>
            <a:ext cx="19812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t>ra</a:t>
            </a:r>
            <a:endParaRPr lang="en-US" dirty="0"/>
          </a:p>
        </p:txBody>
      </p:sp>
      <p:sp>
        <p:nvSpPr>
          <p:cNvPr id="17" name="Rectangle 16"/>
          <p:cNvSpPr/>
          <p:nvPr/>
        </p:nvSpPr>
        <p:spPr>
          <a:xfrm>
            <a:off x="6634134" y="3886200"/>
            <a:ext cx="19812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t>ca</a:t>
            </a:r>
          </a:p>
        </p:txBody>
      </p:sp>
      <p:sp>
        <p:nvSpPr>
          <p:cNvPr id="18" name="Rectangle 17"/>
          <p:cNvSpPr/>
          <p:nvPr/>
        </p:nvSpPr>
        <p:spPr>
          <a:xfrm>
            <a:off x="6634134" y="3429000"/>
            <a:ext cx="19812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t>da</a:t>
            </a:r>
            <a:endParaRPr lang="en-US" dirty="0"/>
          </a:p>
        </p:txBody>
      </p:sp>
      <p:sp>
        <p:nvSpPr>
          <p:cNvPr id="19" name="Rectangle 18"/>
          <p:cNvSpPr/>
          <p:nvPr/>
        </p:nvSpPr>
        <p:spPr>
          <a:xfrm>
            <a:off x="6634134" y="2971800"/>
            <a:ext cx="19812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t>br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t>Admin</a:t>
            </a:r>
            <a:endParaRPr lang="en-US" dirty="0"/>
          </a:p>
        </p:txBody>
      </p:sp>
      <p:sp>
        <p:nvSpPr>
          <p:cNvPr id="2051" name="Rectangle 3"/>
          <p:cNvSpPr>
            <a:spLocks noGrp="1" noChangeArrowheads="1"/>
          </p:cNvSpPr>
          <p:nvPr>
            <p:ph idx="1"/>
          </p:nvPr>
        </p:nvSpPr>
        <p:spPr>
          <a:xfrm>
            <a:off x="683568" y="1268760"/>
            <a:ext cx="7772400" cy="4679308"/>
          </a:xfrm>
        </p:spPr>
        <p:txBody>
          <a:bodyPr>
            <a:normAutofit/>
          </a:bodyPr>
          <a:lstStyle/>
          <a:p>
            <a:r>
              <a:rPr lang="en-US" sz="2800" dirty="0"/>
              <a:t>Lecturer: Noam Rinetzky</a:t>
            </a:r>
          </a:p>
          <a:p>
            <a:pPr lvl="1"/>
            <a:r>
              <a:rPr lang="en-US" sz="2400" i="1" dirty="0" err="1"/>
              <a:t>maon@cs.tau.ac.il</a:t>
            </a:r>
            <a:endParaRPr lang="en-US" sz="2400" i="1" dirty="0"/>
          </a:p>
          <a:p>
            <a:pPr lvl="1"/>
            <a:r>
              <a:rPr lang="en-US" sz="2400" i="1" dirty="0">
                <a:hlinkClick r:id="rId2"/>
              </a:rPr>
              <a:t>http://www.cs.tau.ac.il/~maon</a:t>
            </a:r>
            <a:endParaRPr lang="en-US" sz="1400" dirty="0"/>
          </a:p>
          <a:p>
            <a:endParaRPr lang="en-US" sz="2800" dirty="0"/>
          </a:p>
          <a:p>
            <a:r>
              <a:rPr lang="en-US" sz="2800" dirty="0"/>
              <a:t>13 Lessons </a:t>
            </a:r>
          </a:p>
          <a:p>
            <a:pPr lvl="1"/>
            <a:r>
              <a:rPr lang="en-US" sz="2400" dirty="0"/>
              <a:t>Thursday, 13:00-16:00, </a:t>
            </a:r>
            <a:r>
              <a:rPr lang="en-US" sz="2400"/>
              <a:t>Dan David</a:t>
            </a:r>
            <a:endParaRPr lang="en-US" sz="2400" dirty="0"/>
          </a:p>
        </p:txBody>
      </p:sp>
      <p:sp>
        <p:nvSpPr>
          <p:cNvPr id="2052" name="Slide Number Placeholder 3"/>
          <p:cNvSpPr>
            <a:spLocks noGrp="1"/>
          </p:cNvSpPr>
          <p:nvPr>
            <p:ph type="sldNum" sz="quarter" idx="12"/>
          </p:nvPr>
        </p:nvSpPr>
        <p:spPr/>
        <p:txBody>
          <a:bodyPr/>
          <a:lstStyle>
            <a:lvl1pPr>
              <a:defRPr sz="2400">
                <a:solidFill>
                  <a:schemeClr val="bg1"/>
                </a:solidFill>
                <a:latin typeface="Times New Roman" charset="0"/>
                <a:ea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bg1"/>
                </a:solidFill>
                <a:latin typeface="Times New Roman" charset="0"/>
                <a:ea typeface="ＭＳ Ｐゴシック" charset="0"/>
              </a:defRPr>
            </a:lvl9pPr>
          </a:lstStyle>
          <a:p>
            <a:fld id="{922888E0-DAC0-294C-B85F-B0156BC4264F}" type="slidenum">
              <a:rPr lang="he-IL" smtClean="0"/>
              <a:pPr/>
              <a:t>2</a:t>
            </a:fld>
            <a:endParaRPr lang="en-US"/>
          </a:p>
        </p:txBody>
      </p:sp>
    </p:spTree>
    <p:extLst>
      <p:ext uri="{BB962C8B-B14F-4D97-AF65-F5344CB8AC3E}">
        <p14:creationId xmlns:p14="http://schemas.microsoft.com/office/powerpoint/2010/main" val="4036633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Buffer overrun exploits</a:t>
            </a:r>
          </a:p>
        </p:txBody>
      </p:sp>
      <p:sp>
        <p:nvSpPr>
          <p:cNvPr id="5" name="Rounded Rectangle 4"/>
          <p:cNvSpPr/>
          <p:nvPr/>
        </p:nvSpPr>
        <p:spPr>
          <a:xfrm>
            <a:off x="467544" y="1052736"/>
            <a:ext cx="8077200" cy="53818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rtl="0" eaLnBrk="1" fontAlgn="auto" hangingPunct="1">
              <a:spcBef>
                <a:spcPts val="0"/>
              </a:spcBef>
              <a:spcAft>
                <a:spcPts val="0"/>
              </a:spcAft>
              <a:buClrTx/>
              <a:buSzTx/>
              <a:buFontTx/>
              <a:buNone/>
              <a:defRPr/>
            </a:pPr>
            <a:r>
              <a:rPr lang="en-US" sz="2000" dirty="0">
                <a:solidFill>
                  <a:schemeClr val="tx1"/>
                </a:solidFill>
              </a:rPr>
              <a:t>     </a:t>
            </a:r>
            <a:r>
              <a:rPr lang="en-US" sz="2000" dirty="0" err="1">
                <a:solidFill>
                  <a:schemeClr val="tx1"/>
                </a:solidFill>
              </a:rPr>
              <a:t>int</a:t>
            </a:r>
            <a:r>
              <a:rPr lang="en-US" sz="2000" dirty="0">
                <a:solidFill>
                  <a:schemeClr val="tx1"/>
                </a:solidFill>
              </a:rPr>
              <a:t> </a:t>
            </a:r>
            <a:r>
              <a:rPr lang="en-US" sz="2000" dirty="0" err="1">
                <a:solidFill>
                  <a:schemeClr val="tx1"/>
                </a:solidFill>
              </a:rPr>
              <a:t>check_authentication</a:t>
            </a:r>
            <a:r>
              <a:rPr lang="en-US" sz="2000" dirty="0">
                <a:solidFill>
                  <a:schemeClr val="tx1"/>
                </a:solidFill>
              </a:rPr>
              <a:t>(char *</a:t>
            </a:r>
            <a:r>
              <a:rPr lang="en-US" sz="2000" dirty="0">
                <a:solidFill>
                  <a:srgbClr val="FF0000"/>
                </a:solidFill>
              </a:rPr>
              <a:t>password</a:t>
            </a:r>
            <a:r>
              <a:rPr lang="en-US" sz="2000" dirty="0">
                <a:solidFill>
                  <a:schemeClr val="tx1"/>
                </a:solidFill>
              </a:rPr>
              <a:t>) {	</a:t>
            </a:r>
          </a:p>
          <a:p>
            <a:pPr algn="l" rtl="0" eaLnBrk="1" fontAlgn="auto" hangingPunct="1">
              <a:spcBef>
                <a:spcPts val="0"/>
              </a:spcBef>
              <a:spcAft>
                <a:spcPts val="0"/>
              </a:spcAft>
              <a:buClrTx/>
              <a:buSzTx/>
              <a:buFontTx/>
              <a:buNone/>
              <a:defRPr/>
            </a:pPr>
            <a:r>
              <a:rPr lang="en-US" sz="2000" dirty="0">
                <a:solidFill>
                  <a:schemeClr val="tx1"/>
                </a:solidFill>
              </a:rPr>
              <a:t>      </a:t>
            </a:r>
            <a:r>
              <a:rPr lang="en-US" sz="2000" dirty="0" err="1">
                <a:solidFill>
                  <a:schemeClr val="tx1"/>
                </a:solidFill>
              </a:rPr>
              <a:t>int</a:t>
            </a:r>
            <a:r>
              <a:rPr lang="en-US" sz="2000" dirty="0">
                <a:solidFill>
                  <a:schemeClr val="tx1"/>
                </a:solidFill>
              </a:rPr>
              <a:t> </a:t>
            </a:r>
            <a:r>
              <a:rPr lang="en-US" sz="2000" dirty="0" err="1">
                <a:solidFill>
                  <a:schemeClr val="tx1"/>
                </a:solidFill>
              </a:rPr>
              <a:t>auth_flag</a:t>
            </a:r>
            <a:r>
              <a:rPr lang="en-US" sz="2000" dirty="0">
                <a:solidFill>
                  <a:schemeClr val="tx1"/>
                </a:solidFill>
              </a:rPr>
              <a:t> = 0;	</a:t>
            </a:r>
          </a:p>
          <a:p>
            <a:pPr algn="l" rtl="0" eaLnBrk="1" fontAlgn="auto" hangingPunct="1">
              <a:spcBef>
                <a:spcPts val="0"/>
              </a:spcBef>
              <a:spcAft>
                <a:spcPts val="0"/>
              </a:spcAft>
              <a:buClrTx/>
              <a:buSzTx/>
              <a:buFontTx/>
              <a:buNone/>
              <a:defRPr/>
            </a:pPr>
            <a:r>
              <a:rPr lang="en-US" sz="2000" dirty="0">
                <a:solidFill>
                  <a:schemeClr val="tx1"/>
                </a:solidFill>
              </a:rPr>
              <a:t>      char </a:t>
            </a:r>
            <a:r>
              <a:rPr lang="en-US" sz="2000" dirty="0" err="1">
                <a:solidFill>
                  <a:schemeClr val="tx1"/>
                </a:solidFill>
              </a:rPr>
              <a:t>password_buffer</a:t>
            </a:r>
            <a:r>
              <a:rPr lang="en-US" sz="2000" dirty="0">
                <a:solidFill>
                  <a:schemeClr val="tx1"/>
                </a:solidFill>
              </a:rPr>
              <a:t>[16];	</a:t>
            </a:r>
          </a:p>
          <a:p>
            <a:pPr algn="l" rtl="0" eaLnBrk="1" fontAlgn="auto" hangingPunct="1">
              <a:spcBef>
                <a:spcPts val="0"/>
              </a:spcBef>
              <a:spcAft>
                <a:spcPts val="0"/>
              </a:spcAft>
              <a:buClrTx/>
              <a:buSzTx/>
              <a:buFontTx/>
              <a:buNone/>
              <a:defRPr/>
            </a:pPr>
            <a:endParaRPr lang="en-US" sz="2000" dirty="0">
              <a:solidFill>
                <a:schemeClr val="tx1"/>
              </a:solidFill>
            </a:endParaRPr>
          </a:p>
          <a:p>
            <a:pPr algn="l" rtl="0" eaLnBrk="1" fontAlgn="auto" hangingPunct="1">
              <a:spcBef>
                <a:spcPts val="0"/>
              </a:spcBef>
              <a:spcAft>
                <a:spcPts val="0"/>
              </a:spcAft>
              <a:buClrTx/>
              <a:buSzTx/>
              <a:buFontTx/>
              <a:buNone/>
              <a:defRPr/>
            </a:pPr>
            <a:r>
              <a:rPr lang="en-US" sz="2000" dirty="0">
                <a:solidFill>
                  <a:schemeClr val="tx1"/>
                </a:solidFill>
              </a:rPr>
              <a:t>      </a:t>
            </a:r>
            <a:r>
              <a:rPr lang="en-US" sz="2000" dirty="0" err="1">
                <a:solidFill>
                  <a:srgbClr val="FF0000"/>
                </a:solidFill>
              </a:rPr>
              <a:t>strcpy</a:t>
            </a:r>
            <a:r>
              <a:rPr lang="en-US" sz="2000" dirty="0">
                <a:solidFill>
                  <a:srgbClr val="FF0000"/>
                </a:solidFill>
              </a:rPr>
              <a:t>(</a:t>
            </a:r>
            <a:r>
              <a:rPr lang="en-US" sz="2000" dirty="0" err="1">
                <a:solidFill>
                  <a:srgbClr val="FF0000"/>
                </a:solidFill>
              </a:rPr>
              <a:t>password_buffer</a:t>
            </a:r>
            <a:r>
              <a:rPr lang="en-US" sz="2000" dirty="0">
                <a:solidFill>
                  <a:srgbClr val="FF0000"/>
                </a:solidFill>
              </a:rPr>
              <a:t>, password);</a:t>
            </a:r>
          </a:p>
          <a:p>
            <a:pPr algn="l" rtl="0" eaLnBrk="1" fontAlgn="auto" hangingPunct="1">
              <a:spcBef>
                <a:spcPts val="0"/>
              </a:spcBef>
              <a:spcAft>
                <a:spcPts val="0"/>
              </a:spcAft>
              <a:buClrTx/>
              <a:buSzTx/>
              <a:buFontTx/>
              <a:buNone/>
              <a:defRPr/>
            </a:pPr>
            <a:r>
              <a:rPr lang="en-US" sz="2000" dirty="0">
                <a:solidFill>
                  <a:srgbClr val="FF0000"/>
                </a:solidFill>
              </a:rPr>
              <a:t>      if(</a:t>
            </a:r>
            <a:r>
              <a:rPr lang="en-US" sz="2000" dirty="0" err="1">
                <a:solidFill>
                  <a:srgbClr val="FF0000"/>
                </a:solidFill>
              </a:rPr>
              <a:t>strcmp</a:t>
            </a:r>
            <a:r>
              <a:rPr lang="en-US" sz="2000" dirty="0">
                <a:solidFill>
                  <a:srgbClr val="FF0000"/>
                </a:solidFill>
              </a:rPr>
              <a:t>(</a:t>
            </a:r>
            <a:r>
              <a:rPr lang="en-US" sz="2000" dirty="0" err="1">
                <a:solidFill>
                  <a:srgbClr val="FF0000"/>
                </a:solidFill>
              </a:rPr>
              <a:t>password_buffer</a:t>
            </a:r>
            <a:r>
              <a:rPr lang="en-US" sz="2000" dirty="0">
                <a:solidFill>
                  <a:srgbClr val="FF0000"/>
                </a:solidFill>
              </a:rPr>
              <a:t>, "</a:t>
            </a:r>
            <a:r>
              <a:rPr lang="en-US" sz="2000" dirty="0" err="1">
                <a:solidFill>
                  <a:srgbClr val="FF0000"/>
                </a:solidFill>
              </a:rPr>
              <a:t>brillig</a:t>
            </a:r>
            <a:r>
              <a:rPr lang="en-US" sz="2000" dirty="0">
                <a:solidFill>
                  <a:srgbClr val="FF0000"/>
                </a:solidFill>
              </a:rPr>
              <a:t>") == 0) </a:t>
            </a:r>
            <a:r>
              <a:rPr lang="en-US" sz="2000" dirty="0" err="1">
                <a:solidFill>
                  <a:srgbClr val="FF0000"/>
                </a:solidFill>
              </a:rPr>
              <a:t>auth_flag</a:t>
            </a:r>
            <a:r>
              <a:rPr lang="en-US" sz="2000" dirty="0">
                <a:solidFill>
                  <a:srgbClr val="FF0000"/>
                </a:solidFill>
              </a:rPr>
              <a:t> = 1;</a:t>
            </a:r>
          </a:p>
          <a:p>
            <a:pPr algn="l" rtl="0" eaLnBrk="1" fontAlgn="auto" hangingPunct="1">
              <a:spcBef>
                <a:spcPts val="0"/>
              </a:spcBef>
              <a:spcAft>
                <a:spcPts val="0"/>
              </a:spcAft>
              <a:buClrTx/>
              <a:buSzTx/>
              <a:buFontTx/>
              <a:buNone/>
              <a:defRPr/>
            </a:pPr>
            <a:r>
              <a:rPr lang="en-US" sz="2000" dirty="0">
                <a:solidFill>
                  <a:srgbClr val="FF0000"/>
                </a:solidFill>
              </a:rPr>
              <a:t>      if(</a:t>
            </a:r>
            <a:r>
              <a:rPr lang="en-US" sz="2000" dirty="0" err="1">
                <a:solidFill>
                  <a:srgbClr val="FF0000"/>
                </a:solidFill>
              </a:rPr>
              <a:t>strcmp</a:t>
            </a:r>
            <a:r>
              <a:rPr lang="en-US" sz="2000" dirty="0">
                <a:solidFill>
                  <a:srgbClr val="FF0000"/>
                </a:solidFill>
              </a:rPr>
              <a:t>(</a:t>
            </a:r>
            <a:r>
              <a:rPr lang="en-US" sz="2000" dirty="0" err="1">
                <a:solidFill>
                  <a:srgbClr val="FF0000"/>
                </a:solidFill>
              </a:rPr>
              <a:t>password_buffer</a:t>
            </a:r>
            <a:r>
              <a:rPr lang="en-US" sz="2000" dirty="0">
                <a:solidFill>
                  <a:srgbClr val="FF0000"/>
                </a:solidFill>
              </a:rPr>
              <a:t>, "</a:t>
            </a:r>
            <a:r>
              <a:rPr lang="en-US" sz="2000" dirty="0" err="1">
                <a:solidFill>
                  <a:srgbClr val="FF0000"/>
                </a:solidFill>
              </a:rPr>
              <a:t>outgrabe</a:t>
            </a:r>
            <a:r>
              <a:rPr lang="en-US" sz="2000" dirty="0">
                <a:solidFill>
                  <a:srgbClr val="FF0000"/>
                </a:solidFill>
              </a:rPr>
              <a:t>") == 0) </a:t>
            </a:r>
            <a:r>
              <a:rPr lang="en-US" sz="2000" dirty="0" err="1">
                <a:solidFill>
                  <a:srgbClr val="FF0000"/>
                </a:solidFill>
              </a:rPr>
              <a:t>auth_flag</a:t>
            </a:r>
            <a:r>
              <a:rPr lang="en-US" sz="2000" dirty="0">
                <a:solidFill>
                  <a:srgbClr val="FF0000"/>
                </a:solidFill>
              </a:rPr>
              <a:t> = 1;</a:t>
            </a:r>
            <a:r>
              <a:rPr lang="en-US" sz="2000" dirty="0">
                <a:solidFill>
                  <a:schemeClr val="tx1"/>
                </a:solidFill>
              </a:rPr>
              <a:t>	</a:t>
            </a:r>
          </a:p>
          <a:p>
            <a:pPr algn="l" rtl="0" eaLnBrk="1" fontAlgn="auto" hangingPunct="1">
              <a:spcBef>
                <a:spcPts val="0"/>
              </a:spcBef>
              <a:spcAft>
                <a:spcPts val="0"/>
              </a:spcAft>
              <a:buClrTx/>
              <a:buSzTx/>
              <a:buFontTx/>
              <a:buNone/>
              <a:defRPr/>
            </a:pPr>
            <a:r>
              <a:rPr lang="en-US" sz="2000" dirty="0">
                <a:solidFill>
                  <a:schemeClr val="tx1"/>
                </a:solidFill>
              </a:rPr>
              <a:t>       return </a:t>
            </a:r>
            <a:r>
              <a:rPr lang="en-US" sz="2000" dirty="0" err="1">
                <a:solidFill>
                  <a:schemeClr val="tx1"/>
                </a:solidFill>
              </a:rPr>
              <a:t>auth_flag</a:t>
            </a:r>
            <a:r>
              <a:rPr lang="en-US" sz="2000" dirty="0">
                <a:solidFill>
                  <a:schemeClr val="tx1"/>
                </a:solidFill>
              </a:rPr>
              <a:t>;</a:t>
            </a:r>
          </a:p>
          <a:p>
            <a:pPr algn="l" rtl="0" eaLnBrk="1" fontAlgn="auto" hangingPunct="1">
              <a:spcBef>
                <a:spcPts val="0"/>
              </a:spcBef>
              <a:spcAft>
                <a:spcPts val="0"/>
              </a:spcAft>
              <a:buClrTx/>
              <a:buSzTx/>
              <a:buFontTx/>
              <a:buNone/>
              <a:defRPr/>
            </a:pPr>
            <a:r>
              <a:rPr lang="en-US" sz="2000" dirty="0">
                <a:solidFill>
                  <a:schemeClr val="tx1"/>
                </a:solidFill>
              </a:rPr>
              <a:t>}</a:t>
            </a:r>
          </a:p>
          <a:p>
            <a:pPr algn="l" rtl="0" eaLnBrk="1" fontAlgn="auto" hangingPunct="1">
              <a:spcBef>
                <a:spcPts val="0"/>
              </a:spcBef>
              <a:spcAft>
                <a:spcPts val="0"/>
              </a:spcAft>
              <a:buClrTx/>
              <a:buSzTx/>
              <a:buFontTx/>
              <a:buNone/>
              <a:defRPr/>
            </a:pPr>
            <a:r>
              <a:rPr lang="en-US" sz="2000" dirty="0" err="1">
                <a:solidFill>
                  <a:schemeClr val="tx1"/>
                </a:solidFill>
              </a:rPr>
              <a:t>int</a:t>
            </a:r>
            <a:r>
              <a:rPr lang="en-US" sz="2000" dirty="0">
                <a:solidFill>
                  <a:schemeClr val="tx1"/>
                </a:solidFill>
              </a:rPr>
              <a:t> main(</a:t>
            </a:r>
            <a:r>
              <a:rPr lang="en-US" sz="2000" dirty="0" err="1">
                <a:solidFill>
                  <a:schemeClr val="tx1"/>
                </a:solidFill>
              </a:rPr>
              <a:t>int</a:t>
            </a:r>
            <a:r>
              <a:rPr lang="en-US" sz="2000" dirty="0">
                <a:solidFill>
                  <a:schemeClr val="tx1"/>
                </a:solidFill>
              </a:rPr>
              <a:t> </a:t>
            </a:r>
            <a:r>
              <a:rPr lang="en-US" sz="2000" dirty="0" err="1">
                <a:solidFill>
                  <a:schemeClr val="tx1"/>
                </a:solidFill>
              </a:rPr>
              <a:t>argc</a:t>
            </a:r>
            <a:r>
              <a:rPr lang="en-US" sz="2000" dirty="0">
                <a:solidFill>
                  <a:schemeClr val="tx1"/>
                </a:solidFill>
              </a:rPr>
              <a:t>, char *</a:t>
            </a:r>
            <a:r>
              <a:rPr lang="en-US" sz="2000" dirty="0" err="1">
                <a:solidFill>
                  <a:schemeClr val="tx1"/>
                </a:solidFill>
              </a:rPr>
              <a:t>argv</a:t>
            </a:r>
            <a:r>
              <a:rPr lang="en-US" sz="2000" dirty="0">
                <a:solidFill>
                  <a:schemeClr val="tx1"/>
                </a:solidFill>
              </a:rPr>
              <a:t>[]) {	   </a:t>
            </a:r>
          </a:p>
          <a:p>
            <a:pPr algn="l" rtl="0" eaLnBrk="1" fontAlgn="auto" hangingPunct="1">
              <a:spcBef>
                <a:spcPts val="0"/>
              </a:spcBef>
              <a:spcAft>
                <a:spcPts val="0"/>
              </a:spcAft>
              <a:buClrTx/>
              <a:buSzTx/>
              <a:buFontTx/>
              <a:buNone/>
              <a:defRPr/>
            </a:pPr>
            <a:r>
              <a:rPr lang="en-US" sz="2000" dirty="0">
                <a:solidFill>
                  <a:schemeClr val="tx1"/>
                </a:solidFill>
              </a:rPr>
              <a:t>    if(</a:t>
            </a:r>
            <a:r>
              <a:rPr lang="en-US" sz="2000" dirty="0" err="1">
                <a:solidFill>
                  <a:schemeClr val="tx1"/>
                </a:solidFill>
              </a:rPr>
              <a:t>check_authentication</a:t>
            </a:r>
            <a:r>
              <a:rPr lang="en-US" sz="2000" dirty="0">
                <a:solidFill>
                  <a:schemeClr val="tx1"/>
                </a:solidFill>
              </a:rPr>
              <a:t>(</a:t>
            </a:r>
            <a:r>
              <a:rPr lang="en-US" sz="2000" dirty="0" err="1">
                <a:solidFill>
                  <a:schemeClr val="tx1"/>
                </a:solidFill>
              </a:rPr>
              <a:t>argv</a:t>
            </a:r>
            <a:r>
              <a:rPr lang="en-US" sz="2000" dirty="0">
                <a:solidFill>
                  <a:schemeClr val="tx1"/>
                </a:solidFill>
              </a:rPr>
              <a:t>[1])) {	</a:t>
            </a:r>
          </a:p>
          <a:p>
            <a:pPr algn="l" rtl="0" eaLnBrk="1" fontAlgn="auto" hangingPunct="1">
              <a:spcBef>
                <a:spcPts val="0"/>
              </a:spcBef>
              <a:spcAft>
                <a:spcPts val="0"/>
              </a:spcAft>
              <a:buClrTx/>
              <a:buSzTx/>
              <a:buFontTx/>
              <a:buNone/>
              <a:defRPr/>
            </a:pPr>
            <a:r>
              <a:rPr lang="en-US" sz="2000" dirty="0">
                <a:solidFill>
                  <a:schemeClr val="tx1"/>
                </a:solidFill>
              </a:rPr>
              <a:t>        </a:t>
            </a:r>
            <a:r>
              <a:rPr lang="en-US" sz="2000" dirty="0" err="1">
                <a:solidFill>
                  <a:schemeClr val="tx1"/>
                </a:solidFill>
              </a:rPr>
              <a:t>printf</a:t>
            </a:r>
            <a:r>
              <a:rPr lang="en-US" sz="2000" dirty="0">
                <a:solidFill>
                  <a:schemeClr val="tx1"/>
                </a:solidFill>
              </a:rPr>
              <a:t>("\n-=-=-=-=-=-=-=-=-=-=-=-=-=-\n");</a:t>
            </a:r>
          </a:p>
          <a:p>
            <a:pPr algn="l" rtl="0" eaLnBrk="1" fontAlgn="auto" hangingPunct="1">
              <a:spcBef>
                <a:spcPts val="0"/>
              </a:spcBef>
              <a:spcAft>
                <a:spcPts val="0"/>
              </a:spcAft>
              <a:buClrTx/>
              <a:buSzTx/>
              <a:buFontTx/>
              <a:buNone/>
              <a:defRPr/>
            </a:pPr>
            <a:r>
              <a:rPr lang="en-US" sz="2000" dirty="0">
                <a:solidFill>
                  <a:schemeClr val="tx1"/>
                </a:solidFill>
              </a:rPr>
              <a:t>        </a:t>
            </a:r>
            <a:r>
              <a:rPr lang="en-US" sz="2000" dirty="0" err="1">
                <a:solidFill>
                  <a:schemeClr val="tx1"/>
                </a:solidFill>
              </a:rPr>
              <a:t>printf</a:t>
            </a:r>
            <a:r>
              <a:rPr lang="en-US" sz="2000" dirty="0">
                <a:solidFill>
                  <a:schemeClr val="tx1"/>
                </a:solidFill>
              </a:rPr>
              <a:t>("      Access Granted.\n");	</a:t>
            </a:r>
          </a:p>
          <a:p>
            <a:pPr algn="l" rtl="0" eaLnBrk="1" fontAlgn="auto" hangingPunct="1">
              <a:spcBef>
                <a:spcPts val="0"/>
              </a:spcBef>
              <a:spcAft>
                <a:spcPts val="0"/>
              </a:spcAft>
              <a:buClrTx/>
              <a:buSzTx/>
              <a:buFontTx/>
              <a:buNone/>
              <a:defRPr/>
            </a:pPr>
            <a:r>
              <a:rPr lang="en-US" sz="2000" dirty="0">
                <a:solidFill>
                  <a:schemeClr val="tx1"/>
                </a:solidFill>
              </a:rPr>
              <a:t>        </a:t>
            </a:r>
            <a:r>
              <a:rPr lang="en-US" sz="2000" dirty="0" err="1">
                <a:solidFill>
                  <a:schemeClr val="tx1"/>
                </a:solidFill>
              </a:rPr>
              <a:t>printf</a:t>
            </a:r>
            <a:r>
              <a:rPr lang="en-US" sz="2000" dirty="0">
                <a:solidFill>
                  <a:schemeClr val="tx1"/>
                </a:solidFill>
              </a:rPr>
              <a:t>("-=-=-=-=-=-=-=-=-=-=-=-=-=-\n");	} </a:t>
            </a:r>
          </a:p>
          <a:p>
            <a:pPr algn="l" rtl="0" eaLnBrk="1" fontAlgn="auto" hangingPunct="1">
              <a:spcBef>
                <a:spcPts val="0"/>
              </a:spcBef>
              <a:spcAft>
                <a:spcPts val="0"/>
              </a:spcAft>
              <a:buClrTx/>
              <a:buSzTx/>
              <a:buFontTx/>
              <a:buNone/>
              <a:defRPr/>
            </a:pPr>
            <a:r>
              <a:rPr lang="en-US" sz="2000" dirty="0">
                <a:solidFill>
                  <a:schemeClr val="tx1"/>
                </a:solidFill>
              </a:rPr>
              <a:t>   else 		</a:t>
            </a:r>
          </a:p>
          <a:p>
            <a:pPr algn="l" rtl="0" eaLnBrk="1" fontAlgn="auto" hangingPunct="1">
              <a:spcBef>
                <a:spcPts val="0"/>
              </a:spcBef>
              <a:spcAft>
                <a:spcPts val="0"/>
              </a:spcAft>
              <a:buClrTx/>
              <a:buSzTx/>
              <a:buFontTx/>
              <a:buNone/>
              <a:defRPr/>
            </a:pPr>
            <a:r>
              <a:rPr lang="en-US" sz="2000" dirty="0">
                <a:solidFill>
                  <a:schemeClr val="tx1"/>
                </a:solidFill>
              </a:rPr>
              <a:t>        </a:t>
            </a:r>
            <a:r>
              <a:rPr lang="en-US" sz="2000" dirty="0" err="1">
                <a:solidFill>
                  <a:schemeClr val="tx1"/>
                </a:solidFill>
              </a:rPr>
              <a:t>printf</a:t>
            </a:r>
            <a:r>
              <a:rPr lang="en-US" sz="2000" dirty="0">
                <a:solidFill>
                  <a:schemeClr val="tx1"/>
                </a:solidFill>
              </a:rPr>
              <a:t>("\</a:t>
            </a:r>
            <a:r>
              <a:rPr lang="en-US" sz="2000" dirty="0" err="1">
                <a:solidFill>
                  <a:schemeClr val="tx1"/>
                </a:solidFill>
              </a:rPr>
              <a:t>nAccess</a:t>
            </a:r>
            <a:r>
              <a:rPr lang="en-US" sz="2000" dirty="0">
                <a:solidFill>
                  <a:schemeClr val="tx1"/>
                </a:solidFill>
              </a:rPr>
              <a:t> Denied.\n");   </a:t>
            </a:r>
          </a:p>
          <a:p>
            <a:pPr algn="l" rtl="0" eaLnBrk="1" fontAlgn="auto" hangingPunct="1">
              <a:spcBef>
                <a:spcPts val="0"/>
              </a:spcBef>
              <a:spcAft>
                <a:spcPts val="0"/>
              </a:spcAft>
              <a:buClrTx/>
              <a:buSzTx/>
              <a:buFontTx/>
              <a:buNone/>
              <a:defRPr/>
            </a:pPr>
            <a:r>
              <a:rPr lang="en-US" sz="2000" dirty="0">
                <a:solidFill>
                  <a:schemeClr val="tx1"/>
                </a:solidFill>
              </a:rPr>
              <a:t>}	</a:t>
            </a:r>
          </a:p>
        </p:txBody>
      </p:sp>
      <p:sp>
        <p:nvSpPr>
          <p:cNvPr id="78852" name="TextBox 5"/>
          <p:cNvSpPr txBox="1">
            <a:spLocks noChangeArrowheads="1"/>
          </p:cNvSpPr>
          <p:nvPr/>
        </p:nvSpPr>
        <p:spPr bwMode="auto">
          <a:xfrm>
            <a:off x="2743200" y="6553200"/>
            <a:ext cx="3892550" cy="307975"/>
          </a:xfrm>
          <a:prstGeom prst="rect">
            <a:avLst/>
          </a:prstGeom>
          <a:noFill/>
          <a:ln w="9525">
            <a:noFill/>
            <a:miter lim="800000"/>
            <a:headEnd/>
            <a:tailEnd/>
          </a:ln>
        </p:spPr>
        <p:txBody>
          <a:bodyPr wrap="none">
            <a:spAutoFit/>
          </a:bodyPr>
          <a:lstStyle/>
          <a:p>
            <a:pPr algn="r" rtl="0" eaLnBrk="1" hangingPunct="1">
              <a:spcBef>
                <a:spcPct val="0"/>
              </a:spcBef>
              <a:buClrTx/>
              <a:buSzTx/>
              <a:buFontTx/>
              <a:buNone/>
            </a:pPr>
            <a:r>
              <a:rPr lang="en-US" sz="1400">
                <a:solidFill>
                  <a:srgbClr val="FFFFFF"/>
                </a:solidFill>
                <a:latin typeface="Corbel" pitchFamily="34" charset="0"/>
              </a:rPr>
              <a:t>(source: “hacking – the art of exploitation, 2</a:t>
            </a:r>
            <a:r>
              <a:rPr lang="en-US" sz="1400" baseline="30000">
                <a:solidFill>
                  <a:srgbClr val="FFFFFF"/>
                </a:solidFill>
                <a:latin typeface="Corbel" pitchFamily="34" charset="0"/>
              </a:rPr>
              <a:t>nd</a:t>
            </a:r>
            <a:r>
              <a:rPr lang="en-US" sz="1400">
                <a:solidFill>
                  <a:srgbClr val="FFFFFF"/>
                </a:solidFill>
                <a:latin typeface="Corbel" pitchFamily="34" charset="0"/>
              </a:rPr>
              <a:t> Ed”)</a:t>
            </a:r>
          </a:p>
        </p:txBody>
      </p:sp>
      <p:sp>
        <p:nvSpPr>
          <p:cNvPr id="7"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20</a:t>
            </a:fld>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Validation </a:t>
            </a:r>
          </a:p>
        </p:txBody>
      </p:sp>
      <p:pic>
        <p:nvPicPr>
          <p:cNvPr id="6146" name="Picture 2" descr="Hacker.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 y="2514600"/>
            <a:ext cx="1627778" cy="18287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3810000" y="2857499"/>
            <a:ext cx="1752600" cy="1143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Application</a:t>
            </a:r>
          </a:p>
        </p:txBody>
      </p:sp>
      <p:sp>
        <p:nvSpPr>
          <p:cNvPr id="5" name="Right Arrow 4"/>
          <p:cNvSpPr/>
          <p:nvPr/>
        </p:nvSpPr>
        <p:spPr>
          <a:xfrm>
            <a:off x="2514600" y="3314698"/>
            <a:ext cx="1143000" cy="2286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a:off x="2519082" y="2945366"/>
            <a:ext cx="1055545" cy="369332"/>
          </a:xfrm>
          <a:prstGeom prst="rect">
            <a:avLst/>
          </a:prstGeom>
          <a:noFill/>
        </p:spPr>
        <p:txBody>
          <a:bodyPr wrap="none" rtlCol="0">
            <a:spAutoFit/>
          </a:bodyPr>
          <a:lstStyle/>
          <a:p>
            <a:r>
              <a:rPr lang="en-US" dirty="0"/>
              <a:t>evil input</a:t>
            </a:r>
          </a:p>
        </p:txBody>
      </p:sp>
      <p:sp>
        <p:nvSpPr>
          <p:cNvPr id="8" name="Right Arrow 7"/>
          <p:cNvSpPr/>
          <p:nvPr/>
        </p:nvSpPr>
        <p:spPr>
          <a:xfrm>
            <a:off x="5791200" y="3314698"/>
            <a:ext cx="1143000" cy="2286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148" name="Picture 4" descr="bomb(cartoon).c4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22459" y="2628898"/>
            <a:ext cx="1371600"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951055" y="4258270"/>
            <a:ext cx="1974519" cy="369332"/>
          </a:xfrm>
          <a:prstGeom prst="rect">
            <a:avLst/>
          </a:prstGeom>
          <a:noFill/>
        </p:spPr>
        <p:txBody>
          <a:bodyPr wrap="none" rtlCol="0">
            <a:spAutoFit/>
          </a:bodyPr>
          <a:lstStyle/>
          <a:p>
            <a:r>
              <a:rPr lang="en-US" dirty="0"/>
              <a:t>1234567890123456</a:t>
            </a:r>
          </a:p>
        </p:txBody>
      </p:sp>
      <p:sp>
        <p:nvSpPr>
          <p:cNvPr id="7" name="TextBox 6"/>
          <p:cNvSpPr txBox="1"/>
          <p:nvPr/>
        </p:nvSpPr>
        <p:spPr>
          <a:xfrm>
            <a:off x="6019800" y="4258270"/>
            <a:ext cx="2803973" cy="923330"/>
          </a:xfrm>
          <a:prstGeom prst="rect">
            <a:avLst/>
          </a:prstGeom>
          <a:noFill/>
        </p:spPr>
        <p:txBody>
          <a:bodyPr wrap="none" rtlCol="0">
            <a:spAutoFit/>
          </a:bodyPr>
          <a:lstStyle/>
          <a:p>
            <a:r>
              <a:rPr lang="en-US" dirty="0"/>
              <a:t>-=-=-=-=-=-=-=-=-=-=-=-=-=-</a:t>
            </a:r>
          </a:p>
          <a:p>
            <a:r>
              <a:rPr lang="en-US" dirty="0"/>
              <a:t>      Access Granted.  </a:t>
            </a:r>
          </a:p>
          <a:p>
            <a:r>
              <a:rPr lang="en-US" dirty="0"/>
              <a:t>-=-=-=-=-=-=-=-=-=-=-=-=-=-</a:t>
            </a:r>
          </a:p>
        </p:txBody>
      </p:sp>
    </p:spTree>
    <p:extLst>
      <p:ext uri="{BB962C8B-B14F-4D97-AF65-F5344CB8AC3E}">
        <p14:creationId xmlns:p14="http://schemas.microsoft.com/office/powerpoint/2010/main" val="2591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7239000" cy="914400"/>
          </a:xfrm>
        </p:spPr>
        <p:txBody>
          <a:bodyPr/>
          <a:lstStyle/>
          <a:p>
            <a:r>
              <a:rPr lang="en-US" sz="2600" dirty="0"/>
              <a:t>Boeing's 787 Vulnerable to Hacker Attack</a:t>
            </a:r>
            <a:br>
              <a:rPr lang="en-US" sz="2600" dirty="0"/>
            </a:br>
            <a:endParaRPr lang="en-US" sz="2600" dirty="0"/>
          </a:p>
        </p:txBody>
      </p:sp>
      <p:pic>
        <p:nvPicPr>
          <p:cNvPr id="5" name="Picture 4" descr="boeing_787_630x.jpg"/>
          <p:cNvPicPr>
            <a:picLocks noChangeAspect="1"/>
          </p:cNvPicPr>
          <p:nvPr/>
        </p:nvPicPr>
        <p:blipFill>
          <a:blip r:embed="rId2" cstate="print"/>
          <a:stretch>
            <a:fillRect/>
          </a:stretch>
        </p:blipFill>
        <p:spPr>
          <a:xfrm>
            <a:off x="1571625" y="1693069"/>
            <a:ext cx="6339924" cy="3471863"/>
          </a:xfrm>
          <a:prstGeom prst="rect">
            <a:avLst/>
          </a:prstGeom>
        </p:spPr>
      </p:pic>
      <p:sp>
        <p:nvSpPr>
          <p:cNvPr id="6" name="TextBox 5"/>
          <p:cNvSpPr txBox="1"/>
          <p:nvPr/>
        </p:nvSpPr>
        <p:spPr>
          <a:xfrm>
            <a:off x="1571625" y="5257800"/>
            <a:ext cx="6339924" cy="615553"/>
          </a:xfrm>
          <a:prstGeom prst="rect">
            <a:avLst/>
          </a:prstGeom>
          <a:noFill/>
        </p:spPr>
        <p:txBody>
          <a:bodyPr wrap="square" rtlCol="0">
            <a:spAutoFit/>
          </a:bodyPr>
          <a:lstStyle/>
          <a:p>
            <a:r>
              <a:rPr lang="en-US" sz="1700" dirty="0"/>
              <a:t>security vulnerability in onboard computer networks could allow passengers to access the plane's control systems</a:t>
            </a:r>
          </a:p>
        </p:txBody>
      </p:sp>
      <p:sp>
        <p:nvSpPr>
          <p:cNvPr id="7" name="Rectangle 6"/>
          <p:cNvSpPr/>
          <p:nvPr/>
        </p:nvSpPr>
        <p:spPr>
          <a:xfrm>
            <a:off x="304800" y="6096000"/>
            <a:ext cx="3147015" cy="584775"/>
          </a:xfrm>
          <a:prstGeom prst="rect">
            <a:avLst/>
          </a:prstGeom>
        </p:spPr>
        <p:txBody>
          <a:bodyPr wrap="none">
            <a:spAutoFit/>
          </a:bodyPr>
          <a:lstStyle/>
          <a:p>
            <a:r>
              <a:rPr lang="en-US" sz="3200" dirty="0">
                <a:latin typeface="Miriam Fixed" pitchFamily="49" charset="-79"/>
                <a:cs typeface="Miriam Fixed" pitchFamily="49" charset="-79"/>
              </a:rPr>
              <a:t>January 2008</a:t>
            </a:r>
          </a:p>
        </p:txBody>
      </p:sp>
    </p:spTree>
    <p:extLst>
      <p:ext uri="{BB962C8B-B14F-4D97-AF65-F5344CB8AC3E}">
        <p14:creationId xmlns:p14="http://schemas.microsoft.com/office/powerpoint/2010/main" val="231082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ene-homescreen_02_less_boring_not_asked_for_iphone5s_gold_portrai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88640"/>
            <a:ext cx="6858000" cy="6858000"/>
          </a:xfrm>
          <a:prstGeom prst="rect">
            <a:avLst/>
          </a:prstGeom>
        </p:spPr>
      </p:pic>
      <p:sp>
        <p:nvSpPr>
          <p:cNvPr id="2" name="Title 1"/>
          <p:cNvSpPr>
            <a:spLocks noGrp="1"/>
          </p:cNvSpPr>
          <p:nvPr>
            <p:ph type="title"/>
          </p:nvPr>
        </p:nvSpPr>
        <p:spPr/>
        <p:txBody>
          <a:bodyPr>
            <a:normAutofit/>
          </a:bodyPr>
          <a:lstStyle/>
          <a:p>
            <a:r>
              <a:rPr lang="en-US" dirty="0"/>
              <a:t>Apple's SSL/TLS bug (22 Feb 2014)</a:t>
            </a:r>
          </a:p>
        </p:txBody>
      </p:sp>
      <p:sp>
        <p:nvSpPr>
          <p:cNvPr id="3" name="Content Placeholder 2"/>
          <p:cNvSpPr>
            <a:spLocks noGrp="1"/>
          </p:cNvSpPr>
          <p:nvPr>
            <p:ph idx="1"/>
          </p:nvPr>
        </p:nvSpPr>
        <p:spPr>
          <a:xfrm>
            <a:off x="467544" y="1052736"/>
            <a:ext cx="8229600" cy="4929411"/>
          </a:xfrm>
        </p:spPr>
        <p:txBody>
          <a:bodyPr/>
          <a:lstStyle/>
          <a:p>
            <a:r>
              <a:rPr lang="en-US" dirty="0"/>
              <a:t>Affects </a:t>
            </a:r>
            <a:r>
              <a:rPr lang="en-US" dirty="0" err="1"/>
              <a:t>iOS</a:t>
            </a:r>
            <a:r>
              <a:rPr lang="en-US" dirty="0"/>
              <a:t> (probably OSX too)</a:t>
            </a:r>
          </a:p>
        </p:txBody>
      </p:sp>
      <p:sp>
        <p:nvSpPr>
          <p:cNvPr id="5" name="TextBox 4"/>
          <p:cNvSpPr txBox="1"/>
          <p:nvPr/>
        </p:nvSpPr>
        <p:spPr>
          <a:xfrm>
            <a:off x="611560" y="1772816"/>
            <a:ext cx="5544616" cy="4401204"/>
          </a:xfrm>
          <a:prstGeom prst="rect">
            <a:avLst/>
          </a:prstGeom>
          <a:noFill/>
        </p:spPr>
        <p:txBody>
          <a:bodyPr wrap="square" rtlCol="0">
            <a:spAutoFit/>
          </a:bodyPr>
          <a:lstStyle/>
          <a:p>
            <a:pPr algn="l"/>
            <a:r>
              <a:rPr lang="en-US" sz="1400" dirty="0">
                <a:latin typeface="Andale Mono"/>
                <a:cs typeface="Andale Mono"/>
              </a:rPr>
              <a:t>static </a:t>
            </a:r>
            <a:r>
              <a:rPr lang="en-US" sz="1400" dirty="0" err="1">
                <a:latin typeface="Andale Mono"/>
                <a:cs typeface="Andale Mono"/>
              </a:rPr>
              <a:t>OSStatus</a:t>
            </a:r>
            <a:endParaRPr lang="en-US" sz="1400" dirty="0">
              <a:latin typeface="Andale Mono"/>
              <a:cs typeface="Andale Mono"/>
            </a:endParaRPr>
          </a:p>
          <a:p>
            <a:pPr algn="l"/>
            <a:r>
              <a:rPr lang="en-US" sz="1400" dirty="0" err="1">
                <a:latin typeface="Andale Mono"/>
                <a:cs typeface="Andale Mono"/>
              </a:rPr>
              <a:t>SSLVerifySignedServerKeyExchange</a:t>
            </a:r>
            <a:r>
              <a:rPr lang="en-US" sz="1400" dirty="0">
                <a:latin typeface="Andale Mono"/>
                <a:cs typeface="Andale Mono"/>
              </a:rPr>
              <a:t>(…</a:t>
            </a:r>
            <a:r>
              <a:rPr lang="nl-NL" sz="1400" dirty="0">
                <a:latin typeface="Andale Mono"/>
                <a:cs typeface="Andale Mono"/>
              </a:rPr>
              <a:t>)</a:t>
            </a:r>
          </a:p>
          <a:p>
            <a:pPr algn="l"/>
            <a:r>
              <a:rPr lang="nl-NL" sz="1400" dirty="0">
                <a:latin typeface="Andale Mono"/>
                <a:cs typeface="Andale Mono"/>
              </a:rPr>
              <a:t>{</a:t>
            </a:r>
          </a:p>
          <a:p>
            <a:pPr algn="l"/>
            <a:r>
              <a:rPr lang="de-DE" sz="1400" dirty="0">
                <a:latin typeface="Andale Mono"/>
                <a:cs typeface="Andale Mono"/>
              </a:rPr>
              <a:t>   </a:t>
            </a:r>
            <a:r>
              <a:rPr lang="de-DE" sz="1400" dirty="0" err="1">
                <a:latin typeface="Andale Mono"/>
                <a:cs typeface="Andale Mono"/>
              </a:rPr>
              <a:t>OSStatus</a:t>
            </a:r>
            <a:r>
              <a:rPr lang="de-DE" sz="1400" dirty="0">
                <a:latin typeface="Andale Mono"/>
                <a:cs typeface="Andale Mono"/>
              </a:rPr>
              <a:t>        </a:t>
            </a:r>
            <a:r>
              <a:rPr lang="de-DE" sz="1400" dirty="0" err="1">
                <a:latin typeface="Andale Mono"/>
                <a:cs typeface="Andale Mono"/>
              </a:rPr>
              <a:t>err</a:t>
            </a:r>
            <a:r>
              <a:rPr lang="de-DE" sz="1400" dirty="0">
                <a:latin typeface="Andale Mono"/>
                <a:cs typeface="Andale Mono"/>
              </a:rPr>
              <a:t>;</a:t>
            </a:r>
          </a:p>
          <a:p>
            <a:pPr algn="l"/>
            <a:r>
              <a:rPr lang="de-DE" sz="1400" dirty="0">
                <a:latin typeface="Andale Mono"/>
                <a:cs typeface="Andale Mono"/>
              </a:rPr>
              <a:t>	</a:t>
            </a:r>
          </a:p>
          <a:p>
            <a:pPr algn="l"/>
            <a:r>
              <a:rPr lang="de-DE" sz="1400" dirty="0">
                <a:latin typeface="Andale Mono"/>
                <a:cs typeface="Andale Mono"/>
              </a:rPr>
              <a:t>   ...</a:t>
            </a:r>
          </a:p>
          <a:p>
            <a:pPr algn="l"/>
            <a:r>
              <a:rPr lang="de-DE" sz="1400" dirty="0">
                <a:latin typeface="Andale Mono"/>
                <a:cs typeface="Andale Mono"/>
              </a:rPr>
              <a:t>   </a:t>
            </a:r>
            <a:r>
              <a:rPr lang="de-DE" sz="1400" dirty="0" err="1">
                <a:latin typeface="Andale Mono"/>
                <a:cs typeface="Andale Mono"/>
              </a:rPr>
              <a:t>if</a:t>
            </a:r>
            <a:r>
              <a:rPr lang="de-DE" sz="1400" dirty="0">
                <a:latin typeface="Andale Mono"/>
                <a:cs typeface="Andale Mono"/>
              </a:rPr>
              <a:t> ((</a:t>
            </a:r>
            <a:r>
              <a:rPr lang="de-DE" sz="1400" dirty="0" err="1">
                <a:latin typeface="Andale Mono"/>
                <a:cs typeface="Andale Mono"/>
              </a:rPr>
              <a:t>err</a:t>
            </a:r>
            <a:r>
              <a:rPr lang="de-DE" sz="1400" dirty="0">
                <a:latin typeface="Andale Mono"/>
                <a:cs typeface="Andale Mono"/>
              </a:rPr>
              <a:t> = SSLHashSHA1.f1(...)) != 0)</a:t>
            </a:r>
          </a:p>
          <a:p>
            <a:pPr algn="l"/>
            <a:r>
              <a:rPr lang="de-DE" sz="1400" dirty="0">
                <a:latin typeface="Andale Mono"/>
                <a:cs typeface="Andale Mono"/>
              </a:rPr>
              <a:t>	</a:t>
            </a:r>
            <a:r>
              <a:rPr lang="de-DE" sz="1400" dirty="0" err="1">
                <a:latin typeface="Andale Mono"/>
                <a:cs typeface="Andale Mono"/>
              </a:rPr>
              <a:t>goto</a:t>
            </a:r>
            <a:r>
              <a:rPr lang="de-DE" sz="1400" dirty="0">
                <a:latin typeface="Andale Mono"/>
                <a:cs typeface="Andale Mono"/>
              </a:rPr>
              <a:t> </a:t>
            </a:r>
            <a:r>
              <a:rPr lang="de-DE" sz="1400" dirty="0" err="1">
                <a:latin typeface="Andale Mono"/>
                <a:cs typeface="Andale Mono"/>
              </a:rPr>
              <a:t>fail</a:t>
            </a:r>
            <a:r>
              <a:rPr lang="de-DE" sz="1400" dirty="0">
                <a:latin typeface="Andale Mono"/>
                <a:cs typeface="Andale Mono"/>
              </a:rPr>
              <a:t>;</a:t>
            </a:r>
          </a:p>
          <a:p>
            <a:pPr algn="l"/>
            <a:r>
              <a:rPr lang="de-DE" sz="1400" dirty="0">
                <a:latin typeface="Andale Mono"/>
                <a:cs typeface="Andale Mono"/>
              </a:rPr>
              <a:t>   </a:t>
            </a:r>
            <a:r>
              <a:rPr lang="de-DE" sz="1400" dirty="0" err="1">
                <a:latin typeface="Andale Mono"/>
                <a:cs typeface="Andale Mono"/>
              </a:rPr>
              <a:t>if</a:t>
            </a:r>
            <a:r>
              <a:rPr lang="de-DE" sz="1400" dirty="0">
                <a:latin typeface="Andale Mono"/>
                <a:cs typeface="Andale Mono"/>
              </a:rPr>
              <a:t> ((</a:t>
            </a:r>
            <a:r>
              <a:rPr lang="de-DE" sz="1400" dirty="0" err="1">
                <a:latin typeface="Andale Mono"/>
                <a:cs typeface="Andale Mono"/>
              </a:rPr>
              <a:t>err</a:t>
            </a:r>
            <a:r>
              <a:rPr lang="de-DE" sz="1400" dirty="0">
                <a:latin typeface="Andale Mono"/>
                <a:cs typeface="Andale Mono"/>
              </a:rPr>
              <a:t> = SSLHashSHA1.f2(...)) != 0)</a:t>
            </a:r>
          </a:p>
          <a:p>
            <a:pPr algn="l"/>
            <a:r>
              <a:rPr lang="de-DE" sz="1400" dirty="0">
                <a:latin typeface="Andale Mono"/>
                <a:cs typeface="Andale Mono"/>
              </a:rPr>
              <a:t>	</a:t>
            </a:r>
            <a:r>
              <a:rPr lang="de-DE" sz="1400" dirty="0" err="1">
                <a:latin typeface="Andale Mono"/>
                <a:cs typeface="Andale Mono"/>
              </a:rPr>
              <a:t>goto</a:t>
            </a:r>
            <a:r>
              <a:rPr lang="de-DE" sz="1400" dirty="0">
                <a:latin typeface="Andale Mono"/>
                <a:cs typeface="Andale Mono"/>
              </a:rPr>
              <a:t> </a:t>
            </a:r>
            <a:r>
              <a:rPr lang="de-DE" sz="1400" dirty="0" err="1">
                <a:latin typeface="Andale Mono"/>
                <a:cs typeface="Andale Mono"/>
              </a:rPr>
              <a:t>fail</a:t>
            </a:r>
            <a:r>
              <a:rPr lang="de-DE" sz="1400" dirty="0">
                <a:latin typeface="Andale Mono"/>
                <a:cs typeface="Andale Mono"/>
              </a:rPr>
              <a:t>;</a:t>
            </a:r>
          </a:p>
          <a:p>
            <a:pPr algn="l"/>
            <a:r>
              <a:rPr lang="de-DE" sz="1400" dirty="0">
                <a:latin typeface="Andale Mono"/>
                <a:cs typeface="Andale Mono"/>
              </a:rPr>
              <a:t>	</a:t>
            </a:r>
            <a:r>
              <a:rPr lang="de-DE" sz="1400" b="1" u="sng" dirty="0" err="1">
                <a:solidFill>
                  <a:srgbClr val="FF0000"/>
                </a:solidFill>
                <a:latin typeface="Andale Mono"/>
                <a:cs typeface="Andale Mono"/>
              </a:rPr>
              <a:t>goto</a:t>
            </a:r>
            <a:r>
              <a:rPr lang="de-DE" sz="1400" b="1" u="sng" dirty="0">
                <a:solidFill>
                  <a:srgbClr val="FF0000"/>
                </a:solidFill>
                <a:latin typeface="Andale Mono"/>
                <a:cs typeface="Andale Mono"/>
              </a:rPr>
              <a:t> </a:t>
            </a:r>
            <a:r>
              <a:rPr lang="de-DE" sz="1400" b="1" u="sng" dirty="0" err="1">
                <a:solidFill>
                  <a:srgbClr val="FF0000"/>
                </a:solidFill>
                <a:latin typeface="Andale Mono"/>
                <a:cs typeface="Andale Mono"/>
              </a:rPr>
              <a:t>fail</a:t>
            </a:r>
            <a:r>
              <a:rPr lang="de-DE" sz="1400" b="1" u="sng" dirty="0">
                <a:solidFill>
                  <a:srgbClr val="FF0000"/>
                </a:solidFill>
                <a:latin typeface="Andale Mono"/>
                <a:cs typeface="Andale Mono"/>
              </a:rPr>
              <a:t>;</a:t>
            </a:r>
          </a:p>
          <a:p>
            <a:pPr algn="l"/>
            <a:r>
              <a:rPr lang="de-DE" sz="1400" dirty="0">
                <a:latin typeface="Andale Mono"/>
                <a:cs typeface="Andale Mono"/>
              </a:rPr>
              <a:t>   </a:t>
            </a:r>
            <a:r>
              <a:rPr lang="de-DE" sz="1400" dirty="0" err="1">
                <a:latin typeface="Andale Mono"/>
                <a:cs typeface="Andale Mono"/>
              </a:rPr>
              <a:t>if</a:t>
            </a:r>
            <a:r>
              <a:rPr lang="de-DE" sz="1400" dirty="0">
                <a:latin typeface="Andale Mono"/>
                <a:cs typeface="Andale Mono"/>
              </a:rPr>
              <a:t> ((</a:t>
            </a:r>
            <a:r>
              <a:rPr lang="de-DE" sz="1400" dirty="0" err="1">
                <a:latin typeface="Andale Mono"/>
                <a:cs typeface="Andale Mono"/>
              </a:rPr>
              <a:t>err</a:t>
            </a:r>
            <a:r>
              <a:rPr lang="de-DE" sz="1400" dirty="0">
                <a:latin typeface="Andale Mono"/>
                <a:cs typeface="Andale Mono"/>
              </a:rPr>
              <a:t> = SSLHashSHA1.f3(...)) != 0)</a:t>
            </a:r>
          </a:p>
          <a:p>
            <a:pPr algn="l"/>
            <a:r>
              <a:rPr lang="de-DE" sz="1400" dirty="0">
                <a:latin typeface="Andale Mono"/>
                <a:cs typeface="Andale Mono"/>
              </a:rPr>
              <a:t>	</a:t>
            </a:r>
            <a:r>
              <a:rPr lang="de-DE" sz="1400" dirty="0" err="1">
                <a:latin typeface="Andale Mono"/>
                <a:cs typeface="Andale Mono"/>
              </a:rPr>
              <a:t>goto</a:t>
            </a:r>
            <a:r>
              <a:rPr lang="de-DE" sz="1400" dirty="0">
                <a:latin typeface="Andale Mono"/>
                <a:cs typeface="Andale Mono"/>
              </a:rPr>
              <a:t> </a:t>
            </a:r>
            <a:r>
              <a:rPr lang="de-DE" sz="1400" dirty="0" err="1">
                <a:latin typeface="Andale Mono"/>
                <a:cs typeface="Andale Mono"/>
              </a:rPr>
              <a:t>fail</a:t>
            </a:r>
            <a:r>
              <a:rPr lang="de-DE" sz="1400" dirty="0">
                <a:latin typeface="Andale Mono"/>
                <a:cs typeface="Andale Mono"/>
              </a:rPr>
              <a:t>;</a:t>
            </a:r>
          </a:p>
          <a:p>
            <a:pPr algn="l"/>
            <a:r>
              <a:rPr lang="de-DE" sz="1400" dirty="0">
                <a:latin typeface="Andale Mono"/>
                <a:cs typeface="Andale Mono"/>
              </a:rPr>
              <a:t>   </a:t>
            </a:r>
            <a:r>
              <a:rPr lang="de-DE" sz="1400" i="1" dirty="0">
                <a:latin typeface="Andale Mono"/>
                <a:cs typeface="Andale Mono"/>
              </a:rPr>
              <a:t>...</a:t>
            </a:r>
            <a:endParaRPr lang="de-DE" sz="1400" dirty="0">
              <a:latin typeface="Andale Mono"/>
              <a:cs typeface="Andale Mono"/>
            </a:endParaRPr>
          </a:p>
          <a:p>
            <a:pPr algn="l"/>
            <a:endParaRPr lang="de-DE" sz="1400" dirty="0">
              <a:latin typeface="Andale Mono"/>
              <a:cs typeface="Andale Mono"/>
            </a:endParaRPr>
          </a:p>
          <a:p>
            <a:pPr algn="l"/>
            <a:r>
              <a:rPr lang="de-DE" sz="1400" dirty="0" err="1">
                <a:latin typeface="Andale Mono"/>
                <a:cs typeface="Andale Mono"/>
              </a:rPr>
              <a:t>fail</a:t>
            </a:r>
            <a:r>
              <a:rPr lang="de-DE" sz="1400" dirty="0">
                <a:latin typeface="Andale Mono"/>
                <a:cs typeface="Andale Mono"/>
              </a:rPr>
              <a:t>:</a:t>
            </a:r>
          </a:p>
          <a:p>
            <a:pPr algn="l"/>
            <a:r>
              <a:rPr lang="de-DE" sz="1400" dirty="0">
                <a:latin typeface="Andale Mono"/>
                <a:cs typeface="Andale Mono"/>
              </a:rPr>
              <a:t>	</a:t>
            </a:r>
            <a:r>
              <a:rPr lang="de-DE" sz="1400" dirty="0" err="1">
                <a:latin typeface="Andale Mono"/>
                <a:cs typeface="Andale Mono"/>
              </a:rPr>
              <a:t>SSLFreeBuffer</a:t>
            </a:r>
            <a:r>
              <a:rPr lang="de-DE" sz="1400" dirty="0">
                <a:latin typeface="Andale Mono"/>
                <a:cs typeface="Andale Mono"/>
              </a:rPr>
              <a:t>(&amp;</a:t>
            </a:r>
            <a:r>
              <a:rPr lang="de-DE" sz="1400" dirty="0" err="1">
                <a:latin typeface="Andale Mono"/>
                <a:cs typeface="Andale Mono"/>
              </a:rPr>
              <a:t>signedHashes</a:t>
            </a:r>
            <a:r>
              <a:rPr lang="de-DE" sz="1400" dirty="0">
                <a:latin typeface="Andale Mono"/>
                <a:cs typeface="Andale Mono"/>
              </a:rPr>
              <a:t>);</a:t>
            </a:r>
          </a:p>
          <a:p>
            <a:pPr algn="l"/>
            <a:r>
              <a:rPr lang="de-DE" sz="1400" dirty="0">
                <a:latin typeface="Andale Mono"/>
                <a:cs typeface="Andale Mono"/>
              </a:rPr>
              <a:t>	</a:t>
            </a:r>
            <a:r>
              <a:rPr lang="de-DE" sz="1400" dirty="0" err="1">
                <a:latin typeface="Andale Mono"/>
                <a:cs typeface="Andale Mono"/>
              </a:rPr>
              <a:t>SSLFreeBuffer</a:t>
            </a:r>
            <a:r>
              <a:rPr lang="de-DE" sz="1400" dirty="0">
                <a:latin typeface="Andale Mono"/>
                <a:cs typeface="Andale Mono"/>
              </a:rPr>
              <a:t>(&amp;</a:t>
            </a:r>
            <a:r>
              <a:rPr lang="de-DE" sz="1400" dirty="0" err="1">
                <a:latin typeface="Andale Mono"/>
                <a:cs typeface="Andale Mono"/>
              </a:rPr>
              <a:t>hashCtx</a:t>
            </a:r>
            <a:r>
              <a:rPr lang="de-DE" sz="1400" dirty="0">
                <a:latin typeface="Andale Mono"/>
                <a:cs typeface="Andale Mono"/>
              </a:rPr>
              <a:t>);</a:t>
            </a:r>
          </a:p>
          <a:p>
            <a:pPr algn="l"/>
            <a:r>
              <a:rPr lang="de-DE" sz="1400" b="1" dirty="0">
                <a:solidFill>
                  <a:srgbClr val="FF0000"/>
                </a:solidFill>
                <a:latin typeface="Andale Mono"/>
                <a:cs typeface="Andale Mono"/>
              </a:rPr>
              <a:t>	</a:t>
            </a:r>
            <a:r>
              <a:rPr lang="de-DE" sz="1400" b="1" dirty="0" err="1">
                <a:solidFill>
                  <a:srgbClr val="FF0000"/>
                </a:solidFill>
                <a:latin typeface="Andale Mono"/>
                <a:cs typeface="Andale Mono"/>
              </a:rPr>
              <a:t>return</a:t>
            </a:r>
            <a:r>
              <a:rPr lang="de-DE" sz="1400" b="1" dirty="0">
                <a:solidFill>
                  <a:srgbClr val="FF0000"/>
                </a:solidFill>
                <a:latin typeface="Andale Mono"/>
                <a:cs typeface="Andale Mono"/>
              </a:rPr>
              <a:t> </a:t>
            </a:r>
            <a:r>
              <a:rPr lang="de-DE" sz="1400" b="1" dirty="0" err="1">
                <a:solidFill>
                  <a:srgbClr val="FF0000"/>
                </a:solidFill>
                <a:latin typeface="Andale Mono"/>
                <a:cs typeface="Andale Mono"/>
              </a:rPr>
              <a:t>err</a:t>
            </a:r>
            <a:r>
              <a:rPr lang="de-DE" sz="1400" b="1" dirty="0">
                <a:solidFill>
                  <a:srgbClr val="FF0000"/>
                </a:solidFill>
                <a:latin typeface="Andale Mono"/>
                <a:cs typeface="Andale Mono"/>
              </a:rPr>
              <a:t>;</a:t>
            </a:r>
          </a:p>
          <a:p>
            <a:pPr algn="l"/>
            <a:r>
              <a:rPr lang="de-DE" sz="1400" dirty="0">
                <a:latin typeface="Andale Mono"/>
                <a:cs typeface="Andale Mono"/>
              </a:rPr>
              <a:t>}</a:t>
            </a:r>
            <a:r>
              <a:rPr lang="de-DE" sz="1400" dirty="0"/>
              <a:t>				</a:t>
            </a:r>
            <a:endParaRPr lang="en-US" sz="1400" dirty="0"/>
          </a:p>
        </p:txBody>
      </p:sp>
      <p:sp>
        <p:nvSpPr>
          <p:cNvPr id="6" name="TextBox 5"/>
          <p:cNvSpPr txBox="1"/>
          <p:nvPr/>
        </p:nvSpPr>
        <p:spPr>
          <a:xfrm>
            <a:off x="1547664" y="6536377"/>
            <a:ext cx="8064896" cy="276999"/>
          </a:xfrm>
          <a:prstGeom prst="rect">
            <a:avLst/>
          </a:prstGeom>
          <a:noFill/>
        </p:spPr>
        <p:txBody>
          <a:bodyPr wrap="square" rtlCol="0">
            <a:spAutoFit/>
          </a:bodyPr>
          <a:lstStyle/>
          <a:p>
            <a:pPr algn="l" rtl="0"/>
            <a:r>
              <a:rPr lang="de-DE" sz="1200" dirty="0"/>
              <a:t>(</a:t>
            </a:r>
            <a:r>
              <a:rPr lang="de-DE" sz="1200" dirty="0" err="1"/>
              <a:t>Quoted</a:t>
            </a:r>
            <a:r>
              <a:rPr lang="de-DE" sz="1200" dirty="0"/>
              <a:t> </a:t>
            </a:r>
            <a:r>
              <a:rPr lang="de-DE" sz="1200" dirty="0" err="1"/>
              <a:t>from</a:t>
            </a:r>
            <a:r>
              <a:rPr lang="de-DE" sz="1200" dirty="0"/>
              <a:t>  </a:t>
            </a:r>
            <a:r>
              <a:rPr lang="en-US" sz="1200" dirty="0">
                <a:hlinkClick r:id="rId4"/>
              </a:rPr>
              <a:t>http://opensource.apple.com/source/Security/Security-55471/libsecurity_ssl/lib/sslKeyExchange.c</a:t>
            </a:r>
            <a:r>
              <a:rPr lang="en-US" sz="1200" dirty="0"/>
              <a:t> )</a:t>
            </a:r>
          </a:p>
        </p:txBody>
      </p:sp>
    </p:spTree>
    <p:extLst>
      <p:ext uri="{BB962C8B-B14F-4D97-AF65-F5344CB8AC3E}">
        <p14:creationId xmlns:p14="http://schemas.microsoft.com/office/powerpoint/2010/main" val="3945905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5" y="1052736"/>
            <a:ext cx="9235456" cy="6926592"/>
          </a:xfrm>
          <a:prstGeom prst="rect">
            <a:avLst/>
          </a:prstGeom>
        </p:spPr>
      </p:pic>
      <p:sp>
        <p:nvSpPr>
          <p:cNvPr id="2" name="Title 1"/>
          <p:cNvSpPr>
            <a:spLocks noGrp="1"/>
          </p:cNvSpPr>
          <p:nvPr>
            <p:ph type="title"/>
          </p:nvPr>
        </p:nvSpPr>
        <p:spPr/>
        <p:txBody>
          <a:bodyPr/>
          <a:lstStyle/>
          <a:p>
            <a:r>
              <a:rPr lang="en-US" dirty="0"/>
              <a:t>Shellshock bug (24/Sep/2014)</a:t>
            </a:r>
          </a:p>
        </p:txBody>
      </p:sp>
      <p:sp>
        <p:nvSpPr>
          <p:cNvPr id="5" name="TextBox 4"/>
          <p:cNvSpPr txBox="1"/>
          <p:nvPr/>
        </p:nvSpPr>
        <p:spPr>
          <a:xfrm>
            <a:off x="827584" y="2708920"/>
            <a:ext cx="7488832" cy="2554545"/>
          </a:xfrm>
          <a:prstGeom prst="rect">
            <a:avLst/>
          </a:prstGeom>
          <a:noFill/>
          <a:ln>
            <a:noFill/>
          </a:ln>
        </p:spPr>
        <p:txBody>
          <a:bodyPr wrap="square" rtlCol="0">
            <a:spAutoFit/>
          </a:bodyPr>
          <a:lstStyle/>
          <a:p>
            <a:pPr algn="l"/>
            <a:r>
              <a:rPr lang="en-US" sz="3200" b="1" dirty="0">
                <a:solidFill>
                  <a:srgbClr val="FFFFFF"/>
                </a:solidFill>
              </a:rPr>
              <a:t>GNU Bash through 4.3 processes trailing strings after function definitions in the values of environment variables, which allows remote attackers </a:t>
            </a:r>
            <a:r>
              <a:rPr lang="en-US" sz="3200" b="1" dirty="0">
                <a:solidFill>
                  <a:schemeClr val="bg1">
                    <a:lumMod val="95000"/>
                  </a:schemeClr>
                </a:solidFill>
              </a:rPr>
              <a:t>to</a:t>
            </a:r>
            <a:r>
              <a:rPr lang="en-US" sz="3200" b="1" dirty="0">
                <a:solidFill>
                  <a:schemeClr val="accent6">
                    <a:lumMod val="75000"/>
                  </a:schemeClr>
                </a:solidFill>
              </a:rPr>
              <a:t> execute arbitrary code</a:t>
            </a:r>
            <a:r>
              <a:rPr lang="en-US" sz="3200" b="1" dirty="0">
                <a:solidFill>
                  <a:srgbClr val="FFFFFF"/>
                </a:solidFill>
              </a:rPr>
              <a:t> via a crafted environment</a:t>
            </a:r>
            <a:endParaRPr lang="en-US" sz="3200" dirty="0">
              <a:solidFill>
                <a:srgbClr val="FFFFFF"/>
              </a:solidFill>
            </a:endParaRPr>
          </a:p>
        </p:txBody>
      </p:sp>
      <p:sp>
        <p:nvSpPr>
          <p:cNvPr id="6" name="Content Placeholder 2"/>
          <p:cNvSpPr txBox="1">
            <a:spLocks/>
          </p:cNvSpPr>
          <p:nvPr/>
        </p:nvSpPr>
        <p:spPr>
          <a:xfrm>
            <a:off x="467544" y="1052736"/>
            <a:ext cx="8229600" cy="49294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Affects Linux &amp; OSX</a:t>
            </a:r>
          </a:p>
          <a:p>
            <a:r>
              <a:rPr lang="en-US" dirty="0"/>
              <a:t>22 years old bug!</a:t>
            </a:r>
          </a:p>
        </p:txBody>
      </p:sp>
      <p:sp>
        <p:nvSpPr>
          <p:cNvPr id="8" name="TextBox 7"/>
          <p:cNvSpPr txBox="1"/>
          <p:nvPr/>
        </p:nvSpPr>
        <p:spPr>
          <a:xfrm>
            <a:off x="5364088" y="2708920"/>
            <a:ext cx="2952328" cy="369332"/>
          </a:xfrm>
          <a:prstGeom prst="rect">
            <a:avLst/>
          </a:prstGeom>
          <a:noFill/>
        </p:spPr>
        <p:txBody>
          <a:bodyPr wrap="square" rtlCol="0">
            <a:spAutoFit/>
          </a:bodyPr>
          <a:lstStyle/>
          <a:p>
            <a:pPr algn="ctr" rtl="0"/>
            <a:r>
              <a:rPr lang="en-US" dirty="0"/>
              <a:t>30 Sep 2014</a:t>
            </a:r>
          </a:p>
        </p:txBody>
      </p:sp>
    </p:spTree>
    <p:extLst>
      <p:ext uri="{BB962C8B-B14F-4D97-AF65-F5344CB8AC3E}">
        <p14:creationId xmlns:p14="http://schemas.microsoft.com/office/powerpoint/2010/main" val="340289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about it?</a:t>
            </a:r>
          </a:p>
        </p:txBody>
      </p:sp>
    </p:spTree>
    <p:extLst>
      <p:ext uri="{BB962C8B-B14F-4D97-AF65-F5344CB8AC3E}">
        <p14:creationId xmlns:p14="http://schemas.microsoft.com/office/powerpoint/2010/main" val="2060072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0"/>
            <a:ext cx="3887603" cy="584775"/>
          </a:xfrm>
          <a:prstGeom prst="rect">
            <a:avLst/>
          </a:prstGeom>
        </p:spPr>
        <p:txBody>
          <a:bodyPr wrap="none">
            <a:spAutoFit/>
          </a:bodyPr>
          <a:lstStyle/>
          <a:p>
            <a:r>
              <a:rPr lang="en-US" sz="3200" dirty="0">
                <a:latin typeface="Miriam Fixed" pitchFamily="49" charset="-79"/>
                <a:cs typeface="Miriam Fixed" pitchFamily="49" charset="-79"/>
              </a:rPr>
              <a:t>August 13, 2003</a:t>
            </a:r>
          </a:p>
        </p:txBody>
      </p:sp>
      <p:sp>
        <p:nvSpPr>
          <p:cNvPr id="6" name="Rectangle 5"/>
          <p:cNvSpPr/>
          <p:nvPr/>
        </p:nvSpPr>
        <p:spPr>
          <a:xfrm>
            <a:off x="228600" y="1981200"/>
            <a:ext cx="9001000" cy="507831"/>
          </a:xfrm>
          <a:prstGeom prst="rect">
            <a:avLst/>
          </a:prstGeom>
        </p:spPr>
        <p:txBody>
          <a:bodyPr wrap="square">
            <a:spAutoFit/>
          </a:bodyPr>
          <a:lstStyle/>
          <a:p>
            <a:pPr algn="l" rtl="0"/>
            <a:r>
              <a:rPr lang="en-US" sz="2700" i="1" dirty="0"/>
              <a:t>I just want to say LOVE YOU SAN!!</a:t>
            </a:r>
            <a:r>
              <a:rPr lang="en-US" sz="2700" i="1" dirty="0" err="1"/>
              <a:t>soo</a:t>
            </a:r>
            <a:r>
              <a:rPr lang="en-US" sz="2700" i="1" dirty="0"/>
              <a:t> much</a:t>
            </a:r>
          </a:p>
        </p:txBody>
      </p:sp>
      <p:sp>
        <p:nvSpPr>
          <p:cNvPr id="7" name="Rectangle 6"/>
          <p:cNvSpPr/>
          <p:nvPr/>
        </p:nvSpPr>
        <p:spPr>
          <a:xfrm>
            <a:off x="2195736" y="4581128"/>
            <a:ext cx="4058673" cy="400110"/>
          </a:xfrm>
          <a:prstGeom prst="rect">
            <a:avLst/>
          </a:prstGeom>
        </p:spPr>
        <p:txBody>
          <a:bodyPr wrap="none">
            <a:spAutoFit/>
          </a:bodyPr>
          <a:lstStyle/>
          <a:p>
            <a:r>
              <a:rPr lang="en-US" sz="2000" dirty="0"/>
              <a:t>(W32.Blaster.Worm / </a:t>
            </a:r>
            <a:r>
              <a:rPr lang="en-US" sz="2000" i="1" dirty="0" err="1"/>
              <a:t>Lovesan</a:t>
            </a:r>
            <a:r>
              <a:rPr lang="en-US" sz="2000" i="1" dirty="0"/>
              <a:t> worm</a:t>
            </a:r>
            <a:r>
              <a:rPr lang="en-US" sz="2000" dirty="0"/>
              <a:t>)</a:t>
            </a:r>
          </a:p>
        </p:txBody>
      </p:sp>
      <p:sp>
        <p:nvSpPr>
          <p:cNvPr id="8"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26</a:t>
            </a:fld>
            <a:endParaRPr lang="en-US"/>
          </a:p>
        </p:txBody>
      </p:sp>
      <p:sp>
        <p:nvSpPr>
          <p:cNvPr id="9" name="Rectangle 8"/>
          <p:cNvSpPr/>
          <p:nvPr/>
        </p:nvSpPr>
        <p:spPr>
          <a:xfrm>
            <a:off x="228600" y="2895600"/>
            <a:ext cx="9001000" cy="1338828"/>
          </a:xfrm>
          <a:prstGeom prst="rect">
            <a:avLst/>
          </a:prstGeom>
        </p:spPr>
        <p:txBody>
          <a:bodyPr wrap="square">
            <a:spAutoFit/>
          </a:bodyPr>
          <a:lstStyle/>
          <a:p>
            <a:pPr algn="l" rtl="0"/>
            <a:endParaRPr lang="en-US" sz="2700" i="1" dirty="0"/>
          </a:p>
          <a:p>
            <a:pPr algn="l" rtl="0"/>
            <a:r>
              <a:rPr lang="en-US" sz="2700" i="1" dirty="0"/>
              <a:t>Billy Gates why do you make this possible ? Stop making money</a:t>
            </a:r>
          </a:p>
          <a:p>
            <a:pPr algn="l" rtl="0"/>
            <a:r>
              <a:rPr lang="en-US" sz="2700" i="1" dirty="0"/>
              <a:t>and fix your software!!</a:t>
            </a:r>
            <a:endParaRPr lang="en-US" sz="2700" dirty="0"/>
          </a:p>
        </p:txBody>
      </p:sp>
      <p:sp>
        <p:nvSpPr>
          <p:cNvPr id="10" name="Title 1"/>
          <p:cNvSpPr>
            <a:spLocks noGrp="1"/>
          </p:cNvSpPr>
          <p:nvPr>
            <p:ph type="title"/>
          </p:nvPr>
        </p:nvSpPr>
        <p:spPr>
          <a:xfrm>
            <a:off x="914400" y="512064"/>
            <a:ext cx="7772400" cy="914400"/>
          </a:xfrm>
        </p:spPr>
        <p:txBody>
          <a:bodyPr/>
          <a:lstStyle/>
          <a:p>
            <a:r>
              <a:rPr lang="en-US" dirty="0"/>
              <a:t>What can we do about it?</a:t>
            </a:r>
          </a:p>
        </p:txBody>
      </p:sp>
    </p:spTree>
    <p:extLst>
      <p:ext uri="{BB962C8B-B14F-4D97-AF65-F5344CB8AC3E}">
        <p14:creationId xmlns:p14="http://schemas.microsoft.com/office/powerpoint/2010/main" val="8388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about it?</a:t>
            </a:r>
          </a:p>
        </p:txBody>
      </p:sp>
      <p:sp>
        <p:nvSpPr>
          <p:cNvPr id="3" name="Content Placeholder 2"/>
          <p:cNvSpPr>
            <a:spLocks noGrp="1"/>
          </p:cNvSpPr>
          <p:nvPr>
            <p:ph idx="1"/>
          </p:nvPr>
        </p:nvSpPr>
        <p:spPr>
          <a:xfrm>
            <a:off x="914400" y="1828800"/>
            <a:ext cx="7772400" cy="4572000"/>
          </a:xfrm>
        </p:spPr>
        <p:txBody>
          <a:bodyPr/>
          <a:lstStyle/>
          <a:p>
            <a:r>
              <a:rPr lang="en-US" dirty="0"/>
              <a:t>Monitoring</a:t>
            </a:r>
          </a:p>
          <a:p>
            <a:r>
              <a:rPr lang="en-US" dirty="0"/>
              <a:t>Testing</a:t>
            </a:r>
          </a:p>
          <a:p>
            <a:r>
              <a:rPr lang="en-US" dirty="0"/>
              <a:t>Static Analysis </a:t>
            </a:r>
          </a:p>
          <a:p>
            <a:r>
              <a:rPr lang="en-US" dirty="0"/>
              <a:t>Formal Verification</a:t>
            </a:r>
          </a:p>
          <a:p>
            <a:r>
              <a:rPr lang="en-US" dirty="0"/>
              <a:t>Specification</a:t>
            </a:r>
          </a:p>
          <a:p>
            <a:pPr marL="454914" lvl="1" indent="0">
              <a:buNone/>
            </a:pPr>
            <a:endParaRPr lang="en-US" dirty="0"/>
          </a:p>
        </p:txBody>
      </p:sp>
      <p:grpSp>
        <p:nvGrpSpPr>
          <p:cNvPr id="8" name="Group 7"/>
          <p:cNvGrpSpPr/>
          <p:nvPr/>
        </p:nvGrpSpPr>
        <p:grpSpPr>
          <a:xfrm>
            <a:off x="6280141" y="1828800"/>
            <a:ext cx="2667000" cy="3040360"/>
            <a:chOff x="6280141" y="1828800"/>
            <a:chExt cx="2667000" cy="2030648"/>
          </a:xfrm>
        </p:grpSpPr>
        <p:sp>
          <p:nvSpPr>
            <p:cNvPr id="9" name="TextBox 8"/>
            <p:cNvSpPr txBox="1"/>
            <p:nvPr/>
          </p:nvSpPr>
          <p:spPr>
            <a:xfrm>
              <a:off x="6280141" y="1828800"/>
              <a:ext cx="2667000" cy="430448"/>
            </a:xfrm>
            <a:prstGeom prst="rect">
              <a:avLst/>
            </a:prstGeom>
            <a:noFill/>
          </p:spPr>
          <p:txBody>
            <a:bodyPr wrap="square" rtlCol="0">
              <a:spAutoFit/>
            </a:bodyPr>
            <a:lstStyle/>
            <a:p>
              <a:pPr algn="ctr"/>
              <a:r>
                <a:rPr lang="en-US" sz="3200" dirty="0"/>
                <a:t>Run time</a:t>
              </a:r>
            </a:p>
          </p:txBody>
        </p:sp>
        <p:sp>
          <p:nvSpPr>
            <p:cNvPr id="10" name="TextBox 9"/>
            <p:cNvSpPr txBox="1"/>
            <p:nvPr/>
          </p:nvSpPr>
          <p:spPr>
            <a:xfrm>
              <a:off x="6280141" y="3429000"/>
              <a:ext cx="2667000" cy="430448"/>
            </a:xfrm>
            <a:prstGeom prst="rect">
              <a:avLst/>
            </a:prstGeom>
            <a:noFill/>
          </p:spPr>
          <p:txBody>
            <a:bodyPr wrap="square" rtlCol="0">
              <a:spAutoFit/>
            </a:bodyPr>
            <a:lstStyle/>
            <a:p>
              <a:pPr algn="ctr"/>
              <a:r>
                <a:rPr lang="en-US" sz="3200" dirty="0"/>
                <a:t>Design Time</a:t>
              </a:r>
            </a:p>
          </p:txBody>
        </p:sp>
        <p:sp>
          <p:nvSpPr>
            <p:cNvPr id="11" name="Down Arrow 10"/>
            <p:cNvSpPr/>
            <p:nvPr/>
          </p:nvSpPr>
          <p:spPr>
            <a:xfrm>
              <a:off x="7308304" y="2273702"/>
              <a:ext cx="648072" cy="103073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7467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001000" cy="914400"/>
          </a:xfrm>
        </p:spPr>
        <p:txBody>
          <a:bodyPr/>
          <a:lstStyle/>
          <a:p>
            <a:r>
              <a:rPr lang="en-US" dirty="0"/>
              <a:t>Monitoring (e.g., for security)</a:t>
            </a:r>
          </a:p>
        </p:txBody>
      </p:sp>
      <p:sp>
        <p:nvSpPr>
          <p:cNvPr id="3" name="Content Placeholder 2"/>
          <p:cNvSpPr>
            <a:spLocks noGrp="1"/>
          </p:cNvSpPr>
          <p:nvPr>
            <p:ph idx="1"/>
          </p:nvPr>
        </p:nvSpPr>
        <p:spPr>
          <a:xfrm>
            <a:off x="457200" y="1196752"/>
            <a:ext cx="8229600" cy="5328592"/>
          </a:xfrm>
        </p:spPr>
        <p:txBody>
          <a:bodyPr/>
          <a:lstStyle/>
          <a:p>
            <a:endParaRPr lang="en-US" dirty="0"/>
          </a:p>
          <a:p>
            <a:endParaRPr lang="en-US" dirty="0"/>
          </a:p>
          <a:p>
            <a:endParaRPr lang="en-US" dirty="0"/>
          </a:p>
          <a:p>
            <a:endParaRPr lang="en-US" dirty="0"/>
          </a:p>
          <a:p>
            <a:endParaRPr lang="en-US" dirty="0"/>
          </a:p>
          <a:p>
            <a:r>
              <a:rPr lang="en-US" dirty="0" err="1"/>
              <a:t>StackGuard</a:t>
            </a:r>
            <a:endParaRPr lang="en-US" dirty="0"/>
          </a:p>
          <a:p>
            <a:r>
              <a:rPr lang="en-US" dirty="0" err="1"/>
              <a:t>ProPolice</a:t>
            </a:r>
            <a:endParaRPr lang="en-US" dirty="0"/>
          </a:p>
          <a:p>
            <a:r>
              <a:rPr lang="en-US" dirty="0" err="1"/>
              <a:t>PointGuard</a:t>
            </a:r>
            <a:endParaRPr lang="en-US" dirty="0"/>
          </a:p>
          <a:p>
            <a:r>
              <a:rPr lang="en-US" dirty="0"/>
              <a:t>Security monitors (</a:t>
            </a:r>
            <a:r>
              <a:rPr lang="en-US" dirty="0" err="1"/>
              <a:t>ptrace</a:t>
            </a:r>
            <a:r>
              <a:rPr lang="en-US" dirty="0"/>
              <a:t>)</a:t>
            </a:r>
          </a:p>
          <a:p>
            <a:endParaRPr lang="en-US" dirty="0"/>
          </a:p>
        </p:txBody>
      </p:sp>
      <p:sp>
        <p:nvSpPr>
          <p:cNvPr id="4" name="Rectangle 4"/>
          <p:cNvSpPr>
            <a:spLocks noChangeArrowheads="1"/>
          </p:cNvSpPr>
          <p:nvPr/>
        </p:nvSpPr>
        <p:spPr bwMode="auto">
          <a:xfrm>
            <a:off x="914400" y="1524000"/>
            <a:ext cx="7543800" cy="2057400"/>
          </a:xfrm>
          <a:prstGeom prst="rect">
            <a:avLst/>
          </a:prstGeom>
          <a:ln>
            <a:headEnd/>
            <a:tailEnd type="none" w="lg" len="me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en-US">
              <a:solidFill>
                <a:srgbClr val="40458C"/>
              </a:solidFill>
            </a:endParaRPr>
          </a:p>
        </p:txBody>
      </p:sp>
      <p:sp>
        <p:nvSpPr>
          <p:cNvPr id="5" name="Rectangle 5"/>
          <p:cNvSpPr>
            <a:spLocks noChangeArrowheads="1"/>
          </p:cNvSpPr>
          <p:nvPr/>
        </p:nvSpPr>
        <p:spPr bwMode="auto">
          <a:xfrm>
            <a:off x="914400" y="3080951"/>
            <a:ext cx="7543800" cy="500449"/>
          </a:xfrm>
          <a:prstGeom prst="rect">
            <a:avLst/>
          </a:prstGeom>
          <a:ln>
            <a:headEnd/>
            <a:tailEnd type="none" w="lg" len="med"/>
          </a:ln>
        </p:spPr>
        <p:style>
          <a:lnRef idx="1">
            <a:schemeClr val="dk1"/>
          </a:lnRef>
          <a:fillRef idx="2">
            <a:schemeClr val="dk1"/>
          </a:fillRef>
          <a:effectRef idx="1">
            <a:schemeClr val="dk1"/>
          </a:effectRef>
          <a:fontRef idx="minor">
            <a:schemeClr val="dk1"/>
          </a:fontRef>
        </p:style>
        <p:txBody>
          <a:bodyPr wrap="none" anchor="b"/>
          <a:lstStyle/>
          <a:p>
            <a:pPr algn="r"/>
            <a:r>
              <a:rPr lang="en-US" sz="2400" b="1">
                <a:solidFill>
                  <a:srgbClr val="40458C"/>
                </a:solidFill>
              </a:rPr>
              <a:t>OS Kernel</a:t>
            </a:r>
          </a:p>
        </p:txBody>
      </p:sp>
      <p:sp>
        <p:nvSpPr>
          <p:cNvPr id="6" name="Rectangle 6"/>
          <p:cNvSpPr>
            <a:spLocks noChangeArrowheads="1"/>
          </p:cNvSpPr>
          <p:nvPr/>
        </p:nvSpPr>
        <p:spPr bwMode="auto">
          <a:xfrm>
            <a:off x="1432112" y="1746422"/>
            <a:ext cx="1627094" cy="834081"/>
          </a:xfrm>
          <a:prstGeom prst="rect">
            <a:avLst/>
          </a:prstGeom>
          <a:solidFill>
            <a:schemeClr val="accent2"/>
          </a:solidFill>
          <a:ln w="12700">
            <a:solidFill>
              <a:schemeClr val="tx1"/>
            </a:solidFill>
            <a:miter lim="800000"/>
            <a:headEnd/>
            <a:tailEnd type="none" w="lg" len="med"/>
          </a:ln>
        </p:spPr>
        <p:txBody>
          <a:bodyPr wrap="none" anchor="ctr"/>
          <a:lstStyle/>
          <a:p>
            <a:pPr algn="ctr"/>
            <a:r>
              <a:rPr lang="en-US" b="1">
                <a:solidFill>
                  <a:srgbClr val="40458C"/>
                </a:solidFill>
              </a:rPr>
              <a:t>monitored</a:t>
            </a:r>
          </a:p>
          <a:p>
            <a:pPr algn="ctr"/>
            <a:r>
              <a:rPr lang="en-US" b="1">
                <a:solidFill>
                  <a:srgbClr val="40458C"/>
                </a:solidFill>
              </a:rPr>
              <a:t>application</a:t>
            </a:r>
          </a:p>
          <a:p>
            <a:pPr algn="ctr"/>
            <a:r>
              <a:rPr lang="en-US">
                <a:solidFill>
                  <a:srgbClr val="40458C"/>
                </a:solidFill>
              </a:rPr>
              <a:t>(Outlook)</a:t>
            </a:r>
          </a:p>
        </p:txBody>
      </p:sp>
      <p:sp>
        <p:nvSpPr>
          <p:cNvPr id="7" name="Rectangle 7"/>
          <p:cNvSpPr>
            <a:spLocks noChangeArrowheads="1"/>
          </p:cNvSpPr>
          <p:nvPr/>
        </p:nvSpPr>
        <p:spPr bwMode="auto">
          <a:xfrm>
            <a:off x="5130053" y="1746422"/>
            <a:ext cx="1553135" cy="834081"/>
          </a:xfrm>
          <a:prstGeom prst="rect">
            <a:avLst/>
          </a:prstGeom>
          <a:solidFill>
            <a:schemeClr val="accent2"/>
          </a:solidFill>
          <a:ln w="12700">
            <a:solidFill>
              <a:schemeClr val="tx1"/>
            </a:solidFill>
            <a:miter lim="800000"/>
            <a:headEnd/>
            <a:tailEnd type="none" w="lg" len="med"/>
          </a:ln>
        </p:spPr>
        <p:txBody>
          <a:bodyPr wrap="none" anchor="ctr"/>
          <a:lstStyle/>
          <a:p>
            <a:pPr algn="ctr"/>
            <a:r>
              <a:rPr lang="en-US" b="1">
                <a:solidFill>
                  <a:srgbClr val="40458C"/>
                </a:solidFill>
              </a:rPr>
              <a:t>monitor</a:t>
            </a:r>
          </a:p>
        </p:txBody>
      </p:sp>
      <p:sp>
        <p:nvSpPr>
          <p:cNvPr id="8" name="Text Box 8"/>
          <p:cNvSpPr txBox="1">
            <a:spLocks noChangeArrowheads="1"/>
          </p:cNvSpPr>
          <p:nvPr/>
        </p:nvSpPr>
        <p:spPr bwMode="auto">
          <a:xfrm>
            <a:off x="7119238" y="1524000"/>
            <a:ext cx="1338962" cy="289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type="none" w="lg" len="med"/>
              </a14:hiddenLine>
            </a:ext>
          </a:extLst>
        </p:spPr>
        <p:txBody>
          <a:bodyPr wrap="none">
            <a:spAutoFit/>
          </a:bodyPr>
          <a:lstStyle>
            <a:lvl1pPr eaLnBrk="0" hangingPunct="0">
              <a:defRPr sz="2000">
                <a:solidFill>
                  <a:schemeClr val="tx1"/>
                </a:solidFill>
                <a:latin typeface="Tahoma" pitchFamily="34" charset="0"/>
                <a:ea typeface="ＭＳ Ｐゴシック" charset="-128"/>
              </a:defRPr>
            </a:lvl1pPr>
            <a:lvl2pPr marL="742950" indent="-285750" eaLnBrk="0" hangingPunct="0">
              <a:defRPr sz="2000">
                <a:solidFill>
                  <a:schemeClr val="tx1"/>
                </a:solidFill>
                <a:latin typeface="Tahoma" pitchFamily="34" charset="0"/>
                <a:ea typeface="ＭＳ Ｐゴシック" charset="-128"/>
              </a:defRPr>
            </a:lvl2pPr>
            <a:lvl3pPr marL="1143000" indent="-228600" eaLnBrk="0" hangingPunct="0">
              <a:defRPr sz="2000">
                <a:solidFill>
                  <a:schemeClr val="tx1"/>
                </a:solidFill>
                <a:latin typeface="Tahoma" pitchFamily="34" charset="0"/>
                <a:ea typeface="ＭＳ Ｐゴシック" charset="-128"/>
              </a:defRPr>
            </a:lvl3pPr>
            <a:lvl4pPr marL="1600200" indent="-228600" eaLnBrk="0" hangingPunct="0">
              <a:defRPr sz="2000">
                <a:solidFill>
                  <a:schemeClr val="tx1"/>
                </a:solidFill>
                <a:latin typeface="Tahoma" pitchFamily="34" charset="0"/>
                <a:ea typeface="ＭＳ Ｐゴシック" charset="-128"/>
              </a:defRPr>
            </a:lvl4pPr>
            <a:lvl5pPr marL="2057400" indent="-228600" eaLnBrk="0" hangingPunct="0">
              <a:defRPr sz="20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0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0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0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000">
                <a:solidFill>
                  <a:schemeClr val="tx1"/>
                </a:solidFill>
                <a:latin typeface="Tahoma" pitchFamily="34" charset="0"/>
                <a:ea typeface="ＭＳ Ｐゴシック" charset="-128"/>
              </a:defRPr>
            </a:lvl9pPr>
          </a:lstStyle>
          <a:p>
            <a:pPr eaLnBrk="1" hangingPunct="1"/>
            <a:r>
              <a:rPr lang="en-US">
                <a:solidFill>
                  <a:srgbClr val="40458C"/>
                </a:solidFill>
              </a:rPr>
              <a:t>user space</a:t>
            </a:r>
          </a:p>
        </p:txBody>
      </p:sp>
      <p:sp>
        <p:nvSpPr>
          <p:cNvPr id="10" name="Line 9"/>
          <p:cNvSpPr>
            <a:spLocks noChangeShapeType="1"/>
          </p:cNvSpPr>
          <p:nvPr/>
        </p:nvSpPr>
        <p:spPr bwMode="auto">
          <a:xfrm>
            <a:off x="2171700" y="2580503"/>
            <a:ext cx="0" cy="500448"/>
          </a:xfrm>
          <a:prstGeom prst="line">
            <a:avLst/>
          </a:prstGeom>
          <a:noFill/>
          <a:ln w="38100" cmpd="sng">
            <a:solidFill>
              <a:schemeClr val="tx1"/>
            </a:solidFill>
            <a:round/>
            <a:headEnd/>
            <a:tailEnd type="triangle" w="lg" len="med"/>
          </a:ln>
          <a:extLst>
            <a:ext uri="{909E8E84-426E-40dd-AFC4-6F175D3DCCD1}">
              <a14:hiddenFill xmlns:a14="http://schemas.microsoft.com/office/drawing/2010/main" xmlns="">
                <a:noFill/>
              </a14:hiddenFill>
            </a:ext>
          </a:extLst>
        </p:spPr>
        <p:txBody>
          <a:bodyPr wrap="none"/>
          <a:lstStyle/>
          <a:p>
            <a:endParaRPr lang="en-US">
              <a:solidFill>
                <a:srgbClr val="40458C"/>
              </a:solidFill>
            </a:endParaRPr>
          </a:p>
        </p:txBody>
      </p:sp>
      <p:sp>
        <p:nvSpPr>
          <p:cNvPr id="11" name="Text Box 11"/>
          <p:cNvSpPr txBox="1">
            <a:spLocks noChangeArrowheads="1"/>
          </p:cNvSpPr>
          <p:nvPr/>
        </p:nvSpPr>
        <p:spPr bwMode="auto">
          <a:xfrm>
            <a:off x="2286000" y="2667000"/>
            <a:ext cx="3200399" cy="369332"/>
          </a:xfrm>
          <a:prstGeom prst="rect">
            <a:avLst/>
          </a:prstGeom>
          <a:noFill/>
          <a:ln w="12700" cmpd="sng">
            <a:solidFill>
              <a:srgbClr val="000000"/>
            </a:solidFill>
            <a:miter lim="800000"/>
            <a:headEnd/>
            <a:tailEnd type="none" w="lg" len="me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000">
                <a:solidFill>
                  <a:schemeClr val="tx1"/>
                </a:solidFill>
                <a:latin typeface="Tahoma" pitchFamily="34" charset="0"/>
                <a:ea typeface="ＭＳ Ｐゴシック" charset="-128"/>
              </a:defRPr>
            </a:lvl1pPr>
            <a:lvl2pPr marL="742950" indent="-285750" eaLnBrk="0" hangingPunct="0">
              <a:defRPr sz="2000">
                <a:solidFill>
                  <a:schemeClr val="tx1"/>
                </a:solidFill>
                <a:latin typeface="Tahoma" pitchFamily="34" charset="0"/>
                <a:ea typeface="ＭＳ Ｐゴシック" charset="-128"/>
              </a:defRPr>
            </a:lvl2pPr>
            <a:lvl3pPr marL="1143000" indent="-228600" eaLnBrk="0" hangingPunct="0">
              <a:defRPr sz="2000">
                <a:solidFill>
                  <a:schemeClr val="tx1"/>
                </a:solidFill>
                <a:latin typeface="Tahoma" pitchFamily="34" charset="0"/>
                <a:ea typeface="ＭＳ Ｐゴシック" charset="-128"/>
              </a:defRPr>
            </a:lvl3pPr>
            <a:lvl4pPr marL="1600200" indent="-228600" eaLnBrk="0" hangingPunct="0">
              <a:defRPr sz="2000">
                <a:solidFill>
                  <a:schemeClr val="tx1"/>
                </a:solidFill>
                <a:latin typeface="Tahoma" pitchFamily="34" charset="0"/>
                <a:ea typeface="ＭＳ Ｐゴシック" charset="-128"/>
              </a:defRPr>
            </a:lvl4pPr>
            <a:lvl5pPr marL="2057400" indent="-228600" eaLnBrk="0" hangingPunct="0">
              <a:defRPr sz="20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sz="20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sz="20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sz="20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sz="2000">
                <a:solidFill>
                  <a:schemeClr val="tx1"/>
                </a:solidFill>
                <a:latin typeface="Tahoma" pitchFamily="34" charset="0"/>
                <a:ea typeface="ＭＳ Ｐゴシック" charset="-128"/>
              </a:defRPr>
            </a:lvl9pPr>
          </a:lstStyle>
          <a:p>
            <a:pPr eaLnBrk="1" hangingPunct="1"/>
            <a:r>
              <a:rPr lang="en-US" sz="1800" b="1" dirty="0">
                <a:solidFill>
                  <a:srgbClr val="40458C"/>
                </a:solidFill>
              </a:rPr>
              <a:t>open(“/</a:t>
            </a:r>
            <a:r>
              <a:rPr lang="en-US" sz="1800" b="1" dirty="0" err="1">
                <a:solidFill>
                  <a:srgbClr val="40458C"/>
                </a:solidFill>
              </a:rPr>
              <a:t>etc</a:t>
            </a:r>
            <a:r>
              <a:rPr lang="en-US" sz="1800" b="1" dirty="0">
                <a:solidFill>
                  <a:srgbClr val="40458C"/>
                </a:solidFill>
              </a:rPr>
              <a:t>/</a:t>
            </a:r>
            <a:r>
              <a:rPr lang="en-US" sz="1800" b="1" dirty="0" err="1">
                <a:solidFill>
                  <a:srgbClr val="40458C"/>
                </a:solidFill>
              </a:rPr>
              <a:t>passwd</a:t>
            </a:r>
            <a:r>
              <a:rPr lang="en-US" sz="1800" b="1" dirty="0">
                <a:solidFill>
                  <a:srgbClr val="40458C"/>
                </a:solidFill>
              </a:rPr>
              <a:t>”,  “r”)</a:t>
            </a:r>
          </a:p>
        </p:txBody>
      </p:sp>
      <p:sp>
        <p:nvSpPr>
          <p:cNvPr id="12" name="Freeform 13"/>
          <p:cNvSpPr>
            <a:spLocks/>
          </p:cNvSpPr>
          <p:nvPr/>
        </p:nvSpPr>
        <p:spPr bwMode="auto">
          <a:xfrm>
            <a:off x="2171700" y="2580503"/>
            <a:ext cx="3697941" cy="722870"/>
          </a:xfrm>
          <a:custGeom>
            <a:avLst/>
            <a:gdLst>
              <a:gd name="T0" fmla="*/ 0 w 2256"/>
              <a:gd name="T1" fmla="*/ 1645 h 528"/>
              <a:gd name="T2" fmla="*/ 0 w 2256"/>
              <a:gd name="T3" fmla="*/ 2007 h 528"/>
              <a:gd name="T4" fmla="*/ 3700 w 2256"/>
              <a:gd name="T5" fmla="*/ 2007 h 528"/>
              <a:gd name="T6" fmla="*/ 3700 w 2256"/>
              <a:gd name="T7" fmla="*/ 0 h 528"/>
              <a:gd name="T8" fmla="*/ 0 60000 65536"/>
              <a:gd name="T9" fmla="*/ 0 60000 65536"/>
              <a:gd name="T10" fmla="*/ 0 60000 65536"/>
              <a:gd name="T11" fmla="*/ 0 60000 65536"/>
              <a:gd name="T12" fmla="*/ 0 w 2256"/>
              <a:gd name="T13" fmla="*/ 0 h 528"/>
              <a:gd name="T14" fmla="*/ 2256 w 2256"/>
              <a:gd name="T15" fmla="*/ 528 h 528"/>
            </a:gdLst>
            <a:ahLst/>
            <a:cxnLst>
              <a:cxn ang="T8">
                <a:pos x="T0" y="T1"/>
              </a:cxn>
              <a:cxn ang="T9">
                <a:pos x="T2" y="T3"/>
              </a:cxn>
              <a:cxn ang="T10">
                <a:pos x="T4" y="T5"/>
              </a:cxn>
              <a:cxn ang="T11">
                <a:pos x="T6" y="T7"/>
              </a:cxn>
            </a:cxnLst>
            <a:rect l="T12" t="T13" r="T14" b="T15"/>
            <a:pathLst>
              <a:path w="2256" h="528">
                <a:moveTo>
                  <a:pt x="0" y="432"/>
                </a:moveTo>
                <a:lnTo>
                  <a:pt x="0" y="528"/>
                </a:lnTo>
                <a:lnTo>
                  <a:pt x="2256" y="528"/>
                </a:lnTo>
                <a:lnTo>
                  <a:pt x="2256" y="0"/>
                </a:lnTo>
              </a:path>
            </a:pathLst>
          </a:custGeom>
          <a:noFill/>
          <a:ln w="38100" cmpd="sng">
            <a:solidFill>
              <a:schemeClr val="tx1"/>
            </a:solidFill>
            <a:prstDash val="dash"/>
            <a:round/>
            <a:headEnd/>
            <a:tailEnd type="triangle" w="lg" len="med"/>
          </a:ln>
          <a:extLst>
            <a:ext uri="{909E8E84-426E-40dd-AFC4-6F175D3DCCD1}">
              <a14:hiddenFill xmlns:a14="http://schemas.microsoft.com/office/drawing/2010/main" xmlns="">
                <a:solidFill>
                  <a:srgbClr val="FFFFFF"/>
                </a:solidFill>
              </a14:hiddenFill>
            </a:ext>
          </a:extLst>
        </p:spPr>
        <p:txBody>
          <a:bodyPr wrap="none"/>
          <a:lstStyle/>
          <a:p>
            <a:endParaRPr lang="en-US">
              <a:solidFill>
                <a:srgbClr val="40458C"/>
              </a:solidFill>
            </a:endParaRPr>
          </a:p>
        </p:txBody>
      </p:sp>
      <p:sp>
        <p:nvSpPr>
          <p:cNvPr id="13" name="Line 14"/>
          <p:cNvSpPr>
            <a:spLocks noChangeShapeType="1"/>
          </p:cNvSpPr>
          <p:nvPr/>
        </p:nvSpPr>
        <p:spPr bwMode="auto">
          <a:xfrm>
            <a:off x="990600" y="3124200"/>
            <a:ext cx="7543800" cy="0"/>
          </a:xfrm>
          <a:prstGeom prst="line">
            <a:avLst/>
          </a:prstGeom>
          <a:noFill/>
          <a:ln w="38100">
            <a:solidFill>
              <a:schemeClr val="tx1"/>
            </a:solidFill>
            <a:round/>
            <a:headEnd/>
            <a:tailEnd type="none" w="lg" len="med"/>
          </a:ln>
          <a:extLst>
            <a:ext uri="{909E8E84-426E-40dd-AFC4-6F175D3DCCD1}">
              <a14:hiddenFill xmlns:a14="http://schemas.microsoft.com/office/drawing/2010/main" xmlns="">
                <a:noFill/>
              </a14:hiddenFill>
            </a:ext>
          </a:extLst>
        </p:spPr>
        <p:txBody>
          <a:bodyPr wrap="none"/>
          <a:lstStyle/>
          <a:p>
            <a:endParaRPr lang="en-US">
              <a:solidFill>
                <a:srgbClr val="40458C"/>
              </a:solidFill>
            </a:endParaRPr>
          </a:p>
        </p:txBody>
      </p:sp>
    </p:spTree>
    <p:extLst>
      <p:ext uri="{BB962C8B-B14F-4D97-AF65-F5344CB8AC3E}">
        <p14:creationId xmlns:p14="http://schemas.microsoft.com/office/powerpoint/2010/main" val="372073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pic>
        <p:nvPicPr>
          <p:cNvPr id="7" name="Picture 4" descr="bbpc1920ro"/>
          <p:cNvPicPr>
            <a:picLocks noChangeAspect="1" noChangeArrowheads="1"/>
          </p:cNvPicPr>
          <p:nvPr/>
        </p:nvPicPr>
        <p:blipFill>
          <a:blip r:embed="rId3" cstate="print"/>
          <a:srcRect/>
          <a:stretch>
            <a:fillRect/>
          </a:stretch>
        </p:blipFill>
        <p:spPr>
          <a:xfrm>
            <a:off x="1259631" y="1268760"/>
            <a:ext cx="7020413" cy="4320480"/>
          </a:xfrm>
          <a:prstGeom prst="rect">
            <a:avLst/>
          </a:prstGeom>
          <a:noFill/>
          <a:ln/>
        </p:spPr>
      </p:pic>
      <p:sp>
        <p:nvSpPr>
          <p:cNvPr id="4" name="TextBox 3"/>
          <p:cNvSpPr txBox="1"/>
          <p:nvPr/>
        </p:nvSpPr>
        <p:spPr>
          <a:xfrm>
            <a:off x="1110030" y="6040440"/>
            <a:ext cx="184666" cy="369332"/>
          </a:xfrm>
          <a:prstGeom prst="rect">
            <a:avLst/>
          </a:prstGeom>
          <a:noFill/>
        </p:spPr>
        <p:txBody>
          <a:bodyPr wrap="none" rtlCol="0">
            <a:spAutoFit/>
          </a:bodyPr>
          <a:lstStyle/>
          <a:p>
            <a:endParaRPr lang="en-US" dirty="0"/>
          </a:p>
        </p:txBody>
      </p:sp>
      <p:sp>
        <p:nvSpPr>
          <p:cNvPr id="10" name="Content Placeholder 2"/>
          <p:cNvSpPr txBox="1">
            <a:spLocks/>
          </p:cNvSpPr>
          <p:nvPr/>
        </p:nvSpPr>
        <p:spPr>
          <a:xfrm>
            <a:off x="1475656" y="5661248"/>
            <a:ext cx="8136904" cy="1368152"/>
          </a:xfrm>
          <a:prstGeom prst="rect">
            <a:avLst/>
          </a:prstGeom>
        </p:spPr>
        <p:txBody>
          <a:bodyPr vert="horz" lIns="91440" tIns="45720" rIns="91440" bIns="45720" rtlCol="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build it  </a:t>
            </a:r>
          </a:p>
          <a:p>
            <a:endParaRPr lang="en-US" sz="2800" dirty="0"/>
          </a:p>
          <a:p>
            <a:endParaRPr lang="en-US" sz="2800" dirty="0"/>
          </a:p>
          <a:p>
            <a:endParaRPr lang="en-US" sz="2800" dirty="0"/>
          </a:p>
          <a:p>
            <a:endParaRPr lang="en-US" sz="2800" dirty="0"/>
          </a:p>
          <a:p>
            <a:pPr marL="68580" indent="0">
              <a:buFont typeface="Arial" pitchFamily="34" charset="0"/>
              <a:buNone/>
            </a:pPr>
            <a:endParaRPr lang="en-US" sz="2800" dirty="0"/>
          </a:p>
          <a:p>
            <a:endParaRPr lang="en-US" sz="2800" dirty="0"/>
          </a:p>
          <a:p>
            <a:endParaRPr lang="en-US" sz="2800" dirty="0"/>
          </a:p>
          <a:p>
            <a:endParaRPr lang="en-US" sz="2800" dirty="0"/>
          </a:p>
          <a:p>
            <a:endParaRPr lang="en-US" sz="2800" dirty="0"/>
          </a:p>
          <a:p>
            <a:endParaRPr lang="en-US" sz="2800" dirty="0"/>
          </a:p>
          <a:p>
            <a:pPr marL="68580" indent="0">
              <a:buFont typeface="Arial" pitchFamily="34" charset="0"/>
              <a:buNone/>
            </a:pPr>
            <a:endParaRPr lang="en-US" dirty="0"/>
          </a:p>
        </p:txBody>
      </p:sp>
    </p:spTree>
    <p:extLst>
      <p:ext uri="{BB962C8B-B14F-4D97-AF65-F5344CB8AC3E}">
        <p14:creationId xmlns:p14="http://schemas.microsoft.com/office/powerpoint/2010/main" val="229517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a:t>Grades</a:t>
            </a:r>
          </a:p>
        </p:txBody>
      </p:sp>
      <p:sp>
        <p:nvSpPr>
          <p:cNvPr id="2051" name="Rectangle 3"/>
          <p:cNvSpPr>
            <a:spLocks noGrp="1" noChangeArrowheads="1"/>
          </p:cNvSpPr>
          <p:nvPr>
            <p:ph idx="1"/>
          </p:nvPr>
        </p:nvSpPr>
        <p:spPr>
          <a:xfrm>
            <a:off x="683568" y="1268760"/>
            <a:ext cx="7772400" cy="4679308"/>
          </a:xfrm>
        </p:spPr>
        <p:txBody>
          <a:bodyPr>
            <a:normAutofit/>
          </a:bodyPr>
          <a:lstStyle/>
          <a:p>
            <a:r>
              <a:rPr lang="en-US" sz="2600" dirty="0"/>
              <a:t>2-3 theoretical assignments (35%)</a:t>
            </a:r>
          </a:p>
          <a:p>
            <a:endParaRPr lang="en-US" sz="2600" dirty="0"/>
          </a:p>
          <a:p>
            <a:r>
              <a:rPr lang="en-US" sz="2600" dirty="0"/>
              <a:t>1 practical assignment (15%) </a:t>
            </a:r>
          </a:p>
          <a:p>
            <a:pPr lvl="1"/>
            <a:endParaRPr lang="en-US" sz="2600" dirty="0"/>
          </a:p>
          <a:p>
            <a:r>
              <a:rPr lang="en-US" sz="2600" dirty="0"/>
              <a:t>Final project (50%)</a:t>
            </a:r>
          </a:p>
          <a:p>
            <a:pPr lvl="1"/>
            <a:r>
              <a:rPr lang="en-US" sz="2200" dirty="0"/>
              <a:t>In groups of 1-2</a:t>
            </a:r>
          </a:p>
        </p:txBody>
      </p:sp>
      <p:sp>
        <p:nvSpPr>
          <p:cNvPr id="2052" name="Slide Number Placeholder 3"/>
          <p:cNvSpPr>
            <a:spLocks noGrp="1"/>
          </p:cNvSpPr>
          <p:nvPr>
            <p:ph type="sldNum" sz="quarter" idx="12"/>
          </p:nvPr>
        </p:nvSpPr>
        <p:spPr/>
        <p:txBody>
          <a:bodyPr/>
          <a:lstStyle>
            <a:lvl1pPr>
              <a:defRPr sz="2400">
                <a:solidFill>
                  <a:schemeClr val="bg1"/>
                </a:solidFill>
                <a:latin typeface="Times New Roman" charset="0"/>
                <a:ea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bg1"/>
                </a:solidFill>
                <a:latin typeface="Times New Roman" charset="0"/>
                <a:ea typeface="ＭＳ Ｐゴシック" charset="0"/>
              </a:defRPr>
            </a:lvl9pPr>
          </a:lstStyle>
          <a:p>
            <a:fld id="{922888E0-DAC0-294C-B85F-B0156BC4264F}" type="slidenum">
              <a:rPr lang="he-IL" smtClean="0"/>
              <a:pPr/>
              <a:t>3</a:t>
            </a:fld>
            <a:endParaRPr lang="en-US"/>
          </a:p>
        </p:txBody>
      </p:sp>
    </p:spTree>
    <p:extLst>
      <p:ext uri="{BB962C8B-B14F-4D97-AF65-F5344CB8AC3E}">
        <p14:creationId xmlns:p14="http://schemas.microsoft.com/office/powerpoint/2010/main" val="218544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pic>
        <p:nvPicPr>
          <p:cNvPr id="7" name="Picture 4" descr="bbpc1920ro"/>
          <p:cNvPicPr>
            <a:picLocks noChangeAspect="1" noChangeArrowheads="1"/>
          </p:cNvPicPr>
          <p:nvPr/>
        </p:nvPicPr>
        <p:blipFill>
          <a:blip r:embed="rId3" cstate="print"/>
          <a:srcRect/>
          <a:stretch>
            <a:fillRect/>
          </a:stretch>
        </p:blipFill>
        <p:spPr>
          <a:xfrm>
            <a:off x="1259631" y="1268760"/>
            <a:ext cx="7020413" cy="4320480"/>
          </a:xfrm>
          <a:prstGeom prst="rect">
            <a:avLst/>
          </a:prstGeom>
          <a:noFill/>
          <a:ln/>
        </p:spPr>
      </p:pic>
      <p:pic>
        <p:nvPicPr>
          <p:cNvPr id="8" name="Picture 7" descr="21elephants.jpg"/>
          <p:cNvPicPr>
            <a:picLocks noChangeAspect="1"/>
          </p:cNvPicPr>
          <p:nvPr/>
        </p:nvPicPr>
        <p:blipFill>
          <a:blip r:embed="rId4" cstate="print"/>
          <a:stretch>
            <a:fillRect/>
          </a:stretch>
        </p:blipFill>
        <p:spPr>
          <a:xfrm>
            <a:off x="4644008" y="2132856"/>
            <a:ext cx="2347327" cy="2906029"/>
          </a:xfrm>
          <a:prstGeom prst="rect">
            <a:avLst/>
          </a:prstGeom>
        </p:spPr>
      </p:pic>
      <p:sp>
        <p:nvSpPr>
          <p:cNvPr id="4" name="TextBox 3"/>
          <p:cNvSpPr txBox="1"/>
          <p:nvPr/>
        </p:nvSpPr>
        <p:spPr>
          <a:xfrm>
            <a:off x="1110030" y="6040440"/>
            <a:ext cx="184666" cy="369332"/>
          </a:xfrm>
          <a:prstGeom prst="rect">
            <a:avLst/>
          </a:prstGeom>
          <a:noFill/>
        </p:spPr>
        <p:txBody>
          <a:bodyPr wrap="none" rtlCol="0">
            <a:spAutoFit/>
          </a:bodyPr>
          <a:lstStyle/>
          <a:p>
            <a:endParaRPr lang="en-US" dirty="0"/>
          </a:p>
        </p:txBody>
      </p:sp>
      <p:sp>
        <p:nvSpPr>
          <p:cNvPr id="3" name="Content Placeholder 2"/>
          <p:cNvSpPr>
            <a:spLocks noGrp="1"/>
          </p:cNvSpPr>
          <p:nvPr>
            <p:ph idx="1"/>
          </p:nvPr>
        </p:nvSpPr>
        <p:spPr>
          <a:xfrm>
            <a:off x="1475656" y="5661248"/>
            <a:ext cx="8136904" cy="1368152"/>
          </a:xfrm>
        </p:spPr>
        <p:txBody>
          <a:bodyPr>
            <a:normAutofit/>
          </a:bodyPr>
          <a:lstStyle/>
          <a:p>
            <a:r>
              <a:rPr lang="en-US" sz="2800" dirty="0"/>
              <a:t>build it; try it on a some inputs</a:t>
            </a:r>
          </a:p>
          <a:p>
            <a:pPr lvl="1"/>
            <a:r>
              <a:rPr lang="en-US" sz="2400" dirty="0" err="1"/>
              <a:t>printf</a:t>
            </a:r>
            <a:r>
              <a:rPr lang="en-US" sz="2400" dirty="0"/>
              <a:t> (“x == 0 =&gt; should not get that!”)</a:t>
            </a:r>
          </a:p>
          <a:p>
            <a:endParaRPr lang="en-US" sz="2800" dirty="0"/>
          </a:p>
          <a:p>
            <a:endParaRPr lang="en-US" sz="2800" dirty="0"/>
          </a:p>
          <a:p>
            <a:endParaRPr lang="en-US" sz="2800" dirty="0"/>
          </a:p>
          <a:p>
            <a:endParaRPr lang="en-US" sz="2800" dirty="0"/>
          </a:p>
          <a:p>
            <a:endParaRPr lang="en-US" sz="2800" dirty="0"/>
          </a:p>
          <a:p>
            <a:pPr marL="68580" indent="0">
              <a:buNone/>
            </a:pPr>
            <a:endParaRPr lang="en-US" sz="2800" dirty="0"/>
          </a:p>
          <a:p>
            <a:endParaRPr lang="en-US" sz="2800" dirty="0"/>
          </a:p>
          <a:p>
            <a:endParaRPr lang="en-US" sz="2800" dirty="0"/>
          </a:p>
          <a:p>
            <a:endParaRPr lang="en-US" sz="2800" dirty="0"/>
          </a:p>
          <a:p>
            <a:endParaRPr lang="en-US" sz="2800" dirty="0"/>
          </a:p>
          <a:p>
            <a:endParaRPr lang="en-US" sz="2800" dirty="0"/>
          </a:p>
          <a:p>
            <a:pPr marL="68580" indent="0">
              <a:buNone/>
            </a:pPr>
            <a:endParaRPr lang="en-US" dirty="0"/>
          </a:p>
        </p:txBody>
      </p:sp>
      <p:sp>
        <p:nvSpPr>
          <p:cNvPr id="11" name="Content Placeholder 2"/>
          <p:cNvSpPr txBox="1">
            <a:spLocks/>
          </p:cNvSpPr>
          <p:nvPr/>
        </p:nvSpPr>
        <p:spPr>
          <a:xfrm>
            <a:off x="1475656" y="5661248"/>
            <a:ext cx="8136904" cy="1368152"/>
          </a:xfrm>
          <a:prstGeom prst="rect">
            <a:avLst/>
          </a:prstGeom>
        </p:spPr>
        <p:txBody>
          <a:bodyPr vert="horz" lIns="91440" tIns="45720" rIns="91440" bIns="45720" rtlCol="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build it; </a:t>
            </a:r>
          </a:p>
          <a:p>
            <a:endParaRPr lang="en-US" sz="2800" dirty="0"/>
          </a:p>
          <a:p>
            <a:endParaRPr lang="en-US" sz="2800" dirty="0"/>
          </a:p>
          <a:p>
            <a:endParaRPr lang="en-US" sz="2800" dirty="0"/>
          </a:p>
          <a:p>
            <a:endParaRPr lang="en-US" sz="2800" dirty="0"/>
          </a:p>
          <a:p>
            <a:pPr marL="68580" indent="0">
              <a:buFont typeface="Arial" pitchFamily="34" charset="0"/>
              <a:buNone/>
            </a:pPr>
            <a:endParaRPr lang="en-US" sz="2800" dirty="0"/>
          </a:p>
          <a:p>
            <a:endParaRPr lang="en-US" sz="2800" dirty="0"/>
          </a:p>
          <a:p>
            <a:endParaRPr lang="en-US" sz="2800" dirty="0"/>
          </a:p>
          <a:p>
            <a:endParaRPr lang="en-US" sz="2800" dirty="0"/>
          </a:p>
          <a:p>
            <a:endParaRPr lang="en-US" sz="2800" dirty="0"/>
          </a:p>
          <a:p>
            <a:endParaRPr lang="en-US" sz="2800" dirty="0"/>
          </a:p>
          <a:p>
            <a:pPr marL="68580" indent="0">
              <a:buFont typeface="Arial" pitchFamily="34" charset="0"/>
              <a:buNone/>
            </a:pPr>
            <a:endParaRPr lang="en-US" dirty="0"/>
          </a:p>
        </p:txBody>
      </p:sp>
    </p:spTree>
    <p:extLst>
      <p:ext uri="{BB962C8B-B14F-4D97-AF65-F5344CB8AC3E}">
        <p14:creationId xmlns:p14="http://schemas.microsoft.com/office/powerpoint/2010/main" val="10413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p:txBody>
          <a:bodyPr>
            <a:normAutofit/>
          </a:bodyPr>
          <a:lstStyle/>
          <a:p>
            <a:r>
              <a:rPr lang="en-US" dirty="0" err="1">
                <a:solidFill>
                  <a:schemeClr val="accent6"/>
                </a:solidFill>
              </a:rPr>
              <a:t>Valgrind</a:t>
            </a:r>
            <a:r>
              <a:rPr lang="en-US" dirty="0">
                <a:solidFill>
                  <a:schemeClr val="accent6"/>
                </a:solidFill>
              </a:rPr>
              <a:t> </a:t>
            </a:r>
            <a:r>
              <a:rPr lang="en-US" dirty="0"/>
              <a:t>memory errors, race conditions, taint analysis</a:t>
            </a:r>
          </a:p>
          <a:p>
            <a:pPr lvl="1"/>
            <a:r>
              <a:rPr lang="en-US" dirty="0"/>
              <a:t>Simulated CPU</a:t>
            </a:r>
          </a:p>
          <a:p>
            <a:pPr lvl="1"/>
            <a:r>
              <a:rPr lang="en-US" dirty="0"/>
              <a:t>Shadow memory</a:t>
            </a:r>
          </a:p>
          <a:p>
            <a:pPr lvl="1"/>
            <a:endParaRPr lang="en-US" dirty="0"/>
          </a:p>
        </p:txBody>
      </p:sp>
      <p:sp>
        <p:nvSpPr>
          <p:cNvPr id="4" name="TextBox 3"/>
          <p:cNvSpPr txBox="1"/>
          <p:nvPr/>
        </p:nvSpPr>
        <p:spPr>
          <a:xfrm>
            <a:off x="1270034" y="3820279"/>
            <a:ext cx="7103327" cy="2031325"/>
          </a:xfrm>
          <a:prstGeom prst="rect">
            <a:avLst/>
          </a:prstGeom>
          <a:noFill/>
        </p:spPr>
        <p:txBody>
          <a:bodyPr wrap="none" rtlCol="0">
            <a:spAutoFit/>
          </a:bodyPr>
          <a:lstStyle/>
          <a:p>
            <a:pPr algn="l"/>
            <a:endParaRPr lang="en-US" dirty="0"/>
          </a:p>
          <a:p>
            <a:pPr algn="l"/>
            <a:r>
              <a:rPr lang="en-US" dirty="0"/>
              <a:t>Invalid read of size 4</a:t>
            </a:r>
          </a:p>
          <a:p>
            <a:pPr algn="l"/>
            <a:r>
              <a:rPr lang="en-US" dirty="0"/>
              <a:t>   at 0x40F6BBCC: (within /</a:t>
            </a:r>
            <a:r>
              <a:rPr lang="en-US" dirty="0" err="1"/>
              <a:t>usr</a:t>
            </a:r>
            <a:r>
              <a:rPr lang="en-US" dirty="0"/>
              <a:t>/lib/libpng.so.2.1.0.9)</a:t>
            </a:r>
          </a:p>
          <a:p>
            <a:pPr algn="l"/>
            <a:r>
              <a:rPr lang="en-US" dirty="0"/>
              <a:t>   by 0x40F6B804: (within /</a:t>
            </a:r>
            <a:r>
              <a:rPr lang="en-US" dirty="0" err="1"/>
              <a:t>usr</a:t>
            </a:r>
            <a:r>
              <a:rPr lang="en-US" dirty="0"/>
              <a:t>/lib/libpng.so.2.1.0.9)</a:t>
            </a:r>
          </a:p>
          <a:p>
            <a:pPr algn="l"/>
            <a:r>
              <a:rPr lang="en-US" dirty="0"/>
              <a:t>   by 0x40B07FF4: </a:t>
            </a:r>
            <a:r>
              <a:rPr lang="en-US" dirty="0" err="1"/>
              <a:t>read_png_image</a:t>
            </a:r>
            <a:r>
              <a:rPr lang="en-US" dirty="0"/>
              <a:t>(</a:t>
            </a:r>
            <a:r>
              <a:rPr lang="en-US" dirty="0" err="1"/>
              <a:t>QImageIO</a:t>
            </a:r>
            <a:r>
              <a:rPr lang="en-US" dirty="0"/>
              <a:t> *) (kernel/qpngio.cpp:326)</a:t>
            </a:r>
          </a:p>
          <a:p>
            <a:pPr algn="l"/>
            <a:r>
              <a:rPr lang="en-US" dirty="0"/>
              <a:t>   by 0x40AC751B: </a:t>
            </a:r>
            <a:r>
              <a:rPr lang="en-US" dirty="0" err="1"/>
              <a:t>QImageIO</a:t>
            </a:r>
            <a:r>
              <a:rPr lang="en-US" dirty="0"/>
              <a:t>::read() (kernel/qimage.cpp:3621)</a:t>
            </a:r>
          </a:p>
          <a:p>
            <a:pPr algn="l"/>
            <a:r>
              <a:rPr lang="en-US" dirty="0"/>
              <a:t> Address 0xBFFFF0E0 is not </a:t>
            </a:r>
            <a:r>
              <a:rPr lang="en-US" dirty="0" err="1"/>
              <a:t>stack'd</a:t>
            </a:r>
            <a:r>
              <a:rPr lang="en-US" dirty="0"/>
              <a:t>, </a:t>
            </a:r>
            <a:r>
              <a:rPr lang="en-US" dirty="0" err="1"/>
              <a:t>malloc'd</a:t>
            </a:r>
            <a:r>
              <a:rPr lang="en-US" dirty="0"/>
              <a:t> or </a:t>
            </a:r>
            <a:r>
              <a:rPr lang="en-US" dirty="0" err="1"/>
              <a:t>free'd</a:t>
            </a:r>
            <a:endParaRPr lang="en-US" dirty="0"/>
          </a:p>
        </p:txBody>
      </p:sp>
    </p:spTree>
    <p:extLst>
      <p:ext uri="{BB962C8B-B14F-4D97-AF65-F5344CB8AC3E}">
        <p14:creationId xmlns:p14="http://schemas.microsoft.com/office/powerpoint/2010/main" val="913812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p:txBody>
          <a:bodyPr>
            <a:normAutofit/>
          </a:bodyPr>
          <a:lstStyle/>
          <a:p>
            <a:r>
              <a:rPr lang="en-US" dirty="0" err="1">
                <a:solidFill>
                  <a:schemeClr val="accent6"/>
                </a:solidFill>
              </a:rPr>
              <a:t>Valgrind</a:t>
            </a:r>
            <a:r>
              <a:rPr lang="en-US" dirty="0">
                <a:solidFill>
                  <a:schemeClr val="accent6"/>
                </a:solidFill>
              </a:rPr>
              <a:t> </a:t>
            </a:r>
            <a:r>
              <a:rPr lang="en-US" dirty="0"/>
              <a:t>memory errors, race conditions</a:t>
            </a:r>
          </a:p>
          <a:p>
            <a:r>
              <a:rPr lang="en-US" dirty="0" err="1">
                <a:solidFill>
                  <a:srgbClr val="1AB39F"/>
                </a:solidFill>
              </a:rPr>
              <a:t>Parasoft</a:t>
            </a:r>
            <a:r>
              <a:rPr lang="en-US" dirty="0">
                <a:solidFill>
                  <a:srgbClr val="1AB39F"/>
                </a:solidFill>
              </a:rPr>
              <a:t> </a:t>
            </a:r>
            <a:r>
              <a:rPr lang="en-US" dirty="0" err="1">
                <a:solidFill>
                  <a:srgbClr val="1AB39F"/>
                </a:solidFill>
              </a:rPr>
              <a:t>Jtest</a:t>
            </a:r>
            <a:r>
              <a:rPr lang="en-US" dirty="0">
                <a:solidFill>
                  <a:srgbClr val="1AB39F"/>
                </a:solidFill>
              </a:rPr>
              <a:t>/Insure++ </a:t>
            </a:r>
            <a:r>
              <a:rPr lang="en-US" dirty="0"/>
              <a:t>memory errors + visualizer, race conditions, exceptions …</a:t>
            </a:r>
          </a:p>
          <a:p>
            <a:r>
              <a:rPr lang="en-US" dirty="0">
                <a:solidFill>
                  <a:srgbClr val="1AB39F"/>
                </a:solidFill>
              </a:rPr>
              <a:t>IBM Rational Purify </a:t>
            </a:r>
            <a:r>
              <a:rPr lang="en-US" dirty="0"/>
              <a:t>memory errors</a:t>
            </a:r>
          </a:p>
          <a:p>
            <a:r>
              <a:rPr lang="en-US" dirty="0">
                <a:solidFill>
                  <a:srgbClr val="1AB39F"/>
                </a:solidFill>
              </a:rPr>
              <a:t>IBM </a:t>
            </a:r>
            <a:r>
              <a:rPr lang="en-US" dirty="0" err="1">
                <a:solidFill>
                  <a:srgbClr val="1AB39F"/>
                </a:solidFill>
              </a:rPr>
              <a:t>PureCoverage</a:t>
            </a:r>
            <a:r>
              <a:rPr lang="en-US" dirty="0">
                <a:solidFill>
                  <a:srgbClr val="1AB39F"/>
                </a:solidFill>
              </a:rPr>
              <a:t> </a:t>
            </a:r>
            <a:r>
              <a:rPr lang="en-US" dirty="0"/>
              <a:t>detect untested paths</a:t>
            </a:r>
          </a:p>
          <a:p>
            <a:r>
              <a:rPr lang="en-US" dirty="0">
                <a:solidFill>
                  <a:srgbClr val="1AB39F"/>
                </a:solidFill>
              </a:rPr>
              <a:t>Daikon</a:t>
            </a:r>
            <a:r>
              <a:rPr lang="en-US" dirty="0"/>
              <a:t> dynamic invariant detection </a:t>
            </a:r>
          </a:p>
        </p:txBody>
      </p:sp>
    </p:spTree>
    <p:extLst>
      <p:ext uri="{BB962C8B-B14F-4D97-AF65-F5344CB8AC3E}">
        <p14:creationId xmlns:p14="http://schemas.microsoft.com/office/powerpoint/2010/main" val="278124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p:txBody>
          <a:bodyPr/>
          <a:lstStyle/>
          <a:p>
            <a:r>
              <a:rPr lang="en-US" sz="3200" dirty="0"/>
              <a:t>Useful and challenging</a:t>
            </a:r>
          </a:p>
          <a:p>
            <a:pPr lvl="1"/>
            <a:r>
              <a:rPr lang="en-US" dirty="0"/>
              <a:t>Random inputs </a:t>
            </a:r>
          </a:p>
          <a:p>
            <a:pPr lvl="1"/>
            <a:r>
              <a:rPr lang="en-US" dirty="0"/>
              <a:t>Guided testing (coverage)</a:t>
            </a:r>
          </a:p>
          <a:p>
            <a:pPr lvl="1"/>
            <a:r>
              <a:rPr lang="en-US" dirty="0"/>
              <a:t>Bug reproducing</a:t>
            </a:r>
          </a:p>
          <a:p>
            <a:pPr lvl="1"/>
            <a:endParaRPr lang="en-US" dirty="0"/>
          </a:p>
          <a:p>
            <a:r>
              <a:rPr lang="en-US" dirty="0"/>
              <a:t>But …</a:t>
            </a:r>
          </a:p>
          <a:p>
            <a:pPr lvl="1"/>
            <a:r>
              <a:rPr lang="en-US" dirty="0"/>
              <a:t>Observe </a:t>
            </a:r>
            <a:r>
              <a:rPr lang="en-US" dirty="0">
                <a:solidFill>
                  <a:schemeClr val="accent3"/>
                </a:solidFill>
              </a:rPr>
              <a:t>some</a:t>
            </a:r>
            <a:r>
              <a:rPr lang="en-US" dirty="0"/>
              <a:t> program behaviors</a:t>
            </a:r>
          </a:p>
          <a:p>
            <a:pPr lvl="1"/>
            <a:r>
              <a:rPr lang="en-US" dirty="0"/>
              <a:t>What can you say about </a:t>
            </a:r>
            <a:r>
              <a:rPr lang="en-US" dirty="0">
                <a:solidFill>
                  <a:schemeClr val="accent3"/>
                </a:solidFill>
              </a:rPr>
              <a:t>other</a:t>
            </a:r>
            <a:r>
              <a:rPr lang="en-US" dirty="0"/>
              <a:t> behaviors?</a:t>
            </a:r>
          </a:p>
          <a:p>
            <a:endParaRPr lang="en-US" dirty="0"/>
          </a:p>
        </p:txBody>
      </p:sp>
    </p:spTree>
    <p:extLst>
      <p:ext uri="{BB962C8B-B14F-4D97-AF65-F5344CB8AC3E}">
        <p14:creationId xmlns:p14="http://schemas.microsoft.com/office/powerpoint/2010/main" val="3959433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is not enough</a:t>
            </a:r>
          </a:p>
        </p:txBody>
      </p:sp>
      <p:sp>
        <p:nvSpPr>
          <p:cNvPr id="3" name="Content Placeholder 2"/>
          <p:cNvSpPr>
            <a:spLocks noGrp="1"/>
          </p:cNvSpPr>
          <p:nvPr>
            <p:ph idx="1"/>
          </p:nvPr>
        </p:nvSpPr>
        <p:spPr/>
        <p:txBody>
          <a:bodyPr>
            <a:normAutofit/>
          </a:bodyPr>
          <a:lstStyle/>
          <a:p>
            <a:r>
              <a:rPr lang="en-US" dirty="0"/>
              <a:t>Observe </a:t>
            </a:r>
            <a:r>
              <a:rPr lang="en-US" dirty="0">
                <a:solidFill>
                  <a:schemeClr val="accent6">
                    <a:lumMod val="75000"/>
                  </a:schemeClr>
                </a:solidFill>
              </a:rPr>
              <a:t>some</a:t>
            </a:r>
            <a:r>
              <a:rPr lang="en-US" dirty="0">
                <a:solidFill>
                  <a:srgbClr val="FFFF00"/>
                </a:solidFill>
              </a:rPr>
              <a:t> </a:t>
            </a:r>
            <a:r>
              <a:rPr lang="en-US" dirty="0"/>
              <a:t>program behaviors</a:t>
            </a:r>
          </a:p>
          <a:p>
            <a:r>
              <a:rPr lang="en-US" dirty="0"/>
              <a:t>What can you say about </a:t>
            </a:r>
            <a:r>
              <a:rPr lang="en-US" dirty="0">
                <a:solidFill>
                  <a:schemeClr val="accent6">
                    <a:lumMod val="75000"/>
                  </a:schemeClr>
                </a:solidFill>
              </a:rPr>
              <a:t>other</a:t>
            </a:r>
            <a:r>
              <a:rPr lang="en-US" dirty="0">
                <a:solidFill>
                  <a:srgbClr val="FFFF00"/>
                </a:solidFill>
              </a:rPr>
              <a:t> </a:t>
            </a:r>
            <a:r>
              <a:rPr lang="en-US" dirty="0"/>
              <a:t>behaviors?</a:t>
            </a:r>
          </a:p>
          <a:p>
            <a:endParaRPr lang="en-US" dirty="0"/>
          </a:p>
          <a:p>
            <a:r>
              <a:rPr lang="en-US" dirty="0"/>
              <a:t>Concurrency makes things worse</a:t>
            </a:r>
          </a:p>
          <a:p>
            <a:endParaRPr lang="en-US" dirty="0"/>
          </a:p>
          <a:p>
            <a:r>
              <a:rPr lang="en-US" dirty="0"/>
              <a:t>Smart testing is useful</a:t>
            </a:r>
          </a:p>
          <a:p>
            <a:pPr lvl="1"/>
            <a:r>
              <a:rPr lang="en-US" dirty="0"/>
              <a:t>requires the techniques that we will see in the course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27584" y="2996952"/>
            <a:ext cx="3816424" cy="1224136"/>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 name="Title 1"/>
          <p:cNvSpPr>
            <a:spLocks noGrp="1"/>
          </p:cNvSpPr>
          <p:nvPr>
            <p:ph type="title"/>
          </p:nvPr>
        </p:nvSpPr>
        <p:spPr/>
        <p:txBody>
          <a:bodyPr/>
          <a:lstStyle/>
          <a:p>
            <a:r>
              <a:rPr lang="en-US" dirty="0"/>
              <a:t>What can we do about it?</a:t>
            </a:r>
          </a:p>
        </p:txBody>
      </p:sp>
      <p:sp>
        <p:nvSpPr>
          <p:cNvPr id="3" name="Content Placeholder 2"/>
          <p:cNvSpPr>
            <a:spLocks noGrp="1"/>
          </p:cNvSpPr>
          <p:nvPr>
            <p:ph idx="1"/>
          </p:nvPr>
        </p:nvSpPr>
        <p:spPr>
          <a:xfrm>
            <a:off x="914400" y="1828800"/>
            <a:ext cx="7772400" cy="4572000"/>
          </a:xfrm>
        </p:spPr>
        <p:txBody>
          <a:bodyPr/>
          <a:lstStyle/>
          <a:p>
            <a:r>
              <a:rPr lang="en-US" dirty="0"/>
              <a:t>Monitoring</a:t>
            </a:r>
          </a:p>
          <a:p>
            <a:r>
              <a:rPr lang="en-US" dirty="0"/>
              <a:t>Testing</a:t>
            </a:r>
          </a:p>
          <a:p>
            <a:r>
              <a:rPr lang="en-US" dirty="0"/>
              <a:t>Static Analysis </a:t>
            </a:r>
          </a:p>
          <a:p>
            <a:r>
              <a:rPr lang="en-US" dirty="0"/>
              <a:t>Formal Verification</a:t>
            </a:r>
          </a:p>
          <a:p>
            <a:r>
              <a:rPr lang="en-US" dirty="0"/>
              <a:t>Specification</a:t>
            </a:r>
          </a:p>
          <a:p>
            <a:pPr marL="454914" lvl="1" indent="0">
              <a:buNone/>
            </a:pPr>
            <a:endParaRPr lang="en-US" dirty="0"/>
          </a:p>
        </p:txBody>
      </p:sp>
      <p:grpSp>
        <p:nvGrpSpPr>
          <p:cNvPr id="7" name="Group 6"/>
          <p:cNvGrpSpPr/>
          <p:nvPr/>
        </p:nvGrpSpPr>
        <p:grpSpPr>
          <a:xfrm>
            <a:off x="6280141" y="1828800"/>
            <a:ext cx="2667000" cy="3040360"/>
            <a:chOff x="6280141" y="1828800"/>
            <a:chExt cx="2667000" cy="2030648"/>
          </a:xfrm>
        </p:grpSpPr>
        <p:sp>
          <p:nvSpPr>
            <p:cNvPr id="4" name="TextBox 3"/>
            <p:cNvSpPr txBox="1"/>
            <p:nvPr/>
          </p:nvSpPr>
          <p:spPr>
            <a:xfrm>
              <a:off x="6280141" y="1828800"/>
              <a:ext cx="2667000" cy="430448"/>
            </a:xfrm>
            <a:prstGeom prst="rect">
              <a:avLst/>
            </a:prstGeom>
            <a:noFill/>
          </p:spPr>
          <p:txBody>
            <a:bodyPr wrap="square" rtlCol="0">
              <a:spAutoFit/>
            </a:bodyPr>
            <a:lstStyle/>
            <a:p>
              <a:pPr algn="ctr"/>
              <a:r>
                <a:rPr lang="en-US" sz="3200" dirty="0"/>
                <a:t>Run time</a:t>
              </a:r>
            </a:p>
          </p:txBody>
        </p:sp>
        <p:sp>
          <p:nvSpPr>
            <p:cNvPr id="5" name="TextBox 4"/>
            <p:cNvSpPr txBox="1"/>
            <p:nvPr/>
          </p:nvSpPr>
          <p:spPr>
            <a:xfrm>
              <a:off x="6280141" y="3429000"/>
              <a:ext cx="2667000" cy="430448"/>
            </a:xfrm>
            <a:prstGeom prst="rect">
              <a:avLst/>
            </a:prstGeom>
            <a:noFill/>
          </p:spPr>
          <p:txBody>
            <a:bodyPr wrap="square" rtlCol="0">
              <a:spAutoFit/>
            </a:bodyPr>
            <a:lstStyle/>
            <a:p>
              <a:pPr algn="ctr"/>
              <a:r>
                <a:rPr lang="en-US" sz="3200" dirty="0"/>
                <a:t>Design Time</a:t>
              </a:r>
            </a:p>
          </p:txBody>
        </p:sp>
        <p:sp>
          <p:nvSpPr>
            <p:cNvPr id="6" name="Down Arrow 5"/>
            <p:cNvSpPr/>
            <p:nvPr/>
          </p:nvSpPr>
          <p:spPr>
            <a:xfrm>
              <a:off x="7308304" y="2273702"/>
              <a:ext cx="648072" cy="103073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86312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Analysis &amp; Verification</a:t>
            </a:r>
          </a:p>
        </p:txBody>
      </p:sp>
      <p:sp>
        <p:nvSpPr>
          <p:cNvPr id="4" name="TextBox 3"/>
          <p:cNvSpPr txBox="1"/>
          <p:nvPr/>
        </p:nvSpPr>
        <p:spPr>
          <a:xfrm>
            <a:off x="1447800" y="1524000"/>
            <a:ext cx="3384260" cy="4031873"/>
          </a:xfrm>
          <a:prstGeom prst="rect">
            <a:avLst/>
          </a:prstGeom>
          <a:noFill/>
        </p:spPr>
        <p:txBody>
          <a:bodyPr wrap="square" rtlCol="0">
            <a:spAutoFit/>
          </a:bodyPr>
          <a:lstStyle/>
          <a:p>
            <a:pPr algn="l"/>
            <a:r>
              <a:rPr lang="en-US" sz="3200" dirty="0"/>
              <a:t>x = ?</a:t>
            </a:r>
          </a:p>
          <a:p>
            <a:pPr algn="l"/>
            <a:r>
              <a:rPr lang="en-US" sz="3200" dirty="0"/>
              <a:t>if (x &gt; 0) {</a:t>
            </a:r>
          </a:p>
          <a:p>
            <a:pPr algn="l"/>
            <a:r>
              <a:rPr lang="en-US" sz="3200" dirty="0"/>
              <a:t>   y = 42;</a:t>
            </a:r>
          </a:p>
          <a:p>
            <a:pPr algn="l"/>
            <a:r>
              <a:rPr lang="en-US" sz="3200" dirty="0"/>
              <a:t>}  else {</a:t>
            </a:r>
          </a:p>
          <a:p>
            <a:pPr algn="l"/>
            <a:r>
              <a:rPr lang="en-US" sz="3200" dirty="0"/>
              <a:t>   y  = 73;</a:t>
            </a:r>
          </a:p>
          <a:p>
            <a:pPr algn="l"/>
            <a:r>
              <a:rPr lang="en-US" sz="3200" dirty="0"/>
              <a:t>   </a:t>
            </a:r>
            <a:r>
              <a:rPr lang="en-US" sz="3200" dirty="0" err="1"/>
              <a:t>foo</a:t>
            </a:r>
            <a:r>
              <a:rPr lang="en-US" sz="3200" dirty="0"/>
              <a:t>();</a:t>
            </a:r>
          </a:p>
          <a:p>
            <a:pPr algn="l"/>
            <a:r>
              <a:rPr lang="en-US" sz="3200" dirty="0"/>
              <a:t>} </a:t>
            </a:r>
          </a:p>
          <a:p>
            <a:pPr algn="l"/>
            <a:r>
              <a:rPr lang="en-US" sz="3200" dirty="0"/>
              <a:t>assert (y == 42);</a:t>
            </a:r>
          </a:p>
        </p:txBody>
      </p:sp>
      <p:sp>
        <p:nvSpPr>
          <p:cNvPr id="5" name="Content Placeholder 2"/>
          <p:cNvSpPr txBox="1">
            <a:spLocks/>
          </p:cNvSpPr>
          <p:nvPr/>
        </p:nvSpPr>
        <p:spPr>
          <a:xfrm>
            <a:off x="914400" y="5867400"/>
            <a:ext cx="7772400" cy="80724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sz="3000" dirty="0"/>
              <a:t>Is assertion true? </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3" name="TextBox 2"/>
          <p:cNvSpPr txBox="1"/>
          <p:nvPr/>
        </p:nvSpPr>
        <p:spPr>
          <a:xfrm>
            <a:off x="4499992" y="4293096"/>
            <a:ext cx="792088" cy="1569660"/>
          </a:xfrm>
          <a:prstGeom prst="rect">
            <a:avLst/>
          </a:prstGeom>
          <a:noFill/>
        </p:spPr>
        <p:txBody>
          <a:bodyPr wrap="square" rtlCol="0">
            <a:spAutoFit/>
          </a:bodyPr>
          <a:lstStyle/>
          <a:p>
            <a:pPr algn="ctr" rtl="0"/>
            <a:r>
              <a:rPr lang="en-US" sz="9600" dirty="0">
                <a:solidFill>
                  <a:schemeClr val="accent1"/>
                </a:solidFill>
              </a:rPr>
              <a:t>?</a:t>
            </a:r>
          </a:p>
        </p:txBody>
      </p:sp>
    </p:spTree>
    <p:extLst>
      <p:ext uri="{BB962C8B-B14F-4D97-AF65-F5344CB8AC3E}">
        <p14:creationId xmlns:p14="http://schemas.microsoft.com/office/powerpoint/2010/main" val="332523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Analysis &amp; Verification</a:t>
            </a:r>
          </a:p>
        </p:txBody>
      </p:sp>
      <p:sp>
        <p:nvSpPr>
          <p:cNvPr id="4" name="TextBox 3"/>
          <p:cNvSpPr txBox="1"/>
          <p:nvPr/>
        </p:nvSpPr>
        <p:spPr>
          <a:xfrm>
            <a:off x="1447800" y="1524000"/>
            <a:ext cx="3384260" cy="4031873"/>
          </a:xfrm>
          <a:prstGeom prst="rect">
            <a:avLst/>
          </a:prstGeom>
          <a:noFill/>
        </p:spPr>
        <p:txBody>
          <a:bodyPr wrap="square" rtlCol="0">
            <a:spAutoFit/>
          </a:bodyPr>
          <a:lstStyle/>
          <a:p>
            <a:pPr algn="l" rtl="0"/>
            <a:r>
              <a:rPr lang="en-US" sz="3200" dirty="0"/>
              <a:t>y = ?; x = y * 2</a:t>
            </a:r>
          </a:p>
          <a:p>
            <a:pPr algn="l" rtl="0"/>
            <a:r>
              <a:rPr lang="en-US" sz="3200" dirty="0"/>
              <a:t>if (x % 2 == 0) {</a:t>
            </a:r>
          </a:p>
          <a:p>
            <a:pPr algn="l" rtl="0"/>
            <a:r>
              <a:rPr lang="en-US" sz="3200" dirty="0"/>
              <a:t>   y = 42;</a:t>
            </a:r>
          </a:p>
          <a:p>
            <a:pPr algn="l" rtl="0"/>
            <a:r>
              <a:rPr lang="en-US" sz="3200" dirty="0"/>
              <a:t>}  else {</a:t>
            </a:r>
          </a:p>
          <a:p>
            <a:pPr algn="l" rtl="0"/>
            <a:r>
              <a:rPr lang="en-US" sz="3200" dirty="0"/>
              <a:t>   y  = 73;</a:t>
            </a:r>
          </a:p>
          <a:p>
            <a:pPr algn="l" rtl="0"/>
            <a:r>
              <a:rPr lang="en-US" sz="3200" dirty="0"/>
              <a:t>   </a:t>
            </a:r>
            <a:r>
              <a:rPr lang="en-US" sz="3200" dirty="0" err="1"/>
              <a:t>foo</a:t>
            </a:r>
            <a:r>
              <a:rPr lang="en-US" sz="3200" dirty="0"/>
              <a:t>();</a:t>
            </a:r>
          </a:p>
          <a:p>
            <a:pPr algn="l" rtl="0"/>
            <a:r>
              <a:rPr lang="en-US" sz="3200" dirty="0"/>
              <a:t>} </a:t>
            </a:r>
          </a:p>
          <a:p>
            <a:pPr algn="l" rtl="0"/>
            <a:r>
              <a:rPr lang="en-US" sz="3200" dirty="0"/>
              <a:t>assert (y == 42);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7" name="Content Placeholder 2"/>
          <p:cNvSpPr txBox="1">
            <a:spLocks/>
          </p:cNvSpPr>
          <p:nvPr/>
        </p:nvSpPr>
        <p:spPr>
          <a:xfrm>
            <a:off x="914400" y="5867400"/>
            <a:ext cx="7772400" cy="945976"/>
          </a:xfrm>
          <a:prstGeom prst="rect">
            <a:avLst/>
          </a:prstGeom>
        </p:spPr>
        <p:txBody>
          <a:bodyPr vert="horz">
            <a:normAutofit fontScale="85000" lnSpcReduction="1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Is</a:t>
            </a:r>
            <a:r>
              <a:rPr kumimoji="0" lang="en-US" sz="3000" b="0" i="0" u="none" strike="noStrike" kern="1200" cap="none" spc="0" normalizeH="0" noProof="0" dirty="0">
                <a:ln>
                  <a:noFill/>
                </a:ln>
                <a:solidFill>
                  <a:schemeClr val="tx1"/>
                </a:solidFill>
                <a:effectLst/>
                <a:uLnTx/>
                <a:uFillTx/>
                <a:latin typeface="+mn-lt"/>
                <a:ea typeface="+mn-ea"/>
                <a:cs typeface="+mn-cs"/>
              </a:rPr>
              <a:t> assertion true? Can we prove this? Automatically?</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Bad news: problem is generally </a:t>
            </a:r>
            <a:r>
              <a:rPr kumimoji="0" lang="en-US" sz="3000" b="0" i="0" u="none" strike="noStrike" kern="1200" cap="none" spc="0" normalizeH="0" baseline="0" noProof="0" dirty="0" err="1">
                <a:ln>
                  <a:noFill/>
                </a:ln>
                <a:solidFill>
                  <a:schemeClr val="tx1"/>
                </a:solidFill>
                <a:effectLst/>
                <a:uLnTx/>
                <a:uFillTx/>
                <a:latin typeface="+mn-lt"/>
                <a:ea typeface="+mn-ea"/>
                <a:cs typeface="+mn-cs"/>
              </a:rPr>
              <a:t>undecidable</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4499992" y="4293096"/>
            <a:ext cx="792088" cy="1569660"/>
          </a:xfrm>
          <a:prstGeom prst="rect">
            <a:avLst/>
          </a:prstGeom>
          <a:noFill/>
        </p:spPr>
        <p:txBody>
          <a:bodyPr wrap="square" rtlCol="0">
            <a:spAutoFit/>
          </a:bodyPr>
          <a:lstStyle/>
          <a:p>
            <a:pPr algn="ctr" rtl="0"/>
            <a:r>
              <a:rPr lang="en-US" sz="9600" dirty="0">
                <a:solidFill>
                  <a:schemeClr val="accent1"/>
                </a:solidFill>
              </a:rPr>
              <a:t>?</a:t>
            </a:r>
          </a:p>
        </p:txBody>
      </p:sp>
    </p:spTree>
    <p:extLst>
      <p:ext uri="{BB962C8B-B14F-4D97-AF65-F5344CB8AC3E}">
        <p14:creationId xmlns:p14="http://schemas.microsoft.com/office/powerpoint/2010/main" val="188664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verification</a:t>
            </a:r>
          </a:p>
        </p:txBody>
      </p:sp>
      <p:sp>
        <p:nvSpPr>
          <p:cNvPr id="3" name="Content Placeholder 2"/>
          <p:cNvSpPr>
            <a:spLocks noGrp="1"/>
          </p:cNvSpPr>
          <p:nvPr>
            <p:ph idx="1"/>
          </p:nvPr>
        </p:nvSpPr>
        <p:spPr>
          <a:xfrm>
            <a:off x="914400" y="1783560"/>
            <a:ext cx="7772400" cy="4541040"/>
          </a:xfrm>
        </p:spPr>
        <p:txBody>
          <a:bodyPr>
            <a:normAutofit fontScale="92500" lnSpcReduction="10000"/>
          </a:bodyPr>
          <a:lstStyle/>
          <a:p>
            <a:r>
              <a:rPr lang="en-US" dirty="0"/>
              <a:t>Mathematical model of software</a:t>
            </a:r>
          </a:p>
          <a:p>
            <a:pPr lvl="1"/>
            <a:r>
              <a:rPr lang="en-US" dirty="0">
                <a:sym typeface="Symbol"/>
              </a:rPr>
              <a:t>: </a:t>
            </a:r>
            <a:r>
              <a:rPr lang="en-US" dirty="0" err="1"/>
              <a:t>Var</a:t>
            </a:r>
            <a:r>
              <a:rPr lang="en-US" dirty="0"/>
              <a:t> </a:t>
            </a:r>
            <a:r>
              <a:rPr lang="en-US" dirty="0">
                <a:sym typeface="Wingdings" pitchFamily="2" charset="2"/>
              </a:rPr>
              <a:t></a:t>
            </a:r>
            <a:r>
              <a:rPr lang="en-US" sz="2000" i="1" dirty="0">
                <a:latin typeface="Blackadder ITC" pitchFamily="82" charset="0"/>
                <a:sym typeface="Wingdings" pitchFamily="2" charset="2"/>
              </a:rPr>
              <a:t>Z</a:t>
            </a:r>
            <a:endParaRPr lang="en-US" sz="1000" dirty="0">
              <a:latin typeface="Arial"/>
              <a:cs typeface="Arial"/>
              <a:sym typeface="Wingdings" pitchFamily="2" charset="2"/>
            </a:endParaRPr>
          </a:p>
          <a:p>
            <a:pPr lvl="1"/>
            <a:r>
              <a:rPr lang="en-US" dirty="0">
                <a:sym typeface="Symbol"/>
              </a:rPr>
              <a:t></a:t>
            </a:r>
            <a:r>
              <a:rPr lang="en-US" dirty="0"/>
              <a:t>= [x</a:t>
            </a:r>
            <a:r>
              <a:rPr lang="en-US" sz="1600" dirty="0">
                <a:latin typeface="Wingdings"/>
                <a:ea typeface="Wingdings"/>
                <a:cs typeface="Wingdings"/>
                <a:sym typeface="Wingdings"/>
              </a:rPr>
              <a:t></a:t>
            </a:r>
            <a:r>
              <a:rPr lang="en-US" sz="2800" dirty="0">
                <a:ea typeface="Wingdings"/>
                <a:cs typeface="Wingdings"/>
                <a:sym typeface="Wingdings"/>
              </a:rPr>
              <a:t>0,</a:t>
            </a:r>
            <a:r>
              <a:rPr lang="en-US" dirty="0"/>
              <a:t> y</a:t>
            </a:r>
            <a:r>
              <a:rPr lang="en-US" sz="1600" dirty="0">
                <a:latin typeface="Wingdings"/>
                <a:ea typeface="Wingdings"/>
                <a:cs typeface="Wingdings"/>
                <a:sym typeface="Wingdings"/>
              </a:rPr>
              <a:t></a:t>
            </a:r>
            <a:r>
              <a:rPr lang="en-US" sz="2400" dirty="0">
                <a:ea typeface="Wingdings"/>
                <a:cs typeface="Wingdings"/>
                <a:sym typeface="Wingdings"/>
              </a:rPr>
              <a:t>1]</a:t>
            </a:r>
            <a:endParaRPr lang="en-US" dirty="0"/>
          </a:p>
          <a:p>
            <a:r>
              <a:rPr lang="en-US" dirty="0"/>
              <a:t>Logical specification</a:t>
            </a:r>
          </a:p>
          <a:p>
            <a:pPr lvl="1"/>
            <a:r>
              <a:rPr lang="en-US" dirty="0"/>
              <a:t>{ </a:t>
            </a:r>
            <a:r>
              <a:rPr lang="en-US" i="1" dirty="0"/>
              <a:t>0 &lt; x </a:t>
            </a:r>
            <a:r>
              <a:rPr lang="en-US" dirty="0"/>
              <a:t>} = {</a:t>
            </a:r>
            <a:r>
              <a:rPr lang="en-US" dirty="0">
                <a:sym typeface="Symbol"/>
              </a:rPr>
              <a:t> </a:t>
            </a:r>
            <a:r>
              <a:rPr lang="en-US" dirty="0"/>
              <a:t>∈ State | 0 &lt; </a:t>
            </a:r>
            <a:r>
              <a:rPr lang="en-US" dirty="0">
                <a:sym typeface="Symbol"/>
              </a:rPr>
              <a:t> </a:t>
            </a:r>
            <a:r>
              <a:rPr lang="en-US" dirty="0"/>
              <a:t>(x) }</a:t>
            </a:r>
          </a:p>
          <a:p>
            <a:endParaRPr lang="en-US" dirty="0"/>
          </a:p>
          <a:p>
            <a:r>
              <a:rPr lang="en-US" dirty="0"/>
              <a:t>Machine checked formal proofs</a:t>
            </a:r>
          </a:p>
          <a:p>
            <a:endParaRPr lang="en-US" dirty="0"/>
          </a:p>
          <a:p>
            <a:pPr marL="68580" indent="0">
              <a:buNone/>
            </a:pPr>
            <a:r>
              <a:rPr lang="en-US" dirty="0"/>
              <a:t> </a:t>
            </a:r>
          </a:p>
          <a:p>
            <a:pPr lvl="1"/>
            <a:endParaRPr lang="en-US" dirty="0"/>
          </a:p>
        </p:txBody>
      </p:sp>
      <p:sp>
        <p:nvSpPr>
          <p:cNvPr id="4" name="TextBox 3"/>
          <p:cNvSpPr txBox="1"/>
          <p:nvPr/>
        </p:nvSpPr>
        <p:spPr>
          <a:xfrm>
            <a:off x="2133600" y="6319510"/>
            <a:ext cx="4422004" cy="523220"/>
          </a:xfrm>
          <a:prstGeom prst="rect">
            <a:avLst/>
          </a:prstGeom>
          <a:noFill/>
        </p:spPr>
        <p:txBody>
          <a:bodyPr wrap="none" rtlCol="0">
            <a:spAutoFit/>
          </a:bodyPr>
          <a:lstStyle/>
          <a:p>
            <a:r>
              <a:rPr lang="en-US" sz="2800" dirty="0"/>
              <a:t>{ 0 &lt; x }  y:= x ; y:=y+1  { </a:t>
            </a:r>
            <a:r>
              <a:rPr lang="en-US" sz="2800" i="1" dirty="0"/>
              <a:t>1 &lt; y </a:t>
            </a:r>
            <a:r>
              <a:rPr lang="en-US" sz="2800" dirty="0"/>
              <a:t>} </a:t>
            </a:r>
          </a:p>
        </p:txBody>
      </p:sp>
      <p:sp>
        <p:nvSpPr>
          <p:cNvPr id="5" name="TextBox 4"/>
          <p:cNvSpPr txBox="1"/>
          <p:nvPr/>
        </p:nvSpPr>
        <p:spPr>
          <a:xfrm>
            <a:off x="457200" y="5725180"/>
            <a:ext cx="4247201" cy="523220"/>
          </a:xfrm>
          <a:prstGeom prst="rect">
            <a:avLst/>
          </a:prstGeom>
          <a:noFill/>
        </p:spPr>
        <p:txBody>
          <a:bodyPr wrap="none" rtlCol="0">
            <a:spAutoFit/>
          </a:bodyPr>
          <a:lstStyle/>
          <a:p>
            <a:r>
              <a:rPr lang="en-US" sz="2800" dirty="0"/>
              <a:t>{ </a:t>
            </a:r>
            <a:r>
              <a:rPr lang="en-US" sz="2800" i="1" dirty="0"/>
              <a:t>0 &lt; x </a:t>
            </a:r>
            <a:r>
              <a:rPr lang="en-US" sz="2800" dirty="0"/>
              <a:t>}  y:= x  { </a:t>
            </a:r>
            <a:r>
              <a:rPr lang="en-US" sz="2800" i="1" dirty="0"/>
              <a:t>0 &lt; x </a:t>
            </a:r>
            <a:r>
              <a:rPr lang="en-US" sz="1600" i="1" dirty="0"/>
              <a:t>∧</a:t>
            </a:r>
            <a:r>
              <a:rPr lang="en-US" sz="2800" i="1" dirty="0"/>
              <a:t> y = x </a:t>
            </a:r>
            <a:r>
              <a:rPr lang="en-US" sz="2800" dirty="0"/>
              <a:t>} </a:t>
            </a:r>
          </a:p>
        </p:txBody>
      </p:sp>
      <p:sp>
        <p:nvSpPr>
          <p:cNvPr id="7" name="TextBox 6"/>
          <p:cNvSpPr txBox="1"/>
          <p:nvPr/>
        </p:nvSpPr>
        <p:spPr>
          <a:xfrm>
            <a:off x="5181600" y="5704820"/>
            <a:ext cx="3504861" cy="523220"/>
          </a:xfrm>
          <a:prstGeom prst="rect">
            <a:avLst/>
          </a:prstGeom>
          <a:noFill/>
        </p:spPr>
        <p:txBody>
          <a:bodyPr wrap="none" rtlCol="0">
            <a:spAutoFit/>
          </a:bodyPr>
          <a:lstStyle/>
          <a:p>
            <a:r>
              <a:rPr lang="en-US" sz="2800" dirty="0"/>
              <a:t>{ </a:t>
            </a:r>
            <a:r>
              <a:rPr lang="en-US" sz="2800" i="1" dirty="0"/>
              <a:t>0 &lt; y </a:t>
            </a:r>
            <a:r>
              <a:rPr lang="en-US" sz="2800" dirty="0"/>
              <a:t>}  y:= y+1  { </a:t>
            </a:r>
            <a:r>
              <a:rPr lang="en-US" sz="2800" i="1" dirty="0"/>
              <a:t>1&lt; y</a:t>
            </a:r>
            <a:r>
              <a:rPr lang="en-US" sz="2800" dirty="0"/>
              <a:t> } </a:t>
            </a:r>
          </a:p>
        </p:txBody>
      </p:sp>
      <p:sp>
        <p:nvSpPr>
          <p:cNvPr id="8" name="TextBox 7"/>
          <p:cNvSpPr txBox="1"/>
          <p:nvPr/>
        </p:nvSpPr>
        <p:spPr>
          <a:xfrm>
            <a:off x="1977168" y="6358078"/>
            <a:ext cx="1207263" cy="492443"/>
          </a:xfrm>
          <a:prstGeom prst="rect">
            <a:avLst/>
          </a:prstGeom>
          <a:solidFill>
            <a:schemeClr val="bg1">
              <a:lumMod val="95000"/>
              <a:lumOff val="5000"/>
            </a:schemeClr>
          </a:solidFill>
        </p:spPr>
        <p:txBody>
          <a:bodyPr wrap="none" rtlCol="0">
            <a:spAutoFit/>
          </a:bodyPr>
          <a:lstStyle/>
          <a:p>
            <a:r>
              <a:rPr lang="en-US" sz="2600" dirty="0"/>
              <a:t>{ </a:t>
            </a:r>
            <a:r>
              <a:rPr lang="en-US" sz="2600" i="1" dirty="0"/>
              <a:t>    ?     </a:t>
            </a:r>
            <a:r>
              <a:rPr lang="en-US" sz="2600" dirty="0"/>
              <a:t>}</a:t>
            </a:r>
          </a:p>
        </p:txBody>
      </p:sp>
      <p:cxnSp>
        <p:nvCxnSpPr>
          <p:cNvPr id="11" name="Straight Connector 10"/>
          <p:cNvCxnSpPr/>
          <p:nvPr/>
        </p:nvCxnSpPr>
        <p:spPr>
          <a:xfrm>
            <a:off x="533400" y="6324600"/>
            <a:ext cx="79248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62200" y="5181600"/>
            <a:ext cx="4053514" cy="523220"/>
          </a:xfrm>
          <a:prstGeom prst="rect">
            <a:avLst/>
          </a:prstGeom>
          <a:noFill/>
        </p:spPr>
        <p:txBody>
          <a:bodyPr wrap="none" rtlCol="0">
            <a:spAutoFit/>
          </a:bodyPr>
          <a:lstStyle/>
          <a:p>
            <a:r>
              <a:rPr lang="en-US" sz="2800" dirty="0"/>
              <a:t> { </a:t>
            </a:r>
            <a:r>
              <a:rPr lang="en-US" sz="2800" i="1" dirty="0"/>
              <a:t>0 &lt; x </a:t>
            </a:r>
            <a:r>
              <a:rPr lang="en-US" sz="1600" i="1" dirty="0"/>
              <a:t>∧</a:t>
            </a:r>
            <a:r>
              <a:rPr lang="en-US" sz="2800" i="1" dirty="0"/>
              <a:t> y = x </a:t>
            </a:r>
            <a:r>
              <a:rPr lang="en-US" sz="2800" dirty="0"/>
              <a:t>}  </a:t>
            </a:r>
            <a:r>
              <a:rPr lang="en-US" sz="2800" i="1" dirty="0"/>
              <a:t>→   </a:t>
            </a:r>
            <a:r>
              <a:rPr lang="en-US" sz="2800" dirty="0"/>
              <a:t>{ </a:t>
            </a:r>
            <a:r>
              <a:rPr lang="en-US" sz="2800" i="1" dirty="0"/>
              <a:t>0 &lt; y </a:t>
            </a:r>
            <a:r>
              <a:rPr lang="en-US" sz="2800" dirty="0"/>
              <a:t>} </a:t>
            </a:r>
          </a:p>
        </p:txBody>
      </p:sp>
    </p:spTree>
    <p:extLst>
      <p:ext uri="{BB962C8B-B14F-4D97-AF65-F5344CB8AC3E}">
        <p14:creationId xmlns:p14="http://schemas.microsoft.com/office/powerpoint/2010/main" val="1400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P spid="8" grpId="1"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verification</a:t>
            </a:r>
          </a:p>
        </p:txBody>
      </p:sp>
      <p:sp>
        <p:nvSpPr>
          <p:cNvPr id="3" name="Content Placeholder 2"/>
          <p:cNvSpPr>
            <a:spLocks noGrp="1"/>
          </p:cNvSpPr>
          <p:nvPr>
            <p:ph idx="1"/>
          </p:nvPr>
        </p:nvSpPr>
        <p:spPr>
          <a:xfrm>
            <a:off x="914400" y="1783560"/>
            <a:ext cx="7772400" cy="4541040"/>
          </a:xfrm>
        </p:spPr>
        <p:txBody>
          <a:bodyPr>
            <a:normAutofit fontScale="92500" lnSpcReduction="10000"/>
          </a:bodyPr>
          <a:lstStyle/>
          <a:p>
            <a:r>
              <a:rPr lang="en-US" dirty="0"/>
              <a:t>Mathematical model of software</a:t>
            </a:r>
          </a:p>
          <a:p>
            <a:pPr lvl="1"/>
            <a:r>
              <a:rPr lang="en-US" dirty="0"/>
              <a:t>State = </a:t>
            </a:r>
            <a:r>
              <a:rPr lang="en-US" dirty="0" err="1"/>
              <a:t>Var</a:t>
            </a:r>
            <a:r>
              <a:rPr lang="en-US" dirty="0"/>
              <a:t> </a:t>
            </a:r>
            <a:r>
              <a:rPr lang="en-US" sz="1800" b="1" dirty="0">
                <a:latin typeface="Wingdings"/>
                <a:ea typeface="Wingdings"/>
                <a:cs typeface="Wingdings"/>
                <a:sym typeface="Wingdings"/>
              </a:rPr>
              <a:t></a:t>
            </a:r>
            <a:r>
              <a:rPr lang="en-US" sz="1800" dirty="0"/>
              <a:t> </a:t>
            </a:r>
            <a:r>
              <a:rPr lang="en-US" dirty="0"/>
              <a:t>Integer</a:t>
            </a:r>
          </a:p>
          <a:p>
            <a:pPr lvl="1"/>
            <a:r>
              <a:rPr lang="en-US" dirty="0"/>
              <a:t>S = [x</a:t>
            </a:r>
            <a:r>
              <a:rPr lang="en-US" sz="1600" dirty="0">
                <a:latin typeface="Wingdings"/>
                <a:ea typeface="Wingdings"/>
                <a:cs typeface="Wingdings"/>
                <a:sym typeface="Wingdings"/>
              </a:rPr>
              <a:t></a:t>
            </a:r>
            <a:r>
              <a:rPr lang="en-US" sz="2800" dirty="0">
                <a:ea typeface="Wingdings"/>
                <a:cs typeface="Wingdings"/>
                <a:sym typeface="Wingdings"/>
              </a:rPr>
              <a:t>0,</a:t>
            </a:r>
            <a:r>
              <a:rPr lang="en-US" dirty="0"/>
              <a:t> y</a:t>
            </a:r>
            <a:r>
              <a:rPr lang="en-US" sz="1600" dirty="0">
                <a:latin typeface="Wingdings"/>
                <a:ea typeface="Wingdings"/>
                <a:cs typeface="Wingdings"/>
                <a:sym typeface="Wingdings"/>
              </a:rPr>
              <a:t></a:t>
            </a:r>
            <a:r>
              <a:rPr lang="en-US" sz="2400" dirty="0">
                <a:ea typeface="Wingdings"/>
                <a:cs typeface="Wingdings"/>
                <a:sym typeface="Wingdings"/>
              </a:rPr>
              <a:t>1]</a:t>
            </a:r>
            <a:endParaRPr lang="en-US" dirty="0"/>
          </a:p>
          <a:p>
            <a:r>
              <a:rPr lang="en-US" dirty="0"/>
              <a:t>Logical specification</a:t>
            </a:r>
          </a:p>
          <a:p>
            <a:pPr lvl="1"/>
            <a:r>
              <a:rPr lang="en-US" dirty="0"/>
              <a:t>{ </a:t>
            </a:r>
            <a:r>
              <a:rPr lang="en-US" i="1" dirty="0"/>
              <a:t>0 &lt; x </a:t>
            </a:r>
            <a:r>
              <a:rPr lang="en-US" dirty="0"/>
              <a:t>} = {  S </a:t>
            </a:r>
            <a:r>
              <a:rPr lang="en-US" dirty="0" err="1"/>
              <a:t>ε</a:t>
            </a:r>
            <a:r>
              <a:rPr lang="en-US" dirty="0"/>
              <a:t> State | 0 &lt; S(x) }</a:t>
            </a:r>
          </a:p>
          <a:p>
            <a:endParaRPr lang="en-US" dirty="0"/>
          </a:p>
          <a:p>
            <a:r>
              <a:rPr lang="en-US" dirty="0"/>
              <a:t>Machine checked formal proofs</a:t>
            </a:r>
          </a:p>
          <a:p>
            <a:endParaRPr lang="en-US" dirty="0"/>
          </a:p>
          <a:p>
            <a:pPr marL="68580" indent="0">
              <a:buNone/>
            </a:pPr>
            <a:r>
              <a:rPr lang="en-US" dirty="0"/>
              <a:t> </a:t>
            </a:r>
          </a:p>
          <a:p>
            <a:pPr lvl="1"/>
            <a:endParaRPr lang="en-US" dirty="0"/>
          </a:p>
        </p:txBody>
      </p:sp>
      <p:sp>
        <p:nvSpPr>
          <p:cNvPr id="10" name="TextBox 9"/>
          <p:cNvSpPr txBox="1"/>
          <p:nvPr/>
        </p:nvSpPr>
        <p:spPr>
          <a:xfrm>
            <a:off x="2133600" y="5725180"/>
            <a:ext cx="2577373" cy="523220"/>
          </a:xfrm>
          <a:prstGeom prst="rect">
            <a:avLst/>
          </a:prstGeom>
          <a:noFill/>
        </p:spPr>
        <p:txBody>
          <a:bodyPr wrap="none" rtlCol="0">
            <a:spAutoFit/>
          </a:bodyPr>
          <a:lstStyle/>
          <a:p>
            <a:r>
              <a:rPr lang="en-US" sz="2800" dirty="0"/>
              <a:t>{ </a:t>
            </a:r>
            <a:r>
              <a:rPr lang="en-US" sz="2800" i="1" dirty="0"/>
              <a:t>P </a:t>
            </a:r>
            <a:r>
              <a:rPr lang="en-US" sz="2800" dirty="0"/>
              <a:t>}  stmt1 { </a:t>
            </a:r>
            <a:r>
              <a:rPr lang="en-US" sz="2800" i="1" dirty="0"/>
              <a:t>Q’  </a:t>
            </a:r>
            <a:r>
              <a:rPr lang="en-US" sz="2800" dirty="0"/>
              <a:t>} </a:t>
            </a:r>
          </a:p>
        </p:txBody>
      </p:sp>
      <p:sp>
        <p:nvSpPr>
          <p:cNvPr id="12" name="TextBox 11"/>
          <p:cNvSpPr txBox="1"/>
          <p:nvPr/>
        </p:nvSpPr>
        <p:spPr>
          <a:xfrm>
            <a:off x="5248785" y="5704820"/>
            <a:ext cx="2599815" cy="523220"/>
          </a:xfrm>
          <a:prstGeom prst="rect">
            <a:avLst/>
          </a:prstGeom>
          <a:noFill/>
        </p:spPr>
        <p:txBody>
          <a:bodyPr wrap="none" rtlCol="0">
            <a:spAutoFit/>
          </a:bodyPr>
          <a:lstStyle/>
          <a:p>
            <a:r>
              <a:rPr lang="en-US" sz="2800" dirty="0"/>
              <a:t>{  </a:t>
            </a:r>
            <a:r>
              <a:rPr lang="en-US" sz="2800" i="1" dirty="0"/>
              <a:t>P’  </a:t>
            </a:r>
            <a:r>
              <a:rPr lang="en-US" sz="2800" dirty="0"/>
              <a:t>} stmt2 { </a:t>
            </a:r>
            <a:r>
              <a:rPr lang="en-US" sz="2800" i="1" dirty="0"/>
              <a:t>Q </a:t>
            </a:r>
            <a:r>
              <a:rPr lang="en-US" sz="2800" dirty="0"/>
              <a:t>} </a:t>
            </a:r>
          </a:p>
        </p:txBody>
      </p:sp>
      <p:sp>
        <p:nvSpPr>
          <p:cNvPr id="14" name="TextBox 13"/>
          <p:cNvSpPr txBox="1"/>
          <p:nvPr/>
        </p:nvSpPr>
        <p:spPr>
          <a:xfrm>
            <a:off x="3911703" y="5201959"/>
            <a:ext cx="1777794" cy="523220"/>
          </a:xfrm>
          <a:prstGeom prst="rect">
            <a:avLst/>
          </a:prstGeom>
          <a:noFill/>
        </p:spPr>
        <p:txBody>
          <a:bodyPr wrap="none" rtlCol="0">
            <a:spAutoFit/>
          </a:bodyPr>
          <a:lstStyle/>
          <a:p>
            <a:r>
              <a:rPr lang="en-US" sz="2800"/>
              <a:t>  </a:t>
            </a:r>
            <a:r>
              <a:rPr lang="en-US" sz="2800" i="1" dirty="0"/>
              <a:t>Q</a:t>
            </a:r>
            <a:r>
              <a:rPr lang="en-US" sz="2800" i="1"/>
              <a:t>’ →  </a:t>
            </a:r>
            <a:r>
              <a:rPr lang="en-US" sz="2800"/>
              <a:t> </a:t>
            </a:r>
            <a:r>
              <a:rPr lang="en-US" sz="2800" i="1"/>
              <a:t>P’ </a:t>
            </a:r>
            <a:r>
              <a:rPr lang="en-US" sz="2800"/>
              <a:t> </a:t>
            </a:r>
            <a:endParaRPr lang="en-US" sz="2800" dirty="0"/>
          </a:p>
        </p:txBody>
      </p:sp>
      <p:sp>
        <p:nvSpPr>
          <p:cNvPr id="15" name="TextBox 14"/>
          <p:cNvSpPr txBox="1"/>
          <p:nvPr/>
        </p:nvSpPr>
        <p:spPr>
          <a:xfrm>
            <a:off x="2667000" y="6319510"/>
            <a:ext cx="3398261" cy="523220"/>
          </a:xfrm>
          <a:prstGeom prst="rect">
            <a:avLst/>
          </a:prstGeom>
          <a:noFill/>
        </p:spPr>
        <p:txBody>
          <a:bodyPr wrap="none" rtlCol="0">
            <a:spAutoFit/>
          </a:bodyPr>
          <a:lstStyle/>
          <a:p>
            <a:r>
              <a:rPr lang="en-US" sz="2800" dirty="0"/>
              <a:t>{ P } stmt1; stmt2 { </a:t>
            </a:r>
            <a:r>
              <a:rPr lang="en-US" sz="2800" i="1" dirty="0"/>
              <a:t>Q </a:t>
            </a:r>
            <a:r>
              <a:rPr lang="en-US" sz="2800" dirty="0"/>
              <a:t>} </a:t>
            </a:r>
          </a:p>
        </p:txBody>
      </p:sp>
      <p:cxnSp>
        <p:nvCxnSpPr>
          <p:cNvPr id="16" name="Straight Connector 15"/>
          <p:cNvCxnSpPr/>
          <p:nvPr/>
        </p:nvCxnSpPr>
        <p:spPr>
          <a:xfrm>
            <a:off x="533400" y="6324600"/>
            <a:ext cx="7924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35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Motivation</a:t>
            </a:r>
          </a:p>
          <a:p>
            <a:r>
              <a:rPr lang="en-US" dirty="0"/>
              <a:t>Introduction</a:t>
            </a:r>
          </a:p>
          <a:p>
            <a:pPr marL="0" indent="0">
              <a:buNone/>
            </a:pPr>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4</a:t>
            </a:fld>
            <a:endParaRPr lang="he-IL" dirty="0"/>
          </a:p>
        </p:txBody>
      </p:sp>
    </p:spTree>
    <p:extLst>
      <p:ext uri="{BB962C8B-B14F-4D97-AF65-F5344CB8AC3E}">
        <p14:creationId xmlns:p14="http://schemas.microsoft.com/office/powerpoint/2010/main" val="319914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Verification</a:t>
            </a:r>
          </a:p>
        </p:txBody>
      </p:sp>
      <p:sp>
        <p:nvSpPr>
          <p:cNvPr id="4" name="TextBox 3"/>
          <p:cNvSpPr txBox="1"/>
          <p:nvPr/>
        </p:nvSpPr>
        <p:spPr>
          <a:xfrm>
            <a:off x="1447800" y="1524000"/>
            <a:ext cx="4204320" cy="4247317"/>
          </a:xfrm>
          <a:prstGeom prst="rect">
            <a:avLst/>
          </a:prstGeom>
          <a:noFill/>
        </p:spPr>
        <p:txBody>
          <a:bodyPr wrap="square" rtlCol="0">
            <a:spAutoFit/>
          </a:bodyPr>
          <a:lstStyle/>
          <a:p>
            <a:pPr algn="l" rtl="0"/>
            <a:r>
              <a:rPr lang="en-US" i="1" dirty="0"/>
              <a:t>{true}</a:t>
            </a:r>
          </a:p>
          <a:p>
            <a:pPr algn="l" rtl="0"/>
            <a:r>
              <a:rPr lang="en-US" dirty="0"/>
              <a:t>y = ?; x = 2 * y;</a:t>
            </a:r>
          </a:p>
          <a:p>
            <a:pPr algn="l" rtl="0"/>
            <a:r>
              <a:rPr lang="en-US" i="1" dirty="0"/>
              <a:t>{x = 2 * y} </a:t>
            </a:r>
          </a:p>
          <a:p>
            <a:pPr algn="l" rtl="0"/>
            <a:r>
              <a:rPr lang="en-US" dirty="0"/>
              <a:t>if (x % 2 == 0) {</a:t>
            </a:r>
          </a:p>
          <a:p>
            <a:pPr algn="l" rtl="0"/>
            <a:r>
              <a:rPr lang="en-US" i="1" dirty="0"/>
              <a:t>   {x = 2 * y}</a:t>
            </a:r>
          </a:p>
          <a:p>
            <a:pPr algn="l" rtl="0"/>
            <a:r>
              <a:rPr lang="en-US" dirty="0"/>
              <a:t>   y = 42;</a:t>
            </a:r>
          </a:p>
          <a:p>
            <a:pPr algn="l" rtl="0"/>
            <a:r>
              <a:rPr lang="en-US" i="1" dirty="0"/>
              <a:t>   {   z. x = 2 * z∧ y = 42 }  </a:t>
            </a:r>
          </a:p>
          <a:p>
            <a:pPr algn="l" rtl="0"/>
            <a:r>
              <a:rPr lang="en-US" dirty="0"/>
              <a:t>}  else {</a:t>
            </a:r>
          </a:p>
          <a:p>
            <a:pPr algn="l" rtl="0"/>
            <a:r>
              <a:rPr lang="en-US" i="1" dirty="0"/>
              <a:t>    { false }</a:t>
            </a:r>
          </a:p>
          <a:p>
            <a:pPr algn="l" rtl="0"/>
            <a:r>
              <a:rPr lang="en-US" dirty="0"/>
              <a:t>    y  = 73;</a:t>
            </a:r>
          </a:p>
          <a:p>
            <a:pPr algn="l" rtl="0"/>
            <a:r>
              <a:rPr lang="en-US" dirty="0"/>
              <a:t>    foo();</a:t>
            </a:r>
          </a:p>
          <a:p>
            <a:pPr algn="l" rtl="0"/>
            <a:r>
              <a:rPr lang="en-US" i="1" dirty="0"/>
              <a:t>    { false }</a:t>
            </a:r>
          </a:p>
          <a:p>
            <a:pPr algn="l" rtl="0"/>
            <a:r>
              <a:rPr lang="en-US" dirty="0"/>
              <a:t>} </a:t>
            </a:r>
          </a:p>
          <a:p>
            <a:pPr algn="l" rtl="0"/>
            <a:r>
              <a:rPr lang="en-US" i="1" dirty="0"/>
              <a:t>{   z. x = 2 * z∧ y = 42 } </a:t>
            </a:r>
          </a:p>
          <a:p>
            <a:pPr algn="l" rtl="0"/>
            <a:r>
              <a:rPr lang="en-US" dirty="0"/>
              <a:t>assert (y == 42);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
        <p:nvSpPr>
          <p:cNvPr id="7" name="Content Placeholder 2"/>
          <p:cNvSpPr txBox="1">
            <a:spLocks/>
          </p:cNvSpPr>
          <p:nvPr/>
        </p:nvSpPr>
        <p:spPr>
          <a:xfrm>
            <a:off x="914400" y="5867400"/>
            <a:ext cx="7772400" cy="945976"/>
          </a:xfrm>
          <a:prstGeom prst="rect">
            <a:avLst/>
          </a:prstGeom>
        </p:spPr>
        <p:txBody>
          <a:bodyPr vert="horz">
            <a:normAutofit fontScale="85000" lnSpcReduction="1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Is</a:t>
            </a:r>
            <a:r>
              <a:rPr kumimoji="0" lang="en-US" sz="3000" b="0" i="0" u="none" strike="noStrike" kern="1200" cap="none" spc="0" normalizeH="0" noProof="0" dirty="0">
                <a:ln>
                  <a:noFill/>
                </a:ln>
                <a:solidFill>
                  <a:schemeClr val="tx1"/>
                </a:solidFill>
                <a:effectLst/>
                <a:uLnTx/>
                <a:uFillTx/>
                <a:latin typeface="+mn-lt"/>
                <a:ea typeface="+mn-ea"/>
                <a:cs typeface="+mn-cs"/>
              </a:rPr>
              <a:t> assertion true? Can we prove this? Automatically?</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Can we prove </a:t>
            </a:r>
            <a:r>
              <a:rPr lang="en-US" sz="3000" dirty="0"/>
              <a:t>this manually?</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rot="10800000">
            <a:off x="1259631" y="5147900"/>
            <a:ext cx="864096" cy="369332"/>
          </a:xfrm>
          <a:prstGeom prst="rect">
            <a:avLst/>
          </a:prstGeom>
          <a:noFill/>
        </p:spPr>
        <p:txBody>
          <a:bodyPr wrap="square" rtlCol="0">
            <a:spAutoFit/>
          </a:bodyPr>
          <a:lstStyle/>
          <a:p>
            <a:pPr algn="ctr" rtl="0"/>
            <a:r>
              <a:rPr lang="en-US" i="1" dirty="0"/>
              <a:t>E</a:t>
            </a:r>
          </a:p>
        </p:txBody>
      </p:sp>
      <p:sp>
        <p:nvSpPr>
          <p:cNvPr id="9" name="TextBox 8"/>
          <p:cNvSpPr txBox="1"/>
          <p:nvPr/>
        </p:nvSpPr>
        <p:spPr>
          <a:xfrm rot="10800000">
            <a:off x="1475656" y="3212976"/>
            <a:ext cx="864096" cy="369332"/>
          </a:xfrm>
          <a:prstGeom prst="rect">
            <a:avLst/>
          </a:prstGeom>
          <a:noFill/>
        </p:spPr>
        <p:txBody>
          <a:bodyPr wrap="square" rtlCol="0">
            <a:spAutoFit/>
          </a:bodyPr>
          <a:lstStyle/>
          <a:p>
            <a:pPr algn="ctr" rtl="0"/>
            <a:r>
              <a:rPr lang="en-US" i="1" dirty="0"/>
              <a:t> </a:t>
            </a:r>
            <a:r>
              <a:rPr lang="en-US" sz="1600" i="1" dirty="0"/>
              <a:t>E</a:t>
            </a:r>
          </a:p>
        </p:txBody>
      </p:sp>
    </p:spTree>
    <p:extLst>
      <p:ext uri="{BB962C8B-B14F-4D97-AF65-F5344CB8AC3E}">
        <p14:creationId xmlns:p14="http://schemas.microsoft.com/office/powerpoint/2010/main" val="3159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1589856" y="2053952"/>
            <a:ext cx="5715000" cy="2743200"/>
            <a:chOff x="1600200" y="2667000"/>
            <a:chExt cx="5715000" cy="2743200"/>
          </a:xfrm>
        </p:grpSpPr>
        <p:sp>
          <p:nvSpPr>
            <p:cNvPr id="5" name="Rounded Rectangle 4"/>
            <p:cNvSpPr/>
            <p:nvPr/>
          </p:nvSpPr>
          <p:spPr>
            <a:xfrm>
              <a:off x="1600200" y="2667000"/>
              <a:ext cx="57150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p:cNvSpPr txBox="1"/>
            <p:nvPr/>
          </p:nvSpPr>
          <p:spPr>
            <a:xfrm>
              <a:off x="1905000" y="5029200"/>
              <a:ext cx="987771" cy="369332"/>
            </a:xfrm>
            <a:prstGeom prst="rect">
              <a:avLst/>
            </a:prstGeom>
            <a:noFill/>
          </p:spPr>
          <p:txBody>
            <a:bodyPr wrap="none" rtlCol="0">
              <a:spAutoFit/>
            </a:bodyPr>
            <a:lstStyle/>
            <a:p>
              <a:pPr algn="l" rtl="0"/>
              <a:r>
                <a:rPr lang="en-US" dirty="0"/>
                <a:t>universe</a:t>
              </a:r>
            </a:p>
          </p:txBody>
        </p:sp>
      </p:grpSp>
      <p:sp>
        <p:nvSpPr>
          <p:cNvPr id="2" name="Title 1"/>
          <p:cNvSpPr>
            <a:spLocks noGrp="1"/>
          </p:cNvSpPr>
          <p:nvPr>
            <p:ph type="title"/>
          </p:nvPr>
        </p:nvSpPr>
        <p:spPr/>
        <p:txBody>
          <a:bodyPr/>
          <a:lstStyle/>
          <a:p>
            <a:r>
              <a:rPr lang="en-US" dirty="0"/>
              <a:t>Central idea: use approximation</a:t>
            </a:r>
          </a:p>
        </p:txBody>
      </p:sp>
      <p:sp>
        <p:nvSpPr>
          <p:cNvPr id="8" name="Line Callout 1 7"/>
          <p:cNvSpPr/>
          <p:nvPr/>
        </p:nvSpPr>
        <p:spPr>
          <a:xfrm>
            <a:off x="6695256" y="3730352"/>
            <a:ext cx="1981200" cy="762000"/>
          </a:xfrm>
          <a:prstGeom prst="borderCallout1">
            <a:avLst>
              <a:gd name="adj1" fmla="val 45417"/>
              <a:gd name="adj2" fmla="val -641"/>
              <a:gd name="adj3" fmla="val -14167"/>
              <a:gd name="adj4" fmla="val -7743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rtl="0"/>
            <a:r>
              <a:rPr lang="en-US" dirty="0"/>
              <a:t>Under Approximation</a:t>
            </a:r>
          </a:p>
        </p:txBody>
      </p:sp>
      <p:sp>
        <p:nvSpPr>
          <p:cNvPr id="9" name="Line Callout 1 8"/>
          <p:cNvSpPr/>
          <p:nvPr/>
        </p:nvSpPr>
        <p:spPr>
          <a:xfrm>
            <a:off x="6619056" y="2206352"/>
            <a:ext cx="1615008" cy="838200"/>
          </a:xfrm>
          <a:prstGeom prst="borderCallout1">
            <a:avLst>
              <a:gd name="adj1" fmla="val 45417"/>
              <a:gd name="adj2" fmla="val -641"/>
              <a:gd name="adj3" fmla="val 82132"/>
              <a:gd name="adj4" fmla="val -57957"/>
            </a:avLst>
          </a:prstGeom>
          <a:solidFill>
            <a:srgbClr val="00B0F0"/>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rtl="0"/>
            <a:r>
              <a:rPr lang="en-US" dirty="0"/>
              <a:t>Exact set of configurations/</a:t>
            </a:r>
          </a:p>
          <a:p>
            <a:pPr algn="l" rtl="0"/>
            <a:r>
              <a:rPr lang="en-US" dirty="0"/>
              <a:t>behaviors</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41</a:t>
            </a:fld>
            <a:endParaRPr lang="en-US"/>
          </a:p>
        </p:txBody>
      </p:sp>
      <p:pic>
        <p:nvPicPr>
          <p:cNvPr id="1032" name="Ink 8"/>
          <p:cNvPicPr>
            <a:picLocks noRot="1" noChangeAspect="1" noEditPoints="1" noChangeArrowheads="1" noChangeShapeType="1"/>
          </p:cNvPicPr>
          <p:nvPr/>
        </p:nvPicPr>
        <p:blipFill>
          <a:blip r:embed="rId2" cstate="print"/>
          <a:stretch>
            <a:fillRect/>
          </a:stretch>
        </p:blipFill>
        <p:spPr>
          <a:xfrm>
            <a:off x="3404615" y="2571869"/>
            <a:ext cx="2352395" cy="1582820"/>
          </a:xfrm>
          <a:prstGeom prst="rect">
            <a:avLst/>
          </a:prstGeom>
        </p:spPr>
      </p:pic>
      <p:pic>
        <p:nvPicPr>
          <p:cNvPr id="1040" name="Ink 16"/>
          <p:cNvPicPr>
            <a:picLocks noRot="1" noChangeAspect="1" noEditPoints="1" noChangeArrowheads="1" noChangeShapeType="1"/>
          </p:cNvPicPr>
          <p:nvPr/>
        </p:nvPicPr>
        <p:blipFill>
          <a:blip r:embed="rId3" cstate="print"/>
          <a:stretch>
            <a:fillRect/>
          </a:stretch>
        </p:blipFill>
        <p:spPr>
          <a:xfrm>
            <a:off x="4013138" y="2955390"/>
            <a:ext cx="1180666" cy="831719"/>
          </a:xfrm>
          <a:prstGeom prst="rect">
            <a:avLst/>
          </a:prstGeom>
        </p:spPr>
      </p:pic>
      <p:grpSp>
        <p:nvGrpSpPr>
          <p:cNvPr id="4" name="קבוצה 16"/>
          <p:cNvGrpSpPr/>
          <p:nvPr/>
        </p:nvGrpSpPr>
        <p:grpSpPr>
          <a:xfrm>
            <a:off x="889248" y="2266677"/>
            <a:ext cx="5364683" cy="2332038"/>
            <a:chOff x="899592" y="2879725"/>
            <a:chExt cx="5364683" cy="2332038"/>
          </a:xfrm>
        </p:grpSpPr>
        <p:sp>
          <p:nvSpPr>
            <p:cNvPr id="10" name="Line Callout 1 9"/>
            <p:cNvSpPr/>
            <p:nvPr/>
          </p:nvSpPr>
          <p:spPr>
            <a:xfrm>
              <a:off x="899592" y="2895600"/>
              <a:ext cx="1615008" cy="762000"/>
            </a:xfrm>
            <a:prstGeom prst="borderCallout1">
              <a:avLst>
                <a:gd name="adj1" fmla="val 52084"/>
                <a:gd name="adj2" fmla="val 101447"/>
                <a:gd name="adj3" fmla="val 69881"/>
                <a:gd name="adj4" fmla="val 142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rtl="0"/>
              <a:r>
                <a:rPr lang="en-US" dirty="0"/>
                <a:t>Over Approximation</a:t>
              </a:r>
            </a:p>
          </p:txBody>
        </p:sp>
        <p:grpSp>
          <p:nvGrpSpPr>
            <p:cNvPr id="6" name="Group 4"/>
            <p:cNvGrpSpPr>
              <a:grpSpLocks noChangeAspect="1"/>
            </p:cNvGrpSpPr>
            <p:nvPr/>
          </p:nvGrpSpPr>
          <p:grpSpPr bwMode="auto">
            <a:xfrm>
              <a:off x="3032125" y="2879725"/>
              <a:ext cx="3232150" cy="2332038"/>
              <a:chOff x="1910" y="1814"/>
              <a:chExt cx="2036" cy="1469"/>
            </a:xfrm>
          </p:grpSpPr>
          <p:sp>
            <p:nvSpPr>
              <p:cNvPr id="1027" name="AutoShape 3"/>
              <p:cNvSpPr>
                <a:spLocks noChangeAspect="1" noChangeArrowheads="1" noTextEdit="1"/>
              </p:cNvSpPr>
              <p:nvPr/>
            </p:nvSpPr>
            <p:spPr bwMode="auto">
              <a:xfrm>
                <a:off x="1910" y="1814"/>
                <a:ext cx="2036" cy="14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029" name="Freeform 5"/>
              <p:cNvSpPr>
                <a:spLocks noEditPoints="1"/>
              </p:cNvSpPr>
              <p:nvPr/>
            </p:nvSpPr>
            <p:spPr bwMode="auto">
              <a:xfrm>
                <a:off x="1926" y="1830"/>
                <a:ext cx="2002" cy="1436"/>
              </a:xfrm>
              <a:custGeom>
                <a:avLst/>
                <a:gdLst/>
                <a:ahLst/>
                <a:cxnLst>
                  <a:cxn ang="0">
                    <a:pos x="573" y="214"/>
                  </a:cxn>
                  <a:cxn ang="0">
                    <a:pos x="527" y="284"/>
                  </a:cxn>
                  <a:cxn ang="0">
                    <a:pos x="483" y="345"/>
                  </a:cxn>
                  <a:cxn ang="0">
                    <a:pos x="426" y="447"/>
                  </a:cxn>
                  <a:cxn ang="0">
                    <a:pos x="361" y="567"/>
                  </a:cxn>
                  <a:cxn ang="0">
                    <a:pos x="293" y="712"/>
                  </a:cxn>
                  <a:cxn ang="0">
                    <a:pos x="216" y="887"/>
                  </a:cxn>
                  <a:cxn ang="0">
                    <a:pos x="140" y="1094"/>
                  </a:cxn>
                  <a:cxn ang="0">
                    <a:pos x="75" y="1321"/>
                  </a:cxn>
                  <a:cxn ang="0">
                    <a:pos x="43" y="1514"/>
                  </a:cxn>
                  <a:cxn ang="0">
                    <a:pos x="43" y="1699"/>
                  </a:cxn>
                  <a:cxn ang="0">
                    <a:pos x="69" y="1858"/>
                  </a:cxn>
                  <a:cxn ang="0">
                    <a:pos x="126" y="2046"/>
                  </a:cxn>
                  <a:cxn ang="0">
                    <a:pos x="188" y="2175"/>
                  </a:cxn>
                  <a:cxn ang="0">
                    <a:pos x="284" y="2315"/>
                  </a:cxn>
                  <a:cxn ang="0">
                    <a:pos x="369" y="2388"/>
                  </a:cxn>
                  <a:cxn ang="0">
                    <a:pos x="501" y="2497"/>
                  </a:cxn>
                  <a:cxn ang="0">
                    <a:pos x="596" y="2544"/>
                  </a:cxn>
                  <a:cxn ang="0">
                    <a:pos x="735" y="2626"/>
                  </a:cxn>
                  <a:cxn ang="0">
                    <a:pos x="858" y="2664"/>
                  </a:cxn>
                  <a:cxn ang="0">
                    <a:pos x="1022" y="2738"/>
                  </a:cxn>
                  <a:cxn ang="0">
                    <a:pos x="1142" y="2759"/>
                  </a:cxn>
                  <a:cxn ang="0">
                    <a:pos x="1338" y="2820"/>
                  </a:cxn>
                  <a:cxn ang="0">
                    <a:pos x="1470" y="2826"/>
                  </a:cxn>
                  <a:cxn ang="0">
                    <a:pos x="1675" y="2872"/>
                  </a:cxn>
                  <a:cxn ang="0">
                    <a:pos x="1839" y="2870"/>
                  </a:cxn>
                  <a:cxn ang="0">
                    <a:pos x="2109" y="2907"/>
                  </a:cxn>
                  <a:cxn ang="0">
                    <a:pos x="2326" y="2893"/>
                  </a:cxn>
                  <a:cxn ang="0">
                    <a:pos x="2623" y="2909"/>
                  </a:cxn>
                  <a:cxn ang="0">
                    <a:pos x="2839" y="2871"/>
                  </a:cxn>
                  <a:cxn ang="0">
                    <a:pos x="3147" y="2837"/>
                  </a:cxn>
                  <a:cxn ang="0">
                    <a:pos x="3357" y="2736"/>
                  </a:cxn>
                  <a:cxn ang="0">
                    <a:pos x="3616" y="2627"/>
                  </a:cxn>
                  <a:cxn ang="0">
                    <a:pos x="3718" y="2498"/>
                  </a:cxn>
                  <a:cxn ang="0">
                    <a:pos x="3854" y="2357"/>
                  </a:cxn>
                  <a:cxn ang="0">
                    <a:pos x="3877" y="2171"/>
                  </a:cxn>
                  <a:cxn ang="0">
                    <a:pos x="3974" y="1923"/>
                  </a:cxn>
                  <a:cxn ang="0">
                    <a:pos x="3976" y="1693"/>
                  </a:cxn>
                  <a:cxn ang="0">
                    <a:pos x="4046" y="1459"/>
                  </a:cxn>
                  <a:cxn ang="0">
                    <a:pos x="4021" y="1244"/>
                  </a:cxn>
                  <a:cxn ang="0">
                    <a:pos x="4062" y="1027"/>
                  </a:cxn>
                  <a:cxn ang="0">
                    <a:pos x="3992" y="874"/>
                  </a:cxn>
                  <a:cxn ang="0">
                    <a:pos x="3974" y="727"/>
                  </a:cxn>
                  <a:cxn ang="0">
                    <a:pos x="3870" y="637"/>
                  </a:cxn>
                  <a:cxn ang="0">
                    <a:pos x="3814" y="514"/>
                  </a:cxn>
                  <a:cxn ang="0">
                    <a:pos x="3679" y="442"/>
                  </a:cxn>
                  <a:cxn ang="0">
                    <a:pos x="3580" y="346"/>
                  </a:cxn>
                  <a:cxn ang="0">
                    <a:pos x="3395" y="309"/>
                  </a:cxn>
                  <a:cxn ang="0">
                    <a:pos x="3187" y="243"/>
                  </a:cxn>
                  <a:cxn ang="0">
                    <a:pos x="2942" y="244"/>
                  </a:cxn>
                  <a:cxn ang="0">
                    <a:pos x="2677" y="196"/>
                  </a:cxn>
                  <a:cxn ang="0">
                    <a:pos x="2403" y="185"/>
                  </a:cxn>
                  <a:cxn ang="0">
                    <a:pos x="2159" y="123"/>
                  </a:cxn>
                  <a:cxn ang="0">
                    <a:pos x="1916" y="108"/>
                  </a:cxn>
                  <a:cxn ang="0">
                    <a:pos x="1701" y="48"/>
                  </a:cxn>
                  <a:cxn ang="0">
                    <a:pos x="1466" y="46"/>
                  </a:cxn>
                  <a:cxn ang="0">
                    <a:pos x="1254" y="22"/>
                  </a:cxn>
                  <a:cxn ang="0">
                    <a:pos x="1044" y="58"/>
                  </a:cxn>
                  <a:cxn ang="0">
                    <a:pos x="895" y="66"/>
                  </a:cxn>
                  <a:cxn ang="0">
                    <a:pos x="753" y="120"/>
                  </a:cxn>
                  <a:cxn ang="0">
                    <a:pos x="689" y="149"/>
                  </a:cxn>
                  <a:cxn ang="0">
                    <a:pos x="625" y="213"/>
                  </a:cxn>
                  <a:cxn ang="0">
                    <a:pos x="532" y="259"/>
                  </a:cxn>
                </a:cxnLst>
                <a:rect l="0" t="0" r="r" b="b"/>
                <a:pathLst>
                  <a:path w="4067" h="2934">
                    <a:moveTo>
                      <a:pt x="608" y="178"/>
                    </a:moveTo>
                    <a:cubicBezTo>
                      <a:pt x="608" y="171"/>
                      <a:pt x="603" y="166"/>
                      <a:pt x="596" y="166"/>
                    </a:cubicBezTo>
                    <a:cubicBezTo>
                      <a:pt x="589" y="166"/>
                      <a:pt x="583" y="171"/>
                      <a:pt x="583" y="178"/>
                    </a:cubicBezTo>
                    <a:cubicBezTo>
                      <a:pt x="583" y="185"/>
                      <a:pt x="589" y="191"/>
                      <a:pt x="596" y="191"/>
                    </a:cubicBezTo>
                    <a:cubicBezTo>
                      <a:pt x="603" y="191"/>
                      <a:pt x="608" y="185"/>
                      <a:pt x="608" y="178"/>
                    </a:cubicBezTo>
                    <a:close/>
                    <a:moveTo>
                      <a:pt x="600" y="190"/>
                    </a:moveTo>
                    <a:lnTo>
                      <a:pt x="584" y="174"/>
                    </a:lnTo>
                    <a:lnTo>
                      <a:pt x="578" y="177"/>
                    </a:lnTo>
                    <a:lnTo>
                      <a:pt x="597" y="196"/>
                    </a:lnTo>
                    <a:lnTo>
                      <a:pt x="600" y="190"/>
                    </a:lnTo>
                    <a:close/>
                    <a:moveTo>
                      <a:pt x="607" y="182"/>
                    </a:moveTo>
                    <a:cubicBezTo>
                      <a:pt x="607" y="174"/>
                      <a:pt x="600" y="167"/>
                      <a:pt x="592" y="167"/>
                    </a:cubicBezTo>
                    <a:cubicBezTo>
                      <a:pt x="584" y="167"/>
                      <a:pt x="578" y="174"/>
                      <a:pt x="578" y="182"/>
                    </a:cubicBezTo>
                    <a:cubicBezTo>
                      <a:pt x="578" y="190"/>
                      <a:pt x="584" y="197"/>
                      <a:pt x="592" y="197"/>
                    </a:cubicBezTo>
                    <a:cubicBezTo>
                      <a:pt x="600" y="197"/>
                      <a:pt x="607" y="190"/>
                      <a:pt x="607" y="182"/>
                    </a:cubicBezTo>
                    <a:close/>
                    <a:moveTo>
                      <a:pt x="600" y="195"/>
                    </a:moveTo>
                    <a:lnTo>
                      <a:pt x="581" y="172"/>
                    </a:lnTo>
                    <a:lnTo>
                      <a:pt x="574" y="176"/>
                    </a:lnTo>
                    <a:lnTo>
                      <a:pt x="594" y="201"/>
                    </a:lnTo>
                    <a:lnTo>
                      <a:pt x="600" y="195"/>
                    </a:lnTo>
                    <a:close/>
                    <a:moveTo>
                      <a:pt x="602" y="187"/>
                    </a:moveTo>
                    <a:cubicBezTo>
                      <a:pt x="602" y="178"/>
                      <a:pt x="595" y="171"/>
                      <a:pt x="586" y="171"/>
                    </a:cubicBezTo>
                    <a:cubicBezTo>
                      <a:pt x="577" y="171"/>
                      <a:pt x="570" y="178"/>
                      <a:pt x="570" y="187"/>
                    </a:cubicBezTo>
                    <a:cubicBezTo>
                      <a:pt x="570" y="196"/>
                      <a:pt x="577" y="203"/>
                      <a:pt x="586" y="203"/>
                    </a:cubicBezTo>
                    <a:cubicBezTo>
                      <a:pt x="595" y="203"/>
                      <a:pt x="602" y="196"/>
                      <a:pt x="602" y="187"/>
                    </a:cubicBezTo>
                    <a:close/>
                    <a:moveTo>
                      <a:pt x="595" y="200"/>
                    </a:moveTo>
                    <a:lnTo>
                      <a:pt x="575" y="175"/>
                    </a:lnTo>
                    <a:lnTo>
                      <a:pt x="568" y="179"/>
                    </a:lnTo>
                    <a:lnTo>
                      <a:pt x="589" y="206"/>
                    </a:lnTo>
                    <a:lnTo>
                      <a:pt x="595" y="200"/>
                    </a:lnTo>
                    <a:close/>
                    <a:moveTo>
                      <a:pt x="597" y="192"/>
                    </a:moveTo>
                    <a:cubicBezTo>
                      <a:pt x="597" y="182"/>
                      <a:pt x="590" y="175"/>
                      <a:pt x="580" y="175"/>
                    </a:cubicBezTo>
                    <a:cubicBezTo>
                      <a:pt x="571" y="175"/>
                      <a:pt x="563" y="182"/>
                      <a:pt x="563" y="192"/>
                    </a:cubicBezTo>
                    <a:cubicBezTo>
                      <a:pt x="563" y="201"/>
                      <a:pt x="571" y="208"/>
                      <a:pt x="580" y="208"/>
                    </a:cubicBezTo>
                    <a:cubicBezTo>
                      <a:pt x="590" y="208"/>
                      <a:pt x="597" y="201"/>
                      <a:pt x="597" y="192"/>
                    </a:cubicBezTo>
                    <a:close/>
                    <a:moveTo>
                      <a:pt x="590" y="206"/>
                    </a:moveTo>
                    <a:lnTo>
                      <a:pt x="569" y="179"/>
                    </a:lnTo>
                    <a:lnTo>
                      <a:pt x="563" y="183"/>
                    </a:lnTo>
                    <a:lnTo>
                      <a:pt x="584" y="210"/>
                    </a:lnTo>
                    <a:lnTo>
                      <a:pt x="590" y="206"/>
                    </a:lnTo>
                    <a:close/>
                    <a:moveTo>
                      <a:pt x="592" y="196"/>
                    </a:moveTo>
                    <a:cubicBezTo>
                      <a:pt x="592" y="186"/>
                      <a:pt x="584" y="179"/>
                      <a:pt x="575" y="179"/>
                    </a:cubicBezTo>
                    <a:cubicBezTo>
                      <a:pt x="565" y="179"/>
                      <a:pt x="557" y="186"/>
                      <a:pt x="557" y="196"/>
                    </a:cubicBezTo>
                    <a:cubicBezTo>
                      <a:pt x="557" y="206"/>
                      <a:pt x="565" y="213"/>
                      <a:pt x="575" y="213"/>
                    </a:cubicBezTo>
                    <a:cubicBezTo>
                      <a:pt x="584" y="213"/>
                      <a:pt x="592" y="206"/>
                      <a:pt x="592" y="196"/>
                    </a:cubicBezTo>
                    <a:close/>
                    <a:moveTo>
                      <a:pt x="585" y="210"/>
                    </a:moveTo>
                    <a:lnTo>
                      <a:pt x="563" y="183"/>
                    </a:lnTo>
                    <a:lnTo>
                      <a:pt x="555" y="189"/>
                    </a:lnTo>
                    <a:lnTo>
                      <a:pt x="577" y="217"/>
                    </a:lnTo>
                    <a:lnTo>
                      <a:pt x="585" y="210"/>
                    </a:lnTo>
                    <a:close/>
                    <a:moveTo>
                      <a:pt x="584" y="203"/>
                    </a:moveTo>
                    <a:cubicBezTo>
                      <a:pt x="584" y="193"/>
                      <a:pt x="576" y="185"/>
                      <a:pt x="566" y="185"/>
                    </a:cubicBezTo>
                    <a:cubicBezTo>
                      <a:pt x="557" y="185"/>
                      <a:pt x="549" y="193"/>
                      <a:pt x="549" y="203"/>
                    </a:cubicBezTo>
                    <a:cubicBezTo>
                      <a:pt x="549" y="212"/>
                      <a:pt x="557" y="220"/>
                      <a:pt x="566" y="220"/>
                    </a:cubicBezTo>
                    <a:cubicBezTo>
                      <a:pt x="576" y="220"/>
                      <a:pt x="584" y="212"/>
                      <a:pt x="584" y="203"/>
                    </a:cubicBezTo>
                    <a:close/>
                    <a:moveTo>
                      <a:pt x="578" y="216"/>
                    </a:moveTo>
                    <a:lnTo>
                      <a:pt x="554" y="190"/>
                    </a:lnTo>
                    <a:lnTo>
                      <a:pt x="549" y="195"/>
                    </a:lnTo>
                    <a:lnTo>
                      <a:pt x="573" y="221"/>
                    </a:lnTo>
                    <a:lnTo>
                      <a:pt x="578" y="216"/>
                    </a:lnTo>
                    <a:close/>
                    <a:moveTo>
                      <a:pt x="579" y="208"/>
                    </a:moveTo>
                    <a:cubicBezTo>
                      <a:pt x="579" y="198"/>
                      <a:pt x="571" y="190"/>
                      <a:pt x="561" y="190"/>
                    </a:cubicBezTo>
                    <a:cubicBezTo>
                      <a:pt x="551" y="190"/>
                      <a:pt x="543" y="198"/>
                      <a:pt x="543" y="208"/>
                    </a:cubicBezTo>
                    <a:cubicBezTo>
                      <a:pt x="543" y="217"/>
                      <a:pt x="551" y="225"/>
                      <a:pt x="561" y="225"/>
                    </a:cubicBezTo>
                    <a:cubicBezTo>
                      <a:pt x="571" y="225"/>
                      <a:pt x="579" y="217"/>
                      <a:pt x="579" y="208"/>
                    </a:cubicBezTo>
                    <a:close/>
                    <a:moveTo>
                      <a:pt x="574" y="220"/>
                    </a:moveTo>
                    <a:lnTo>
                      <a:pt x="548" y="196"/>
                    </a:lnTo>
                    <a:lnTo>
                      <a:pt x="542" y="202"/>
                    </a:lnTo>
                    <a:lnTo>
                      <a:pt x="568" y="226"/>
                    </a:lnTo>
                    <a:lnTo>
                      <a:pt x="574" y="220"/>
                    </a:lnTo>
                    <a:close/>
                    <a:moveTo>
                      <a:pt x="573" y="214"/>
                    </a:moveTo>
                    <a:cubicBezTo>
                      <a:pt x="573" y="204"/>
                      <a:pt x="565" y="196"/>
                      <a:pt x="555" y="196"/>
                    </a:cubicBezTo>
                    <a:cubicBezTo>
                      <a:pt x="545" y="196"/>
                      <a:pt x="537" y="204"/>
                      <a:pt x="537" y="214"/>
                    </a:cubicBezTo>
                    <a:cubicBezTo>
                      <a:pt x="537" y="224"/>
                      <a:pt x="545" y="232"/>
                      <a:pt x="555" y="232"/>
                    </a:cubicBezTo>
                    <a:cubicBezTo>
                      <a:pt x="565" y="232"/>
                      <a:pt x="573" y="224"/>
                      <a:pt x="573" y="214"/>
                    </a:cubicBezTo>
                    <a:close/>
                    <a:moveTo>
                      <a:pt x="569" y="225"/>
                    </a:moveTo>
                    <a:lnTo>
                      <a:pt x="541" y="203"/>
                    </a:lnTo>
                    <a:lnTo>
                      <a:pt x="537" y="208"/>
                    </a:lnTo>
                    <a:lnTo>
                      <a:pt x="565" y="230"/>
                    </a:lnTo>
                    <a:lnTo>
                      <a:pt x="569" y="225"/>
                    </a:lnTo>
                    <a:close/>
                    <a:moveTo>
                      <a:pt x="569" y="219"/>
                    </a:moveTo>
                    <a:cubicBezTo>
                      <a:pt x="569" y="209"/>
                      <a:pt x="561" y="201"/>
                      <a:pt x="551" y="201"/>
                    </a:cubicBezTo>
                    <a:cubicBezTo>
                      <a:pt x="541" y="201"/>
                      <a:pt x="533" y="209"/>
                      <a:pt x="533" y="219"/>
                    </a:cubicBezTo>
                    <a:cubicBezTo>
                      <a:pt x="533" y="229"/>
                      <a:pt x="541" y="237"/>
                      <a:pt x="551" y="237"/>
                    </a:cubicBezTo>
                    <a:cubicBezTo>
                      <a:pt x="561" y="237"/>
                      <a:pt x="569" y="229"/>
                      <a:pt x="569" y="219"/>
                    </a:cubicBezTo>
                    <a:close/>
                    <a:moveTo>
                      <a:pt x="566" y="230"/>
                    </a:moveTo>
                    <a:lnTo>
                      <a:pt x="537" y="208"/>
                    </a:lnTo>
                    <a:lnTo>
                      <a:pt x="530" y="216"/>
                    </a:lnTo>
                    <a:lnTo>
                      <a:pt x="559" y="238"/>
                    </a:lnTo>
                    <a:lnTo>
                      <a:pt x="566" y="230"/>
                    </a:lnTo>
                    <a:close/>
                    <a:moveTo>
                      <a:pt x="563" y="227"/>
                    </a:moveTo>
                    <a:cubicBezTo>
                      <a:pt x="563" y="217"/>
                      <a:pt x="555" y="209"/>
                      <a:pt x="545" y="209"/>
                    </a:cubicBezTo>
                    <a:cubicBezTo>
                      <a:pt x="535" y="209"/>
                      <a:pt x="527" y="217"/>
                      <a:pt x="527" y="227"/>
                    </a:cubicBezTo>
                    <a:cubicBezTo>
                      <a:pt x="527" y="237"/>
                      <a:pt x="535" y="245"/>
                      <a:pt x="545" y="245"/>
                    </a:cubicBezTo>
                    <a:cubicBezTo>
                      <a:pt x="555" y="245"/>
                      <a:pt x="563" y="237"/>
                      <a:pt x="563" y="227"/>
                    </a:cubicBezTo>
                    <a:close/>
                    <a:moveTo>
                      <a:pt x="560" y="238"/>
                    </a:moveTo>
                    <a:lnTo>
                      <a:pt x="530" y="216"/>
                    </a:lnTo>
                    <a:lnTo>
                      <a:pt x="525" y="223"/>
                    </a:lnTo>
                    <a:lnTo>
                      <a:pt x="554" y="245"/>
                    </a:lnTo>
                    <a:lnTo>
                      <a:pt x="560" y="238"/>
                    </a:lnTo>
                    <a:close/>
                    <a:moveTo>
                      <a:pt x="558" y="234"/>
                    </a:moveTo>
                    <a:cubicBezTo>
                      <a:pt x="558" y="224"/>
                      <a:pt x="550" y="216"/>
                      <a:pt x="540" y="216"/>
                    </a:cubicBezTo>
                    <a:cubicBezTo>
                      <a:pt x="530" y="216"/>
                      <a:pt x="521" y="224"/>
                      <a:pt x="521" y="234"/>
                    </a:cubicBezTo>
                    <a:cubicBezTo>
                      <a:pt x="521" y="244"/>
                      <a:pt x="530" y="252"/>
                      <a:pt x="540" y="252"/>
                    </a:cubicBezTo>
                    <a:cubicBezTo>
                      <a:pt x="550" y="252"/>
                      <a:pt x="558" y="244"/>
                      <a:pt x="558" y="234"/>
                    </a:cubicBezTo>
                    <a:close/>
                    <a:moveTo>
                      <a:pt x="555" y="245"/>
                    </a:moveTo>
                    <a:lnTo>
                      <a:pt x="525" y="223"/>
                    </a:lnTo>
                    <a:lnTo>
                      <a:pt x="519" y="232"/>
                    </a:lnTo>
                    <a:lnTo>
                      <a:pt x="548" y="254"/>
                    </a:lnTo>
                    <a:lnTo>
                      <a:pt x="555" y="245"/>
                    </a:lnTo>
                    <a:close/>
                    <a:moveTo>
                      <a:pt x="552" y="242"/>
                    </a:moveTo>
                    <a:cubicBezTo>
                      <a:pt x="552" y="232"/>
                      <a:pt x="544" y="224"/>
                      <a:pt x="534" y="224"/>
                    </a:cubicBezTo>
                    <a:cubicBezTo>
                      <a:pt x="523" y="224"/>
                      <a:pt x="515" y="232"/>
                      <a:pt x="515" y="242"/>
                    </a:cubicBezTo>
                    <a:cubicBezTo>
                      <a:pt x="515" y="253"/>
                      <a:pt x="523" y="261"/>
                      <a:pt x="534" y="261"/>
                    </a:cubicBezTo>
                    <a:cubicBezTo>
                      <a:pt x="544" y="261"/>
                      <a:pt x="552" y="253"/>
                      <a:pt x="552" y="242"/>
                    </a:cubicBezTo>
                    <a:close/>
                    <a:moveTo>
                      <a:pt x="548" y="253"/>
                    </a:moveTo>
                    <a:lnTo>
                      <a:pt x="519" y="232"/>
                    </a:lnTo>
                    <a:lnTo>
                      <a:pt x="512" y="241"/>
                    </a:lnTo>
                    <a:lnTo>
                      <a:pt x="542" y="262"/>
                    </a:lnTo>
                    <a:lnTo>
                      <a:pt x="548" y="253"/>
                    </a:lnTo>
                    <a:close/>
                    <a:moveTo>
                      <a:pt x="546" y="251"/>
                    </a:moveTo>
                    <a:cubicBezTo>
                      <a:pt x="546" y="241"/>
                      <a:pt x="537" y="233"/>
                      <a:pt x="527" y="233"/>
                    </a:cubicBezTo>
                    <a:cubicBezTo>
                      <a:pt x="517" y="233"/>
                      <a:pt x="509" y="241"/>
                      <a:pt x="509" y="251"/>
                    </a:cubicBezTo>
                    <a:cubicBezTo>
                      <a:pt x="509" y="262"/>
                      <a:pt x="517" y="270"/>
                      <a:pt x="527" y="270"/>
                    </a:cubicBezTo>
                    <a:cubicBezTo>
                      <a:pt x="537" y="270"/>
                      <a:pt x="546" y="262"/>
                      <a:pt x="546" y="251"/>
                    </a:cubicBezTo>
                    <a:close/>
                    <a:moveTo>
                      <a:pt x="542" y="262"/>
                    </a:moveTo>
                    <a:lnTo>
                      <a:pt x="512" y="241"/>
                    </a:lnTo>
                    <a:lnTo>
                      <a:pt x="505" y="251"/>
                    </a:lnTo>
                    <a:lnTo>
                      <a:pt x="535" y="272"/>
                    </a:lnTo>
                    <a:lnTo>
                      <a:pt x="542" y="262"/>
                    </a:lnTo>
                    <a:close/>
                    <a:moveTo>
                      <a:pt x="538" y="262"/>
                    </a:moveTo>
                    <a:cubicBezTo>
                      <a:pt x="538" y="251"/>
                      <a:pt x="530" y="243"/>
                      <a:pt x="520" y="243"/>
                    </a:cubicBezTo>
                    <a:cubicBezTo>
                      <a:pt x="510" y="243"/>
                      <a:pt x="501" y="251"/>
                      <a:pt x="501" y="262"/>
                    </a:cubicBezTo>
                    <a:cubicBezTo>
                      <a:pt x="501" y="272"/>
                      <a:pt x="510" y="280"/>
                      <a:pt x="520" y="280"/>
                    </a:cubicBezTo>
                    <a:cubicBezTo>
                      <a:pt x="530" y="280"/>
                      <a:pt x="538" y="272"/>
                      <a:pt x="538" y="262"/>
                    </a:cubicBezTo>
                    <a:close/>
                    <a:moveTo>
                      <a:pt x="535" y="272"/>
                    </a:moveTo>
                    <a:lnTo>
                      <a:pt x="505" y="251"/>
                    </a:lnTo>
                    <a:lnTo>
                      <a:pt x="496" y="263"/>
                    </a:lnTo>
                    <a:lnTo>
                      <a:pt x="527" y="284"/>
                    </a:lnTo>
                    <a:lnTo>
                      <a:pt x="535" y="272"/>
                    </a:lnTo>
                    <a:close/>
                    <a:moveTo>
                      <a:pt x="530" y="273"/>
                    </a:moveTo>
                    <a:cubicBezTo>
                      <a:pt x="530" y="263"/>
                      <a:pt x="522" y="255"/>
                      <a:pt x="512" y="255"/>
                    </a:cubicBezTo>
                    <a:cubicBezTo>
                      <a:pt x="501" y="255"/>
                      <a:pt x="493" y="263"/>
                      <a:pt x="493" y="273"/>
                    </a:cubicBezTo>
                    <a:cubicBezTo>
                      <a:pt x="493" y="284"/>
                      <a:pt x="501" y="292"/>
                      <a:pt x="512" y="292"/>
                    </a:cubicBezTo>
                    <a:cubicBezTo>
                      <a:pt x="522" y="292"/>
                      <a:pt x="530" y="284"/>
                      <a:pt x="530" y="273"/>
                    </a:cubicBezTo>
                    <a:close/>
                    <a:moveTo>
                      <a:pt x="527" y="284"/>
                    </a:moveTo>
                    <a:lnTo>
                      <a:pt x="496" y="263"/>
                    </a:lnTo>
                    <a:lnTo>
                      <a:pt x="492" y="269"/>
                    </a:lnTo>
                    <a:lnTo>
                      <a:pt x="523" y="290"/>
                    </a:lnTo>
                    <a:lnTo>
                      <a:pt x="527" y="284"/>
                    </a:lnTo>
                    <a:close/>
                    <a:moveTo>
                      <a:pt x="526" y="280"/>
                    </a:moveTo>
                    <a:cubicBezTo>
                      <a:pt x="526" y="269"/>
                      <a:pt x="518" y="261"/>
                      <a:pt x="507" y="261"/>
                    </a:cubicBezTo>
                    <a:cubicBezTo>
                      <a:pt x="497" y="261"/>
                      <a:pt x="489" y="269"/>
                      <a:pt x="489" y="280"/>
                    </a:cubicBezTo>
                    <a:cubicBezTo>
                      <a:pt x="489" y="290"/>
                      <a:pt x="497" y="298"/>
                      <a:pt x="507" y="298"/>
                    </a:cubicBezTo>
                    <a:cubicBezTo>
                      <a:pt x="518" y="298"/>
                      <a:pt x="526" y="290"/>
                      <a:pt x="526" y="280"/>
                    </a:cubicBezTo>
                    <a:close/>
                    <a:moveTo>
                      <a:pt x="523" y="290"/>
                    </a:moveTo>
                    <a:lnTo>
                      <a:pt x="492" y="269"/>
                    </a:lnTo>
                    <a:lnTo>
                      <a:pt x="486" y="277"/>
                    </a:lnTo>
                    <a:lnTo>
                      <a:pt x="517" y="298"/>
                    </a:lnTo>
                    <a:lnTo>
                      <a:pt x="523" y="290"/>
                    </a:lnTo>
                    <a:close/>
                    <a:moveTo>
                      <a:pt x="521" y="287"/>
                    </a:moveTo>
                    <a:cubicBezTo>
                      <a:pt x="521" y="277"/>
                      <a:pt x="512" y="269"/>
                      <a:pt x="502" y="269"/>
                    </a:cubicBezTo>
                    <a:cubicBezTo>
                      <a:pt x="492" y="269"/>
                      <a:pt x="483" y="277"/>
                      <a:pt x="483" y="287"/>
                    </a:cubicBezTo>
                    <a:cubicBezTo>
                      <a:pt x="483" y="298"/>
                      <a:pt x="492" y="306"/>
                      <a:pt x="502" y="306"/>
                    </a:cubicBezTo>
                    <a:cubicBezTo>
                      <a:pt x="512" y="306"/>
                      <a:pt x="521" y="298"/>
                      <a:pt x="521" y="287"/>
                    </a:cubicBezTo>
                    <a:close/>
                    <a:moveTo>
                      <a:pt x="517" y="298"/>
                    </a:moveTo>
                    <a:lnTo>
                      <a:pt x="486" y="277"/>
                    </a:lnTo>
                    <a:lnTo>
                      <a:pt x="481" y="285"/>
                    </a:lnTo>
                    <a:lnTo>
                      <a:pt x="512" y="306"/>
                    </a:lnTo>
                    <a:lnTo>
                      <a:pt x="517" y="298"/>
                    </a:lnTo>
                    <a:close/>
                    <a:moveTo>
                      <a:pt x="515" y="296"/>
                    </a:moveTo>
                    <a:cubicBezTo>
                      <a:pt x="515" y="285"/>
                      <a:pt x="507" y="277"/>
                      <a:pt x="496" y="277"/>
                    </a:cubicBezTo>
                    <a:cubicBezTo>
                      <a:pt x="486" y="277"/>
                      <a:pt x="477" y="285"/>
                      <a:pt x="477" y="296"/>
                    </a:cubicBezTo>
                    <a:cubicBezTo>
                      <a:pt x="477" y="306"/>
                      <a:pt x="486" y="315"/>
                      <a:pt x="496" y="315"/>
                    </a:cubicBezTo>
                    <a:cubicBezTo>
                      <a:pt x="507" y="315"/>
                      <a:pt x="515" y="306"/>
                      <a:pt x="515" y="296"/>
                    </a:cubicBezTo>
                    <a:close/>
                    <a:moveTo>
                      <a:pt x="512" y="306"/>
                    </a:moveTo>
                    <a:lnTo>
                      <a:pt x="481" y="285"/>
                    </a:lnTo>
                    <a:lnTo>
                      <a:pt x="474" y="295"/>
                    </a:lnTo>
                    <a:lnTo>
                      <a:pt x="506" y="316"/>
                    </a:lnTo>
                    <a:lnTo>
                      <a:pt x="512" y="306"/>
                    </a:lnTo>
                    <a:close/>
                    <a:moveTo>
                      <a:pt x="509" y="305"/>
                    </a:moveTo>
                    <a:cubicBezTo>
                      <a:pt x="509" y="295"/>
                      <a:pt x="500" y="286"/>
                      <a:pt x="490" y="286"/>
                    </a:cubicBezTo>
                    <a:cubicBezTo>
                      <a:pt x="480" y="286"/>
                      <a:pt x="471" y="295"/>
                      <a:pt x="471" y="305"/>
                    </a:cubicBezTo>
                    <a:cubicBezTo>
                      <a:pt x="471" y="315"/>
                      <a:pt x="480" y="324"/>
                      <a:pt x="490" y="324"/>
                    </a:cubicBezTo>
                    <a:cubicBezTo>
                      <a:pt x="500" y="324"/>
                      <a:pt x="509" y="315"/>
                      <a:pt x="509" y="305"/>
                    </a:cubicBezTo>
                    <a:close/>
                    <a:moveTo>
                      <a:pt x="506" y="315"/>
                    </a:moveTo>
                    <a:lnTo>
                      <a:pt x="474" y="295"/>
                    </a:lnTo>
                    <a:lnTo>
                      <a:pt x="469" y="303"/>
                    </a:lnTo>
                    <a:lnTo>
                      <a:pt x="500" y="324"/>
                    </a:lnTo>
                    <a:lnTo>
                      <a:pt x="506" y="315"/>
                    </a:lnTo>
                    <a:close/>
                    <a:moveTo>
                      <a:pt x="503" y="314"/>
                    </a:moveTo>
                    <a:cubicBezTo>
                      <a:pt x="503" y="303"/>
                      <a:pt x="495" y="295"/>
                      <a:pt x="484" y="295"/>
                    </a:cubicBezTo>
                    <a:cubicBezTo>
                      <a:pt x="474" y="295"/>
                      <a:pt x="466" y="303"/>
                      <a:pt x="466" y="314"/>
                    </a:cubicBezTo>
                    <a:cubicBezTo>
                      <a:pt x="466" y="324"/>
                      <a:pt x="474" y="332"/>
                      <a:pt x="484" y="332"/>
                    </a:cubicBezTo>
                    <a:cubicBezTo>
                      <a:pt x="495" y="332"/>
                      <a:pt x="503" y="324"/>
                      <a:pt x="503" y="314"/>
                    </a:cubicBezTo>
                    <a:close/>
                    <a:moveTo>
                      <a:pt x="500" y="324"/>
                    </a:moveTo>
                    <a:lnTo>
                      <a:pt x="469" y="303"/>
                    </a:lnTo>
                    <a:lnTo>
                      <a:pt x="462" y="314"/>
                    </a:lnTo>
                    <a:lnTo>
                      <a:pt x="494" y="334"/>
                    </a:lnTo>
                    <a:lnTo>
                      <a:pt x="500" y="324"/>
                    </a:lnTo>
                    <a:close/>
                    <a:moveTo>
                      <a:pt x="497" y="324"/>
                    </a:moveTo>
                    <a:cubicBezTo>
                      <a:pt x="497" y="313"/>
                      <a:pt x="488" y="305"/>
                      <a:pt x="478" y="305"/>
                    </a:cubicBezTo>
                    <a:cubicBezTo>
                      <a:pt x="467" y="305"/>
                      <a:pt x="459" y="313"/>
                      <a:pt x="459" y="324"/>
                    </a:cubicBezTo>
                    <a:cubicBezTo>
                      <a:pt x="459" y="334"/>
                      <a:pt x="467" y="343"/>
                      <a:pt x="478" y="343"/>
                    </a:cubicBezTo>
                    <a:cubicBezTo>
                      <a:pt x="488" y="343"/>
                      <a:pt x="497" y="334"/>
                      <a:pt x="497" y="324"/>
                    </a:cubicBezTo>
                    <a:close/>
                    <a:moveTo>
                      <a:pt x="494" y="334"/>
                    </a:moveTo>
                    <a:lnTo>
                      <a:pt x="462" y="314"/>
                    </a:lnTo>
                    <a:lnTo>
                      <a:pt x="455" y="324"/>
                    </a:lnTo>
                    <a:lnTo>
                      <a:pt x="487" y="345"/>
                    </a:lnTo>
                    <a:lnTo>
                      <a:pt x="494" y="334"/>
                    </a:lnTo>
                    <a:close/>
                    <a:moveTo>
                      <a:pt x="490" y="334"/>
                    </a:moveTo>
                    <a:cubicBezTo>
                      <a:pt x="490" y="324"/>
                      <a:pt x="482" y="315"/>
                      <a:pt x="471" y="315"/>
                    </a:cubicBezTo>
                    <a:cubicBezTo>
                      <a:pt x="461" y="315"/>
                      <a:pt x="452" y="324"/>
                      <a:pt x="452" y="334"/>
                    </a:cubicBezTo>
                    <a:cubicBezTo>
                      <a:pt x="452" y="345"/>
                      <a:pt x="461" y="353"/>
                      <a:pt x="471" y="353"/>
                    </a:cubicBezTo>
                    <a:cubicBezTo>
                      <a:pt x="482" y="353"/>
                      <a:pt x="490" y="345"/>
                      <a:pt x="490" y="334"/>
                    </a:cubicBezTo>
                    <a:close/>
                    <a:moveTo>
                      <a:pt x="487" y="345"/>
                    </a:moveTo>
                    <a:lnTo>
                      <a:pt x="455" y="324"/>
                    </a:lnTo>
                    <a:lnTo>
                      <a:pt x="448" y="335"/>
                    </a:lnTo>
                    <a:lnTo>
                      <a:pt x="480" y="356"/>
                    </a:lnTo>
                    <a:lnTo>
                      <a:pt x="487" y="345"/>
                    </a:lnTo>
                    <a:close/>
                    <a:moveTo>
                      <a:pt x="483" y="345"/>
                    </a:moveTo>
                    <a:cubicBezTo>
                      <a:pt x="483" y="335"/>
                      <a:pt x="475" y="326"/>
                      <a:pt x="464" y="326"/>
                    </a:cubicBezTo>
                    <a:cubicBezTo>
                      <a:pt x="454" y="326"/>
                      <a:pt x="445" y="335"/>
                      <a:pt x="445" y="345"/>
                    </a:cubicBezTo>
                    <a:cubicBezTo>
                      <a:pt x="445" y="356"/>
                      <a:pt x="454" y="364"/>
                      <a:pt x="464" y="364"/>
                    </a:cubicBezTo>
                    <a:cubicBezTo>
                      <a:pt x="475" y="364"/>
                      <a:pt x="483" y="356"/>
                      <a:pt x="483" y="345"/>
                    </a:cubicBezTo>
                    <a:close/>
                    <a:moveTo>
                      <a:pt x="480" y="355"/>
                    </a:moveTo>
                    <a:lnTo>
                      <a:pt x="448" y="335"/>
                    </a:lnTo>
                    <a:lnTo>
                      <a:pt x="440" y="347"/>
                    </a:lnTo>
                    <a:lnTo>
                      <a:pt x="473" y="367"/>
                    </a:lnTo>
                    <a:lnTo>
                      <a:pt x="480" y="355"/>
                    </a:lnTo>
                    <a:close/>
                    <a:moveTo>
                      <a:pt x="476" y="357"/>
                    </a:moveTo>
                    <a:cubicBezTo>
                      <a:pt x="476" y="347"/>
                      <a:pt x="467" y="338"/>
                      <a:pt x="457" y="338"/>
                    </a:cubicBezTo>
                    <a:cubicBezTo>
                      <a:pt x="446" y="338"/>
                      <a:pt x="437" y="347"/>
                      <a:pt x="437" y="357"/>
                    </a:cubicBezTo>
                    <a:cubicBezTo>
                      <a:pt x="437" y="368"/>
                      <a:pt x="446" y="376"/>
                      <a:pt x="457" y="376"/>
                    </a:cubicBezTo>
                    <a:cubicBezTo>
                      <a:pt x="467" y="376"/>
                      <a:pt x="476" y="368"/>
                      <a:pt x="476" y="357"/>
                    </a:cubicBezTo>
                    <a:close/>
                    <a:moveTo>
                      <a:pt x="473" y="367"/>
                    </a:moveTo>
                    <a:lnTo>
                      <a:pt x="440" y="347"/>
                    </a:lnTo>
                    <a:lnTo>
                      <a:pt x="433" y="359"/>
                    </a:lnTo>
                    <a:lnTo>
                      <a:pt x="466" y="379"/>
                    </a:lnTo>
                    <a:lnTo>
                      <a:pt x="473" y="367"/>
                    </a:lnTo>
                    <a:close/>
                    <a:moveTo>
                      <a:pt x="469" y="369"/>
                    </a:moveTo>
                    <a:cubicBezTo>
                      <a:pt x="469" y="358"/>
                      <a:pt x="460" y="350"/>
                      <a:pt x="450" y="350"/>
                    </a:cubicBezTo>
                    <a:cubicBezTo>
                      <a:pt x="439" y="350"/>
                      <a:pt x="430" y="358"/>
                      <a:pt x="430" y="369"/>
                    </a:cubicBezTo>
                    <a:cubicBezTo>
                      <a:pt x="430" y="379"/>
                      <a:pt x="439" y="388"/>
                      <a:pt x="450" y="388"/>
                    </a:cubicBezTo>
                    <a:cubicBezTo>
                      <a:pt x="460" y="388"/>
                      <a:pt x="469" y="379"/>
                      <a:pt x="469" y="369"/>
                    </a:cubicBezTo>
                    <a:close/>
                    <a:moveTo>
                      <a:pt x="466" y="379"/>
                    </a:moveTo>
                    <a:lnTo>
                      <a:pt x="433" y="359"/>
                    </a:lnTo>
                    <a:lnTo>
                      <a:pt x="425" y="372"/>
                    </a:lnTo>
                    <a:lnTo>
                      <a:pt x="458" y="392"/>
                    </a:lnTo>
                    <a:lnTo>
                      <a:pt x="466" y="379"/>
                    </a:lnTo>
                    <a:close/>
                    <a:moveTo>
                      <a:pt x="461" y="382"/>
                    </a:moveTo>
                    <a:cubicBezTo>
                      <a:pt x="461" y="371"/>
                      <a:pt x="452" y="362"/>
                      <a:pt x="442" y="362"/>
                    </a:cubicBezTo>
                    <a:cubicBezTo>
                      <a:pt x="431" y="362"/>
                      <a:pt x="423" y="371"/>
                      <a:pt x="423" y="382"/>
                    </a:cubicBezTo>
                    <a:cubicBezTo>
                      <a:pt x="423" y="392"/>
                      <a:pt x="431" y="401"/>
                      <a:pt x="442" y="401"/>
                    </a:cubicBezTo>
                    <a:cubicBezTo>
                      <a:pt x="452" y="401"/>
                      <a:pt x="461" y="392"/>
                      <a:pt x="461" y="382"/>
                    </a:cubicBezTo>
                    <a:close/>
                    <a:moveTo>
                      <a:pt x="458" y="391"/>
                    </a:moveTo>
                    <a:lnTo>
                      <a:pt x="425" y="372"/>
                    </a:lnTo>
                    <a:lnTo>
                      <a:pt x="418" y="384"/>
                    </a:lnTo>
                    <a:lnTo>
                      <a:pt x="451" y="404"/>
                    </a:lnTo>
                    <a:lnTo>
                      <a:pt x="458" y="391"/>
                    </a:lnTo>
                    <a:close/>
                    <a:moveTo>
                      <a:pt x="454" y="394"/>
                    </a:moveTo>
                    <a:cubicBezTo>
                      <a:pt x="454" y="384"/>
                      <a:pt x="445" y="375"/>
                      <a:pt x="434" y="375"/>
                    </a:cubicBezTo>
                    <a:cubicBezTo>
                      <a:pt x="424" y="375"/>
                      <a:pt x="415" y="384"/>
                      <a:pt x="415" y="394"/>
                    </a:cubicBezTo>
                    <a:cubicBezTo>
                      <a:pt x="415" y="405"/>
                      <a:pt x="424" y="413"/>
                      <a:pt x="434" y="413"/>
                    </a:cubicBezTo>
                    <a:cubicBezTo>
                      <a:pt x="445" y="413"/>
                      <a:pt x="454" y="405"/>
                      <a:pt x="454" y="394"/>
                    </a:cubicBezTo>
                    <a:close/>
                    <a:moveTo>
                      <a:pt x="451" y="404"/>
                    </a:moveTo>
                    <a:lnTo>
                      <a:pt x="418" y="385"/>
                    </a:lnTo>
                    <a:lnTo>
                      <a:pt x="410" y="398"/>
                    </a:lnTo>
                    <a:lnTo>
                      <a:pt x="443" y="417"/>
                    </a:lnTo>
                    <a:lnTo>
                      <a:pt x="451" y="404"/>
                    </a:lnTo>
                    <a:close/>
                    <a:moveTo>
                      <a:pt x="446" y="408"/>
                    </a:moveTo>
                    <a:cubicBezTo>
                      <a:pt x="446" y="397"/>
                      <a:pt x="437" y="388"/>
                      <a:pt x="426" y="388"/>
                    </a:cubicBezTo>
                    <a:cubicBezTo>
                      <a:pt x="416" y="388"/>
                      <a:pt x="407" y="397"/>
                      <a:pt x="407" y="408"/>
                    </a:cubicBezTo>
                    <a:cubicBezTo>
                      <a:pt x="407" y="418"/>
                      <a:pt x="416" y="427"/>
                      <a:pt x="426" y="427"/>
                    </a:cubicBezTo>
                    <a:cubicBezTo>
                      <a:pt x="437" y="427"/>
                      <a:pt x="446" y="418"/>
                      <a:pt x="446" y="408"/>
                    </a:cubicBezTo>
                    <a:close/>
                    <a:moveTo>
                      <a:pt x="443" y="417"/>
                    </a:moveTo>
                    <a:lnTo>
                      <a:pt x="410" y="398"/>
                    </a:lnTo>
                    <a:lnTo>
                      <a:pt x="401" y="413"/>
                    </a:lnTo>
                    <a:lnTo>
                      <a:pt x="434" y="432"/>
                    </a:lnTo>
                    <a:lnTo>
                      <a:pt x="443" y="417"/>
                    </a:lnTo>
                    <a:close/>
                    <a:moveTo>
                      <a:pt x="437" y="423"/>
                    </a:moveTo>
                    <a:cubicBezTo>
                      <a:pt x="437" y="412"/>
                      <a:pt x="428" y="404"/>
                      <a:pt x="418" y="404"/>
                    </a:cubicBezTo>
                    <a:cubicBezTo>
                      <a:pt x="407" y="404"/>
                      <a:pt x="399" y="412"/>
                      <a:pt x="399" y="423"/>
                    </a:cubicBezTo>
                    <a:cubicBezTo>
                      <a:pt x="399" y="433"/>
                      <a:pt x="407" y="442"/>
                      <a:pt x="418" y="442"/>
                    </a:cubicBezTo>
                    <a:cubicBezTo>
                      <a:pt x="428" y="442"/>
                      <a:pt x="437" y="433"/>
                      <a:pt x="437" y="423"/>
                    </a:cubicBezTo>
                    <a:close/>
                    <a:moveTo>
                      <a:pt x="435" y="432"/>
                    </a:moveTo>
                    <a:lnTo>
                      <a:pt x="401" y="413"/>
                    </a:lnTo>
                    <a:lnTo>
                      <a:pt x="393" y="428"/>
                    </a:lnTo>
                    <a:lnTo>
                      <a:pt x="426" y="447"/>
                    </a:lnTo>
                    <a:lnTo>
                      <a:pt x="435" y="432"/>
                    </a:lnTo>
                    <a:close/>
                    <a:moveTo>
                      <a:pt x="429" y="438"/>
                    </a:moveTo>
                    <a:cubicBezTo>
                      <a:pt x="429" y="427"/>
                      <a:pt x="420" y="418"/>
                      <a:pt x="409" y="418"/>
                    </a:cubicBezTo>
                    <a:cubicBezTo>
                      <a:pt x="399" y="418"/>
                      <a:pt x="390" y="427"/>
                      <a:pt x="390" y="438"/>
                    </a:cubicBezTo>
                    <a:cubicBezTo>
                      <a:pt x="390" y="448"/>
                      <a:pt x="399" y="457"/>
                      <a:pt x="409" y="457"/>
                    </a:cubicBezTo>
                    <a:cubicBezTo>
                      <a:pt x="420" y="457"/>
                      <a:pt x="429" y="448"/>
                      <a:pt x="429" y="438"/>
                    </a:cubicBezTo>
                    <a:close/>
                    <a:moveTo>
                      <a:pt x="426" y="447"/>
                    </a:moveTo>
                    <a:lnTo>
                      <a:pt x="393" y="428"/>
                    </a:lnTo>
                    <a:lnTo>
                      <a:pt x="384" y="444"/>
                    </a:lnTo>
                    <a:lnTo>
                      <a:pt x="417" y="463"/>
                    </a:lnTo>
                    <a:lnTo>
                      <a:pt x="426" y="447"/>
                    </a:lnTo>
                    <a:close/>
                    <a:moveTo>
                      <a:pt x="420" y="453"/>
                    </a:moveTo>
                    <a:cubicBezTo>
                      <a:pt x="420" y="443"/>
                      <a:pt x="411" y="434"/>
                      <a:pt x="401" y="434"/>
                    </a:cubicBezTo>
                    <a:cubicBezTo>
                      <a:pt x="390" y="434"/>
                      <a:pt x="381" y="443"/>
                      <a:pt x="381" y="453"/>
                    </a:cubicBezTo>
                    <a:cubicBezTo>
                      <a:pt x="381" y="464"/>
                      <a:pt x="390" y="473"/>
                      <a:pt x="401" y="473"/>
                    </a:cubicBezTo>
                    <a:cubicBezTo>
                      <a:pt x="411" y="473"/>
                      <a:pt x="420" y="464"/>
                      <a:pt x="420" y="453"/>
                    </a:cubicBezTo>
                    <a:close/>
                    <a:moveTo>
                      <a:pt x="418" y="463"/>
                    </a:moveTo>
                    <a:lnTo>
                      <a:pt x="384" y="444"/>
                    </a:lnTo>
                    <a:lnTo>
                      <a:pt x="376" y="459"/>
                    </a:lnTo>
                    <a:lnTo>
                      <a:pt x="409" y="478"/>
                    </a:lnTo>
                    <a:lnTo>
                      <a:pt x="418" y="463"/>
                    </a:lnTo>
                    <a:close/>
                    <a:moveTo>
                      <a:pt x="412" y="468"/>
                    </a:moveTo>
                    <a:cubicBezTo>
                      <a:pt x="412" y="458"/>
                      <a:pt x="403" y="449"/>
                      <a:pt x="392" y="449"/>
                    </a:cubicBezTo>
                    <a:cubicBezTo>
                      <a:pt x="382" y="449"/>
                      <a:pt x="373" y="458"/>
                      <a:pt x="373" y="468"/>
                    </a:cubicBezTo>
                    <a:cubicBezTo>
                      <a:pt x="373" y="479"/>
                      <a:pt x="382" y="488"/>
                      <a:pt x="392" y="488"/>
                    </a:cubicBezTo>
                    <a:cubicBezTo>
                      <a:pt x="403" y="488"/>
                      <a:pt x="412" y="479"/>
                      <a:pt x="412" y="468"/>
                    </a:cubicBezTo>
                    <a:close/>
                    <a:moveTo>
                      <a:pt x="409" y="477"/>
                    </a:moveTo>
                    <a:lnTo>
                      <a:pt x="375" y="459"/>
                    </a:lnTo>
                    <a:lnTo>
                      <a:pt x="367" y="475"/>
                    </a:lnTo>
                    <a:lnTo>
                      <a:pt x="401" y="493"/>
                    </a:lnTo>
                    <a:lnTo>
                      <a:pt x="409" y="477"/>
                    </a:lnTo>
                    <a:close/>
                    <a:moveTo>
                      <a:pt x="403" y="484"/>
                    </a:moveTo>
                    <a:cubicBezTo>
                      <a:pt x="403" y="473"/>
                      <a:pt x="395" y="464"/>
                      <a:pt x="384" y="464"/>
                    </a:cubicBezTo>
                    <a:cubicBezTo>
                      <a:pt x="373" y="464"/>
                      <a:pt x="365" y="473"/>
                      <a:pt x="365" y="484"/>
                    </a:cubicBezTo>
                    <a:cubicBezTo>
                      <a:pt x="365" y="494"/>
                      <a:pt x="373" y="503"/>
                      <a:pt x="384" y="503"/>
                    </a:cubicBezTo>
                    <a:cubicBezTo>
                      <a:pt x="395" y="503"/>
                      <a:pt x="403" y="494"/>
                      <a:pt x="403" y="484"/>
                    </a:cubicBezTo>
                    <a:close/>
                    <a:moveTo>
                      <a:pt x="401" y="493"/>
                    </a:moveTo>
                    <a:lnTo>
                      <a:pt x="367" y="475"/>
                    </a:lnTo>
                    <a:lnTo>
                      <a:pt x="358" y="491"/>
                    </a:lnTo>
                    <a:lnTo>
                      <a:pt x="393" y="509"/>
                    </a:lnTo>
                    <a:lnTo>
                      <a:pt x="401" y="493"/>
                    </a:lnTo>
                    <a:close/>
                    <a:moveTo>
                      <a:pt x="395" y="500"/>
                    </a:moveTo>
                    <a:cubicBezTo>
                      <a:pt x="395" y="489"/>
                      <a:pt x="386" y="481"/>
                      <a:pt x="376" y="481"/>
                    </a:cubicBezTo>
                    <a:cubicBezTo>
                      <a:pt x="365" y="481"/>
                      <a:pt x="356" y="489"/>
                      <a:pt x="356" y="500"/>
                    </a:cubicBezTo>
                    <a:cubicBezTo>
                      <a:pt x="356" y="511"/>
                      <a:pt x="365" y="519"/>
                      <a:pt x="376" y="519"/>
                    </a:cubicBezTo>
                    <a:cubicBezTo>
                      <a:pt x="386" y="519"/>
                      <a:pt x="395" y="511"/>
                      <a:pt x="395" y="500"/>
                    </a:cubicBezTo>
                    <a:close/>
                    <a:moveTo>
                      <a:pt x="393" y="509"/>
                    </a:moveTo>
                    <a:lnTo>
                      <a:pt x="358" y="491"/>
                    </a:lnTo>
                    <a:lnTo>
                      <a:pt x="350" y="508"/>
                    </a:lnTo>
                    <a:lnTo>
                      <a:pt x="384" y="525"/>
                    </a:lnTo>
                    <a:lnTo>
                      <a:pt x="393" y="509"/>
                    </a:lnTo>
                    <a:close/>
                    <a:moveTo>
                      <a:pt x="386" y="517"/>
                    </a:moveTo>
                    <a:cubicBezTo>
                      <a:pt x="386" y="506"/>
                      <a:pt x="378" y="497"/>
                      <a:pt x="367" y="497"/>
                    </a:cubicBezTo>
                    <a:cubicBezTo>
                      <a:pt x="356" y="497"/>
                      <a:pt x="348" y="506"/>
                      <a:pt x="348" y="517"/>
                    </a:cubicBezTo>
                    <a:cubicBezTo>
                      <a:pt x="348" y="527"/>
                      <a:pt x="356" y="536"/>
                      <a:pt x="367" y="536"/>
                    </a:cubicBezTo>
                    <a:cubicBezTo>
                      <a:pt x="378" y="536"/>
                      <a:pt x="386" y="527"/>
                      <a:pt x="386" y="517"/>
                    </a:cubicBezTo>
                    <a:close/>
                    <a:moveTo>
                      <a:pt x="384" y="525"/>
                    </a:moveTo>
                    <a:lnTo>
                      <a:pt x="350" y="508"/>
                    </a:lnTo>
                    <a:lnTo>
                      <a:pt x="341" y="525"/>
                    </a:lnTo>
                    <a:lnTo>
                      <a:pt x="375" y="543"/>
                    </a:lnTo>
                    <a:lnTo>
                      <a:pt x="384" y="525"/>
                    </a:lnTo>
                    <a:close/>
                    <a:moveTo>
                      <a:pt x="377" y="534"/>
                    </a:moveTo>
                    <a:cubicBezTo>
                      <a:pt x="377" y="523"/>
                      <a:pt x="369" y="514"/>
                      <a:pt x="358" y="514"/>
                    </a:cubicBezTo>
                    <a:cubicBezTo>
                      <a:pt x="347" y="514"/>
                      <a:pt x="339" y="523"/>
                      <a:pt x="339" y="534"/>
                    </a:cubicBezTo>
                    <a:cubicBezTo>
                      <a:pt x="339" y="545"/>
                      <a:pt x="347" y="553"/>
                      <a:pt x="358" y="553"/>
                    </a:cubicBezTo>
                    <a:cubicBezTo>
                      <a:pt x="369" y="553"/>
                      <a:pt x="377" y="545"/>
                      <a:pt x="377" y="534"/>
                    </a:cubicBezTo>
                    <a:close/>
                    <a:moveTo>
                      <a:pt x="375" y="543"/>
                    </a:moveTo>
                    <a:lnTo>
                      <a:pt x="341" y="525"/>
                    </a:lnTo>
                    <a:lnTo>
                      <a:pt x="332" y="541"/>
                    </a:lnTo>
                    <a:lnTo>
                      <a:pt x="367" y="559"/>
                    </a:lnTo>
                    <a:lnTo>
                      <a:pt x="375" y="543"/>
                    </a:lnTo>
                    <a:close/>
                    <a:moveTo>
                      <a:pt x="369" y="550"/>
                    </a:moveTo>
                    <a:cubicBezTo>
                      <a:pt x="369" y="539"/>
                      <a:pt x="361" y="531"/>
                      <a:pt x="350" y="531"/>
                    </a:cubicBezTo>
                    <a:cubicBezTo>
                      <a:pt x="339" y="531"/>
                      <a:pt x="330" y="539"/>
                      <a:pt x="330" y="550"/>
                    </a:cubicBezTo>
                    <a:cubicBezTo>
                      <a:pt x="330" y="561"/>
                      <a:pt x="339" y="570"/>
                      <a:pt x="350" y="570"/>
                    </a:cubicBezTo>
                    <a:cubicBezTo>
                      <a:pt x="361" y="570"/>
                      <a:pt x="369" y="561"/>
                      <a:pt x="369" y="550"/>
                    </a:cubicBezTo>
                    <a:close/>
                    <a:moveTo>
                      <a:pt x="367" y="559"/>
                    </a:moveTo>
                    <a:lnTo>
                      <a:pt x="332" y="541"/>
                    </a:lnTo>
                    <a:lnTo>
                      <a:pt x="324" y="559"/>
                    </a:lnTo>
                    <a:lnTo>
                      <a:pt x="359" y="576"/>
                    </a:lnTo>
                    <a:lnTo>
                      <a:pt x="367" y="559"/>
                    </a:lnTo>
                    <a:close/>
                    <a:moveTo>
                      <a:pt x="361" y="567"/>
                    </a:moveTo>
                    <a:cubicBezTo>
                      <a:pt x="361" y="557"/>
                      <a:pt x="352" y="548"/>
                      <a:pt x="341" y="548"/>
                    </a:cubicBezTo>
                    <a:cubicBezTo>
                      <a:pt x="331" y="548"/>
                      <a:pt x="322" y="557"/>
                      <a:pt x="322" y="567"/>
                    </a:cubicBezTo>
                    <a:cubicBezTo>
                      <a:pt x="322" y="578"/>
                      <a:pt x="331" y="587"/>
                      <a:pt x="341" y="587"/>
                    </a:cubicBezTo>
                    <a:cubicBezTo>
                      <a:pt x="352" y="587"/>
                      <a:pt x="361" y="578"/>
                      <a:pt x="361" y="567"/>
                    </a:cubicBezTo>
                    <a:close/>
                    <a:moveTo>
                      <a:pt x="359" y="576"/>
                    </a:moveTo>
                    <a:lnTo>
                      <a:pt x="324" y="559"/>
                    </a:lnTo>
                    <a:lnTo>
                      <a:pt x="315" y="576"/>
                    </a:lnTo>
                    <a:lnTo>
                      <a:pt x="350" y="594"/>
                    </a:lnTo>
                    <a:lnTo>
                      <a:pt x="359" y="576"/>
                    </a:lnTo>
                    <a:close/>
                    <a:moveTo>
                      <a:pt x="352" y="585"/>
                    </a:moveTo>
                    <a:cubicBezTo>
                      <a:pt x="352" y="574"/>
                      <a:pt x="343" y="566"/>
                      <a:pt x="332" y="566"/>
                    </a:cubicBezTo>
                    <a:cubicBezTo>
                      <a:pt x="322" y="566"/>
                      <a:pt x="313" y="574"/>
                      <a:pt x="313" y="585"/>
                    </a:cubicBezTo>
                    <a:cubicBezTo>
                      <a:pt x="313" y="596"/>
                      <a:pt x="322" y="604"/>
                      <a:pt x="332" y="604"/>
                    </a:cubicBezTo>
                    <a:cubicBezTo>
                      <a:pt x="343" y="604"/>
                      <a:pt x="352" y="596"/>
                      <a:pt x="352" y="585"/>
                    </a:cubicBezTo>
                    <a:close/>
                    <a:moveTo>
                      <a:pt x="350" y="594"/>
                    </a:moveTo>
                    <a:lnTo>
                      <a:pt x="315" y="576"/>
                    </a:lnTo>
                    <a:lnTo>
                      <a:pt x="305" y="596"/>
                    </a:lnTo>
                    <a:lnTo>
                      <a:pt x="340" y="613"/>
                    </a:lnTo>
                    <a:lnTo>
                      <a:pt x="350" y="594"/>
                    </a:lnTo>
                    <a:close/>
                    <a:moveTo>
                      <a:pt x="342" y="605"/>
                    </a:moveTo>
                    <a:cubicBezTo>
                      <a:pt x="342" y="594"/>
                      <a:pt x="333" y="585"/>
                      <a:pt x="323" y="585"/>
                    </a:cubicBezTo>
                    <a:cubicBezTo>
                      <a:pt x="312" y="585"/>
                      <a:pt x="303" y="594"/>
                      <a:pt x="303" y="605"/>
                    </a:cubicBezTo>
                    <a:cubicBezTo>
                      <a:pt x="303" y="616"/>
                      <a:pt x="312" y="624"/>
                      <a:pt x="323" y="624"/>
                    </a:cubicBezTo>
                    <a:cubicBezTo>
                      <a:pt x="333" y="624"/>
                      <a:pt x="342" y="616"/>
                      <a:pt x="342" y="605"/>
                    </a:cubicBezTo>
                    <a:close/>
                    <a:moveTo>
                      <a:pt x="340" y="613"/>
                    </a:moveTo>
                    <a:lnTo>
                      <a:pt x="305" y="596"/>
                    </a:lnTo>
                    <a:lnTo>
                      <a:pt x="296" y="616"/>
                    </a:lnTo>
                    <a:lnTo>
                      <a:pt x="331" y="633"/>
                    </a:lnTo>
                    <a:lnTo>
                      <a:pt x="340" y="613"/>
                    </a:lnTo>
                    <a:close/>
                    <a:moveTo>
                      <a:pt x="333" y="624"/>
                    </a:moveTo>
                    <a:cubicBezTo>
                      <a:pt x="333" y="613"/>
                      <a:pt x="324" y="605"/>
                      <a:pt x="313" y="605"/>
                    </a:cubicBezTo>
                    <a:cubicBezTo>
                      <a:pt x="303" y="605"/>
                      <a:pt x="294" y="613"/>
                      <a:pt x="294" y="624"/>
                    </a:cubicBezTo>
                    <a:cubicBezTo>
                      <a:pt x="294" y="635"/>
                      <a:pt x="303" y="644"/>
                      <a:pt x="313" y="644"/>
                    </a:cubicBezTo>
                    <a:cubicBezTo>
                      <a:pt x="324" y="644"/>
                      <a:pt x="333" y="635"/>
                      <a:pt x="333" y="624"/>
                    </a:cubicBezTo>
                    <a:close/>
                    <a:moveTo>
                      <a:pt x="331" y="633"/>
                    </a:moveTo>
                    <a:lnTo>
                      <a:pt x="296" y="616"/>
                    </a:lnTo>
                    <a:lnTo>
                      <a:pt x="286" y="635"/>
                    </a:lnTo>
                    <a:lnTo>
                      <a:pt x="321" y="652"/>
                    </a:lnTo>
                    <a:lnTo>
                      <a:pt x="331" y="633"/>
                    </a:lnTo>
                    <a:close/>
                    <a:moveTo>
                      <a:pt x="323" y="644"/>
                    </a:moveTo>
                    <a:cubicBezTo>
                      <a:pt x="323" y="633"/>
                      <a:pt x="315" y="624"/>
                      <a:pt x="304" y="624"/>
                    </a:cubicBezTo>
                    <a:cubicBezTo>
                      <a:pt x="293" y="624"/>
                      <a:pt x="284" y="633"/>
                      <a:pt x="284" y="644"/>
                    </a:cubicBezTo>
                    <a:cubicBezTo>
                      <a:pt x="284" y="655"/>
                      <a:pt x="293" y="663"/>
                      <a:pt x="304" y="663"/>
                    </a:cubicBezTo>
                    <a:cubicBezTo>
                      <a:pt x="315" y="663"/>
                      <a:pt x="323" y="655"/>
                      <a:pt x="323" y="644"/>
                    </a:cubicBezTo>
                    <a:close/>
                    <a:moveTo>
                      <a:pt x="321" y="652"/>
                    </a:moveTo>
                    <a:lnTo>
                      <a:pt x="286" y="636"/>
                    </a:lnTo>
                    <a:lnTo>
                      <a:pt x="277" y="655"/>
                    </a:lnTo>
                    <a:lnTo>
                      <a:pt x="312" y="672"/>
                    </a:lnTo>
                    <a:lnTo>
                      <a:pt x="321" y="652"/>
                    </a:lnTo>
                    <a:close/>
                    <a:moveTo>
                      <a:pt x="314" y="663"/>
                    </a:moveTo>
                    <a:cubicBezTo>
                      <a:pt x="314" y="653"/>
                      <a:pt x="305" y="644"/>
                      <a:pt x="294" y="644"/>
                    </a:cubicBezTo>
                    <a:cubicBezTo>
                      <a:pt x="284" y="644"/>
                      <a:pt x="275" y="653"/>
                      <a:pt x="275" y="663"/>
                    </a:cubicBezTo>
                    <a:cubicBezTo>
                      <a:pt x="275" y="674"/>
                      <a:pt x="284" y="683"/>
                      <a:pt x="294" y="683"/>
                    </a:cubicBezTo>
                    <a:cubicBezTo>
                      <a:pt x="305" y="683"/>
                      <a:pt x="314" y="674"/>
                      <a:pt x="314" y="663"/>
                    </a:cubicBezTo>
                    <a:close/>
                    <a:moveTo>
                      <a:pt x="312" y="672"/>
                    </a:moveTo>
                    <a:lnTo>
                      <a:pt x="277" y="655"/>
                    </a:lnTo>
                    <a:lnTo>
                      <a:pt x="267" y="675"/>
                    </a:lnTo>
                    <a:lnTo>
                      <a:pt x="303" y="692"/>
                    </a:lnTo>
                    <a:lnTo>
                      <a:pt x="312" y="672"/>
                    </a:lnTo>
                    <a:close/>
                    <a:moveTo>
                      <a:pt x="304" y="684"/>
                    </a:moveTo>
                    <a:cubicBezTo>
                      <a:pt x="304" y="673"/>
                      <a:pt x="296" y="664"/>
                      <a:pt x="285" y="664"/>
                    </a:cubicBezTo>
                    <a:cubicBezTo>
                      <a:pt x="274" y="664"/>
                      <a:pt x="265" y="673"/>
                      <a:pt x="265" y="684"/>
                    </a:cubicBezTo>
                    <a:cubicBezTo>
                      <a:pt x="265" y="695"/>
                      <a:pt x="274" y="703"/>
                      <a:pt x="285" y="703"/>
                    </a:cubicBezTo>
                    <a:cubicBezTo>
                      <a:pt x="296" y="703"/>
                      <a:pt x="304" y="695"/>
                      <a:pt x="304" y="684"/>
                    </a:cubicBezTo>
                    <a:close/>
                    <a:moveTo>
                      <a:pt x="303" y="692"/>
                    </a:moveTo>
                    <a:lnTo>
                      <a:pt x="267" y="676"/>
                    </a:lnTo>
                    <a:lnTo>
                      <a:pt x="258" y="696"/>
                    </a:lnTo>
                    <a:lnTo>
                      <a:pt x="293" y="712"/>
                    </a:lnTo>
                    <a:lnTo>
                      <a:pt x="303" y="692"/>
                    </a:lnTo>
                    <a:close/>
                    <a:moveTo>
                      <a:pt x="295" y="704"/>
                    </a:moveTo>
                    <a:cubicBezTo>
                      <a:pt x="295" y="693"/>
                      <a:pt x="286" y="685"/>
                      <a:pt x="275" y="685"/>
                    </a:cubicBezTo>
                    <a:cubicBezTo>
                      <a:pt x="265" y="685"/>
                      <a:pt x="256" y="693"/>
                      <a:pt x="256" y="704"/>
                    </a:cubicBezTo>
                    <a:cubicBezTo>
                      <a:pt x="256" y="715"/>
                      <a:pt x="265" y="724"/>
                      <a:pt x="275" y="724"/>
                    </a:cubicBezTo>
                    <a:cubicBezTo>
                      <a:pt x="286" y="724"/>
                      <a:pt x="295" y="715"/>
                      <a:pt x="295" y="704"/>
                    </a:cubicBezTo>
                    <a:close/>
                    <a:moveTo>
                      <a:pt x="293" y="712"/>
                    </a:moveTo>
                    <a:lnTo>
                      <a:pt x="258" y="696"/>
                    </a:lnTo>
                    <a:lnTo>
                      <a:pt x="248" y="717"/>
                    </a:lnTo>
                    <a:lnTo>
                      <a:pt x="283" y="734"/>
                    </a:lnTo>
                    <a:lnTo>
                      <a:pt x="293" y="712"/>
                    </a:lnTo>
                    <a:close/>
                    <a:moveTo>
                      <a:pt x="285" y="725"/>
                    </a:moveTo>
                    <a:cubicBezTo>
                      <a:pt x="285" y="715"/>
                      <a:pt x="276" y="706"/>
                      <a:pt x="266" y="706"/>
                    </a:cubicBezTo>
                    <a:cubicBezTo>
                      <a:pt x="255" y="706"/>
                      <a:pt x="246" y="715"/>
                      <a:pt x="246" y="725"/>
                    </a:cubicBezTo>
                    <a:cubicBezTo>
                      <a:pt x="246" y="736"/>
                      <a:pt x="255" y="745"/>
                      <a:pt x="266" y="745"/>
                    </a:cubicBezTo>
                    <a:cubicBezTo>
                      <a:pt x="276" y="745"/>
                      <a:pt x="285" y="736"/>
                      <a:pt x="285" y="725"/>
                    </a:cubicBezTo>
                    <a:close/>
                    <a:moveTo>
                      <a:pt x="283" y="733"/>
                    </a:moveTo>
                    <a:lnTo>
                      <a:pt x="248" y="717"/>
                    </a:lnTo>
                    <a:lnTo>
                      <a:pt x="239" y="738"/>
                    </a:lnTo>
                    <a:lnTo>
                      <a:pt x="274" y="754"/>
                    </a:lnTo>
                    <a:lnTo>
                      <a:pt x="283" y="733"/>
                    </a:lnTo>
                    <a:close/>
                    <a:moveTo>
                      <a:pt x="276" y="746"/>
                    </a:moveTo>
                    <a:cubicBezTo>
                      <a:pt x="276" y="735"/>
                      <a:pt x="267" y="727"/>
                      <a:pt x="256" y="727"/>
                    </a:cubicBezTo>
                    <a:cubicBezTo>
                      <a:pt x="246" y="727"/>
                      <a:pt x="237" y="735"/>
                      <a:pt x="237" y="746"/>
                    </a:cubicBezTo>
                    <a:cubicBezTo>
                      <a:pt x="237" y="757"/>
                      <a:pt x="246" y="766"/>
                      <a:pt x="256" y="766"/>
                    </a:cubicBezTo>
                    <a:cubicBezTo>
                      <a:pt x="267" y="766"/>
                      <a:pt x="276" y="757"/>
                      <a:pt x="276" y="746"/>
                    </a:cubicBezTo>
                    <a:close/>
                    <a:moveTo>
                      <a:pt x="274" y="754"/>
                    </a:moveTo>
                    <a:lnTo>
                      <a:pt x="238" y="738"/>
                    </a:lnTo>
                    <a:lnTo>
                      <a:pt x="229" y="760"/>
                    </a:lnTo>
                    <a:lnTo>
                      <a:pt x="265" y="775"/>
                    </a:lnTo>
                    <a:lnTo>
                      <a:pt x="274" y="754"/>
                    </a:lnTo>
                    <a:close/>
                    <a:moveTo>
                      <a:pt x="266" y="767"/>
                    </a:moveTo>
                    <a:cubicBezTo>
                      <a:pt x="266" y="757"/>
                      <a:pt x="258" y="748"/>
                      <a:pt x="247" y="748"/>
                    </a:cubicBezTo>
                    <a:cubicBezTo>
                      <a:pt x="236" y="748"/>
                      <a:pt x="227" y="757"/>
                      <a:pt x="227" y="767"/>
                    </a:cubicBezTo>
                    <a:cubicBezTo>
                      <a:pt x="227" y="778"/>
                      <a:pt x="236" y="787"/>
                      <a:pt x="247" y="787"/>
                    </a:cubicBezTo>
                    <a:cubicBezTo>
                      <a:pt x="258" y="787"/>
                      <a:pt x="266" y="778"/>
                      <a:pt x="266" y="767"/>
                    </a:cubicBezTo>
                    <a:close/>
                    <a:moveTo>
                      <a:pt x="265" y="775"/>
                    </a:moveTo>
                    <a:lnTo>
                      <a:pt x="229" y="760"/>
                    </a:lnTo>
                    <a:lnTo>
                      <a:pt x="219" y="782"/>
                    </a:lnTo>
                    <a:lnTo>
                      <a:pt x="255" y="798"/>
                    </a:lnTo>
                    <a:lnTo>
                      <a:pt x="265" y="775"/>
                    </a:lnTo>
                    <a:close/>
                    <a:moveTo>
                      <a:pt x="256" y="790"/>
                    </a:moveTo>
                    <a:cubicBezTo>
                      <a:pt x="256" y="780"/>
                      <a:pt x="247" y="771"/>
                      <a:pt x="237" y="771"/>
                    </a:cubicBezTo>
                    <a:cubicBezTo>
                      <a:pt x="226" y="771"/>
                      <a:pt x="217" y="780"/>
                      <a:pt x="217" y="790"/>
                    </a:cubicBezTo>
                    <a:cubicBezTo>
                      <a:pt x="217" y="801"/>
                      <a:pt x="226" y="810"/>
                      <a:pt x="237" y="810"/>
                    </a:cubicBezTo>
                    <a:cubicBezTo>
                      <a:pt x="247" y="810"/>
                      <a:pt x="256" y="801"/>
                      <a:pt x="256" y="790"/>
                    </a:cubicBezTo>
                    <a:close/>
                    <a:moveTo>
                      <a:pt x="255" y="798"/>
                    </a:moveTo>
                    <a:lnTo>
                      <a:pt x="219" y="783"/>
                    </a:lnTo>
                    <a:lnTo>
                      <a:pt x="209" y="805"/>
                    </a:lnTo>
                    <a:lnTo>
                      <a:pt x="245" y="821"/>
                    </a:lnTo>
                    <a:lnTo>
                      <a:pt x="255" y="798"/>
                    </a:lnTo>
                    <a:close/>
                    <a:moveTo>
                      <a:pt x="246" y="813"/>
                    </a:moveTo>
                    <a:cubicBezTo>
                      <a:pt x="246" y="802"/>
                      <a:pt x="238" y="793"/>
                      <a:pt x="227" y="793"/>
                    </a:cubicBezTo>
                    <a:cubicBezTo>
                      <a:pt x="216" y="793"/>
                      <a:pt x="207" y="802"/>
                      <a:pt x="207" y="813"/>
                    </a:cubicBezTo>
                    <a:cubicBezTo>
                      <a:pt x="207" y="824"/>
                      <a:pt x="216" y="832"/>
                      <a:pt x="227" y="832"/>
                    </a:cubicBezTo>
                    <a:cubicBezTo>
                      <a:pt x="238" y="832"/>
                      <a:pt x="246" y="824"/>
                      <a:pt x="246" y="813"/>
                    </a:cubicBezTo>
                    <a:close/>
                    <a:moveTo>
                      <a:pt x="245" y="821"/>
                    </a:moveTo>
                    <a:lnTo>
                      <a:pt x="209" y="805"/>
                    </a:lnTo>
                    <a:lnTo>
                      <a:pt x="199" y="830"/>
                    </a:lnTo>
                    <a:lnTo>
                      <a:pt x="234" y="845"/>
                    </a:lnTo>
                    <a:lnTo>
                      <a:pt x="245" y="821"/>
                    </a:lnTo>
                    <a:close/>
                    <a:moveTo>
                      <a:pt x="236" y="838"/>
                    </a:moveTo>
                    <a:cubicBezTo>
                      <a:pt x="236" y="827"/>
                      <a:pt x="227" y="818"/>
                      <a:pt x="216" y="818"/>
                    </a:cubicBezTo>
                    <a:cubicBezTo>
                      <a:pt x="206" y="818"/>
                      <a:pt x="197" y="827"/>
                      <a:pt x="197" y="838"/>
                    </a:cubicBezTo>
                    <a:cubicBezTo>
                      <a:pt x="197" y="848"/>
                      <a:pt x="206" y="857"/>
                      <a:pt x="216" y="857"/>
                    </a:cubicBezTo>
                    <a:cubicBezTo>
                      <a:pt x="227" y="857"/>
                      <a:pt x="236" y="848"/>
                      <a:pt x="236" y="838"/>
                    </a:cubicBezTo>
                    <a:close/>
                    <a:moveTo>
                      <a:pt x="234" y="845"/>
                    </a:moveTo>
                    <a:lnTo>
                      <a:pt x="198" y="830"/>
                    </a:lnTo>
                    <a:lnTo>
                      <a:pt x="189" y="853"/>
                    </a:lnTo>
                    <a:lnTo>
                      <a:pt x="225" y="868"/>
                    </a:lnTo>
                    <a:lnTo>
                      <a:pt x="234" y="845"/>
                    </a:lnTo>
                    <a:close/>
                    <a:moveTo>
                      <a:pt x="226" y="861"/>
                    </a:moveTo>
                    <a:cubicBezTo>
                      <a:pt x="226" y="850"/>
                      <a:pt x="217" y="841"/>
                      <a:pt x="207" y="841"/>
                    </a:cubicBezTo>
                    <a:cubicBezTo>
                      <a:pt x="196" y="841"/>
                      <a:pt x="187" y="850"/>
                      <a:pt x="187" y="861"/>
                    </a:cubicBezTo>
                    <a:cubicBezTo>
                      <a:pt x="187" y="872"/>
                      <a:pt x="196" y="880"/>
                      <a:pt x="207" y="880"/>
                    </a:cubicBezTo>
                    <a:cubicBezTo>
                      <a:pt x="217" y="880"/>
                      <a:pt x="226" y="872"/>
                      <a:pt x="226" y="861"/>
                    </a:cubicBezTo>
                    <a:close/>
                    <a:moveTo>
                      <a:pt x="225" y="868"/>
                    </a:moveTo>
                    <a:lnTo>
                      <a:pt x="189" y="854"/>
                    </a:lnTo>
                    <a:lnTo>
                      <a:pt x="178" y="879"/>
                    </a:lnTo>
                    <a:lnTo>
                      <a:pt x="214" y="894"/>
                    </a:lnTo>
                    <a:lnTo>
                      <a:pt x="225" y="868"/>
                    </a:lnTo>
                    <a:close/>
                    <a:moveTo>
                      <a:pt x="216" y="887"/>
                    </a:moveTo>
                    <a:cubicBezTo>
                      <a:pt x="216" y="876"/>
                      <a:pt x="207" y="867"/>
                      <a:pt x="196" y="867"/>
                    </a:cubicBezTo>
                    <a:cubicBezTo>
                      <a:pt x="185" y="867"/>
                      <a:pt x="177" y="876"/>
                      <a:pt x="177" y="887"/>
                    </a:cubicBezTo>
                    <a:cubicBezTo>
                      <a:pt x="177" y="897"/>
                      <a:pt x="185" y="906"/>
                      <a:pt x="196" y="906"/>
                    </a:cubicBezTo>
                    <a:cubicBezTo>
                      <a:pt x="207" y="906"/>
                      <a:pt x="216" y="897"/>
                      <a:pt x="216" y="887"/>
                    </a:cubicBezTo>
                    <a:close/>
                    <a:moveTo>
                      <a:pt x="214" y="894"/>
                    </a:moveTo>
                    <a:lnTo>
                      <a:pt x="178" y="879"/>
                    </a:lnTo>
                    <a:lnTo>
                      <a:pt x="167" y="907"/>
                    </a:lnTo>
                    <a:lnTo>
                      <a:pt x="203" y="921"/>
                    </a:lnTo>
                    <a:lnTo>
                      <a:pt x="214" y="894"/>
                    </a:lnTo>
                    <a:close/>
                    <a:moveTo>
                      <a:pt x="205" y="914"/>
                    </a:moveTo>
                    <a:cubicBezTo>
                      <a:pt x="205" y="903"/>
                      <a:pt x="196" y="894"/>
                      <a:pt x="185" y="894"/>
                    </a:cubicBezTo>
                    <a:cubicBezTo>
                      <a:pt x="174" y="894"/>
                      <a:pt x="166" y="903"/>
                      <a:pt x="166" y="914"/>
                    </a:cubicBezTo>
                    <a:cubicBezTo>
                      <a:pt x="166" y="925"/>
                      <a:pt x="174" y="933"/>
                      <a:pt x="185" y="933"/>
                    </a:cubicBezTo>
                    <a:cubicBezTo>
                      <a:pt x="196" y="933"/>
                      <a:pt x="205" y="925"/>
                      <a:pt x="205" y="914"/>
                    </a:cubicBezTo>
                    <a:close/>
                    <a:moveTo>
                      <a:pt x="203" y="921"/>
                    </a:moveTo>
                    <a:lnTo>
                      <a:pt x="167" y="907"/>
                    </a:lnTo>
                    <a:lnTo>
                      <a:pt x="156" y="935"/>
                    </a:lnTo>
                    <a:lnTo>
                      <a:pt x="192" y="949"/>
                    </a:lnTo>
                    <a:lnTo>
                      <a:pt x="203" y="921"/>
                    </a:lnTo>
                    <a:close/>
                    <a:moveTo>
                      <a:pt x="194" y="942"/>
                    </a:moveTo>
                    <a:cubicBezTo>
                      <a:pt x="194" y="931"/>
                      <a:pt x="185" y="922"/>
                      <a:pt x="174" y="922"/>
                    </a:cubicBezTo>
                    <a:cubicBezTo>
                      <a:pt x="163" y="922"/>
                      <a:pt x="155" y="931"/>
                      <a:pt x="155" y="942"/>
                    </a:cubicBezTo>
                    <a:cubicBezTo>
                      <a:pt x="155" y="953"/>
                      <a:pt x="163" y="961"/>
                      <a:pt x="174" y="961"/>
                    </a:cubicBezTo>
                    <a:cubicBezTo>
                      <a:pt x="185" y="961"/>
                      <a:pt x="194" y="953"/>
                      <a:pt x="194" y="942"/>
                    </a:cubicBezTo>
                    <a:close/>
                    <a:moveTo>
                      <a:pt x="192" y="949"/>
                    </a:moveTo>
                    <a:lnTo>
                      <a:pt x="156" y="935"/>
                    </a:lnTo>
                    <a:lnTo>
                      <a:pt x="145" y="963"/>
                    </a:lnTo>
                    <a:lnTo>
                      <a:pt x="182" y="977"/>
                    </a:lnTo>
                    <a:lnTo>
                      <a:pt x="192" y="949"/>
                    </a:lnTo>
                    <a:close/>
                    <a:moveTo>
                      <a:pt x="183" y="970"/>
                    </a:moveTo>
                    <a:cubicBezTo>
                      <a:pt x="183" y="959"/>
                      <a:pt x="174" y="950"/>
                      <a:pt x="163" y="950"/>
                    </a:cubicBezTo>
                    <a:cubicBezTo>
                      <a:pt x="153" y="950"/>
                      <a:pt x="144" y="959"/>
                      <a:pt x="144" y="970"/>
                    </a:cubicBezTo>
                    <a:cubicBezTo>
                      <a:pt x="144" y="981"/>
                      <a:pt x="153" y="989"/>
                      <a:pt x="163" y="989"/>
                    </a:cubicBezTo>
                    <a:cubicBezTo>
                      <a:pt x="174" y="989"/>
                      <a:pt x="183" y="981"/>
                      <a:pt x="183" y="970"/>
                    </a:cubicBezTo>
                    <a:close/>
                    <a:moveTo>
                      <a:pt x="182" y="977"/>
                    </a:moveTo>
                    <a:lnTo>
                      <a:pt x="145" y="963"/>
                    </a:lnTo>
                    <a:lnTo>
                      <a:pt x="134" y="992"/>
                    </a:lnTo>
                    <a:lnTo>
                      <a:pt x="171" y="1006"/>
                    </a:lnTo>
                    <a:lnTo>
                      <a:pt x="182" y="977"/>
                    </a:lnTo>
                    <a:close/>
                    <a:moveTo>
                      <a:pt x="172" y="999"/>
                    </a:moveTo>
                    <a:cubicBezTo>
                      <a:pt x="172" y="988"/>
                      <a:pt x="163" y="979"/>
                      <a:pt x="153" y="979"/>
                    </a:cubicBezTo>
                    <a:cubicBezTo>
                      <a:pt x="142" y="979"/>
                      <a:pt x="133" y="988"/>
                      <a:pt x="133" y="999"/>
                    </a:cubicBezTo>
                    <a:cubicBezTo>
                      <a:pt x="133" y="1010"/>
                      <a:pt x="142" y="1018"/>
                      <a:pt x="153" y="1018"/>
                    </a:cubicBezTo>
                    <a:cubicBezTo>
                      <a:pt x="163" y="1018"/>
                      <a:pt x="172" y="1010"/>
                      <a:pt x="172" y="999"/>
                    </a:cubicBezTo>
                    <a:close/>
                    <a:moveTo>
                      <a:pt x="171" y="1006"/>
                    </a:moveTo>
                    <a:lnTo>
                      <a:pt x="134" y="992"/>
                    </a:lnTo>
                    <a:lnTo>
                      <a:pt x="124" y="1021"/>
                    </a:lnTo>
                    <a:lnTo>
                      <a:pt x="160" y="1035"/>
                    </a:lnTo>
                    <a:lnTo>
                      <a:pt x="171" y="1006"/>
                    </a:lnTo>
                    <a:close/>
                    <a:moveTo>
                      <a:pt x="162" y="1028"/>
                    </a:moveTo>
                    <a:cubicBezTo>
                      <a:pt x="162" y="1017"/>
                      <a:pt x="153" y="1009"/>
                      <a:pt x="142" y="1009"/>
                    </a:cubicBezTo>
                    <a:cubicBezTo>
                      <a:pt x="131" y="1009"/>
                      <a:pt x="122" y="1017"/>
                      <a:pt x="122" y="1028"/>
                    </a:cubicBezTo>
                    <a:cubicBezTo>
                      <a:pt x="122" y="1039"/>
                      <a:pt x="131" y="1048"/>
                      <a:pt x="142" y="1048"/>
                    </a:cubicBezTo>
                    <a:cubicBezTo>
                      <a:pt x="153" y="1048"/>
                      <a:pt x="162" y="1039"/>
                      <a:pt x="162" y="1028"/>
                    </a:cubicBezTo>
                    <a:close/>
                    <a:moveTo>
                      <a:pt x="161" y="1035"/>
                    </a:moveTo>
                    <a:lnTo>
                      <a:pt x="124" y="1022"/>
                    </a:lnTo>
                    <a:lnTo>
                      <a:pt x="113" y="1051"/>
                    </a:lnTo>
                    <a:lnTo>
                      <a:pt x="150" y="1064"/>
                    </a:lnTo>
                    <a:lnTo>
                      <a:pt x="161" y="1035"/>
                    </a:lnTo>
                    <a:close/>
                    <a:moveTo>
                      <a:pt x="151" y="1057"/>
                    </a:moveTo>
                    <a:cubicBezTo>
                      <a:pt x="151" y="1046"/>
                      <a:pt x="143" y="1038"/>
                      <a:pt x="132" y="1038"/>
                    </a:cubicBezTo>
                    <a:cubicBezTo>
                      <a:pt x="121" y="1038"/>
                      <a:pt x="112" y="1046"/>
                      <a:pt x="112" y="1057"/>
                    </a:cubicBezTo>
                    <a:cubicBezTo>
                      <a:pt x="112" y="1068"/>
                      <a:pt x="121" y="1077"/>
                      <a:pt x="132" y="1077"/>
                    </a:cubicBezTo>
                    <a:cubicBezTo>
                      <a:pt x="143" y="1077"/>
                      <a:pt x="151" y="1068"/>
                      <a:pt x="151" y="1057"/>
                    </a:cubicBezTo>
                    <a:close/>
                    <a:moveTo>
                      <a:pt x="150" y="1064"/>
                    </a:moveTo>
                    <a:lnTo>
                      <a:pt x="113" y="1051"/>
                    </a:lnTo>
                    <a:lnTo>
                      <a:pt x="103" y="1082"/>
                    </a:lnTo>
                    <a:lnTo>
                      <a:pt x="140" y="1094"/>
                    </a:lnTo>
                    <a:lnTo>
                      <a:pt x="150" y="1064"/>
                    </a:lnTo>
                    <a:close/>
                    <a:moveTo>
                      <a:pt x="141" y="1088"/>
                    </a:moveTo>
                    <a:cubicBezTo>
                      <a:pt x="141" y="1077"/>
                      <a:pt x="132" y="1068"/>
                      <a:pt x="121" y="1068"/>
                    </a:cubicBezTo>
                    <a:cubicBezTo>
                      <a:pt x="111" y="1068"/>
                      <a:pt x="102" y="1077"/>
                      <a:pt x="102" y="1088"/>
                    </a:cubicBezTo>
                    <a:cubicBezTo>
                      <a:pt x="102" y="1099"/>
                      <a:pt x="111" y="1108"/>
                      <a:pt x="121" y="1108"/>
                    </a:cubicBezTo>
                    <a:cubicBezTo>
                      <a:pt x="132" y="1108"/>
                      <a:pt x="141" y="1099"/>
                      <a:pt x="141" y="1088"/>
                    </a:cubicBezTo>
                    <a:close/>
                    <a:moveTo>
                      <a:pt x="140" y="1094"/>
                    </a:moveTo>
                    <a:lnTo>
                      <a:pt x="103" y="1082"/>
                    </a:lnTo>
                    <a:lnTo>
                      <a:pt x="93" y="1112"/>
                    </a:lnTo>
                    <a:lnTo>
                      <a:pt x="130" y="1124"/>
                    </a:lnTo>
                    <a:lnTo>
                      <a:pt x="140" y="1094"/>
                    </a:lnTo>
                    <a:close/>
                    <a:moveTo>
                      <a:pt x="131" y="1118"/>
                    </a:moveTo>
                    <a:cubicBezTo>
                      <a:pt x="131" y="1107"/>
                      <a:pt x="122" y="1099"/>
                      <a:pt x="111" y="1099"/>
                    </a:cubicBezTo>
                    <a:cubicBezTo>
                      <a:pt x="101" y="1099"/>
                      <a:pt x="92" y="1107"/>
                      <a:pt x="92" y="1118"/>
                    </a:cubicBezTo>
                    <a:cubicBezTo>
                      <a:pt x="92" y="1129"/>
                      <a:pt x="101" y="1138"/>
                      <a:pt x="111" y="1138"/>
                    </a:cubicBezTo>
                    <a:cubicBezTo>
                      <a:pt x="122" y="1138"/>
                      <a:pt x="131" y="1129"/>
                      <a:pt x="131" y="1118"/>
                    </a:cubicBezTo>
                    <a:close/>
                    <a:moveTo>
                      <a:pt x="130" y="1124"/>
                    </a:moveTo>
                    <a:lnTo>
                      <a:pt x="93" y="1112"/>
                    </a:lnTo>
                    <a:lnTo>
                      <a:pt x="83" y="1142"/>
                    </a:lnTo>
                    <a:lnTo>
                      <a:pt x="121" y="1154"/>
                    </a:lnTo>
                    <a:lnTo>
                      <a:pt x="130" y="1124"/>
                    </a:lnTo>
                    <a:close/>
                    <a:moveTo>
                      <a:pt x="122" y="1148"/>
                    </a:moveTo>
                    <a:cubicBezTo>
                      <a:pt x="122" y="1137"/>
                      <a:pt x="113" y="1128"/>
                      <a:pt x="102" y="1128"/>
                    </a:cubicBezTo>
                    <a:cubicBezTo>
                      <a:pt x="91" y="1128"/>
                      <a:pt x="82" y="1137"/>
                      <a:pt x="82" y="1148"/>
                    </a:cubicBezTo>
                    <a:cubicBezTo>
                      <a:pt x="82" y="1159"/>
                      <a:pt x="91" y="1168"/>
                      <a:pt x="102" y="1168"/>
                    </a:cubicBezTo>
                    <a:cubicBezTo>
                      <a:pt x="113" y="1168"/>
                      <a:pt x="122" y="1159"/>
                      <a:pt x="122" y="1148"/>
                    </a:cubicBezTo>
                    <a:close/>
                    <a:moveTo>
                      <a:pt x="121" y="1154"/>
                    </a:moveTo>
                    <a:lnTo>
                      <a:pt x="83" y="1142"/>
                    </a:lnTo>
                    <a:lnTo>
                      <a:pt x="75" y="1171"/>
                    </a:lnTo>
                    <a:lnTo>
                      <a:pt x="112" y="1182"/>
                    </a:lnTo>
                    <a:lnTo>
                      <a:pt x="121" y="1154"/>
                    </a:lnTo>
                    <a:close/>
                    <a:moveTo>
                      <a:pt x="113" y="1177"/>
                    </a:moveTo>
                    <a:cubicBezTo>
                      <a:pt x="113" y="1166"/>
                      <a:pt x="104" y="1157"/>
                      <a:pt x="94" y="1157"/>
                    </a:cubicBezTo>
                    <a:cubicBezTo>
                      <a:pt x="83" y="1157"/>
                      <a:pt x="74" y="1166"/>
                      <a:pt x="74" y="1177"/>
                    </a:cubicBezTo>
                    <a:cubicBezTo>
                      <a:pt x="74" y="1187"/>
                      <a:pt x="83" y="1196"/>
                      <a:pt x="94" y="1196"/>
                    </a:cubicBezTo>
                    <a:cubicBezTo>
                      <a:pt x="104" y="1196"/>
                      <a:pt x="113" y="1187"/>
                      <a:pt x="113" y="1177"/>
                    </a:cubicBezTo>
                    <a:close/>
                    <a:moveTo>
                      <a:pt x="112" y="1182"/>
                    </a:moveTo>
                    <a:lnTo>
                      <a:pt x="75" y="1171"/>
                    </a:lnTo>
                    <a:lnTo>
                      <a:pt x="66" y="1201"/>
                    </a:lnTo>
                    <a:lnTo>
                      <a:pt x="104" y="1212"/>
                    </a:lnTo>
                    <a:lnTo>
                      <a:pt x="112" y="1182"/>
                    </a:lnTo>
                    <a:close/>
                    <a:moveTo>
                      <a:pt x="105" y="1206"/>
                    </a:moveTo>
                    <a:cubicBezTo>
                      <a:pt x="105" y="1195"/>
                      <a:pt x="96" y="1187"/>
                      <a:pt x="85" y="1187"/>
                    </a:cubicBezTo>
                    <a:cubicBezTo>
                      <a:pt x="74" y="1187"/>
                      <a:pt x="65" y="1195"/>
                      <a:pt x="65" y="1206"/>
                    </a:cubicBezTo>
                    <a:cubicBezTo>
                      <a:pt x="65" y="1217"/>
                      <a:pt x="74" y="1226"/>
                      <a:pt x="85" y="1226"/>
                    </a:cubicBezTo>
                    <a:cubicBezTo>
                      <a:pt x="96" y="1226"/>
                      <a:pt x="105" y="1217"/>
                      <a:pt x="105" y="1206"/>
                    </a:cubicBezTo>
                    <a:close/>
                    <a:moveTo>
                      <a:pt x="104" y="1212"/>
                    </a:moveTo>
                    <a:lnTo>
                      <a:pt x="66" y="1201"/>
                    </a:lnTo>
                    <a:lnTo>
                      <a:pt x="58" y="1231"/>
                    </a:lnTo>
                    <a:lnTo>
                      <a:pt x="96" y="1241"/>
                    </a:lnTo>
                    <a:lnTo>
                      <a:pt x="104" y="1212"/>
                    </a:lnTo>
                    <a:close/>
                    <a:moveTo>
                      <a:pt x="96" y="1236"/>
                    </a:moveTo>
                    <a:cubicBezTo>
                      <a:pt x="96" y="1225"/>
                      <a:pt x="88" y="1216"/>
                      <a:pt x="77" y="1216"/>
                    </a:cubicBezTo>
                    <a:cubicBezTo>
                      <a:pt x="66" y="1216"/>
                      <a:pt x="57" y="1225"/>
                      <a:pt x="57" y="1236"/>
                    </a:cubicBezTo>
                    <a:cubicBezTo>
                      <a:pt x="57" y="1247"/>
                      <a:pt x="66" y="1255"/>
                      <a:pt x="77" y="1255"/>
                    </a:cubicBezTo>
                    <a:cubicBezTo>
                      <a:pt x="88" y="1255"/>
                      <a:pt x="96" y="1247"/>
                      <a:pt x="96" y="1236"/>
                    </a:cubicBezTo>
                    <a:close/>
                    <a:moveTo>
                      <a:pt x="96" y="1241"/>
                    </a:moveTo>
                    <a:lnTo>
                      <a:pt x="58" y="1231"/>
                    </a:lnTo>
                    <a:lnTo>
                      <a:pt x="50" y="1259"/>
                    </a:lnTo>
                    <a:lnTo>
                      <a:pt x="88" y="1269"/>
                    </a:lnTo>
                    <a:lnTo>
                      <a:pt x="96" y="1241"/>
                    </a:lnTo>
                    <a:close/>
                    <a:moveTo>
                      <a:pt x="89" y="1264"/>
                    </a:moveTo>
                    <a:cubicBezTo>
                      <a:pt x="89" y="1254"/>
                      <a:pt x="80" y="1245"/>
                      <a:pt x="69" y="1245"/>
                    </a:cubicBezTo>
                    <a:cubicBezTo>
                      <a:pt x="58" y="1245"/>
                      <a:pt x="50" y="1254"/>
                      <a:pt x="50" y="1264"/>
                    </a:cubicBezTo>
                    <a:cubicBezTo>
                      <a:pt x="50" y="1275"/>
                      <a:pt x="58" y="1284"/>
                      <a:pt x="69" y="1284"/>
                    </a:cubicBezTo>
                    <a:cubicBezTo>
                      <a:pt x="80" y="1284"/>
                      <a:pt x="89" y="1275"/>
                      <a:pt x="89" y="1264"/>
                    </a:cubicBezTo>
                    <a:close/>
                    <a:moveTo>
                      <a:pt x="88" y="1269"/>
                    </a:moveTo>
                    <a:lnTo>
                      <a:pt x="50" y="1260"/>
                    </a:lnTo>
                    <a:lnTo>
                      <a:pt x="43" y="1289"/>
                    </a:lnTo>
                    <a:lnTo>
                      <a:pt x="81" y="1298"/>
                    </a:lnTo>
                    <a:lnTo>
                      <a:pt x="88" y="1269"/>
                    </a:lnTo>
                    <a:close/>
                    <a:moveTo>
                      <a:pt x="82" y="1293"/>
                    </a:moveTo>
                    <a:cubicBezTo>
                      <a:pt x="82" y="1282"/>
                      <a:pt x="73" y="1274"/>
                      <a:pt x="62" y="1274"/>
                    </a:cubicBezTo>
                    <a:cubicBezTo>
                      <a:pt x="51" y="1274"/>
                      <a:pt x="42" y="1282"/>
                      <a:pt x="42" y="1293"/>
                    </a:cubicBezTo>
                    <a:cubicBezTo>
                      <a:pt x="42" y="1304"/>
                      <a:pt x="51" y="1313"/>
                      <a:pt x="62" y="1313"/>
                    </a:cubicBezTo>
                    <a:cubicBezTo>
                      <a:pt x="73" y="1313"/>
                      <a:pt x="82" y="1304"/>
                      <a:pt x="82" y="1293"/>
                    </a:cubicBezTo>
                    <a:close/>
                    <a:moveTo>
                      <a:pt x="81" y="1298"/>
                    </a:moveTo>
                    <a:lnTo>
                      <a:pt x="43" y="1289"/>
                    </a:lnTo>
                    <a:lnTo>
                      <a:pt x="36" y="1317"/>
                    </a:lnTo>
                    <a:lnTo>
                      <a:pt x="75" y="1326"/>
                    </a:lnTo>
                    <a:lnTo>
                      <a:pt x="81" y="1298"/>
                    </a:lnTo>
                    <a:close/>
                    <a:moveTo>
                      <a:pt x="75" y="1321"/>
                    </a:moveTo>
                    <a:cubicBezTo>
                      <a:pt x="75" y="1311"/>
                      <a:pt x="66" y="1302"/>
                      <a:pt x="55" y="1302"/>
                    </a:cubicBezTo>
                    <a:cubicBezTo>
                      <a:pt x="45" y="1302"/>
                      <a:pt x="36" y="1311"/>
                      <a:pt x="36" y="1321"/>
                    </a:cubicBezTo>
                    <a:cubicBezTo>
                      <a:pt x="36" y="1332"/>
                      <a:pt x="45" y="1341"/>
                      <a:pt x="55" y="1341"/>
                    </a:cubicBezTo>
                    <a:cubicBezTo>
                      <a:pt x="66" y="1341"/>
                      <a:pt x="75" y="1332"/>
                      <a:pt x="75" y="1321"/>
                    </a:cubicBezTo>
                    <a:close/>
                    <a:moveTo>
                      <a:pt x="75" y="1326"/>
                    </a:moveTo>
                    <a:lnTo>
                      <a:pt x="36" y="1317"/>
                    </a:lnTo>
                    <a:lnTo>
                      <a:pt x="30" y="1346"/>
                    </a:lnTo>
                    <a:lnTo>
                      <a:pt x="68" y="1354"/>
                    </a:lnTo>
                    <a:lnTo>
                      <a:pt x="75" y="1326"/>
                    </a:lnTo>
                    <a:close/>
                    <a:moveTo>
                      <a:pt x="69" y="1350"/>
                    </a:moveTo>
                    <a:cubicBezTo>
                      <a:pt x="69" y="1339"/>
                      <a:pt x="60" y="1330"/>
                      <a:pt x="49" y="1330"/>
                    </a:cubicBezTo>
                    <a:cubicBezTo>
                      <a:pt x="38" y="1330"/>
                      <a:pt x="30" y="1339"/>
                      <a:pt x="30" y="1350"/>
                    </a:cubicBezTo>
                    <a:cubicBezTo>
                      <a:pt x="30" y="1361"/>
                      <a:pt x="38" y="1369"/>
                      <a:pt x="49" y="1369"/>
                    </a:cubicBezTo>
                    <a:cubicBezTo>
                      <a:pt x="60" y="1369"/>
                      <a:pt x="69" y="1361"/>
                      <a:pt x="69" y="1350"/>
                    </a:cubicBezTo>
                    <a:close/>
                    <a:moveTo>
                      <a:pt x="69" y="1354"/>
                    </a:moveTo>
                    <a:lnTo>
                      <a:pt x="30" y="1346"/>
                    </a:lnTo>
                    <a:lnTo>
                      <a:pt x="24" y="1374"/>
                    </a:lnTo>
                    <a:lnTo>
                      <a:pt x="63" y="1382"/>
                    </a:lnTo>
                    <a:lnTo>
                      <a:pt x="69" y="1354"/>
                    </a:lnTo>
                    <a:close/>
                    <a:moveTo>
                      <a:pt x="63" y="1378"/>
                    </a:moveTo>
                    <a:cubicBezTo>
                      <a:pt x="63" y="1367"/>
                      <a:pt x="54" y="1358"/>
                      <a:pt x="44" y="1358"/>
                    </a:cubicBezTo>
                    <a:cubicBezTo>
                      <a:pt x="33" y="1358"/>
                      <a:pt x="24" y="1367"/>
                      <a:pt x="24" y="1378"/>
                    </a:cubicBezTo>
                    <a:cubicBezTo>
                      <a:pt x="24" y="1389"/>
                      <a:pt x="33" y="1397"/>
                      <a:pt x="44" y="1397"/>
                    </a:cubicBezTo>
                    <a:cubicBezTo>
                      <a:pt x="54" y="1397"/>
                      <a:pt x="63" y="1389"/>
                      <a:pt x="63" y="1378"/>
                    </a:cubicBezTo>
                    <a:close/>
                    <a:moveTo>
                      <a:pt x="63" y="1381"/>
                    </a:moveTo>
                    <a:lnTo>
                      <a:pt x="24" y="1374"/>
                    </a:lnTo>
                    <a:lnTo>
                      <a:pt x="19" y="1402"/>
                    </a:lnTo>
                    <a:lnTo>
                      <a:pt x="58" y="1409"/>
                    </a:lnTo>
                    <a:lnTo>
                      <a:pt x="63" y="1381"/>
                    </a:lnTo>
                    <a:close/>
                    <a:moveTo>
                      <a:pt x="58" y="1406"/>
                    </a:moveTo>
                    <a:cubicBezTo>
                      <a:pt x="58" y="1395"/>
                      <a:pt x="49" y="1386"/>
                      <a:pt x="38" y="1386"/>
                    </a:cubicBezTo>
                    <a:cubicBezTo>
                      <a:pt x="27" y="1386"/>
                      <a:pt x="19" y="1395"/>
                      <a:pt x="19" y="1406"/>
                    </a:cubicBezTo>
                    <a:cubicBezTo>
                      <a:pt x="19" y="1416"/>
                      <a:pt x="27" y="1425"/>
                      <a:pt x="38" y="1425"/>
                    </a:cubicBezTo>
                    <a:cubicBezTo>
                      <a:pt x="49" y="1425"/>
                      <a:pt x="58" y="1416"/>
                      <a:pt x="58" y="1406"/>
                    </a:cubicBezTo>
                    <a:close/>
                    <a:moveTo>
                      <a:pt x="58" y="1409"/>
                    </a:moveTo>
                    <a:lnTo>
                      <a:pt x="19" y="1402"/>
                    </a:lnTo>
                    <a:lnTo>
                      <a:pt x="14" y="1430"/>
                    </a:lnTo>
                    <a:lnTo>
                      <a:pt x="53" y="1436"/>
                    </a:lnTo>
                    <a:lnTo>
                      <a:pt x="58" y="1409"/>
                    </a:lnTo>
                    <a:close/>
                    <a:moveTo>
                      <a:pt x="53" y="1433"/>
                    </a:moveTo>
                    <a:cubicBezTo>
                      <a:pt x="53" y="1422"/>
                      <a:pt x="44" y="1413"/>
                      <a:pt x="34" y="1413"/>
                    </a:cubicBezTo>
                    <a:cubicBezTo>
                      <a:pt x="23" y="1413"/>
                      <a:pt x="14" y="1422"/>
                      <a:pt x="14" y="1433"/>
                    </a:cubicBezTo>
                    <a:cubicBezTo>
                      <a:pt x="14" y="1444"/>
                      <a:pt x="23" y="1453"/>
                      <a:pt x="34" y="1453"/>
                    </a:cubicBezTo>
                    <a:cubicBezTo>
                      <a:pt x="44" y="1453"/>
                      <a:pt x="53" y="1444"/>
                      <a:pt x="53" y="1433"/>
                    </a:cubicBezTo>
                    <a:close/>
                    <a:moveTo>
                      <a:pt x="53" y="1436"/>
                    </a:moveTo>
                    <a:lnTo>
                      <a:pt x="14" y="1430"/>
                    </a:lnTo>
                    <a:lnTo>
                      <a:pt x="10" y="1456"/>
                    </a:lnTo>
                    <a:lnTo>
                      <a:pt x="49" y="1462"/>
                    </a:lnTo>
                    <a:lnTo>
                      <a:pt x="53" y="1436"/>
                    </a:lnTo>
                    <a:close/>
                    <a:moveTo>
                      <a:pt x="49" y="1459"/>
                    </a:moveTo>
                    <a:cubicBezTo>
                      <a:pt x="49" y="1448"/>
                      <a:pt x="40" y="1440"/>
                      <a:pt x="30" y="1440"/>
                    </a:cubicBezTo>
                    <a:cubicBezTo>
                      <a:pt x="19" y="1440"/>
                      <a:pt x="10" y="1448"/>
                      <a:pt x="10" y="1459"/>
                    </a:cubicBezTo>
                    <a:cubicBezTo>
                      <a:pt x="10" y="1470"/>
                      <a:pt x="19" y="1479"/>
                      <a:pt x="30" y="1479"/>
                    </a:cubicBezTo>
                    <a:cubicBezTo>
                      <a:pt x="40" y="1479"/>
                      <a:pt x="49" y="1470"/>
                      <a:pt x="49" y="1459"/>
                    </a:cubicBezTo>
                    <a:close/>
                    <a:moveTo>
                      <a:pt x="49" y="1462"/>
                    </a:moveTo>
                    <a:lnTo>
                      <a:pt x="10" y="1457"/>
                    </a:lnTo>
                    <a:lnTo>
                      <a:pt x="7" y="1484"/>
                    </a:lnTo>
                    <a:lnTo>
                      <a:pt x="45" y="1489"/>
                    </a:lnTo>
                    <a:lnTo>
                      <a:pt x="49" y="1462"/>
                    </a:lnTo>
                    <a:close/>
                    <a:moveTo>
                      <a:pt x="46" y="1486"/>
                    </a:moveTo>
                    <a:cubicBezTo>
                      <a:pt x="46" y="1475"/>
                      <a:pt x="37" y="1467"/>
                      <a:pt x="26" y="1467"/>
                    </a:cubicBezTo>
                    <a:cubicBezTo>
                      <a:pt x="15" y="1467"/>
                      <a:pt x="6" y="1475"/>
                      <a:pt x="6" y="1486"/>
                    </a:cubicBezTo>
                    <a:cubicBezTo>
                      <a:pt x="6" y="1497"/>
                      <a:pt x="15" y="1506"/>
                      <a:pt x="26" y="1506"/>
                    </a:cubicBezTo>
                    <a:cubicBezTo>
                      <a:pt x="37" y="1506"/>
                      <a:pt x="46" y="1497"/>
                      <a:pt x="46" y="1486"/>
                    </a:cubicBezTo>
                    <a:close/>
                    <a:moveTo>
                      <a:pt x="46" y="1488"/>
                    </a:moveTo>
                    <a:lnTo>
                      <a:pt x="6" y="1484"/>
                    </a:lnTo>
                    <a:lnTo>
                      <a:pt x="4" y="1511"/>
                    </a:lnTo>
                    <a:lnTo>
                      <a:pt x="43" y="1515"/>
                    </a:lnTo>
                    <a:lnTo>
                      <a:pt x="46" y="1488"/>
                    </a:lnTo>
                    <a:close/>
                    <a:moveTo>
                      <a:pt x="43" y="1513"/>
                    </a:moveTo>
                    <a:cubicBezTo>
                      <a:pt x="43" y="1502"/>
                      <a:pt x="34" y="1493"/>
                      <a:pt x="23" y="1493"/>
                    </a:cubicBezTo>
                    <a:cubicBezTo>
                      <a:pt x="12" y="1493"/>
                      <a:pt x="4" y="1502"/>
                      <a:pt x="4" y="1513"/>
                    </a:cubicBezTo>
                    <a:cubicBezTo>
                      <a:pt x="4" y="1524"/>
                      <a:pt x="12" y="1533"/>
                      <a:pt x="23" y="1533"/>
                    </a:cubicBezTo>
                    <a:cubicBezTo>
                      <a:pt x="34" y="1533"/>
                      <a:pt x="43" y="1524"/>
                      <a:pt x="43" y="1513"/>
                    </a:cubicBezTo>
                    <a:close/>
                    <a:moveTo>
                      <a:pt x="43" y="1514"/>
                    </a:moveTo>
                    <a:lnTo>
                      <a:pt x="4" y="1511"/>
                    </a:lnTo>
                    <a:lnTo>
                      <a:pt x="2" y="1536"/>
                    </a:lnTo>
                    <a:lnTo>
                      <a:pt x="41" y="1539"/>
                    </a:lnTo>
                    <a:lnTo>
                      <a:pt x="43" y="1514"/>
                    </a:lnTo>
                    <a:close/>
                    <a:moveTo>
                      <a:pt x="41" y="1538"/>
                    </a:moveTo>
                    <a:cubicBezTo>
                      <a:pt x="41" y="1527"/>
                      <a:pt x="32" y="1518"/>
                      <a:pt x="21" y="1518"/>
                    </a:cubicBezTo>
                    <a:cubicBezTo>
                      <a:pt x="10" y="1518"/>
                      <a:pt x="2" y="1527"/>
                      <a:pt x="2" y="1538"/>
                    </a:cubicBezTo>
                    <a:cubicBezTo>
                      <a:pt x="2" y="1549"/>
                      <a:pt x="10" y="1558"/>
                      <a:pt x="21" y="1558"/>
                    </a:cubicBezTo>
                    <a:cubicBezTo>
                      <a:pt x="32" y="1558"/>
                      <a:pt x="41" y="1549"/>
                      <a:pt x="41" y="1538"/>
                    </a:cubicBezTo>
                    <a:close/>
                    <a:moveTo>
                      <a:pt x="41" y="1539"/>
                    </a:moveTo>
                    <a:lnTo>
                      <a:pt x="2" y="1537"/>
                    </a:lnTo>
                    <a:lnTo>
                      <a:pt x="0" y="1562"/>
                    </a:lnTo>
                    <a:lnTo>
                      <a:pt x="40" y="1564"/>
                    </a:lnTo>
                    <a:lnTo>
                      <a:pt x="41" y="1539"/>
                    </a:lnTo>
                    <a:close/>
                    <a:moveTo>
                      <a:pt x="40" y="1563"/>
                    </a:moveTo>
                    <a:cubicBezTo>
                      <a:pt x="40" y="1552"/>
                      <a:pt x="31" y="1543"/>
                      <a:pt x="20" y="1543"/>
                    </a:cubicBezTo>
                    <a:cubicBezTo>
                      <a:pt x="9" y="1543"/>
                      <a:pt x="0" y="1552"/>
                      <a:pt x="0" y="1563"/>
                    </a:cubicBezTo>
                    <a:cubicBezTo>
                      <a:pt x="0" y="1573"/>
                      <a:pt x="9" y="1582"/>
                      <a:pt x="20" y="1582"/>
                    </a:cubicBezTo>
                    <a:cubicBezTo>
                      <a:pt x="31" y="1582"/>
                      <a:pt x="40" y="1573"/>
                      <a:pt x="40" y="1563"/>
                    </a:cubicBezTo>
                    <a:close/>
                    <a:moveTo>
                      <a:pt x="40" y="1563"/>
                    </a:moveTo>
                    <a:lnTo>
                      <a:pt x="0" y="1562"/>
                    </a:lnTo>
                    <a:lnTo>
                      <a:pt x="0" y="1586"/>
                    </a:lnTo>
                    <a:lnTo>
                      <a:pt x="39" y="1587"/>
                    </a:lnTo>
                    <a:lnTo>
                      <a:pt x="40" y="1563"/>
                    </a:lnTo>
                    <a:close/>
                    <a:moveTo>
                      <a:pt x="39" y="1586"/>
                    </a:moveTo>
                    <a:cubicBezTo>
                      <a:pt x="39" y="1575"/>
                      <a:pt x="30" y="1566"/>
                      <a:pt x="19" y="1566"/>
                    </a:cubicBezTo>
                    <a:cubicBezTo>
                      <a:pt x="9" y="1566"/>
                      <a:pt x="0" y="1575"/>
                      <a:pt x="0" y="1586"/>
                    </a:cubicBezTo>
                    <a:cubicBezTo>
                      <a:pt x="0" y="1597"/>
                      <a:pt x="9" y="1606"/>
                      <a:pt x="19" y="1606"/>
                    </a:cubicBezTo>
                    <a:cubicBezTo>
                      <a:pt x="30" y="1606"/>
                      <a:pt x="39" y="1597"/>
                      <a:pt x="39" y="1586"/>
                    </a:cubicBezTo>
                    <a:close/>
                    <a:moveTo>
                      <a:pt x="39" y="1586"/>
                    </a:moveTo>
                    <a:lnTo>
                      <a:pt x="0" y="1586"/>
                    </a:lnTo>
                    <a:lnTo>
                      <a:pt x="0" y="1609"/>
                    </a:lnTo>
                    <a:lnTo>
                      <a:pt x="39" y="1609"/>
                    </a:lnTo>
                    <a:lnTo>
                      <a:pt x="39" y="1586"/>
                    </a:lnTo>
                    <a:close/>
                    <a:moveTo>
                      <a:pt x="39" y="1609"/>
                    </a:moveTo>
                    <a:cubicBezTo>
                      <a:pt x="39" y="1598"/>
                      <a:pt x="30" y="1589"/>
                      <a:pt x="19" y="1589"/>
                    </a:cubicBezTo>
                    <a:cubicBezTo>
                      <a:pt x="9" y="1589"/>
                      <a:pt x="0" y="1598"/>
                      <a:pt x="0" y="1609"/>
                    </a:cubicBezTo>
                    <a:cubicBezTo>
                      <a:pt x="0" y="1620"/>
                      <a:pt x="9" y="1629"/>
                      <a:pt x="19" y="1629"/>
                    </a:cubicBezTo>
                    <a:cubicBezTo>
                      <a:pt x="30" y="1629"/>
                      <a:pt x="39" y="1620"/>
                      <a:pt x="39" y="1609"/>
                    </a:cubicBezTo>
                    <a:close/>
                    <a:moveTo>
                      <a:pt x="39" y="1609"/>
                    </a:moveTo>
                    <a:lnTo>
                      <a:pt x="0" y="1609"/>
                    </a:lnTo>
                    <a:lnTo>
                      <a:pt x="0" y="1632"/>
                    </a:lnTo>
                    <a:lnTo>
                      <a:pt x="39" y="1631"/>
                    </a:lnTo>
                    <a:lnTo>
                      <a:pt x="39" y="1609"/>
                    </a:lnTo>
                    <a:close/>
                    <a:moveTo>
                      <a:pt x="39" y="1631"/>
                    </a:moveTo>
                    <a:cubicBezTo>
                      <a:pt x="39" y="1620"/>
                      <a:pt x="31" y="1612"/>
                      <a:pt x="20" y="1612"/>
                    </a:cubicBezTo>
                    <a:cubicBezTo>
                      <a:pt x="9" y="1612"/>
                      <a:pt x="0" y="1620"/>
                      <a:pt x="0" y="1631"/>
                    </a:cubicBezTo>
                    <a:cubicBezTo>
                      <a:pt x="0" y="1642"/>
                      <a:pt x="9" y="1651"/>
                      <a:pt x="20" y="1651"/>
                    </a:cubicBezTo>
                    <a:cubicBezTo>
                      <a:pt x="31" y="1651"/>
                      <a:pt x="39" y="1642"/>
                      <a:pt x="39" y="1631"/>
                    </a:cubicBezTo>
                    <a:close/>
                    <a:moveTo>
                      <a:pt x="39" y="1631"/>
                    </a:moveTo>
                    <a:lnTo>
                      <a:pt x="0" y="1632"/>
                    </a:lnTo>
                    <a:lnTo>
                      <a:pt x="1" y="1654"/>
                    </a:lnTo>
                    <a:lnTo>
                      <a:pt x="40" y="1653"/>
                    </a:lnTo>
                    <a:lnTo>
                      <a:pt x="39" y="1631"/>
                    </a:lnTo>
                    <a:close/>
                    <a:moveTo>
                      <a:pt x="40" y="1654"/>
                    </a:moveTo>
                    <a:cubicBezTo>
                      <a:pt x="40" y="1643"/>
                      <a:pt x="31" y="1634"/>
                      <a:pt x="21" y="1634"/>
                    </a:cubicBezTo>
                    <a:cubicBezTo>
                      <a:pt x="10" y="1634"/>
                      <a:pt x="1" y="1643"/>
                      <a:pt x="1" y="1654"/>
                    </a:cubicBezTo>
                    <a:cubicBezTo>
                      <a:pt x="1" y="1664"/>
                      <a:pt x="10" y="1673"/>
                      <a:pt x="21" y="1673"/>
                    </a:cubicBezTo>
                    <a:cubicBezTo>
                      <a:pt x="31" y="1673"/>
                      <a:pt x="40" y="1664"/>
                      <a:pt x="40" y="1654"/>
                    </a:cubicBezTo>
                    <a:close/>
                    <a:moveTo>
                      <a:pt x="40" y="1652"/>
                    </a:moveTo>
                    <a:lnTo>
                      <a:pt x="1" y="1655"/>
                    </a:lnTo>
                    <a:lnTo>
                      <a:pt x="2" y="1677"/>
                    </a:lnTo>
                    <a:lnTo>
                      <a:pt x="41" y="1675"/>
                    </a:lnTo>
                    <a:lnTo>
                      <a:pt x="40" y="1652"/>
                    </a:lnTo>
                    <a:close/>
                    <a:moveTo>
                      <a:pt x="42" y="1676"/>
                    </a:moveTo>
                    <a:cubicBezTo>
                      <a:pt x="42" y="1665"/>
                      <a:pt x="33" y="1656"/>
                      <a:pt x="22" y="1656"/>
                    </a:cubicBezTo>
                    <a:cubicBezTo>
                      <a:pt x="11" y="1656"/>
                      <a:pt x="2" y="1665"/>
                      <a:pt x="2" y="1676"/>
                    </a:cubicBezTo>
                    <a:cubicBezTo>
                      <a:pt x="2" y="1687"/>
                      <a:pt x="11" y="1696"/>
                      <a:pt x="22" y="1696"/>
                    </a:cubicBezTo>
                    <a:cubicBezTo>
                      <a:pt x="33" y="1696"/>
                      <a:pt x="42" y="1687"/>
                      <a:pt x="42" y="1676"/>
                    </a:cubicBezTo>
                    <a:close/>
                    <a:moveTo>
                      <a:pt x="41" y="1674"/>
                    </a:moveTo>
                    <a:lnTo>
                      <a:pt x="2" y="1677"/>
                    </a:lnTo>
                    <a:lnTo>
                      <a:pt x="4" y="1700"/>
                    </a:lnTo>
                    <a:lnTo>
                      <a:pt x="43" y="1697"/>
                    </a:lnTo>
                    <a:lnTo>
                      <a:pt x="41" y="1674"/>
                    </a:lnTo>
                    <a:close/>
                    <a:moveTo>
                      <a:pt x="43" y="1699"/>
                    </a:moveTo>
                    <a:cubicBezTo>
                      <a:pt x="43" y="1688"/>
                      <a:pt x="34" y="1679"/>
                      <a:pt x="24" y="1679"/>
                    </a:cubicBezTo>
                    <a:cubicBezTo>
                      <a:pt x="13" y="1679"/>
                      <a:pt x="4" y="1688"/>
                      <a:pt x="4" y="1699"/>
                    </a:cubicBezTo>
                    <a:cubicBezTo>
                      <a:pt x="4" y="1710"/>
                      <a:pt x="13" y="1718"/>
                      <a:pt x="24" y="1718"/>
                    </a:cubicBezTo>
                    <a:cubicBezTo>
                      <a:pt x="34" y="1718"/>
                      <a:pt x="43" y="1710"/>
                      <a:pt x="43" y="1699"/>
                    </a:cubicBezTo>
                    <a:close/>
                    <a:moveTo>
                      <a:pt x="43" y="1697"/>
                    </a:moveTo>
                    <a:lnTo>
                      <a:pt x="4" y="1701"/>
                    </a:lnTo>
                    <a:lnTo>
                      <a:pt x="6" y="1722"/>
                    </a:lnTo>
                    <a:lnTo>
                      <a:pt x="45" y="1718"/>
                    </a:lnTo>
                    <a:lnTo>
                      <a:pt x="43" y="1697"/>
                    </a:lnTo>
                    <a:close/>
                    <a:moveTo>
                      <a:pt x="45" y="1720"/>
                    </a:moveTo>
                    <a:cubicBezTo>
                      <a:pt x="45" y="1709"/>
                      <a:pt x="37" y="1701"/>
                      <a:pt x="26" y="1701"/>
                    </a:cubicBezTo>
                    <a:cubicBezTo>
                      <a:pt x="15" y="1701"/>
                      <a:pt x="6" y="1709"/>
                      <a:pt x="6" y="1720"/>
                    </a:cubicBezTo>
                    <a:cubicBezTo>
                      <a:pt x="6" y="1731"/>
                      <a:pt x="15" y="1740"/>
                      <a:pt x="26" y="1740"/>
                    </a:cubicBezTo>
                    <a:cubicBezTo>
                      <a:pt x="37" y="1740"/>
                      <a:pt x="45" y="1731"/>
                      <a:pt x="45" y="1720"/>
                    </a:cubicBezTo>
                    <a:close/>
                    <a:moveTo>
                      <a:pt x="45" y="1718"/>
                    </a:moveTo>
                    <a:lnTo>
                      <a:pt x="6" y="1723"/>
                    </a:lnTo>
                    <a:lnTo>
                      <a:pt x="9" y="1746"/>
                    </a:lnTo>
                    <a:lnTo>
                      <a:pt x="48" y="1741"/>
                    </a:lnTo>
                    <a:lnTo>
                      <a:pt x="45" y="1718"/>
                    </a:lnTo>
                    <a:close/>
                    <a:moveTo>
                      <a:pt x="48" y="1743"/>
                    </a:moveTo>
                    <a:cubicBezTo>
                      <a:pt x="48" y="1733"/>
                      <a:pt x="39" y="1724"/>
                      <a:pt x="28" y="1724"/>
                    </a:cubicBezTo>
                    <a:cubicBezTo>
                      <a:pt x="18" y="1724"/>
                      <a:pt x="9" y="1733"/>
                      <a:pt x="9" y="1743"/>
                    </a:cubicBezTo>
                    <a:cubicBezTo>
                      <a:pt x="9" y="1754"/>
                      <a:pt x="18" y="1763"/>
                      <a:pt x="28" y="1763"/>
                    </a:cubicBezTo>
                    <a:cubicBezTo>
                      <a:pt x="39" y="1763"/>
                      <a:pt x="48" y="1754"/>
                      <a:pt x="48" y="1743"/>
                    </a:cubicBezTo>
                    <a:close/>
                    <a:moveTo>
                      <a:pt x="48" y="1741"/>
                    </a:moveTo>
                    <a:lnTo>
                      <a:pt x="9" y="1746"/>
                    </a:lnTo>
                    <a:lnTo>
                      <a:pt x="12" y="1768"/>
                    </a:lnTo>
                    <a:lnTo>
                      <a:pt x="51" y="1763"/>
                    </a:lnTo>
                    <a:lnTo>
                      <a:pt x="48" y="1741"/>
                    </a:lnTo>
                    <a:close/>
                    <a:moveTo>
                      <a:pt x="51" y="1766"/>
                    </a:moveTo>
                    <a:cubicBezTo>
                      <a:pt x="51" y="1755"/>
                      <a:pt x="42" y="1746"/>
                      <a:pt x="31" y="1746"/>
                    </a:cubicBezTo>
                    <a:cubicBezTo>
                      <a:pt x="21" y="1746"/>
                      <a:pt x="12" y="1755"/>
                      <a:pt x="12" y="1766"/>
                    </a:cubicBezTo>
                    <a:cubicBezTo>
                      <a:pt x="12" y="1776"/>
                      <a:pt x="21" y="1785"/>
                      <a:pt x="31" y="1785"/>
                    </a:cubicBezTo>
                    <a:cubicBezTo>
                      <a:pt x="42" y="1785"/>
                      <a:pt x="51" y="1776"/>
                      <a:pt x="51" y="1766"/>
                    </a:cubicBezTo>
                    <a:close/>
                    <a:moveTo>
                      <a:pt x="51" y="1762"/>
                    </a:moveTo>
                    <a:lnTo>
                      <a:pt x="12" y="1769"/>
                    </a:lnTo>
                    <a:lnTo>
                      <a:pt x="16" y="1793"/>
                    </a:lnTo>
                    <a:lnTo>
                      <a:pt x="55" y="1787"/>
                    </a:lnTo>
                    <a:lnTo>
                      <a:pt x="51" y="1762"/>
                    </a:lnTo>
                    <a:close/>
                    <a:moveTo>
                      <a:pt x="55" y="1790"/>
                    </a:moveTo>
                    <a:cubicBezTo>
                      <a:pt x="55" y="1779"/>
                      <a:pt x="46" y="1770"/>
                      <a:pt x="35" y="1770"/>
                    </a:cubicBezTo>
                    <a:cubicBezTo>
                      <a:pt x="24" y="1770"/>
                      <a:pt x="16" y="1779"/>
                      <a:pt x="16" y="1790"/>
                    </a:cubicBezTo>
                    <a:cubicBezTo>
                      <a:pt x="16" y="1801"/>
                      <a:pt x="24" y="1810"/>
                      <a:pt x="35" y="1810"/>
                    </a:cubicBezTo>
                    <a:cubicBezTo>
                      <a:pt x="46" y="1810"/>
                      <a:pt x="55" y="1801"/>
                      <a:pt x="55" y="1790"/>
                    </a:cubicBezTo>
                    <a:close/>
                    <a:moveTo>
                      <a:pt x="55" y="1787"/>
                    </a:moveTo>
                    <a:lnTo>
                      <a:pt x="16" y="1793"/>
                    </a:lnTo>
                    <a:lnTo>
                      <a:pt x="20" y="1818"/>
                    </a:lnTo>
                    <a:lnTo>
                      <a:pt x="59" y="1811"/>
                    </a:lnTo>
                    <a:lnTo>
                      <a:pt x="55" y="1787"/>
                    </a:lnTo>
                    <a:close/>
                    <a:moveTo>
                      <a:pt x="59" y="1814"/>
                    </a:moveTo>
                    <a:cubicBezTo>
                      <a:pt x="59" y="1804"/>
                      <a:pt x="50" y="1795"/>
                      <a:pt x="39" y="1795"/>
                    </a:cubicBezTo>
                    <a:cubicBezTo>
                      <a:pt x="29" y="1795"/>
                      <a:pt x="20" y="1804"/>
                      <a:pt x="20" y="1814"/>
                    </a:cubicBezTo>
                    <a:cubicBezTo>
                      <a:pt x="20" y="1825"/>
                      <a:pt x="29" y="1834"/>
                      <a:pt x="39" y="1834"/>
                    </a:cubicBezTo>
                    <a:cubicBezTo>
                      <a:pt x="50" y="1834"/>
                      <a:pt x="59" y="1825"/>
                      <a:pt x="59" y="1814"/>
                    </a:cubicBezTo>
                    <a:close/>
                    <a:moveTo>
                      <a:pt x="59" y="1811"/>
                    </a:moveTo>
                    <a:lnTo>
                      <a:pt x="20" y="1818"/>
                    </a:lnTo>
                    <a:lnTo>
                      <a:pt x="25" y="1843"/>
                    </a:lnTo>
                    <a:lnTo>
                      <a:pt x="64" y="1835"/>
                    </a:lnTo>
                    <a:lnTo>
                      <a:pt x="59" y="1811"/>
                    </a:lnTo>
                    <a:close/>
                    <a:moveTo>
                      <a:pt x="64" y="1839"/>
                    </a:moveTo>
                    <a:cubicBezTo>
                      <a:pt x="64" y="1828"/>
                      <a:pt x="55" y="1819"/>
                      <a:pt x="44" y="1819"/>
                    </a:cubicBezTo>
                    <a:cubicBezTo>
                      <a:pt x="33" y="1819"/>
                      <a:pt x="25" y="1828"/>
                      <a:pt x="25" y="1839"/>
                    </a:cubicBezTo>
                    <a:cubicBezTo>
                      <a:pt x="25" y="1850"/>
                      <a:pt x="33" y="1859"/>
                      <a:pt x="44" y="1859"/>
                    </a:cubicBezTo>
                    <a:cubicBezTo>
                      <a:pt x="55" y="1859"/>
                      <a:pt x="64" y="1850"/>
                      <a:pt x="64" y="1839"/>
                    </a:cubicBezTo>
                    <a:close/>
                    <a:moveTo>
                      <a:pt x="64" y="1835"/>
                    </a:moveTo>
                    <a:lnTo>
                      <a:pt x="25" y="1843"/>
                    </a:lnTo>
                    <a:lnTo>
                      <a:pt x="30" y="1867"/>
                    </a:lnTo>
                    <a:lnTo>
                      <a:pt x="69" y="1859"/>
                    </a:lnTo>
                    <a:lnTo>
                      <a:pt x="64" y="1835"/>
                    </a:lnTo>
                    <a:close/>
                    <a:moveTo>
                      <a:pt x="69" y="1863"/>
                    </a:moveTo>
                    <a:cubicBezTo>
                      <a:pt x="69" y="1852"/>
                      <a:pt x="60" y="1843"/>
                      <a:pt x="49" y="1843"/>
                    </a:cubicBezTo>
                    <a:cubicBezTo>
                      <a:pt x="39" y="1843"/>
                      <a:pt x="30" y="1852"/>
                      <a:pt x="30" y="1863"/>
                    </a:cubicBezTo>
                    <a:cubicBezTo>
                      <a:pt x="30" y="1874"/>
                      <a:pt x="39" y="1882"/>
                      <a:pt x="49" y="1882"/>
                    </a:cubicBezTo>
                    <a:cubicBezTo>
                      <a:pt x="60" y="1882"/>
                      <a:pt x="69" y="1874"/>
                      <a:pt x="69" y="1863"/>
                    </a:cubicBezTo>
                    <a:close/>
                    <a:moveTo>
                      <a:pt x="69" y="1858"/>
                    </a:moveTo>
                    <a:lnTo>
                      <a:pt x="30" y="1867"/>
                    </a:lnTo>
                    <a:lnTo>
                      <a:pt x="36" y="1891"/>
                    </a:lnTo>
                    <a:lnTo>
                      <a:pt x="74" y="1882"/>
                    </a:lnTo>
                    <a:lnTo>
                      <a:pt x="69" y="1858"/>
                    </a:lnTo>
                    <a:close/>
                    <a:moveTo>
                      <a:pt x="75" y="1886"/>
                    </a:moveTo>
                    <a:cubicBezTo>
                      <a:pt x="75" y="1876"/>
                      <a:pt x="66" y="1867"/>
                      <a:pt x="55" y="1867"/>
                    </a:cubicBezTo>
                    <a:cubicBezTo>
                      <a:pt x="44" y="1867"/>
                      <a:pt x="35" y="1876"/>
                      <a:pt x="35" y="1886"/>
                    </a:cubicBezTo>
                    <a:cubicBezTo>
                      <a:pt x="35" y="1897"/>
                      <a:pt x="44" y="1906"/>
                      <a:pt x="55" y="1906"/>
                    </a:cubicBezTo>
                    <a:cubicBezTo>
                      <a:pt x="66" y="1906"/>
                      <a:pt x="75" y="1897"/>
                      <a:pt x="75" y="1886"/>
                    </a:cubicBezTo>
                    <a:close/>
                    <a:moveTo>
                      <a:pt x="74" y="1882"/>
                    </a:moveTo>
                    <a:lnTo>
                      <a:pt x="36" y="1891"/>
                    </a:lnTo>
                    <a:lnTo>
                      <a:pt x="43" y="1916"/>
                    </a:lnTo>
                    <a:lnTo>
                      <a:pt x="81" y="1907"/>
                    </a:lnTo>
                    <a:lnTo>
                      <a:pt x="74" y="1882"/>
                    </a:lnTo>
                    <a:close/>
                    <a:moveTo>
                      <a:pt x="81" y="1912"/>
                    </a:moveTo>
                    <a:cubicBezTo>
                      <a:pt x="81" y="1901"/>
                      <a:pt x="72" y="1892"/>
                      <a:pt x="62" y="1892"/>
                    </a:cubicBezTo>
                    <a:cubicBezTo>
                      <a:pt x="51" y="1892"/>
                      <a:pt x="42" y="1901"/>
                      <a:pt x="42" y="1912"/>
                    </a:cubicBezTo>
                    <a:cubicBezTo>
                      <a:pt x="42" y="1922"/>
                      <a:pt x="51" y="1931"/>
                      <a:pt x="62" y="1931"/>
                    </a:cubicBezTo>
                    <a:cubicBezTo>
                      <a:pt x="72" y="1931"/>
                      <a:pt x="81" y="1922"/>
                      <a:pt x="81" y="1912"/>
                    </a:cubicBezTo>
                    <a:close/>
                    <a:moveTo>
                      <a:pt x="80" y="1906"/>
                    </a:moveTo>
                    <a:lnTo>
                      <a:pt x="43" y="1917"/>
                    </a:lnTo>
                    <a:lnTo>
                      <a:pt x="49" y="1940"/>
                    </a:lnTo>
                    <a:lnTo>
                      <a:pt x="87" y="1929"/>
                    </a:lnTo>
                    <a:lnTo>
                      <a:pt x="80" y="1906"/>
                    </a:lnTo>
                    <a:close/>
                    <a:moveTo>
                      <a:pt x="88" y="1934"/>
                    </a:moveTo>
                    <a:cubicBezTo>
                      <a:pt x="88" y="1924"/>
                      <a:pt x="79" y="1915"/>
                      <a:pt x="68" y="1915"/>
                    </a:cubicBezTo>
                    <a:cubicBezTo>
                      <a:pt x="57" y="1915"/>
                      <a:pt x="48" y="1924"/>
                      <a:pt x="48" y="1934"/>
                    </a:cubicBezTo>
                    <a:cubicBezTo>
                      <a:pt x="48" y="1945"/>
                      <a:pt x="57" y="1954"/>
                      <a:pt x="68" y="1954"/>
                    </a:cubicBezTo>
                    <a:cubicBezTo>
                      <a:pt x="79" y="1954"/>
                      <a:pt x="88" y="1945"/>
                      <a:pt x="88" y="1934"/>
                    </a:cubicBezTo>
                    <a:close/>
                    <a:moveTo>
                      <a:pt x="87" y="1929"/>
                    </a:moveTo>
                    <a:lnTo>
                      <a:pt x="49" y="1940"/>
                    </a:lnTo>
                    <a:lnTo>
                      <a:pt x="56" y="1963"/>
                    </a:lnTo>
                    <a:lnTo>
                      <a:pt x="94" y="1952"/>
                    </a:lnTo>
                    <a:lnTo>
                      <a:pt x="87" y="1929"/>
                    </a:lnTo>
                    <a:close/>
                    <a:moveTo>
                      <a:pt x="95" y="1957"/>
                    </a:moveTo>
                    <a:cubicBezTo>
                      <a:pt x="95" y="1947"/>
                      <a:pt x="86" y="1938"/>
                      <a:pt x="75" y="1938"/>
                    </a:cubicBezTo>
                    <a:cubicBezTo>
                      <a:pt x="64" y="1938"/>
                      <a:pt x="55" y="1947"/>
                      <a:pt x="55" y="1957"/>
                    </a:cubicBezTo>
                    <a:cubicBezTo>
                      <a:pt x="55" y="1968"/>
                      <a:pt x="64" y="1977"/>
                      <a:pt x="75" y="1977"/>
                    </a:cubicBezTo>
                    <a:cubicBezTo>
                      <a:pt x="86" y="1977"/>
                      <a:pt x="95" y="1968"/>
                      <a:pt x="95" y="1957"/>
                    </a:cubicBezTo>
                    <a:close/>
                    <a:moveTo>
                      <a:pt x="94" y="1951"/>
                    </a:moveTo>
                    <a:lnTo>
                      <a:pt x="56" y="1963"/>
                    </a:lnTo>
                    <a:lnTo>
                      <a:pt x="63" y="1987"/>
                    </a:lnTo>
                    <a:lnTo>
                      <a:pt x="101" y="1975"/>
                    </a:lnTo>
                    <a:lnTo>
                      <a:pt x="94" y="1951"/>
                    </a:lnTo>
                    <a:close/>
                    <a:moveTo>
                      <a:pt x="102" y="1981"/>
                    </a:moveTo>
                    <a:cubicBezTo>
                      <a:pt x="102" y="1970"/>
                      <a:pt x="93" y="1961"/>
                      <a:pt x="82" y="1961"/>
                    </a:cubicBezTo>
                    <a:cubicBezTo>
                      <a:pt x="71" y="1961"/>
                      <a:pt x="62" y="1970"/>
                      <a:pt x="62" y="1981"/>
                    </a:cubicBezTo>
                    <a:cubicBezTo>
                      <a:pt x="62" y="1991"/>
                      <a:pt x="71" y="2000"/>
                      <a:pt x="82" y="2000"/>
                    </a:cubicBezTo>
                    <a:cubicBezTo>
                      <a:pt x="93" y="2000"/>
                      <a:pt x="102" y="1991"/>
                      <a:pt x="102" y="1981"/>
                    </a:cubicBezTo>
                    <a:close/>
                    <a:moveTo>
                      <a:pt x="101" y="1974"/>
                    </a:moveTo>
                    <a:lnTo>
                      <a:pt x="64" y="1987"/>
                    </a:lnTo>
                    <a:lnTo>
                      <a:pt x="71" y="2009"/>
                    </a:lnTo>
                    <a:lnTo>
                      <a:pt x="109" y="1997"/>
                    </a:lnTo>
                    <a:lnTo>
                      <a:pt x="101" y="1974"/>
                    </a:lnTo>
                    <a:close/>
                    <a:moveTo>
                      <a:pt x="110" y="2003"/>
                    </a:moveTo>
                    <a:cubicBezTo>
                      <a:pt x="110" y="1992"/>
                      <a:pt x="101" y="1983"/>
                      <a:pt x="90" y="1983"/>
                    </a:cubicBezTo>
                    <a:cubicBezTo>
                      <a:pt x="79" y="1983"/>
                      <a:pt x="70" y="1992"/>
                      <a:pt x="70" y="2003"/>
                    </a:cubicBezTo>
                    <a:cubicBezTo>
                      <a:pt x="70" y="2014"/>
                      <a:pt x="79" y="2023"/>
                      <a:pt x="90" y="2023"/>
                    </a:cubicBezTo>
                    <a:cubicBezTo>
                      <a:pt x="101" y="2023"/>
                      <a:pt x="110" y="2014"/>
                      <a:pt x="110" y="2003"/>
                    </a:cubicBezTo>
                    <a:close/>
                    <a:moveTo>
                      <a:pt x="108" y="1996"/>
                    </a:moveTo>
                    <a:lnTo>
                      <a:pt x="71" y="2010"/>
                    </a:lnTo>
                    <a:lnTo>
                      <a:pt x="79" y="2032"/>
                    </a:lnTo>
                    <a:lnTo>
                      <a:pt x="116" y="2018"/>
                    </a:lnTo>
                    <a:lnTo>
                      <a:pt x="108" y="1996"/>
                    </a:lnTo>
                    <a:close/>
                    <a:moveTo>
                      <a:pt x="118" y="2025"/>
                    </a:moveTo>
                    <a:cubicBezTo>
                      <a:pt x="118" y="2014"/>
                      <a:pt x="109" y="2005"/>
                      <a:pt x="98" y="2005"/>
                    </a:cubicBezTo>
                    <a:cubicBezTo>
                      <a:pt x="87" y="2005"/>
                      <a:pt x="78" y="2014"/>
                      <a:pt x="78" y="2025"/>
                    </a:cubicBezTo>
                    <a:cubicBezTo>
                      <a:pt x="78" y="2036"/>
                      <a:pt x="87" y="2045"/>
                      <a:pt x="98" y="2045"/>
                    </a:cubicBezTo>
                    <a:cubicBezTo>
                      <a:pt x="109" y="2045"/>
                      <a:pt x="118" y="2036"/>
                      <a:pt x="118" y="2025"/>
                    </a:cubicBezTo>
                    <a:close/>
                    <a:moveTo>
                      <a:pt x="116" y="2018"/>
                    </a:moveTo>
                    <a:lnTo>
                      <a:pt x="79" y="2032"/>
                    </a:lnTo>
                    <a:lnTo>
                      <a:pt x="87" y="2053"/>
                    </a:lnTo>
                    <a:lnTo>
                      <a:pt x="124" y="2039"/>
                    </a:lnTo>
                    <a:lnTo>
                      <a:pt x="116" y="2018"/>
                    </a:lnTo>
                    <a:close/>
                    <a:moveTo>
                      <a:pt x="126" y="2046"/>
                    </a:moveTo>
                    <a:cubicBezTo>
                      <a:pt x="126" y="2035"/>
                      <a:pt x="117" y="2026"/>
                      <a:pt x="106" y="2026"/>
                    </a:cubicBezTo>
                    <a:cubicBezTo>
                      <a:pt x="95" y="2026"/>
                      <a:pt x="86" y="2035"/>
                      <a:pt x="86" y="2046"/>
                    </a:cubicBezTo>
                    <a:cubicBezTo>
                      <a:pt x="86" y="2057"/>
                      <a:pt x="95" y="2066"/>
                      <a:pt x="106" y="2066"/>
                    </a:cubicBezTo>
                    <a:cubicBezTo>
                      <a:pt x="117" y="2066"/>
                      <a:pt x="126" y="2057"/>
                      <a:pt x="126" y="2046"/>
                    </a:cubicBezTo>
                    <a:close/>
                    <a:moveTo>
                      <a:pt x="124" y="2039"/>
                    </a:moveTo>
                    <a:lnTo>
                      <a:pt x="87" y="2054"/>
                    </a:lnTo>
                    <a:lnTo>
                      <a:pt x="96" y="2075"/>
                    </a:lnTo>
                    <a:lnTo>
                      <a:pt x="133" y="2060"/>
                    </a:lnTo>
                    <a:lnTo>
                      <a:pt x="124" y="2039"/>
                    </a:lnTo>
                    <a:close/>
                    <a:moveTo>
                      <a:pt x="134" y="2067"/>
                    </a:moveTo>
                    <a:cubicBezTo>
                      <a:pt x="134" y="2056"/>
                      <a:pt x="125" y="2047"/>
                      <a:pt x="114" y="2047"/>
                    </a:cubicBezTo>
                    <a:cubicBezTo>
                      <a:pt x="103" y="2047"/>
                      <a:pt x="95" y="2056"/>
                      <a:pt x="95" y="2067"/>
                    </a:cubicBezTo>
                    <a:cubicBezTo>
                      <a:pt x="95" y="2078"/>
                      <a:pt x="103" y="2087"/>
                      <a:pt x="114" y="2087"/>
                    </a:cubicBezTo>
                    <a:cubicBezTo>
                      <a:pt x="125" y="2087"/>
                      <a:pt x="134" y="2078"/>
                      <a:pt x="134" y="2067"/>
                    </a:cubicBezTo>
                    <a:close/>
                    <a:moveTo>
                      <a:pt x="133" y="2060"/>
                    </a:moveTo>
                    <a:lnTo>
                      <a:pt x="96" y="2075"/>
                    </a:lnTo>
                    <a:lnTo>
                      <a:pt x="105" y="2096"/>
                    </a:lnTo>
                    <a:lnTo>
                      <a:pt x="142" y="2081"/>
                    </a:lnTo>
                    <a:lnTo>
                      <a:pt x="133" y="2060"/>
                    </a:lnTo>
                    <a:close/>
                    <a:moveTo>
                      <a:pt x="143" y="2088"/>
                    </a:moveTo>
                    <a:cubicBezTo>
                      <a:pt x="143" y="2077"/>
                      <a:pt x="134" y="2068"/>
                      <a:pt x="123" y="2068"/>
                    </a:cubicBezTo>
                    <a:cubicBezTo>
                      <a:pt x="112" y="2068"/>
                      <a:pt x="103" y="2077"/>
                      <a:pt x="103" y="2088"/>
                    </a:cubicBezTo>
                    <a:cubicBezTo>
                      <a:pt x="103" y="2099"/>
                      <a:pt x="112" y="2108"/>
                      <a:pt x="123" y="2108"/>
                    </a:cubicBezTo>
                    <a:cubicBezTo>
                      <a:pt x="134" y="2108"/>
                      <a:pt x="143" y="2099"/>
                      <a:pt x="143" y="2088"/>
                    </a:cubicBezTo>
                    <a:close/>
                    <a:moveTo>
                      <a:pt x="141" y="2080"/>
                    </a:moveTo>
                    <a:lnTo>
                      <a:pt x="105" y="2096"/>
                    </a:lnTo>
                    <a:lnTo>
                      <a:pt x="114" y="2117"/>
                    </a:lnTo>
                    <a:lnTo>
                      <a:pt x="151" y="2101"/>
                    </a:lnTo>
                    <a:lnTo>
                      <a:pt x="141" y="2080"/>
                    </a:lnTo>
                    <a:close/>
                    <a:moveTo>
                      <a:pt x="152" y="2109"/>
                    </a:moveTo>
                    <a:cubicBezTo>
                      <a:pt x="152" y="2098"/>
                      <a:pt x="144" y="2089"/>
                      <a:pt x="133" y="2089"/>
                    </a:cubicBezTo>
                    <a:cubicBezTo>
                      <a:pt x="122" y="2089"/>
                      <a:pt x="113" y="2098"/>
                      <a:pt x="113" y="2109"/>
                    </a:cubicBezTo>
                    <a:cubicBezTo>
                      <a:pt x="113" y="2120"/>
                      <a:pt x="122" y="2129"/>
                      <a:pt x="133" y="2129"/>
                    </a:cubicBezTo>
                    <a:cubicBezTo>
                      <a:pt x="144" y="2129"/>
                      <a:pt x="152" y="2120"/>
                      <a:pt x="152" y="2109"/>
                    </a:cubicBezTo>
                    <a:close/>
                    <a:moveTo>
                      <a:pt x="151" y="2101"/>
                    </a:moveTo>
                    <a:lnTo>
                      <a:pt x="115" y="2117"/>
                    </a:lnTo>
                    <a:lnTo>
                      <a:pt x="124" y="2137"/>
                    </a:lnTo>
                    <a:lnTo>
                      <a:pt x="160" y="2120"/>
                    </a:lnTo>
                    <a:lnTo>
                      <a:pt x="151" y="2101"/>
                    </a:lnTo>
                    <a:close/>
                    <a:moveTo>
                      <a:pt x="162" y="2129"/>
                    </a:moveTo>
                    <a:cubicBezTo>
                      <a:pt x="162" y="2118"/>
                      <a:pt x="153" y="2109"/>
                      <a:pt x="142" y="2109"/>
                    </a:cubicBezTo>
                    <a:cubicBezTo>
                      <a:pt x="131" y="2109"/>
                      <a:pt x="122" y="2118"/>
                      <a:pt x="122" y="2129"/>
                    </a:cubicBezTo>
                    <a:cubicBezTo>
                      <a:pt x="122" y="2140"/>
                      <a:pt x="131" y="2149"/>
                      <a:pt x="142" y="2149"/>
                    </a:cubicBezTo>
                    <a:cubicBezTo>
                      <a:pt x="153" y="2149"/>
                      <a:pt x="162" y="2140"/>
                      <a:pt x="162" y="2129"/>
                    </a:cubicBezTo>
                    <a:close/>
                    <a:moveTo>
                      <a:pt x="160" y="2120"/>
                    </a:moveTo>
                    <a:lnTo>
                      <a:pt x="124" y="2138"/>
                    </a:lnTo>
                    <a:lnTo>
                      <a:pt x="133" y="2156"/>
                    </a:lnTo>
                    <a:lnTo>
                      <a:pt x="169" y="2138"/>
                    </a:lnTo>
                    <a:lnTo>
                      <a:pt x="160" y="2120"/>
                    </a:lnTo>
                    <a:close/>
                    <a:moveTo>
                      <a:pt x="171" y="2147"/>
                    </a:moveTo>
                    <a:cubicBezTo>
                      <a:pt x="171" y="2136"/>
                      <a:pt x="162" y="2127"/>
                      <a:pt x="151" y="2127"/>
                    </a:cubicBezTo>
                    <a:cubicBezTo>
                      <a:pt x="140" y="2127"/>
                      <a:pt x="131" y="2136"/>
                      <a:pt x="131" y="2147"/>
                    </a:cubicBezTo>
                    <a:cubicBezTo>
                      <a:pt x="131" y="2158"/>
                      <a:pt x="140" y="2167"/>
                      <a:pt x="151" y="2167"/>
                    </a:cubicBezTo>
                    <a:cubicBezTo>
                      <a:pt x="162" y="2167"/>
                      <a:pt x="171" y="2158"/>
                      <a:pt x="171" y="2147"/>
                    </a:cubicBezTo>
                    <a:close/>
                    <a:moveTo>
                      <a:pt x="169" y="2138"/>
                    </a:moveTo>
                    <a:lnTo>
                      <a:pt x="133" y="2156"/>
                    </a:lnTo>
                    <a:lnTo>
                      <a:pt x="142" y="2174"/>
                    </a:lnTo>
                    <a:lnTo>
                      <a:pt x="178" y="2156"/>
                    </a:lnTo>
                    <a:lnTo>
                      <a:pt x="169" y="2138"/>
                    </a:lnTo>
                    <a:close/>
                    <a:moveTo>
                      <a:pt x="180" y="2165"/>
                    </a:moveTo>
                    <a:cubicBezTo>
                      <a:pt x="180" y="2154"/>
                      <a:pt x="171" y="2145"/>
                      <a:pt x="160" y="2145"/>
                    </a:cubicBezTo>
                    <a:cubicBezTo>
                      <a:pt x="149" y="2145"/>
                      <a:pt x="140" y="2154"/>
                      <a:pt x="140" y="2165"/>
                    </a:cubicBezTo>
                    <a:cubicBezTo>
                      <a:pt x="140" y="2176"/>
                      <a:pt x="149" y="2185"/>
                      <a:pt x="160" y="2185"/>
                    </a:cubicBezTo>
                    <a:cubicBezTo>
                      <a:pt x="171" y="2185"/>
                      <a:pt x="180" y="2176"/>
                      <a:pt x="180" y="2165"/>
                    </a:cubicBezTo>
                    <a:close/>
                    <a:moveTo>
                      <a:pt x="178" y="2156"/>
                    </a:moveTo>
                    <a:lnTo>
                      <a:pt x="143" y="2175"/>
                    </a:lnTo>
                    <a:lnTo>
                      <a:pt x="153" y="2194"/>
                    </a:lnTo>
                    <a:lnTo>
                      <a:pt x="188" y="2175"/>
                    </a:lnTo>
                    <a:lnTo>
                      <a:pt x="178" y="2156"/>
                    </a:lnTo>
                    <a:close/>
                    <a:moveTo>
                      <a:pt x="191" y="2185"/>
                    </a:moveTo>
                    <a:cubicBezTo>
                      <a:pt x="191" y="2174"/>
                      <a:pt x="182" y="2165"/>
                      <a:pt x="171" y="2165"/>
                    </a:cubicBezTo>
                    <a:cubicBezTo>
                      <a:pt x="160" y="2165"/>
                      <a:pt x="151" y="2174"/>
                      <a:pt x="151" y="2185"/>
                    </a:cubicBezTo>
                    <a:cubicBezTo>
                      <a:pt x="151" y="2196"/>
                      <a:pt x="160" y="2205"/>
                      <a:pt x="171" y="2205"/>
                    </a:cubicBezTo>
                    <a:cubicBezTo>
                      <a:pt x="182" y="2205"/>
                      <a:pt x="191" y="2196"/>
                      <a:pt x="191" y="2185"/>
                    </a:cubicBezTo>
                    <a:close/>
                    <a:moveTo>
                      <a:pt x="188" y="2175"/>
                    </a:moveTo>
                    <a:lnTo>
                      <a:pt x="154" y="2195"/>
                    </a:lnTo>
                    <a:lnTo>
                      <a:pt x="165" y="2214"/>
                    </a:lnTo>
                    <a:lnTo>
                      <a:pt x="199" y="2194"/>
                    </a:lnTo>
                    <a:lnTo>
                      <a:pt x="188" y="2175"/>
                    </a:lnTo>
                    <a:close/>
                    <a:moveTo>
                      <a:pt x="202" y="2204"/>
                    </a:moveTo>
                    <a:cubicBezTo>
                      <a:pt x="202" y="2193"/>
                      <a:pt x="193" y="2184"/>
                      <a:pt x="182" y="2184"/>
                    </a:cubicBezTo>
                    <a:cubicBezTo>
                      <a:pt x="171" y="2184"/>
                      <a:pt x="162" y="2193"/>
                      <a:pt x="162" y="2204"/>
                    </a:cubicBezTo>
                    <a:cubicBezTo>
                      <a:pt x="162" y="2215"/>
                      <a:pt x="171" y="2224"/>
                      <a:pt x="182" y="2224"/>
                    </a:cubicBezTo>
                    <a:cubicBezTo>
                      <a:pt x="193" y="2224"/>
                      <a:pt x="202" y="2215"/>
                      <a:pt x="202" y="2204"/>
                    </a:cubicBezTo>
                    <a:close/>
                    <a:moveTo>
                      <a:pt x="199" y="2194"/>
                    </a:moveTo>
                    <a:lnTo>
                      <a:pt x="165" y="2215"/>
                    </a:lnTo>
                    <a:lnTo>
                      <a:pt x="176" y="2233"/>
                    </a:lnTo>
                    <a:lnTo>
                      <a:pt x="210" y="2212"/>
                    </a:lnTo>
                    <a:lnTo>
                      <a:pt x="199" y="2194"/>
                    </a:lnTo>
                    <a:close/>
                    <a:moveTo>
                      <a:pt x="213" y="2223"/>
                    </a:moveTo>
                    <a:cubicBezTo>
                      <a:pt x="213" y="2212"/>
                      <a:pt x="204" y="2203"/>
                      <a:pt x="193" y="2203"/>
                    </a:cubicBezTo>
                    <a:cubicBezTo>
                      <a:pt x="182" y="2203"/>
                      <a:pt x="173" y="2212"/>
                      <a:pt x="173" y="2223"/>
                    </a:cubicBezTo>
                    <a:cubicBezTo>
                      <a:pt x="173" y="2233"/>
                      <a:pt x="182" y="2242"/>
                      <a:pt x="193" y="2242"/>
                    </a:cubicBezTo>
                    <a:cubicBezTo>
                      <a:pt x="204" y="2242"/>
                      <a:pt x="213" y="2233"/>
                      <a:pt x="213" y="2223"/>
                    </a:cubicBezTo>
                    <a:close/>
                    <a:moveTo>
                      <a:pt x="210" y="2212"/>
                    </a:moveTo>
                    <a:lnTo>
                      <a:pt x="177" y="2234"/>
                    </a:lnTo>
                    <a:lnTo>
                      <a:pt x="188" y="2250"/>
                    </a:lnTo>
                    <a:lnTo>
                      <a:pt x="221" y="2228"/>
                    </a:lnTo>
                    <a:lnTo>
                      <a:pt x="210" y="2212"/>
                    </a:lnTo>
                    <a:close/>
                    <a:moveTo>
                      <a:pt x="224" y="2239"/>
                    </a:moveTo>
                    <a:cubicBezTo>
                      <a:pt x="224" y="2228"/>
                      <a:pt x="215" y="2219"/>
                      <a:pt x="204" y="2219"/>
                    </a:cubicBezTo>
                    <a:cubicBezTo>
                      <a:pt x="193" y="2219"/>
                      <a:pt x="184" y="2228"/>
                      <a:pt x="184" y="2239"/>
                    </a:cubicBezTo>
                    <a:cubicBezTo>
                      <a:pt x="184" y="2250"/>
                      <a:pt x="193" y="2259"/>
                      <a:pt x="204" y="2259"/>
                    </a:cubicBezTo>
                    <a:cubicBezTo>
                      <a:pt x="215" y="2259"/>
                      <a:pt x="224" y="2250"/>
                      <a:pt x="224" y="2239"/>
                    </a:cubicBezTo>
                    <a:close/>
                    <a:moveTo>
                      <a:pt x="221" y="2227"/>
                    </a:moveTo>
                    <a:lnTo>
                      <a:pt x="188" y="2250"/>
                    </a:lnTo>
                    <a:lnTo>
                      <a:pt x="199" y="2267"/>
                    </a:lnTo>
                    <a:lnTo>
                      <a:pt x="232" y="2244"/>
                    </a:lnTo>
                    <a:lnTo>
                      <a:pt x="221" y="2227"/>
                    </a:lnTo>
                    <a:close/>
                    <a:moveTo>
                      <a:pt x="236" y="2255"/>
                    </a:moveTo>
                    <a:cubicBezTo>
                      <a:pt x="236" y="2244"/>
                      <a:pt x="227" y="2235"/>
                      <a:pt x="216" y="2235"/>
                    </a:cubicBezTo>
                    <a:cubicBezTo>
                      <a:pt x="205" y="2235"/>
                      <a:pt x="196" y="2244"/>
                      <a:pt x="196" y="2255"/>
                    </a:cubicBezTo>
                    <a:cubicBezTo>
                      <a:pt x="196" y="2266"/>
                      <a:pt x="205" y="2275"/>
                      <a:pt x="216" y="2275"/>
                    </a:cubicBezTo>
                    <a:cubicBezTo>
                      <a:pt x="227" y="2275"/>
                      <a:pt x="236" y="2266"/>
                      <a:pt x="236" y="2255"/>
                    </a:cubicBezTo>
                    <a:close/>
                    <a:moveTo>
                      <a:pt x="232" y="2243"/>
                    </a:moveTo>
                    <a:lnTo>
                      <a:pt x="200" y="2267"/>
                    </a:lnTo>
                    <a:lnTo>
                      <a:pt x="211" y="2283"/>
                    </a:lnTo>
                    <a:lnTo>
                      <a:pt x="243" y="2259"/>
                    </a:lnTo>
                    <a:lnTo>
                      <a:pt x="232" y="2243"/>
                    </a:lnTo>
                    <a:close/>
                    <a:moveTo>
                      <a:pt x="247" y="2271"/>
                    </a:moveTo>
                    <a:cubicBezTo>
                      <a:pt x="247" y="2260"/>
                      <a:pt x="238" y="2251"/>
                      <a:pt x="227" y="2251"/>
                    </a:cubicBezTo>
                    <a:cubicBezTo>
                      <a:pt x="216" y="2251"/>
                      <a:pt x="207" y="2260"/>
                      <a:pt x="207" y="2271"/>
                    </a:cubicBezTo>
                    <a:cubicBezTo>
                      <a:pt x="207" y="2282"/>
                      <a:pt x="216" y="2291"/>
                      <a:pt x="227" y="2291"/>
                    </a:cubicBezTo>
                    <a:cubicBezTo>
                      <a:pt x="238" y="2291"/>
                      <a:pt x="247" y="2282"/>
                      <a:pt x="247" y="2271"/>
                    </a:cubicBezTo>
                    <a:close/>
                    <a:moveTo>
                      <a:pt x="243" y="2258"/>
                    </a:moveTo>
                    <a:lnTo>
                      <a:pt x="211" y="2283"/>
                    </a:lnTo>
                    <a:lnTo>
                      <a:pt x="224" y="2299"/>
                    </a:lnTo>
                    <a:lnTo>
                      <a:pt x="255" y="2274"/>
                    </a:lnTo>
                    <a:lnTo>
                      <a:pt x="243" y="2258"/>
                    </a:lnTo>
                    <a:close/>
                    <a:moveTo>
                      <a:pt x="259" y="2286"/>
                    </a:moveTo>
                    <a:cubicBezTo>
                      <a:pt x="259" y="2275"/>
                      <a:pt x="250" y="2266"/>
                      <a:pt x="239" y="2266"/>
                    </a:cubicBezTo>
                    <a:cubicBezTo>
                      <a:pt x="228" y="2266"/>
                      <a:pt x="219" y="2275"/>
                      <a:pt x="219" y="2286"/>
                    </a:cubicBezTo>
                    <a:cubicBezTo>
                      <a:pt x="219" y="2297"/>
                      <a:pt x="228" y="2306"/>
                      <a:pt x="239" y="2306"/>
                    </a:cubicBezTo>
                    <a:cubicBezTo>
                      <a:pt x="250" y="2306"/>
                      <a:pt x="259" y="2297"/>
                      <a:pt x="259" y="2286"/>
                    </a:cubicBezTo>
                    <a:close/>
                    <a:moveTo>
                      <a:pt x="255" y="2274"/>
                    </a:moveTo>
                    <a:lnTo>
                      <a:pt x="224" y="2299"/>
                    </a:lnTo>
                    <a:lnTo>
                      <a:pt x="236" y="2314"/>
                    </a:lnTo>
                    <a:lnTo>
                      <a:pt x="267" y="2288"/>
                    </a:lnTo>
                    <a:lnTo>
                      <a:pt x="255" y="2274"/>
                    </a:lnTo>
                    <a:close/>
                    <a:moveTo>
                      <a:pt x="272" y="2301"/>
                    </a:moveTo>
                    <a:cubicBezTo>
                      <a:pt x="272" y="2290"/>
                      <a:pt x="263" y="2281"/>
                      <a:pt x="252" y="2281"/>
                    </a:cubicBezTo>
                    <a:cubicBezTo>
                      <a:pt x="241" y="2281"/>
                      <a:pt x="232" y="2290"/>
                      <a:pt x="232" y="2301"/>
                    </a:cubicBezTo>
                    <a:cubicBezTo>
                      <a:pt x="232" y="2312"/>
                      <a:pt x="241" y="2321"/>
                      <a:pt x="252" y="2321"/>
                    </a:cubicBezTo>
                    <a:cubicBezTo>
                      <a:pt x="263" y="2321"/>
                      <a:pt x="272" y="2312"/>
                      <a:pt x="272" y="2301"/>
                    </a:cubicBezTo>
                    <a:close/>
                    <a:moveTo>
                      <a:pt x="267" y="2288"/>
                    </a:moveTo>
                    <a:lnTo>
                      <a:pt x="237" y="2314"/>
                    </a:lnTo>
                    <a:lnTo>
                      <a:pt x="249" y="2328"/>
                    </a:lnTo>
                    <a:lnTo>
                      <a:pt x="279" y="2302"/>
                    </a:lnTo>
                    <a:lnTo>
                      <a:pt x="267" y="2288"/>
                    </a:lnTo>
                    <a:close/>
                    <a:moveTo>
                      <a:pt x="284" y="2315"/>
                    </a:moveTo>
                    <a:cubicBezTo>
                      <a:pt x="284" y="2304"/>
                      <a:pt x="275" y="2295"/>
                      <a:pt x="264" y="2295"/>
                    </a:cubicBezTo>
                    <a:cubicBezTo>
                      <a:pt x="253" y="2295"/>
                      <a:pt x="244" y="2304"/>
                      <a:pt x="244" y="2315"/>
                    </a:cubicBezTo>
                    <a:cubicBezTo>
                      <a:pt x="244" y="2326"/>
                      <a:pt x="253" y="2335"/>
                      <a:pt x="264" y="2335"/>
                    </a:cubicBezTo>
                    <a:cubicBezTo>
                      <a:pt x="275" y="2335"/>
                      <a:pt x="284" y="2326"/>
                      <a:pt x="284" y="2315"/>
                    </a:cubicBezTo>
                    <a:close/>
                    <a:moveTo>
                      <a:pt x="279" y="2302"/>
                    </a:moveTo>
                    <a:lnTo>
                      <a:pt x="249" y="2329"/>
                    </a:lnTo>
                    <a:lnTo>
                      <a:pt x="262" y="2343"/>
                    </a:lnTo>
                    <a:lnTo>
                      <a:pt x="291" y="2315"/>
                    </a:lnTo>
                    <a:lnTo>
                      <a:pt x="279" y="2302"/>
                    </a:lnTo>
                    <a:close/>
                    <a:moveTo>
                      <a:pt x="297" y="2329"/>
                    </a:moveTo>
                    <a:cubicBezTo>
                      <a:pt x="297" y="2318"/>
                      <a:pt x="288" y="2309"/>
                      <a:pt x="277" y="2309"/>
                    </a:cubicBezTo>
                    <a:cubicBezTo>
                      <a:pt x="266" y="2309"/>
                      <a:pt x="257" y="2318"/>
                      <a:pt x="257" y="2329"/>
                    </a:cubicBezTo>
                    <a:cubicBezTo>
                      <a:pt x="257" y="2340"/>
                      <a:pt x="266" y="2349"/>
                      <a:pt x="277" y="2349"/>
                    </a:cubicBezTo>
                    <a:cubicBezTo>
                      <a:pt x="288" y="2349"/>
                      <a:pt x="297" y="2340"/>
                      <a:pt x="297" y="2329"/>
                    </a:cubicBezTo>
                    <a:close/>
                    <a:moveTo>
                      <a:pt x="291" y="2315"/>
                    </a:moveTo>
                    <a:lnTo>
                      <a:pt x="262" y="2343"/>
                    </a:lnTo>
                    <a:lnTo>
                      <a:pt x="275" y="2356"/>
                    </a:lnTo>
                    <a:lnTo>
                      <a:pt x="303" y="2328"/>
                    </a:lnTo>
                    <a:lnTo>
                      <a:pt x="291" y="2315"/>
                    </a:lnTo>
                    <a:close/>
                    <a:moveTo>
                      <a:pt x="309" y="2342"/>
                    </a:moveTo>
                    <a:cubicBezTo>
                      <a:pt x="309" y="2331"/>
                      <a:pt x="300" y="2322"/>
                      <a:pt x="289" y="2322"/>
                    </a:cubicBezTo>
                    <a:cubicBezTo>
                      <a:pt x="278" y="2322"/>
                      <a:pt x="269" y="2331"/>
                      <a:pt x="269" y="2342"/>
                    </a:cubicBezTo>
                    <a:cubicBezTo>
                      <a:pt x="269" y="2353"/>
                      <a:pt x="278" y="2362"/>
                      <a:pt x="289" y="2362"/>
                    </a:cubicBezTo>
                    <a:cubicBezTo>
                      <a:pt x="300" y="2362"/>
                      <a:pt x="309" y="2353"/>
                      <a:pt x="309" y="2342"/>
                    </a:cubicBezTo>
                    <a:close/>
                    <a:moveTo>
                      <a:pt x="303" y="2328"/>
                    </a:moveTo>
                    <a:lnTo>
                      <a:pt x="275" y="2356"/>
                    </a:lnTo>
                    <a:lnTo>
                      <a:pt x="287" y="2369"/>
                    </a:lnTo>
                    <a:lnTo>
                      <a:pt x="316" y="2340"/>
                    </a:lnTo>
                    <a:lnTo>
                      <a:pt x="303" y="2328"/>
                    </a:lnTo>
                    <a:close/>
                    <a:moveTo>
                      <a:pt x="322" y="2354"/>
                    </a:moveTo>
                    <a:cubicBezTo>
                      <a:pt x="322" y="2343"/>
                      <a:pt x="313" y="2334"/>
                      <a:pt x="301" y="2334"/>
                    </a:cubicBezTo>
                    <a:cubicBezTo>
                      <a:pt x="290" y="2334"/>
                      <a:pt x="281" y="2343"/>
                      <a:pt x="281" y="2354"/>
                    </a:cubicBezTo>
                    <a:cubicBezTo>
                      <a:pt x="281" y="2366"/>
                      <a:pt x="290" y="2375"/>
                      <a:pt x="301" y="2375"/>
                    </a:cubicBezTo>
                    <a:cubicBezTo>
                      <a:pt x="313" y="2375"/>
                      <a:pt x="322" y="2366"/>
                      <a:pt x="322" y="2354"/>
                    </a:cubicBezTo>
                    <a:close/>
                    <a:moveTo>
                      <a:pt x="315" y="2340"/>
                    </a:moveTo>
                    <a:lnTo>
                      <a:pt x="288" y="2369"/>
                    </a:lnTo>
                    <a:lnTo>
                      <a:pt x="301" y="2382"/>
                    </a:lnTo>
                    <a:lnTo>
                      <a:pt x="329" y="2353"/>
                    </a:lnTo>
                    <a:lnTo>
                      <a:pt x="315" y="2340"/>
                    </a:lnTo>
                    <a:close/>
                    <a:moveTo>
                      <a:pt x="335" y="2367"/>
                    </a:moveTo>
                    <a:cubicBezTo>
                      <a:pt x="335" y="2356"/>
                      <a:pt x="326" y="2347"/>
                      <a:pt x="315" y="2347"/>
                    </a:cubicBezTo>
                    <a:cubicBezTo>
                      <a:pt x="304" y="2347"/>
                      <a:pt x="295" y="2356"/>
                      <a:pt x="295" y="2367"/>
                    </a:cubicBezTo>
                    <a:cubicBezTo>
                      <a:pt x="295" y="2378"/>
                      <a:pt x="304" y="2387"/>
                      <a:pt x="315" y="2387"/>
                    </a:cubicBezTo>
                    <a:cubicBezTo>
                      <a:pt x="326" y="2387"/>
                      <a:pt x="335" y="2378"/>
                      <a:pt x="335" y="2367"/>
                    </a:cubicBezTo>
                    <a:close/>
                    <a:moveTo>
                      <a:pt x="328" y="2352"/>
                    </a:moveTo>
                    <a:lnTo>
                      <a:pt x="301" y="2382"/>
                    </a:lnTo>
                    <a:lnTo>
                      <a:pt x="315" y="2395"/>
                    </a:lnTo>
                    <a:lnTo>
                      <a:pt x="342" y="2365"/>
                    </a:lnTo>
                    <a:lnTo>
                      <a:pt x="328" y="2352"/>
                    </a:lnTo>
                    <a:close/>
                    <a:moveTo>
                      <a:pt x="348" y="2380"/>
                    </a:moveTo>
                    <a:cubicBezTo>
                      <a:pt x="348" y="2369"/>
                      <a:pt x="340" y="2360"/>
                      <a:pt x="328" y="2360"/>
                    </a:cubicBezTo>
                    <a:cubicBezTo>
                      <a:pt x="317" y="2360"/>
                      <a:pt x="308" y="2369"/>
                      <a:pt x="308" y="2380"/>
                    </a:cubicBezTo>
                    <a:cubicBezTo>
                      <a:pt x="308" y="2391"/>
                      <a:pt x="317" y="2400"/>
                      <a:pt x="328" y="2400"/>
                    </a:cubicBezTo>
                    <a:cubicBezTo>
                      <a:pt x="340" y="2400"/>
                      <a:pt x="348" y="2391"/>
                      <a:pt x="348" y="2380"/>
                    </a:cubicBezTo>
                    <a:close/>
                    <a:moveTo>
                      <a:pt x="342" y="2365"/>
                    </a:moveTo>
                    <a:lnTo>
                      <a:pt x="315" y="2395"/>
                    </a:lnTo>
                    <a:lnTo>
                      <a:pt x="329" y="2407"/>
                    </a:lnTo>
                    <a:lnTo>
                      <a:pt x="355" y="2377"/>
                    </a:lnTo>
                    <a:lnTo>
                      <a:pt x="342" y="2365"/>
                    </a:lnTo>
                    <a:close/>
                    <a:moveTo>
                      <a:pt x="362" y="2392"/>
                    </a:moveTo>
                    <a:cubicBezTo>
                      <a:pt x="362" y="2381"/>
                      <a:pt x="353" y="2372"/>
                      <a:pt x="342" y="2372"/>
                    </a:cubicBezTo>
                    <a:cubicBezTo>
                      <a:pt x="331" y="2372"/>
                      <a:pt x="322" y="2381"/>
                      <a:pt x="322" y="2392"/>
                    </a:cubicBezTo>
                    <a:cubicBezTo>
                      <a:pt x="322" y="2403"/>
                      <a:pt x="331" y="2412"/>
                      <a:pt x="342" y="2412"/>
                    </a:cubicBezTo>
                    <a:cubicBezTo>
                      <a:pt x="353" y="2412"/>
                      <a:pt x="362" y="2403"/>
                      <a:pt x="362" y="2392"/>
                    </a:cubicBezTo>
                    <a:close/>
                    <a:moveTo>
                      <a:pt x="355" y="2376"/>
                    </a:moveTo>
                    <a:lnTo>
                      <a:pt x="329" y="2407"/>
                    </a:lnTo>
                    <a:lnTo>
                      <a:pt x="343" y="2419"/>
                    </a:lnTo>
                    <a:lnTo>
                      <a:pt x="369" y="2389"/>
                    </a:lnTo>
                    <a:lnTo>
                      <a:pt x="355" y="2376"/>
                    </a:lnTo>
                    <a:close/>
                    <a:moveTo>
                      <a:pt x="376" y="2404"/>
                    </a:moveTo>
                    <a:cubicBezTo>
                      <a:pt x="376" y="2393"/>
                      <a:pt x="367" y="2384"/>
                      <a:pt x="356" y="2384"/>
                    </a:cubicBezTo>
                    <a:cubicBezTo>
                      <a:pt x="345" y="2384"/>
                      <a:pt x="336" y="2393"/>
                      <a:pt x="336" y="2404"/>
                    </a:cubicBezTo>
                    <a:cubicBezTo>
                      <a:pt x="336" y="2415"/>
                      <a:pt x="345" y="2424"/>
                      <a:pt x="356" y="2424"/>
                    </a:cubicBezTo>
                    <a:cubicBezTo>
                      <a:pt x="367" y="2424"/>
                      <a:pt x="376" y="2415"/>
                      <a:pt x="376" y="2404"/>
                    </a:cubicBezTo>
                    <a:close/>
                    <a:moveTo>
                      <a:pt x="369" y="2388"/>
                    </a:moveTo>
                    <a:lnTo>
                      <a:pt x="343" y="2419"/>
                    </a:lnTo>
                    <a:lnTo>
                      <a:pt x="358" y="2432"/>
                    </a:lnTo>
                    <a:lnTo>
                      <a:pt x="384" y="2401"/>
                    </a:lnTo>
                    <a:lnTo>
                      <a:pt x="369" y="2388"/>
                    </a:lnTo>
                    <a:close/>
                    <a:moveTo>
                      <a:pt x="391" y="2416"/>
                    </a:moveTo>
                    <a:cubicBezTo>
                      <a:pt x="391" y="2405"/>
                      <a:pt x="382" y="2396"/>
                      <a:pt x="371" y="2396"/>
                    </a:cubicBezTo>
                    <a:cubicBezTo>
                      <a:pt x="360" y="2396"/>
                      <a:pt x="351" y="2405"/>
                      <a:pt x="351" y="2416"/>
                    </a:cubicBezTo>
                    <a:cubicBezTo>
                      <a:pt x="351" y="2427"/>
                      <a:pt x="360" y="2436"/>
                      <a:pt x="371" y="2436"/>
                    </a:cubicBezTo>
                    <a:cubicBezTo>
                      <a:pt x="382" y="2436"/>
                      <a:pt x="391" y="2427"/>
                      <a:pt x="391" y="2416"/>
                    </a:cubicBezTo>
                    <a:close/>
                    <a:moveTo>
                      <a:pt x="384" y="2401"/>
                    </a:moveTo>
                    <a:lnTo>
                      <a:pt x="359" y="2432"/>
                    </a:lnTo>
                    <a:lnTo>
                      <a:pt x="373" y="2443"/>
                    </a:lnTo>
                    <a:lnTo>
                      <a:pt x="398" y="2412"/>
                    </a:lnTo>
                    <a:lnTo>
                      <a:pt x="384" y="2401"/>
                    </a:lnTo>
                    <a:close/>
                    <a:moveTo>
                      <a:pt x="406" y="2428"/>
                    </a:moveTo>
                    <a:cubicBezTo>
                      <a:pt x="406" y="2417"/>
                      <a:pt x="397" y="2408"/>
                      <a:pt x="386" y="2408"/>
                    </a:cubicBezTo>
                    <a:cubicBezTo>
                      <a:pt x="375" y="2408"/>
                      <a:pt x="366" y="2417"/>
                      <a:pt x="366" y="2428"/>
                    </a:cubicBezTo>
                    <a:cubicBezTo>
                      <a:pt x="366" y="2439"/>
                      <a:pt x="375" y="2448"/>
                      <a:pt x="386" y="2448"/>
                    </a:cubicBezTo>
                    <a:cubicBezTo>
                      <a:pt x="397" y="2448"/>
                      <a:pt x="406" y="2439"/>
                      <a:pt x="406" y="2428"/>
                    </a:cubicBezTo>
                    <a:close/>
                    <a:moveTo>
                      <a:pt x="398" y="2412"/>
                    </a:moveTo>
                    <a:lnTo>
                      <a:pt x="374" y="2444"/>
                    </a:lnTo>
                    <a:lnTo>
                      <a:pt x="390" y="2456"/>
                    </a:lnTo>
                    <a:lnTo>
                      <a:pt x="414" y="2425"/>
                    </a:lnTo>
                    <a:lnTo>
                      <a:pt x="398" y="2412"/>
                    </a:lnTo>
                    <a:close/>
                    <a:moveTo>
                      <a:pt x="422" y="2440"/>
                    </a:moveTo>
                    <a:cubicBezTo>
                      <a:pt x="422" y="2429"/>
                      <a:pt x="413" y="2421"/>
                      <a:pt x="402" y="2421"/>
                    </a:cubicBezTo>
                    <a:cubicBezTo>
                      <a:pt x="391" y="2421"/>
                      <a:pt x="382" y="2429"/>
                      <a:pt x="382" y="2440"/>
                    </a:cubicBezTo>
                    <a:cubicBezTo>
                      <a:pt x="382" y="2452"/>
                      <a:pt x="391" y="2460"/>
                      <a:pt x="402" y="2460"/>
                    </a:cubicBezTo>
                    <a:cubicBezTo>
                      <a:pt x="413" y="2460"/>
                      <a:pt x="422" y="2452"/>
                      <a:pt x="422" y="2440"/>
                    </a:cubicBezTo>
                    <a:close/>
                    <a:moveTo>
                      <a:pt x="414" y="2425"/>
                    </a:moveTo>
                    <a:lnTo>
                      <a:pt x="390" y="2456"/>
                    </a:lnTo>
                    <a:lnTo>
                      <a:pt x="406" y="2468"/>
                    </a:lnTo>
                    <a:lnTo>
                      <a:pt x="430" y="2436"/>
                    </a:lnTo>
                    <a:lnTo>
                      <a:pt x="414" y="2425"/>
                    </a:lnTo>
                    <a:close/>
                    <a:moveTo>
                      <a:pt x="438" y="2452"/>
                    </a:moveTo>
                    <a:cubicBezTo>
                      <a:pt x="438" y="2441"/>
                      <a:pt x="429" y="2432"/>
                      <a:pt x="418" y="2432"/>
                    </a:cubicBezTo>
                    <a:cubicBezTo>
                      <a:pt x="407" y="2432"/>
                      <a:pt x="398" y="2441"/>
                      <a:pt x="398" y="2452"/>
                    </a:cubicBezTo>
                    <a:cubicBezTo>
                      <a:pt x="398" y="2463"/>
                      <a:pt x="407" y="2472"/>
                      <a:pt x="418" y="2472"/>
                    </a:cubicBezTo>
                    <a:cubicBezTo>
                      <a:pt x="429" y="2472"/>
                      <a:pt x="438" y="2463"/>
                      <a:pt x="438" y="2452"/>
                    </a:cubicBezTo>
                    <a:close/>
                    <a:moveTo>
                      <a:pt x="430" y="2436"/>
                    </a:moveTo>
                    <a:lnTo>
                      <a:pt x="406" y="2468"/>
                    </a:lnTo>
                    <a:lnTo>
                      <a:pt x="422" y="2480"/>
                    </a:lnTo>
                    <a:lnTo>
                      <a:pt x="445" y="2448"/>
                    </a:lnTo>
                    <a:lnTo>
                      <a:pt x="430" y="2436"/>
                    </a:lnTo>
                    <a:close/>
                    <a:moveTo>
                      <a:pt x="454" y="2464"/>
                    </a:moveTo>
                    <a:cubicBezTo>
                      <a:pt x="454" y="2453"/>
                      <a:pt x="445" y="2444"/>
                      <a:pt x="434" y="2444"/>
                    </a:cubicBezTo>
                    <a:cubicBezTo>
                      <a:pt x="423" y="2444"/>
                      <a:pt x="414" y="2453"/>
                      <a:pt x="414" y="2464"/>
                    </a:cubicBezTo>
                    <a:cubicBezTo>
                      <a:pt x="414" y="2475"/>
                      <a:pt x="423" y="2484"/>
                      <a:pt x="434" y="2484"/>
                    </a:cubicBezTo>
                    <a:cubicBezTo>
                      <a:pt x="445" y="2484"/>
                      <a:pt x="454" y="2475"/>
                      <a:pt x="454" y="2464"/>
                    </a:cubicBezTo>
                    <a:close/>
                    <a:moveTo>
                      <a:pt x="445" y="2448"/>
                    </a:moveTo>
                    <a:lnTo>
                      <a:pt x="422" y="2480"/>
                    </a:lnTo>
                    <a:lnTo>
                      <a:pt x="438" y="2491"/>
                    </a:lnTo>
                    <a:lnTo>
                      <a:pt x="461" y="2459"/>
                    </a:lnTo>
                    <a:lnTo>
                      <a:pt x="445" y="2448"/>
                    </a:lnTo>
                    <a:close/>
                    <a:moveTo>
                      <a:pt x="469" y="2475"/>
                    </a:moveTo>
                    <a:cubicBezTo>
                      <a:pt x="469" y="2464"/>
                      <a:pt x="460" y="2455"/>
                      <a:pt x="449" y="2455"/>
                    </a:cubicBezTo>
                    <a:cubicBezTo>
                      <a:pt x="438" y="2455"/>
                      <a:pt x="429" y="2464"/>
                      <a:pt x="429" y="2475"/>
                    </a:cubicBezTo>
                    <a:cubicBezTo>
                      <a:pt x="429" y="2486"/>
                      <a:pt x="438" y="2495"/>
                      <a:pt x="449" y="2495"/>
                    </a:cubicBezTo>
                    <a:cubicBezTo>
                      <a:pt x="460" y="2495"/>
                      <a:pt x="469" y="2486"/>
                      <a:pt x="469" y="2475"/>
                    </a:cubicBezTo>
                    <a:close/>
                    <a:moveTo>
                      <a:pt x="461" y="2459"/>
                    </a:moveTo>
                    <a:lnTo>
                      <a:pt x="438" y="2491"/>
                    </a:lnTo>
                    <a:lnTo>
                      <a:pt x="454" y="2502"/>
                    </a:lnTo>
                    <a:lnTo>
                      <a:pt x="477" y="2470"/>
                    </a:lnTo>
                    <a:lnTo>
                      <a:pt x="461" y="2459"/>
                    </a:lnTo>
                    <a:close/>
                    <a:moveTo>
                      <a:pt x="485" y="2486"/>
                    </a:moveTo>
                    <a:cubicBezTo>
                      <a:pt x="485" y="2475"/>
                      <a:pt x="476" y="2466"/>
                      <a:pt x="465" y="2466"/>
                    </a:cubicBezTo>
                    <a:cubicBezTo>
                      <a:pt x="454" y="2466"/>
                      <a:pt x="445" y="2475"/>
                      <a:pt x="445" y="2486"/>
                    </a:cubicBezTo>
                    <a:cubicBezTo>
                      <a:pt x="445" y="2497"/>
                      <a:pt x="454" y="2506"/>
                      <a:pt x="465" y="2506"/>
                    </a:cubicBezTo>
                    <a:cubicBezTo>
                      <a:pt x="476" y="2506"/>
                      <a:pt x="485" y="2497"/>
                      <a:pt x="485" y="2486"/>
                    </a:cubicBezTo>
                    <a:close/>
                    <a:moveTo>
                      <a:pt x="476" y="2470"/>
                    </a:moveTo>
                    <a:lnTo>
                      <a:pt x="454" y="2503"/>
                    </a:lnTo>
                    <a:lnTo>
                      <a:pt x="470" y="2514"/>
                    </a:lnTo>
                    <a:lnTo>
                      <a:pt x="493" y="2481"/>
                    </a:lnTo>
                    <a:lnTo>
                      <a:pt x="476" y="2470"/>
                    </a:lnTo>
                    <a:close/>
                    <a:moveTo>
                      <a:pt x="501" y="2497"/>
                    </a:moveTo>
                    <a:cubicBezTo>
                      <a:pt x="501" y="2486"/>
                      <a:pt x="492" y="2477"/>
                      <a:pt x="481" y="2477"/>
                    </a:cubicBezTo>
                    <a:cubicBezTo>
                      <a:pt x="470" y="2477"/>
                      <a:pt x="461" y="2486"/>
                      <a:pt x="461" y="2497"/>
                    </a:cubicBezTo>
                    <a:cubicBezTo>
                      <a:pt x="461" y="2508"/>
                      <a:pt x="470" y="2517"/>
                      <a:pt x="481" y="2517"/>
                    </a:cubicBezTo>
                    <a:cubicBezTo>
                      <a:pt x="492" y="2517"/>
                      <a:pt x="501" y="2508"/>
                      <a:pt x="501" y="2497"/>
                    </a:cubicBezTo>
                    <a:close/>
                    <a:moveTo>
                      <a:pt x="492" y="2481"/>
                    </a:moveTo>
                    <a:lnTo>
                      <a:pt x="470" y="2514"/>
                    </a:lnTo>
                    <a:lnTo>
                      <a:pt x="484" y="2523"/>
                    </a:lnTo>
                    <a:lnTo>
                      <a:pt x="507" y="2490"/>
                    </a:lnTo>
                    <a:lnTo>
                      <a:pt x="492" y="2481"/>
                    </a:lnTo>
                    <a:close/>
                    <a:moveTo>
                      <a:pt x="515" y="2507"/>
                    </a:moveTo>
                    <a:cubicBezTo>
                      <a:pt x="515" y="2496"/>
                      <a:pt x="507" y="2487"/>
                      <a:pt x="496" y="2487"/>
                    </a:cubicBezTo>
                    <a:cubicBezTo>
                      <a:pt x="485" y="2487"/>
                      <a:pt x="476" y="2496"/>
                      <a:pt x="476" y="2507"/>
                    </a:cubicBezTo>
                    <a:cubicBezTo>
                      <a:pt x="476" y="2518"/>
                      <a:pt x="485" y="2527"/>
                      <a:pt x="496" y="2527"/>
                    </a:cubicBezTo>
                    <a:cubicBezTo>
                      <a:pt x="507" y="2527"/>
                      <a:pt x="515" y="2518"/>
                      <a:pt x="515" y="2507"/>
                    </a:cubicBezTo>
                    <a:close/>
                    <a:moveTo>
                      <a:pt x="506" y="2490"/>
                    </a:moveTo>
                    <a:lnTo>
                      <a:pt x="485" y="2523"/>
                    </a:lnTo>
                    <a:lnTo>
                      <a:pt x="500" y="2533"/>
                    </a:lnTo>
                    <a:lnTo>
                      <a:pt x="521" y="2500"/>
                    </a:lnTo>
                    <a:lnTo>
                      <a:pt x="506" y="2490"/>
                    </a:lnTo>
                    <a:close/>
                    <a:moveTo>
                      <a:pt x="530" y="2517"/>
                    </a:moveTo>
                    <a:cubicBezTo>
                      <a:pt x="530" y="2506"/>
                      <a:pt x="521" y="2497"/>
                      <a:pt x="510" y="2497"/>
                    </a:cubicBezTo>
                    <a:cubicBezTo>
                      <a:pt x="499" y="2497"/>
                      <a:pt x="491" y="2506"/>
                      <a:pt x="491" y="2517"/>
                    </a:cubicBezTo>
                    <a:cubicBezTo>
                      <a:pt x="491" y="2528"/>
                      <a:pt x="499" y="2536"/>
                      <a:pt x="510" y="2536"/>
                    </a:cubicBezTo>
                    <a:cubicBezTo>
                      <a:pt x="521" y="2536"/>
                      <a:pt x="530" y="2528"/>
                      <a:pt x="530" y="2517"/>
                    </a:cubicBezTo>
                    <a:close/>
                    <a:moveTo>
                      <a:pt x="521" y="2500"/>
                    </a:moveTo>
                    <a:lnTo>
                      <a:pt x="500" y="2533"/>
                    </a:lnTo>
                    <a:lnTo>
                      <a:pt x="515" y="2543"/>
                    </a:lnTo>
                    <a:lnTo>
                      <a:pt x="536" y="2509"/>
                    </a:lnTo>
                    <a:lnTo>
                      <a:pt x="521" y="2500"/>
                    </a:lnTo>
                    <a:close/>
                    <a:moveTo>
                      <a:pt x="546" y="2526"/>
                    </a:moveTo>
                    <a:cubicBezTo>
                      <a:pt x="546" y="2515"/>
                      <a:pt x="537" y="2506"/>
                      <a:pt x="526" y="2506"/>
                    </a:cubicBezTo>
                    <a:cubicBezTo>
                      <a:pt x="515" y="2506"/>
                      <a:pt x="506" y="2515"/>
                      <a:pt x="506" y="2526"/>
                    </a:cubicBezTo>
                    <a:cubicBezTo>
                      <a:pt x="506" y="2537"/>
                      <a:pt x="515" y="2546"/>
                      <a:pt x="526" y="2546"/>
                    </a:cubicBezTo>
                    <a:cubicBezTo>
                      <a:pt x="537" y="2546"/>
                      <a:pt x="546" y="2537"/>
                      <a:pt x="546" y="2526"/>
                    </a:cubicBezTo>
                    <a:close/>
                    <a:moveTo>
                      <a:pt x="536" y="2509"/>
                    </a:moveTo>
                    <a:lnTo>
                      <a:pt x="515" y="2543"/>
                    </a:lnTo>
                    <a:lnTo>
                      <a:pt x="530" y="2552"/>
                    </a:lnTo>
                    <a:lnTo>
                      <a:pt x="551" y="2518"/>
                    </a:lnTo>
                    <a:lnTo>
                      <a:pt x="536" y="2509"/>
                    </a:lnTo>
                    <a:close/>
                    <a:moveTo>
                      <a:pt x="560" y="2535"/>
                    </a:moveTo>
                    <a:cubicBezTo>
                      <a:pt x="560" y="2524"/>
                      <a:pt x="551" y="2515"/>
                      <a:pt x="540" y="2515"/>
                    </a:cubicBezTo>
                    <a:cubicBezTo>
                      <a:pt x="529" y="2515"/>
                      <a:pt x="520" y="2524"/>
                      <a:pt x="520" y="2535"/>
                    </a:cubicBezTo>
                    <a:cubicBezTo>
                      <a:pt x="520" y="2546"/>
                      <a:pt x="529" y="2555"/>
                      <a:pt x="540" y="2555"/>
                    </a:cubicBezTo>
                    <a:cubicBezTo>
                      <a:pt x="551" y="2555"/>
                      <a:pt x="560" y="2546"/>
                      <a:pt x="560" y="2535"/>
                    </a:cubicBezTo>
                    <a:close/>
                    <a:moveTo>
                      <a:pt x="551" y="2518"/>
                    </a:moveTo>
                    <a:lnTo>
                      <a:pt x="530" y="2552"/>
                    </a:lnTo>
                    <a:lnTo>
                      <a:pt x="545" y="2561"/>
                    </a:lnTo>
                    <a:lnTo>
                      <a:pt x="566" y="2527"/>
                    </a:lnTo>
                    <a:lnTo>
                      <a:pt x="551" y="2518"/>
                    </a:lnTo>
                    <a:close/>
                    <a:moveTo>
                      <a:pt x="575" y="2544"/>
                    </a:moveTo>
                    <a:cubicBezTo>
                      <a:pt x="575" y="2533"/>
                      <a:pt x="566" y="2524"/>
                      <a:pt x="555" y="2524"/>
                    </a:cubicBezTo>
                    <a:cubicBezTo>
                      <a:pt x="544" y="2524"/>
                      <a:pt x="536" y="2533"/>
                      <a:pt x="536" y="2544"/>
                    </a:cubicBezTo>
                    <a:cubicBezTo>
                      <a:pt x="536" y="2555"/>
                      <a:pt x="544" y="2564"/>
                      <a:pt x="555" y="2564"/>
                    </a:cubicBezTo>
                    <a:cubicBezTo>
                      <a:pt x="566" y="2564"/>
                      <a:pt x="575" y="2555"/>
                      <a:pt x="575" y="2544"/>
                    </a:cubicBezTo>
                    <a:close/>
                    <a:moveTo>
                      <a:pt x="565" y="2527"/>
                    </a:moveTo>
                    <a:lnTo>
                      <a:pt x="545" y="2561"/>
                    </a:lnTo>
                    <a:lnTo>
                      <a:pt x="560" y="2570"/>
                    </a:lnTo>
                    <a:lnTo>
                      <a:pt x="580" y="2536"/>
                    </a:lnTo>
                    <a:lnTo>
                      <a:pt x="565" y="2527"/>
                    </a:lnTo>
                    <a:close/>
                    <a:moveTo>
                      <a:pt x="590" y="2553"/>
                    </a:moveTo>
                    <a:cubicBezTo>
                      <a:pt x="590" y="2542"/>
                      <a:pt x="581" y="2533"/>
                      <a:pt x="570" y="2533"/>
                    </a:cubicBezTo>
                    <a:cubicBezTo>
                      <a:pt x="559" y="2533"/>
                      <a:pt x="550" y="2542"/>
                      <a:pt x="550" y="2553"/>
                    </a:cubicBezTo>
                    <a:cubicBezTo>
                      <a:pt x="550" y="2564"/>
                      <a:pt x="559" y="2573"/>
                      <a:pt x="570" y="2573"/>
                    </a:cubicBezTo>
                    <a:cubicBezTo>
                      <a:pt x="581" y="2573"/>
                      <a:pt x="590" y="2564"/>
                      <a:pt x="590" y="2553"/>
                    </a:cubicBezTo>
                    <a:close/>
                    <a:moveTo>
                      <a:pt x="580" y="2536"/>
                    </a:moveTo>
                    <a:lnTo>
                      <a:pt x="561" y="2570"/>
                    </a:lnTo>
                    <a:lnTo>
                      <a:pt x="576" y="2579"/>
                    </a:lnTo>
                    <a:lnTo>
                      <a:pt x="596" y="2544"/>
                    </a:lnTo>
                    <a:lnTo>
                      <a:pt x="580" y="2536"/>
                    </a:lnTo>
                    <a:close/>
                    <a:moveTo>
                      <a:pt x="606" y="2562"/>
                    </a:moveTo>
                    <a:cubicBezTo>
                      <a:pt x="606" y="2551"/>
                      <a:pt x="597" y="2542"/>
                      <a:pt x="586" y="2542"/>
                    </a:cubicBezTo>
                    <a:cubicBezTo>
                      <a:pt x="575" y="2542"/>
                      <a:pt x="566" y="2551"/>
                      <a:pt x="566" y="2562"/>
                    </a:cubicBezTo>
                    <a:cubicBezTo>
                      <a:pt x="566" y="2573"/>
                      <a:pt x="575" y="2582"/>
                      <a:pt x="586" y="2582"/>
                    </a:cubicBezTo>
                    <a:cubicBezTo>
                      <a:pt x="597" y="2582"/>
                      <a:pt x="606" y="2573"/>
                      <a:pt x="606" y="2562"/>
                    </a:cubicBezTo>
                    <a:close/>
                    <a:moveTo>
                      <a:pt x="596" y="2544"/>
                    </a:moveTo>
                    <a:lnTo>
                      <a:pt x="577" y="2579"/>
                    </a:lnTo>
                    <a:lnTo>
                      <a:pt x="591" y="2587"/>
                    </a:lnTo>
                    <a:lnTo>
                      <a:pt x="610" y="2552"/>
                    </a:lnTo>
                    <a:lnTo>
                      <a:pt x="596" y="2544"/>
                    </a:lnTo>
                    <a:close/>
                    <a:moveTo>
                      <a:pt x="621" y="2570"/>
                    </a:moveTo>
                    <a:cubicBezTo>
                      <a:pt x="621" y="2559"/>
                      <a:pt x="612" y="2550"/>
                      <a:pt x="601" y="2550"/>
                    </a:cubicBezTo>
                    <a:cubicBezTo>
                      <a:pt x="590" y="2550"/>
                      <a:pt x="581" y="2559"/>
                      <a:pt x="581" y="2570"/>
                    </a:cubicBezTo>
                    <a:cubicBezTo>
                      <a:pt x="581" y="2581"/>
                      <a:pt x="590" y="2590"/>
                      <a:pt x="601" y="2590"/>
                    </a:cubicBezTo>
                    <a:cubicBezTo>
                      <a:pt x="612" y="2590"/>
                      <a:pt x="621" y="2581"/>
                      <a:pt x="621" y="2570"/>
                    </a:cubicBezTo>
                    <a:close/>
                    <a:moveTo>
                      <a:pt x="610" y="2552"/>
                    </a:moveTo>
                    <a:lnTo>
                      <a:pt x="591" y="2587"/>
                    </a:lnTo>
                    <a:lnTo>
                      <a:pt x="608" y="2596"/>
                    </a:lnTo>
                    <a:lnTo>
                      <a:pt x="626" y="2561"/>
                    </a:lnTo>
                    <a:lnTo>
                      <a:pt x="610" y="2552"/>
                    </a:lnTo>
                    <a:close/>
                    <a:moveTo>
                      <a:pt x="637" y="2578"/>
                    </a:moveTo>
                    <a:cubicBezTo>
                      <a:pt x="637" y="2567"/>
                      <a:pt x="628" y="2558"/>
                      <a:pt x="617" y="2558"/>
                    </a:cubicBezTo>
                    <a:cubicBezTo>
                      <a:pt x="606" y="2558"/>
                      <a:pt x="597" y="2567"/>
                      <a:pt x="597" y="2578"/>
                    </a:cubicBezTo>
                    <a:cubicBezTo>
                      <a:pt x="597" y="2589"/>
                      <a:pt x="606" y="2598"/>
                      <a:pt x="617" y="2598"/>
                    </a:cubicBezTo>
                    <a:cubicBezTo>
                      <a:pt x="628" y="2598"/>
                      <a:pt x="637" y="2589"/>
                      <a:pt x="637" y="2578"/>
                    </a:cubicBezTo>
                    <a:close/>
                    <a:moveTo>
                      <a:pt x="626" y="2561"/>
                    </a:moveTo>
                    <a:lnTo>
                      <a:pt x="608" y="2596"/>
                    </a:lnTo>
                    <a:lnTo>
                      <a:pt x="623" y="2604"/>
                    </a:lnTo>
                    <a:lnTo>
                      <a:pt x="642" y="2569"/>
                    </a:lnTo>
                    <a:lnTo>
                      <a:pt x="626" y="2561"/>
                    </a:lnTo>
                    <a:close/>
                    <a:moveTo>
                      <a:pt x="653" y="2586"/>
                    </a:moveTo>
                    <a:cubicBezTo>
                      <a:pt x="653" y="2575"/>
                      <a:pt x="644" y="2566"/>
                      <a:pt x="633" y="2566"/>
                    </a:cubicBezTo>
                    <a:cubicBezTo>
                      <a:pt x="621" y="2566"/>
                      <a:pt x="613" y="2575"/>
                      <a:pt x="613" y="2586"/>
                    </a:cubicBezTo>
                    <a:cubicBezTo>
                      <a:pt x="613" y="2597"/>
                      <a:pt x="621" y="2606"/>
                      <a:pt x="633" y="2606"/>
                    </a:cubicBezTo>
                    <a:cubicBezTo>
                      <a:pt x="644" y="2606"/>
                      <a:pt x="653" y="2597"/>
                      <a:pt x="653" y="2586"/>
                    </a:cubicBezTo>
                    <a:close/>
                    <a:moveTo>
                      <a:pt x="642" y="2569"/>
                    </a:moveTo>
                    <a:lnTo>
                      <a:pt x="624" y="2604"/>
                    </a:lnTo>
                    <a:lnTo>
                      <a:pt x="640" y="2613"/>
                    </a:lnTo>
                    <a:lnTo>
                      <a:pt x="658" y="2577"/>
                    </a:lnTo>
                    <a:lnTo>
                      <a:pt x="642" y="2569"/>
                    </a:lnTo>
                    <a:close/>
                    <a:moveTo>
                      <a:pt x="669" y="2595"/>
                    </a:moveTo>
                    <a:cubicBezTo>
                      <a:pt x="669" y="2584"/>
                      <a:pt x="660" y="2575"/>
                      <a:pt x="649" y="2575"/>
                    </a:cubicBezTo>
                    <a:cubicBezTo>
                      <a:pt x="638" y="2575"/>
                      <a:pt x="629" y="2584"/>
                      <a:pt x="629" y="2595"/>
                    </a:cubicBezTo>
                    <a:cubicBezTo>
                      <a:pt x="629" y="2606"/>
                      <a:pt x="638" y="2615"/>
                      <a:pt x="649" y="2615"/>
                    </a:cubicBezTo>
                    <a:cubicBezTo>
                      <a:pt x="660" y="2615"/>
                      <a:pt x="669" y="2606"/>
                      <a:pt x="669" y="2595"/>
                    </a:cubicBezTo>
                    <a:close/>
                    <a:moveTo>
                      <a:pt x="658" y="2577"/>
                    </a:moveTo>
                    <a:lnTo>
                      <a:pt x="640" y="2613"/>
                    </a:lnTo>
                    <a:lnTo>
                      <a:pt x="656" y="2620"/>
                    </a:lnTo>
                    <a:lnTo>
                      <a:pt x="674" y="2585"/>
                    </a:lnTo>
                    <a:lnTo>
                      <a:pt x="658" y="2577"/>
                    </a:lnTo>
                    <a:close/>
                    <a:moveTo>
                      <a:pt x="685" y="2603"/>
                    </a:moveTo>
                    <a:cubicBezTo>
                      <a:pt x="685" y="2592"/>
                      <a:pt x="676" y="2583"/>
                      <a:pt x="665" y="2583"/>
                    </a:cubicBezTo>
                    <a:cubicBezTo>
                      <a:pt x="654" y="2583"/>
                      <a:pt x="645" y="2592"/>
                      <a:pt x="645" y="2603"/>
                    </a:cubicBezTo>
                    <a:cubicBezTo>
                      <a:pt x="645" y="2614"/>
                      <a:pt x="654" y="2623"/>
                      <a:pt x="665" y="2623"/>
                    </a:cubicBezTo>
                    <a:cubicBezTo>
                      <a:pt x="676" y="2623"/>
                      <a:pt x="685" y="2614"/>
                      <a:pt x="685" y="2603"/>
                    </a:cubicBezTo>
                    <a:close/>
                    <a:moveTo>
                      <a:pt x="674" y="2585"/>
                    </a:moveTo>
                    <a:lnTo>
                      <a:pt x="656" y="2621"/>
                    </a:lnTo>
                    <a:lnTo>
                      <a:pt x="673" y="2628"/>
                    </a:lnTo>
                    <a:lnTo>
                      <a:pt x="690" y="2592"/>
                    </a:lnTo>
                    <a:lnTo>
                      <a:pt x="674" y="2585"/>
                    </a:lnTo>
                    <a:close/>
                    <a:moveTo>
                      <a:pt x="701" y="2610"/>
                    </a:moveTo>
                    <a:cubicBezTo>
                      <a:pt x="701" y="2599"/>
                      <a:pt x="692" y="2590"/>
                      <a:pt x="681" y="2590"/>
                    </a:cubicBezTo>
                    <a:cubicBezTo>
                      <a:pt x="670" y="2590"/>
                      <a:pt x="661" y="2599"/>
                      <a:pt x="661" y="2610"/>
                    </a:cubicBezTo>
                    <a:cubicBezTo>
                      <a:pt x="661" y="2621"/>
                      <a:pt x="670" y="2630"/>
                      <a:pt x="681" y="2630"/>
                    </a:cubicBezTo>
                    <a:cubicBezTo>
                      <a:pt x="692" y="2630"/>
                      <a:pt x="701" y="2621"/>
                      <a:pt x="701" y="2610"/>
                    </a:cubicBezTo>
                    <a:close/>
                    <a:moveTo>
                      <a:pt x="690" y="2592"/>
                    </a:moveTo>
                    <a:lnTo>
                      <a:pt x="673" y="2628"/>
                    </a:lnTo>
                    <a:lnTo>
                      <a:pt x="689" y="2636"/>
                    </a:lnTo>
                    <a:lnTo>
                      <a:pt x="706" y="2600"/>
                    </a:lnTo>
                    <a:lnTo>
                      <a:pt x="690" y="2592"/>
                    </a:lnTo>
                    <a:close/>
                    <a:moveTo>
                      <a:pt x="718" y="2618"/>
                    </a:moveTo>
                    <a:cubicBezTo>
                      <a:pt x="718" y="2607"/>
                      <a:pt x="709" y="2598"/>
                      <a:pt x="698" y="2598"/>
                    </a:cubicBezTo>
                    <a:cubicBezTo>
                      <a:pt x="687" y="2598"/>
                      <a:pt x="678" y="2607"/>
                      <a:pt x="678" y="2618"/>
                    </a:cubicBezTo>
                    <a:cubicBezTo>
                      <a:pt x="678" y="2629"/>
                      <a:pt x="687" y="2638"/>
                      <a:pt x="698" y="2638"/>
                    </a:cubicBezTo>
                    <a:cubicBezTo>
                      <a:pt x="709" y="2638"/>
                      <a:pt x="718" y="2629"/>
                      <a:pt x="718" y="2618"/>
                    </a:cubicBezTo>
                    <a:close/>
                    <a:moveTo>
                      <a:pt x="706" y="2600"/>
                    </a:moveTo>
                    <a:lnTo>
                      <a:pt x="690" y="2636"/>
                    </a:lnTo>
                    <a:lnTo>
                      <a:pt x="707" y="2644"/>
                    </a:lnTo>
                    <a:lnTo>
                      <a:pt x="724" y="2608"/>
                    </a:lnTo>
                    <a:lnTo>
                      <a:pt x="706" y="2600"/>
                    </a:lnTo>
                    <a:close/>
                    <a:moveTo>
                      <a:pt x="735" y="2626"/>
                    </a:moveTo>
                    <a:cubicBezTo>
                      <a:pt x="735" y="2615"/>
                      <a:pt x="727" y="2606"/>
                      <a:pt x="716" y="2606"/>
                    </a:cubicBezTo>
                    <a:cubicBezTo>
                      <a:pt x="704" y="2606"/>
                      <a:pt x="696" y="2615"/>
                      <a:pt x="696" y="2626"/>
                    </a:cubicBezTo>
                    <a:cubicBezTo>
                      <a:pt x="696" y="2637"/>
                      <a:pt x="704" y="2646"/>
                      <a:pt x="716" y="2646"/>
                    </a:cubicBezTo>
                    <a:cubicBezTo>
                      <a:pt x="727" y="2646"/>
                      <a:pt x="735" y="2637"/>
                      <a:pt x="735" y="2626"/>
                    </a:cubicBezTo>
                    <a:close/>
                    <a:moveTo>
                      <a:pt x="724" y="2608"/>
                    </a:moveTo>
                    <a:lnTo>
                      <a:pt x="707" y="2644"/>
                    </a:lnTo>
                    <a:lnTo>
                      <a:pt x="725" y="2652"/>
                    </a:lnTo>
                    <a:lnTo>
                      <a:pt x="741" y="2616"/>
                    </a:lnTo>
                    <a:lnTo>
                      <a:pt x="724" y="2608"/>
                    </a:lnTo>
                    <a:close/>
                    <a:moveTo>
                      <a:pt x="753" y="2634"/>
                    </a:moveTo>
                    <a:cubicBezTo>
                      <a:pt x="753" y="2623"/>
                      <a:pt x="744" y="2614"/>
                      <a:pt x="733" y="2614"/>
                    </a:cubicBezTo>
                    <a:cubicBezTo>
                      <a:pt x="722" y="2614"/>
                      <a:pt x="713" y="2623"/>
                      <a:pt x="713" y="2634"/>
                    </a:cubicBezTo>
                    <a:cubicBezTo>
                      <a:pt x="713" y="2645"/>
                      <a:pt x="722" y="2654"/>
                      <a:pt x="733" y="2654"/>
                    </a:cubicBezTo>
                    <a:cubicBezTo>
                      <a:pt x="744" y="2654"/>
                      <a:pt x="753" y="2645"/>
                      <a:pt x="753" y="2634"/>
                    </a:cubicBezTo>
                    <a:close/>
                    <a:moveTo>
                      <a:pt x="741" y="2616"/>
                    </a:moveTo>
                    <a:lnTo>
                      <a:pt x="725" y="2652"/>
                    </a:lnTo>
                    <a:lnTo>
                      <a:pt x="744" y="2661"/>
                    </a:lnTo>
                    <a:lnTo>
                      <a:pt x="760" y="2624"/>
                    </a:lnTo>
                    <a:lnTo>
                      <a:pt x="741" y="2616"/>
                    </a:lnTo>
                    <a:close/>
                    <a:moveTo>
                      <a:pt x="772" y="2642"/>
                    </a:moveTo>
                    <a:cubicBezTo>
                      <a:pt x="772" y="2631"/>
                      <a:pt x="763" y="2622"/>
                      <a:pt x="752" y="2622"/>
                    </a:cubicBezTo>
                    <a:cubicBezTo>
                      <a:pt x="741" y="2622"/>
                      <a:pt x="732" y="2631"/>
                      <a:pt x="732" y="2642"/>
                    </a:cubicBezTo>
                    <a:cubicBezTo>
                      <a:pt x="732" y="2653"/>
                      <a:pt x="741" y="2662"/>
                      <a:pt x="752" y="2662"/>
                    </a:cubicBezTo>
                    <a:cubicBezTo>
                      <a:pt x="763" y="2662"/>
                      <a:pt x="772" y="2653"/>
                      <a:pt x="772" y="2642"/>
                    </a:cubicBezTo>
                    <a:close/>
                    <a:moveTo>
                      <a:pt x="760" y="2624"/>
                    </a:moveTo>
                    <a:lnTo>
                      <a:pt x="744" y="2661"/>
                    </a:lnTo>
                    <a:lnTo>
                      <a:pt x="764" y="2669"/>
                    </a:lnTo>
                    <a:lnTo>
                      <a:pt x="779" y="2632"/>
                    </a:lnTo>
                    <a:lnTo>
                      <a:pt x="760" y="2624"/>
                    </a:lnTo>
                    <a:close/>
                    <a:moveTo>
                      <a:pt x="791" y="2651"/>
                    </a:moveTo>
                    <a:cubicBezTo>
                      <a:pt x="791" y="2639"/>
                      <a:pt x="782" y="2630"/>
                      <a:pt x="771" y="2630"/>
                    </a:cubicBezTo>
                    <a:cubicBezTo>
                      <a:pt x="760" y="2630"/>
                      <a:pt x="751" y="2639"/>
                      <a:pt x="751" y="2651"/>
                    </a:cubicBezTo>
                    <a:cubicBezTo>
                      <a:pt x="751" y="2662"/>
                      <a:pt x="760" y="2671"/>
                      <a:pt x="771" y="2671"/>
                    </a:cubicBezTo>
                    <a:cubicBezTo>
                      <a:pt x="782" y="2671"/>
                      <a:pt x="791" y="2662"/>
                      <a:pt x="791" y="2651"/>
                    </a:cubicBezTo>
                    <a:close/>
                    <a:moveTo>
                      <a:pt x="779" y="2632"/>
                    </a:moveTo>
                    <a:lnTo>
                      <a:pt x="764" y="2669"/>
                    </a:lnTo>
                    <a:lnTo>
                      <a:pt x="782" y="2677"/>
                    </a:lnTo>
                    <a:lnTo>
                      <a:pt x="798" y="2640"/>
                    </a:lnTo>
                    <a:lnTo>
                      <a:pt x="779" y="2632"/>
                    </a:lnTo>
                    <a:close/>
                    <a:moveTo>
                      <a:pt x="810" y="2658"/>
                    </a:moveTo>
                    <a:cubicBezTo>
                      <a:pt x="810" y="2647"/>
                      <a:pt x="801" y="2638"/>
                      <a:pt x="790" y="2638"/>
                    </a:cubicBezTo>
                    <a:cubicBezTo>
                      <a:pt x="779" y="2638"/>
                      <a:pt x="770" y="2647"/>
                      <a:pt x="770" y="2658"/>
                    </a:cubicBezTo>
                    <a:cubicBezTo>
                      <a:pt x="770" y="2669"/>
                      <a:pt x="779" y="2678"/>
                      <a:pt x="790" y="2678"/>
                    </a:cubicBezTo>
                    <a:cubicBezTo>
                      <a:pt x="801" y="2678"/>
                      <a:pt x="810" y="2669"/>
                      <a:pt x="810" y="2658"/>
                    </a:cubicBezTo>
                    <a:close/>
                    <a:moveTo>
                      <a:pt x="798" y="2640"/>
                    </a:moveTo>
                    <a:lnTo>
                      <a:pt x="783" y="2677"/>
                    </a:lnTo>
                    <a:lnTo>
                      <a:pt x="803" y="2685"/>
                    </a:lnTo>
                    <a:lnTo>
                      <a:pt x="818" y="2648"/>
                    </a:lnTo>
                    <a:lnTo>
                      <a:pt x="798" y="2640"/>
                    </a:lnTo>
                    <a:close/>
                    <a:moveTo>
                      <a:pt x="830" y="2666"/>
                    </a:moveTo>
                    <a:cubicBezTo>
                      <a:pt x="830" y="2655"/>
                      <a:pt x="821" y="2646"/>
                      <a:pt x="810" y="2646"/>
                    </a:cubicBezTo>
                    <a:cubicBezTo>
                      <a:pt x="799" y="2646"/>
                      <a:pt x="790" y="2655"/>
                      <a:pt x="790" y="2666"/>
                    </a:cubicBezTo>
                    <a:cubicBezTo>
                      <a:pt x="790" y="2678"/>
                      <a:pt x="799" y="2687"/>
                      <a:pt x="810" y="2687"/>
                    </a:cubicBezTo>
                    <a:cubicBezTo>
                      <a:pt x="821" y="2687"/>
                      <a:pt x="830" y="2678"/>
                      <a:pt x="830" y="2666"/>
                    </a:cubicBezTo>
                    <a:close/>
                    <a:moveTo>
                      <a:pt x="818" y="2648"/>
                    </a:moveTo>
                    <a:lnTo>
                      <a:pt x="803" y="2685"/>
                    </a:lnTo>
                    <a:lnTo>
                      <a:pt x="823" y="2693"/>
                    </a:lnTo>
                    <a:lnTo>
                      <a:pt x="838" y="2656"/>
                    </a:lnTo>
                    <a:lnTo>
                      <a:pt x="818" y="2648"/>
                    </a:lnTo>
                    <a:close/>
                    <a:moveTo>
                      <a:pt x="851" y="2675"/>
                    </a:moveTo>
                    <a:cubicBezTo>
                      <a:pt x="851" y="2664"/>
                      <a:pt x="842" y="2655"/>
                      <a:pt x="830" y="2655"/>
                    </a:cubicBezTo>
                    <a:cubicBezTo>
                      <a:pt x="819" y="2655"/>
                      <a:pt x="810" y="2664"/>
                      <a:pt x="810" y="2675"/>
                    </a:cubicBezTo>
                    <a:cubicBezTo>
                      <a:pt x="810" y="2686"/>
                      <a:pt x="819" y="2695"/>
                      <a:pt x="830" y="2695"/>
                    </a:cubicBezTo>
                    <a:cubicBezTo>
                      <a:pt x="842" y="2695"/>
                      <a:pt x="851" y="2686"/>
                      <a:pt x="851" y="2675"/>
                    </a:cubicBezTo>
                    <a:close/>
                    <a:moveTo>
                      <a:pt x="838" y="2656"/>
                    </a:moveTo>
                    <a:lnTo>
                      <a:pt x="823" y="2693"/>
                    </a:lnTo>
                    <a:lnTo>
                      <a:pt x="843" y="2701"/>
                    </a:lnTo>
                    <a:lnTo>
                      <a:pt x="858" y="2664"/>
                    </a:lnTo>
                    <a:lnTo>
                      <a:pt x="838" y="2656"/>
                    </a:lnTo>
                    <a:close/>
                    <a:moveTo>
                      <a:pt x="870" y="2683"/>
                    </a:moveTo>
                    <a:cubicBezTo>
                      <a:pt x="870" y="2671"/>
                      <a:pt x="861" y="2662"/>
                      <a:pt x="850" y="2662"/>
                    </a:cubicBezTo>
                    <a:cubicBezTo>
                      <a:pt x="839" y="2662"/>
                      <a:pt x="830" y="2671"/>
                      <a:pt x="830" y="2683"/>
                    </a:cubicBezTo>
                    <a:cubicBezTo>
                      <a:pt x="830" y="2694"/>
                      <a:pt x="839" y="2703"/>
                      <a:pt x="850" y="2703"/>
                    </a:cubicBezTo>
                    <a:cubicBezTo>
                      <a:pt x="861" y="2703"/>
                      <a:pt x="870" y="2694"/>
                      <a:pt x="870" y="2683"/>
                    </a:cubicBezTo>
                    <a:close/>
                    <a:moveTo>
                      <a:pt x="858" y="2664"/>
                    </a:moveTo>
                    <a:lnTo>
                      <a:pt x="843" y="2701"/>
                    </a:lnTo>
                    <a:lnTo>
                      <a:pt x="863" y="2709"/>
                    </a:lnTo>
                    <a:lnTo>
                      <a:pt x="877" y="2671"/>
                    </a:lnTo>
                    <a:lnTo>
                      <a:pt x="858" y="2664"/>
                    </a:lnTo>
                    <a:close/>
                    <a:moveTo>
                      <a:pt x="890" y="2690"/>
                    </a:moveTo>
                    <a:cubicBezTo>
                      <a:pt x="890" y="2679"/>
                      <a:pt x="881" y="2670"/>
                      <a:pt x="870" y="2670"/>
                    </a:cubicBezTo>
                    <a:cubicBezTo>
                      <a:pt x="859" y="2670"/>
                      <a:pt x="850" y="2679"/>
                      <a:pt x="850" y="2690"/>
                    </a:cubicBezTo>
                    <a:cubicBezTo>
                      <a:pt x="850" y="2701"/>
                      <a:pt x="859" y="2710"/>
                      <a:pt x="870" y="2710"/>
                    </a:cubicBezTo>
                    <a:cubicBezTo>
                      <a:pt x="881" y="2710"/>
                      <a:pt x="890" y="2701"/>
                      <a:pt x="890" y="2690"/>
                    </a:cubicBezTo>
                    <a:close/>
                    <a:moveTo>
                      <a:pt x="877" y="2671"/>
                    </a:moveTo>
                    <a:lnTo>
                      <a:pt x="863" y="2709"/>
                    </a:lnTo>
                    <a:lnTo>
                      <a:pt x="883" y="2717"/>
                    </a:lnTo>
                    <a:lnTo>
                      <a:pt x="897" y="2679"/>
                    </a:lnTo>
                    <a:lnTo>
                      <a:pt x="877" y="2671"/>
                    </a:lnTo>
                    <a:close/>
                    <a:moveTo>
                      <a:pt x="910" y="2698"/>
                    </a:moveTo>
                    <a:cubicBezTo>
                      <a:pt x="910" y="2687"/>
                      <a:pt x="901" y="2678"/>
                      <a:pt x="890" y="2678"/>
                    </a:cubicBezTo>
                    <a:cubicBezTo>
                      <a:pt x="879" y="2678"/>
                      <a:pt x="870" y="2687"/>
                      <a:pt x="870" y="2698"/>
                    </a:cubicBezTo>
                    <a:cubicBezTo>
                      <a:pt x="870" y="2709"/>
                      <a:pt x="879" y="2718"/>
                      <a:pt x="890" y="2718"/>
                    </a:cubicBezTo>
                    <a:cubicBezTo>
                      <a:pt x="901" y="2718"/>
                      <a:pt x="910" y="2709"/>
                      <a:pt x="910" y="2698"/>
                    </a:cubicBezTo>
                    <a:close/>
                    <a:moveTo>
                      <a:pt x="897" y="2679"/>
                    </a:moveTo>
                    <a:lnTo>
                      <a:pt x="883" y="2717"/>
                    </a:lnTo>
                    <a:lnTo>
                      <a:pt x="902" y="2724"/>
                    </a:lnTo>
                    <a:lnTo>
                      <a:pt x="916" y="2687"/>
                    </a:lnTo>
                    <a:lnTo>
                      <a:pt x="897" y="2679"/>
                    </a:lnTo>
                    <a:close/>
                    <a:moveTo>
                      <a:pt x="929" y="2705"/>
                    </a:moveTo>
                    <a:cubicBezTo>
                      <a:pt x="929" y="2694"/>
                      <a:pt x="920" y="2685"/>
                      <a:pt x="909" y="2685"/>
                    </a:cubicBezTo>
                    <a:cubicBezTo>
                      <a:pt x="898" y="2685"/>
                      <a:pt x="889" y="2694"/>
                      <a:pt x="889" y="2705"/>
                    </a:cubicBezTo>
                    <a:cubicBezTo>
                      <a:pt x="889" y="2716"/>
                      <a:pt x="898" y="2725"/>
                      <a:pt x="909" y="2725"/>
                    </a:cubicBezTo>
                    <a:cubicBezTo>
                      <a:pt x="920" y="2725"/>
                      <a:pt x="929" y="2716"/>
                      <a:pt x="929" y="2705"/>
                    </a:cubicBezTo>
                    <a:close/>
                    <a:moveTo>
                      <a:pt x="916" y="2686"/>
                    </a:moveTo>
                    <a:lnTo>
                      <a:pt x="902" y="2724"/>
                    </a:lnTo>
                    <a:lnTo>
                      <a:pt x="921" y="2731"/>
                    </a:lnTo>
                    <a:lnTo>
                      <a:pt x="935" y="2693"/>
                    </a:lnTo>
                    <a:lnTo>
                      <a:pt x="916" y="2686"/>
                    </a:lnTo>
                    <a:close/>
                    <a:moveTo>
                      <a:pt x="948" y="2712"/>
                    </a:moveTo>
                    <a:cubicBezTo>
                      <a:pt x="948" y="2701"/>
                      <a:pt x="939" y="2692"/>
                      <a:pt x="928" y="2692"/>
                    </a:cubicBezTo>
                    <a:cubicBezTo>
                      <a:pt x="917" y="2692"/>
                      <a:pt x="908" y="2701"/>
                      <a:pt x="908" y="2712"/>
                    </a:cubicBezTo>
                    <a:cubicBezTo>
                      <a:pt x="908" y="2723"/>
                      <a:pt x="917" y="2732"/>
                      <a:pt x="928" y="2732"/>
                    </a:cubicBezTo>
                    <a:cubicBezTo>
                      <a:pt x="939" y="2732"/>
                      <a:pt x="948" y="2723"/>
                      <a:pt x="948" y="2712"/>
                    </a:cubicBezTo>
                    <a:close/>
                    <a:moveTo>
                      <a:pt x="935" y="2693"/>
                    </a:moveTo>
                    <a:lnTo>
                      <a:pt x="921" y="2731"/>
                    </a:lnTo>
                    <a:lnTo>
                      <a:pt x="940" y="2738"/>
                    </a:lnTo>
                    <a:lnTo>
                      <a:pt x="953" y="2700"/>
                    </a:lnTo>
                    <a:lnTo>
                      <a:pt x="935" y="2693"/>
                    </a:lnTo>
                    <a:close/>
                    <a:moveTo>
                      <a:pt x="967" y="2719"/>
                    </a:moveTo>
                    <a:cubicBezTo>
                      <a:pt x="967" y="2708"/>
                      <a:pt x="958" y="2699"/>
                      <a:pt x="946" y="2699"/>
                    </a:cubicBezTo>
                    <a:cubicBezTo>
                      <a:pt x="935" y="2699"/>
                      <a:pt x="926" y="2708"/>
                      <a:pt x="926" y="2719"/>
                    </a:cubicBezTo>
                    <a:cubicBezTo>
                      <a:pt x="926" y="2730"/>
                      <a:pt x="935" y="2739"/>
                      <a:pt x="946" y="2739"/>
                    </a:cubicBezTo>
                    <a:cubicBezTo>
                      <a:pt x="958" y="2739"/>
                      <a:pt x="967" y="2730"/>
                      <a:pt x="967" y="2719"/>
                    </a:cubicBezTo>
                    <a:close/>
                    <a:moveTo>
                      <a:pt x="953" y="2700"/>
                    </a:moveTo>
                    <a:lnTo>
                      <a:pt x="940" y="2738"/>
                    </a:lnTo>
                    <a:lnTo>
                      <a:pt x="959" y="2745"/>
                    </a:lnTo>
                    <a:lnTo>
                      <a:pt x="972" y="2707"/>
                    </a:lnTo>
                    <a:lnTo>
                      <a:pt x="953" y="2700"/>
                    </a:lnTo>
                    <a:close/>
                    <a:moveTo>
                      <a:pt x="986" y="2726"/>
                    </a:moveTo>
                    <a:cubicBezTo>
                      <a:pt x="986" y="2715"/>
                      <a:pt x="977" y="2706"/>
                      <a:pt x="965" y="2706"/>
                    </a:cubicBezTo>
                    <a:cubicBezTo>
                      <a:pt x="954" y="2706"/>
                      <a:pt x="945" y="2715"/>
                      <a:pt x="945" y="2726"/>
                    </a:cubicBezTo>
                    <a:cubicBezTo>
                      <a:pt x="945" y="2737"/>
                      <a:pt x="954" y="2746"/>
                      <a:pt x="965" y="2746"/>
                    </a:cubicBezTo>
                    <a:cubicBezTo>
                      <a:pt x="977" y="2746"/>
                      <a:pt x="986" y="2737"/>
                      <a:pt x="986" y="2726"/>
                    </a:cubicBezTo>
                    <a:close/>
                    <a:moveTo>
                      <a:pt x="972" y="2707"/>
                    </a:moveTo>
                    <a:lnTo>
                      <a:pt x="959" y="2745"/>
                    </a:lnTo>
                    <a:lnTo>
                      <a:pt x="977" y="2751"/>
                    </a:lnTo>
                    <a:lnTo>
                      <a:pt x="991" y="2713"/>
                    </a:lnTo>
                    <a:lnTo>
                      <a:pt x="972" y="2707"/>
                    </a:lnTo>
                    <a:close/>
                    <a:moveTo>
                      <a:pt x="1004" y="2732"/>
                    </a:moveTo>
                    <a:cubicBezTo>
                      <a:pt x="1004" y="2721"/>
                      <a:pt x="995" y="2712"/>
                      <a:pt x="984" y="2712"/>
                    </a:cubicBezTo>
                    <a:cubicBezTo>
                      <a:pt x="973" y="2712"/>
                      <a:pt x="964" y="2721"/>
                      <a:pt x="964" y="2732"/>
                    </a:cubicBezTo>
                    <a:cubicBezTo>
                      <a:pt x="964" y="2743"/>
                      <a:pt x="973" y="2752"/>
                      <a:pt x="984" y="2752"/>
                    </a:cubicBezTo>
                    <a:cubicBezTo>
                      <a:pt x="995" y="2752"/>
                      <a:pt x="1004" y="2743"/>
                      <a:pt x="1004" y="2732"/>
                    </a:cubicBezTo>
                    <a:close/>
                    <a:moveTo>
                      <a:pt x="990" y="2713"/>
                    </a:moveTo>
                    <a:lnTo>
                      <a:pt x="978" y="2751"/>
                    </a:lnTo>
                    <a:lnTo>
                      <a:pt x="996" y="2757"/>
                    </a:lnTo>
                    <a:lnTo>
                      <a:pt x="1008" y="2719"/>
                    </a:lnTo>
                    <a:lnTo>
                      <a:pt x="990" y="2713"/>
                    </a:lnTo>
                    <a:close/>
                    <a:moveTo>
                      <a:pt x="1022" y="2738"/>
                    </a:moveTo>
                    <a:cubicBezTo>
                      <a:pt x="1022" y="2727"/>
                      <a:pt x="1013" y="2718"/>
                      <a:pt x="1002" y="2718"/>
                    </a:cubicBezTo>
                    <a:cubicBezTo>
                      <a:pt x="991" y="2718"/>
                      <a:pt x="982" y="2727"/>
                      <a:pt x="982" y="2738"/>
                    </a:cubicBezTo>
                    <a:cubicBezTo>
                      <a:pt x="982" y="2749"/>
                      <a:pt x="991" y="2758"/>
                      <a:pt x="1002" y="2758"/>
                    </a:cubicBezTo>
                    <a:cubicBezTo>
                      <a:pt x="1013" y="2758"/>
                      <a:pt x="1022" y="2749"/>
                      <a:pt x="1022" y="2738"/>
                    </a:cubicBezTo>
                    <a:close/>
                    <a:moveTo>
                      <a:pt x="1008" y="2719"/>
                    </a:moveTo>
                    <a:lnTo>
                      <a:pt x="996" y="2757"/>
                    </a:lnTo>
                    <a:lnTo>
                      <a:pt x="1015" y="2763"/>
                    </a:lnTo>
                    <a:lnTo>
                      <a:pt x="1027" y="2725"/>
                    </a:lnTo>
                    <a:lnTo>
                      <a:pt x="1008" y="2719"/>
                    </a:lnTo>
                    <a:close/>
                    <a:moveTo>
                      <a:pt x="1041" y="2744"/>
                    </a:moveTo>
                    <a:cubicBezTo>
                      <a:pt x="1041" y="2733"/>
                      <a:pt x="1032" y="2724"/>
                      <a:pt x="1021" y="2724"/>
                    </a:cubicBezTo>
                    <a:cubicBezTo>
                      <a:pt x="1010" y="2724"/>
                      <a:pt x="1001" y="2733"/>
                      <a:pt x="1001" y="2744"/>
                    </a:cubicBezTo>
                    <a:cubicBezTo>
                      <a:pt x="1001" y="2755"/>
                      <a:pt x="1010" y="2764"/>
                      <a:pt x="1021" y="2764"/>
                    </a:cubicBezTo>
                    <a:cubicBezTo>
                      <a:pt x="1032" y="2764"/>
                      <a:pt x="1041" y="2755"/>
                      <a:pt x="1041" y="2744"/>
                    </a:cubicBezTo>
                    <a:close/>
                    <a:moveTo>
                      <a:pt x="1027" y="2725"/>
                    </a:moveTo>
                    <a:lnTo>
                      <a:pt x="1015" y="2763"/>
                    </a:lnTo>
                    <a:lnTo>
                      <a:pt x="1033" y="2769"/>
                    </a:lnTo>
                    <a:lnTo>
                      <a:pt x="1045" y="2731"/>
                    </a:lnTo>
                    <a:lnTo>
                      <a:pt x="1027" y="2725"/>
                    </a:lnTo>
                    <a:close/>
                    <a:moveTo>
                      <a:pt x="1059" y="2750"/>
                    </a:moveTo>
                    <a:cubicBezTo>
                      <a:pt x="1059" y="2739"/>
                      <a:pt x="1050" y="2730"/>
                      <a:pt x="1039" y="2730"/>
                    </a:cubicBezTo>
                    <a:cubicBezTo>
                      <a:pt x="1028" y="2730"/>
                      <a:pt x="1019" y="2739"/>
                      <a:pt x="1019" y="2750"/>
                    </a:cubicBezTo>
                    <a:cubicBezTo>
                      <a:pt x="1019" y="2761"/>
                      <a:pt x="1028" y="2770"/>
                      <a:pt x="1039" y="2770"/>
                    </a:cubicBezTo>
                    <a:cubicBezTo>
                      <a:pt x="1050" y="2770"/>
                      <a:pt x="1059" y="2761"/>
                      <a:pt x="1059" y="2750"/>
                    </a:cubicBezTo>
                    <a:close/>
                    <a:moveTo>
                      <a:pt x="1045" y="2731"/>
                    </a:moveTo>
                    <a:lnTo>
                      <a:pt x="1033" y="2769"/>
                    </a:lnTo>
                    <a:lnTo>
                      <a:pt x="1052" y="2775"/>
                    </a:lnTo>
                    <a:lnTo>
                      <a:pt x="1064" y="2737"/>
                    </a:lnTo>
                    <a:lnTo>
                      <a:pt x="1045" y="2731"/>
                    </a:lnTo>
                    <a:close/>
                    <a:moveTo>
                      <a:pt x="1078" y="2756"/>
                    </a:moveTo>
                    <a:cubicBezTo>
                      <a:pt x="1078" y="2745"/>
                      <a:pt x="1069" y="2736"/>
                      <a:pt x="1058" y="2736"/>
                    </a:cubicBezTo>
                    <a:cubicBezTo>
                      <a:pt x="1047" y="2736"/>
                      <a:pt x="1038" y="2745"/>
                      <a:pt x="1038" y="2756"/>
                    </a:cubicBezTo>
                    <a:cubicBezTo>
                      <a:pt x="1038" y="2767"/>
                      <a:pt x="1047" y="2776"/>
                      <a:pt x="1058" y="2776"/>
                    </a:cubicBezTo>
                    <a:cubicBezTo>
                      <a:pt x="1069" y="2776"/>
                      <a:pt x="1078" y="2767"/>
                      <a:pt x="1078" y="2756"/>
                    </a:cubicBezTo>
                    <a:close/>
                    <a:moveTo>
                      <a:pt x="1064" y="2737"/>
                    </a:moveTo>
                    <a:lnTo>
                      <a:pt x="1053" y="2775"/>
                    </a:lnTo>
                    <a:lnTo>
                      <a:pt x="1072" y="2781"/>
                    </a:lnTo>
                    <a:lnTo>
                      <a:pt x="1084" y="2742"/>
                    </a:lnTo>
                    <a:lnTo>
                      <a:pt x="1064" y="2737"/>
                    </a:lnTo>
                    <a:close/>
                    <a:moveTo>
                      <a:pt x="1098" y="2762"/>
                    </a:moveTo>
                    <a:cubicBezTo>
                      <a:pt x="1098" y="2751"/>
                      <a:pt x="1089" y="2742"/>
                      <a:pt x="1078" y="2742"/>
                    </a:cubicBezTo>
                    <a:cubicBezTo>
                      <a:pt x="1067" y="2742"/>
                      <a:pt x="1058" y="2751"/>
                      <a:pt x="1058" y="2762"/>
                    </a:cubicBezTo>
                    <a:cubicBezTo>
                      <a:pt x="1058" y="2773"/>
                      <a:pt x="1067" y="2782"/>
                      <a:pt x="1078" y="2782"/>
                    </a:cubicBezTo>
                    <a:cubicBezTo>
                      <a:pt x="1089" y="2782"/>
                      <a:pt x="1098" y="2773"/>
                      <a:pt x="1098" y="2762"/>
                    </a:cubicBezTo>
                    <a:close/>
                    <a:moveTo>
                      <a:pt x="1083" y="2742"/>
                    </a:moveTo>
                    <a:lnTo>
                      <a:pt x="1072" y="2781"/>
                    </a:lnTo>
                    <a:lnTo>
                      <a:pt x="1090" y="2786"/>
                    </a:lnTo>
                    <a:lnTo>
                      <a:pt x="1101" y="2748"/>
                    </a:lnTo>
                    <a:lnTo>
                      <a:pt x="1083" y="2742"/>
                    </a:lnTo>
                    <a:close/>
                    <a:moveTo>
                      <a:pt x="1116" y="2767"/>
                    </a:moveTo>
                    <a:cubicBezTo>
                      <a:pt x="1116" y="2756"/>
                      <a:pt x="1107" y="2747"/>
                      <a:pt x="1096" y="2747"/>
                    </a:cubicBezTo>
                    <a:cubicBezTo>
                      <a:pt x="1085" y="2747"/>
                      <a:pt x="1076" y="2756"/>
                      <a:pt x="1076" y="2767"/>
                    </a:cubicBezTo>
                    <a:cubicBezTo>
                      <a:pt x="1076" y="2778"/>
                      <a:pt x="1085" y="2787"/>
                      <a:pt x="1096" y="2787"/>
                    </a:cubicBezTo>
                    <a:cubicBezTo>
                      <a:pt x="1107" y="2787"/>
                      <a:pt x="1116" y="2778"/>
                      <a:pt x="1116" y="2767"/>
                    </a:cubicBezTo>
                    <a:close/>
                    <a:moveTo>
                      <a:pt x="1101" y="2748"/>
                    </a:moveTo>
                    <a:lnTo>
                      <a:pt x="1090" y="2786"/>
                    </a:lnTo>
                    <a:lnTo>
                      <a:pt x="1110" y="2792"/>
                    </a:lnTo>
                    <a:lnTo>
                      <a:pt x="1121" y="2753"/>
                    </a:lnTo>
                    <a:lnTo>
                      <a:pt x="1101" y="2748"/>
                    </a:lnTo>
                    <a:close/>
                    <a:moveTo>
                      <a:pt x="1135" y="2772"/>
                    </a:moveTo>
                    <a:cubicBezTo>
                      <a:pt x="1135" y="2761"/>
                      <a:pt x="1126" y="2752"/>
                      <a:pt x="1115" y="2752"/>
                    </a:cubicBezTo>
                    <a:cubicBezTo>
                      <a:pt x="1104" y="2752"/>
                      <a:pt x="1095" y="2761"/>
                      <a:pt x="1095" y="2772"/>
                    </a:cubicBezTo>
                    <a:cubicBezTo>
                      <a:pt x="1095" y="2783"/>
                      <a:pt x="1104" y="2792"/>
                      <a:pt x="1115" y="2792"/>
                    </a:cubicBezTo>
                    <a:cubicBezTo>
                      <a:pt x="1126" y="2792"/>
                      <a:pt x="1135" y="2783"/>
                      <a:pt x="1135" y="2772"/>
                    </a:cubicBezTo>
                    <a:close/>
                    <a:moveTo>
                      <a:pt x="1120" y="2753"/>
                    </a:moveTo>
                    <a:lnTo>
                      <a:pt x="1110" y="2792"/>
                    </a:lnTo>
                    <a:lnTo>
                      <a:pt x="1131" y="2797"/>
                    </a:lnTo>
                    <a:lnTo>
                      <a:pt x="1142" y="2759"/>
                    </a:lnTo>
                    <a:lnTo>
                      <a:pt x="1120" y="2753"/>
                    </a:lnTo>
                    <a:close/>
                    <a:moveTo>
                      <a:pt x="1157" y="2778"/>
                    </a:moveTo>
                    <a:cubicBezTo>
                      <a:pt x="1157" y="2767"/>
                      <a:pt x="1148" y="2758"/>
                      <a:pt x="1136" y="2758"/>
                    </a:cubicBezTo>
                    <a:cubicBezTo>
                      <a:pt x="1125" y="2758"/>
                      <a:pt x="1116" y="2767"/>
                      <a:pt x="1116" y="2778"/>
                    </a:cubicBezTo>
                    <a:cubicBezTo>
                      <a:pt x="1116" y="2789"/>
                      <a:pt x="1125" y="2798"/>
                      <a:pt x="1136" y="2798"/>
                    </a:cubicBezTo>
                    <a:cubicBezTo>
                      <a:pt x="1148" y="2798"/>
                      <a:pt x="1157" y="2789"/>
                      <a:pt x="1157" y="2778"/>
                    </a:cubicBezTo>
                    <a:close/>
                    <a:moveTo>
                      <a:pt x="1142" y="2759"/>
                    </a:moveTo>
                    <a:lnTo>
                      <a:pt x="1131" y="2798"/>
                    </a:lnTo>
                    <a:lnTo>
                      <a:pt x="1153" y="2803"/>
                    </a:lnTo>
                    <a:lnTo>
                      <a:pt x="1163" y="2764"/>
                    </a:lnTo>
                    <a:lnTo>
                      <a:pt x="1142" y="2759"/>
                    </a:lnTo>
                    <a:close/>
                    <a:moveTo>
                      <a:pt x="1178" y="2784"/>
                    </a:moveTo>
                    <a:cubicBezTo>
                      <a:pt x="1178" y="2772"/>
                      <a:pt x="1169" y="2763"/>
                      <a:pt x="1158" y="2763"/>
                    </a:cubicBezTo>
                    <a:cubicBezTo>
                      <a:pt x="1147" y="2763"/>
                      <a:pt x="1138" y="2772"/>
                      <a:pt x="1138" y="2784"/>
                    </a:cubicBezTo>
                    <a:cubicBezTo>
                      <a:pt x="1138" y="2795"/>
                      <a:pt x="1147" y="2804"/>
                      <a:pt x="1158" y="2804"/>
                    </a:cubicBezTo>
                    <a:cubicBezTo>
                      <a:pt x="1169" y="2804"/>
                      <a:pt x="1178" y="2795"/>
                      <a:pt x="1178" y="2784"/>
                    </a:cubicBezTo>
                    <a:close/>
                    <a:moveTo>
                      <a:pt x="1163" y="2764"/>
                    </a:moveTo>
                    <a:lnTo>
                      <a:pt x="1153" y="2803"/>
                    </a:lnTo>
                    <a:lnTo>
                      <a:pt x="1175" y="2809"/>
                    </a:lnTo>
                    <a:lnTo>
                      <a:pt x="1185" y="2770"/>
                    </a:lnTo>
                    <a:lnTo>
                      <a:pt x="1163" y="2764"/>
                    </a:lnTo>
                    <a:close/>
                    <a:moveTo>
                      <a:pt x="1200" y="2789"/>
                    </a:moveTo>
                    <a:cubicBezTo>
                      <a:pt x="1200" y="2778"/>
                      <a:pt x="1191" y="2769"/>
                      <a:pt x="1180" y="2769"/>
                    </a:cubicBezTo>
                    <a:cubicBezTo>
                      <a:pt x="1169" y="2769"/>
                      <a:pt x="1160" y="2778"/>
                      <a:pt x="1160" y="2789"/>
                    </a:cubicBezTo>
                    <a:cubicBezTo>
                      <a:pt x="1160" y="2800"/>
                      <a:pt x="1169" y="2809"/>
                      <a:pt x="1180" y="2809"/>
                    </a:cubicBezTo>
                    <a:cubicBezTo>
                      <a:pt x="1191" y="2809"/>
                      <a:pt x="1200" y="2800"/>
                      <a:pt x="1200" y="2789"/>
                    </a:cubicBezTo>
                    <a:close/>
                    <a:moveTo>
                      <a:pt x="1185" y="2770"/>
                    </a:moveTo>
                    <a:lnTo>
                      <a:pt x="1176" y="2809"/>
                    </a:lnTo>
                    <a:lnTo>
                      <a:pt x="1199" y="2814"/>
                    </a:lnTo>
                    <a:lnTo>
                      <a:pt x="1208" y="2775"/>
                    </a:lnTo>
                    <a:lnTo>
                      <a:pt x="1185" y="2770"/>
                    </a:lnTo>
                    <a:close/>
                    <a:moveTo>
                      <a:pt x="1224" y="2795"/>
                    </a:moveTo>
                    <a:cubicBezTo>
                      <a:pt x="1224" y="2784"/>
                      <a:pt x="1215" y="2775"/>
                      <a:pt x="1204" y="2775"/>
                    </a:cubicBezTo>
                    <a:cubicBezTo>
                      <a:pt x="1192" y="2775"/>
                      <a:pt x="1183" y="2784"/>
                      <a:pt x="1183" y="2795"/>
                    </a:cubicBezTo>
                    <a:cubicBezTo>
                      <a:pt x="1183" y="2806"/>
                      <a:pt x="1192" y="2815"/>
                      <a:pt x="1204" y="2815"/>
                    </a:cubicBezTo>
                    <a:cubicBezTo>
                      <a:pt x="1215" y="2815"/>
                      <a:pt x="1224" y="2806"/>
                      <a:pt x="1224" y="2795"/>
                    </a:cubicBezTo>
                    <a:close/>
                    <a:moveTo>
                      <a:pt x="1208" y="2775"/>
                    </a:moveTo>
                    <a:lnTo>
                      <a:pt x="1199" y="2815"/>
                    </a:lnTo>
                    <a:lnTo>
                      <a:pt x="1222" y="2820"/>
                    </a:lnTo>
                    <a:lnTo>
                      <a:pt x="1231" y="2781"/>
                    </a:lnTo>
                    <a:lnTo>
                      <a:pt x="1208" y="2775"/>
                    </a:lnTo>
                    <a:close/>
                    <a:moveTo>
                      <a:pt x="1247" y="2800"/>
                    </a:moveTo>
                    <a:cubicBezTo>
                      <a:pt x="1247" y="2789"/>
                      <a:pt x="1238" y="2780"/>
                      <a:pt x="1227" y="2780"/>
                    </a:cubicBezTo>
                    <a:cubicBezTo>
                      <a:pt x="1216" y="2780"/>
                      <a:pt x="1206" y="2789"/>
                      <a:pt x="1206" y="2800"/>
                    </a:cubicBezTo>
                    <a:cubicBezTo>
                      <a:pt x="1206" y="2811"/>
                      <a:pt x="1216" y="2820"/>
                      <a:pt x="1227" y="2820"/>
                    </a:cubicBezTo>
                    <a:cubicBezTo>
                      <a:pt x="1238" y="2820"/>
                      <a:pt x="1247" y="2811"/>
                      <a:pt x="1247" y="2800"/>
                    </a:cubicBezTo>
                    <a:close/>
                    <a:moveTo>
                      <a:pt x="1231" y="2781"/>
                    </a:moveTo>
                    <a:lnTo>
                      <a:pt x="1222" y="2820"/>
                    </a:lnTo>
                    <a:lnTo>
                      <a:pt x="1246" y="2825"/>
                    </a:lnTo>
                    <a:lnTo>
                      <a:pt x="1254" y="2786"/>
                    </a:lnTo>
                    <a:lnTo>
                      <a:pt x="1231" y="2781"/>
                    </a:lnTo>
                    <a:close/>
                    <a:moveTo>
                      <a:pt x="1270" y="2806"/>
                    </a:moveTo>
                    <a:cubicBezTo>
                      <a:pt x="1270" y="2794"/>
                      <a:pt x="1261" y="2785"/>
                      <a:pt x="1250" y="2785"/>
                    </a:cubicBezTo>
                    <a:cubicBezTo>
                      <a:pt x="1239" y="2785"/>
                      <a:pt x="1230" y="2794"/>
                      <a:pt x="1230" y="2806"/>
                    </a:cubicBezTo>
                    <a:cubicBezTo>
                      <a:pt x="1230" y="2817"/>
                      <a:pt x="1239" y="2826"/>
                      <a:pt x="1250" y="2826"/>
                    </a:cubicBezTo>
                    <a:cubicBezTo>
                      <a:pt x="1261" y="2826"/>
                      <a:pt x="1270" y="2817"/>
                      <a:pt x="1270" y="2806"/>
                    </a:cubicBezTo>
                    <a:close/>
                    <a:moveTo>
                      <a:pt x="1254" y="2786"/>
                    </a:moveTo>
                    <a:lnTo>
                      <a:pt x="1246" y="2825"/>
                    </a:lnTo>
                    <a:lnTo>
                      <a:pt x="1269" y="2830"/>
                    </a:lnTo>
                    <a:lnTo>
                      <a:pt x="1277" y="2791"/>
                    </a:lnTo>
                    <a:lnTo>
                      <a:pt x="1254" y="2786"/>
                    </a:lnTo>
                    <a:close/>
                    <a:moveTo>
                      <a:pt x="1293" y="2811"/>
                    </a:moveTo>
                    <a:cubicBezTo>
                      <a:pt x="1293" y="2799"/>
                      <a:pt x="1284" y="2790"/>
                      <a:pt x="1273" y="2790"/>
                    </a:cubicBezTo>
                    <a:cubicBezTo>
                      <a:pt x="1262" y="2790"/>
                      <a:pt x="1253" y="2799"/>
                      <a:pt x="1253" y="2811"/>
                    </a:cubicBezTo>
                    <a:cubicBezTo>
                      <a:pt x="1253" y="2822"/>
                      <a:pt x="1262" y="2831"/>
                      <a:pt x="1273" y="2831"/>
                    </a:cubicBezTo>
                    <a:cubicBezTo>
                      <a:pt x="1284" y="2831"/>
                      <a:pt x="1293" y="2822"/>
                      <a:pt x="1293" y="2811"/>
                    </a:cubicBezTo>
                    <a:close/>
                    <a:moveTo>
                      <a:pt x="1277" y="2791"/>
                    </a:moveTo>
                    <a:lnTo>
                      <a:pt x="1269" y="2830"/>
                    </a:lnTo>
                    <a:lnTo>
                      <a:pt x="1292" y="2835"/>
                    </a:lnTo>
                    <a:lnTo>
                      <a:pt x="1301" y="2796"/>
                    </a:lnTo>
                    <a:lnTo>
                      <a:pt x="1277" y="2791"/>
                    </a:lnTo>
                    <a:close/>
                    <a:moveTo>
                      <a:pt x="1317" y="2815"/>
                    </a:moveTo>
                    <a:cubicBezTo>
                      <a:pt x="1317" y="2804"/>
                      <a:pt x="1308" y="2795"/>
                      <a:pt x="1296" y="2795"/>
                    </a:cubicBezTo>
                    <a:cubicBezTo>
                      <a:pt x="1285" y="2795"/>
                      <a:pt x="1276" y="2804"/>
                      <a:pt x="1276" y="2815"/>
                    </a:cubicBezTo>
                    <a:cubicBezTo>
                      <a:pt x="1276" y="2827"/>
                      <a:pt x="1285" y="2836"/>
                      <a:pt x="1296" y="2836"/>
                    </a:cubicBezTo>
                    <a:cubicBezTo>
                      <a:pt x="1308" y="2836"/>
                      <a:pt x="1317" y="2827"/>
                      <a:pt x="1317" y="2815"/>
                    </a:cubicBezTo>
                    <a:close/>
                    <a:moveTo>
                      <a:pt x="1300" y="2796"/>
                    </a:moveTo>
                    <a:lnTo>
                      <a:pt x="1292" y="2835"/>
                    </a:lnTo>
                    <a:lnTo>
                      <a:pt x="1314" y="2839"/>
                    </a:lnTo>
                    <a:lnTo>
                      <a:pt x="1322" y="2800"/>
                    </a:lnTo>
                    <a:lnTo>
                      <a:pt x="1300" y="2796"/>
                    </a:lnTo>
                    <a:close/>
                    <a:moveTo>
                      <a:pt x="1338" y="2820"/>
                    </a:moveTo>
                    <a:cubicBezTo>
                      <a:pt x="1338" y="2809"/>
                      <a:pt x="1329" y="2800"/>
                      <a:pt x="1318" y="2800"/>
                    </a:cubicBezTo>
                    <a:cubicBezTo>
                      <a:pt x="1307" y="2800"/>
                      <a:pt x="1298" y="2809"/>
                      <a:pt x="1298" y="2820"/>
                    </a:cubicBezTo>
                    <a:cubicBezTo>
                      <a:pt x="1298" y="2831"/>
                      <a:pt x="1307" y="2840"/>
                      <a:pt x="1318" y="2840"/>
                    </a:cubicBezTo>
                    <a:cubicBezTo>
                      <a:pt x="1329" y="2840"/>
                      <a:pt x="1338" y="2831"/>
                      <a:pt x="1338" y="2820"/>
                    </a:cubicBezTo>
                    <a:close/>
                    <a:moveTo>
                      <a:pt x="1322" y="2800"/>
                    </a:moveTo>
                    <a:lnTo>
                      <a:pt x="1314" y="2839"/>
                    </a:lnTo>
                    <a:lnTo>
                      <a:pt x="1335" y="2844"/>
                    </a:lnTo>
                    <a:lnTo>
                      <a:pt x="1343" y="2804"/>
                    </a:lnTo>
                    <a:lnTo>
                      <a:pt x="1322" y="2800"/>
                    </a:lnTo>
                    <a:close/>
                    <a:moveTo>
                      <a:pt x="1359" y="2824"/>
                    </a:moveTo>
                    <a:cubicBezTo>
                      <a:pt x="1359" y="2813"/>
                      <a:pt x="1350" y="2804"/>
                      <a:pt x="1339" y="2804"/>
                    </a:cubicBezTo>
                    <a:cubicBezTo>
                      <a:pt x="1328" y="2804"/>
                      <a:pt x="1319" y="2813"/>
                      <a:pt x="1319" y="2824"/>
                    </a:cubicBezTo>
                    <a:cubicBezTo>
                      <a:pt x="1319" y="2835"/>
                      <a:pt x="1328" y="2844"/>
                      <a:pt x="1339" y="2844"/>
                    </a:cubicBezTo>
                    <a:cubicBezTo>
                      <a:pt x="1350" y="2844"/>
                      <a:pt x="1359" y="2835"/>
                      <a:pt x="1359" y="2824"/>
                    </a:cubicBezTo>
                    <a:close/>
                    <a:moveTo>
                      <a:pt x="1343" y="2804"/>
                    </a:moveTo>
                    <a:lnTo>
                      <a:pt x="1335" y="2844"/>
                    </a:lnTo>
                    <a:lnTo>
                      <a:pt x="1357" y="2848"/>
                    </a:lnTo>
                    <a:lnTo>
                      <a:pt x="1365" y="2808"/>
                    </a:lnTo>
                    <a:lnTo>
                      <a:pt x="1343" y="2804"/>
                    </a:lnTo>
                    <a:close/>
                    <a:moveTo>
                      <a:pt x="1381" y="2828"/>
                    </a:moveTo>
                    <a:cubicBezTo>
                      <a:pt x="1381" y="2817"/>
                      <a:pt x="1372" y="2808"/>
                      <a:pt x="1361" y="2808"/>
                    </a:cubicBezTo>
                    <a:cubicBezTo>
                      <a:pt x="1350" y="2808"/>
                      <a:pt x="1341" y="2817"/>
                      <a:pt x="1341" y="2828"/>
                    </a:cubicBezTo>
                    <a:cubicBezTo>
                      <a:pt x="1341" y="2839"/>
                      <a:pt x="1350" y="2848"/>
                      <a:pt x="1361" y="2848"/>
                    </a:cubicBezTo>
                    <a:cubicBezTo>
                      <a:pt x="1372" y="2848"/>
                      <a:pt x="1381" y="2839"/>
                      <a:pt x="1381" y="2828"/>
                    </a:cubicBezTo>
                    <a:close/>
                    <a:moveTo>
                      <a:pt x="1365" y="2808"/>
                    </a:moveTo>
                    <a:lnTo>
                      <a:pt x="1357" y="2848"/>
                    </a:lnTo>
                    <a:lnTo>
                      <a:pt x="1379" y="2852"/>
                    </a:lnTo>
                    <a:lnTo>
                      <a:pt x="1386" y="2812"/>
                    </a:lnTo>
                    <a:lnTo>
                      <a:pt x="1365" y="2808"/>
                    </a:lnTo>
                    <a:close/>
                    <a:moveTo>
                      <a:pt x="1403" y="2832"/>
                    </a:moveTo>
                    <a:cubicBezTo>
                      <a:pt x="1403" y="2821"/>
                      <a:pt x="1394" y="2812"/>
                      <a:pt x="1383" y="2812"/>
                    </a:cubicBezTo>
                    <a:cubicBezTo>
                      <a:pt x="1371" y="2812"/>
                      <a:pt x="1362" y="2821"/>
                      <a:pt x="1362" y="2832"/>
                    </a:cubicBezTo>
                    <a:cubicBezTo>
                      <a:pt x="1362" y="2843"/>
                      <a:pt x="1371" y="2852"/>
                      <a:pt x="1383" y="2852"/>
                    </a:cubicBezTo>
                    <a:cubicBezTo>
                      <a:pt x="1394" y="2852"/>
                      <a:pt x="1403" y="2843"/>
                      <a:pt x="1403" y="2832"/>
                    </a:cubicBezTo>
                    <a:close/>
                    <a:moveTo>
                      <a:pt x="1386" y="2812"/>
                    </a:moveTo>
                    <a:lnTo>
                      <a:pt x="1379" y="2852"/>
                    </a:lnTo>
                    <a:lnTo>
                      <a:pt x="1400" y="2855"/>
                    </a:lnTo>
                    <a:lnTo>
                      <a:pt x="1407" y="2816"/>
                    </a:lnTo>
                    <a:lnTo>
                      <a:pt x="1386" y="2812"/>
                    </a:lnTo>
                    <a:close/>
                    <a:moveTo>
                      <a:pt x="1424" y="2836"/>
                    </a:moveTo>
                    <a:cubicBezTo>
                      <a:pt x="1424" y="2824"/>
                      <a:pt x="1415" y="2815"/>
                      <a:pt x="1403" y="2815"/>
                    </a:cubicBezTo>
                    <a:cubicBezTo>
                      <a:pt x="1392" y="2815"/>
                      <a:pt x="1383" y="2824"/>
                      <a:pt x="1383" y="2836"/>
                    </a:cubicBezTo>
                    <a:cubicBezTo>
                      <a:pt x="1383" y="2847"/>
                      <a:pt x="1392" y="2856"/>
                      <a:pt x="1403" y="2856"/>
                    </a:cubicBezTo>
                    <a:cubicBezTo>
                      <a:pt x="1415" y="2856"/>
                      <a:pt x="1424" y="2847"/>
                      <a:pt x="1424" y="2836"/>
                    </a:cubicBezTo>
                    <a:close/>
                    <a:moveTo>
                      <a:pt x="1407" y="2816"/>
                    </a:moveTo>
                    <a:lnTo>
                      <a:pt x="1400" y="2855"/>
                    </a:lnTo>
                    <a:lnTo>
                      <a:pt x="1422" y="2859"/>
                    </a:lnTo>
                    <a:lnTo>
                      <a:pt x="1428" y="2819"/>
                    </a:lnTo>
                    <a:lnTo>
                      <a:pt x="1407" y="2816"/>
                    </a:lnTo>
                    <a:close/>
                    <a:moveTo>
                      <a:pt x="1445" y="2839"/>
                    </a:moveTo>
                    <a:cubicBezTo>
                      <a:pt x="1445" y="2828"/>
                      <a:pt x="1436" y="2819"/>
                      <a:pt x="1425" y="2819"/>
                    </a:cubicBezTo>
                    <a:cubicBezTo>
                      <a:pt x="1414" y="2819"/>
                      <a:pt x="1405" y="2828"/>
                      <a:pt x="1405" y="2839"/>
                    </a:cubicBezTo>
                    <a:cubicBezTo>
                      <a:pt x="1405" y="2850"/>
                      <a:pt x="1414" y="2859"/>
                      <a:pt x="1425" y="2859"/>
                    </a:cubicBezTo>
                    <a:cubicBezTo>
                      <a:pt x="1436" y="2859"/>
                      <a:pt x="1445" y="2850"/>
                      <a:pt x="1445" y="2839"/>
                    </a:cubicBezTo>
                    <a:close/>
                    <a:moveTo>
                      <a:pt x="1428" y="2819"/>
                    </a:moveTo>
                    <a:lnTo>
                      <a:pt x="1422" y="2859"/>
                    </a:lnTo>
                    <a:lnTo>
                      <a:pt x="1443" y="2863"/>
                    </a:lnTo>
                    <a:lnTo>
                      <a:pt x="1449" y="2823"/>
                    </a:lnTo>
                    <a:lnTo>
                      <a:pt x="1428" y="2819"/>
                    </a:lnTo>
                    <a:close/>
                    <a:moveTo>
                      <a:pt x="1466" y="2843"/>
                    </a:moveTo>
                    <a:cubicBezTo>
                      <a:pt x="1466" y="2832"/>
                      <a:pt x="1457" y="2823"/>
                      <a:pt x="1446" y="2823"/>
                    </a:cubicBezTo>
                    <a:cubicBezTo>
                      <a:pt x="1435" y="2823"/>
                      <a:pt x="1426" y="2832"/>
                      <a:pt x="1426" y="2843"/>
                    </a:cubicBezTo>
                    <a:cubicBezTo>
                      <a:pt x="1426" y="2854"/>
                      <a:pt x="1435" y="2863"/>
                      <a:pt x="1446" y="2863"/>
                    </a:cubicBezTo>
                    <a:cubicBezTo>
                      <a:pt x="1457" y="2863"/>
                      <a:pt x="1466" y="2854"/>
                      <a:pt x="1466" y="2843"/>
                    </a:cubicBezTo>
                    <a:close/>
                    <a:moveTo>
                      <a:pt x="1449" y="2823"/>
                    </a:moveTo>
                    <a:lnTo>
                      <a:pt x="1443" y="2863"/>
                    </a:lnTo>
                    <a:lnTo>
                      <a:pt x="1464" y="2866"/>
                    </a:lnTo>
                    <a:lnTo>
                      <a:pt x="1470" y="2826"/>
                    </a:lnTo>
                    <a:lnTo>
                      <a:pt x="1449" y="2823"/>
                    </a:lnTo>
                    <a:close/>
                    <a:moveTo>
                      <a:pt x="1487" y="2846"/>
                    </a:moveTo>
                    <a:cubicBezTo>
                      <a:pt x="1487" y="2835"/>
                      <a:pt x="1478" y="2826"/>
                      <a:pt x="1467" y="2826"/>
                    </a:cubicBezTo>
                    <a:cubicBezTo>
                      <a:pt x="1456" y="2826"/>
                      <a:pt x="1447" y="2835"/>
                      <a:pt x="1447" y="2846"/>
                    </a:cubicBezTo>
                    <a:cubicBezTo>
                      <a:pt x="1447" y="2857"/>
                      <a:pt x="1456" y="2866"/>
                      <a:pt x="1467" y="2866"/>
                    </a:cubicBezTo>
                    <a:cubicBezTo>
                      <a:pt x="1478" y="2866"/>
                      <a:pt x="1487" y="2857"/>
                      <a:pt x="1487" y="2846"/>
                    </a:cubicBezTo>
                    <a:close/>
                    <a:moveTo>
                      <a:pt x="1470" y="2826"/>
                    </a:moveTo>
                    <a:lnTo>
                      <a:pt x="1464" y="2866"/>
                    </a:lnTo>
                    <a:lnTo>
                      <a:pt x="1487" y="2869"/>
                    </a:lnTo>
                    <a:lnTo>
                      <a:pt x="1493" y="2830"/>
                    </a:lnTo>
                    <a:lnTo>
                      <a:pt x="1470" y="2826"/>
                    </a:lnTo>
                    <a:close/>
                    <a:moveTo>
                      <a:pt x="1510" y="2849"/>
                    </a:moveTo>
                    <a:cubicBezTo>
                      <a:pt x="1510" y="2838"/>
                      <a:pt x="1501" y="2829"/>
                      <a:pt x="1490" y="2829"/>
                    </a:cubicBezTo>
                    <a:cubicBezTo>
                      <a:pt x="1479" y="2829"/>
                      <a:pt x="1470" y="2838"/>
                      <a:pt x="1470" y="2849"/>
                    </a:cubicBezTo>
                    <a:cubicBezTo>
                      <a:pt x="1470" y="2861"/>
                      <a:pt x="1479" y="2870"/>
                      <a:pt x="1490" y="2870"/>
                    </a:cubicBezTo>
                    <a:cubicBezTo>
                      <a:pt x="1501" y="2870"/>
                      <a:pt x="1510" y="2861"/>
                      <a:pt x="1510" y="2849"/>
                    </a:cubicBezTo>
                    <a:close/>
                    <a:moveTo>
                      <a:pt x="1493" y="2830"/>
                    </a:moveTo>
                    <a:lnTo>
                      <a:pt x="1487" y="2869"/>
                    </a:lnTo>
                    <a:lnTo>
                      <a:pt x="1508" y="2873"/>
                    </a:lnTo>
                    <a:lnTo>
                      <a:pt x="1514" y="2833"/>
                    </a:lnTo>
                    <a:lnTo>
                      <a:pt x="1493" y="2830"/>
                    </a:lnTo>
                    <a:close/>
                    <a:moveTo>
                      <a:pt x="1532" y="2853"/>
                    </a:moveTo>
                    <a:cubicBezTo>
                      <a:pt x="1532" y="2842"/>
                      <a:pt x="1523" y="2833"/>
                      <a:pt x="1511" y="2833"/>
                    </a:cubicBezTo>
                    <a:cubicBezTo>
                      <a:pt x="1500" y="2833"/>
                      <a:pt x="1491" y="2842"/>
                      <a:pt x="1491" y="2853"/>
                    </a:cubicBezTo>
                    <a:cubicBezTo>
                      <a:pt x="1491" y="2864"/>
                      <a:pt x="1500" y="2873"/>
                      <a:pt x="1511" y="2873"/>
                    </a:cubicBezTo>
                    <a:cubicBezTo>
                      <a:pt x="1523" y="2873"/>
                      <a:pt x="1532" y="2864"/>
                      <a:pt x="1532" y="2853"/>
                    </a:cubicBezTo>
                    <a:close/>
                    <a:moveTo>
                      <a:pt x="1514" y="2833"/>
                    </a:moveTo>
                    <a:lnTo>
                      <a:pt x="1509" y="2873"/>
                    </a:lnTo>
                    <a:lnTo>
                      <a:pt x="1531" y="2876"/>
                    </a:lnTo>
                    <a:lnTo>
                      <a:pt x="1536" y="2836"/>
                    </a:lnTo>
                    <a:lnTo>
                      <a:pt x="1514" y="2833"/>
                    </a:lnTo>
                    <a:close/>
                    <a:moveTo>
                      <a:pt x="1554" y="2856"/>
                    </a:moveTo>
                    <a:cubicBezTo>
                      <a:pt x="1554" y="2845"/>
                      <a:pt x="1545" y="2836"/>
                      <a:pt x="1534" y="2836"/>
                    </a:cubicBezTo>
                    <a:cubicBezTo>
                      <a:pt x="1522" y="2836"/>
                      <a:pt x="1513" y="2845"/>
                      <a:pt x="1513" y="2856"/>
                    </a:cubicBezTo>
                    <a:cubicBezTo>
                      <a:pt x="1513" y="2867"/>
                      <a:pt x="1522" y="2876"/>
                      <a:pt x="1534" y="2876"/>
                    </a:cubicBezTo>
                    <a:cubicBezTo>
                      <a:pt x="1545" y="2876"/>
                      <a:pt x="1554" y="2867"/>
                      <a:pt x="1554" y="2856"/>
                    </a:cubicBezTo>
                    <a:close/>
                    <a:moveTo>
                      <a:pt x="1536" y="2836"/>
                    </a:moveTo>
                    <a:lnTo>
                      <a:pt x="1531" y="2876"/>
                    </a:lnTo>
                    <a:lnTo>
                      <a:pt x="1552" y="2879"/>
                    </a:lnTo>
                    <a:lnTo>
                      <a:pt x="1558" y="2839"/>
                    </a:lnTo>
                    <a:lnTo>
                      <a:pt x="1536" y="2836"/>
                    </a:lnTo>
                    <a:close/>
                    <a:moveTo>
                      <a:pt x="1575" y="2859"/>
                    </a:moveTo>
                    <a:cubicBezTo>
                      <a:pt x="1575" y="2848"/>
                      <a:pt x="1566" y="2839"/>
                      <a:pt x="1555" y="2839"/>
                    </a:cubicBezTo>
                    <a:cubicBezTo>
                      <a:pt x="1544" y="2839"/>
                      <a:pt x="1535" y="2848"/>
                      <a:pt x="1535" y="2859"/>
                    </a:cubicBezTo>
                    <a:cubicBezTo>
                      <a:pt x="1535" y="2870"/>
                      <a:pt x="1544" y="2879"/>
                      <a:pt x="1555" y="2879"/>
                    </a:cubicBezTo>
                    <a:cubicBezTo>
                      <a:pt x="1566" y="2879"/>
                      <a:pt x="1575" y="2870"/>
                      <a:pt x="1575" y="2859"/>
                    </a:cubicBezTo>
                    <a:close/>
                    <a:moveTo>
                      <a:pt x="1558" y="2839"/>
                    </a:moveTo>
                    <a:lnTo>
                      <a:pt x="1553" y="2879"/>
                    </a:lnTo>
                    <a:lnTo>
                      <a:pt x="1577" y="2882"/>
                    </a:lnTo>
                    <a:lnTo>
                      <a:pt x="1582" y="2842"/>
                    </a:lnTo>
                    <a:lnTo>
                      <a:pt x="1558" y="2839"/>
                    </a:lnTo>
                    <a:close/>
                    <a:moveTo>
                      <a:pt x="1600" y="2862"/>
                    </a:moveTo>
                    <a:cubicBezTo>
                      <a:pt x="1600" y="2851"/>
                      <a:pt x="1591" y="2842"/>
                      <a:pt x="1579" y="2842"/>
                    </a:cubicBezTo>
                    <a:cubicBezTo>
                      <a:pt x="1568" y="2842"/>
                      <a:pt x="1559" y="2851"/>
                      <a:pt x="1559" y="2862"/>
                    </a:cubicBezTo>
                    <a:cubicBezTo>
                      <a:pt x="1559" y="2873"/>
                      <a:pt x="1568" y="2882"/>
                      <a:pt x="1579" y="2882"/>
                    </a:cubicBezTo>
                    <a:cubicBezTo>
                      <a:pt x="1591" y="2882"/>
                      <a:pt x="1600" y="2873"/>
                      <a:pt x="1600" y="2862"/>
                    </a:cubicBezTo>
                    <a:close/>
                    <a:moveTo>
                      <a:pt x="1582" y="2842"/>
                    </a:moveTo>
                    <a:lnTo>
                      <a:pt x="1577" y="2882"/>
                    </a:lnTo>
                    <a:lnTo>
                      <a:pt x="1601" y="2885"/>
                    </a:lnTo>
                    <a:lnTo>
                      <a:pt x="1606" y="2845"/>
                    </a:lnTo>
                    <a:lnTo>
                      <a:pt x="1582" y="2842"/>
                    </a:lnTo>
                    <a:close/>
                    <a:moveTo>
                      <a:pt x="1623" y="2865"/>
                    </a:moveTo>
                    <a:cubicBezTo>
                      <a:pt x="1623" y="2854"/>
                      <a:pt x="1614" y="2845"/>
                      <a:pt x="1603" y="2845"/>
                    </a:cubicBezTo>
                    <a:cubicBezTo>
                      <a:pt x="1592" y="2845"/>
                      <a:pt x="1583" y="2854"/>
                      <a:pt x="1583" y="2865"/>
                    </a:cubicBezTo>
                    <a:cubicBezTo>
                      <a:pt x="1583" y="2876"/>
                      <a:pt x="1592" y="2885"/>
                      <a:pt x="1603" y="2885"/>
                    </a:cubicBezTo>
                    <a:cubicBezTo>
                      <a:pt x="1614" y="2885"/>
                      <a:pt x="1623" y="2876"/>
                      <a:pt x="1623" y="2865"/>
                    </a:cubicBezTo>
                    <a:close/>
                    <a:moveTo>
                      <a:pt x="1606" y="2845"/>
                    </a:moveTo>
                    <a:lnTo>
                      <a:pt x="1601" y="2885"/>
                    </a:lnTo>
                    <a:lnTo>
                      <a:pt x="1626" y="2889"/>
                    </a:lnTo>
                    <a:lnTo>
                      <a:pt x="1631" y="2848"/>
                    </a:lnTo>
                    <a:lnTo>
                      <a:pt x="1606" y="2845"/>
                    </a:lnTo>
                    <a:close/>
                    <a:moveTo>
                      <a:pt x="1649" y="2868"/>
                    </a:moveTo>
                    <a:cubicBezTo>
                      <a:pt x="1649" y="2857"/>
                      <a:pt x="1640" y="2848"/>
                      <a:pt x="1629" y="2848"/>
                    </a:cubicBezTo>
                    <a:cubicBezTo>
                      <a:pt x="1618" y="2848"/>
                      <a:pt x="1608" y="2857"/>
                      <a:pt x="1608" y="2868"/>
                    </a:cubicBezTo>
                    <a:cubicBezTo>
                      <a:pt x="1608" y="2880"/>
                      <a:pt x="1618" y="2889"/>
                      <a:pt x="1629" y="2889"/>
                    </a:cubicBezTo>
                    <a:cubicBezTo>
                      <a:pt x="1640" y="2889"/>
                      <a:pt x="1649" y="2880"/>
                      <a:pt x="1649" y="2868"/>
                    </a:cubicBezTo>
                    <a:close/>
                    <a:moveTo>
                      <a:pt x="1631" y="2848"/>
                    </a:moveTo>
                    <a:lnTo>
                      <a:pt x="1626" y="2889"/>
                    </a:lnTo>
                    <a:lnTo>
                      <a:pt x="1652" y="2892"/>
                    </a:lnTo>
                    <a:lnTo>
                      <a:pt x="1657" y="2851"/>
                    </a:lnTo>
                    <a:lnTo>
                      <a:pt x="1631" y="2848"/>
                    </a:lnTo>
                    <a:close/>
                    <a:moveTo>
                      <a:pt x="1675" y="2872"/>
                    </a:moveTo>
                    <a:cubicBezTo>
                      <a:pt x="1675" y="2860"/>
                      <a:pt x="1666" y="2851"/>
                      <a:pt x="1654" y="2851"/>
                    </a:cubicBezTo>
                    <a:cubicBezTo>
                      <a:pt x="1643" y="2851"/>
                      <a:pt x="1634" y="2860"/>
                      <a:pt x="1634" y="2872"/>
                    </a:cubicBezTo>
                    <a:cubicBezTo>
                      <a:pt x="1634" y="2883"/>
                      <a:pt x="1643" y="2892"/>
                      <a:pt x="1654" y="2892"/>
                    </a:cubicBezTo>
                    <a:cubicBezTo>
                      <a:pt x="1666" y="2892"/>
                      <a:pt x="1675" y="2883"/>
                      <a:pt x="1675" y="2872"/>
                    </a:cubicBezTo>
                    <a:close/>
                    <a:moveTo>
                      <a:pt x="1657" y="2851"/>
                    </a:moveTo>
                    <a:lnTo>
                      <a:pt x="1652" y="2892"/>
                    </a:lnTo>
                    <a:lnTo>
                      <a:pt x="1677" y="2895"/>
                    </a:lnTo>
                    <a:lnTo>
                      <a:pt x="1682" y="2854"/>
                    </a:lnTo>
                    <a:lnTo>
                      <a:pt x="1657" y="2851"/>
                    </a:lnTo>
                    <a:close/>
                    <a:moveTo>
                      <a:pt x="1700" y="2875"/>
                    </a:moveTo>
                    <a:cubicBezTo>
                      <a:pt x="1700" y="2863"/>
                      <a:pt x="1691" y="2854"/>
                      <a:pt x="1680" y="2854"/>
                    </a:cubicBezTo>
                    <a:cubicBezTo>
                      <a:pt x="1668" y="2854"/>
                      <a:pt x="1659" y="2863"/>
                      <a:pt x="1659" y="2875"/>
                    </a:cubicBezTo>
                    <a:cubicBezTo>
                      <a:pt x="1659" y="2886"/>
                      <a:pt x="1668" y="2895"/>
                      <a:pt x="1680" y="2895"/>
                    </a:cubicBezTo>
                    <a:cubicBezTo>
                      <a:pt x="1691" y="2895"/>
                      <a:pt x="1700" y="2886"/>
                      <a:pt x="1700" y="2875"/>
                    </a:cubicBezTo>
                    <a:close/>
                    <a:moveTo>
                      <a:pt x="1682" y="2854"/>
                    </a:moveTo>
                    <a:lnTo>
                      <a:pt x="1677" y="2895"/>
                    </a:lnTo>
                    <a:lnTo>
                      <a:pt x="1703" y="2898"/>
                    </a:lnTo>
                    <a:lnTo>
                      <a:pt x="1708" y="2857"/>
                    </a:lnTo>
                    <a:lnTo>
                      <a:pt x="1682" y="2854"/>
                    </a:lnTo>
                    <a:close/>
                    <a:moveTo>
                      <a:pt x="1726" y="2877"/>
                    </a:moveTo>
                    <a:cubicBezTo>
                      <a:pt x="1726" y="2866"/>
                      <a:pt x="1717" y="2857"/>
                      <a:pt x="1706" y="2857"/>
                    </a:cubicBezTo>
                    <a:cubicBezTo>
                      <a:pt x="1694" y="2857"/>
                      <a:pt x="1685" y="2866"/>
                      <a:pt x="1685" y="2877"/>
                    </a:cubicBezTo>
                    <a:cubicBezTo>
                      <a:pt x="1685" y="2889"/>
                      <a:pt x="1694" y="2898"/>
                      <a:pt x="1706" y="2898"/>
                    </a:cubicBezTo>
                    <a:cubicBezTo>
                      <a:pt x="1717" y="2898"/>
                      <a:pt x="1726" y="2889"/>
                      <a:pt x="1726" y="2877"/>
                    </a:cubicBezTo>
                    <a:close/>
                    <a:moveTo>
                      <a:pt x="1708" y="2857"/>
                    </a:moveTo>
                    <a:lnTo>
                      <a:pt x="1703" y="2898"/>
                    </a:lnTo>
                    <a:lnTo>
                      <a:pt x="1729" y="2900"/>
                    </a:lnTo>
                    <a:lnTo>
                      <a:pt x="1734" y="2860"/>
                    </a:lnTo>
                    <a:lnTo>
                      <a:pt x="1708" y="2857"/>
                    </a:lnTo>
                    <a:close/>
                    <a:moveTo>
                      <a:pt x="1752" y="2880"/>
                    </a:moveTo>
                    <a:cubicBezTo>
                      <a:pt x="1752" y="2869"/>
                      <a:pt x="1743" y="2860"/>
                      <a:pt x="1731" y="2860"/>
                    </a:cubicBezTo>
                    <a:cubicBezTo>
                      <a:pt x="1720" y="2860"/>
                      <a:pt x="1711" y="2869"/>
                      <a:pt x="1711" y="2880"/>
                    </a:cubicBezTo>
                    <a:cubicBezTo>
                      <a:pt x="1711" y="2891"/>
                      <a:pt x="1720" y="2901"/>
                      <a:pt x="1731" y="2901"/>
                    </a:cubicBezTo>
                    <a:cubicBezTo>
                      <a:pt x="1743" y="2901"/>
                      <a:pt x="1752" y="2891"/>
                      <a:pt x="1752" y="2880"/>
                    </a:cubicBezTo>
                    <a:close/>
                    <a:moveTo>
                      <a:pt x="1734" y="2860"/>
                    </a:moveTo>
                    <a:lnTo>
                      <a:pt x="1729" y="2900"/>
                    </a:lnTo>
                    <a:lnTo>
                      <a:pt x="1755" y="2903"/>
                    </a:lnTo>
                    <a:lnTo>
                      <a:pt x="1759" y="2863"/>
                    </a:lnTo>
                    <a:lnTo>
                      <a:pt x="1734" y="2860"/>
                    </a:lnTo>
                    <a:close/>
                    <a:moveTo>
                      <a:pt x="1777" y="2883"/>
                    </a:moveTo>
                    <a:cubicBezTo>
                      <a:pt x="1777" y="2872"/>
                      <a:pt x="1768" y="2862"/>
                      <a:pt x="1757" y="2862"/>
                    </a:cubicBezTo>
                    <a:cubicBezTo>
                      <a:pt x="1746" y="2862"/>
                      <a:pt x="1737" y="2872"/>
                      <a:pt x="1737" y="2883"/>
                    </a:cubicBezTo>
                    <a:cubicBezTo>
                      <a:pt x="1737" y="2894"/>
                      <a:pt x="1746" y="2903"/>
                      <a:pt x="1757" y="2903"/>
                    </a:cubicBezTo>
                    <a:cubicBezTo>
                      <a:pt x="1768" y="2903"/>
                      <a:pt x="1777" y="2894"/>
                      <a:pt x="1777" y="2883"/>
                    </a:cubicBezTo>
                    <a:close/>
                    <a:moveTo>
                      <a:pt x="1759" y="2863"/>
                    </a:moveTo>
                    <a:lnTo>
                      <a:pt x="1755" y="2903"/>
                    </a:lnTo>
                    <a:lnTo>
                      <a:pt x="1783" y="2906"/>
                    </a:lnTo>
                    <a:lnTo>
                      <a:pt x="1787" y="2865"/>
                    </a:lnTo>
                    <a:lnTo>
                      <a:pt x="1759" y="2863"/>
                    </a:lnTo>
                    <a:close/>
                    <a:moveTo>
                      <a:pt x="1805" y="2886"/>
                    </a:moveTo>
                    <a:cubicBezTo>
                      <a:pt x="1805" y="2874"/>
                      <a:pt x="1796" y="2865"/>
                      <a:pt x="1785" y="2865"/>
                    </a:cubicBezTo>
                    <a:cubicBezTo>
                      <a:pt x="1773" y="2865"/>
                      <a:pt x="1764" y="2874"/>
                      <a:pt x="1764" y="2886"/>
                    </a:cubicBezTo>
                    <a:cubicBezTo>
                      <a:pt x="1764" y="2897"/>
                      <a:pt x="1773" y="2906"/>
                      <a:pt x="1785" y="2906"/>
                    </a:cubicBezTo>
                    <a:cubicBezTo>
                      <a:pt x="1796" y="2906"/>
                      <a:pt x="1805" y="2897"/>
                      <a:pt x="1805" y="2886"/>
                    </a:cubicBezTo>
                    <a:close/>
                    <a:moveTo>
                      <a:pt x="1786" y="2865"/>
                    </a:moveTo>
                    <a:lnTo>
                      <a:pt x="1783" y="2906"/>
                    </a:lnTo>
                    <a:lnTo>
                      <a:pt x="1809" y="2908"/>
                    </a:lnTo>
                    <a:lnTo>
                      <a:pt x="1813" y="2868"/>
                    </a:lnTo>
                    <a:lnTo>
                      <a:pt x="1786" y="2865"/>
                    </a:lnTo>
                    <a:close/>
                    <a:moveTo>
                      <a:pt x="1831" y="2888"/>
                    </a:moveTo>
                    <a:cubicBezTo>
                      <a:pt x="1831" y="2877"/>
                      <a:pt x="1822" y="2868"/>
                      <a:pt x="1811" y="2868"/>
                    </a:cubicBezTo>
                    <a:cubicBezTo>
                      <a:pt x="1800" y="2868"/>
                      <a:pt x="1790" y="2877"/>
                      <a:pt x="1790" y="2888"/>
                    </a:cubicBezTo>
                    <a:cubicBezTo>
                      <a:pt x="1790" y="2899"/>
                      <a:pt x="1800" y="2908"/>
                      <a:pt x="1811" y="2908"/>
                    </a:cubicBezTo>
                    <a:cubicBezTo>
                      <a:pt x="1822" y="2908"/>
                      <a:pt x="1831" y="2899"/>
                      <a:pt x="1831" y="2888"/>
                    </a:cubicBezTo>
                    <a:close/>
                    <a:moveTo>
                      <a:pt x="1813" y="2868"/>
                    </a:moveTo>
                    <a:lnTo>
                      <a:pt x="1809" y="2908"/>
                    </a:lnTo>
                    <a:lnTo>
                      <a:pt x="1836" y="2911"/>
                    </a:lnTo>
                    <a:lnTo>
                      <a:pt x="1839" y="2870"/>
                    </a:lnTo>
                    <a:lnTo>
                      <a:pt x="1813" y="2868"/>
                    </a:lnTo>
                    <a:close/>
                    <a:moveTo>
                      <a:pt x="1858" y="2890"/>
                    </a:moveTo>
                    <a:cubicBezTo>
                      <a:pt x="1858" y="2879"/>
                      <a:pt x="1849" y="2870"/>
                      <a:pt x="1837" y="2870"/>
                    </a:cubicBezTo>
                    <a:cubicBezTo>
                      <a:pt x="1826" y="2870"/>
                      <a:pt x="1817" y="2879"/>
                      <a:pt x="1817" y="2890"/>
                    </a:cubicBezTo>
                    <a:cubicBezTo>
                      <a:pt x="1817" y="2902"/>
                      <a:pt x="1826" y="2911"/>
                      <a:pt x="1837" y="2911"/>
                    </a:cubicBezTo>
                    <a:cubicBezTo>
                      <a:pt x="1849" y="2911"/>
                      <a:pt x="1858" y="2902"/>
                      <a:pt x="1858" y="2890"/>
                    </a:cubicBezTo>
                    <a:close/>
                    <a:moveTo>
                      <a:pt x="1839" y="2870"/>
                    </a:moveTo>
                    <a:lnTo>
                      <a:pt x="1836" y="2911"/>
                    </a:lnTo>
                    <a:lnTo>
                      <a:pt x="1863" y="2913"/>
                    </a:lnTo>
                    <a:lnTo>
                      <a:pt x="1867" y="2873"/>
                    </a:lnTo>
                    <a:lnTo>
                      <a:pt x="1839" y="2870"/>
                    </a:lnTo>
                    <a:close/>
                    <a:moveTo>
                      <a:pt x="1885" y="2893"/>
                    </a:moveTo>
                    <a:cubicBezTo>
                      <a:pt x="1885" y="2882"/>
                      <a:pt x="1876" y="2872"/>
                      <a:pt x="1865" y="2872"/>
                    </a:cubicBezTo>
                    <a:cubicBezTo>
                      <a:pt x="1854" y="2872"/>
                      <a:pt x="1845" y="2882"/>
                      <a:pt x="1845" y="2893"/>
                    </a:cubicBezTo>
                    <a:cubicBezTo>
                      <a:pt x="1845" y="2904"/>
                      <a:pt x="1854" y="2913"/>
                      <a:pt x="1865" y="2913"/>
                    </a:cubicBezTo>
                    <a:cubicBezTo>
                      <a:pt x="1876" y="2913"/>
                      <a:pt x="1885" y="2904"/>
                      <a:pt x="1885" y="2893"/>
                    </a:cubicBezTo>
                    <a:close/>
                    <a:moveTo>
                      <a:pt x="1867" y="2873"/>
                    </a:moveTo>
                    <a:lnTo>
                      <a:pt x="1863" y="2913"/>
                    </a:lnTo>
                    <a:lnTo>
                      <a:pt x="1892" y="2915"/>
                    </a:lnTo>
                    <a:lnTo>
                      <a:pt x="1895" y="2875"/>
                    </a:lnTo>
                    <a:lnTo>
                      <a:pt x="1867" y="2873"/>
                    </a:lnTo>
                    <a:close/>
                    <a:moveTo>
                      <a:pt x="1914" y="2895"/>
                    </a:moveTo>
                    <a:cubicBezTo>
                      <a:pt x="1914" y="2884"/>
                      <a:pt x="1905" y="2875"/>
                      <a:pt x="1894" y="2875"/>
                    </a:cubicBezTo>
                    <a:cubicBezTo>
                      <a:pt x="1882" y="2875"/>
                      <a:pt x="1873" y="2884"/>
                      <a:pt x="1873" y="2895"/>
                    </a:cubicBezTo>
                    <a:cubicBezTo>
                      <a:pt x="1873" y="2906"/>
                      <a:pt x="1882" y="2916"/>
                      <a:pt x="1894" y="2916"/>
                    </a:cubicBezTo>
                    <a:cubicBezTo>
                      <a:pt x="1905" y="2916"/>
                      <a:pt x="1914" y="2906"/>
                      <a:pt x="1914" y="2895"/>
                    </a:cubicBezTo>
                    <a:close/>
                    <a:moveTo>
                      <a:pt x="1895" y="2875"/>
                    </a:moveTo>
                    <a:lnTo>
                      <a:pt x="1892" y="2915"/>
                    </a:lnTo>
                    <a:lnTo>
                      <a:pt x="1921" y="2918"/>
                    </a:lnTo>
                    <a:lnTo>
                      <a:pt x="1924" y="2877"/>
                    </a:lnTo>
                    <a:lnTo>
                      <a:pt x="1895" y="2875"/>
                    </a:lnTo>
                    <a:close/>
                    <a:moveTo>
                      <a:pt x="1943" y="2897"/>
                    </a:moveTo>
                    <a:cubicBezTo>
                      <a:pt x="1943" y="2886"/>
                      <a:pt x="1934" y="2877"/>
                      <a:pt x="1923" y="2877"/>
                    </a:cubicBezTo>
                    <a:cubicBezTo>
                      <a:pt x="1911" y="2877"/>
                      <a:pt x="1902" y="2886"/>
                      <a:pt x="1902" y="2897"/>
                    </a:cubicBezTo>
                    <a:cubicBezTo>
                      <a:pt x="1902" y="2909"/>
                      <a:pt x="1911" y="2918"/>
                      <a:pt x="1923" y="2918"/>
                    </a:cubicBezTo>
                    <a:cubicBezTo>
                      <a:pt x="1934" y="2918"/>
                      <a:pt x="1943" y="2909"/>
                      <a:pt x="1943" y="2897"/>
                    </a:cubicBezTo>
                    <a:close/>
                    <a:moveTo>
                      <a:pt x="1924" y="2877"/>
                    </a:moveTo>
                    <a:lnTo>
                      <a:pt x="1921" y="2918"/>
                    </a:lnTo>
                    <a:lnTo>
                      <a:pt x="1952" y="2920"/>
                    </a:lnTo>
                    <a:lnTo>
                      <a:pt x="1955" y="2879"/>
                    </a:lnTo>
                    <a:lnTo>
                      <a:pt x="1924" y="2877"/>
                    </a:lnTo>
                    <a:close/>
                    <a:moveTo>
                      <a:pt x="1974" y="2900"/>
                    </a:moveTo>
                    <a:cubicBezTo>
                      <a:pt x="1974" y="2888"/>
                      <a:pt x="1965" y="2879"/>
                      <a:pt x="1953" y="2879"/>
                    </a:cubicBezTo>
                    <a:cubicBezTo>
                      <a:pt x="1942" y="2879"/>
                      <a:pt x="1933" y="2888"/>
                      <a:pt x="1933" y="2900"/>
                    </a:cubicBezTo>
                    <a:cubicBezTo>
                      <a:pt x="1933" y="2911"/>
                      <a:pt x="1942" y="2920"/>
                      <a:pt x="1953" y="2920"/>
                    </a:cubicBezTo>
                    <a:cubicBezTo>
                      <a:pt x="1965" y="2920"/>
                      <a:pt x="1974" y="2911"/>
                      <a:pt x="1974" y="2900"/>
                    </a:cubicBezTo>
                    <a:close/>
                    <a:moveTo>
                      <a:pt x="1955" y="2879"/>
                    </a:moveTo>
                    <a:lnTo>
                      <a:pt x="1952" y="2920"/>
                    </a:lnTo>
                    <a:lnTo>
                      <a:pt x="1986" y="2922"/>
                    </a:lnTo>
                    <a:lnTo>
                      <a:pt x="1989" y="2882"/>
                    </a:lnTo>
                    <a:lnTo>
                      <a:pt x="1955" y="2879"/>
                    </a:lnTo>
                    <a:close/>
                    <a:moveTo>
                      <a:pt x="2007" y="2902"/>
                    </a:moveTo>
                    <a:cubicBezTo>
                      <a:pt x="2007" y="2891"/>
                      <a:pt x="1998" y="2882"/>
                      <a:pt x="1987" y="2882"/>
                    </a:cubicBezTo>
                    <a:cubicBezTo>
                      <a:pt x="1976" y="2882"/>
                      <a:pt x="1967" y="2891"/>
                      <a:pt x="1967" y="2902"/>
                    </a:cubicBezTo>
                    <a:cubicBezTo>
                      <a:pt x="1967" y="2913"/>
                      <a:pt x="1976" y="2922"/>
                      <a:pt x="1987" y="2922"/>
                    </a:cubicBezTo>
                    <a:cubicBezTo>
                      <a:pt x="1998" y="2922"/>
                      <a:pt x="2007" y="2913"/>
                      <a:pt x="2007" y="2902"/>
                    </a:cubicBezTo>
                    <a:close/>
                    <a:moveTo>
                      <a:pt x="1988" y="2882"/>
                    </a:moveTo>
                    <a:lnTo>
                      <a:pt x="1986" y="2922"/>
                    </a:lnTo>
                    <a:lnTo>
                      <a:pt x="2019" y="2924"/>
                    </a:lnTo>
                    <a:lnTo>
                      <a:pt x="2021" y="2884"/>
                    </a:lnTo>
                    <a:lnTo>
                      <a:pt x="1988" y="2882"/>
                    </a:lnTo>
                    <a:close/>
                    <a:moveTo>
                      <a:pt x="2040" y="2904"/>
                    </a:moveTo>
                    <a:cubicBezTo>
                      <a:pt x="2040" y="2893"/>
                      <a:pt x="2031" y="2884"/>
                      <a:pt x="2020" y="2884"/>
                    </a:cubicBezTo>
                    <a:cubicBezTo>
                      <a:pt x="2009" y="2884"/>
                      <a:pt x="2000" y="2893"/>
                      <a:pt x="2000" y="2904"/>
                    </a:cubicBezTo>
                    <a:cubicBezTo>
                      <a:pt x="2000" y="2915"/>
                      <a:pt x="2009" y="2924"/>
                      <a:pt x="2020" y="2924"/>
                    </a:cubicBezTo>
                    <a:cubicBezTo>
                      <a:pt x="2031" y="2924"/>
                      <a:pt x="2040" y="2915"/>
                      <a:pt x="2040" y="2904"/>
                    </a:cubicBezTo>
                    <a:close/>
                    <a:moveTo>
                      <a:pt x="2021" y="2884"/>
                    </a:moveTo>
                    <a:lnTo>
                      <a:pt x="2019" y="2924"/>
                    </a:lnTo>
                    <a:lnTo>
                      <a:pt x="2053" y="2926"/>
                    </a:lnTo>
                    <a:lnTo>
                      <a:pt x="2055" y="2885"/>
                    </a:lnTo>
                    <a:lnTo>
                      <a:pt x="2021" y="2884"/>
                    </a:lnTo>
                    <a:close/>
                    <a:moveTo>
                      <a:pt x="2074" y="2906"/>
                    </a:moveTo>
                    <a:cubicBezTo>
                      <a:pt x="2074" y="2894"/>
                      <a:pt x="2065" y="2885"/>
                      <a:pt x="2054" y="2885"/>
                    </a:cubicBezTo>
                    <a:cubicBezTo>
                      <a:pt x="2043" y="2885"/>
                      <a:pt x="2034" y="2894"/>
                      <a:pt x="2034" y="2906"/>
                    </a:cubicBezTo>
                    <a:cubicBezTo>
                      <a:pt x="2034" y="2917"/>
                      <a:pt x="2043" y="2926"/>
                      <a:pt x="2054" y="2926"/>
                    </a:cubicBezTo>
                    <a:cubicBezTo>
                      <a:pt x="2065" y="2926"/>
                      <a:pt x="2074" y="2917"/>
                      <a:pt x="2074" y="2906"/>
                    </a:cubicBezTo>
                    <a:close/>
                    <a:moveTo>
                      <a:pt x="2055" y="2885"/>
                    </a:moveTo>
                    <a:lnTo>
                      <a:pt x="2053" y="2926"/>
                    </a:lnTo>
                    <a:lnTo>
                      <a:pt x="2088" y="2928"/>
                    </a:lnTo>
                    <a:lnTo>
                      <a:pt x="2090" y="2887"/>
                    </a:lnTo>
                    <a:lnTo>
                      <a:pt x="2055" y="2885"/>
                    </a:lnTo>
                    <a:close/>
                    <a:moveTo>
                      <a:pt x="2109" y="2907"/>
                    </a:moveTo>
                    <a:cubicBezTo>
                      <a:pt x="2109" y="2896"/>
                      <a:pt x="2100" y="2887"/>
                      <a:pt x="2088" y="2887"/>
                    </a:cubicBezTo>
                    <a:cubicBezTo>
                      <a:pt x="2077" y="2887"/>
                      <a:pt x="2068" y="2896"/>
                      <a:pt x="2068" y="2907"/>
                    </a:cubicBezTo>
                    <a:cubicBezTo>
                      <a:pt x="2068" y="2919"/>
                      <a:pt x="2077" y="2928"/>
                      <a:pt x="2088" y="2928"/>
                    </a:cubicBezTo>
                    <a:cubicBezTo>
                      <a:pt x="2100" y="2928"/>
                      <a:pt x="2109" y="2919"/>
                      <a:pt x="2109" y="2907"/>
                    </a:cubicBezTo>
                    <a:close/>
                    <a:moveTo>
                      <a:pt x="2089" y="2887"/>
                    </a:moveTo>
                    <a:lnTo>
                      <a:pt x="2088" y="2928"/>
                    </a:lnTo>
                    <a:lnTo>
                      <a:pt x="2123" y="2929"/>
                    </a:lnTo>
                    <a:lnTo>
                      <a:pt x="2124" y="2889"/>
                    </a:lnTo>
                    <a:lnTo>
                      <a:pt x="2089" y="2887"/>
                    </a:lnTo>
                    <a:close/>
                    <a:moveTo>
                      <a:pt x="2144" y="2909"/>
                    </a:moveTo>
                    <a:cubicBezTo>
                      <a:pt x="2144" y="2898"/>
                      <a:pt x="2135" y="2889"/>
                      <a:pt x="2124" y="2889"/>
                    </a:cubicBezTo>
                    <a:cubicBezTo>
                      <a:pt x="2112" y="2889"/>
                      <a:pt x="2103" y="2898"/>
                      <a:pt x="2103" y="2909"/>
                    </a:cubicBezTo>
                    <a:cubicBezTo>
                      <a:pt x="2103" y="2920"/>
                      <a:pt x="2112" y="2929"/>
                      <a:pt x="2124" y="2929"/>
                    </a:cubicBezTo>
                    <a:cubicBezTo>
                      <a:pt x="2135" y="2929"/>
                      <a:pt x="2144" y="2920"/>
                      <a:pt x="2144" y="2909"/>
                    </a:cubicBezTo>
                    <a:close/>
                    <a:moveTo>
                      <a:pt x="2124" y="2889"/>
                    </a:moveTo>
                    <a:lnTo>
                      <a:pt x="2123" y="2929"/>
                    </a:lnTo>
                    <a:lnTo>
                      <a:pt x="2159" y="2930"/>
                    </a:lnTo>
                    <a:lnTo>
                      <a:pt x="2160" y="2890"/>
                    </a:lnTo>
                    <a:lnTo>
                      <a:pt x="2124" y="2889"/>
                    </a:lnTo>
                    <a:close/>
                    <a:moveTo>
                      <a:pt x="2180" y="2910"/>
                    </a:moveTo>
                    <a:cubicBezTo>
                      <a:pt x="2180" y="2899"/>
                      <a:pt x="2171" y="2890"/>
                      <a:pt x="2160" y="2890"/>
                    </a:cubicBezTo>
                    <a:cubicBezTo>
                      <a:pt x="2148" y="2890"/>
                      <a:pt x="2139" y="2899"/>
                      <a:pt x="2139" y="2910"/>
                    </a:cubicBezTo>
                    <a:cubicBezTo>
                      <a:pt x="2139" y="2921"/>
                      <a:pt x="2148" y="2930"/>
                      <a:pt x="2160" y="2930"/>
                    </a:cubicBezTo>
                    <a:cubicBezTo>
                      <a:pt x="2171" y="2930"/>
                      <a:pt x="2180" y="2921"/>
                      <a:pt x="2180" y="2910"/>
                    </a:cubicBezTo>
                    <a:close/>
                    <a:moveTo>
                      <a:pt x="2160" y="2890"/>
                    </a:moveTo>
                    <a:lnTo>
                      <a:pt x="2159" y="2930"/>
                    </a:lnTo>
                    <a:lnTo>
                      <a:pt x="2194" y="2932"/>
                    </a:lnTo>
                    <a:lnTo>
                      <a:pt x="2195" y="2891"/>
                    </a:lnTo>
                    <a:lnTo>
                      <a:pt x="2160" y="2890"/>
                    </a:lnTo>
                    <a:close/>
                    <a:moveTo>
                      <a:pt x="2215" y="2911"/>
                    </a:moveTo>
                    <a:cubicBezTo>
                      <a:pt x="2215" y="2900"/>
                      <a:pt x="2206" y="2891"/>
                      <a:pt x="2195" y="2891"/>
                    </a:cubicBezTo>
                    <a:cubicBezTo>
                      <a:pt x="2183" y="2891"/>
                      <a:pt x="2174" y="2900"/>
                      <a:pt x="2174" y="2911"/>
                    </a:cubicBezTo>
                    <a:cubicBezTo>
                      <a:pt x="2174" y="2923"/>
                      <a:pt x="2183" y="2932"/>
                      <a:pt x="2195" y="2932"/>
                    </a:cubicBezTo>
                    <a:cubicBezTo>
                      <a:pt x="2206" y="2932"/>
                      <a:pt x="2215" y="2923"/>
                      <a:pt x="2215" y="2911"/>
                    </a:cubicBezTo>
                    <a:close/>
                    <a:moveTo>
                      <a:pt x="2195" y="2891"/>
                    </a:moveTo>
                    <a:lnTo>
                      <a:pt x="2194" y="2932"/>
                    </a:lnTo>
                    <a:lnTo>
                      <a:pt x="2228" y="2932"/>
                    </a:lnTo>
                    <a:lnTo>
                      <a:pt x="2229" y="2892"/>
                    </a:lnTo>
                    <a:lnTo>
                      <a:pt x="2195" y="2891"/>
                    </a:lnTo>
                    <a:close/>
                    <a:moveTo>
                      <a:pt x="2249" y="2912"/>
                    </a:moveTo>
                    <a:cubicBezTo>
                      <a:pt x="2249" y="2901"/>
                      <a:pt x="2240" y="2892"/>
                      <a:pt x="2229" y="2892"/>
                    </a:cubicBezTo>
                    <a:cubicBezTo>
                      <a:pt x="2218" y="2892"/>
                      <a:pt x="2208" y="2901"/>
                      <a:pt x="2208" y="2912"/>
                    </a:cubicBezTo>
                    <a:cubicBezTo>
                      <a:pt x="2208" y="2923"/>
                      <a:pt x="2218" y="2933"/>
                      <a:pt x="2229" y="2933"/>
                    </a:cubicBezTo>
                    <a:cubicBezTo>
                      <a:pt x="2240" y="2933"/>
                      <a:pt x="2249" y="2923"/>
                      <a:pt x="2249" y="2912"/>
                    </a:cubicBezTo>
                    <a:close/>
                    <a:moveTo>
                      <a:pt x="2229" y="2892"/>
                    </a:moveTo>
                    <a:lnTo>
                      <a:pt x="2228" y="2933"/>
                    </a:lnTo>
                    <a:lnTo>
                      <a:pt x="2261" y="2933"/>
                    </a:lnTo>
                    <a:lnTo>
                      <a:pt x="2262" y="2893"/>
                    </a:lnTo>
                    <a:lnTo>
                      <a:pt x="2229" y="2892"/>
                    </a:lnTo>
                    <a:close/>
                    <a:moveTo>
                      <a:pt x="2282" y="2913"/>
                    </a:moveTo>
                    <a:cubicBezTo>
                      <a:pt x="2282" y="2902"/>
                      <a:pt x="2273" y="2893"/>
                      <a:pt x="2262" y="2893"/>
                    </a:cubicBezTo>
                    <a:cubicBezTo>
                      <a:pt x="2250" y="2893"/>
                      <a:pt x="2241" y="2902"/>
                      <a:pt x="2241" y="2913"/>
                    </a:cubicBezTo>
                    <a:cubicBezTo>
                      <a:pt x="2241" y="2924"/>
                      <a:pt x="2250" y="2933"/>
                      <a:pt x="2262" y="2933"/>
                    </a:cubicBezTo>
                    <a:cubicBezTo>
                      <a:pt x="2273" y="2933"/>
                      <a:pt x="2282" y="2924"/>
                      <a:pt x="2282" y="2913"/>
                    </a:cubicBezTo>
                    <a:close/>
                    <a:moveTo>
                      <a:pt x="2262" y="2893"/>
                    </a:moveTo>
                    <a:lnTo>
                      <a:pt x="2261" y="2933"/>
                    </a:lnTo>
                    <a:lnTo>
                      <a:pt x="2294" y="2934"/>
                    </a:lnTo>
                    <a:lnTo>
                      <a:pt x="2295" y="2893"/>
                    </a:lnTo>
                    <a:lnTo>
                      <a:pt x="2262" y="2893"/>
                    </a:lnTo>
                    <a:close/>
                    <a:moveTo>
                      <a:pt x="2315" y="2913"/>
                    </a:moveTo>
                    <a:cubicBezTo>
                      <a:pt x="2315" y="2902"/>
                      <a:pt x="2306" y="2893"/>
                      <a:pt x="2294" y="2893"/>
                    </a:cubicBezTo>
                    <a:cubicBezTo>
                      <a:pt x="2283" y="2893"/>
                      <a:pt x="2274" y="2902"/>
                      <a:pt x="2274" y="2913"/>
                    </a:cubicBezTo>
                    <a:cubicBezTo>
                      <a:pt x="2274" y="2925"/>
                      <a:pt x="2283" y="2934"/>
                      <a:pt x="2294" y="2934"/>
                    </a:cubicBezTo>
                    <a:cubicBezTo>
                      <a:pt x="2306" y="2934"/>
                      <a:pt x="2315" y="2925"/>
                      <a:pt x="2315" y="2913"/>
                    </a:cubicBezTo>
                    <a:close/>
                    <a:moveTo>
                      <a:pt x="2295" y="2893"/>
                    </a:moveTo>
                    <a:lnTo>
                      <a:pt x="2294" y="2934"/>
                    </a:lnTo>
                    <a:lnTo>
                      <a:pt x="2326" y="2934"/>
                    </a:lnTo>
                    <a:lnTo>
                      <a:pt x="2326" y="2893"/>
                    </a:lnTo>
                    <a:lnTo>
                      <a:pt x="2295" y="2893"/>
                    </a:lnTo>
                    <a:close/>
                    <a:moveTo>
                      <a:pt x="2346" y="2914"/>
                    </a:moveTo>
                    <a:cubicBezTo>
                      <a:pt x="2346" y="2902"/>
                      <a:pt x="2337" y="2893"/>
                      <a:pt x="2326" y="2893"/>
                    </a:cubicBezTo>
                    <a:cubicBezTo>
                      <a:pt x="2315" y="2893"/>
                      <a:pt x="2305" y="2902"/>
                      <a:pt x="2305" y="2914"/>
                    </a:cubicBezTo>
                    <a:cubicBezTo>
                      <a:pt x="2305" y="2925"/>
                      <a:pt x="2315" y="2934"/>
                      <a:pt x="2326" y="2934"/>
                    </a:cubicBezTo>
                    <a:cubicBezTo>
                      <a:pt x="2337" y="2934"/>
                      <a:pt x="2346" y="2925"/>
                      <a:pt x="2346" y="2914"/>
                    </a:cubicBezTo>
                    <a:close/>
                    <a:moveTo>
                      <a:pt x="2326" y="2893"/>
                    </a:moveTo>
                    <a:lnTo>
                      <a:pt x="2326" y="2934"/>
                    </a:lnTo>
                    <a:lnTo>
                      <a:pt x="2359" y="2934"/>
                    </a:lnTo>
                    <a:lnTo>
                      <a:pt x="2359" y="2894"/>
                    </a:lnTo>
                    <a:lnTo>
                      <a:pt x="2326" y="2893"/>
                    </a:lnTo>
                    <a:close/>
                    <a:moveTo>
                      <a:pt x="2379" y="2914"/>
                    </a:moveTo>
                    <a:cubicBezTo>
                      <a:pt x="2379" y="2903"/>
                      <a:pt x="2370" y="2894"/>
                      <a:pt x="2359" y="2894"/>
                    </a:cubicBezTo>
                    <a:cubicBezTo>
                      <a:pt x="2348" y="2894"/>
                      <a:pt x="2339" y="2903"/>
                      <a:pt x="2339" y="2914"/>
                    </a:cubicBezTo>
                    <a:cubicBezTo>
                      <a:pt x="2339" y="2925"/>
                      <a:pt x="2348" y="2934"/>
                      <a:pt x="2359" y="2934"/>
                    </a:cubicBezTo>
                    <a:cubicBezTo>
                      <a:pt x="2370" y="2934"/>
                      <a:pt x="2379" y="2925"/>
                      <a:pt x="2379" y="2914"/>
                    </a:cubicBezTo>
                    <a:close/>
                    <a:moveTo>
                      <a:pt x="2359" y="2894"/>
                    </a:moveTo>
                    <a:lnTo>
                      <a:pt x="2359" y="2934"/>
                    </a:lnTo>
                    <a:lnTo>
                      <a:pt x="2393" y="2934"/>
                    </a:lnTo>
                    <a:lnTo>
                      <a:pt x="2393" y="2893"/>
                    </a:lnTo>
                    <a:lnTo>
                      <a:pt x="2359" y="2894"/>
                    </a:lnTo>
                    <a:close/>
                    <a:moveTo>
                      <a:pt x="2413" y="2914"/>
                    </a:moveTo>
                    <a:cubicBezTo>
                      <a:pt x="2413" y="2903"/>
                      <a:pt x="2404" y="2893"/>
                      <a:pt x="2393" y="2893"/>
                    </a:cubicBezTo>
                    <a:cubicBezTo>
                      <a:pt x="2381" y="2893"/>
                      <a:pt x="2372" y="2903"/>
                      <a:pt x="2372" y="2914"/>
                    </a:cubicBezTo>
                    <a:cubicBezTo>
                      <a:pt x="2372" y="2925"/>
                      <a:pt x="2381" y="2934"/>
                      <a:pt x="2393" y="2934"/>
                    </a:cubicBezTo>
                    <a:cubicBezTo>
                      <a:pt x="2404" y="2934"/>
                      <a:pt x="2413" y="2925"/>
                      <a:pt x="2413" y="2914"/>
                    </a:cubicBezTo>
                    <a:close/>
                    <a:moveTo>
                      <a:pt x="2392" y="2893"/>
                    </a:moveTo>
                    <a:lnTo>
                      <a:pt x="2393" y="2934"/>
                    </a:lnTo>
                    <a:lnTo>
                      <a:pt x="2426" y="2934"/>
                    </a:lnTo>
                    <a:lnTo>
                      <a:pt x="2426" y="2893"/>
                    </a:lnTo>
                    <a:lnTo>
                      <a:pt x="2392" y="2893"/>
                    </a:lnTo>
                    <a:close/>
                    <a:moveTo>
                      <a:pt x="2446" y="2914"/>
                    </a:moveTo>
                    <a:cubicBezTo>
                      <a:pt x="2446" y="2902"/>
                      <a:pt x="2437" y="2893"/>
                      <a:pt x="2426" y="2893"/>
                    </a:cubicBezTo>
                    <a:cubicBezTo>
                      <a:pt x="2415" y="2893"/>
                      <a:pt x="2405" y="2902"/>
                      <a:pt x="2405" y="2914"/>
                    </a:cubicBezTo>
                    <a:cubicBezTo>
                      <a:pt x="2405" y="2925"/>
                      <a:pt x="2415" y="2934"/>
                      <a:pt x="2426" y="2934"/>
                    </a:cubicBezTo>
                    <a:cubicBezTo>
                      <a:pt x="2437" y="2934"/>
                      <a:pt x="2446" y="2925"/>
                      <a:pt x="2446" y="2914"/>
                    </a:cubicBezTo>
                    <a:close/>
                    <a:moveTo>
                      <a:pt x="2426" y="2893"/>
                    </a:moveTo>
                    <a:lnTo>
                      <a:pt x="2426" y="2934"/>
                    </a:lnTo>
                    <a:lnTo>
                      <a:pt x="2461" y="2933"/>
                    </a:lnTo>
                    <a:lnTo>
                      <a:pt x="2460" y="2893"/>
                    </a:lnTo>
                    <a:lnTo>
                      <a:pt x="2426" y="2893"/>
                    </a:lnTo>
                    <a:close/>
                    <a:moveTo>
                      <a:pt x="2481" y="2913"/>
                    </a:moveTo>
                    <a:cubicBezTo>
                      <a:pt x="2481" y="2902"/>
                      <a:pt x="2472" y="2893"/>
                      <a:pt x="2461" y="2893"/>
                    </a:cubicBezTo>
                    <a:cubicBezTo>
                      <a:pt x="2449" y="2893"/>
                      <a:pt x="2440" y="2902"/>
                      <a:pt x="2440" y="2913"/>
                    </a:cubicBezTo>
                    <a:cubicBezTo>
                      <a:pt x="2440" y="2924"/>
                      <a:pt x="2449" y="2933"/>
                      <a:pt x="2461" y="2933"/>
                    </a:cubicBezTo>
                    <a:cubicBezTo>
                      <a:pt x="2472" y="2933"/>
                      <a:pt x="2481" y="2924"/>
                      <a:pt x="2481" y="2913"/>
                    </a:cubicBezTo>
                    <a:close/>
                    <a:moveTo>
                      <a:pt x="2460" y="2893"/>
                    </a:moveTo>
                    <a:lnTo>
                      <a:pt x="2461" y="2933"/>
                    </a:lnTo>
                    <a:lnTo>
                      <a:pt x="2495" y="2933"/>
                    </a:lnTo>
                    <a:lnTo>
                      <a:pt x="2495" y="2892"/>
                    </a:lnTo>
                    <a:lnTo>
                      <a:pt x="2460" y="2893"/>
                    </a:lnTo>
                    <a:close/>
                    <a:moveTo>
                      <a:pt x="2515" y="2913"/>
                    </a:moveTo>
                    <a:cubicBezTo>
                      <a:pt x="2515" y="2901"/>
                      <a:pt x="2506" y="2892"/>
                      <a:pt x="2495" y="2892"/>
                    </a:cubicBezTo>
                    <a:cubicBezTo>
                      <a:pt x="2484" y="2892"/>
                      <a:pt x="2475" y="2901"/>
                      <a:pt x="2475" y="2913"/>
                    </a:cubicBezTo>
                    <a:cubicBezTo>
                      <a:pt x="2475" y="2924"/>
                      <a:pt x="2484" y="2933"/>
                      <a:pt x="2495" y="2933"/>
                    </a:cubicBezTo>
                    <a:cubicBezTo>
                      <a:pt x="2506" y="2933"/>
                      <a:pt x="2515" y="2924"/>
                      <a:pt x="2515" y="2913"/>
                    </a:cubicBezTo>
                    <a:close/>
                    <a:moveTo>
                      <a:pt x="2495" y="2892"/>
                    </a:moveTo>
                    <a:lnTo>
                      <a:pt x="2496" y="2933"/>
                    </a:lnTo>
                    <a:lnTo>
                      <a:pt x="2531" y="2932"/>
                    </a:lnTo>
                    <a:lnTo>
                      <a:pt x="2530" y="2891"/>
                    </a:lnTo>
                    <a:lnTo>
                      <a:pt x="2495" y="2892"/>
                    </a:lnTo>
                    <a:close/>
                    <a:moveTo>
                      <a:pt x="2551" y="2912"/>
                    </a:moveTo>
                    <a:cubicBezTo>
                      <a:pt x="2551" y="2900"/>
                      <a:pt x="2542" y="2891"/>
                      <a:pt x="2530" y="2891"/>
                    </a:cubicBezTo>
                    <a:cubicBezTo>
                      <a:pt x="2519" y="2891"/>
                      <a:pt x="2510" y="2900"/>
                      <a:pt x="2510" y="2912"/>
                    </a:cubicBezTo>
                    <a:cubicBezTo>
                      <a:pt x="2510" y="2923"/>
                      <a:pt x="2519" y="2932"/>
                      <a:pt x="2530" y="2932"/>
                    </a:cubicBezTo>
                    <a:cubicBezTo>
                      <a:pt x="2542" y="2932"/>
                      <a:pt x="2551" y="2923"/>
                      <a:pt x="2551" y="2912"/>
                    </a:cubicBezTo>
                    <a:close/>
                    <a:moveTo>
                      <a:pt x="2530" y="2891"/>
                    </a:moveTo>
                    <a:lnTo>
                      <a:pt x="2531" y="2932"/>
                    </a:lnTo>
                    <a:lnTo>
                      <a:pt x="2568" y="2931"/>
                    </a:lnTo>
                    <a:lnTo>
                      <a:pt x="2566" y="2890"/>
                    </a:lnTo>
                    <a:lnTo>
                      <a:pt x="2530" y="2891"/>
                    </a:lnTo>
                    <a:close/>
                    <a:moveTo>
                      <a:pt x="2587" y="2911"/>
                    </a:moveTo>
                    <a:cubicBezTo>
                      <a:pt x="2587" y="2899"/>
                      <a:pt x="2578" y="2890"/>
                      <a:pt x="2567" y="2890"/>
                    </a:cubicBezTo>
                    <a:cubicBezTo>
                      <a:pt x="2556" y="2890"/>
                      <a:pt x="2547" y="2899"/>
                      <a:pt x="2547" y="2911"/>
                    </a:cubicBezTo>
                    <a:cubicBezTo>
                      <a:pt x="2547" y="2922"/>
                      <a:pt x="2556" y="2931"/>
                      <a:pt x="2567" y="2931"/>
                    </a:cubicBezTo>
                    <a:cubicBezTo>
                      <a:pt x="2578" y="2931"/>
                      <a:pt x="2587" y="2922"/>
                      <a:pt x="2587" y="2911"/>
                    </a:cubicBezTo>
                    <a:close/>
                    <a:moveTo>
                      <a:pt x="2566" y="2890"/>
                    </a:moveTo>
                    <a:lnTo>
                      <a:pt x="2568" y="2931"/>
                    </a:lnTo>
                    <a:lnTo>
                      <a:pt x="2604" y="2929"/>
                    </a:lnTo>
                    <a:lnTo>
                      <a:pt x="2602" y="2889"/>
                    </a:lnTo>
                    <a:lnTo>
                      <a:pt x="2566" y="2890"/>
                    </a:lnTo>
                    <a:close/>
                    <a:moveTo>
                      <a:pt x="2623" y="2909"/>
                    </a:moveTo>
                    <a:cubicBezTo>
                      <a:pt x="2623" y="2898"/>
                      <a:pt x="2614" y="2889"/>
                      <a:pt x="2603" y="2889"/>
                    </a:cubicBezTo>
                    <a:cubicBezTo>
                      <a:pt x="2592" y="2889"/>
                      <a:pt x="2583" y="2898"/>
                      <a:pt x="2583" y="2909"/>
                    </a:cubicBezTo>
                    <a:cubicBezTo>
                      <a:pt x="2583" y="2920"/>
                      <a:pt x="2592" y="2929"/>
                      <a:pt x="2603" y="2929"/>
                    </a:cubicBezTo>
                    <a:cubicBezTo>
                      <a:pt x="2614" y="2929"/>
                      <a:pt x="2623" y="2920"/>
                      <a:pt x="2623" y="2909"/>
                    </a:cubicBezTo>
                    <a:close/>
                    <a:moveTo>
                      <a:pt x="2602" y="2889"/>
                    </a:moveTo>
                    <a:lnTo>
                      <a:pt x="2604" y="2929"/>
                    </a:lnTo>
                    <a:lnTo>
                      <a:pt x="2638" y="2928"/>
                    </a:lnTo>
                    <a:lnTo>
                      <a:pt x="2636" y="2887"/>
                    </a:lnTo>
                    <a:lnTo>
                      <a:pt x="2602" y="2889"/>
                    </a:lnTo>
                    <a:close/>
                    <a:moveTo>
                      <a:pt x="2657" y="2908"/>
                    </a:moveTo>
                    <a:cubicBezTo>
                      <a:pt x="2657" y="2896"/>
                      <a:pt x="2648" y="2887"/>
                      <a:pt x="2637" y="2887"/>
                    </a:cubicBezTo>
                    <a:cubicBezTo>
                      <a:pt x="2626" y="2887"/>
                      <a:pt x="2617" y="2896"/>
                      <a:pt x="2617" y="2908"/>
                    </a:cubicBezTo>
                    <a:cubicBezTo>
                      <a:pt x="2617" y="2919"/>
                      <a:pt x="2626" y="2928"/>
                      <a:pt x="2637" y="2928"/>
                    </a:cubicBezTo>
                    <a:cubicBezTo>
                      <a:pt x="2648" y="2928"/>
                      <a:pt x="2657" y="2919"/>
                      <a:pt x="2657" y="2908"/>
                    </a:cubicBezTo>
                    <a:close/>
                    <a:moveTo>
                      <a:pt x="2636" y="2887"/>
                    </a:moveTo>
                    <a:lnTo>
                      <a:pt x="2638" y="2928"/>
                    </a:lnTo>
                    <a:lnTo>
                      <a:pt x="2672" y="2926"/>
                    </a:lnTo>
                    <a:lnTo>
                      <a:pt x="2670" y="2886"/>
                    </a:lnTo>
                    <a:lnTo>
                      <a:pt x="2636" y="2887"/>
                    </a:lnTo>
                    <a:close/>
                    <a:moveTo>
                      <a:pt x="2692" y="2906"/>
                    </a:moveTo>
                    <a:cubicBezTo>
                      <a:pt x="2692" y="2895"/>
                      <a:pt x="2682" y="2886"/>
                      <a:pt x="2671" y="2886"/>
                    </a:cubicBezTo>
                    <a:cubicBezTo>
                      <a:pt x="2660" y="2886"/>
                      <a:pt x="2651" y="2895"/>
                      <a:pt x="2651" y="2906"/>
                    </a:cubicBezTo>
                    <a:cubicBezTo>
                      <a:pt x="2651" y="2917"/>
                      <a:pt x="2660" y="2926"/>
                      <a:pt x="2671" y="2926"/>
                    </a:cubicBezTo>
                    <a:cubicBezTo>
                      <a:pt x="2682" y="2926"/>
                      <a:pt x="2692" y="2917"/>
                      <a:pt x="2692" y="2906"/>
                    </a:cubicBezTo>
                    <a:close/>
                    <a:moveTo>
                      <a:pt x="2670" y="2886"/>
                    </a:moveTo>
                    <a:lnTo>
                      <a:pt x="2672" y="2926"/>
                    </a:lnTo>
                    <a:lnTo>
                      <a:pt x="2706" y="2924"/>
                    </a:lnTo>
                    <a:lnTo>
                      <a:pt x="2703" y="2884"/>
                    </a:lnTo>
                    <a:lnTo>
                      <a:pt x="2670" y="2886"/>
                    </a:lnTo>
                    <a:close/>
                    <a:moveTo>
                      <a:pt x="2725" y="2904"/>
                    </a:moveTo>
                    <a:cubicBezTo>
                      <a:pt x="2725" y="2893"/>
                      <a:pt x="2716" y="2884"/>
                      <a:pt x="2705" y="2884"/>
                    </a:cubicBezTo>
                    <a:cubicBezTo>
                      <a:pt x="2693" y="2884"/>
                      <a:pt x="2684" y="2893"/>
                      <a:pt x="2684" y="2904"/>
                    </a:cubicBezTo>
                    <a:cubicBezTo>
                      <a:pt x="2684" y="2915"/>
                      <a:pt x="2693" y="2924"/>
                      <a:pt x="2705" y="2924"/>
                    </a:cubicBezTo>
                    <a:cubicBezTo>
                      <a:pt x="2716" y="2924"/>
                      <a:pt x="2725" y="2915"/>
                      <a:pt x="2725" y="2904"/>
                    </a:cubicBezTo>
                    <a:close/>
                    <a:moveTo>
                      <a:pt x="2703" y="2884"/>
                    </a:moveTo>
                    <a:lnTo>
                      <a:pt x="2706" y="2924"/>
                    </a:lnTo>
                    <a:lnTo>
                      <a:pt x="2740" y="2922"/>
                    </a:lnTo>
                    <a:lnTo>
                      <a:pt x="2737" y="2881"/>
                    </a:lnTo>
                    <a:lnTo>
                      <a:pt x="2703" y="2884"/>
                    </a:lnTo>
                    <a:close/>
                    <a:moveTo>
                      <a:pt x="2758" y="2902"/>
                    </a:moveTo>
                    <a:cubicBezTo>
                      <a:pt x="2758" y="2890"/>
                      <a:pt x="2749" y="2881"/>
                      <a:pt x="2738" y="2881"/>
                    </a:cubicBezTo>
                    <a:cubicBezTo>
                      <a:pt x="2727" y="2881"/>
                      <a:pt x="2718" y="2890"/>
                      <a:pt x="2718" y="2902"/>
                    </a:cubicBezTo>
                    <a:cubicBezTo>
                      <a:pt x="2718" y="2913"/>
                      <a:pt x="2727" y="2922"/>
                      <a:pt x="2738" y="2922"/>
                    </a:cubicBezTo>
                    <a:cubicBezTo>
                      <a:pt x="2749" y="2922"/>
                      <a:pt x="2758" y="2913"/>
                      <a:pt x="2758" y="2902"/>
                    </a:cubicBezTo>
                    <a:close/>
                    <a:moveTo>
                      <a:pt x="2736" y="2881"/>
                    </a:moveTo>
                    <a:lnTo>
                      <a:pt x="2740" y="2922"/>
                    </a:lnTo>
                    <a:lnTo>
                      <a:pt x="2774" y="2919"/>
                    </a:lnTo>
                    <a:lnTo>
                      <a:pt x="2771" y="2878"/>
                    </a:lnTo>
                    <a:lnTo>
                      <a:pt x="2736" y="2881"/>
                    </a:lnTo>
                    <a:close/>
                    <a:moveTo>
                      <a:pt x="2793" y="2899"/>
                    </a:moveTo>
                    <a:cubicBezTo>
                      <a:pt x="2793" y="2887"/>
                      <a:pt x="2784" y="2878"/>
                      <a:pt x="2773" y="2878"/>
                    </a:cubicBezTo>
                    <a:cubicBezTo>
                      <a:pt x="2761" y="2878"/>
                      <a:pt x="2752" y="2887"/>
                      <a:pt x="2752" y="2899"/>
                    </a:cubicBezTo>
                    <a:cubicBezTo>
                      <a:pt x="2752" y="2910"/>
                      <a:pt x="2761" y="2919"/>
                      <a:pt x="2773" y="2919"/>
                    </a:cubicBezTo>
                    <a:cubicBezTo>
                      <a:pt x="2784" y="2919"/>
                      <a:pt x="2793" y="2910"/>
                      <a:pt x="2793" y="2899"/>
                    </a:cubicBezTo>
                    <a:close/>
                    <a:moveTo>
                      <a:pt x="2771" y="2878"/>
                    </a:moveTo>
                    <a:lnTo>
                      <a:pt x="2775" y="2919"/>
                    </a:lnTo>
                    <a:lnTo>
                      <a:pt x="2809" y="2915"/>
                    </a:lnTo>
                    <a:lnTo>
                      <a:pt x="2805" y="2875"/>
                    </a:lnTo>
                    <a:lnTo>
                      <a:pt x="2771" y="2878"/>
                    </a:lnTo>
                    <a:close/>
                    <a:moveTo>
                      <a:pt x="2827" y="2895"/>
                    </a:moveTo>
                    <a:cubicBezTo>
                      <a:pt x="2827" y="2884"/>
                      <a:pt x="2818" y="2875"/>
                      <a:pt x="2807" y="2875"/>
                    </a:cubicBezTo>
                    <a:cubicBezTo>
                      <a:pt x="2796" y="2875"/>
                      <a:pt x="2787" y="2884"/>
                      <a:pt x="2787" y="2895"/>
                    </a:cubicBezTo>
                    <a:cubicBezTo>
                      <a:pt x="2787" y="2906"/>
                      <a:pt x="2796" y="2916"/>
                      <a:pt x="2807" y="2916"/>
                    </a:cubicBezTo>
                    <a:cubicBezTo>
                      <a:pt x="2818" y="2916"/>
                      <a:pt x="2827" y="2906"/>
                      <a:pt x="2827" y="2895"/>
                    </a:cubicBezTo>
                    <a:close/>
                    <a:moveTo>
                      <a:pt x="2805" y="2875"/>
                    </a:moveTo>
                    <a:lnTo>
                      <a:pt x="2809" y="2915"/>
                    </a:lnTo>
                    <a:lnTo>
                      <a:pt x="2844" y="2911"/>
                    </a:lnTo>
                    <a:lnTo>
                      <a:pt x="2839" y="2871"/>
                    </a:lnTo>
                    <a:lnTo>
                      <a:pt x="2805" y="2875"/>
                    </a:lnTo>
                    <a:close/>
                    <a:moveTo>
                      <a:pt x="2862" y="2891"/>
                    </a:moveTo>
                    <a:cubicBezTo>
                      <a:pt x="2862" y="2880"/>
                      <a:pt x="2853" y="2871"/>
                      <a:pt x="2841" y="2871"/>
                    </a:cubicBezTo>
                    <a:cubicBezTo>
                      <a:pt x="2830" y="2871"/>
                      <a:pt x="2821" y="2880"/>
                      <a:pt x="2821" y="2891"/>
                    </a:cubicBezTo>
                    <a:cubicBezTo>
                      <a:pt x="2821" y="2902"/>
                      <a:pt x="2830" y="2912"/>
                      <a:pt x="2841" y="2912"/>
                    </a:cubicBezTo>
                    <a:cubicBezTo>
                      <a:pt x="2853" y="2912"/>
                      <a:pt x="2862" y="2902"/>
                      <a:pt x="2862" y="2891"/>
                    </a:cubicBezTo>
                    <a:close/>
                    <a:moveTo>
                      <a:pt x="2839" y="2871"/>
                    </a:moveTo>
                    <a:lnTo>
                      <a:pt x="2844" y="2911"/>
                    </a:lnTo>
                    <a:lnTo>
                      <a:pt x="2879" y="2907"/>
                    </a:lnTo>
                    <a:lnTo>
                      <a:pt x="2874" y="2866"/>
                    </a:lnTo>
                    <a:lnTo>
                      <a:pt x="2839" y="2871"/>
                    </a:lnTo>
                    <a:close/>
                    <a:moveTo>
                      <a:pt x="2897" y="2887"/>
                    </a:moveTo>
                    <a:cubicBezTo>
                      <a:pt x="2897" y="2875"/>
                      <a:pt x="2888" y="2866"/>
                      <a:pt x="2877" y="2866"/>
                    </a:cubicBezTo>
                    <a:cubicBezTo>
                      <a:pt x="2866" y="2866"/>
                      <a:pt x="2856" y="2875"/>
                      <a:pt x="2856" y="2887"/>
                    </a:cubicBezTo>
                    <a:cubicBezTo>
                      <a:pt x="2856" y="2898"/>
                      <a:pt x="2866" y="2907"/>
                      <a:pt x="2877" y="2907"/>
                    </a:cubicBezTo>
                    <a:cubicBezTo>
                      <a:pt x="2888" y="2907"/>
                      <a:pt x="2897" y="2898"/>
                      <a:pt x="2897" y="2887"/>
                    </a:cubicBezTo>
                    <a:close/>
                    <a:moveTo>
                      <a:pt x="2874" y="2866"/>
                    </a:moveTo>
                    <a:lnTo>
                      <a:pt x="2880" y="2907"/>
                    </a:lnTo>
                    <a:lnTo>
                      <a:pt x="2915" y="2902"/>
                    </a:lnTo>
                    <a:lnTo>
                      <a:pt x="2909" y="2861"/>
                    </a:lnTo>
                    <a:lnTo>
                      <a:pt x="2874" y="2866"/>
                    </a:lnTo>
                    <a:close/>
                    <a:moveTo>
                      <a:pt x="2933" y="2881"/>
                    </a:moveTo>
                    <a:cubicBezTo>
                      <a:pt x="2933" y="2870"/>
                      <a:pt x="2924" y="2861"/>
                      <a:pt x="2912" y="2861"/>
                    </a:cubicBezTo>
                    <a:cubicBezTo>
                      <a:pt x="2901" y="2861"/>
                      <a:pt x="2892" y="2870"/>
                      <a:pt x="2892" y="2881"/>
                    </a:cubicBezTo>
                    <a:cubicBezTo>
                      <a:pt x="2892" y="2893"/>
                      <a:pt x="2901" y="2902"/>
                      <a:pt x="2912" y="2902"/>
                    </a:cubicBezTo>
                    <a:cubicBezTo>
                      <a:pt x="2924" y="2902"/>
                      <a:pt x="2933" y="2893"/>
                      <a:pt x="2933" y="2881"/>
                    </a:cubicBezTo>
                    <a:close/>
                    <a:moveTo>
                      <a:pt x="2909" y="2861"/>
                    </a:moveTo>
                    <a:lnTo>
                      <a:pt x="2916" y="2902"/>
                    </a:lnTo>
                    <a:lnTo>
                      <a:pt x="2951" y="2896"/>
                    </a:lnTo>
                    <a:lnTo>
                      <a:pt x="2944" y="2856"/>
                    </a:lnTo>
                    <a:lnTo>
                      <a:pt x="2909" y="2861"/>
                    </a:lnTo>
                    <a:close/>
                    <a:moveTo>
                      <a:pt x="2968" y="2876"/>
                    </a:moveTo>
                    <a:cubicBezTo>
                      <a:pt x="2968" y="2864"/>
                      <a:pt x="2959" y="2855"/>
                      <a:pt x="2948" y="2855"/>
                    </a:cubicBezTo>
                    <a:cubicBezTo>
                      <a:pt x="2936" y="2855"/>
                      <a:pt x="2927" y="2864"/>
                      <a:pt x="2927" y="2876"/>
                    </a:cubicBezTo>
                    <a:cubicBezTo>
                      <a:pt x="2927" y="2887"/>
                      <a:pt x="2936" y="2896"/>
                      <a:pt x="2948" y="2896"/>
                    </a:cubicBezTo>
                    <a:cubicBezTo>
                      <a:pt x="2959" y="2896"/>
                      <a:pt x="2968" y="2887"/>
                      <a:pt x="2968" y="2876"/>
                    </a:cubicBezTo>
                    <a:close/>
                    <a:moveTo>
                      <a:pt x="2944" y="2856"/>
                    </a:moveTo>
                    <a:lnTo>
                      <a:pt x="2951" y="2896"/>
                    </a:lnTo>
                    <a:lnTo>
                      <a:pt x="2989" y="2889"/>
                    </a:lnTo>
                    <a:lnTo>
                      <a:pt x="2982" y="2849"/>
                    </a:lnTo>
                    <a:lnTo>
                      <a:pt x="2944" y="2856"/>
                    </a:lnTo>
                    <a:close/>
                    <a:moveTo>
                      <a:pt x="3006" y="2869"/>
                    </a:moveTo>
                    <a:cubicBezTo>
                      <a:pt x="3006" y="2858"/>
                      <a:pt x="2997" y="2849"/>
                      <a:pt x="2985" y="2849"/>
                    </a:cubicBezTo>
                    <a:cubicBezTo>
                      <a:pt x="2974" y="2849"/>
                      <a:pt x="2965" y="2858"/>
                      <a:pt x="2965" y="2869"/>
                    </a:cubicBezTo>
                    <a:cubicBezTo>
                      <a:pt x="2965" y="2880"/>
                      <a:pt x="2974" y="2889"/>
                      <a:pt x="2985" y="2889"/>
                    </a:cubicBezTo>
                    <a:cubicBezTo>
                      <a:pt x="2997" y="2889"/>
                      <a:pt x="3006" y="2880"/>
                      <a:pt x="3006" y="2869"/>
                    </a:cubicBezTo>
                    <a:close/>
                    <a:moveTo>
                      <a:pt x="2981" y="2849"/>
                    </a:moveTo>
                    <a:lnTo>
                      <a:pt x="2989" y="2889"/>
                    </a:lnTo>
                    <a:lnTo>
                      <a:pt x="3025" y="2882"/>
                    </a:lnTo>
                    <a:lnTo>
                      <a:pt x="3017" y="2842"/>
                    </a:lnTo>
                    <a:lnTo>
                      <a:pt x="2981" y="2849"/>
                    </a:lnTo>
                    <a:close/>
                    <a:moveTo>
                      <a:pt x="3042" y="2862"/>
                    </a:moveTo>
                    <a:cubicBezTo>
                      <a:pt x="3042" y="2851"/>
                      <a:pt x="3032" y="2841"/>
                      <a:pt x="3021" y="2841"/>
                    </a:cubicBezTo>
                    <a:cubicBezTo>
                      <a:pt x="3010" y="2841"/>
                      <a:pt x="3001" y="2851"/>
                      <a:pt x="3001" y="2862"/>
                    </a:cubicBezTo>
                    <a:cubicBezTo>
                      <a:pt x="3001" y="2873"/>
                      <a:pt x="3010" y="2882"/>
                      <a:pt x="3021" y="2882"/>
                    </a:cubicBezTo>
                    <a:cubicBezTo>
                      <a:pt x="3032" y="2882"/>
                      <a:pt x="3042" y="2873"/>
                      <a:pt x="3042" y="2862"/>
                    </a:cubicBezTo>
                    <a:close/>
                    <a:moveTo>
                      <a:pt x="3017" y="2842"/>
                    </a:moveTo>
                    <a:lnTo>
                      <a:pt x="3025" y="2882"/>
                    </a:lnTo>
                    <a:lnTo>
                      <a:pt x="3061" y="2874"/>
                    </a:lnTo>
                    <a:lnTo>
                      <a:pt x="3053" y="2834"/>
                    </a:lnTo>
                    <a:lnTo>
                      <a:pt x="3017" y="2842"/>
                    </a:lnTo>
                    <a:close/>
                    <a:moveTo>
                      <a:pt x="3077" y="2854"/>
                    </a:moveTo>
                    <a:cubicBezTo>
                      <a:pt x="3077" y="2843"/>
                      <a:pt x="3068" y="2834"/>
                      <a:pt x="3057" y="2834"/>
                    </a:cubicBezTo>
                    <a:cubicBezTo>
                      <a:pt x="3046" y="2834"/>
                      <a:pt x="3037" y="2843"/>
                      <a:pt x="3037" y="2854"/>
                    </a:cubicBezTo>
                    <a:cubicBezTo>
                      <a:pt x="3037" y="2865"/>
                      <a:pt x="3046" y="2874"/>
                      <a:pt x="3057" y="2874"/>
                    </a:cubicBezTo>
                    <a:cubicBezTo>
                      <a:pt x="3068" y="2874"/>
                      <a:pt x="3077" y="2865"/>
                      <a:pt x="3077" y="2854"/>
                    </a:cubicBezTo>
                    <a:close/>
                    <a:moveTo>
                      <a:pt x="3052" y="2834"/>
                    </a:moveTo>
                    <a:lnTo>
                      <a:pt x="3062" y="2874"/>
                    </a:lnTo>
                    <a:lnTo>
                      <a:pt x="3097" y="2865"/>
                    </a:lnTo>
                    <a:lnTo>
                      <a:pt x="3088" y="2826"/>
                    </a:lnTo>
                    <a:lnTo>
                      <a:pt x="3052" y="2834"/>
                    </a:lnTo>
                    <a:close/>
                    <a:moveTo>
                      <a:pt x="3113" y="2846"/>
                    </a:moveTo>
                    <a:cubicBezTo>
                      <a:pt x="3113" y="2834"/>
                      <a:pt x="3103" y="2825"/>
                      <a:pt x="3092" y="2825"/>
                    </a:cubicBezTo>
                    <a:cubicBezTo>
                      <a:pt x="3081" y="2825"/>
                      <a:pt x="3072" y="2834"/>
                      <a:pt x="3072" y="2846"/>
                    </a:cubicBezTo>
                    <a:cubicBezTo>
                      <a:pt x="3072" y="2857"/>
                      <a:pt x="3081" y="2866"/>
                      <a:pt x="3092" y="2866"/>
                    </a:cubicBezTo>
                    <a:cubicBezTo>
                      <a:pt x="3103" y="2866"/>
                      <a:pt x="3113" y="2857"/>
                      <a:pt x="3113" y="2846"/>
                    </a:cubicBezTo>
                    <a:close/>
                    <a:moveTo>
                      <a:pt x="3087" y="2826"/>
                    </a:moveTo>
                    <a:lnTo>
                      <a:pt x="3097" y="2865"/>
                    </a:lnTo>
                    <a:lnTo>
                      <a:pt x="3132" y="2856"/>
                    </a:lnTo>
                    <a:lnTo>
                      <a:pt x="3122" y="2817"/>
                    </a:lnTo>
                    <a:lnTo>
                      <a:pt x="3087" y="2826"/>
                    </a:lnTo>
                    <a:close/>
                    <a:moveTo>
                      <a:pt x="3147" y="2837"/>
                    </a:moveTo>
                    <a:cubicBezTo>
                      <a:pt x="3147" y="2826"/>
                      <a:pt x="3138" y="2816"/>
                      <a:pt x="3127" y="2816"/>
                    </a:cubicBezTo>
                    <a:cubicBezTo>
                      <a:pt x="3116" y="2816"/>
                      <a:pt x="3107" y="2826"/>
                      <a:pt x="3107" y="2837"/>
                    </a:cubicBezTo>
                    <a:cubicBezTo>
                      <a:pt x="3107" y="2848"/>
                      <a:pt x="3116" y="2857"/>
                      <a:pt x="3127" y="2857"/>
                    </a:cubicBezTo>
                    <a:cubicBezTo>
                      <a:pt x="3138" y="2857"/>
                      <a:pt x="3147" y="2848"/>
                      <a:pt x="3147" y="2837"/>
                    </a:cubicBezTo>
                    <a:close/>
                    <a:moveTo>
                      <a:pt x="3122" y="2817"/>
                    </a:moveTo>
                    <a:lnTo>
                      <a:pt x="3132" y="2856"/>
                    </a:lnTo>
                    <a:lnTo>
                      <a:pt x="3167" y="2847"/>
                    </a:lnTo>
                    <a:lnTo>
                      <a:pt x="3156" y="2808"/>
                    </a:lnTo>
                    <a:lnTo>
                      <a:pt x="3122" y="2817"/>
                    </a:lnTo>
                    <a:close/>
                    <a:moveTo>
                      <a:pt x="3182" y="2827"/>
                    </a:moveTo>
                    <a:cubicBezTo>
                      <a:pt x="3182" y="2816"/>
                      <a:pt x="3173" y="2807"/>
                      <a:pt x="3161" y="2807"/>
                    </a:cubicBezTo>
                    <a:cubicBezTo>
                      <a:pt x="3150" y="2807"/>
                      <a:pt x="3141" y="2816"/>
                      <a:pt x="3141" y="2827"/>
                    </a:cubicBezTo>
                    <a:cubicBezTo>
                      <a:pt x="3141" y="2838"/>
                      <a:pt x="3150" y="2848"/>
                      <a:pt x="3161" y="2848"/>
                    </a:cubicBezTo>
                    <a:cubicBezTo>
                      <a:pt x="3173" y="2848"/>
                      <a:pt x="3182" y="2838"/>
                      <a:pt x="3182" y="2827"/>
                    </a:cubicBezTo>
                    <a:close/>
                    <a:moveTo>
                      <a:pt x="3156" y="2808"/>
                    </a:moveTo>
                    <a:lnTo>
                      <a:pt x="3167" y="2847"/>
                    </a:lnTo>
                    <a:lnTo>
                      <a:pt x="3201" y="2836"/>
                    </a:lnTo>
                    <a:lnTo>
                      <a:pt x="3190" y="2798"/>
                    </a:lnTo>
                    <a:lnTo>
                      <a:pt x="3156" y="2808"/>
                    </a:lnTo>
                    <a:close/>
                    <a:moveTo>
                      <a:pt x="3216" y="2817"/>
                    </a:moveTo>
                    <a:cubicBezTo>
                      <a:pt x="3216" y="2806"/>
                      <a:pt x="3207" y="2797"/>
                      <a:pt x="3196" y="2797"/>
                    </a:cubicBezTo>
                    <a:cubicBezTo>
                      <a:pt x="3184" y="2797"/>
                      <a:pt x="3175" y="2806"/>
                      <a:pt x="3175" y="2817"/>
                    </a:cubicBezTo>
                    <a:cubicBezTo>
                      <a:pt x="3175" y="2828"/>
                      <a:pt x="3184" y="2837"/>
                      <a:pt x="3196" y="2837"/>
                    </a:cubicBezTo>
                    <a:cubicBezTo>
                      <a:pt x="3207" y="2837"/>
                      <a:pt x="3216" y="2828"/>
                      <a:pt x="3216" y="2817"/>
                    </a:cubicBezTo>
                    <a:close/>
                    <a:moveTo>
                      <a:pt x="3189" y="2798"/>
                    </a:moveTo>
                    <a:lnTo>
                      <a:pt x="3202" y="2836"/>
                    </a:lnTo>
                    <a:lnTo>
                      <a:pt x="3236" y="2825"/>
                    </a:lnTo>
                    <a:lnTo>
                      <a:pt x="3224" y="2787"/>
                    </a:lnTo>
                    <a:lnTo>
                      <a:pt x="3189" y="2798"/>
                    </a:lnTo>
                    <a:close/>
                    <a:moveTo>
                      <a:pt x="3251" y="2806"/>
                    </a:moveTo>
                    <a:cubicBezTo>
                      <a:pt x="3251" y="2795"/>
                      <a:pt x="3241" y="2786"/>
                      <a:pt x="3230" y="2786"/>
                    </a:cubicBezTo>
                    <a:cubicBezTo>
                      <a:pt x="3219" y="2786"/>
                      <a:pt x="3210" y="2795"/>
                      <a:pt x="3210" y="2806"/>
                    </a:cubicBezTo>
                    <a:cubicBezTo>
                      <a:pt x="3210" y="2817"/>
                      <a:pt x="3219" y="2826"/>
                      <a:pt x="3230" y="2826"/>
                    </a:cubicBezTo>
                    <a:cubicBezTo>
                      <a:pt x="3241" y="2826"/>
                      <a:pt x="3251" y="2817"/>
                      <a:pt x="3251" y="2806"/>
                    </a:cubicBezTo>
                    <a:close/>
                    <a:moveTo>
                      <a:pt x="3224" y="2787"/>
                    </a:moveTo>
                    <a:lnTo>
                      <a:pt x="3237" y="2825"/>
                    </a:lnTo>
                    <a:lnTo>
                      <a:pt x="3271" y="2813"/>
                    </a:lnTo>
                    <a:lnTo>
                      <a:pt x="3258" y="2775"/>
                    </a:lnTo>
                    <a:lnTo>
                      <a:pt x="3224" y="2787"/>
                    </a:lnTo>
                    <a:close/>
                    <a:moveTo>
                      <a:pt x="3285" y="2794"/>
                    </a:moveTo>
                    <a:cubicBezTo>
                      <a:pt x="3285" y="2783"/>
                      <a:pt x="3276" y="2774"/>
                      <a:pt x="3264" y="2774"/>
                    </a:cubicBezTo>
                    <a:cubicBezTo>
                      <a:pt x="3253" y="2774"/>
                      <a:pt x="3244" y="2783"/>
                      <a:pt x="3244" y="2794"/>
                    </a:cubicBezTo>
                    <a:cubicBezTo>
                      <a:pt x="3244" y="2805"/>
                      <a:pt x="3253" y="2815"/>
                      <a:pt x="3264" y="2815"/>
                    </a:cubicBezTo>
                    <a:cubicBezTo>
                      <a:pt x="3276" y="2815"/>
                      <a:pt x="3285" y="2805"/>
                      <a:pt x="3285" y="2794"/>
                    </a:cubicBezTo>
                    <a:close/>
                    <a:moveTo>
                      <a:pt x="3257" y="2775"/>
                    </a:moveTo>
                    <a:lnTo>
                      <a:pt x="3271" y="2813"/>
                    </a:lnTo>
                    <a:lnTo>
                      <a:pt x="3305" y="2801"/>
                    </a:lnTo>
                    <a:lnTo>
                      <a:pt x="3291" y="2763"/>
                    </a:lnTo>
                    <a:lnTo>
                      <a:pt x="3257" y="2775"/>
                    </a:lnTo>
                    <a:close/>
                    <a:moveTo>
                      <a:pt x="3318" y="2782"/>
                    </a:moveTo>
                    <a:cubicBezTo>
                      <a:pt x="3318" y="2771"/>
                      <a:pt x="3309" y="2762"/>
                      <a:pt x="3298" y="2762"/>
                    </a:cubicBezTo>
                    <a:cubicBezTo>
                      <a:pt x="3287" y="2762"/>
                      <a:pt x="3278" y="2771"/>
                      <a:pt x="3278" y="2782"/>
                    </a:cubicBezTo>
                    <a:cubicBezTo>
                      <a:pt x="3278" y="2793"/>
                      <a:pt x="3287" y="2802"/>
                      <a:pt x="3298" y="2802"/>
                    </a:cubicBezTo>
                    <a:cubicBezTo>
                      <a:pt x="3309" y="2802"/>
                      <a:pt x="3318" y="2793"/>
                      <a:pt x="3318" y="2782"/>
                    </a:cubicBezTo>
                    <a:close/>
                    <a:moveTo>
                      <a:pt x="3291" y="2763"/>
                    </a:moveTo>
                    <a:lnTo>
                      <a:pt x="3305" y="2801"/>
                    </a:lnTo>
                    <a:lnTo>
                      <a:pt x="3340" y="2787"/>
                    </a:lnTo>
                    <a:lnTo>
                      <a:pt x="3325" y="2749"/>
                    </a:lnTo>
                    <a:lnTo>
                      <a:pt x="3291" y="2763"/>
                    </a:lnTo>
                    <a:close/>
                    <a:moveTo>
                      <a:pt x="3353" y="2768"/>
                    </a:moveTo>
                    <a:cubicBezTo>
                      <a:pt x="3353" y="2757"/>
                      <a:pt x="3343" y="2748"/>
                      <a:pt x="3332" y="2748"/>
                    </a:cubicBezTo>
                    <a:cubicBezTo>
                      <a:pt x="3321" y="2748"/>
                      <a:pt x="3312" y="2757"/>
                      <a:pt x="3312" y="2768"/>
                    </a:cubicBezTo>
                    <a:cubicBezTo>
                      <a:pt x="3312" y="2780"/>
                      <a:pt x="3321" y="2789"/>
                      <a:pt x="3332" y="2789"/>
                    </a:cubicBezTo>
                    <a:cubicBezTo>
                      <a:pt x="3343" y="2789"/>
                      <a:pt x="3353" y="2780"/>
                      <a:pt x="3353" y="2768"/>
                    </a:cubicBezTo>
                    <a:close/>
                    <a:moveTo>
                      <a:pt x="3324" y="2750"/>
                    </a:moveTo>
                    <a:lnTo>
                      <a:pt x="3340" y="2787"/>
                    </a:lnTo>
                    <a:lnTo>
                      <a:pt x="3374" y="2773"/>
                    </a:lnTo>
                    <a:lnTo>
                      <a:pt x="3358" y="2736"/>
                    </a:lnTo>
                    <a:lnTo>
                      <a:pt x="3324" y="2750"/>
                    </a:lnTo>
                    <a:close/>
                    <a:moveTo>
                      <a:pt x="3386" y="2754"/>
                    </a:moveTo>
                    <a:cubicBezTo>
                      <a:pt x="3386" y="2743"/>
                      <a:pt x="3377" y="2734"/>
                      <a:pt x="3366" y="2734"/>
                    </a:cubicBezTo>
                    <a:cubicBezTo>
                      <a:pt x="3355" y="2734"/>
                      <a:pt x="3345" y="2743"/>
                      <a:pt x="3345" y="2754"/>
                    </a:cubicBezTo>
                    <a:cubicBezTo>
                      <a:pt x="3345" y="2765"/>
                      <a:pt x="3355" y="2775"/>
                      <a:pt x="3366" y="2775"/>
                    </a:cubicBezTo>
                    <a:cubicBezTo>
                      <a:pt x="3377" y="2775"/>
                      <a:pt x="3386" y="2765"/>
                      <a:pt x="3386" y="2754"/>
                    </a:cubicBezTo>
                    <a:close/>
                    <a:moveTo>
                      <a:pt x="3357" y="2736"/>
                    </a:moveTo>
                    <a:lnTo>
                      <a:pt x="3374" y="2773"/>
                    </a:lnTo>
                    <a:lnTo>
                      <a:pt x="3407" y="2758"/>
                    </a:lnTo>
                    <a:lnTo>
                      <a:pt x="3390" y="2721"/>
                    </a:lnTo>
                    <a:lnTo>
                      <a:pt x="3357" y="2736"/>
                    </a:lnTo>
                    <a:close/>
                    <a:moveTo>
                      <a:pt x="3419" y="2739"/>
                    </a:moveTo>
                    <a:cubicBezTo>
                      <a:pt x="3419" y="2728"/>
                      <a:pt x="3410" y="2719"/>
                      <a:pt x="3399" y="2719"/>
                    </a:cubicBezTo>
                    <a:cubicBezTo>
                      <a:pt x="3388" y="2719"/>
                      <a:pt x="3378" y="2728"/>
                      <a:pt x="3378" y="2739"/>
                    </a:cubicBezTo>
                    <a:cubicBezTo>
                      <a:pt x="3378" y="2751"/>
                      <a:pt x="3388" y="2760"/>
                      <a:pt x="3399" y="2760"/>
                    </a:cubicBezTo>
                    <a:cubicBezTo>
                      <a:pt x="3410" y="2760"/>
                      <a:pt x="3419" y="2751"/>
                      <a:pt x="3419" y="2739"/>
                    </a:cubicBezTo>
                    <a:close/>
                    <a:moveTo>
                      <a:pt x="3390" y="2721"/>
                    </a:moveTo>
                    <a:lnTo>
                      <a:pt x="3408" y="2758"/>
                    </a:lnTo>
                    <a:lnTo>
                      <a:pt x="3439" y="2743"/>
                    </a:lnTo>
                    <a:lnTo>
                      <a:pt x="3422" y="2706"/>
                    </a:lnTo>
                    <a:lnTo>
                      <a:pt x="3390" y="2721"/>
                    </a:lnTo>
                    <a:close/>
                    <a:moveTo>
                      <a:pt x="3451" y="2724"/>
                    </a:moveTo>
                    <a:cubicBezTo>
                      <a:pt x="3451" y="2713"/>
                      <a:pt x="3442" y="2704"/>
                      <a:pt x="3430" y="2704"/>
                    </a:cubicBezTo>
                    <a:cubicBezTo>
                      <a:pt x="3419" y="2704"/>
                      <a:pt x="3410" y="2713"/>
                      <a:pt x="3410" y="2724"/>
                    </a:cubicBezTo>
                    <a:cubicBezTo>
                      <a:pt x="3410" y="2735"/>
                      <a:pt x="3419" y="2745"/>
                      <a:pt x="3430" y="2745"/>
                    </a:cubicBezTo>
                    <a:cubicBezTo>
                      <a:pt x="3442" y="2745"/>
                      <a:pt x="3451" y="2735"/>
                      <a:pt x="3451" y="2724"/>
                    </a:cubicBezTo>
                    <a:close/>
                    <a:moveTo>
                      <a:pt x="3421" y="2706"/>
                    </a:moveTo>
                    <a:lnTo>
                      <a:pt x="3440" y="2742"/>
                    </a:lnTo>
                    <a:lnTo>
                      <a:pt x="3470" y="2727"/>
                    </a:lnTo>
                    <a:lnTo>
                      <a:pt x="3452" y="2690"/>
                    </a:lnTo>
                    <a:lnTo>
                      <a:pt x="3421" y="2706"/>
                    </a:lnTo>
                    <a:close/>
                    <a:moveTo>
                      <a:pt x="3481" y="2709"/>
                    </a:moveTo>
                    <a:cubicBezTo>
                      <a:pt x="3481" y="2697"/>
                      <a:pt x="3472" y="2688"/>
                      <a:pt x="3461" y="2688"/>
                    </a:cubicBezTo>
                    <a:cubicBezTo>
                      <a:pt x="3450" y="2688"/>
                      <a:pt x="3441" y="2697"/>
                      <a:pt x="3441" y="2709"/>
                    </a:cubicBezTo>
                    <a:cubicBezTo>
                      <a:pt x="3441" y="2720"/>
                      <a:pt x="3450" y="2729"/>
                      <a:pt x="3461" y="2729"/>
                    </a:cubicBezTo>
                    <a:cubicBezTo>
                      <a:pt x="3472" y="2729"/>
                      <a:pt x="3481" y="2720"/>
                      <a:pt x="3481" y="2709"/>
                    </a:cubicBezTo>
                    <a:close/>
                    <a:moveTo>
                      <a:pt x="3452" y="2691"/>
                    </a:moveTo>
                    <a:lnTo>
                      <a:pt x="3471" y="2726"/>
                    </a:lnTo>
                    <a:lnTo>
                      <a:pt x="3501" y="2710"/>
                    </a:lnTo>
                    <a:lnTo>
                      <a:pt x="3481" y="2674"/>
                    </a:lnTo>
                    <a:lnTo>
                      <a:pt x="3452" y="2691"/>
                    </a:lnTo>
                    <a:close/>
                    <a:moveTo>
                      <a:pt x="3511" y="2692"/>
                    </a:moveTo>
                    <a:cubicBezTo>
                      <a:pt x="3511" y="2681"/>
                      <a:pt x="3502" y="2672"/>
                      <a:pt x="3491" y="2672"/>
                    </a:cubicBezTo>
                    <a:cubicBezTo>
                      <a:pt x="3480" y="2672"/>
                      <a:pt x="3471" y="2681"/>
                      <a:pt x="3471" y="2692"/>
                    </a:cubicBezTo>
                    <a:cubicBezTo>
                      <a:pt x="3471" y="2704"/>
                      <a:pt x="3480" y="2713"/>
                      <a:pt x="3491" y="2713"/>
                    </a:cubicBezTo>
                    <a:cubicBezTo>
                      <a:pt x="3502" y="2713"/>
                      <a:pt x="3511" y="2704"/>
                      <a:pt x="3511" y="2692"/>
                    </a:cubicBezTo>
                    <a:close/>
                    <a:moveTo>
                      <a:pt x="3481" y="2675"/>
                    </a:moveTo>
                    <a:lnTo>
                      <a:pt x="3501" y="2710"/>
                    </a:lnTo>
                    <a:lnTo>
                      <a:pt x="3529" y="2694"/>
                    </a:lnTo>
                    <a:lnTo>
                      <a:pt x="3509" y="2659"/>
                    </a:lnTo>
                    <a:lnTo>
                      <a:pt x="3481" y="2675"/>
                    </a:lnTo>
                    <a:close/>
                    <a:moveTo>
                      <a:pt x="3539" y="2676"/>
                    </a:moveTo>
                    <a:cubicBezTo>
                      <a:pt x="3539" y="2665"/>
                      <a:pt x="3530" y="2656"/>
                      <a:pt x="3519" y="2656"/>
                    </a:cubicBezTo>
                    <a:cubicBezTo>
                      <a:pt x="3508" y="2656"/>
                      <a:pt x="3498" y="2665"/>
                      <a:pt x="3498" y="2676"/>
                    </a:cubicBezTo>
                    <a:cubicBezTo>
                      <a:pt x="3498" y="2688"/>
                      <a:pt x="3508" y="2697"/>
                      <a:pt x="3519" y="2697"/>
                    </a:cubicBezTo>
                    <a:cubicBezTo>
                      <a:pt x="3530" y="2697"/>
                      <a:pt x="3539" y="2688"/>
                      <a:pt x="3539" y="2676"/>
                    </a:cubicBezTo>
                    <a:close/>
                    <a:moveTo>
                      <a:pt x="3508" y="2659"/>
                    </a:moveTo>
                    <a:lnTo>
                      <a:pt x="3529" y="2694"/>
                    </a:lnTo>
                    <a:lnTo>
                      <a:pt x="3556" y="2678"/>
                    </a:lnTo>
                    <a:lnTo>
                      <a:pt x="3535" y="2643"/>
                    </a:lnTo>
                    <a:lnTo>
                      <a:pt x="3508" y="2659"/>
                    </a:lnTo>
                    <a:close/>
                    <a:moveTo>
                      <a:pt x="3566" y="2660"/>
                    </a:moveTo>
                    <a:cubicBezTo>
                      <a:pt x="3566" y="2649"/>
                      <a:pt x="3556" y="2640"/>
                      <a:pt x="3545" y="2640"/>
                    </a:cubicBezTo>
                    <a:cubicBezTo>
                      <a:pt x="3534" y="2640"/>
                      <a:pt x="3525" y="2649"/>
                      <a:pt x="3525" y="2660"/>
                    </a:cubicBezTo>
                    <a:cubicBezTo>
                      <a:pt x="3525" y="2672"/>
                      <a:pt x="3534" y="2681"/>
                      <a:pt x="3545" y="2681"/>
                    </a:cubicBezTo>
                    <a:cubicBezTo>
                      <a:pt x="3556" y="2681"/>
                      <a:pt x="3566" y="2672"/>
                      <a:pt x="3566" y="2660"/>
                    </a:cubicBezTo>
                    <a:close/>
                    <a:moveTo>
                      <a:pt x="3534" y="2643"/>
                    </a:moveTo>
                    <a:lnTo>
                      <a:pt x="3556" y="2677"/>
                    </a:lnTo>
                    <a:lnTo>
                      <a:pt x="3581" y="2661"/>
                    </a:lnTo>
                    <a:lnTo>
                      <a:pt x="3559" y="2627"/>
                    </a:lnTo>
                    <a:lnTo>
                      <a:pt x="3534" y="2643"/>
                    </a:lnTo>
                    <a:close/>
                    <a:moveTo>
                      <a:pt x="3591" y="2644"/>
                    </a:moveTo>
                    <a:cubicBezTo>
                      <a:pt x="3591" y="2633"/>
                      <a:pt x="3582" y="2624"/>
                      <a:pt x="3570" y="2624"/>
                    </a:cubicBezTo>
                    <a:cubicBezTo>
                      <a:pt x="3559" y="2624"/>
                      <a:pt x="3550" y="2633"/>
                      <a:pt x="3550" y="2644"/>
                    </a:cubicBezTo>
                    <a:cubicBezTo>
                      <a:pt x="3550" y="2655"/>
                      <a:pt x="3559" y="2665"/>
                      <a:pt x="3570" y="2665"/>
                    </a:cubicBezTo>
                    <a:cubicBezTo>
                      <a:pt x="3582" y="2665"/>
                      <a:pt x="3591" y="2655"/>
                      <a:pt x="3591" y="2644"/>
                    </a:cubicBezTo>
                    <a:close/>
                    <a:moveTo>
                      <a:pt x="3559" y="2627"/>
                    </a:moveTo>
                    <a:lnTo>
                      <a:pt x="3582" y="2661"/>
                    </a:lnTo>
                    <a:lnTo>
                      <a:pt x="3607" y="2644"/>
                    </a:lnTo>
                    <a:lnTo>
                      <a:pt x="3584" y="2611"/>
                    </a:lnTo>
                    <a:lnTo>
                      <a:pt x="3559" y="2627"/>
                    </a:lnTo>
                    <a:close/>
                    <a:moveTo>
                      <a:pt x="3616" y="2627"/>
                    </a:moveTo>
                    <a:cubicBezTo>
                      <a:pt x="3616" y="2616"/>
                      <a:pt x="3607" y="2607"/>
                      <a:pt x="3595" y="2607"/>
                    </a:cubicBezTo>
                    <a:cubicBezTo>
                      <a:pt x="3584" y="2607"/>
                      <a:pt x="3575" y="2616"/>
                      <a:pt x="3575" y="2627"/>
                    </a:cubicBezTo>
                    <a:cubicBezTo>
                      <a:pt x="3575" y="2639"/>
                      <a:pt x="3584" y="2648"/>
                      <a:pt x="3595" y="2648"/>
                    </a:cubicBezTo>
                    <a:cubicBezTo>
                      <a:pt x="3607" y="2648"/>
                      <a:pt x="3616" y="2639"/>
                      <a:pt x="3616" y="2627"/>
                    </a:cubicBezTo>
                    <a:close/>
                    <a:moveTo>
                      <a:pt x="3584" y="2611"/>
                    </a:moveTo>
                    <a:lnTo>
                      <a:pt x="3607" y="2644"/>
                    </a:lnTo>
                    <a:lnTo>
                      <a:pt x="3630" y="2627"/>
                    </a:lnTo>
                    <a:lnTo>
                      <a:pt x="3607" y="2594"/>
                    </a:lnTo>
                    <a:lnTo>
                      <a:pt x="3584" y="2611"/>
                    </a:lnTo>
                    <a:close/>
                    <a:moveTo>
                      <a:pt x="3639" y="2611"/>
                    </a:moveTo>
                    <a:cubicBezTo>
                      <a:pt x="3639" y="2600"/>
                      <a:pt x="3630" y="2591"/>
                      <a:pt x="3619" y="2591"/>
                    </a:cubicBezTo>
                    <a:cubicBezTo>
                      <a:pt x="3607" y="2591"/>
                      <a:pt x="3598" y="2600"/>
                      <a:pt x="3598" y="2611"/>
                    </a:cubicBezTo>
                    <a:cubicBezTo>
                      <a:pt x="3598" y="2622"/>
                      <a:pt x="3607" y="2631"/>
                      <a:pt x="3619" y="2631"/>
                    </a:cubicBezTo>
                    <a:cubicBezTo>
                      <a:pt x="3630" y="2631"/>
                      <a:pt x="3639" y="2622"/>
                      <a:pt x="3639" y="2611"/>
                    </a:cubicBezTo>
                    <a:close/>
                    <a:moveTo>
                      <a:pt x="3607" y="2595"/>
                    </a:moveTo>
                    <a:lnTo>
                      <a:pt x="3631" y="2627"/>
                    </a:lnTo>
                    <a:lnTo>
                      <a:pt x="3654" y="2610"/>
                    </a:lnTo>
                    <a:lnTo>
                      <a:pt x="3629" y="2578"/>
                    </a:lnTo>
                    <a:lnTo>
                      <a:pt x="3607" y="2595"/>
                    </a:lnTo>
                    <a:close/>
                    <a:moveTo>
                      <a:pt x="3662" y="2594"/>
                    </a:moveTo>
                    <a:cubicBezTo>
                      <a:pt x="3662" y="2583"/>
                      <a:pt x="3653" y="2574"/>
                      <a:pt x="3641" y="2574"/>
                    </a:cubicBezTo>
                    <a:cubicBezTo>
                      <a:pt x="3630" y="2574"/>
                      <a:pt x="3621" y="2583"/>
                      <a:pt x="3621" y="2594"/>
                    </a:cubicBezTo>
                    <a:cubicBezTo>
                      <a:pt x="3621" y="2605"/>
                      <a:pt x="3630" y="2614"/>
                      <a:pt x="3641" y="2614"/>
                    </a:cubicBezTo>
                    <a:cubicBezTo>
                      <a:pt x="3653" y="2614"/>
                      <a:pt x="3662" y="2605"/>
                      <a:pt x="3662" y="2594"/>
                    </a:cubicBezTo>
                    <a:close/>
                    <a:moveTo>
                      <a:pt x="3629" y="2578"/>
                    </a:moveTo>
                    <a:lnTo>
                      <a:pt x="3654" y="2610"/>
                    </a:lnTo>
                    <a:lnTo>
                      <a:pt x="3674" y="2594"/>
                    </a:lnTo>
                    <a:lnTo>
                      <a:pt x="3649" y="2562"/>
                    </a:lnTo>
                    <a:lnTo>
                      <a:pt x="3629" y="2578"/>
                    </a:lnTo>
                    <a:close/>
                    <a:moveTo>
                      <a:pt x="3682" y="2578"/>
                    </a:moveTo>
                    <a:cubicBezTo>
                      <a:pt x="3682" y="2567"/>
                      <a:pt x="3673" y="2558"/>
                      <a:pt x="3661" y="2558"/>
                    </a:cubicBezTo>
                    <a:cubicBezTo>
                      <a:pt x="3650" y="2558"/>
                      <a:pt x="3641" y="2567"/>
                      <a:pt x="3641" y="2578"/>
                    </a:cubicBezTo>
                    <a:cubicBezTo>
                      <a:pt x="3641" y="2589"/>
                      <a:pt x="3650" y="2599"/>
                      <a:pt x="3661" y="2599"/>
                    </a:cubicBezTo>
                    <a:cubicBezTo>
                      <a:pt x="3673" y="2599"/>
                      <a:pt x="3682" y="2589"/>
                      <a:pt x="3682" y="2578"/>
                    </a:cubicBezTo>
                    <a:close/>
                    <a:moveTo>
                      <a:pt x="3649" y="2562"/>
                    </a:moveTo>
                    <a:lnTo>
                      <a:pt x="3674" y="2594"/>
                    </a:lnTo>
                    <a:lnTo>
                      <a:pt x="3695" y="2577"/>
                    </a:lnTo>
                    <a:lnTo>
                      <a:pt x="3669" y="2546"/>
                    </a:lnTo>
                    <a:lnTo>
                      <a:pt x="3649" y="2562"/>
                    </a:lnTo>
                    <a:close/>
                    <a:moveTo>
                      <a:pt x="3702" y="2562"/>
                    </a:moveTo>
                    <a:cubicBezTo>
                      <a:pt x="3702" y="2550"/>
                      <a:pt x="3693" y="2541"/>
                      <a:pt x="3682" y="2541"/>
                    </a:cubicBezTo>
                    <a:cubicBezTo>
                      <a:pt x="3670" y="2541"/>
                      <a:pt x="3661" y="2550"/>
                      <a:pt x="3661" y="2562"/>
                    </a:cubicBezTo>
                    <a:cubicBezTo>
                      <a:pt x="3661" y="2573"/>
                      <a:pt x="3670" y="2582"/>
                      <a:pt x="3682" y="2582"/>
                    </a:cubicBezTo>
                    <a:cubicBezTo>
                      <a:pt x="3693" y="2582"/>
                      <a:pt x="3702" y="2573"/>
                      <a:pt x="3702" y="2562"/>
                    </a:cubicBezTo>
                    <a:close/>
                    <a:moveTo>
                      <a:pt x="3668" y="2546"/>
                    </a:moveTo>
                    <a:lnTo>
                      <a:pt x="3695" y="2577"/>
                    </a:lnTo>
                    <a:lnTo>
                      <a:pt x="3714" y="2561"/>
                    </a:lnTo>
                    <a:lnTo>
                      <a:pt x="3687" y="2530"/>
                    </a:lnTo>
                    <a:lnTo>
                      <a:pt x="3668" y="2546"/>
                    </a:lnTo>
                    <a:close/>
                    <a:moveTo>
                      <a:pt x="3721" y="2545"/>
                    </a:moveTo>
                    <a:cubicBezTo>
                      <a:pt x="3721" y="2534"/>
                      <a:pt x="3712" y="2525"/>
                      <a:pt x="3700" y="2525"/>
                    </a:cubicBezTo>
                    <a:cubicBezTo>
                      <a:pt x="3689" y="2525"/>
                      <a:pt x="3680" y="2534"/>
                      <a:pt x="3680" y="2545"/>
                    </a:cubicBezTo>
                    <a:cubicBezTo>
                      <a:pt x="3680" y="2557"/>
                      <a:pt x="3689" y="2566"/>
                      <a:pt x="3700" y="2566"/>
                    </a:cubicBezTo>
                    <a:cubicBezTo>
                      <a:pt x="3712" y="2566"/>
                      <a:pt x="3721" y="2557"/>
                      <a:pt x="3721" y="2545"/>
                    </a:cubicBezTo>
                    <a:close/>
                    <a:moveTo>
                      <a:pt x="3686" y="2531"/>
                    </a:moveTo>
                    <a:lnTo>
                      <a:pt x="3714" y="2560"/>
                    </a:lnTo>
                    <a:lnTo>
                      <a:pt x="3732" y="2543"/>
                    </a:lnTo>
                    <a:lnTo>
                      <a:pt x="3704" y="2514"/>
                    </a:lnTo>
                    <a:lnTo>
                      <a:pt x="3686" y="2531"/>
                    </a:lnTo>
                    <a:close/>
                    <a:moveTo>
                      <a:pt x="3738" y="2528"/>
                    </a:moveTo>
                    <a:cubicBezTo>
                      <a:pt x="3738" y="2517"/>
                      <a:pt x="3729" y="2508"/>
                      <a:pt x="3718" y="2508"/>
                    </a:cubicBezTo>
                    <a:cubicBezTo>
                      <a:pt x="3707" y="2508"/>
                      <a:pt x="3698" y="2517"/>
                      <a:pt x="3698" y="2528"/>
                    </a:cubicBezTo>
                    <a:cubicBezTo>
                      <a:pt x="3698" y="2540"/>
                      <a:pt x="3707" y="2549"/>
                      <a:pt x="3718" y="2549"/>
                    </a:cubicBezTo>
                    <a:cubicBezTo>
                      <a:pt x="3729" y="2549"/>
                      <a:pt x="3738" y="2540"/>
                      <a:pt x="3738" y="2528"/>
                    </a:cubicBezTo>
                    <a:close/>
                    <a:moveTo>
                      <a:pt x="3703" y="2514"/>
                    </a:moveTo>
                    <a:lnTo>
                      <a:pt x="3733" y="2542"/>
                    </a:lnTo>
                    <a:lnTo>
                      <a:pt x="3749" y="2525"/>
                    </a:lnTo>
                    <a:lnTo>
                      <a:pt x="3719" y="2498"/>
                    </a:lnTo>
                    <a:lnTo>
                      <a:pt x="3703" y="2514"/>
                    </a:lnTo>
                    <a:close/>
                    <a:moveTo>
                      <a:pt x="3754" y="2511"/>
                    </a:moveTo>
                    <a:cubicBezTo>
                      <a:pt x="3754" y="2500"/>
                      <a:pt x="3745" y="2491"/>
                      <a:pt x="3734" y="2491"/>
                    </a:cubicBezTo>
                    <a:cubicBezTo>
                      <a:pt x="3723" y="2491"/>
                      <a:pt x="3713" y="2500"/>
                      <a:pt x="3713" y="2511"/>
                    </a:cubicBezTo>
                    <a:cubicBezTo>
                      <a:pt x="3713" y="2523"/>
                      <a:pt x="3723" y="2532"/>
                      <a:pt x="3734" y="2532"/>
                    </a:cubicBezTo>
                    <a:cubicBezTo>
                      <a:pt x="3745" y="2532"/>
                      <a:pt x="3754" y="2523"/>
                      <a:pt x="3754" y="2511"/>
                    </a:cubicBezTo>
                    <a:close/>
                    <a:moveTo>
                      <a:pt x="3718" y="2498"/>
                    </a:moveTo>
                    <a:lnTo>
                      <a:pt x="3749" y="2525"/>
                    </a:lnTo>
                    <a:lnTo>
                      <a:pt x="3763" y="2508"/>
                    </a:lnTo>
                    <a:lnTo>
                      <a:pt x="3733" y="2482"/>
                    </a:lnTo>
                    <a:lnTo>
                      <a:pt x="3718" y="2498"/>
                    </a:lnTo>
                    <a:close/>
                    <a:moveTo>
                      <a:pt x="3768" y="2495"/>
                    </a:moveTo>
                    <a:cubicBezTo>
                      <a:pt x="3768" y="2484"/>
                      <a:pt x="3759" y="2475"/>
                      <a:pt x="3748" y="2475"/>
                    </a:cubicBezTo>
                    <a:cubicBezTo>
                      <a:pt x="3737" y="2475"/>
                      <a:pt x="3728" y="2484"/>
                      <a:pt x="3728" y="2495"/>
                    </a:cubicBezTo>
                    <a:cubicBezTo>
                      <a:pt x="3728" y="2506"/>
                      <a:pt x="3737" y="2515"/>
                      <a:pt x="3748" y="2515"/>
                    </a:cubicBezTo>
                    <a:cubicBezTo>
                      <a:pt x="3759" y="2515"/>
                      <a:pt x="3768" y="2506"/>
                      <a:pt x="3768" y="2495"/>
                    </a:cubicBezTo>
                    <a:close/>
                    <a:moveTo>
                      <a:pt x="3732" y="2482"/>
                    </a:moveTo>
                    <a:lnTo>
                      <a:pt x="3764" y="2508"/>
                    </a:lnTo>
                    <a:lnTo>
                      <a:pt x="3778" y="2490"/>
                    </a:lnTo>
                    <a:lnTo>
                      <a:pt x="3746" y="2465"/>
                    </a:lnTo>
                    <a:lnTo>
                      <a:pt x="3732" y="2482"/>
                    </a:lnTo>
                    <a:close/>
                    <a:moveTo>
                      <a:pt x="3782" y="2478"/>
                    </a:moveTo>
                    <a:cubicBezTo>
                      <a:pt x="3782" y="2466"/>
                      <a:pt x="3773" y="2457"/>
                      <a:pt x="3762" y="2457"/>
                    </a:cubicBezTo>
                    <a:cubicBezTo>
                      <a:pt x="3751" y="2457"/>
                      <a:pt x="3741" y="2466"/>
                      <a:pt x="3741" y="2478"/>
                    </a:cubicBezTo>
                    <a:cubicBezTo>
                      <a:pt x="3741" y="2489"/>
                      <a:pt x="3751" y="2498"/>
                      <a:pt x="3762" y="2498"/>
                    </a:cubicBezTo>
                    <a:cubicBezTo>
                      <a:pt x="3773" y="2498"/>
                      <a:pt x="3782" y="2489"/>
                      <a:pt x="3782" y="2478"/>
                    </a:cubicBezTo>
                    <a:close/>
                    <a:moveTo>
                      <a:pt x="3745" y="2466"/>
                    </a:moveTo>
                    <a:lnTo>
                      <a:pt x="3778" y="2490"/>
                    </a:lnTo>
                    <a:lnTo>
                      <a:pt x="3791" y="2472"/>
                    </a:lnTo>
                    <a:lnTo>
                      <a:pt x="3758" y="2448"/>
                    </a:lnTo>
                    <a:lnTo>
                      <a:pt x="3745" y="2466"/>
                    </a:lnTo>
                    <a:close/>
                    <a:moveTo>
                      <a:pt x="3795" y="2460"/>
                    </a:moveTo>
                    <a:cubicBezTo>
                      <a:pt x="3795" y="2449"/>
                      <a:pt x="3786" y="2440"/>
                      <a:pt x="3775" y="2440"/>
                    </a:cubicBezTo>
                    <a:cubicBezTo>
                      <a:pt x="3763" y="2440"/>
                      <a:pt x="3754" y="2449"/>
                      <a:pt x="3754" y="2460"/>
                    </a:cubicBezTo>
                    <a:cubicBezTo>
                      <a:pt x="3754" y="2471"/>
                      <a:pt x="3763" y="2481"/>
                      <a:pt x="3775" y="2481"/>
                    </a:cubicBezTo>
                    <a:cubicBezTo>
                      <a:pt x="3786" y="2481"/>
                      <a:pt x="3795" y="2471"/>
                      <a:pt x="3795" y="2460"/>
                    </a:cubicBezTo>
                    <a:close/>
                    <a:moveTo>
                      <a:pt x="3758" y="2449"/>
                    </a:moveTo>
                    <a:lnTo>
                      <a:pt x="3792" y="2472"/>
                    </a:lnTo>
                    <a:lnTo>
                      <a:pt x="3804" y="2453"/>
                    </a:lnTo>
                    <a:lnTo>
                      <a:pt x="3770" y="2430"/>
                    </a:lnTo>
                    <a:lnTo>
                      <a:pt x="3758" y="2449"/>
                    </a:lnTo>
                    <a:close/>
                    <a:moveTo>
                      <a:pt x="3808" y="2442"/>
                    </a:moveTo>
                    <a:cubicBezTo>
                      <a:pt x="3808" y="2430"/>
                      <a:pt x="3799" y="2421"/>
                      <a:pt x="3787" y="2421"/>
                    </a:cubicBezTo>
                    <a:cubicBezTo>
                      <a:pt x="3776" y="2421"/>
                      <a:pt x="3767" y="2430"/>
                      <a:pt x="3767" y="2442"/>
                    </a:cubicBezTo>
                    <a:cubicBezTo>
                      <a:pt x="3767" y="2453"/>
                      <a:pt x="3776" y="2462"/>
                      <a:pt x="3787" y="2462"/>
                    </a:cubicBezTo>
                    <a:cubicBezTo>
                      <a:pt x="3799" y="2462"/>
                      <a:pt x="3808" y="2453"/>
                      <a:pt x="3808" y="2442"/>
                    </a:cubicBezTo>
                    <a:close/>
                    <a:moveTo>
                      <a:pt x="3770" y="2431"/>
                    </a:moveTo>
                    <a:lnTo>
                      <a:pt x="3805" y="2452"/>
                    </a:lnTo>
                    <a:lnTo>
                      <a:pt x="3817" y="2433"/>
                    </a:lnTo>
                    <a:lnTo>
                      <a:pt x="3782" y="2411"/>
                    </a:lnTo>
                    <a:lnTo>
                      <a:pt x="3770" y="2431"/>
                    </a:lnTo>
                    <a:close/>
                    <a:moveTo>
                      <a:pt x="3820" y="2422"/>
                    </a:moveTo>
                    <a:cubicBezTo>
                      <a:pt x="3820" y="2411"/>
                      <a:pt x="3811" y="2402"/>
                      <a:pt x="3799" y="2402"/>
                    </a:cubicBezTo>
                    <a:cubicBezTo>
                      <a:pt x="3788" y="2402"/>
                      <a:pt x="3779" y="2411"/>
                      <a:pt x="3779" y="2422"/>
                    </a:cubicBezTo>
                    <a:cubicBezTo>
                      <a:pt x="3779" y="2434"/>
                      <a:pt x="3788" y="2443"/>
                      <a:pt x="3799" y="2443"/>
                    </a:cubicBezTo>
                    <a:cubicBezTo>
                      <a:pt x="3811" y="2443"/>
                      <a:pt x="3820" y="2434"/>
                      <a:pt x="3820" y="2422"/>
                    </a:cubicBezTo>
                    <a:close/>
                    <a:moveTo>
                      <a:pt x="3782" y="2412"/>
                    </a:moveTo>
                    <a:lnTo>
                      <a:pt x="3817" y="2432"/>
                    </a:lnTo>
                    <a:lnTo>
                      <a:pt x="3829" y="2412"/>
                    </a:lnTo>
                    <a:lnTo>
                      <a:pt x="3794" y="2391"/>
                    </a:lnTo>
                    <a:lnTo>
                      <a:pt x="3782" y="2412"/>
                    </a:lnTo>
                    <a:close/>
                    <a:moveTo>
                      <a:pt x="3832" y="2401"/>
                    </a:moveTo>
                    <a:cubicBezTo>
                      <a:pt x="3832" y="2390"/>
                      <a:pt x="3823" y="2381"/>
                      <a:pt x="3811" y="2381"/>
                    </a:cubicBezTo>
                    <a:cubicBezTo>
                      <a:pt x="3800" y="2381"/>
                      <a:pt x="3791" y="2390"/>
                      <a:pt x="3791" y="2401"/>
                    </a:cubicBezTo>
                    <a:cubicBezTo>
                      <a:pt x="3791" y="2413"/>
                      <a:pt x="3800" y="2422"/>
                      <a:pt x="3811" y="2422"/>
                    </a:cubicBezTo>
                    <a:cubicBezTo>
                      <a:pt x="3823" y="2422"/>
                      <a:pt x="3832" y="2413"/>
                      <a:pt x="3832" y="2401"/>
                    </a:cubicBezTo>
                    <a:close/>
                    <a:moveTo>
                      <a:pt x="3793" y="2392"/>
                    </a:moveTo>
                    <a:lnTo>
                      <a:pt x="3830" y="2411"/>
                    </a:lnTo>
                    <a:lnTo>
                      <a:pt x="3841" y="2390"/>
                    </a:lnTo>
                    <a:lnTo>
                      <a:pt x="3804" y="2370"/>
                    </a:lnTo>
                    <a:lnTo>
                      <a:pt x="3793" y="2392"/>
                    </a:lnTo>
                    <a:close/>
                    <a:moveTo>
                      <a:pt x="3843" y="2380"/>
                    </a:moveTo>
                    <a:cubicBezTo>
                      <a:pt x="3843" y="2369"/>
                      <a:pt x="3834" y="2359"/>
                      <a:pt x="3823" y="2359"/>
                    </a:cubicBezTo>
                    <a:cubicBezTo>
                      <a:pt x="3811" y="2359"/>
                      <a:pt x="3802" y="2369"/>
                      <a:pt x="3802" y="2380"/>
                    </a:cubicBezTo>
                    <a:cubicBezTo>
                      <a:pt x="3802" y="2391"/>
                      <a:pt x="3811" y="2401"/>
                      <a:pt x="3823" y="2401"/>
                    </a:cubicBezTo>
                    <a:cubicBezTo>
                      <a:pt x="3834" y="2401"/>
                      <a:pt x="3843" y="2391"/>
                      <a:pt x="3843" y="2380"/>
                    </a:cubicBezTo>
                    <a:close/>
                    <a:moveTo>
                      <a:pt x="3804" y="2371"/>
                    </a:moveTo>
                    <a:lnTo>
                      <a:pt x="3841" y="2389"/>
                    </a:lnTo>
                    <a:lnTo>
                      <a:pt x="3852" y="2366"/>
                    </a:lnTo>
                    <a:lnTo>
                      <a:pt x="3815" y="2348"/>
                    </a:lnTo>
                    <a:lnTo>
                      <a:pt x="3804" y="2371"/>
                    </a:lnTo>
                    <a:close/>
                    <a:moveTo>
                      <a:pt x="3854" y="2357"/>
                    </a:moveTo>
                    <a:cubicBezTo>
                      <a:pt x="3854" y="2346"/>
                      <a:pt x="3845" y="2336"/>
                      <a:pt x="3834" y="2336"/>
                    </a:cubicBezTo>
                    <a:cubicBezTo>
                      <a:pt x="3822" y="2336"/>
                      <a:pt x="3813" y="2346"/>
                      <a:pt x="3813" y="2357"/>
                    </a:cubicBezTo>
                    <a:cubicBezTo>
                      <a:pt x="3813" y="2368"/>
                      <a:pt x="3822" y="2378"/>
                      <a:pt x="3834" y="2378"/>
                    </a:cubicBezTo>
                    <a:cubicBezTo>
                      <a:pt x="3845" y="2378"/>
                      <a:pt x="3854" y="2368"/>
                      <a:pt x="3854" y="2357"/>
                    </a:cubicBezTo>
                    <a:close/>
                    <a:moveTo>
                      <a:pt x="3815" y="2349"/>
                    </a:moveTo>
                    <a:lnTo>
                      <a:pt x="3853" y="2365"/>
                    </a:lnTo>
                    <a:lnTo>
                      <a:pt x="3863" y="2342"/>
                    </a:lnTo>
                    <a:lnTo>
                      <a:pt x="3826" y="2325"/>
                    </a:lnTo>
                    <a:lnTo>
                      <a:pt x="3815" y="2349"/>
                    </a:lnTo>
                    <a:close/>
                    <a:moveTo>
                      <a:pt x="3865" y="2333"/>
                    </a:moveTo>
                    <a:cubicBezTo>
                      <a:pt x="3865" y="2322"/>
                      <a:pt x="3856" y="2313"/>
                      <a:pt x="3844" y="2313"/>
                    </a:cubicBezTo>
                    <a:cubicBezTo>
                      <a:pt x="3833" y="2313"/>
                      <a:pt x="3824" y="2322"/>
                      <a:pt x="3824" y="2333"/>
                    </a:cubicBezTo>
                    <a:cubicBezTo>
                      <a:pt x="3824" y="2345"/>
                      <a:pt x="3833" y="2354"/>
                      <a:pt x="3844" y="2354"/>
                    </a:cubicBezTo>
                    <a:cubicBezTo>
                      <a:pt x="3856" y="2354"/>
                      <a:pt x="3865" y="2345"/>
                      <a:pt x="3865" y="2333"/>
                    </a:cubicBezTo>
                    <a:close/>
                    <a:moveTo>
                      <a:pt x="3825" y="2325"/>
                    </a:moveTo>
                    <a:lnTo>
                      <a:pt x="3864" y="2341"/>
                    </a:lnTo>
                    <a:lnTo>
                      <a:pt x="3873" y="2317"/>
                    </a:lnTo>
                    <a:lnTo>
                      <a:pt x="3835" y="2301"/>
                    </a:lnTo>
                    <a:lnTo>
                      <a:pt x="3825" y="2325"/>
                    </a:lnTo>
                    <a:close/>
                    <a:moveTo>
                      <a:pt x="3875" y="2309"/>
                    </a:moveTo>
                    <a:cubicBezTo>
                      <a:pt x="3875" y="2298"/>
                      <a:pt x="3866" y="2288"/>
                      <a:pt x="3854" y="2288"/>
                    </a:cubicBezTo>
                    <a:cubicBezTo>
                      <a:pt x="3843" y="2288"/>
                      <a:pt x="3834" y="2298"/>
                      <a:pt x="3834" y="2309"/>
                    </a:cubicBezTo>
                    <a:cubicBezTo>
                      <a:pt x="3834" y="2320"/>
                      <a:pt x="3843" y="2330"/>
                      <a:pt x="3854" y="2330"/>
                    </a:cubicBezTo>
                    <a:cubicBezTo>
                      <a:pt x="3866" y="2330"/>
                      <a:pt x="3875" y="2320"/>
                      <a:pt x="3875" y="2309"/>
                    </a:cubicBezTo>
                    <a:close/>
                    <a:moveTo>
                      <a:pt x="3835" y="2302"/>
                    </a:moveTo>
                    <a:lnTo>
                      <a:pt x="3874" y="2316"/>
                    </a:lnTo>
                    <a:lnTo>
                      <a:pt x="3883" y="2290"/>
                    </a:lnTo>
                    <a:lnTo>
                      <a:pt x="3845" y="2276"/>
                    </a:lnTo>
                    <a:lnTo>
                      <a:pt x="3835" y="2302"/>
                    </a:lnTo>
                    <a:close/>
                    <a:moveTo>
                      <a:pt x="3885" y="2283"/>
                    </a:moveTo>
                    <a:cubicBezTo>
                      <a:pt x="3885" y="2272"/>
                      <a:pt x="3875" y="2263"/>
                      <a:pt x="3864" y="2263"/>
                    </a:cubicBezTo>
                    <a:cubicBezTo>
                      <a:pt x="3853" y="2263"/>
                      <a:pt x="3843" y="2272"/>
                      <a:pt x="3843" y="2283"/>
                    </a:cubicBezTo>
                    <a:cubicBezTo>
                      <a:pt x="3843" y="2295"/>
                      <a:pt x="3853" y="2304"/>
                      <a:pt x="3864" y="2304"/>
                    </a:cubicBezTo>
                    <a:cubicBezTo>
                      <a:pt x="3875" y="2304"/>
                      <a:pt x="3885" y="2295"/>
                      <a:pt x="3885" y="2283"/>
                    </a:cubicBezTo>
                    <a:close/>
                    <a:moveTo>
                      <a:pt x="3844" y="2276"/>
                    </a:moveTo>
                    <a:lnTo>
                      <a:pt x="3883" y="2290"/>
                    </a:lnTo>
                    <a:lnTo>
                      <a:pt x="3892" y="2264"/>
                    </a:lnTo>
                    <a:lnTo>
                      <a:pt x="3853" y="2251"/>
                    </a:lnTo>
                    <a:lnTo>
                      <a:pt x="3844" y="2276"/>
                    </a:lnTo>
                    <a:close/>
                    <a:moveTo>
                      <a:pt x="3893" y="2258"/>
                    </a:moveTo>
                    <a:cubicBezTo>
                      <a:pt x="3893" y="2246"/>
                      <a:pt x="3884" y="2237"/>
                      <a:pt x="3873" y="2237"/>
                    </a:cubicBezTo>
                    <a:cubicBezTo>
                      <a:pt x="3861" y="2237"/>
                      <a:pt x="3852" y="2246"/>
                      <a:pt x="3852" y="2258"/>
                    </a:cubicBezTo>
                    <a:cubicBezTo>
                      <a:pt x="3852" y="2269"/>
                      <a:pt x="3861" y="2278"/>
                      <a:pt x="3873" y="2278"/>
                    </a:cubicBezTo>
                    <a:cubicBezTo>
                      <a:pt x="3884" y="2278"/>
                      <a:pt x="3893" y="2269"/>
                      <a:pt x="3893" y="2258"/>
                    </a:cubicBezTo>
                    <a:close/>
                    <a:moveTo>
                      <a:pt x="3853" y="2251"/>
                    </a:moveTo>
                    <a:lnTo>
                      <a:pt x="3892" y="2264"/>
                    </a:lnTo>
                    <a:lnTo>
                      <a:pt x="3901" y="2237"/>
                    </a:lnTo>
                    <a:lnTo>
                      <a:pt x="3862" y="2224"/>
                    </a:lnTo>
                    <a:lnTo>
                      <a:pt x="3853" y="2251"/>
                    </a:lnTo>
                    <a:close/>
                    <a:moveTo>
                      <a:pt x="3902" y="2231"/>
                    </a:moveTo>
                    <a:cubicBezTo>
                      <a:pt x="3902" y="2219"/>
                      <a:pt x="3893" y="2210"/>
                      <a:pt x="3881" y="2210"/>
                    </a:cubicBezTo>
                    <a:cubicBezTo>
                      <a:pt x="3870" y="2210"/>
                      <a:pt x="3861" y="2219"/>
                      <a:pt x="3861" y="2231"/>
                    </a:cubicBezTo>
                    <a:cubicBezTo>
                      <a:pt x="3861" y="2242"/>
                      <a:pt x="3870" y="2251"/>
                      <a:pt x="3881" y="2251"/>
                    </a:cubicBezTo>
                    <a:cubicBezTo>
                      <a:pt x="3893" y="2251"/>
                      <a:pt x="3902" y="2242"/>
                      <a:pt x="3902" y="2231"/>
                    </a:cubicBezTo>
                    <a:close/>
                    <a:moveTo>
                      <a:pt x="3862" y="2225"/>
                    </a:moveTo>
                    <a:lnTo>
                      <a:pt x="3901" y="2236"/>
                    </a:lnTo>
                    <a:lnTo>
                      <a:pt x="3909" y="2210"/>
                    </a:lnTo>
                    <a:lnTo>
                      <a:pt x="3869" y="2198"/>
                    </a:lnTo>
                    <a:lnTo>
                      <a:pt x="3862" y="2225"/>
                    </a:lnTo>
                    <a:close/>
                    <a:moveTo>
                      <a:pt x="3910" y="2204"/>
                    </a:moveTo>
                    <a:cubicBezTo>
                      <a:pt x="3910" y="2192"/>
                      <a:pt x="3901" y="2183"/>
                      <a:pt x="3889" y="2183"/>
                    </a:cubicBezTo>
                    <a:cubicBezTo>
                      <a:pt x="3878" y="2183"/>
                      <a:pt x="3869" y="2192"/>
                      <a:pt x="3869" y="2204"/>
                    </a:cubicBezTo>
                    <a:cubicBezTo>
                      <a:pt x="3869" y="2215"/>
                      <a:pt x="3878" y="2225"/>
                      <a:pt x="3889" y="2225"/>
                    </a:cubicBezTo>
                    <a:cubicBezTo>
                      <a:pt x="3901" y="2225"/>
                      <a:pt x="3910" y="2215"/>
                      <a:pt x="3910" y="2204"/>
                    </a:cubicBezTo>
                    <a:close/>
                    <a:moveTo>
                      <a:pt x="3869" y="2198"/>
                    </a:moveTo>
                    <a:lnTo>
                      <a:pt x="3909" y="2209"/>
                    </a:lnTo>
                    <a:lnTo>
                      <a:pt x="3917" y="2181"/>
                    </a:lnTo>
                    <a:lnTo>
                      <a:pt x="3877" y="2170"/>
                    </a:lnTo>
                    <a:lnTo>
                      <a:pt x="3869" y="2198"/>
                    </a:lnTo>
                    <a:close/>
                    <a:moveTo>
                      <a:pt x="3917" y="2176"/>
                    </a:moveTo>
                    <a:cubicBezTo>
                      <a:pt x="3917" y="2164"/>
                      <a:pt x="3908" y="2155"/>
                      <a:pt x="3897" y="2155"/>
                    </a:cubicBezTo>
                    <a:cubicBezTo>
                      <a:pt x="3885" y="2155"/>
                      <a:pt x="3876" y="2164"/>
                      <a:pt x="3876" y="2176"/>
                    </a:cubicBezTo>
                    <a:cubicBezTo>
                      <a:pt x="3876" y="2187"/>
                      <a:pt x="3885" y="2197"/>
                      <a:pt x="3897" y="2197"/>
                    </a:cubicBezTo>
                    <a:cubicBezTo>
                      <a:pt x="3908" y="2197"/>
                      <a:pt x="3917" y="2187"/>
                      <a:pt x="3917" y="2176"/>
                    </a:cubicBezTo>
                    <a:close/>
                    <a:moveTo>
                      <a:pt x="3877" y="2171"/>
                    </a:moveTo>
                    <a:lnTo>
                      <a:pt x="3917" y="2181"/>
                    </a:lnTo>
                    <a:lnTo>
                      <a:pt x="3924" y="2153"/>
                    </a:lnTo>
                    <a:lnTo>
                      <a:pt x="3884" y="2142"/>
                    </a:lnTo>
                    <a:lnTo>
                      <a:pt x="3877" y="2171"/>
                    </a:lnTo>
                    <a:close/>
                    <a:moveTo>
                      <a:pt x="3925" y="2147"/>
                    </a:moveTo>
                    <a:cubicBezTo>
                      <a:pt x="3925" y="2136"/>
                      <a:pt x="3915" y="2127"/>
                      <a:pt x="3904" y="2127"/>
                    </a:cubicBezTo>
                    <a:cubicBezTo>
                      <a:pt x="3893" y="2127"/>
                      <a:pt x="3883" y="2136"/>
                      <a:pt x="3883" y="2147"/>
                    </a:cubicBezTo>
                    <a:cubicBezTo>
                      <a:pt x="3883" y="2159"/>
                      <a:pt x="3893" y="2168"/>
                      <a:pt x="3904" y="2168"/>
                    </a:cubicBezTo>
                    <a:cubicBezTo>
                      <a:pt x="3915" y="2168"/>
                      <a:pt x="3925" y="2159"/>
                      <a:pt x="3925" y="2147"/>
                    </a:cubicBezTo>
                    <a:close/>
                    <a:moveTo>
                      <a:pt x="3884" y="2143"/>
                    </a:moveTo>
                    <a:lnTo>
                      <a:pt x="3924" y="2152"/>
                    </a:lnTo>
                    <a:lnTo>
                      <a:pt x="3931" y="2122"/>
                    </a:lnTo>
                    <a:lnTo>
                      <a:pt x="3891" y="2113"/>
                    </a:lnTo>
                    <a:lnTo>
                      <a:pt x="3884" y="2143"/>
                    </a:lnTo>
                    <a:close/>
                    <a:moveTo>
                      <a:pt x="3932" y="2118"/>
                    </a:moveTo>
                    <a:cubicBezTo>
                      <a:pt x="3932" y="2106"/>
                      <a:pt x="3923" y="2097"/>
                      <a:pt x="3911" y="2097"/>
                    </a:cubicBezTo>
                    <a:cubicBezTo>
                      <a:pt x="3900" y="2097"/>
                      <a:pt x="3891" y="2106"/>
                      <a:pt x="3891" y="2118"/>
                    </a:cubicBezTo>
                    <a:cubicBezTo>
                      <a:pt x="3891" y="2129"/>
                      <a:pt x="3900" y="2138"/>
                      <a:pt x="3911" y="2138"/>
                    </a:cubicBezTo>
                    <a:cubicBezTo>
                      <a:pt x="3923" y="2138"/>
                      <a:pt x="3932" y="2129"/>
                      <a:pt x="3932" y="2118"/>
                    </a:cubicBezTo>
                    <a:close/>
                    <a:moveTo>
                      <a:pt x="3891" y="2113"/>
                    </a:moveTo>
                    <a:lnTo>
                      <a:pt x="3931" y="2122"/>
                    </a:lnTo>
                    <a:lnTo>
                      <a:pt x="3938" y="2092"/>
                    </a:lnTo>
                    <a:lnTo>
                      <a:pt x="3898" y="2083"/>
                    </a:lnTo>
                    <a:lnTo>
                      <a:pt x="3891" y="2113"/>
                    </a:lnTo>
                    <a:close/>
                    <a:moveTo>
                      <a:pt x="3939" y="2088"/>
                    </a:moveTo>
                    <a:cubicBezTo>
                      <a:pt x="3939" y="2076"/>
                      <a:pt x="3929" y="2067"/>
                      <a:pt x="3918" y="2067"/>
                    </a:cubicBezTo>
                    <a:cubicBezTo>
                      <a:pt x="3907" y="2067"/>
                      <a:pt x="3897" y="2076"/>
                      <a:pt x="3897" y="2088"/>
                    </a:cubicBezTo>
                    <a:cubicBezTo>
                      <a:pt x="3897" y="2099"/>
                      <a:pt x="3907" y="2108"/>
                      <a:pt x="3918" y="2108"/>
                    </a:cubicBezTo>
                    <a:cubicBezTo>
                      <a:pt x="3929" y="2108"/>
                      <a:pt x="3939" y="2099"/>
                      <a:pt x="3939" y="2088"/>
                    </a:cubicBezTo>
                    <a:close/>
                    <a:moveTo>
                      <a:pt x="3898" y="2083"/>
                    </a:moveTo>
                    <a:lnTo>
                      <a:pt x="3938" y="2092"/>
                    </a:lnTo>
                    <a:lnTo>
                      <a:pt x="3945" y="2061"/>
                    </a:lnTo>
                    <a:lnTo>
                      <a:pt x="3905" y="2052"/>
                    </a:lnTo>
                    <a:lnTo>
                      <a:pt x="3898" y="2083"/>
                    </a:lnTo>
                    <a:close/>
                    <a:moveTo>
                      <a:pt x="3946" y="2056"/>
                    </a:moveTo>
                    <a:cubicBezTo>
                      <a:pt x="3946" y="2045"/>
                      <a:pt x="3936" y="2035"/>
                      <a:pt x="3925" y="2035"/>
                    </a:cubicBezTo>
                    <a:cubicBezTo>
                      <a:pt x="3913" y="2035"/>
                      <a:pt x="3904" y="2045"/>
                      <a:pt x="3904" y="2056"/>
                    </a:cubicBezTo>
                    <a:cubicBezTo>
                      <a:pt x="3904" y="2068"/>
                      <a:pt x="3913" y="2077"/>
                      <a:pt x="3925" y="2077"/>
                    </a:cubicBezTo>
                    <a:cubicBezTo>
                      <a:pt x="3936" y="2077"/>
                      <a:pt x="3946" y="2068"/>
                      <a:pt x="3946" y="2056"/>
                    </a:cubicBezTo>
                    <a:close/>
                    <a:moveTo>
                      <a:pt x="3905" y="2052"/>
                    </a:moveTo>
                    <a:lnTo>
                      <a:pt x="3945" y="2060"/>
                    </a:lnTo>
                    <a:lnTo>
                      <a:pt x="3952" y="2029"/>
                    </a:lnTo>
                    <a:lnTo>
                      <a:pt x="3911" y="2020"/>
                    </a:lnTo>
                    <a:lnTo>
                      <a:pt x="3905" y="2052"/>
                    </a:lnTo>
                    <a:close/>
                    <a:moveTo>
                      <a:pt x="3952" y="2025"/>
                    </a:moveTo>
                    <a:cubicBezTo>
                      <a:pt x="3952" y="2013"/>
                      <a:pt x="3943" y="2004"/>
                      <a:pt x="3932" y="2004"/>
                    </a:cubicBezTo>
                    <a:cubicBezTo>
                      <a:pt x="3920" y="2004"/>
                      <a:pt x="3911" y="2013"/>
                      <a:pt x="3911" y="2025"/>
                    </a:cubicBezTo>
                    <a:cubicBezTo>
                      <a:pt x="3911" y="2036"/>
                      <a:pt x="3920" y="2045"/>
                      <a:pt x="3932" y="2045"/>
                    </a:cubicBezTo>
                    <a:cubicBezTo>
                      <a:pt x="3943" y="2045"/>
                      <a:pt x="3952" y="2036"/>
                      <a:pt x="3952" y="2025"/>
                    </a:cubicBezTo>
                    <a:close/>
                    <a:moveTo>
                      <a:pt x="3911" y="2020"/>
                    </a:moveTo>
                    <a:lnTo>
                      <a:pt x="3952" y="2029"/>
                    </a:lnTo>
                    <a:lnTo>
                      <a:pt x="3959" y="1996"/>
                    </a:lnTo>
                    <a:lnTo>
                      <a:pt x="3918" y="1987"/>
                    </a:lnTo>
                    <a:lnTo>
                      <a:pt x="3911" y="2020"/>
                    </a:lnTo>
                    <a:close/>
                    <a:moveTo>
                      <a:pt x="3959" y="1992"/>
                    </a:moveTo>
                    <a:cubicBezTo>
                      <a:pt x="3959" y="1980"/>
                      <a:pt x="3950" y="1971"/>
                      <a:pt x="3938" y="1971"/>
                    </a:cubicBezTo>
                    <a:cubicBezTo>
                      <a:pt x="3927" y="1971"/>
                      <a:pt x="3918" y="1980"/>
                      <a:pt x="3918" y="1992"/>
                    </a:cubicBezTo>
                    <a:cubicBezTo>
                      <a:pt x="3918" y="2003"/>
                      <a:pt x="3927" y="2012"/>
                      <a:pt x="3938" y="2012"/>
                    </a:cubicBezTo>
                    <a:cubicBezTo>
                      <a:pt x="3950" y="2012"/>
                      <a:pt x="3959" y="2003"/>
                      <a:pt x="3959" y="1992"/>
                    </a:cubicBezTo>
                    <a:close/>
                    <a:moveTo>
                      <a:pt x="3918" y="1987"/>
                    </a:moveTo>
                    <a:lnTo>
                      <a:pt x="3959" y="1996"/>
                    </a:lnTo>
                    <a:lnTo>
                      <a:pt x="3966" y="1961"/>
                    </a:lnTo>
                    <a:lnTo>
                      <a:pt x="3925" y="1953"/>
                    </a:lnTo>
                    <a:lnTo>
                      <a:pt x="3918" y="1987"/>
                    </a:lnTo>
                    <a:close/>
                    <a:moveTo>
                      <a:pt x="3966" y="1957"/>
                    </a:moveTo>
                    <a:cubicBezTo>
                      <a:pt x="3966" y="1946"/>
                      <a:pt x="3957" y="1936"/>
                      <a:pt x="3946" y="1936"/>
                    </a:cubicBezTo>
                    <a:cubicBezTo>
                      <a:pt x="3934" y="1936"/>
                      <a:pt x="3925" y="1946"/>
                      <a:pt x="3925" y="1957"/>
                    </a:cubicBezTo>
                    <a:cubicBezTo>
                      <a:pt x="3925" y="1969"/>
                      <a:pt x="3934" y="1978"/>
                      <a:pt x="3946" y="1978"/>
                    </a:cubicBezTo>
                    <a:cubicBezTo>
                      <a:pt x="3957" y="1978"/>
                      <a:pt x="3966" y="1969"/>
                      <a:pt x="3966" y="1957"/>
                    </a:cubicBezTo>
                    <a:close/>
                    <a:moveTo>
                      <a:pt x="3925" y="1953"/>
                    </a:moveTo>
                    <a:lnTo>
                      <a:pt x="3966" y="1961"/>
                    </a:lnTo>
                    <a:lnTo>
                      <a:pt x="3973" y="1927"/>
                    </a:lnTo>
                    <a:lnTo>
                      <a:pt x="3933" y="1919"/>
                    </a:lnTo>
                    <a:lnTo>
                      <a:pt x="3925" y="1953"/>
                    </a:lnTo>
                    <a:close/>
                    <a:moveTo>
                      <a:pt x="3974" y="1923"/>
                    </a:moveTo>
                    <a:cubicBezTo>
                      <a:pt x="3974" y="1912"/>
                      <a:pt x="3964" y="1902"/>
                      <a:pt x="3953" y="1902"/>
                    </a:cubicBezTo>
                    <a:cubicBezTo>
                      <a:pt x="3941" y="1902"/>
                      <a:pt x="3932" y="1912"/>
                      <a:pt x="3932" y="1923"/>
                    </a:cubicBezTo>
                    <a:cubicBezTo>
                      <a:pt x="3932" y="1935"/>
                      <a:pt x="3941" y="1944"/>
                      <a:pt x="3953" y="1944"/>
                    </a:cubicBezTo>
                    <a:cubicBezTo>
                      <a:pt x="3964" y="1944"/>
                      <a:pt x="3974" y="1935"/>
                      <a:pt x="3974" y="1923"/>
                    </a:cubicBezTo>
                    <a:close/>
                    <a:moveTo>
                      <a:pt x="3933" y="1919"/>
                    </a:moveTo>
                    <a:lnTo>
                      <a:pt x="3973" y="1928"/>
                    </a:lnTo>
                    <a:lnTo>
                      <a:pt x="3981" y="1894"/>
                    </a:lnTo>
                    <a:lnTo>
                      <a:pt x="3940" y="1885"/>
                    </a:lnTo>
                    <a:lnTo>
                      <a:pt x="3933" y="1919"/>
                    </a:lnTo>
                    <a:close/>
                    <a:moveTo>
                      <a:pt x="3981" y="1889"/>
                    </a:moveTo>
                    <a:cubicBezTo>
                      <a:pt x="3981" y="1878"/>
                      <a:pt x="3972" y="1868"/>
                      <a:pt x="3960" y="1868"/>
                    </a:cubicBezTo>
                    <a:cubicBezTo>
                      <a:pt x="3949" y="1868"/>
                      <a:pt x="3940" y="1878"/>
                      <a:pt x="3940" y="1889"/>
                    </a:cubicBezTo>
                    <a:cubicBezTo>
                      <a:pt x="3940" y="1901"/>
                      <a:pt x="3949" y="1910"/>
                      <a:pt x="3960" y="1910"/>
                    </a:cubicBezTo>
                    <a:cubicBezTo>
                      <a:pt x="3972" y="1910"/>
                      <a:pt x="3981" y="1901"/>
                      <a:pt x="3981" y="1889"/>
                    </a:cubicBezTo>
                    <a:close/>
                    <a:moveTo>
                      <a:pt x="3940" y="1885"/>
                    </a:moveTo>
                    <a:lnTo>
                      <a:pt x="3981" y="1894"/>
                    </a:lnTo>
                    <a:lnTo>
                      <a:pt x="3988" y="1860"/>
                    </a:lnTo>
                    <a:lnTo>
                      <a:pt x="3948" y="1851"/>
                    </a:lnTo>
                    <a:lnTo>
                      <a:pt x="3940" y="1885"/>
                    </a:lnTo>
                    <a:close/>
                    <a:moveTo>
                      <a:pt x="3989" y="1855"/>
                    </a:moveTo>
                    <a:cubicBezTo>
                      <a:pt x="3989" y="1844"/>
                      <a:pt x="3979" y="1835"/>
                      <a:pt x="3968" y="1835"/>
                    </a:cubicBezTo>
                    <a:cubicBezTo>
                      <a:pt x="3956" y="1835"/>
                      <a:pt x="3947" y="1844"/>
                      <a:pt x="3947" y="1855"/>
                    </a:cubicBezTo>
                    <a:cubicBezTo>
                      <a:pt x="3947" y="1867"/>
                      <a:pt x="3956" y="1876"/>
                      <a:pt x="3968" y="1876"/>
                    </a:cubicBezTo>
                    <a:cubicBezTo>
                      <a:pt x="3979" y="1876"/>
                      <a:pt x="3989" y="1867"/>
                      <a:pt x="3989" y="1855"/>
                    </a:cubicBezTo>
                    <a:close/>
                    <a:moveTo>
                      <a:pt x="3948" y="1851"/>
                    </a:moveTo>
                    <a:lnTo>
                      <a:pt x="3988" y="1859"/>
                    </a:lnTo>
                    <a:lnTo>
                      <a:pt x="3995" y="1826"/>
                    </a:lnTo>
                    <a:lnTo>
                      <a:pt x="3955" y="1817"/>
                    </a:lnTo>
                    <a:lnTo>
                      <a:pt x="3948" y="1851"/>
                    </a:lnTo>
                    <a:close/>
                    <a:moveTo>
                      <a:pt x="3996" y="1822"/>
                    </a:moveTo>
                    <a:cubicBezTo>
                      <a:pt x="3996" y="1810"/>
                      <a:pt x="3986" y="1801"/>
                      <a:pt x="3975" y="1801"/>
                    </a:cubicBezTo>
                    <a:cubicBezTo>
                      <a:pt x="3963" y="1801"/>
                      <a:pt x="3954" y="1810"/>
                      <a:pt x="3954" y="1822"/>
                    </a:cubicBezTo>
                    <a:cubicBezTo>
                      <a:pt x="3954" y="1833"/>
                      <a:pt x="3963" y="1842"/>
                      <a:pt x="3975" y="1842"/>
                    </a:cubicBezTo>
                    <a:cubicBezTo>
                      <a:pt x="3986" y="1842"/>
                      <a:pt x="3996" y="1833"/>
                      <a:pt x="3996" y="1822"/>
                    </a:cubicBezTo>
                    <a:close/>
                    <a:moveTo>
                      <a:pt x="3955" y="1818"/>
                    </a:moveTo>
                    <a:lnTo>
                      <a:pt x="3995" y="1826"/>
                    </a:lnTo>
                    <a:lnTo>
                      <a:pt x="4001" y="1793"/>
                    </a:lnTo>
                    <a:lnTo>
                      <a:pt x="3961" y="1785"/>
                    </a:lnTo>
                    <a:lnTo>
                      <a:pt x="3955" y="1818"/>
                    </a:lnTo>
                    <a:close/>
                    <a:moveTo>
                      <a:pt x="4002" y="1789"/>
                    </a:moveTo>
                    <a:cubicBezTo>
                      <a:pt x="4002" y="1778"/>
                      <a:pt x="3993" y="1769"/>
                      <a:pt x="3981" y="1769"/>
                    </a:cubicBezTo>
                    <a:cubicBezTo>
                      <a:pt x="3970" y="1769"/>
                      <a:pt x="3960" y="1778"/>
                      <a:pt x="3960" y="1789"/>
                    </a:cubicBezTo>
                    <a:cubicBezTo>
                      <a:pt x="3960" y="1801"/>
                      <a:pt x="3970" y="1810"/>
                      <a:pt x="3981" y="1810"/>
                    </a:cubicBezTo>
                    <a:cubicBezTo>
                      <a:pt x="3993" y="1810"/>
                      <a:pt x="4002" y="1801"/>
                      <a:pt x="4002" y="1789"/>
                    </a:cubicBezTo>
                    <a:close/>
                    <a:moveTo>
                      <a:pt x="3961" y="1786"/>
                    </a:moveTo>
                    <a:lnTo>
                      <a:pt x="4001" y="1793"/>
                    </a:lnTo>
                    <a:lnTo>
                      <a:pt x="4007" y="1761"/>
                    </a:lnTo>
                    <a:lnTo>
                      <a:pt x="3967" y="1753"/>
                    </a:lnTo>
                    <a:lnTo>
                      <a:pt x="3961" y="1786"/>
                    </a:lnTo>
                    <a:close/>
                    <a:moveTo>
                      <a:pt x="4008" y="1757"/>
                    </a:moveTo>
                    <a:cubicBezTo>
                      <a:pt x="4008" y="1746"/>
                      <a:pt x="3998" y="1736"/>
                      <a:pt x="3987" y="1736"/>
                    </a:cubicBezTo>
                    <a:cubicBezTo>
                      <a:pt x="3975" y="1736"/>
                      <a:pt x="3966" y="1746"/>
                      <a:pt x="3966" y="1757"/>
                    </a:cubicBezTo>
                    <a:cubicBezTo>
                      <a:pt x="3966" y="1768"/>
                      <a:pt x="3975" y="1778"/>
                      <a:pt x="3987" y="1778"/>
                    </a:cubicBezTo>
                    <a:cubicBezTo>
                      <a:pt x="3998" y="1778"/>
                      <a:pt x="4008" y="1768"/>
                      <a:pt x="4008" y="1757"/>
                    </a:cubicBezTo>
                    <a:close/>
                    <a:moveTo>
                      <a:pt x="3966" y="1754"/>
                    </a:moveTo>
                    <a:lnTo>
                      <a:pt x="4007" y="1760"/>
                    </a:lnTo>
                    <a:lnTo>
                      <a:pt x="4012" y="1730"/>
                    </a:lnTo>
                    <a:lnTo>
                      <a:pt x="3972" y="1723"/>
                    </a:lnTo>
                    <a:lnTo>
                      <a:pt x="3966" y="1754"/>
                    </a:lnTo>
                    <a:close/>
                    <a:moveTo>
                      <a:pt x="4013" y="1726"/>
                    </a:moveTo>
                    <a:cubicBezTo>
                      <a:pt x="4013" y="1715"/>
                      <a:pt x="4003" y="1706"/>
                      <a:pt x="3992" y="1706"/>
                    </a:cubicBezTo>
                    <a:cubicBezTo>
                      <a:pt x="3981" y="1706"/>
                      <a:pt x="3971" y="1715"/>
                      <a:pt x="3971" y="1726"/>
                    </a:cubicBezTo>
                    <a:cubicBezTo>
                      <a:pt x="3971" y="1738"/>
                      <a:pt x="3981" y="1747"/>
                      <a:pt x="3992" y="1747"/>
                    </a:cubicBezTo>
                    <a:cubicBezTo>
                      <a:pt x="4003" y="1747"/>
                      <a:pt x="4013" y="1738"/>
                      <a:pt x="4013" y="1726"/>
                    </a:cubicBezTo>
                    <a:close/>
                    <a:moveTo>
                      <a:pt x="3972" y="1723"/>
                    </a:moveTo>
                    <a:lnTo>
                      <a:pt x="4013" y="1730"/>
                    </a:lnTo>
                    <a:lnTo>
                      <a:pt x="4017" y="1699"/>
                    </a:lnTo>
                    <a:lnTo>
                      <a:pt x="3976" y="1693"/>
                    </a:lnTo>
                    <a:lnTo>
                      <a:pt x="3972" y="1723"/>
                    </a:lnTo>
                    <a:close/>
                    <a:moveTo>
                      <a:pt x="4018" y="1696"/>
                    </a:moveTo>
                    <a:cubicBezTo>
                      <a:pt x="4018" y="1684"/>
                      <a:pt x="4008" y="1675"/>
                      <a:pt x="3997" y="1675"/>
                    </a:cubicBezTo>
                    <a:cubicBezTo>
                      <a:pt x="3985" y="1675"/>
                      <a:pt x="3976" y="1684"/>
                      <a:pt x="3976" y="1696"/>
                    </a:cubicBezTo>
                    <a:cubicBezTo>
                      <a:pt x="3976" y="1707"/>
                      <a:pt x="3985" y="1717"/>
                      <a:pt x="3997" y="1717"/>
                    </a:cubicBezTo>
                    <a:cubicBezTo>
                      <a:pt x="4008" y="1717"/>
                      <a:pt x="4018" y="1707"/>
                      <a:pt x="4018" y="1696"/>
                    </a:cubicBezTo>
                    <a:close/>
                    <a:moveTo>
                      <a:pt x="3976" y="1693"/>
                    </a:moveTo>
                    <a:lnTo>
                      <a:pt x="4017" y="1699"/>
                    </a:lnTo>
                    <a:lnTo>
                      <a:pt x="4022" y="1670"/>
                    </a:lnTo>
                    <a:lnTo>
                      <a:pt x="3981" y="1664"/>
                    </a:lnTo>
                    <a:lnTo>
                      <a:pt x="3976" y="1693"/>
                    </a:lnTo>
                    <a:close/>
                    <a:moveTo>
                      <a:pt x="4022" y="1667"/>
                    </a:moveTo>
                    <a:cubicBezTo>
                      <a:pt x="4022" y="1655"/>
                      <a:pt x="4013" y="1646"/>
                      <a:pt x="4001" y="1646"/>
                    </a:cubicBezTo>
                    <a:cubicBezTo>
                      <a:pt x="3990" y="1646"/>
                      <a:pt x="3980" y="1655"/>
                      <a:pt x="3980" y="1667"/>
                    </a:cubicBezTo>
                    <a:cubicBezTo>
                      <a:pt x="3980" y="1678"/>
                      <a:pt x="3990" y="1687"/>
                      <a:pt x="4001" y="1687"/>
                    </a:cubicBezTo>
                    <a:cubicBezTo>
                      <a:pt x="4013" y="1687"/>
                      <a:pt x="4022" y="1678"/>
                      <a:pt x="4022" y="1667"/>
                    </a:cubicBezTo>
                    <a:close/>
                    <a:moveTo>
                      <a:pt x="3981" y="1664"/>
                    </a:moveTo>
                    <a:lnTo>
                      <a:pt x="4022" y="1669"/>
                    </a:lnTo>
                    <a:lnTo>
                      <a:pt x="4026" y="1640"/>
                    </a:lnTo>
                    <a:lnTo>
                      <a:pt x="3985" y="1635"/>
                    </a:lnTo>
                    <a:lnTo>
                      <a:pt x="3981" y="1664"/>
                    </a:lnTo>
                    <a:close/>
                    <a:moveTo>
                      <a:pt x="4026" y="1638"/>
                    </a:moveTo>
                    <a:cubicBezTo>
                      <a:pt x="4026" y="1626"/>
                      <a:pt x="4017" y="1617"/>
                      <a:pt x="4005" y="1617"/>
                    </a:cubicBezTo>
                    <a:cubicBezTo>
                      <a:pt x="3994" y="1617"/>
                      <a:pt x="3985" y="1626"/>
                      <a:pt x="3985" y="1638"/>
                    </a:cubicBezTo>
                    <a:cubicBezTo>
                      <a:pt x="3985" y="1649"/>
                      <a:pt x="3994" y="1658"/>
                      <a:pt x="4005" y="1658"/>
                    </a:cubicBezTo>
                    <a:cubicBezTo>
                      <a:pt x="4017" y="1658"/>
                      <a:pt x="4026" y="1649"/>
                      <a:pt x="4026" y="1638"/>
                    </a:cubicBezTo>
                    <a:close/>
                    <a:moveTo>
                      <a:pt x="3985" y="1635"/>
                    </a:moveTo>
                    <a:lnTo>
                      <a:pt x="4026" y="1640"/>
                    </a:lnTo>
                    <a:lnTo>
                      <a:pt x="4030" y="1612"/>
                    </a:lnTo>
                    <a:lnTo>
                      <a:pt x="3988" y="1607"/>
                    </a:lnTo>
                    <a:lnTo>
                      <a:pt x="3985" y="1635"/>
                    </a:lnTo>
                    <a:close/>
                    <a:moveTo>
                      <a:pt x="4030" y="1610"/>
                    </a:moveTo>
                    <a:cubicBezTo>
                      <a:pt x="4030" y="1598"/>
                      <a:pt x="4020" y="1589"/>
                      <a:pt x="4009" y="1589"/>
                    </a:cubicBezTo>
                    <a:cubicBezTo>
                      <a:pt x="3997" y="1589"/>
                      <a:pt x="3988" y="1598"/>
                      <a:pt x="3988" y="1610"/>
                    </a:cubicBezTo>
                    <a:cubicBezTo>
                      <a:pt x="3988" y="1621"/>
                      <a:pt x="3997" y="1630"/>
                      <a:pt x="4009" y="1630"/>
                    </a:cubicBezTo>
                    <a:cubicBezTo>
                      <a:pt x="4020" y="1630"/>
                      <a:pt x="4030" y="1621"/>
                      <a:pt x="4030" y="1610"/>
                    </a:cubicBezTo>
                    <a:close/>
                    <a:moveTo>
                      <a:pt x="3988" y="1607"/>
                    </a:moveTo>
                    <a:lnTo>
                      <a:pt x="4030" y="1612"/>
                    </a:lnTo>
                    <a:lnTo>
                      <a:pt x="4033" y="1584"/>
                    </a:lnTo>
                    <a:lnTo>
                      <a:pt x="3992" y="1579"/>
                    </a:lnTo>
                    <a:lnTo>
                      <a:pt x="3988" y="1607"/>
                    </a:lnTo>
                    <a:close/>
                    <a:moveTo>
                      <a:pt x="4033" y="1581"/>
                    </a:moveTo>
                    <a:cubicBezTo>
                      <a:pt x="4033" y="1570"/>
                      <a:pt x="4024" y="1560"/>
                      <a:pt x="4012" y="1560"/>
                    </a:cubicBezTo>
                    <a:cubicBezTo>
                      <a:pt x="4001" y="1560"/>
                      <a:pt x="3992" y="1570"/>
                      <a:pt x="3992" y="1581"/>
                    </a:cubicBezTo>
                    <a:cubicBezTo>
                      <a:pt x="3992" y="1593"/>
                      <a:pt x="4001" y="1602"/>
                      <a:pt x="4012" y="1602"/>
                    </a:cubicBezTo>
                    <a:cubicBezTo>
                      <a:pt x="4024" y="1602"/>
                      <a:pt x="4033" y="1593"/>
                      <a:pt x="4033" y="1581"/>
                    </a:cubicBezTo>
                    <a:close/>
                    <a:moveTo>
                      <a:pt x="3992" y="1579"/>
                    </a:moveTo>
                    <a:lnTo>
                      <a:pt x="4033" y="1584"/>
                    </a:lnTo>
                    <a:lnTo>
                      <a:pt x="4037" y="1554"/>
                    </a:lnTo>
                    <a:lnTo>
                      <a:pt x="3995" y="1549"/>
                    </a:lnTo>
                    <a:lnTo>
                      <a:pt x="3992" y="1579"/>
                    </a:lnTo>
                    <a:close/>
                    <a:moveTo>
                      <a:pt x="4037" y="1551"/>
                    </a:moveTo>
                    <a:cubicBezTo>
                      <a:pt x="4037" y="1540"/>
                      <a:pt x="4027" y="1531"/>
                      <a:pt x="4016" y="1531"/>
                    </a:cubicBezTo>
                    <a:cubicBezTo>
                      <a:pt x="4004" y="1531"/>
                      <a:pt x="3995" y="1540"/>
                      <a:pt x="3995" y="1551"/>
                    </a:cubicBezTo>
                    <a:cubicBezTo>
                      <a:pt x="3995" y="1563"/>
                      <a:pt x="4004" y="1572"/>
                      <a:pt x="4016" y="1572"/>
                    </a:cubicBezTo>
                    <a:cubicBezTo>
                      <a:pt x="4027" y="1572"/>
                      <a:pt x="4037" y="1563"/>
                      <a:pt x="4037" y="1551"/>
                    </a:cubicBezTo>
                    <a:close/>
                    <a:moveTo>
                      <a:pt x="3995" y="1549"/>
                    </a:moveTo>
                    <a:lnTo>
                      <a:pt x="4037" y="1554"/>
                    </a:lnTo>
                    <a:lnTo>
                      <a:pt x="4040" y="1524"/>
                    </a:lnTo>
                    <a:lnTo>
                      <a:pt x="3998" y="1520"/>
                    </a:lnTo>
                    <a:lnTo>
                      <a:pt x="3995" y="1549"/>
                    </a:lnTo>
                    <a:close/>
                    <a:moveTo>
                      <a:pt x="4040" y="1522"/>
                    </a:moveTo>
                    <a:cubicBezTo>
                      <a:pt x="4040" y="1510"/>
                      <a:pt x="4031" y="1501"/>
                      <a:pt x="4019" y="1501"/>
                    </a:cubicBezTo>
                    <a:cubicBezTo>
                      <a:pt x="4008" y="1501"/>
                      <a:pt x="3998" y="1510"/>
                      <a:pt x="3998" y="1522"/>
                    </a:cubicBezTo>
                    <a:cubicBezTo>
                      <a:pt x="3998" y="1533"/>
                      <a:pt x="4008" y="1543"/>
                      <a:pt x="4019" y="1543"/>
                    </a:cubicBezTo>
                    <a:cubicBezTo>
                      <a:pt x="4031" y="1543"/>
                      <a:pt x="4040" y="1533"/>
                      <a:pt x="4040" y="1522"/>
                    </a:cubicBezTo>
                    <a:close/>
                    <a:moveTo>
                      <a:pt x="3998" y="1520"/>
                    </a:moveTo>
                    <a:lnTo>
                      <a:pt x="4040" y="1524"/>
                    </a:lnTo>
                    <a:lnTo>
                      <a:pt x="4043" y="1493"/>
                    </a:lnTo>
                    <a:lnTo>
                      <a:pt x="4002" y="1488"/>
                    </a:lnTo>
                    <a:lnTo>
                      <a:pt x="3998" y="1520"/>
                    </a:lnTo>
                    <a:close/>
                    <a:moveTo>
                      <a:pt x="4043" y="1491"/>
                    </a:moveTo>
                    <a:cubicBezTo>
                      <a:pt x="4043" y="1479"/>
                      <a:pt x="4034" y="1470"/>
                      <a:pt x="4022" y="1470"/>
                    </a:cubicBezTo>
                    <a:cubicBezTo>
                      <a:pt x="4011" y="1470"/>
                      <a:pt x="4002" y="1479"/>
                      <a:pt x="4002" y="1491"/>
                    </a:cubicBezTo>
                    <a:cubicBezTo>
                      <a:pt x="4002" y="1502"/>
                      <a:pt x="4011" y="1511"/>
                      <a:pt x="4022" y="1511"/>
                    </a:cubicBezTo>
                    <a:cubicBezTo>
                      <a:pt x="4034" y="1511"/>
                      <a:pt x="4043" y="1502"/>
                      <a:pt x="4043" y="1491"/>
                    </a:cubicBezTo>
                    <a:close/>
                    <a:moveTo>
                      <a:pt x="4002" y="1489"/>
                    </a:moveTo>
                    <a:lnTo>
                      <a:pt x="4043" y="1493"/>
                    </a:lnTo>
                    <a:lnTo>
                      <a:pt x="4046" y="1461"/>
                    </a:lnTo>
                    <a:lnTo>
                      <a:pt x="4005" y="1457"/>
                    </a:lnTo>
                    <a:lnTo>
                      <a:pt x="4002" y="1489"/>
                    </a:lnTo>
                    <a:close/>
                    <a:moveTo>
                      <a:pt x="4046" y="1459"/>
                    </a:moveTo>
                    <a:cubicBezTo>
                      <a:pt x="4046" y="1448"/>
                      <a:pt x="4037" y="1438"/>
                      <a:pt x="4025" y="1438"/>
                    </a:cubicBezTo>
                    <a:cubicBezTo>
                      <a:pt x="4014" y="1438"/>
                      <a:pt x="4004" y="1448"/>
                      <a:pt x="4004" y="1459"/>
                    </a:cubicBezTo>
                    <a:cubicBezTo>
                      <a:pt x="4004" y="1471"/>
                      <a:pt x="4014" y="1480"/>
                      <a:pt x="4025" y="1480"/>
                    </a:cubicBezTo>
                    <a:cubicBezTo>
                      <a:pt x="4037" y="1480"/>
                      <a:pt x="4046" y="1471"/>
                      <a:pt x="4046" y="1459"/>
                    </a:cubicBezTo>
                    <a:close/>
                    <a:moveTo>
                      <a:pt x="4005" y="1457"/>
                    </a:moveTo>
                    <a:lnTo>
                      <a:pt x="4046" y="1461"/>
                    </a:lnTo>
                    <a:lnTo>
                      <a:pt x="4049" y="1430"/>
                    </a:lnTo>
                    <a:lnTo>
                      <a:pt x="4007" y="1426"/>
                    </a:lnTo>
                    <a:lnTo>
                      <a:pt x="4005" y="1457"/>
                    </a:lnTo>
                    <a:close/>
                    <a:moveTo>
                      <a:pt x="4049" y="1428"/>
                    </a:moveTo>
                    <a:cubicBezTo>
                      <a:pt x="4049" y="1416"/>
                      <a:pt x="4040" y="1407"/>
                      <a:pt x="4028" y="1407"/>
                    </a:cubicBezTo>
                    <a:cubicBezTo>
                      <a:pt x="4017" y="1407"/>
                      <a:pt x="4007" y="1416"/>
                      <a:pt x="4007" y="1428"/>
                    </a:cubicBezTo>
                    <a:cubicBezTo>
                      <a:pt x="4007" y="1440"/>
                      <a:pt x="4017" y="1449"/>
                      <a:pt x="4028" y="1449"/>
                    </a:cubicBezTo>
                    <a:cubicBezTo>
                      <a:pt x="4040" y="1449"/>
                      <a:pt x="4049" y="1440"/>
                      <a:pt x="4049" y="1428"/>
                    </a:cubicBezTo>
                    <a:close/>
                    <a:moveTo>
                      <a:pt x="4007" y="1426"/>
                    </a:moveTo>
                    <a:lnTo>
                      <a:pt x="4049" y="1430"/>
                    </a:lnTo>
                    <a:lnTo>
                      <a:pt x="4052" y="1398"/>
                    </a:lnTo>
                    <a:lnTo>
                      <a:pt x="4010" y="1394"/>
                    </a:lnTo>
                    <a:lnTo>
                      <a:pt x="4007" y="1426"/>
                    </a:lnTo>
                    <a:close/>
                    <a:moveTo>
                      <a:pt x="4052" y="1396"/>
                    </a:moveTo>
                    <a:cubicBezTo>
                      <a:pt x="4052" y="1385"/>
                      <a:pt x="4043" y="1375"/>
                      <a:pt x="4031" y="1375"/>
                    </a:cubicBezTo>
                    <a:cubicBezTo>
                      <a:pt x="4019" y="1375"/>
                      <a:pt x="4010" y="1385"/>
                      <a:pt x="4010" y="1396"/>
                    </a:cubicBezTo>
                    <a:cubicBezTo>
                      <a:pt x="4010" y="1408"/>
                      <a:pt x="4019" y="1417"/>
                      <a:pt x="4031" y="1417"/>
                    </a:cubicBezTo>
                    <a:cubicBezTo>
                      <a:pt x="4043" y="1417"/>
                      <a:pt x="4052" y="1408"/>
                      <a:pt x="4052" y="1396"/>
                    </a:cubicBezTo>
                    <a:close/>
                    <a:moveTo>
                      <a:pt x="4010" y="1395"/>
                    </a:moveTo>
                    <a:lnTo>
                      <a:pt x="4052" y="1398"/>
                    </a:lnTo>
                    <a:lnTo>
                      <a:pt x="4054" y="1367"/>
                    </a:lnTo>
                    <a:lnTo>
                      <a:pt x="4013" y="1364"/>
                    </a:lnTo>
                    <a:lnTo>
                      <a:pt x="4010" y="1395"/>
                    </a:lnTo>
                    <a:close/>
                    <a:moveTo>
                      <a:pt x="4054" y="1365"/>
                    </a:moveTo>
                    <a:cubicBezTo>
                      <a:pt x="4054" y="1354"/>
                      <a:pt x="4045" y="1344"/>
                      <a:pt x="4033" y="1344"/>
                    </a:cubicBezTo>
                    <a:cubicBezTo>
                      <a:pt x="4022" y="1344"/>
                      <a:pt x="4012" y="1354"/>
                      <a:pt x="4012" y="1365"/>
                    </a:cubicBezTo>
                    <a:cubicBezTo>
                      <a:pt x="4012" y="1377"/>
                      <a:pt x="4022" y="1386"/>
                      <a:pt x="4033" y="1386"/>
                    </a:cubicBezTo>
                    <a:cubicBezTo>
                      <a:pt x="4045" y="1386"/>
                      <a:pt x="4054" y="1377"/>
                      <a:pt x="4054" y="1365"/>
                    </a:cubicBezTo>
                    <a:close/>
                    <a:moveTo>
                      <a:pt x="4012" y="1364"/>
                    </a:moveTo>
                    <a:lnTo>
                      <a:pt x="4054" y="1367"/>
                    </a:lnTo>
                    <a:lnTo>
                      <a:pt x="4057" y="1335"/>
                    </a:lnTo>
                    <a:lnTo>
                      <a:pt x="4015" y="1332"/>
                    </a:lnTo>
                    <a:lnTo>
                      <a:pt x="4012" y="1364"/>
                    </a:lnTo>
                    <a:close/>
                    <a:moveTo>
                      <a:pt x="4057" y="1334"/>
                    </a:moveTo>
                    <a:cubicBezTo>
                      <a:pt x="4057" y="1322"/>
                      <a:pt x="4047" y="1313"/>
                      <a:pt x="4036" y="1313"/>
                    </a:cubicBezTo>
                    <a:cubicBezTo>
                      <a:pt x="4024" y="1313"/>
                      <a:pt x="4015" y="1322"/>
                      <a:pt x="4015" y="1334"/>
                    </a:cubicBezTo>
                    <a:cubicBezTo>
                      <a:pt x="4015" y="1345"/>
                      <a:pt x="4024" y="1355"/>
                      <a:pt x="4036" y="1355"/>
                    </a:cubicBezTo>
                    <a:cubicBezTo>
                      <a:pt x="4047" y="1355"/>
                      <a:pt x="4057" y="1345"/>
                      <a:pt x="4057" y="1334"/>
                    </a:cubicBezTo>
                    <a:close/>
                    <a:moveTo>
                      <a:pt x="4015" y="1332"/>
                    </a:moveTo>
                    <a:lnTo>
                      <a:pt x="4057" y="1335"/>
                    </a:lnTo>
                    <a:lnTo>
                      <a:pt x="4059" y="1306"/>
                    </a:lnTo>
                    <a:lnTo>
                      <a:pt x="4017" y="1303"/>
                    </a:lnTo>
                    <a:lnTo>
                      <a:pt x="4015" y="1332"/>
                    </a:lnTo>
                    <a:close/>
                    <a:moveTo>
                      <a:pt x="4059" y="1304"/>
                    </a:moveTo>
                    <a:cubicBezTo>
                      <a:pt x="4059" y="1293"/>
                      <a:pt x="4050" y="1283"/>
                      <a:pt x="4038" y="1283"/>
                    </a:cubicBezTo>
                    <a:cubicBezTo>
                      <a:pt x="4026" y="1283"/>
                      <a:pt x="4017" y="1293"/>
                      <a:pt x="4017" y="1304"/>
                    </a:cubicBezTo>
                    <a:cubicBezTo>
                      <a:pt x="4017" y="1316"/>
                      <a:pt x="4026" y="1325"/>
                      <a:pt x="4038" y="1325"/>
                    </a:cubicBezTo>
                    <a:cubicBezTo>
                      <a:pt x="4050" y="1325"/>
                      <a:pt x="4059" y="1316"/>
                      <a:pt x="4059" y="1304"/>
                    </a:cubicBezTo>
                    <a:close/>
                    <a:moveTo>
                      <a:pt x="4017" y="1303"/>
                    </a:moveTo>
                    <a:lnTo>
                      <a:pt x="4059" y="1306"/>
                    </a:lnTo>
                    <a:lnTo>
                      <a:pt x="4061" y="1276"/>
                    </a:lnTo>
                    <a:lnTo>
                      <a:pt x="4019" y="1273"/>
                    </a:lnTo>
                    <a:lnTo>
                      <a:pt x="4017" y="1303"/>
                    </a:lnTo>
                    <a:close/>
                    <a:moveTo>
                      <a:pt x="4061" y="1274"/>
                    </a:moveTo>
                    <a:cubicBezTo>
                      <a:pt x="4061" y="1263"/>
                      <a:pt x="4052" y="1253"/>
                      <a:pt x="4040" y="1253"/>
                    </a:cubicBezTo>
                    <a:cubicBezTo>
                      <a:pt x="4029" y="1253"/>
                      <a:pt x="4019" y="1263"/>
                      <a:pt x="4019" y="1274"/>
                    </a:cubicBezTo>
                    <a:cubicBezTo>
                      <a:pt x="4019" y="1286"/>
                      <a:pt x="4029" y="1295"/>
                      <a:pt x="4040" y="1295"/>
                    </a:cubicBezTo>
                    <a:cubicBezTo>
                      <a:pt x="4052" y="1295"/>
                      <a:pt x="4061" y="1286"/>
                      <a:pt x="4061" y="1274"/>
                    </a:cubicBezTo>
                    <a:close/>
                    <a:moveTo>
                      <a:pt x="4019" y="1273"/>
                    </a:moveTo>
                    <a:lnTo>
                      <a:pt x="4061" y="1276"/>
                    </a:lnTo>
                    <a:lnTo>
                      <a:pt x="4063" y="1247"/>
                    </a:lnTo>
                    <a:lnTo>
                      <a:pt x="4021" y="1244"/>
                    </a:lnTo>
                    <a:lnTo>
                      <a:pt x="4019" y="1273"/>
                    </a:lnTo>
                    <a:close/>
                    <a:moveTo>
                      <a:pt x="4063" y="1245"/>
                    </a:moveTo>
                    <a:cubicBezTo>
                      <a:pt x="4063" y="1234"/>
                      <a:pt x="4054" y="1224"/>
                      <a:pt x="4042" y="1224"/>
                    </a:cubicBezTo>
                    <a:cubicBezTo>
                      <a:pt x="4030" y="1224"/>
                      <a:pt x="4021" y="1234"/>
                      <a:pt x="4021" y="1245"/>
                    </a:cubicBezTo>
                    <a:cubicBezTo>
                      <a:pt x="4021" y="1257"/>
                      <a:pt x="4030" y="1266"/>
                      <a:pt x="4042" y="1266"/>
                    </a:cubicBezTo>
                    <a:cubicBezTo>
                      <a:pt x="4054" y="1266"/>
                      <a:pt x="4063" y="1257"/>
                      <a:pt x="4063" y="1245"/>
                    </a:cubicBezTo>
                    <a:close/>
                    <a:moveTo>
                      <a:pt x="4021" y="1244"/>
                    </a:moveTo>
                    <a:lnTo>
                      <a:pt x="4063" y="1246"/>
                    </a:lnTo>
                    <a:lnTo>
                      <a:pt x="4065" y="1217"/>
                    </a:lnTo>
                    <a:lnTo>
                      <a:pt x="4023" y="1215"/>
                    </a:lnTo>
                    <a:lnTo>
                      <a:pt x="4021" y="1244"/>
                    </a:lnTo>
                    <a:close/>
                    <a:moveTo>
                      <a:pt x="4065" y="1216"/>
                    </a:moveTo>
                    <a:cubicBezTo>
                      <a:pt x="4065" y="1204"/>
                      <a:pt x="4055" y="1195"/>
                      <a:pt x="4044" y="1195"/>
                    </a:cubicBezTo>
                    <a:cubicBezTo>
                      <a:pt x="4032" y="1195"/>
                      <a:pt x="4023" y="1204"/>
                      <a:pt x="4023" y="1216"/>
                    </a:cubicBezTo>
                    <a:cubicBezTo>
                      <a:pt x="4023" y="1228"/>
                      <a:pt x="4032" y="1237"/>
                      <a:pt x="4044" y="1237"/>
                    </a:cubicBezTo>
                    <a:cubicBezTo>
                      <a:pt x="4055" y="1237"/>
                      <a:pt x="4065" y="1228"/>
                      <a:pt x="4065" y="1216"/>
                    </a:cubicBezTo>
                    <a:close/>
                    <a:moveTo>
                      <a:pt x="4023" y="1215"/>
                    </a:moveTo>
                    <a:lnTo>
                      <a:pt x="4065" y="1217"/>
                    </a:lnTo>
                    <a:lnTo>
                      <a:pt x="4066" y="1188"/>
                    </a:lnTo>
                    <a:lnTo>
                      <a:pt x="4024" y="1187"/>
                    </a:lnTo>
                    <a:lnTo>
                      <a:pt x="4023" y="1215"/>
                    </a:lnTo>
                    <a:close/>
                    <a:moveTo>
                      <a:pt x="4066" y="1188"/>
                    </a:moveTo>
                    <a:cubicBezTo>
                      <a:pt x="4066" y="1176"/>
                      <a:pt x="4056" y="1167"/>
                      <a:pt x="4045" y="1167"/>
                    </a:cubicBezTo>
                    <a:cubicBezTo>
                      <a:pt x="4033" y="1167"/>
                      <a:pt x="4024" y="1176"/>
                      <a:pt x="4024" y="1188"/>
                    </a:cubicBezTo>
                    <a:cubicBezTo>
                      <a:pt x="4024" y="1199"/>
                      <a:pt x="4033" y="1209"/>
                      <a:pt x="4045" y="1209"/>
                    </a:cubicBezTo>
                    <a:cubicBezTo>
                      <a:pt x="4056" y="1209"/>
                      <a:pt x="4066" y="1199"/>
                      <a:pt x="4066" y="1188"/>
                    </a:cubicBezTo>
                    <a:close/>
                    <a:moveTo>
                      <a:pt x="4024" y="1187"/>
                    </a:moveTo>
                    <a:lnTo>
                      <a:pt x="4066" y="1188"/>
                    </a:lnTo>
                    <a:lnTo>
                      <a:pt x="4066" y="1161"/>
                    </a:lnTo>
                    <a:lnTo>
                      <a:pt x="4024" y="1160"/>
                    </a:lnTo>
                    <a:lnTo>
                      <a:pt x="4024" y="1187"/>
                    </a:lnTo>
                    <a:close/>
                    <a:moveTo>
                      <a:pt x="4066" y="1161"/>
                    </a:moveTo>
                    <a:cubicBezTo>
                      <a:pt x="4066" y="1149"/>
                      <a:pt x="4057" y="1140"/>
                      <a:pt x="4045" y="1140"/>
                    </a:cubicBezTo>
                    <a:cubicBezTo>
                      <a:pt x="4034" y="1140"/>
                      <a:pt x="4024" y="1149"/>
                      <a:pt x="4024" y="1161"/>
                    </a:cubicBezTo>
                    <a:cubicBezTo>
                      <a:pt x="4024" y="1172"/>
                      <a:pt x="4034" y="1182"/>
                      <a:pt x="4045" y="1182"/>
                    </a:cubicBezTo>
                    <a:cubicBezTo>
                      <a:pt x="4057" y="1182"/>
                      <a:pt x="4066" y="1172"/>
                      <a:pt x="4066" y="1161"/>
                    </a:cubicBezTo>
                    <a:close/>
                    <a:moveTo>
                      <a:pt x="4024" y="1161"/>
                    </a:moveTo>
                    <a:lnTo>
                      <a:pt x="4066" y="1161"/>
                    </a:lnTo>
                    <a:lnTo>
                      <a:pt x="4067" y="1133"/>
                    </a:lnTo>
                    <a:lnTo>
                      <a:pt x="4025" y="1132"/>
                    </a:lnTo>
                    <a:lnTo>
                      <a:pt x="4024" y="1161"/>
                    </a:lnTo>
                    <a:close/>
                    <a:moveTo>
                      <a:pt x="4067" y="1133"/>
                    </a:moveTo>
                    <a:cubicBezTo>
                      <a:pt x="4067" y="1121"/>
                      <a:pt x="4057" y="1112"/>
                      <a:pt x="4046" y="1112"/>
                    </a:cubicBezTo>
                    <a:cubicBezTo>
                      <a:pt x="4034" y="1112"/>
                      <a:pt x="4025" y="1121"/>
                      <a:pt x="4025" y="1133"/>
                    </a:cubicBezTo>
                    <a:cubicBezTo>
                      <a:pt x="4025" y="1144"/>
                      <a:pt x="4034" y="1154"/>
                      <a:pt x="4046" y="1154"/>
                    </a:cubicBezTo>
                    <a:cubicBezTo>
                      <a:pt x="4057" y="1154"/>
                      <a:pt x="4067" y="1144"/>
                      <a:pt x="4067" y="1133"/>
                    </a:cubicBezTo>
                    <a:close/>
                    <a:moveTo>
                      <a:pt x="4025" y="1133"/>
                    </a:moveTo>
                    <a:lnTo>
                      <a:pt x="4067" y="1132"/>
                    </a:lnTo>
                    <a:lnTo>
                      <a:pt x="4066" y="1106"/>
                    </a:lnTo>
                    <a:lnTo>
                      <a:pt x="4024" y="1107"/>
                    </a:lnTo>
                    <a:lnTo>
                      <a:pt x="4025" y="1133"/>
                    </a:lnTo>
                    <a:close/>
                    <a:moveTo>
                      <a:pt x="4066" y="1106"/>
                    </a:moveTo>
                    <a:cubicBezTo>
                      <a:pt x="4066" y="1095"/>
                      <a:pt x="4057" y="1085"/>
                      <a:pt x="4045" y="1085"/>
                    </a:cubicBezTo>
                    <a:cubicBezTo>
                      <a:pt x="4034" y="1085"/>
                      <a:pt x="4024" y="1095"/>
                      <a:pt x="4024" y="1106"/>
                    </a:cubicBezTo>
                    <a:cubicBezTo>
                      <a:pt x="4024" y="1118"/>
                      <a:pt x="4034" y="1127"/>
                      <a:pt x="4045" y="1127"/>
                    </a:cubicBezTo>
                    <a:cubicBezTo>
                      <a:pt x="4057" y="1127"/>
                      <a:pt x="4066" y="1118"/>
                      <a:pt x="4066" y="1106"/>
                    </a:cubicBezTo>
                    <a:close/>
                    <a:moveTo>
                      <a:pt x="4024" y="1107"/>
                    </a:moveTo>
                    <a:lnTo>
                      <a:pt x="4066" y="1106"/>
                    </a:lnTo>
                    <a:lnTo>
                      <a:pt x="4065" y="1079"/>
                    </a:lnTo>
                    <a:lnTo>
                      <a:pt x="4023" y="1080"/>
                    </a:lnTo>
                    <a:lnTo>
                      <a:pt x="4024" y="1107"/>
                    </a:lnTo>
                    <a:close/>
                    <a:moveTo>
                      <a:pt x="4065" y="1079"/>
                    </a:moveTo>
                    <a:cubicBezTo>
                      <a:pt x="4065" y="1068"/>
                      <a:pt x="4056" y="1058"/>
                      <a:pt x="4044" y="1058"/>
                    </a:cubicBezTo>
                    <a:cubicBezTo>
                      <a:pt x="4033" y="1058"/>
                      <a:pt x="4023" y="1068"/>
                      <a:pt x="4023" y="1079"/>
                    </a:cubicBezTo>
                    <a:cubicBezTo>
                      <a:pt x="4023" y="1091"/>
                      <a:pt x="4033" y="1100"/>
                      <a:pt x="4044" y="1100"/>
                    </a:cubicBezTo>
                    <a:cubicBezTo>
                      <a:pt x="4056" y="1100"/>
                      <a:pt x="4065" y="1091"/>
                      <a:pt x="4065" y="1079"/>
                    </a:cubicBezTo>
                    <a:close/>
                    <a:moveTo>
                      <a:pt x="4023" y="1080"/>
                    </a:moveTo>
                    <a:lnTo>
                      <a:pt x="4065" y="1078"/>
                    </a:lnTo>
                    <a:lnTo>
                      <a:pt x="4064" y="1052"/>
                    </a:lnTo>
                    <a:lnTo>
                      <a:pt x="4022" y="1054"/>
                    </a:lnTo>
                    <a:lnTo>
                      <a:pt x="4023" y="1080"/>
                    </a:lnTo>
                    <a:close/>
                    <a:moveTo>
                      <a:pt x="4064" y="1053"/>
                    </a:moveTo>
                    <a:cubicBezTo>
                      <a:pt x="4064" y="1041"/>
                      <a:pt x="4055" y="1032"/>
                      <a:pt x="4043" y="1032"/>
                    </a:cubicBezTo>
                    <a:cubicBezTo>
                      <a:pt x="4031" y="1032"/>
                      <a:pt x="4022" y="1041"/>
                      <a:pt x="4022" y="1053"/>
                    </a:cubicBezTo>
                    <a:cubicBezTo>
                      <a:pt x="4022" y="1064"/>
                      <a:pt x="4031" y="1074"/>
                      <a:pt x="4043" y="1074"/>
                    </a:cubicBezTo>
                    <a:cubicBezTo>
                      <a:pt x="4055" y="1074"/>
                      <a:pt x="4064" y="1064"/>
                      <a:pt x="4064" y="1053"/>
                    </a:cubicBezTo>
                    <a:close/>
                    <a:moveTo>
                      <a:pt x="4022" y="1054"/>
                    </a:moveTo>
                    <a:lnTo>
                      <a:pt x="4064" y="1051"/>
                    </a:lnTo>
                    <a:lnTo>
                      <a:pt x="4062" y="1026"/>
                    </a:lnTo>
                    <a:lnTo>
                      <a:pt x="4020" y="1029"/>
                    </a:lnTo>
                    <a:lnTo>
                      <a:pt x="4022" y="1054"/>
                    </a:lnTo>
                    <a:close/>
                    <a:moveTo>
                      <a:pt x="4062" y="1027"/>
                    </a:moveTo>
                    <a:cubicBezTo>
                      <a:pt x="4062" y="1016"/>
                      <a:pt x="4053" y="1006"/>
                      <a:pt x="4041" y="1006"/>
                    </a:cubicBezTo>
                    <a:cubicBezTo>
                      <a:pt x="4029" y="1006"/>
                      <a:pt x="4020" y="1016"/>
                      <a:pt x="4020" y="1027"/>
                    </a:cubicBezTo>
                    <a:cubicBezTo>
                      <a:pt x="4020" y="1039"/>
                      <a:pt x="4029" y="1048"/>
                      <a:pt x="4041" y="1048"/>
                    </a:cubicBezTo>
                    <a:cubicBezTo>
                      <a:pt x="4053" y="1048"/>
                      <a:pt x="4062" y="1039"/>
                      <a:pt x="4062" y="1027"/>
                    </a:cubicBezTo>
                    <a:close/>
                    <a:moveTo>
                      <a:pt x="4020" y="1029"/>
                    </a:moveTo>
                    <a:lnTo>
                      <a:pt x="4062" y="1025"/>
                    </a:lnTo>
                    <a:lnTo>
                      <a:pt x="4059" y="1001"/>
                    </a:lnTo>
                    <a:lnTo>
                      <a:pt x="4018" y="1005"/>
                    </a:lnTo>
                    <a:lnTo>
                      <a:pt x="4020" y="1029"/>
                    </a:lnTo>
                    <a:close/>
                    <a:moveTo>
                      <a:pt x="4060" y="1003"/>
                    </a:moveTo>
                    <a:cubicBezTo>
                      <a:pt x="4060" y="991"/>
                      <a:pt x="4050" y="982"/>
                      <a:pt x="4039" y="982"/>
                    </a:cubicBezTo>
                    <a:cubicBezTo>
                      <a:pt x="4027" y="982"/>
                      <a:pt x="4018" y="991"/>
                      <a:pt x="4018" y="1003"/>
                    </a:cubicBezTo>
                    <a:cubicBezTo>
                      <a:pt x="4018" y="1014"/>
                      <a:pt x="4027" y="1024"/>
                      <a:pt x="4039" y="1024"/>
                    </a:cubicBezTo>
                    <a:cubicBezTo>
                      <a:pt x="4050" y="1024"/>
                      <a:pt x="4060" y="1014"/>
                      <a:pt x="4060" y="1003"/>
                    </a:cubicBezTo>
                    <a:close/>
                    <a:moveTo>
                      <a:pt x="4018" y="1005"/>
                    </a:moveTo>
                    <a:lnTo>
                      <a:pt x="4059" y="1000"/>
                    </a:lnTo>
                    <a:lnTo>
                      <a:pt x="4056" y="976"/>
                    </a:lnTo>
                    <a:lnTo>
                      <a:pt x="4015" y="981"/>
                    </a:lnTo>
                    <a:lnTo>
                      <a:pt x="4018" y="1005"/>
                    </a:lnTo>
                    <a:close/>
                    <a:moveTo>
                      <a:pt x="4056" y="978"/>
                    </a:moveTo>
                    <a:cubicBezTo>
                      <a:pt x="4056" y="967"/>
                      <a:pt x="4047" y="957"/>
                      <a:pt x="4035" y="957"/>
                    </a:cubicBezTo>
                    <a:cubicBezTo>
                      <a:pt x="4024" y="957"/>
                      <a:pt x="4014" y="967"/>
                      <a:pt x="4014" y="978"/>
                    </a:cubicBezTo>
                    <a:cubicBezTo>
                      <a:pt x="4014" y="990"/>
                      <a:pt x="4024" y="999"/>
                      <a:pt x="4035" y="999"/>
                    </a:cubicBezTo>
                    <a:cubicBezTo>
                      <a:pt x="4047" y="999"/>
                      <a:pt x="4056" y="990"/>
                      <a:pt x="4056" y="978"/>
                    </a:cubicBezTo>
                    <a:close/>
                    <a:moveTo>
                      <a:pt x="4015" y="982"/>
                    </a:moveTo>
                    <a:lnTo>
                      <a:pt x="4056" y="975"/>
                    </a:lnTo>
                    <a:lnTo>
                      <a:pt x="4052" y="951"/>
                    </a:lnTo>
                    <a:lnTo>
                      <a:pt x="4011" y="958"/>
                    </a:lnTo>
                    <a:lnTo>
                      <a:pt x="4015" y="982"/>
                    </a:lnTo>
                    <a:close/>
                    <a:moveTo>
                      <a:pt x="4053" y="954"/>
                    </a:moveTo>
                    <a:cubicBezTo>
                      <a:pt x="4053" y="943"/>
                      <a:pt x="4043" y="933"/>
                      <a:pt x="4032" y="933"/>
                    </a:cubicBezTo>
                    <a:cubicBezTo>
                      <a:pt x="4020" y="933"/>
                      <a:pt x="4011" y="943"/>
                      <a:pt x="4011" y="954"/>
                    </a:cubicBezTo>
                    <a:cubicBezTo>
                      <a:pt x="4011" y="966"/>
                      <a:pt x="4020" y="975"/>
                      <a:pt x="4032" y="975"/>
                    </a:cubicBezTo>
                    <a:cubicBezTo>
                      <a:pt x="4043" y="975"/>
                      <a:pt x="4053" y="966"/>
                      <a:pt x="4053" y="954"/>
                    </a:cubicBezTo>
                    <a:close/>
                    <a:moveTo>
                      <a:pt x="4011" y="958"/>
                    </a:moveTo>
                    <a:lnTo>
                      <a:pt x="4052" y="951"/>
                    </a:lnTo>
                    <a:lnTo>
                      <a:pt x="4048" y="928"/>
                    </a:lnTo>
                    <a:lnTo>
                      <a:pt x="4007" y="935"/>
                    </a:lnTo>
                    <a:lnTo>
                      <a:pt x="4011" y="958"/>
                    </a:lnTo>
                    <a:close/>
                    <a:moveTo>
                      <a:pt x="4048" y="931"/>
                    </a:moveTo>
                    <a:cubicBezTo>
                      <a:pt x="4048" y="920"/>
                      <a:pt x="4039" y="910"/>
                      <a:pt x="4028" y="910"/>
                    </a:cubicBezTo>
                    <a:cubicBezTo>
                      <a:pt x="4016" y="910"/>
                      <a:pt x="4007" y="920"/>
                      <a:pt x="4007" y="931"/>
                    </a:cubicBezTo>
                    <a:cubicBezTo>
                      <a:pt x="4007" y="943"/>
                      <a:pt x="4016" y="952"/>
                      <a:pt x="4028" y="952"/>
                    </a:cubicBezTo>
                    <a:cubicBezTo>
                      <a:pt x="4039" y="952"/>
                      <a:pt x="4048" y="943"/>
                      <a:pt x="4048" y="931"/>
                    </a:cubicBezTo>
                    <a:close/>
                    <a:moveTo>
                      <a:pt x="4007" y="936"/>
                    </a:moveTo>
                    <a:lnTo>
                      <a:pt x="4048" y="927"/>
                    </a:lnTo>
                    <a:lnTo>
                      <a:pt x="4043" y="905"/>
                    </a:lnTo>
                    <a:lnTo>
                      <a:pt x="4002" y="914"/>
                    </a:lnTo>
                    <a:lnTo>
                      <a:pt x="4007" y="936"/>
                    </a:lnTo>
                    <a:close/>
                    <a:moveTo>
                      <a:pt x="4044" y="909"/>
                    </a:moveTo>
                    <a:cubicBezTo>
                      <a:pt x="4044" y="898"/>
                      <a:pt x="4034" y="888"/>
                      <a:pt x="4023" y="888"/>
                    </a:cubicBezTo>
                    <a:cubicBezTo>
                      <a:pt x="4011" y="888"/>
                      <a:pt x="4002" y="898"/>
                      <a:pt x="4002" y="909"/>
                    </a:cubicBezTo>
                    <a:cubicBezTo>
                      <a:pt x="4002" y="921"/>
                      <a:pt x="4011" y="930"/>
                      <a:pt x="4023" y="930"/>
                    </a:cubicBezTo>
                    <a:cubicBezTo>
                      <a:pt x="4034" y="930"/>
                      <a:pt x="4044" y="921"/>
                      <a:pt x="4044" y="909"/>
                    </a:cubicBezTo>
                    <a:close/>
                    <a:moveTo>
                      <a:pt x="4002" y="914"/>
                    </a:moveTo>
                    <a:lnTo>
                      <a:pt x="4043" y="904"/>
                    </a:lnTo>
                    <a:lnTo>
                      <a:pt x="4038" y="883"/>
                    </a:lnTo>
                    <a:lnTo>
                      <a:pt x="3997" y="893"/>
                    </a:lnTo>
                    <a:lnTo>
                      <a:pt x="4002" y="914"/>
                    </a:lnTo>
                    <a:close/>
                    <a:moveTo>
                      <a:pt x="4039" y="888"/>
                    </a:moveTo>
                    <a:cubicBezTo>
                      <a:pt x="4039" y="876"/>
                      <a:pt x="4029" y="867"/>
                      <a:pt x="4018" y="867"/>
                    </a:cubicBezTo>
                    <a:cubicBezTo>
                      <a:pt x="4006" y="867"/>
                      <a:pt x="3997" y="876"/>
                      <a:pt x="3997" y="888"/>
                    </a:cubicBezTo>
                    <a:cubicBezTo>
                      <a:pt x="3997" y="900"/>
                      <a:pt x="4006" y="909"/>
                      <a:pt x="4018" y="909"/>
                    </a:cubicBezTo>
                    <a:cubicBezTo>
                      <a:pt x="4029" y="909"/>
                      <a:pt x="4039" y="900"/>
                      <a:pt x="4039" y="888"/>
                    </a:cubicBezTo>
                    <a:close/>
                    <a:moveTo>
                      <a:pt x="3997" y="894"/>
                    </a:moveTo>
                    <a:lnTo>
                      <a:pt x="4038" y="882"/>
                    </a:lnTo>
                    <a:lnTo>
                      <a:pt x="4032" y="862"/>
                    </a:lnTo>
                    <a:lnTo>
                      <a:pt x="3992" y="873"/>
                    </a:lnTo>
                    <a:lnTo>
                      <a:pt x="3997" y="894"/>
                    </a:lnTo>
                    <a:close/>
                    <a:moveTo>
                      <a:pt x="4033" y="868"/>
                    </a:moveTo>
                    <a:cubicBezTo>
                      <a:pt x="4033" y="856"/>
                      <a:pt x="4024" y="847"/>
                      <a:pt x="4012" y="847"/>
                    </a:cubicBezTo>
                    <a:cubicBezTo>
                      <a:pt x="4000" y="847"/>
                      <a:pt x="3991" y="856"/>
                      <a:pt x="3991" y="868"/>
                    </a:cubicBezTo>
                    <a:cubicBezTo>
                      <a:pt x="3991" y="879"/>
                      <a:pt x="4000" y="889"/>
                      <a:pt x="4012" y="889"/>
                    </a:cubicBezTo>
                    <a:cubicBezTo>
                      <a:pt x="4024" y="889"/>
                      <a:pt x="4033" y="879"/>
                      <a:pt x="4033" y="868"/>
                    </a:cubicBezTo>
                    <a:close/>
                    <a:moveTo>
                      <a:pt x="3992" y="874"/>
                    </a:moveTo>
                    <a:lnTo>
                      <a:pt x="4032" y="862"/>
                    </a:lnTo>
                    <a:lnTo>
                      <a:pt x="4026" y="842"/>
                    </a:lnTo>
                    <a:lnTo>
                      <a:pt x="3986" y="854"/>
                    </a:lnTo>
                    <a:lnTo>
                      <a:pt x="3992" y="874"/>
                    </a:lnTo>
                    <a:close/>
                    <a:moveTo>
                      <a:pt x="4027" y="848"/>
                    </a:moveTo>
                    <a:cubicBezTo>
                      <a:pt x="4027" y="836"/>
                      <a:pt x="4017" y="827"/>
                      <a:pt x="4006" y="827"/>
                    </a:cubicBezTo>
                    <a:cubicBezTo>
                      <a:pt x="3994" y="827"/>
                      <a:pt x="3985" y="836"/>
                      <a:pt x="3985" y="848"/>
                    </a:cubicBezTo>
                    <a:cubicBezTo>
                      <a:pt x="3985" y="859"/>
                      <a:pt x="3994" y="869"/>
                      <a:pt x="4006" y="869"/>
                    </a:cubicBezTo>
                    <a:cubicBezTo>
                      <a:pt x="4017" y="869"/>
                      <a:pt x="4027" y="859"/>
                      <a:pt x="4027" y="848"/>
                    </a:cubicBezTo>
                    <a:close/>
                    <a:moveTo>
                      <a:pt x="3986" y="855"/>
                    </a:moveTo>
                    <a:lnTo>
                      <a:pt x="4026" y="841"/>
                    </a:lnTo>
                    <a:lnTo>
                      <a:pt x="4020" y="823"/>
                    </a:lnTo>
                    <a:lnTo>
                      <a:pt x="3980" y="837"/>
                    </a:lnTo>
                    <a:lnTo>
                      <a:pt x="3986" y="855"/>
                    </a:lnTo>
                    <a:close/>
                    <a:moveTo>
                      <a:pt x="4021" y="830"/>
                    </a:moveTo>
                    <a:cubicBezTo>
                      <a:pt x="4021" y="818"/>
                      <a:pt x="4011" y="809"/>
                      <a:pt x="4000" y="809"/>
                    </a:cubicBezTo>
                    <a:cubicBezTo>
                      <a:pt x="3988" y="809"/>
                      <a:pt x="3979" y="818"/>
                      <a:pt x="3979" y="830"/>
                    </a:cubicBezTo>
                    <a:cubicBezTo>
                      <a:pt x="3979" y="842"/>
                      <a:pt x="3988" y="851"/>
                      <a:pt x="4000" y="851"/>
                    </a:cubicBezTo>
                    <a:cubicBezTo>
                      <a:pt x="4011" y="851"/>
                      <a:pt x="4021" y="842"/>
                      <a:pt x="4021" y="830"/>
                    </a:cubicBezTo>
                    <a:close/>
                    <a:moveTo>
                      <a:pt x="3980" y="837"/>
                    </a:moveTo>
                    <a:lnTo>
                      <a:pt x="4019" y="823"/>
                    </a:lnTo>
                    <a:lnTo>
                      <a:pt x="4012" y="804"/>
                    </a:lnTo>
                    <a:lnTo>
                      <a:pt x="3973" y="818"/>
                    </a:lnTo>
                    <a:lnTo>
                      <a:pt x="3980" y="837"/>
                    </a:lnTo>
                    <a:close/>
                    <a:moveTo>
                      <a:pt x="4014" y="811"/>
                    </a:moveTo>
                    <a:cubicBezTo>
                      <a:pt x="4014" y="799"/>
                      <a:pt x="4004" y="790"/>
                      <a:pt x="3993" y="790"/>
                    </a:cubicBezTo>
                    <a:cubicBezTo>
                      <a:pt x="3981" y="790"/>
                      <a:pt x="3972" y="799"/>
                      <a:pt x="3972" y="811"/>
                    </a:cubicBezTo>
                    <a:cubicBezTo>
                      <a:pt x="3972" y="823"/>
                      <a:pt x="3981" y="832"/>
                      <a:pt x="3993" y="832"/>
                    </a:cubicBezTo>
                    <a:cubicBezTo>
                      <a:pt x="4004" y="832"/>
                      <a:pt x="4014" y="823"/>
                      <a:pt x="4014" y="811"/>
                    </a:cubicBezTo>
                    <a:close/>
                    <a:moveTo>
                      <a:pt x="3973" y="819"/>
                    </a:moveTo>
                    <a:lnTo>
                      <a:pt x="4012" y="803"/>
                    </a:lnTo>
                    <a:lnTo>
                      <a:pt x="4005" y="785"/>
                    </a:lnTo>
                    <a:lnTo>
                      <a:pt x="3966" y="801"/>
                    </a:lnTo>
                    <a:lnTo>
                      <a:pt x="3973" y="819"/>
                    </a:lnTo>
                    <a:close/>
                    <a:moveTo>
                      <a:pt x="4006" y="793"/>
                    </a:moveTo>
                    <a:cubicBezTo>
                      <a:pt x="4006" y="782"/>
                      <a:pt x="3997" y="772"/>
                      <a:pt x="3985" y="772"/>
                    </a:cubicBezTo>
                    <a:cubicBezTo>
                      <a:pt x="3974" y="772"/>
                      <a:pt x="3964" y="782"/>
                      <a:pt x="3964" y="793"/>
                    </a:cubicBezTo>
                    <a:cubicBezTo>
                      <a:pt x="3964" y="805"/>
                      <a:pt x="3974" y="814"/>
                      <a:pt x="3985" y="814"/>
                    </a:cubicBezTo>
                    <a:cubicBezTo>
                      <a:pt x="3997" y="814"/>
                      <a:pt x="4006" y="805"/>
                      <a:pt x="4006" y="793"/>
                    </a:cubicBezTo>
                    <a:close/>
                    <a:moveTo>
                      <a:pt x="3966" y="802"/>
                    </a:moveTo>
                    <a:lnTo>
                      <a:pt x="4005" y="785"/>
                    </a:lnTo>
                    <a:lnTo>
                      <a:pt x="3997" y="767"/>
                    </a:lnTo>
                    <a:lnTo>
                      <a:pt x="3958" y="784"/>
                    </a:lnTo>
                    <a:lnTo>
                      <a:pt x="3966" y="802"/>
                    </a:lnTo>
                    <a:close/>
                    <a:moveTo>
                      <a:pt x="3999" y="776"/>
                    </a:moveTo>
                    <a:cubicBezTo>
                      <a:pt x="3999" y="764"/>
                      <a:pt x="3989" y="755"/>
                      <a:pt x="3978" y="755"/>
                    </a:cubicBezTo>
                    <a:cubicBezTo>
                      <a:pt x="3966" y="755"/>
                      <a:pt x="3957" y="764"/>
                      <a:pt x="3957" y="776"/>
                    </a:cubicBezTo>
                    <a:cubicBezTo>
                      <a:pt x="3957" y="787"/>
                      <a:pt x="3966" y="796"/>
                      <a:pt x="3978" y="796"/>
                    </a:cubicBezTo>
                    <a:cubicBezTo>
                      <a:pt x="3989" y="796"/>
                      <a:pt x="3999" y="787"/>
                      <a:pt x="3999" y="776"/>
                    </a:cubicBezTo>
                    <a:close/>
                    <a:moveTo>
                      <a:pt x="3959" y="785"/>
                    </a:moveTo>
                    <a:lnTo>
                      <a:pt x="3997" y="766"/>
                    </a:lnTo>
                    <a:lnTo>
                      <a:pt x="3989" y="750"/>
                    </a:lnTo>
                    <a:lnTo>
                      <a:pt x="3951" y="768"/>
                    </a:lnTo>
                    <a:lnTo>
                      <a:pt x="3959" y="785"/>
                    </a:lnTo>
                    <a:close/>
                    <a:moveTo>
                      <a:pt x="3991" y="759"/>
                    </a:moveTo>
                    <a:cubicBezTo>
                      <a:pt x="3991" y="747"/>
                      <a:pt x="3981" y="738"/>
                      <a:pt x="3970" y="738"/>
                    </a:cubicBezTo>
                    <a:cubicBezTo>
                      <a:pt x="3958" y="738"/>
                      <a:pt x="3949" y="747"/>
                      <a:pt x="3949" y="759"/>
                    </a:cubicBezTo>
                    <a:cubicBezTo>
                      <a:pt x="3949" y="771"/>
                      <a:pt x="3958" y="780"/>
                      <a:pt x="3970" y="780"/>
                    </a:cubicBezTo>
                    <a:cubicBezTo>
                      <a:pt x="3981" y="780"/>
                      <a:pt x="3991" y="771"/>
                      <a:pt x="3991" y="759"/>
                    </a:cubicBezTo>
                    <a:close/>
                    <a:moveTo>
                      <a:pt x="3951" y="769"/>
                    </a:moveTo>
                    <a:lnTo>
                      <a:pt x="3988" y="750"/>
                    </a:lnTo>
                    <a:lnTo>
                      <a:pt x="3980" y="733"/>
                    </a:lnTo>
                    <a:lnTo>
                      <a:pt x="3943" y="753"/>
                    </a:lnTo>
                    <a:lnTo>
                      <a:pt x="3951" y="769"/>
                    </a:lnTo>
                    <a:close/>
                    <a:moveTo>
                      <a:pt x="3982" y="743"/>
                    </a:moveTo>
                    <a:cubicBezTo>
                      <a:pt x="3982" y="731"/>
                      <a:pt x="3973" y="722"/>
                      <a:pt x="3962" y="722"/>
                    </a:cubicBezTo>
                    <a:cubicBezTo>
                      <a:pt x="3950" y="722"/>
                      <a:pt x="3941" y="731"/>
                      <a:pt x="3941" y="743"/>
                    </a:cubicBezTo>
                    <a:cubicBezTo>
                      <a:pt x="3941" y="755"/>
                      <a:pt x="3950" y="764"/>
                      <a:pt x="3962" y="764"/>
                    </a:cubicBezTo>
                    <a:cubicBezTo>
                      <a:pt x="3973" y="764"/>
                      <a:pt x="3982" y="755"/>
                      <a:pt x="3982" y="743"/>
                    </a:cubicBezTo>
                    <a:close/>
                    <a:moveTo>
                      <a:pt x="3943" y="753"/>
                    </a:moveTo>
                    <a:lnTo>
                      <a:pt x="3980" y="733"/>
                    </a:lnTo>
                    <a:lnTo>
                      <a:pt x="3971" y="717"/>
                    </a:lnTo>
                    <a:lnTo>
                      <a:pt x="3934" y="737"/>
                    </a:lnTo>
                    <a:lnTo>
                      <a:pt x="3943" y="753"/>
                    </a:lnTo>
                    <a:close/>
                    <a:moveTo>
                      <a:pt x="3974" y="727"/>
                    </a:moveTo>
                    <a:cubicBezTo>
                      <a:pt x="3974" y="715"/>
                      <a:pt x="3964" y="706"/>
                      <a:pt x="3953" y="706"/>
                    </a:cubicBezTo>
                    <a:cubicBezTo>
                      <a:pt x="3941" y="706"/>
                      <a:pt x="3932" y="715"/>
                      <a:pt x="3932" y="727"/>
                    </a:cubicBezTo>
                    <a:cubicBezTo>
                      <a:pt x="3932" y="738"/>
                      <a:pt x="3941" y="748"/>
                      <a:pt x="3953" y="748"/>
                    </a:cubicBezTo>
                    <a:cubicBezTo>
                      <a:pt x="3964" y="748"/>
                      <a:pt x="3974" y="738"/>
                      <a:pt x="3974" y="727"/>
                    </a:cubicBezTo>
                    <a:close/>
                    <a:moveTo>
                      <a:pt x="3935" y="737"/>
                    </a:moveTo>
                    <a:lnTo>
                      <a:pt x="3971" y="716"/>
                    </a:lnTo>
                    <a:lnTo>
                      <a:pt x="3962" y="701"/>
                    </a:lnTo>
                    <a:lnTo>
                      <a:pt x="3926" y="722"/>
                    </a:lnTo>
                    <a:lnTo>
                      <a:pt x="3935" y="737"/>
                    </a:lnTo>
                    <a:close/>
                    <a:moveTo>
                      <a:pt x="3965" y="711"/>
                    </a:moveTo>
                    <a:cubicBezTo>
                      <a:pt x="3965" y="700"/>
                      <a:pt x="3955" y="690"/>
                      <a:pt x="3944" y="690"/>
                    </a:cubicBezTo>
                    <a:cubicBezTo>
                      <a:pt x="3932" y="690"/>
                      <a:pt x="3923" y="700"/>
                      <a:pt x="3923" y="711"/>
                    </a:cubicBezTo>
                    <a:cubicBezTo>
                      <a:pt x="3923" y="723"/>
                      <a:pt x="3932" y="732"/>
                      <a:pt x="3944" y="732"/>
                    </a:cubicBezTo>
                    <a:cubicBezTo>
                      <a:pt x="3955" y="732"/>
                      <a:pt x="3965" y="723"/>
                      <a:pt x="3965" y="711"/>
                    </a:cubicBezTo>
                    <a:close/>
                    <a:moveTo>
                      <a:pt x="3926" y="722"/>
                    </a:moveTo>
                    <a:lnTo>
                      <a:pt x="3962" y="700"/>
                    </a:lnTo>
                    <a:lnTo>
                      <a:pt x="3952" y="684"/>
                    </a:lnTo>
                    <a:lnTo>
                      <a:pt x="3916" y="706"/>
                    </a:lnTo>
                    <a:lnTo>
                      <a:pt x="3926" y="722"/>
                    </a:lnTo>
                    <a:close/>
                    <a:moveTo>
                      <a:pt x="3955" y="695"/>
                    </a:moveTo>
                    <a:cubicBezTo>
                      <a:pt x="3955" y="684"/>
                      <a:pt x="3946" y="674"/>
                      <a:pt x="3934" y="674"/>
                    </a:cubicBezTo>
                    <a:cubicBezTo>
                      <a:pt x="3922" y="674"/>
                      <a:pt x="3913" y="684"/>
                      <a:pt x="3913" y="695"/>
                    </a:cubicBezTo>
                    <a:cubicBezTo>
                      <a:pt x="3913" y="707"/>
                      <a:pt x="3922" y="716"/>
                      <a:pt x="3934" y="716"/>
                    </a:cubicBezTo>
                    <a:cubicBezTo>
                      <a:pt x="3946" y="716"/>
                      <a:pt x="3955" y="707"/>
                      <a:pt x="3955" y="695"/>
                    </a:cubicBezTo>
                    <a:close/>
                    <a:moveTo>
                      <a:pt x="3916" y="706"/>
                    </a:moveTo>
                    <a:lnTo>
                      <a:pt x="3952" y="684"/>
                    </a:lnTo>
                    <a:lnTo>
                      <a:pt x="3943" y="670"/>
                    </a:lnTo>
                    <a:lnTo>
                      <a:pt x="3908" y="692"/>
                    </a:lnTo>
                    <a:lnTo>
                      <a:pt x="3916" y="706"/>
                    </a:lnTo>
                    <a:close/>
                    <a:moveTo>
                      <a:pt x="3946" y="681"/>
                    </a:moveTo>
                    <a:cubicBezTo>
                      <a:pt x="3946" y="670"/>
                      <a:pt x="3937" y="660"/>
                      <a:pt x="3925" y="660"/>
                    </a:cubicBezTo>
                    <a:cubicBezTo>
                      <a:pt x="3914" y="660"/>
                      <a:pt x="3904" y="670"/>
                      <a:pt x="3904" y="681"/>
                    </a:cubicBezTo>
                    <a:cubicBezTo>
                      <a:pt x="3904" y="693"/>
                      <a:pt x="3914" y="702"/>
                      <a:pt x="3925" y="702"/>
                    </a:cubicBezTo>
                    <a:cubicBezTo>
                      <a:pt x="3937" y="702"/>
                      <a:pt x="3946" y="693"/>
                      <a:pt x="3946" y="681"/>
                    </a:cubicBezTo>
                    <a:close/>
                    <a:moveTo>
                      <a:pt x="3908" y="693"/>
                    </a:moveTo>
                    <a:lnTo>
                      <a:pt x="3943" y="670"/>
                    </a:lnTo>
                    <a:lnTo>
                      <a:pt x="3934" y="656"/>
                    </a:lnTo>
                    <a:lnTo>
                      <a:pt x="3899" y="679"/>
                    </a:lnTo>
                    <a:lnTo>
                      <a:pt x="3908" y="693"/>
                    </a:lnTo>
                    <a:close/>
                    <a:moveTo>
                      <a:pt x="3937" y="667"/>
                    </a:moveTo>
                    <a:cubicBezTo>
                      <a:pt x="3937" y="656"/>
                      <a:pt x="3928" y="646"/>
                      <a:pt x="3916" y="646"/>
                    </a:cubicBezTo>
                    <a:cubicBezTo>
                      <a:pt x="3905" y="646"/>
                      <a:pt x="3895" y="656"/>
                      <a:pt x="3895" y="667"/>
                    </a:cubicBezTo>
                    <a:cubicBezTo>
                      <a:pt x="3895" y="679"/>
                      <a:pt x="3905" y="688"/>
                      <a:pt x="3916" y="688"/>
                    </a:cubicBezTo>
                    <a:cubicBezTo>
                      <a:pt x="3928" y="688"/>
                      <a:pt x="3937" y="679"/>
                      <a:pt x="3937" y="667"/>
                    </a:cubicBezTo>
                    <a:close/>
                    <a:moveTo>
                      <a:pt x="3899" y="679"/>
                    </a:moveTo>
                    <a:lnTo>
                      <a:pt x="3934" y="656"/>
                    </a:lnTo>
                    <a:lnTo>
                      <a:pt x="3924" y="642"/>
                    </a:lnTo>
                    <a:lnTo>
                      <a:pt x="3889" y="665"/>
                    </a:lnTo>
                    <a:lnTo>
                      <a:pt x="3899" y="679"/>
                    </a:lnTo>
                    <a:close/>
                    <a:moveTo>
                      <a:pt x="3928" y="653"/>
                    </a:moveTo>
                    <a:cubicBezTo>
                      <a:pt x="3928" y="642"/>
                      <a:pt x="3918" y="632"/>
                      <a:pt x="3907" y="632"/>
                    </a:cubicBezTo>
                    <a:cubicBezTo>
                      <a:pt x="3895" y="632"/>
                      <a:pt x="3886" y="642"/>
                      <a:pt x="3886" y="653"/>
                    </a:cubicBezTo>
                    <a:cubicBezTo>
                      <a:pt x="3886" y="665"/>
                      <a:pt x="3895" y="674"/>
                      <a:pt x="3907" y="674"/>
                    </a:cubicBezTo>
                    <a:cubicBezTo>
                      <a:pt x="3918" y="674"/>
                      <a:pt x="3928" y="665"/>
                      <a:pt x="3928" y="653"/>
                    </a:cubicBezTo>
                    <a:close/>
                    <a:moveTo>
                      <a:pt x="3890" y="665"/>
                    </a:moveTo>
                    <a:lnTo>
                      <a:pt x="3924" y="641"/>
                    </a:lnTo>
                    <a:lnTo>
                      <a:pt x="3914" y="627"/>
                    </a:lnTo>
                    <a:lnTo>
                      <a:pt x="3880" y="651"/>
                    </a:lnTo>
                    <a:lnTo>
                      <a:pt x="3890" y="665"/>
                    </a:lnTo>
                    <a:close/>
                    <a:moveTo>
                      <a:pt x="3918" y="639"/>
                    </a:moveTo>
                    <a:cubicBezTo>
                      <a:pt x="3918" y="627"/>
                      <a:pt x="3909" y="618"/>
                      <a:pt x="3897" y="618"/>
                    </a:cubicBezTo>
                    <a:cubicBezTo>
                      <a:pt x="3885" y="618"/>
                      <a:pt x="3876" y="627"/>
                      <a:pt x="3876" y="639"/>
                    </a:cubicBezTo>
                    <a:cubicBezTo>
                      <a:pt x="3876" y="651"/>
                      <a:pt x="3885" y="660"/>
                      <a:pt x="3897" y="660"/>
                    </a:cubicBezTo>
                    <a:cubicBezTo>
                      <a:pt x="3909" y="660"/>
                      <a:pt x="3918" y="651"/>
                      <a:pt x="3918" y="639"/>
                    </a:cubicBezTo>
                    <a:close/>
                    <a:moveTo>
                      <a:pt x="3880" y="651"/>
                    </a:moveTo>
                    <a:lnTo>
                      <a:pt x="3914" y="627"/>
                    </a:lnTo>
                    <a:lnTo>
                      <a:pt x="3904" y="612"/>
                    </a:lnTo>
                    <a:lnTo>
                      <a:pt x="3870" y="637"/>
                    </a:lnTo>
                    <a:lnTo>
                      <a:pt x="3880" y="651"/>
                    </a:lnTo>
                    <a:close/>
                    <a:moveTo>
                      <a:pt x="3908" y="625"/>
                    </a:moveTo>
                    <a:cubicBezTo>
                      <a:pt x="3908" y="613"/>
                      <a:pt x="3898" y="604"/>
                      <a:pt x="3887" y="604"/>
                    </a:cubicBezTo>
                    <a:cubicBezTo>
                      <a:pt x="3875" y="604"/>
                      <a:pt x="3866" y="613"/>
                      <a:pt x="3866" y="625"/>
                    </a:cubicBezTo>
                    <a:cubicBezTo>
                      <a:pt x="3866" y="636"/>
                      <a:pt x="3875" y="646"/>
                      <a:pt x="3887" y="646"/>
                    </a:cubicBezTo>
                    <a:cubicBezTo>
                      <a:pt x="3898" y="646"/>
                      <a:pt x="3908" y="636"/>
                      <a:pt x="3908" y="625"/>
                    </a:cubicBezTo>
                    <a:close/>
                    <a:moveTo>
                      <a:pt x="3870" y="637"/>
                    </a:moveTo>
                    <a:lnTo>
                      <a:pt x="3904" y="612"/>
                    </a:lnTo>
                    <a:lnTo>
                      <a:pt x="3893" y="598"/>
                    </a:lnTo>
                    <a:lnTo>
                      <a:pt x="3859" y="623"/>
                    </a:lnTo>
                    <a:lnTo>
                      <a:pt x="3870" y="637"/>
                    </a:lnTo>
                    <a:close/>
                    <a:moveTo>
                      <a:pt x="3897" y="610"/>
                    </a:moveTo>
                    <a:cubicBezTo>
                      <a:pt x="3897" y="598"/>
                      <a:pt x="3888" y="589"/>
                      <a:pt x="3876" y="589"/>
                    </a:cubicBezTo>
                    <a:cubicBezTo>
                      <a:pt x="3864" y="589"/>
                      <a:pt x="3855" y="598"/>
                      <a:pt x="3855" y="610"/>
                    </a:cubicBezTo>
                    <a:cubicBezTo>
                      <a:pt x="3855" y="622"/>
                      <a:pt x="3864" y="631"/>
                      <a:pt x="3876" y="631"/>
                    </a:cubicBezTo>
                    <a:cubicBezTo>
                      <a:pt x="3888" y="631"/>
                      <a:pt x="3897" y="622"/>
                      <a:pt x="3897" y="610"/>
                    </a:cubicBezTo>
                    <a:close/>
                    <a:moveTo>
                      <a:pt x="3859" y="623"/>
                    </a:moveTo>
                    <a:lnTo>
                      <a:pt x="3893" y="597"/>
                    </a:lnTo>
                    <a:lnTo>
                      <a:pt x="3882" y="584"/>
                    </a:lnTo>
                    <a:lnTo>
                      <a:pt x="3849" y="609"/>
                    </a:lnTo>
                    <a:lnTo>
                      <a:pt x="3859" y="623"/>
                    </a:lnTo>
                    <a:close/>
                    <a:moveTo>
                      <a:pt x="3886" y="596"/>
                    </a:moveTo>
                    <a:cubicBezTo>
                      <a:pt x="3886" y="585"/>
                      <a:pt x="3877" y="575"/>
                      <a:pt x="3865" y="575"/>
                    </a:cubicBezTo>
                    <a:cubicBezTo>
                      <a:pt x="3854" y="575"/>
                      <a:pt x="3845" y="585"/>
                      <a:pt x="3845" y="596"/>
                    </a:cubicBezTo>
                    <a:cubicBezTo>
                      <a:pt x="3845" y="608"/>
                      <a:pt x="3854" y="617"/>
                      <a:pt x="3865" y="617"/>
                    </a:cubicBezTo>
                    <a:cubicBezTo>
                      <a:pt x="3877" y="617"/>
                      <a:pt x="3886" y="608"/>
                      <a:pt x="3886" y="596"/>
                    </a:cubicBezTo>
                    <a:close/>
                    <a:moveTo>
                      <a:pt x="3849" y="610"/>
                    </a:moveTo>
                    <a:lnTo>
                      <a:pt x="3882" y="583"/>
                    </a:lnTo>
                    <a:lnTo>
                      <a:pt x="3871" y="569"/>
                    </a:lnTo>
                    <a:lnTo>
                      <a:pt x="3838" y="595"/>
                    </a:lnTo>
                    <a:lnTo>
                      <a:pt x="3849" y="610"/>
                    </a:lnTo>
                    <a:close/>
                    <a:moveTo>
                      <a:pt x="3875" y="582"/>
                    </a:moveTo>
                    <a:cubicBezTo>
                      <a:pt x="3875" y="571"/>
                      <a:pt x="3866" y="561"/>
                      <a:pt x="3854" y="561"/>
                    </a:cubicBezTo>
                    <a:cubicBezTo>
                      <a:pt x="3843" y="561"/>
                      <a:pt x="3833" y="571"/>
                      <a:pt x="3833" y="582"/>
                    </a:cubicBezTo>
                    <a:cubicBezTo>
                      <a:pt x="3833" y="594"/>
                      <a:pt x="3843" y="603"/>
                      <a:pt x="3854" y="603"/>
                    </a:cubicBezTo>
                    <a:cubicBezTo>
                      <a:pt x="3866" y="603"/>
                      <a:pt x="3875" y="594"/>
                      <a:pt x="3875" y="582"/>
                    </a:cubicBezTo>
                    <a:close/>
                    <a:moveTo>
                      <a:pt x="3838" y="596"/>
                    </a:moveTo>
                    <a:lnTo>
                      <a:pt x="3870" y="569"/>
                    </a:lnTo>
                    <a:lnTo>
                      <a:pt x="3859" y="555"/>
                    </a:lnTo>
                    <a:lnTo>
                      <a:pt x="3827" y="582"/>
                    </a:lnTo>
                    <a:lnTo>
                      <a:pt x="3838" y="596"/>
                    </a:lnTo>
                    <a:close/>
                    <a:moveTo>
                      <a:pt x="3864" y="569"/>
                    </a:moveTo>
                    <a:cubicBezTo>
                      <a:pt x="3864" y="557"/>
                      <a:pt x="3855" y="548"/>
                      <a:pt x="3843" y="548"/>
                    </a:cubicBezTo>
                    <a:cubicBezTo>
                      <a:pt x="3831" y="548"/>
                      <a:pt x="3822" y="557"/>
                      <a:pt x="3822" y="569"/>
                    </a:cubicBezTo>
                    <a:cubicBezTo>
                      <a:pt x="3822" y="580"/>
                      <a:pt x="3831" y="590"/>
                      <a:pt x="3843" y="590"/>
                    </a:cubicBezTo>
                    <a:cubicBezTo>
                      <a:pt x="3855" y="590"/>
                      <a:pt x="3864" y="580"/>
                      <a:pt x="3864" y="569"/>
                    </a:cubicBezTo>
                    <a:close/>
                    <a:moveTo>
                      <a:pt x="3827" y="583"/>
                    </a:moveTo>
                    <a:lnTo>
                      <a:pt x="3859" y="555"/>
                    </a:lnTo>
                    <a:lnTo>
                      <a:pt x="3847" y="542"/>
                    </a:lnTo>
                    <a:lnTo>
                      <a:pt x="3816" y="569"/>
                    </a:lnTo>
                    <a:lnTo>
                      <a:pt x="3827" y="583"/>
                    </a:lnTo>
                    <a:close/>
                    <a:moveTo>
                      <a:pt x="3852" y="555"/>
                    </a:moveTo>
                    <a:cubicBezTo>
                      <a:pt x="3852" y="544"/>
                      <a:pt x="3843" y="534"/>
                      <a:pt x="3831" y="534"/>
                    </a:cubicBezTo>
                    <a:cubicBezTo>
                      <a:pt x="3820" y="534"/>
                      <a:pt x="3810" y="544"/>
                      <a:pt x="3810" y="555"/>
                    </a:cubicBezTo>
                    <a:cubicBezTo>
                      <a:pt x="3810" y="567"/>
                      <a:pt x="3820" y="576"/>
                      <a:pt x="3831" y="576"/>
                    </a:cubicBezTo>
                    <a:cubicBezTo>
                      <a:pt x="3843" y="576"/>
                      <a:pt x="3852" y="567"/>
                      <a:pt x="3852" y="555"/>
                    </a:cubicBezTo>
                    <a:close/>
                    <a:moveTo>
                      <a:pt x="3816" y="569"/>
                    </a:moveTo>
                    <a:lnTo>
                      <a:pt x="3847" y="541"/>
                    </a:lnTo>
                    <a:lnTo>
                      <a:pt x="3835" y="528"/>
                    </a:lnTo>
                    <a:lnTo>
                      <a:pt x="3803" y="556"/>
                    </a:lnTo>
                    <a:lnTo>
                      <a:pt x="3816" y="569"/>
                    </a:lnTo>
                    <a:close/>
                    <a:moveTo>
                      <a:pt x="3840" y="542"/>
                    </a:moveTo>
                    <a:cubicBezTo>
                      <a:pt x="3840" y="530"/>
                      <a:pt x="3831" y="521"/>
                      <a:pt x="3819" y="521"/>
                    </a:cubicBezTo>
                    <a:cubicBezTo>
                      <a:pt x="3808" y="521"/>
                      <a:pt x="3798" y="530"/>
                      <a:pt x="3798" y="542"/>
                    </a:cubicBezTo>
                    <a:cubicBezTo>
                      <a:pt x="3798" y="553"/>
                      <a:pt x="3808" y="563"/>
                      <a:pt x="3819" y="563"/>
                    </a:cubicBezTo>
                    <a:cubicBezTo>
                      <a:pt x="3831" y="563"/>
                      <a:pt x="3840" y="553"/>
                      <a:pt x="3840" y="542"/>
                    </a:cubicBezTo>
                    <a:close/>
                    <a:moveTo>
                      <a:pt x="3804" y="556"/>
                    </a:moveTo>
                    <a:lnTo>
                      <a:pt x="3835" y="527"/>
                    </a:lnTo>
                    <a:lnTo>
                      <a:pt x="3822" y="513"/>
                    </a:lnTo>
                    <a:lnTo>
                      <a:pt x="3791" y="542"/>
                    </a:lnTo>
                    <a:lnTo>
                      <a:pt x="3804" y="556"/>
                    </a:lnTo>
                    <a:close/>
                    <a:moveTo>
                      <a:pt x="3827" y="528"/>
                    </a:moveTo>
                    <a:cubicBezTo>
                      <a:pt x="3827" y="516"/>
                      <a:pt x="3818" y="507"/>
                      <a:pt x="3806" y="507"/>
                    </a:cubicBezTo>
                    <a:cubicBezTo>
                      <a:pt x="3795" y="507"/>
                      <a:pt x="3785" y="516"/>
                      <a:pt x="3785" y="528"/>
                    </a:cubicBezTo>
                    <a:cubicBezTo>
                      <a:pt x="3785" y="539"/>
                      <a:pt x="3795" y="549"/>
                      <a:pt x="3806" y="549"/>
                    </a:cubicBezTo>
                    <a:cubicBezTo>
                      <a:pt x="3818" y="549"/>
                      <a:pt x="3827" y="539"/>
                      <a:pt x="3827" y="528"/>
                    </a:cubicBezTo>
                    <a:close/>
                    <a:moveTo>
                      <a:pt x="3791" y="542"/>
                    </a:moveTo>
                    <a:lnTo>
                      <a:pt x="3821" y="513"/>
                    </a:lnTo>
                    <a:lnTo>
                      <a:pt x="3808" y="499"/>
                    </a:lnTo>
                    <a:lnTo>
                      <a:pt x="3778" y="528"/>
                    </a:lnTo>
                    <a:lnTo>
                      <a:pt x="3791" y="542"/>
                    </a:lnTo>
                    <a:close/>
                    <a:moveTo>
                      <a:pt x="3814" y="514"/>
                    </a:moveTo>
                    <a:cubicBezTo>
                      <a:pt x="3814" y="502"/>
                      <a:pt x="3804" y="493"/>
                      <a:pt x="3793" y="493"/>
                    </a:cubicBezTo>
                    <a:cubicBezTo>
                      <a:pt x="3781" y="493"/>
                      <a:pt x="3772" y="502"/>
                      <a:pt x="3772" y="514"/>
                    </a:cubicBezTo>
                    <a:cubicBezTo>
                      <a:pt x="3772" y="525"/>
                      <a:pt x="3781" y="535"/>
                      <a:pt x="3793" y="535"/>
                    </a:cubicBezTo>
                    <a:cubicBezTo>
                      <a:pt x="3804" y="535"/>
                      <a:pt x="3814" y="525"/>
                      <a:pt x="3814" y="514"/>
                    </a:cubicBezTo>
                    <a:close/>
                    <a:moveTo>
                      <a:pt x="3778" y="529"/>
                    </a:moveTo>
                    <a:lnTo>
                      <a:pt x="3808" y="499"/>
                    </a:lnTo>
                    <a:lnTo>
                      <a:pt x="3795" y="486"/>
                    </a:lnTo>
                    <a:lnTo>
                      <a:pt x="3765" y="516"/>
                    </a:lnTo>
                    <a:lnTo>
                      <a:pt x="3778" y="529"/>
                    </a:lnTo>
                    <a:close/>
                    <a:moveTo>
                      <a:pt x="3801" y="501"/>
                    </a:moveTo>
                    <a:cubicBezTo>
                      <a:pt x="3801" y="489"/>
                      <a:pt x="3792" y="480"/>
                      <a:pt x="3780" y="480"/>
                    </a:cubicBezTo>
                    <a:cubicBezTo>
                      <a:pt x="3768" y="480"/>
                      <a:pt x="3759" y="489"/>
                      <a:pt x="3759" y="501"/>
                    </a:cubicBezTo>
                    <a:cubicBezTo>
                      <a:pt x="3759" y="513"/>
                      <a:pt x="3768" y="522"/>
                      <a:pt x="3780" y="522"/>
                    </a:cubicBezTo>
                    <a:cubicBezTo>
                      <a:pt x="3792" y="522"/>
                      <a:pt x="3801" y="513"/>
                      <a:pt x="3801" y="501"/>
                    </a:cubicBezTo>
                    <a:close/>
                    <a:moveTo>
                      <a:pt x="3765" y="516"/>
                    </a:moveTo>
                    <a:lnTo>
                      <a:pt x="3795" y="486"/>
                    </a:lnTo>
                    <a:lnTo>
                      <a:pt x="3781" y="472"/>
                    </a:lnTo>
                    <a:lnTo>
                      <a:pt x="3752" y="503"/>
                    </a:lnTo>
                    <a:lnTo>
                      <a:pt x="3765" y="516"/>
                    </a:lnTo>
                    <a:close/>
                    <a:moveTo>
                      <a:pt x="3787" y="488"/>
                    </a:moveTo>
                    <a:cubicBezTo>
                      <a:pt x="3787" y="476"/>
                      <a:pt x="3778" y="467"/>
                      <a:pt x="3766" y="467"/>
                    </a:cubicBezTo>
                    <a:cubicBezTo>
                      <a:pt x="3755" y="467"/>
                      <a:pt x="3745" y="476"/>
                      <a:pt x="3745" y="488"/>
                    </a:cubicBezTo>
                    <a:cubicBezTo>
                      <a:pt x="3745" y="499"/>
                      <a:pt x="3755" y="509"/>
                      <a:pt x="3766" y="509"/>
                    </a:cubicBezTo>
                    <a:cubicBezTo>
                      <a:pt x="3778" y="509"/>
                      <a:pt x="3787" y="499"/>
                      <a:pt x="3787" y="488"/>
                    </a:cubicBezTo>
                    <a:close/>
                    <a:moveTo>
                      <a:pt x="3752" y="503"/>
                    </a:moveTo>
                    <a:lnTo>
                      <a:pt x="3780" y="472"/>
                    </a:lnTo>
                    <a:lnTo>
                      <a:pt x="3766" y="459"/>
                    </a:lnTo>
                    <a:lnTo>
                      <a:pt x="3737" y="490"/>
                    </a:lnTo>
                    <a:lnTo>
                      <a:pt x="3752" y="503"/>
                    </a:lnTo>
                    <a:close/>
                    <a:moveTo>
                      <a:pt x="3772" y="474"/>
                    </a:moveTo>
                    <a:cubicBezTo>
                      <a:pt x="3772" y="463"/>
                      <a:pt x="3763" y="453"/>
                      <a:pt x="3751" y="453"/>
                    </a:cubicBezTo>
                    <a:cubicBezTo>
                      <a:pt x="3740" y="453"/>
                      <a:pt x="3731" y="463"/>
                      <a:pt x="3731" y="474"/>
                    </a:cubicBezTo>
                    <a:cubicBezTo>
                      <a:pt x="3731" y="486"/>
                      <a:pt x="3740" y="495"/>
                      <a:pt x="3751" y="495"/>
                    </a:cubicBezTo>
                    <a:cubicBezTo>
                      <a:pt x="3763" y="495"/>
                      <a:pt x="3772" y="486"/>
                      <a:pt x="3772" y="474"/>
                    </a:cubicBezTo>
                    <a:close/>
                    <a:moveTo>
                      <a:pt x="3738" y="490"/>
                    </a:moveTo>
                    <a:lnTo>
                      <a:pt x="3765" y="458"/>
                    </a:lnTo>
                    <a:lnTo>
                      <a:pt x="3751" y="445"/>
                    </a:lnTo>
                    <a:lnTo>
                      <a:pt x="3723" y="477"/>
                    </a:lnTo>
                    <a:lnTo>
                      <a:pt x="3738" y="490"/>
                    </a:lnTo>
                    <a:close/>
                    <a:moveTo>
                      <a:pt x="3758" y="461"/>
                    </a:moveTo>
                    <a:cubicBezTo>
                      <a:pt x="3758" y="449"/>
                      <a:pt x="3748" y="440"/>
                      <a:pt x="3737" y="440"/>
                    </a:cubicBezTo>
                    <a:cubicBezTo>
                      <a:pt x="3725" y="440"/>
                      <a:pt x="3716" y="449"/>
                      <a:pt x="3716" y="461"/>
                    </a:cubicBezTo>
                    <a:cubicBezTo>
                      <a:pt x="3716" y="473"/>
                      <a:pt x="3725" y="482"/>
                      <a:pt x="3737" y="482"/>
                    </a:cubicBezTo>
                    <a:cubicBezTo>
                      <a:pt x="3748" y="482"/>
                      <a:pt x="3758" y="473"/>
                      <a:pt x="3758" y="461"/>
                    </a:cubicBezTo>
                    <a:close/>
                    <a:moveTo>
                      <a:pt x="3723" y="477"/>
                    </a:moveTo>
                    <a:lnTo>
                      <a:pt x="3750" y="445"/>
                    </a:lnTo>
                    <a:lnTo>
                      <a:pt x="3735" y="432"/>
                    </a:lnTo>
                    <a:lnTo>
                      <a:pt x="3708" y="464"/>
                    </a:lnTo>
                    <a:lnTo>
                      <a:pt x="3723" y="477"/>
                    </a:lnTo>
                    <a:close/>
                    <a:moveTo>
                      <a:pt x="3743" y="448"/>
                    </a:moveTo>
                    <a:cubicBezTo>
                      <a:pt x="3743" y="437"/>
                      <a:pt x="3733" y="427"/>
                      <a:pt x="3722" y="427"/>
                    </a:cubicBezTo>
                    <a:cubicBezTo>
                      <a:pt x="3710" y="427"/>
                      <a:pt x="3701" y="437"/>
                      <a:pt x="3701" y="448"/>
                    </a:cubicBezTo>
                    <a:cubicBezTo>
                      <a:pt x="3701" y="460"/>
                      <a:pt x="3710" y="469"/>
                      <a:pt x="3722" y="469"/>
                    </a:cubicBezTo>
                    <a:cubicBezTo>
                      <a:pt x="3733" y="469"/>
                      <a:pt x="3743" y="460"/>
                      <a:pt x="3743" y="448"/>
                    </a:cubicBezTo>
                    <a:close/>
                    <a:moveTo>
                      <a:pt x="3708" y="465"/>
                    </a:moveTo>
                    <a:lnTo>
                      <a:pt x="3735" y="432"/>
                    </a:lnTo>
                    <a:lnTo>
                      <a:pt x="3720" y="420"/>
                    </a:lnTo>
                    <a:lnTo>
                      <a:pt x="3694" y="453"/>
                    </a:lnTo>
                    <a:lnTo>
                      <a:pt x="3708" y="465"/>
                    </a:lnTo>
                    <a:close/>
                    <a:moveTo>
                      <a:pt x="3728" y="436"/>
                    </a:moveTo>
                    <a:cubicBezTo>
                      <a:pt x="3728" y="425"/>
                      <a:pt x="3718" y="415"/>
                      <a:pt x="3707" y="415"/>
                    </a:cubicBezTo>
                    <a:cubicBezTo>
                      <a:pt x="3695" y="415"/>
                      <a:pt x="3686" y="425"/>
                      <a:pt x="3686" y="436"/>
                    </a:cubicBezTo>
                    <a:cubicBezTo>
                      <a:pt x="3686" y="448"/>
                      <a:pt x="3695" y="457"/>
                      <a:pt x="3707" y="457"/>
                    </a:cubicBezTo>
                    <a:cubicBezTo>
                      <a:pt x="3718" y="457"/>
                      <a:pt x="3728" y="448"/>
                      <a:pt x="3728" y="436"/>
                    </a:cubicBezTo>
                    <a:close/>
                    <a:moveTo>
                      <a:pt x="3694" y="453"/>
                    </a:moveTo>
                    <a:lnTo>
                      <a:pt x="3720" y="420"/>
                    </a:lnTo>
                    <a:lnTo>
                      <a:pt x="3704" y="408"/>
                    </a:lnTo>
                    <a:lnTo>
                      <a:pt x="3679" y="441"/>
                    </a:lnTo>
                    <a:lnTo>
                      <a:pt x="3694" y="453"/>
                    </a:lnTo>
                    <a:close/>
                    <a:moveTo>
                      <a:pt x="3713" y="425"/>
                    </a:moveTo>
                    <a:cubicBezTo>
                      <a:pt x="3713" y="413"/>
                      <a:pt x="3703" y="404"/>
                      <a:pt x="3692" y="404"/>
                    </a:cubicBezTo>
                    <a:cubicBezTo>
                      <a:pt x="3680" y="404"/>
                      <a:pt x="3671" y="413"/>
                      <a:pt x="3671" y="425"/>
                    </a:cubicBezTo>
                    <a:cubicBezTo>
                      <a:pt x="3671" y="436"/>
                      <a:pt x="3680" y="446"/>
                      <a:pt x="3692" y="446"/>
                    </a:cubicBezTo>
                    <a:cubicBezTo>
                      <a:pt x="3703" y="446"/>
                      <a:pt x="3713" y="436"/>
                      <a:pt x="3713" y="425"/>
                    </a:cubicBezTo>
                    <a:close/>
                    <a:moveTo>
                      <a:pt x="3679" y="442"/>
                    </a:moveTo>
                    <a:lnTo>
                      <a:pt x="3704" y="408"/>
                    </a:lnTo>
                    <a:lnTo>
                      <a:pt x="3689" y="397"/>
                    </a:lnTo>
                    <a:lnTo>
                      <a:pt x="3665" y="431"/>
                    </a:lnTo>
                    <a:lnTo>
                      <a:pt x="3679" y="442"/>
                    </a:lnTo>
                    <a:close/>
                    <a:moveTo>
                      <a:pt x="3698" y="414"/>
                    </a:moveTo>
                    <a:cubicBezTo>
                      <a:pt x="3698" y="402"/>
                      <a:pt x="3688" y="393"/>
                      <a:pt x="3677" y="393"/>
                    </a:cubicBezTo>
                    <a:cubicBezTo>
                      <a:pt x="3665" y="393"/>
                      <a:pt x="3656" y="402"/>
                      <a:pt x="3656" y="414"/>
                    </a:cubicBezTo>
                    <a:cubicBezTo>
                      <a:pt x="3656" y="426"/>
                      <a:pt x="3665" y="435"/>
                      <a:pt x="3677" y="435"/>
                    </a:cubicBezTo>
                    <a:cubicBezTo>
                      <a:pt x="3688" y="435"/>
                      <a:pt x="3698" y="426"/>
                      <a:pt x="3698" y="414"/>
                    </a:cubicBezTo>
                    <a:close/>
                    <a:moveTo>
                      <a:pt x="3665" y="431"/>
                    </a:moveTo>
                    <a:lnTo>
                      <a:pt x="3689" y="397"/>
                    </a:lnTo>
                    <a:lnTo>
                      <a:pt x="3673" y="386"/>
                    </a:lnTo>
                    <a:lnTo>
                      <a:pt x="3649" y="421"/>
                    </a:lnTo>
                    <a:lnTo>
                      <a:pt x="3665" y="431"/>
                    </a:lnTo>
                    <a:close/>
                    <a:moveTo>
                      <a:pt x="3682" y="403"/>
                    </a:moveTo>
                    <a:cubicBezTo>
                      <a:pt x="3682" y="392"/>
                      <a:pt x="3673" y="382"/>
                      <a:pt x="3661" y="382"/>
                    </a:cubicBezTo>
                    <a:cubicBezTo>
                      <a:pt x="3650" y="382"/>
                      <a:pt x="3640" y="392"/>
                      <a:pt x="3640" y="403"/>
                    </a:cubicBezTo>
                    <a:cubicBezTo>
                      <a:pt x="3640" y="415"/>
                      <a:pt x="3650" y="424"/>
                      <a:pt x="3661" y="424"/>
                    </a:cubicBezTo>
                    <a:cubicBezTo>
                      <a:pt x="3673" y="424"/>
                      <a:pt x="3682" y="415"/>
                      <a:pt x="3682" y="403"/>
                    </a:cubicBezTo>
                    <a:close/>
                    <a:moveTo>
                      <a:pt x="3650" y="421"/>
                    </a:moveTo>
                    <a:lnTo>
                      <a:pt x="3673" y="386"/>
                    </a:lnTo>
                    <a:lnTo>
                      <a:pt x="3658" y="376"/>
                    </a:lnTo>
                    <a:lnTo>
                      <a:pt x="3635" y="411"/>
                    </a:lnTo>
                    <a:lnTo>
                      <a:pt x="3650" y="421"/>
                    </a:lnTo>
                    <a:close/>
                    <a:moveTo>
                      <a:pt x="3667" y="394"/>
                    </a:moveTo>
                    <a:cubicBezTo>
                      <a:pt x="3667" y="382"/>
                      <a:pt x="3658" y="373"/>
                      <a:pt x="3646" y="373"/>
                    </a:cubicBezTo>
                    <a:cubicBezTo>
                      <a:pt x="3635" y="373"/>
                      <a:pt x="3625" y="382"/>
                      <a:pt x="3625" y="394"/>
                    </a:cubicBezTo>
                    <a:cubicBezTo>
                      <a:pt x="3625" y="405"/>
                      <a:pt x="3635" y="415"/>
                      <a:pt x="3646" y="415"/>
                    </a:cubicBezTo>
                    <a:cubicBezTo>
                      <a:pt x="3658" y="415"/>
                      <a:pt x="3667" y="405"/>
                      <a:pt x="3667" y="394"/>
                    </a:cubicBezTo>
                    <a:close/>
                    <a:moveTo>
                      <a:pt x="3635" y="412"/>
                    </a:moveTo>
                    <a:lnTo>
                      <a:pt x="3657" y="376"/>
                    </a:lnTo>
                    <a:lnTo>
                      <a:pt x="3642" y="366"/>
                    </a:lnTo>
                    <a:lnTo>
                      <a:pt x="3620" y="402"/>
                    </a:lnTo>
                    <a:lnTo>
                      <a:pt x="3635" y="412"/>
                    </a:lnTo>
                    <a:close/>
                    <a:moveTo>
                      <a:pt x="3652" y="384"/>
                    </a:moveTo>
                    <a:cubicBezTo>
                      <a:pt x="3652" y="373"/>
                      <a:pt x="3643" y="363"/>
                      <a:pt x="3631" y="363"/>
                    </a:cubicBezTo>
                    <a:cubicBezTo>
                      <a:pt x="3619" y="363"/>
                      <a:pt x="3610" y="373"/>
                      <a:pt x="3610" y="384"/>
                    </a:cubicBezTo>
                    <a:cubicBezTo>
                      <a:pt x="3610" y="396"/>
                      <a:pt x="3619" y="405"/>
                      <a:pt x="3631" y="405"/>
                    </a:cubicBezTo>
                    <a:cubicBezTo>
                      <a:pt x="3643" y="405"/>
                      <a:pt x="3652" y="396"/>
                      <a:pt x="3652" y="384"/>
                    </a:cubicBezTo>
                    <a:close/>
                    <a:moveTo>
                      <a:pt x="3620" y="402"/>
                    </a:moveTo>
                    <a:lnTo>
                      <a:pt x="3642" y="366"/>
                    </a:lnTo>
                    <a:lnTo>
                      <a:pt x="3624" y="356"/>
                    </a:lnTo>
                    <a:lnTo>
                      <a:pt x="3603" y="392"/>
                    </a:lnTo>
                    <a:lnTo>
                      <a:pt x="3620" y="402"/>
                    </a:lnTo>
                    <a:close/>
                    <a:moveTo>
                      <a:pt x="3634" y="374"/>
                    </a:moveTo>
                    <a:cubicBezTo>
                      <a:pt x="3634" y="363"/>
                      <a:pt x="3625" y="353"/>
                      <a:pt x="3613" y="353"/>
                    </a:cubicBezTo>
                    <a:cubicBezTo>
                      <a:pt x="3602" y="353"/>
                      <a:pt x="3592" y="363"/>
                      <a:pt x="3592" y="374"/>
                    </a:cubicBezTo>
                    <a:cubicBezTo>
                      <a:pt x="3592" y="386"/>
                      <a:pt x="3602" y="395"/>
                      <a:pt x="3613" y="395"/>
                    </a:cubicBezTo>
                    <a:cubicBezTo>
                      <a:pt x="3625" y="395"/>
                      <a:pt x="3634" y="386"/>
                      <a:pt x="3634" y="374"/>
                    </a:cubicBezTo>
                    <a:close/>
                    <a:moveTo>
                      <a:pt x="3603" y="393"/>
                    </a:moveTo>
                    <a:lnTo>
                      <a:pt x="3623" y="356"/>
                    </a:lnTo>
                    <a:lnTo>
                      <a:pt x="3607" y="346"/>
                    </a:lnTo>
                    <a:lnTo>
                      <a:pt x="3586" y="383"/>
                    </a:lnTo>
                    <a:lnTo>
                      <a:pt x="3603" y="393"/>
                    </a:lnTo>
                    <a:close/>
                    <a:moveTo>
                      <a:pt x="3617" y="365"/>
                    </a:moveTo>
                    <a:cubicBezTo>
                      <a:pt x="3617" y="353"/>
                      <a:pt x="3608" y="344"/>
                      <a:pt x="3596" y="344"/>
                    </a:cubicBezTo>
                    <a:cubicBezTo>
                      <a:pt x="3585" y="344"/>
                      <a:pt x="3576" y="353"/>
                      <a:pt x="3576" y="365"/>
                    </a:cubicBezTo>
                    <a:cubicBezTo>
                      <a:pt x="3576" y="376"/>
                      <a:pt x="3585" y="386"/>
                      <a:pt x="3596" y="386"/>
                    </a:cubicBezTo>
                    <a:cubicBezTo>
                      <a:pt x="3608" y="386"/>
                      <a:pt x="3617" y="376"/>
                      <a:pt x="3617" y="365"/>
                    </a:cubicBezTo>
                    <a:close/>
                    <a:moveTo>
                      <a:pt x="3587" y="384"/>
                    </a:moveTo>
                    <a:lnTo>
                      <a:pt x="3606" y="346"/>
                    </a:lnTo>
                    <a:lnTo>
                      <a:pt x="3588" y="337"/>
                    </a:lnTo>
                    <a:lnTo>
                      <a:pt x="3569" y="374"/>
                    </a:lnTo>
                    <a:lnTo>
                      <a:pt x="3587" y="384"/>
                    </a:lnTo>
                    <a:close/>
                    <a:moveTo>
                      <a:pt x="3599" y="356"/>
                    </a:moveTo>
                    <a:cubicBezTo>
                      <a:pt x="3599" y="344"/>
                      <a:pt x="3590" y="335"/>
                      <a:pt x="3578" y="335"/>
                    </a:cubicBezTo>
                    <a:cubicBezTo>
                      <a:pt x="3567" y="335"/>
                      <a:pt x="3557" y="344"/>
                      <a:pt x="3557" y="356"/>
                    </a:cubicBezTo>
                    <a:cubicBezTo>
                      <a:pt x="3557" y="367"/>
                      <a:pt x="3567" y="377"/>
                      <a:pt x="3578" y="377"/>
                    </a:cubicBezTo>
                    <a:cubicBezTo>
                      <a:pt x="3590" y="377"/>
                      <a:pt x="3599" y="367"/>
                      <a:pt x="3599" y="356"/>
                    </a:cubicBezTo>
                    <a:close/>
                    <a:moveTo>
                      <a:pt x="3569" y="374"/>
                    </a:moveTo>
                    <a:lnTo>
                      <a:pt x="3588" y="337"/>
                    </a:lnTo>
                    <a:lnTo>
                      <a:pt x="3568" y="327"/>
                    </a:lnTo>
                    <a:lnTo>
                      <a:pt x="3550" y="365"/>
                    </a:lnTo>
                    <a:lnTo>
                      <a:pt x="3569" y="374"/>
                    </a:lnTo>
                    <a:close/>
                    <a:moveTo>
                      <a:pt x="3580" y="346"/>
                    </a:moveTo>
                    <a:cubicBezTo>
                      <a:pt x="3580" y="335"/>
                      <a:pt x="3571" y="325"/>
                      <a:pt x="3559" y="325"/>
                    </a:cubicBezTo>
                    <a:cubicBezTo>
                      <a:pt x="3548" y="325"/>
                      <a:pt x="3538" y="335"/>
                      <a:pt x="3538" y="346"/>
                    </a:cubicBezTo>
                    <a:cubicBezTo>
                      <a:pt x="3538" y="358"/>
                      <a:pt x="3548" y="367"/>
                      <a:pt x="3559" y="367"/>
                    </a:cubicBezTo>
                    <a:cubicBezTo>
                      <a:pt x="3571" y="367"/>
                      <a:pt x="3580" y="358"/>
                      <a:pt x="3580" y="346"/>
                    </a:cubicBezTo>
                    <a:close/>
                    <a:moveTo>
                      <a:pt x="3551" y="365"/>
                    </a:moveTo>
                    <a:lnTo>
                      <a:pt x="3568" y="327"/>
                    </a:lnTo>
                    <a:lnTo>
                      <a:pt x="3549" y="319"/>
                    </a:lnTo>
                    <a:lnTo>
                      <a:pt x="3532" y="357"/>
                    </a:lnTo>
                    <a:lnTo>
                      <a:pt x="3551" y="365"/>
                    </a:lnTo>
                    <a:close/>
                    <a:moveTo>
                      <a:pt x="3561" y="338"/>
                    </a:moveTo>
                    <a:cubicBezTo>
                      <a:pt x="3561" y="326"/>
                      <a:pt x="3552" y="317"/>
                      <a:pt x="3540" y="317"/>
                    </a:cubicBezTo>
                    <a:cubicBezTo>
                      <a:pt x="3529" y="317"/>
                      <a:pt x="3520" y="326"/>
                      <a:pt x="3520" y="338"/>
                    </a:cubicBezTo>
                    <a:cubicBezTo>
                      <a:pt x="3520" y="349"/>
                      <a:pt x="3529" y="359"/>
                      <a:pt x="3540" y="359"/>
                    </a:cubicBezTo>
                    <a:cubicBezTo>
                      <a:pt x="3552" y="359"/>
                      <a:pt x="3561" y="349"/>
                      <a:pt x="3561" y="338"/>
                    </a:cubicBezTo>
                    <a:close/>
                    <a:moveTo>
                      <a:pt x="3532" y="357"/>
                    </a:moveTo>
                    <a:lnTo>
                      <a:pt x="3549" y="318"/>
                    </a:lnTo>
                    <a:lnTo>
                      <a:pt x="3528" y="310"/>
                    </a:lnTo>
                    <a:lnTo>
                      <a:pt x="3512" y="348"/>
                    </a:lnTo>
                    <a:lnTo>
                      <a:pt x="3532" y="357"/>
                    </a:lnTo>
                    <a:close/>
                    <a:moveTo>
                      <a:pt x="3541" y="329"/>
                    </a:moveTo>
                    <a:cubicBezTo>
                      <a:pt x="3541" y="317"/>
                      <a:pt x="3531" y="308"/>
                      <a:pt x="3520" y="308"/>
                    </a:cubicBezTo>
                    <a:cubicBezTo>
                      <a:pt x="3508" y="308"/>
                      <a:pt x="3499" y="317"/>
                      <a:pt x="3499" y="329"/>
                    </a:cubicBezTo>
                    <a:cubicBezTo>
                      <a:pt x="3499" y="341"/>
                      <a:pt x="3508" y="350"/>
                      <a:pt x="3520" y="350"/>
                    </a:cubicBezTo>
                    <a:cubicBezTo>
                      <a:pt x="3531" y="350"/>
                      <a:pt x="3541" y="341"/>
                      <a:pt x="3541" y="329"/>
                    </a:cubicBezTo>
                    <a:close/>
                    <a:moveTo>
                      <a:pt x="3512" y="349"/>
                    </a:moveTo>
                    <a:lnTo>
                      <a:pt x="3528" y="310"/>
                    </a:lnTo>
                    <a:lnTo>
                      <a:pt x="3505" y="301"/>
                    </a:lnTo>
                    <a:lnTo>
                      <a:pt x="3490" y="340"/>
                    </a:lnTo>
                    <a:lnTo>
                      <a:pt x="3512" y="349"/>
                    </a:lnTo>
                    <a:close/>
                    <a:moveTo>
                      <a:pt x="3519" y="320"/>
                    </a:moveTo>
                    <a:cubicBezTo>
                      <a:pt x="3519" y="309"/>
                      <a:pt x="3509" y="299"/>
                      <a:pt x="3498" y="299"/>
                    </a:cubicBezTo>
                    <a:cubicBezTo>
                      <a:pt x="3486" y="299"/>
                      <a:pt x="3477" y="309"/>
                      <a:pt x="3477" y="320"/>
                    </a:cubicBezTo>
                    <a:cubicBezTo>
                      <a:pt x="3477" y="332"/>
                      <a:pt x="3486" y="341"/>
                      <a:pt x="3498" y="341"/>
                    </a:cubicBezTo>
                    <a:cubicBezTo>
                      <a:pt x="3509" y="341"/>
                      <a:pt x="3519" y="332"/>
                      <a:pt x="3519" y="320"/>
                    </a:cubicBezTo>
                    <a:close/>
                    <a:moveTo>
                      <a:pt x="3490" y="340"/>
                    </a:moveTo>
                    <a:lnTo>
                      <a:pt x="3505" y="301"/>
                    </a:lnTo>
                    <a:lnTo>
                      <a:pt x="3482" y="292"/>
                    </a:lnTo>
                    <a:lnTo>
                      <a:pt x="3468" y="332"/>
                    </a:lnTo>
                    <a:lnTo>
                      <a:pt x="3490" y="340"/>
                    </a:lnTo>
                    <a:close/>
                    <a:moveTo>
                      <a:pt x="3496" y="312"/>
                    </a:moveTo>
                    <a:cubicBezTo>
                      <a:pt x="3496" y="300"/>
                      <a:pt x="3486" y="291"/>
                      <a:pt x="3475" y="291"/>
                    </a:cubicBezTo>
                    <a:cubicBezTo>
                      <a:pt x="3463" y="291"/>
                      <a:pt x="3454" y="300"/>
                      <a:pt x="3454" y="312"/>
                    </a:cubicBezTo>
                    <a:cubicBezTo>
                      <a:pt x="3454" y="323"/>
                      <a:pt x="3463" y="333"/>
                      <a:pt x="3475" y="333"/>
                    </a:cubicBezTo>
                    <a:cubicBezTo>
                      <a:pt x="3486" y="333"/>
                      <a:pt x="3496" y="323"/>
                      <a:pt x="3496" y="312"/>
                    </a:cubicBezTo>
                    <a:close/>
                    <a:moveTo>
                      <a:pt x="3468" y="332"/>
                    </a:moveTo>
                    <a:lnTo>
                      <a:pt x="3482" y="292"/>
                    </a:lnTo>
                    <a:lnTo>
                      <a:pt x="3459" y="284"/>
                    </a:lnTo>
                    <a:lnTo>
                      <a:pt x="3445" y="324"/>
                    </a:lnTo>
                    <a:lnTo>
                      <a:pt x="3468" y="332"/>
                    </a:lnTo>
                    <a:close/>
                    <a:moveTo>
                      <a:pt x="3473" y="304"/>
                    </a:moveTo>
                    <a:cubicBezTo>
                      <a:pt x="3473" y="292"/>
                      <a:pt x="3464" y="283"/>
                      <a:pt x="3452" y="283"/>
                    </a:cubicBezTo>
                    <a:cubicBezTo>
                      <a:pt x="3440" y="283"/>
                      <a:pt x="3431" y="292"/>
                      <a:pt x="3431" y="304"/>
                    </a:cubicBezTo>
                    <a:cubicBezTo>
                      <a:pt x="3431" y="316"/>
                      <a:pt x="3440" y="325"/>
                      <a:pt x="3452" y="325"/>
                    </a:cubicBezTo>
                    <a:cubicBezTo>
                      <a:pt x="3464" y="325"/>
                      <a:pt x="3473" y="316"/>
                      <a:pt x="3473" y="304"/>
                    </a:cubicBezTo>
                    <a:close/>
                    <a:moveTo>
                      <a:pt x="3446" y="324"/>
                    </a:moveTo>
                    <a:lnTo>
                      <a:pt x="3458" y="284"/>
                    </a:lnTo>
                    <a:lnTo>
                      <a:pt x="3433" y="276"/>
                    </a:lnTo>
                    <a:lnTo>
                      <a:pt x="3421" y="316"/>
                    </a:lnTo>
                    <a:lnTo>
                      <a:pt x="3446" y="324"/>
                    </a:lnTo>
                    <a:close/>
                    <a:moveTo>
                      <a:pt x="3448" y="296"/>
                    </a:moveTo>
                    <a:cubicBezTo>
                      <a:pt x="3448" y="284"/>
                      <a:pt x="3439" y="275"/>
                      <a:pt x="3427" y="275"/>
                    </a:cubicBezTo>
                    <a:cubicBezTo>
                      <a:pt x="3415" y="275"/>
                      <a:pt x="3406" y="284"/>
                      <a:pt x="3406" y="296"/>
                    </a:cubicBezTo>
                    <a:cubicBezTo>
                      <a:pt x="3406" y="308"/>
                      <a:pt x="3415" y="317"/>
                      <a:pt x="3427" y="317"/>
                    </a:cubicBezTo>
                    <a:cubicBezTo>
                      <a:pt x="3439" y="317"/>
                      <a:pt x="3448" y="308"/>
                      <a:pt x="3448" y="296"/>
                    </a:cubicBezTo>
                    <a:close/>
                    <a:moveTo>
                      <a:pt x="3421" y="316"/>
                    </a:moveTo>
                    <a:lnTo>
                      <a:pt x="3433" y="276"/>
                    </a:lnTo>
                    <a:lnTo>
                      <a:pt x="3406" y="268"/>
                    </a:lnTo>
                    <a:lnTo>
                      <a:pt x="3394" y="308"/>
                    </a:lnTo>
                    <a:lnTo>
                      <a:pt x="3421" y="316"/>
                    </a:lnTo>
                    <a:close/>
                    <a:moveTo>
                      <a:pt x="3421" y="288"/>
                    </a:moveTo>
                    <a:cubicBezTo>
                      <a:pt x="3421" y="277"/>
                      <a:pt x="3412" y="267"/>
                      <a:pt x="3400" y="267"/>
                    </a:cubicBezTo>
                    <a:cubicBezTo>
                      <a:pt x="3389" y="267"/>
                      <a:pt x="3379" y="277"/>
                      <a:pt x="3379" y="288"/>
                    </a:cubicBezTo>
                    <a:cubicBezTo>
                      <a:pt x="3379" y="300"/>
                      <a:pt x="3389" y="309"/>
                      <a:pt x="3400" y="309"/>
                    </a:cubicBezTo>
                    <a:cubicBezTo>
                      <a:pt x="3412" y="309"/>
                      <a:pt x="3421" y="300"/>
                      <a:pt x="3421" y="288"/>
                    </a:cubicBezTo>
                    <a:close/>
                    <a:moveTo>
                      <a:pt x="3395" y="309"/>
                    </a:moveTo>
                    <a:lnTo>
                      <a:pt x="3406" y="268"/>
                    </a:lnTo>
                    <a:lnTo>
                      <a:pt x="3380" y="261"/>
                    </a:lnTo>
                    <a:lnTo>
                      <a:pt x="3369" y="302"/>
                    </a:lnTo>
                    <a:lnTo>
                      <a:pt x="3395" y="309"/>
                    </a:lnTo>
                    <a:close/>
                    <a:moveTo>
                      <a:pt x="3395" y="281"/>
                    </a:moveTo>
                    <a:cubicBezTo>
                      <a:pt x="3395" y="270"/>
                      <a:pt x="3386" y="260"/>
                      <a:pt x="3374" y="260"/>
                    </a:cubicBezTo>
                    <a:cubicBezTo>
                      <a:pt x="3363" y="260"/>
                      <a:pt x="3353" y="270"/>
                      <a:pt x="3353" y="281"/>
                    </a:cubicBezTo>
                    <a:cubicBezTo>
                      <a:pt x="3353" y="293"/>
                      <a:pt x="3363" y="302"/>
                      <a:pt x="3374" y="302"/>
                    </a:cubicBezTo>
                    <a:cubicBezTo>
                      <a:pt x="3386" y="302"/>
                      <a:pt x="3395" y="293"/>
                      <a:pt x="3395" y="281"/>
                    </a:cubicBezTo>
                    <a:close/>
                    <a:moveTo>
                      <a:pt x="3369" y="302"/>
                    </a:moveTo>
                    <a:lnTo>
                      <a:pt x="3379" y="261"/>
                    </a:lnTo>
                    <a:lnTo>
                      <a:pt x="3350" y="254"/>
                    </a:lnTo>
                    <a:lnTo>
                      <a:pt x="3340" y="295"/>
                    </a:lnTo>
                    <a:lnTo>
                      <a:pt x="3369" y="302"/>
                    </a:lnTo>
                    <a:close/>
                    <a:moveTo>
                      <a:pt x="3366" y="274"/>
                    </a:moveTo>
                    <a:cubicBezTo>
                      <a:pt x="3366" y="263"/>
                      <a:pt x="3357" y="253"/>
                      <a:pt x="3345" y="253"/>
                    </a:cubicBezTo>
                    <a:cubicBezTo>
                      <a:pt x="3333" y="253"/>
                      <a:pt x="3324" y="263"/>
                      <a:pt x="3324" y="274"/>
                    </a:cubicBezTo>
                    <a:cubicBezTo>
                      <a:pt x="3324" y="286"/>
                      <a:pt x="3333" y="295"/>
                      <a:pt x="3345" y="295"/>
                    </a:cubicBezTo>
                    <a:cubicBezTo>
                      <a:pt x="3357" y="295"/>
                      <a:pt x="3366" y="286"/>
                      <a:pt x="3366" y="274"/>
                    </a:cubicBezTo>
                    <a:close/>
                    <a:moveTo>
                      <a:pt x="3340" y="295"/>
                    </a:moveTo>
                    <a:lnTo>
                      <a:pt x="3349" y="254"/>
                    </a:lnTo>
                    <a:lnTo>
                      <a:pt x="3321" y="247"/>
                    </a:lnTo>
                    <a:lnTo>
                      <a:pt x="3312" y="288"/>
                    </a:lnTo>
                    <a:lnTo>
                      <a:pt x="3340" y="295"/>
                    </a:lnTo>
                    <a:close/>
                    <a:moveTo>
                      <a:pt x="3337" y="268"/>
                    </a:moveTo>
                    <a:cubicBezTo>
                      <a:pt x="3337" y="256"/>
                      <a:pt x="3328" y="247"/>
                      <a:pt x="3316" y="247"/>
                    </a:cubicBezTo>
                    <a:cubicBezTo>
                      <a:pt x="3305" y="247"/>
                      <a:pt x="3295" y="256"/>
                      <a:pt x="3295" y="268"/>
                    </a:cubicBezTo>
                    <a:cubicBezTo>
                      <a:pt x="3295" y="279"/>
                      <a:pt x="3305" y="289"/>
                      <a:pt x="3316" y="289"/>
                    </a:cubicBezTo>
                    <a:cubicBezTo>
                      <a:pt x="3328" y="289"/>
                      <a:pt x="3337" y="279"/>
                      <a:pt x="3337" y="268"/>
                    </a:cubicBezTo>
                    <a:close/>
                    <a:moveTo>
                      <a:pt x="3312" y="288"/>
                    </a:moveTo>
                    <a:lnTo>
                      <a:pt x="3320" y="247"/>
                    </a:lnTo>
                    <a:lnTo>
                      <a:pt x="3292" y="242"/>
                    </a:lnTo>
                    <a:lnTo>
                      <a:pt x="3283" y="283"/>
                    </a:lnTo>
                    <a:lnTo>
                      <a:pt x="3312" y="288"/>
                    </a:lnTo>
                    <a:close/>
                    <a:moveTo>
                      <a:pt x="3308" y="262"/>
                    </a:moveTo>
                    <a:cubicBezTo>
                      <a:pt x="3308" y="251"/>
                      <a:pt x="3299" y="241"/>
                      <a:pt x="3287" y="241"/>
                    </a:cubicBezTo>
                    <a:cubicBezTo>
                      <a:pt x="3276" y="241"/>
                      <a:pt x="3266" y="251"/>
                      <a:pt x="3266" y="262"/>
                    </a:cubicBezTo>
                    <a:cubicBezTo>
                      <a:pt x="3266" y="274"/>
                      <a:pt x="3276" y="283"/>
                      <a:pt x="3287" y="283"/>
                    </a:cubicBezTo>
                    <a:cubicBezTo>
                      <a:pt x="3299" y="283"/>
                      <a:pt x="3308" y="274"/>
                      <a:pt x="3308" y="262"/>
                    </a:cubicBezTo>
                    <a:close/>
                    <a:moveTo>
                      <a:pt x="3284" y="283"/>
                    </a:moveTo>
                    <a:lnTo>
                      <a:pt x="3291" y="241"/>
                    </a:lnTo>
                    <a:lnTo>
                      <a:pt x="3261" y="236"/>
                    </a:lnTo>
                    <a:lnTo>
                      <a:pt x="3253" y="277"/>
                    </a:lnTo>
                    <a:lnTo>
                      <a:pt x="3284" y="283"/>
                    </a:lnTo>
                    <a:close/>
                    <a:moveTo>
                      <a:pt x="3278" y="257"/>
                    </a:moveTo>
                    <a:cubicBezTo>
                      <a:pt x="3278" y="245"/>
                      <a:pt x="3269" y="236"/>
                      <a:pt x="3257" y="236"/>
                    </a:cubicBezTo>
                    <a:cubicBezTo>
                      <a:pt x="3245" y="236"/>
                      <a:pt x="3236" y="245"/>
                      <a:pt x="3236" y="257"/>
                    </a:cubicBezTo>
                    <a:cubicBezTo>
                      <a:pt x="3236" y="268"/>
                      <a:pt x="3245" y="278"/>
                      <a:pt x="3257" y="278"/>
                    </a:cubicBezTo>
                    <a:cubicBezTo>
                      <a:pt x="3269" y="278"/>
                      <a:pt x="3278" y="268"/>
                      <a:pt x="3278" y="257"/>
                    </a:cubicBezTo>
                    <a:close/>
                    <a:moveTo>
                      <a:pt x="3254" y="277"/>
                    </a:moveTo>
                    <a:lnTo>
                      <a:pt x="3260" y="236"/>
                    </a:lnTo>
                    <a:lnTo>
                      <a:pt x="3231" y="231"/>
                    </a:lnTo>
                    <a:lnTo>
                      <a:pt x="3224" y="272"/>
                    </a:lnTo>
                    <a:lnTo>
                      <a:pt x="3254" y="277"/>
                    </a:lnTo>
                    <a:close/>
                    <a:moveTo>
                      <a:pt x="3248" y="252"/>
                    </a:moveTo>
                    <a:cubicBezTo>
                      <a:pt x="3248" y="240"/>
                      <a:pt x="3239" y="231"/>
                      <a:pt x="3227" y="231"/>
                    </a:cubicBezTo>
                    <a:cubicBezTo>
                      <a:pt x="3216" y="231"/>
                      <a:pt x="3206" y="240"/>
                      <a:pt x="3206" y="252"/>
                    </a:cubicBezTo>
                    <a:cubicBezTo>
                      <a:pt x="3206" y="263"/>
                      <a:pt x="3216" y="273"/>
                      <a:pt x="3227" y="273"/>
                    </a:cubicBezTo>
                    <a:cubicBezTo>
                      <a:pt x="3239" y="273"/>
                      <a:pt x="3248" y="263"/>
                      <a:pt x="3248" y="252"/>
                    </a:cubicBezTo>
                    <a:close/>
                    <a:moveTo>
                      <a:pt x="3224" y="272"/>
                    </a:moveTo>
                    <a:lnTo>
                      <a:pt x="3230" y="231"/>
                    </a:lnTo>
                    <a:lnTo>
                      <a:pt x="3199" y="226"/>
                    </a:lnTo>
                    <a:lnTo>
                      <a:pt x="3193" y="268"/>
                    </a:lnTo>
                    <a:lnTo>
                      <a:pt x="3224" y="272"/>
                    </a:lnTo>
                    <a:close/>
                    <a:moveTo>
                      <a:pt x="3217" y="247"/>
                    </a:moveTo>
                    <a:cubicBezTo>
                      <a:pt x="3217" y="235"/>
                      <a:pt x="3208" y="226"/>
                      <a:pt x="3196" y="226"/>
                    </a:cubicBezTo>
                    <a:cubicBezTo>
                      <a:pt x="3184" y="226"/>
                      <a:pt x="3175" y="235"/>
                      <a:pt x="3175" y="247"/>
                    </a:cubicBezTo>
                    <a:cubicBezTo>
                      <a:pt x="3175" y="259"/>
                      <a:pt x="3184" y="268"/>
                      <a:pt x="3196" y="268"/>
                    </a:cubicBezTo>
                    <a:cubicBezTo>
                      <a:pt x="3208" y="268"/>
                      <a:pt x="3217" y="259"/>
                      <a:pt x="3217" y="247"/>
                    </a:cubicBezTo>
                    <a:close/>
                    <a:moveTo>
                      <a:pt x="3193" y="268"/>
                    </a:moveTo>
                    <a:lnTo>
                      <a:pt x="3199" y="226"/>
                    </a:lnTo>
                    <a:lnTo>
                      <a:pt x="3169" y="222"/>
                    </a:lnTo>
                    <a:lnTo>
                      <a:pt x="3164" y="264"/>
                    </a:lnTo>
                    <a:lnTo>
                      <a:pt x="3193" y="268"/>
                    </a:lnTo>
                    <a:close/>
                    <a:moveTo>
                      <a:pt x="3187" y="243"/>
                    </a:moveTo>
                    <a:cubicBezTo>
                      <a:pt x="3187" y="231"/>
                      <a:pt x="3178" y="222"/>
                      <a:pt x="3166" y="222"/>
                    </a:cubicBezTo>
                    <a:cubicBezTo>
                      <a:pt x="3155" y="222"/>
                      <a:pt x="3146" y="231"/>
                      <a:pt x="3146" y="243"/>
                    </a:cubicBezTo>
                    <a:cubicBezTo>
                      <a:pt x="3146" y="255"/>
                      <a:pt x="3155" y="264"/>
                      <a:pt x="3166" y="264"/>
                    </a:cubicBezTo>
                    <a:cubicBezTo>
                      <a:pt x="3178" y="264"/>
                      <a:pt x="3187" y="255"/>
                      <a:pt x="3187" y="243"/>
                    </a:cubicBezTo>
                    <a:close/>
                    <a:moveTo>
                      <a:pt x="3164" y="264"/>
                    </a:moveTo>
                    <a:lnTo>
                      <a:pt x="3169" y="222"/>
                    </a:lnTo>
                    <a:lnTo>
                      <a:pt x="3138" y="219"/>
                    </a:lnTo>
                    <a:lnTo>
                      <a:pt x="3133" y="260"/>
                    </a:lnTo>
                    <a:lnTo>
                      <a:pt x="3164" y="264"/>
                    </a:lnTo>
                    <a:close/>
                    <a:moveTo>
                      <a:pt x="3157" y="239"/>
                    </a:moveTo>
                    <a:cubicBezTo>
                      <a:pt x="3157" y="228"/>
                      <a:pt x="3147" y="218"/>
                      <a:pt x="3136" y="218"/>
                    </a:cubicBezTo>
                    <a:cubicBezTo>
                      <a:pt x="3124" y="218"/>
                      <a:pt x="3115" y="228"/>
                      <a:pt x="3115" y="239"/>
                    </a:cubicBezTo>
                    <a:cubicBezTo>
                      <a:pt x="3115" y="251"/>
                      <a:pt x="3124" y="260"/>
                      <a:pt x="3136" y="260"/>
                    </a:cubicBezTo>
                    <a:cubicBezTo>
                      <a:pt x="3147" y="260"/>
                      <a:pt x="3157" y="251"/>
                      <a:pt x="3157" y="239"/>
                    </a:cubicBezTo>
                    <a:close/>
                    <a:moveTo>
                      <a:pt x="3134" y="260"/>
                    </a:moveTo>
                    <a:lnTo>
                      <a:pt x="3138" y="219"/>
                    </a:lnTo>
                    <a:lnTo>
                      <a:pt x="3108" y="215"/>
                    </a:lnTo>
                    <a:lnTo>
                      <a:pt x="3103" y="257"/>
                    </a:lnTo>
                    <a:lnTo>
                      <a:pt x="3134" y="260"/>
                    </a:lnTo>
                    <a:close/>
                    <a:moveTo>
                      <a:pt x="3127" y="236"/>
                    </a:moveTo>
                    <a:cubicBezTo>
                      <a:pt x="3127" y="224"/>
                      <a:pt x="3117" y="215"/>
                      <a:pt x="3106" y="215"/>
                    </a:cubicBezTo>
                    <a:cubicBezTo>
                      <a:pt x="3094" y="215"/>
                      <a:pt x="3085" y="224"/>
                      <a:pt x="3085" y="236"/>
                    </a:cubicBezTo>
                    <a:cubicBezTo>
                      <a:pt x="3085" y="248"/>
                      <a:pt x="3094" y="257"/>
                      <a:pt x="3106" y="257"/>
                    </a:cubicBezTo>
                    <a:cubicBezTo>
                      <a:pt x="3117" y="257"/>
                      <a:pt x="3127" y="248"/>
                      <a:pt x="3127" y="236"/>
                    </a:cubicBezTo>
                    <a:close/>
                    <a:moveTo>
                      <a:pt x="3104" y="257"/>
                    </a:moveTo>
                    <a:lnTo>
                      <a:pt x="3108" y="215"/>
                    </a:lnTo>
                    <a:lnTo>
                      <a:pt x="3076" y="212"/>
                    </a:lnTo>
                    <a:lnTo>
                      <a:pt x="3072" y="254"/>
                    </a:lnTo>
                    <a:lnTo>
                      <a:pt x="3104" y="257"/>
                    </a:lnTo>
                    <a:close/>
                    <a:moveTo>
                      <a:pt x="3095" y="233"/>
                    </a:moveTo>
                    <a:cubicBezTo>
                      <a:pt x="3095" y="221"/>
                      <a:pt x="3086" y="212"/>
                      <a:pt x="3074" y="212"/>
                    </a:cubicBezTo>
                    <a:cubicBezTo>
                      <a:pt x="3063" y="212"/>
                      <a:pt x="3053" y="221"/>
                      <a:pt x="3053" y="233"/>
                    </a:cubicBezTo>
                    <a:cubicBezTo>
                      <a:pt x="3053" y="245"/>
                      <a:pt x="3063" y="254"/>
                      <a:pt x="3074" y="254"/>
                    </a:cubicBezTo>
                    <a:cubicBezTo>
                      <a:pt x="3086" y="254"/>
                      <a:pt x="3095" y="245"/>
                      <a:pt x="3095" y="233"/>
                    </a:cubicBezTo>
                    <a:close/>
                    <a:moveTo>
                      <a:pt x="3072" y="254"/>
                    </a:moveTo>
                    <a:lnTo>
                      <a:pt x="3076" y="212"/>
                    </a:lnTo>
                    <a:lnTo>
                      <a:pt x="3043" y="209"/>
                    </a:lnTo>
                    <a:lnTo>
                      <a:pt x="3040" y="251"/>
                    </a:lnTo>
                    <a:lnTo>
                      <a:pt x="3072" y="254"/>
                    </a:lnTo>
                    <a:close/>
                    <a:moveTo>
                      <a:pt x="3063" y="230"/>
                    </a:moveTo>
                    <a:cubicBezTo>
                      <a:pt x="3063" y="218"/>
                      <a:pt x="3053" y="209"/>
                      <a:pt x="3042" y="209"/>
                    </a:cubicBezTo>
                    <a:cubicBezTo>
                      <a:pt x="3030" y="209"/>
                      <a:pt x="3021" y="218"/>
                      <a:pt x="3021" y="230"/>
                    </a:cubicBezTo>
                    <a:cubicBezTo>
                      <a:pt x="3021" y="242"/>
                      <a:pt x="3030" y="251"/>
                      <a:pt x="3042" y="251"/>
                    </a:cubicBezTo>
                    <a:cubicBezTo>
                      <a:pt x="3053" y="251"/>
                      <a:pt x="3063" y="242"/>
                      <a:pt x="3063" y="230"/>
                    </a:cubicBezTo>
                    <a:close/>
                    <a:moveTo>
                      <a:pt x="3040" y="251"/>
                    </a:moveTo>
                    <a:lnTo>
                      <a:pt x="3043" y="209"/>
                    </a:lnTo>
                    <a:lnTo>
                      <a:pt x="3011" y="206"/>
                    </a:lnTo>
                    <a:lnTo>
                      <a:pt x="3008" y="248"/>
                    </a:lnTo>
                    <a:lnTo>
                      <a:pt x="3040" y="251"/>
                    </a:lnTo>
                    <a:close/>
                    <a:moveTo>
                      <a:pt x="3030" y="227"/>
                    </a:moveTo>
                    <a:cubicBezTo>
                      <a:pt x="3030" y="216"/>
                      <a:pt x="3021" y="206"/>
                      <a:pt x="3009" y="206"/>
                    </a:cubicBezTo>
                    <a:cubicBezTo>
                      <a:pt x="2998" y="206"/>
                      <a:pt x="2988" y="216"/>
                      <a:pt x="2988" y="227"/>
                    </a:cubicBezTo>
                    <a:cubicBezTo>
                      <a:pt x="2988" y="239"/>
                      <a:pt x="2998" y="248"/>
                      <a:pt x="3009" y="248"/>
                    </a:cubicBezTo>
                    <a:cubicBezTo>
                      <a:pt x="3021" y="248"/>
                      <a:pt x="3030" y="239"/>
                      <a:pt x="3030" y="227"/>
                    </a:cubicBezTo>
                    <a:close/>
                    <a:moveTo>
                      <a:pt x="3008" y="248"/>
                    </a:moveTo>
                    <a:lnTo>
                      <a:pt x="3011" y="206"/>
                    </a:lnTo>
                    <a:lnTo>
                      <a:pt x="2978" y="204"/>
                    </a:lnTo>
                    <a:lnTo>
                      <a:pt x="2975" y="246"/>
                    </a:lnTo>
                    <a:lnTo>
                      <a:pt x="3008" y="248"/>
                    </a:lnTo>
                    <a:close/>
                    <a:moveTo>
                      <a:pt x="2997" y="225"/>
                    </a:moveTo>
                    <a:cubicBezTo>
                      <a:pt x="2997" y="213"/>
                      <a:pt x="2988" y="204"/>
                      <a:pt x="2976" y="204"/>
                    </a:cubicBezTo>
                    <a:cubicBezTo>
                      <a:pt x="2965" y="204"/>
                      <a:pt x="2955" y="213"/>
                      <a:pt x="2955" y="225"/>
                    </a:cubicBezTo>
                    <a:cubicBezTo>
                      <a:pt x="2955" y="236"/>
                      <a:pt x="2965" y="246"/>
                      <a:pt x="2976" y="246"/>
                    </a:cubicBezTo>
                    <a:cubicBezTo>
                      <a:pt x="2988" y="246"/>
                      <a:pt x="2997" y="236"/>
                      <a:pt x="2997" y="225"/>
                    </a:cubicBezTo>
                    <a:close/>
                    <a:moveTo>
                      <a:pt x="2975" y="246"/>
                    </a:moveTo>
                    <a:lnTo>
                      <a:pt x="2978" y="204"/>
                    </a:lnTo>
                    <a:lnTo>
                      <a:pt x="2945" y="202"/>
                    </a:lnTo>
                    <a:lnTo>
                      <a:pt x="2942" y="244"/>
                    </a:lnTo>
                    <a:lnTo>
                      <a:pt x="2975" y="246"/>
                    </a:lnTo>
                    <a:close/>
                    <a:moveTo>
                      <a:pt x="2964" y="223"/>
                    </a:moveTo>
                    <a:cubicBezTo>
                      <a:pt x="2964" y="211"/>
                      <a:pt x="2955" y="202"/>
                      <a:pt x="2943" y="202"/>
                    </a:cubicBezTo>
                    <a:cubicBezTo>
                      <a:pt x="2932" y="202"/>
                      <a:pt x="2922" y="211"/>
                      <a:pt x="2922" y="223"/>
                    </a:cubicBezTo>
                    <a:cubicBezTo>
                      <a:pt x="2922" y="234"/>
                      <a:pt x="2932" y="244"/>
                      <a:pt x="2943" y="244"/>
                    </a:cubicBezTo>
                    <a:cubicBezTo>
                      <a:pt x="2955" y="244"/>
                      <a:pt x="2964" y="234"/>
                      <a:pt x="2964" y="223"/>
                    </a:cubicBezTo>
                    <a:close/>
                    <a:moveTo>
                      <a:pt x="2942" y="244"/>
                    </a:moveTo>
                    <a:lnTo>
                      <a:pt x="2945" y="202"/>
                    </a:lnTo>
                    <a:lnTo>
                      <a:pt x="2909" y="199"/>
                    </a:lnTo>
                    <a:lnTo>
                      <a:pt x="2906" y="241"/>
                    </a:lnTo>
                    <a:lnTo>
                      <a:pt x="2942" y="244"/>
                    </a:lnTo>
                    <a:close/>
                    <a:moveTo>
                      <a:pt x="2928" y="220"/>
                    </a:moveTo>
                    <a:cubicBezTo>
                      <a:pt x="2928" y="208"/>
                      <a:pt x="2919" y="199"/>
                      <a:pt x="2907" y="199"/>
                    </a:cubicBezTo>
                    <a:cubicBezTo>
                      <a:pt x="2896" y="199"/>
                      <a:pt x="2886" y="208"/>
                      <a:pt x="2886" y="220"/>
                    </a:cubicBezTo>
                    <a:cubicBezTo>
                      <a:pt x="2886" y="232"/>
                      <a:pt x="2896" y="241"/>
                      <a:pt x="2907" y="241"/>
                    </a:cubicBezTo>
                    <a:cubicBezTo>
                      <a:pt x="2919" y="241"/>
                      <a:pt x="2928" y="232"/>
                      <a:pt x="2928" y="220"/>
                    </a:cubicBezTo>
                    <a:close/>
                    <a:moveTo>
                      <a:pt x="2906" y="241"/>
                    </a:moveTo>
                    <a:lnTo>
                      <a:pt x="2909" y="199"/>
                    </a:lnTo>
                    <a:lnTo>
                      <a:pt x="2872" y="196"/>
                    </a:lnTo>
                    <a:lnTo>
                      <a:pt x="2869" y="238"/>
                    </a:lnTo>
                    <a:lnTo>
                      <a:pt x="2906" y="241"/>
                    </a:lnTo>
                    <a:close/>
                    <a:moveTo>
                      <a:pt x="2892" y="217"/>
                    </a:moveTo>
                    <a:cubicBezTo>
                      <a:pt x="2892" y="206"/>
                      <a:pt x="2882" y="196"/>
                      <a:pt x="2871" y="196"/>
                    </a:cubicBezTo>
                    <a:cubicBezTo>
                      <a:pt x="2859" y="196"/>
                      <a:pt x="2850" y="206"/>
                      <a:pt x="2850" y="217"/>
                    </a:cubicBezTo>
                    <a:cubicBezTo>
                      <a:pt x="2850" y="229"/>
                      <a:pt x="2859" y="238"/>
                      <a:pt x="2871" y="238"/>
                    </a:cubicBezTo>
                    <a:cubicBezTo>
                      <a:pt x="2882" y="238"/>
                      <a:pt x="2892" y="229"/>
                      <a:pt x="2892" y="217"/>
                    </a:cubicBezTo>
                    <a:close/>
                    <a:moveTo>
                      <a:pt x="2869" y="238"/>
                    </a:moveTo>
                    <a:lnTo>
                      <a:pt x="2872" y="196"/>
                    </a:lnTo>
                    <a:lnTo>
                      <a:pt x="2837" y="193"/>
                    </a:lnTo>
                    <a:lnTo>
                      <a:pt x="2833" y="235"/>
                    </a:lnTo>
                    <a:lnTo>
                      <a:pt x="2869" y="238"/>
                    </a:lnTo>
                    <a:close/>
                    <a:moveTo>
                      <a:pt x="2856" y="214"/>
                    </a:moveTo>
                    <a:cubicBezTo>
                      <a:pt x="2856" y="203"/>
                      <a:pt x="2846" y="193"/>
                      <a:pt x="2835" y="193"/>
                    </a:cubicBezTo>
                    <a:cubicBezTo>
                      <a:pt x="2823" y="193"/>
                      <a:pt x="2814" y="203"/>
                      <a:pt x="2814" y="214"/>
                    </a:cubicBezTo>
                    <a:cubicBezTo>
                      <a:pt x="2814" y="226"/>
                      <a:pt x="2823" y="235"/>
                      <a:pt x="2835" y="235"/>
                    </a:cubicBezTo>
                    <a:cubicBezTo>
                      <a:pt x="2846" y="235"/>
                      <a:pt x="2856" y="226"/>
                      <a:pt x="2856" y="214"/>
                    </a:cubicBezTo>
                    <a:close/>
                    <a:moveTo>
                      <a:pt x="2833" y="235"/>
                    </a:moveTo>
                    <a:lnTo>
                      <a:pt x="2837" y="193"/>
                    </a:lnTo>
                    <a:lnTo>
                      <a:pt x="2801" y="190"/>
                    </a:lnTo>
                    <a:lnTo>
                      <a:pt x="2797" y="232"/>
                    </a:lnTo>
                    <a:lnTo>
                      <a:pt x="2833" y="235"/>
                    </a:lnTo>
                    <a:close/>
                    <a:moveTo>
                      <a:pt x="2820" y="211"/>
                    </a:moveTo>
                    <a:cubicBezTo>
                      <a:pt x="2820" y="199"/>
                      <a:pt x="2810" y="190"/>
                      <a:pt x="2799" y="190"/>
                    </a:cubicBezTo>
                    <a:cubicBezTo>
                      <a:pt x="2787" y="190"/>
                      <a:pt x="2778" y="199"/>
                      <a:pt x="2778" y="211"/>
                    </a:cubicBezTo>
                    <a:cubicBezTo>
                      <a:pt x="2778" y="223"/>
                      <a:pt x="2787" y="232"/>
                      <a:pt x="2799" y="232"/>
                    </a:cubicBezTo>
                    <a:cubicBezTo>
                      <a:pt x="2810" y="232"/>
                      <a:pt x="2820" y="223"/>
                      <a:pt x="2820" y="211"/>
                    </a:cubicBezTo>
                    <a:close/>
                    <a:moveTo>
                      <a:pt x="2797" y="232"/>
                    </a:moveTo>
                    <a:lnTo>
                      <a:pt x="2801" y="190"/>
                    </a:lnTo>
                    <a:lnTo>
                      <a:pt x="2764" y="187"/>
                    </a:lnTo>
                    <a:lnTo>
                      <a:pt x="2760" y="228"/>
                    </a:lnTo>
                    <a:lnTo>
                      <a:pt x="2797" y="232"/>
                    </a:lnTo>
                    <a:close/>
                    <a:moveTo>
                      <a:pt x="2783" y="208"/>
                    </a:moveTo>
                    <a:cubicBezTo>
                      <a:pt x="2783" y="196"/>
                      <a:pt x="2774" y="187"/>
                      <a:pt x="2762" y="187"/>
                    </a:cubicBezTo>
                    <a:cubicBezTo>
                      <a:pt x="2751" y="187"/>
                      <a:pt x="2741" y="196"/>
                      <a:pt x="2741" y="208"/>
                    </a:cubicBezTo>
                    <a:cubicBezTo>
                      <a:pt x="2741" y="219"/>
                      <a:pt x="2751" y="229"/>
                      <a:pt x="2762" y="229"/>
                    </a:cubicBezTo>
                    <a:cubicBezTo>
                      <a:pt x="2774" y="229"/>
                      <a:pt x="2783" y="219"/>
                      <a:pt x="2783" y="208"/>
                    </a:cubicBezTo>
                    <a:close/>
                    <a:moveTo>
                      <a:pt x="2760" y="228"/>
                    </a:moveTo>
                    <a:lnTo>
                      <a:pt x="2764" y="187"/>
                    </a:lnTo>
                    <a:lnTo>
                      <a:pt x="2729" y="183"/>
                    </a:lnTo>
                    <a:lnTo>
                      <a:pt x="2725" y="225"/>
                    </a:lnTo>
                    <a:lnTo>
                      <a:pt x="2760" y="228"/>
                    </a:lnTo>
                    <a:close/>
                    <a:moveTo>
                      <a:pt x="2748" y="204"/>
                    </a:moveTo>
                    <a:cubicBezTo>
                      <a:pt x="2748" y="192"/>
                      <a:pt x="2738" y="183"/>
                      <a:pt x="2727" y="183"/>
                    </a:cubicBezTo>
                    <a:cubicBezTo>
                      <a:pt x="2715" y="183"/>
                      <a:pt x="2706" y="192"/>
                      <a:pt x="2706" y="204"/>
                    </a:cubicBezTo>
                    <a:cubicBezTo>
                      <a:pt x="2706" y="216"/>
                      <a:pt x="2715" y="225"/>
                      <a:pt x="2727" y="225"/>
                    </a:cubicBezTo>
                    <a:cubicBezTo>
                      <a:pt x="2738" y="225"/>
                      <a:pt x="2748" y="216"/>
                      <a:pt x="2748" y="204"/>
                    </a:cubicBezTo>
                    <a:close/>
                    <a:moveTo>
                      <a:pt x="2724" y="225"/>
                    </a:moveTo>
                    <a:lnTo>
                      <a:pt x="2729" y="183"/>
                    </a:lnTo>
                    <a:lnTo>
                      <a:pt x="2693" y="179"/>
                    </a:lnTo>
                    <a:lnTo>
                      <a:pt x="2689" y="221"/>
                    </a:lnTo>
                    <a:lnTo>
                      <a:pt x="2724" y="225"/>
                    </a:lnTo>
                    <a:close/>
                    <a:moveTo>
                      <a:pt x="2712" y="200"/>
                    </a:moveTo>
                    <a:cubicBezTo>
                      <a:pt x="2712" y="189"/>
                      <a:pt x="2703" y="179"/>
                      <a:pt x="2691" y="179"/>
                    </a:cubicBezTo>
                    <a:cubicBezTo>
                      <a:pt x="2679" y="179"/>
                      <a:pt x="2670" y="189"/>
                      <a:pt x="2670" y="200"/>
                    </a:cubicBezTo>
                    <a:cubicBezTo>
                      <a:pt x="2670" y="212"/>
                      <a:pt x="2679" y="221"/>
                      <a:pt x="2691" y="221"/>
                    </a:cubicBezTo>
                    <a:cubicBezTo>
                      <a:pt x="2703" y="221"/>
                      <a:pt x="2712" y="212"/>
                      <a:pt x="2712" y="200"/>
                    </a:cubicBezTo>
                    <a:close/>
                    <a:moveTo>
                      <a:pt x="2689" y="221"/>
                    </a:moveTo>
                    <a:lnTo>
                      <a:pt x="2693" y="179"/>
                    </a:lnTo>
                    <a:lnTo>
                      <a:pt x="2658" y="176"/>
                    </a:lnTo>
                    <a:lnTo>
                      <a:pt x="2654" y="217"/>
                    </a:lnTo>
                    <a:lnTo>
                      <a:pt x="2689" y="221"/>
                    </a:lnTo>
                    <a:close/>
                    <a:moveTo>
                      <a:pt x="2677" y="196"/>
                    </a:moveTo>
                    <a:cubicBezTo>
                      <a:pt x="2677" y="185"/>
                      <a:pt x="2667" y="175"/>
                      <a:pt x="2656" y="175"/>
                    </a:cubicBezTo>
                    <a:cubicBezTo>
                      <a:pt x="2644" y="175"/>
                      <a:pt x="2635" y="185"/>
                      <a:pt x="2635" y="196"/>
                    </a:cubicBezTo>
                    <a:cubicBezTo>
                      <a:pt x="2635" y="208"/>
                      <a:pt x="2644" y="217"/>
                      <a:pt x="2656" y="217"/>
                    </a:cubicBezTo>
                    <a:cubicBezTo>
                      <a:pt x="2667" y="217"/>
                      <a:pt x="2677" y="208"/>
                      <a:pt x="2677" y="196"/>
                    </a:cubicBezTo>
                    <a:close/>
                    <a:moveTo>
                      <a:pt x="2653" y="217"/>
                    </a:moveTo>
                    <a:lnTo>
                      <a:pt x="2658" y="176"/>
                    </a:lnTo>
                    <a:lnTo>
                      <a:pt x="2622" y="171"/>
                    </a:lnTo>
                    <a:lnTo>
                      <a:pt x="2618" y="213"/>
                    </a:lnTo>
                    <a:lnTo>
                      <a:pt x="2653" y="217"/>
                    </a:lnTo>
                    <a:close/>
                    <a:moveTo>
                      <a:pt x="2641" y="192"/>
                    </a:moveTo>
                    <a:cubicBezTo>
                      <a:pt x="2641" y="181"/>
                      <a:pt x="2632" y="171"/>
                      <a:pt x="2620" y="171"/>
                    </a:cubicBezTo>
                    <a:cubicBezTo>
                      <a:pt x="2608" y="171"/>
                      <a:pt x="2599" y="181"/>
                      <a:pt x="2599" y="192"/>
                    </a:cubicBezTo>
                    <a:cubicBezTo>
                      <a:pt x="2599" y="204"/>
                      <a:pt x="2608" y="213"/>
                      <a:pt x="2620" y="213"/>
                    </a:cubicBezTo>
                    <a:cubicBezTo>
                      <a:pt x="2632" y="213"/>
                      <a:pt x="2641" y="204"/>
                      <a:pt x="2641" y="192"/>
                    </a:cubicBezTo>
                    <a:close/>
                    <a:moveTo>
                      <a:pt x="2617" y="213"/>
                    </a:moveTo>
                    <a:lnTo>
                      <a:pt x="2622" y="171"/>
                    </a:lnTo>
                    <a:lnTo>
                      <a:pt x="2586" y="167"/>
                    </a:lnTo>
                    <a:lnTo>
                      <a:pt x="2581" y="209"/>
                    </a:lnTo>
                    <a:lnTo>
                      <a:pt x="2617" y="213"/>
                    </a:lnTo>
                    <a:close/>
                    <a:moveTo>
                      <a:pt x="2605" y="188"/>
                    </a:moveTo>
                    <a:cubicBezTo>
                      <a:pt x="2605" y="176"/>
                      <a:pt x="2595" y="167"/>
                      <a:pt x="2584" y="167"/>
                    </a:cubicBezTo>
                    <a:cubicBezTo>
                      <a:pt x="2572" y="167"/>
                      <a:pt x="2563" y="176"/>
                      <a:pt x="2563" y="188"/>
                    </a:cubicBezTo>
                    <a:cubicBezTo>
                      <a:pt x="2563" y="200"/>
                      <a:pt x="2572" y="209"/>
                      <a:pt x="2584" y="209"/>
                    </a:cubicBezTo>
                    <a:cubicBezTo>
                      <a:pt x="2595" y="209"/>
                      <a:pt x="2605" y="200"/>
                      <a:pt x="2605" y="188"/>
                    </a:cubicBezTo>
                    <a:close/>
                    <a:moveTo>
                      <a:pt x="2581" y="209"/>
                    </a:moveTo>
                    <a:lnTo>
                      <a:pt x="2586" y="167"/>
                    </a:lnTo>
                    <a:lnTo>
                      <a:pt x="2550" y="163"/>
                    </a:lnTo>
                    <a:lnTo>
                      <a:pt x="2545" y="204"/>
                    </a:lnTo>
                    <a:lnTo>
                      <a:pt x="2581" y="209"/>
                    </a:lnTo>
                    <a:close/>
                    <a:moveTo>
                      <a:pt x="2569" y="183"/>
                    </a:moveTo>
                    <a:cubicBezTo>
                      <a:pt x="2569" y="172"/>
                      <a:pt x="2559" y="162"/>
                      <a:pt x="2548" y="162"/>
                    </a:cubicBezTo>
                    <a:cubicBezTo>
                      <a:pt x="2536" y="162"/>
                      <a:pt x="2527" y="172"/>
                      <a:pt x="2527" y="183"/>
                    </a:cubicBezTo>
                    <a:cubicBezTo>
                      <a:pt x="2527" y="195"/>
                      <a:pt x="2536" y="204"/>
                      <a:pt x="2548" y="204"/>
                    </a:cubicBezTo>
                    <a:cubicBezTo>
                      <a:pt x="2559" y="204"/>
                      <a:pt x="2569" y="195"/>
                      <a:pt x="2569" y="183"/>
                    </a:cubicBezTo>
                    <a:close/>
                    <a:moveTo>
                      <a:pt x="2545" y="204"/>
                    </a:moveTo>
                    <a:lnTo>
                      <a:pt x="2550" y="163"/>
                    </a:lnTo>
                    <a:lnTo>
                      <a:pt x="2515" y="158"/>
                    </a:lnTo>
                    <a:lnTo>
                      <a:pt x="2509" y="200"/>
                    </a:lnTo>
                    <a:lnTo>
                      <a:pt x="2545" y="204"/>
                    </a:lnTo>
                    <a:close/>
                    <a:moveTo>
                      <a:pt x="2533" y="179"/>
                    </a:moveTo>
                    <a:cubicBezTo>
                      <a:pt x="2533" y="167"/>
                      <a:pt x="2524" y="158"/>
                      <a:pt x="2512" y="158"/>
                    </a:cubicBezTo>
                    <a:cubicBezTo>
                      <a:pt x="2500" y="158"/>
                      <a:pt x="2491" y="167"/>
                      <a:pt x="2491" y="179"/>
                    </a:cubicBezTo>
                    <a:cubicBezTo>
                      <a:pt x="2491" y="190"/>
                      <a:pt x="2500" y="200"/>
                      <a:pt x="2512" y="200"/>
                    </a:cubicBezTo>
                    <a:cubicBezTo>
                      <a:pt x="2524" y="200"/>
                      <a:pt x="2533" y="190"/>
                      <a:pt x="2533" y="179"/>
                    </a:cubicBezTo>
                    <a:close/>
                    <a:moveTo>
                      <a:pt x="2509" y="200"/>
                    </a:moveTo>
                    <a:lnTo>
                      <a:pt x="2515" y="158"/>
                    </a:lnTo>
                    <a:lnTo>
                      <a:pt x="2479" y="153"/>
                    </a:lnTo>
                    <a:lnTo>
                      <a:pt x="2474" y="195"/>
                    </a:lnTo>
                    <a:lnTo>
                      <a:pt x="2509" y="200"/>
                    </a:lnTo>
                    <a:close/>
                    <a:moveTo>
                      <a:pt x="2497" y="174"/>
                    </a:moveTo>
                    <a:cubicBezTo>
                      <a:pt x="2497" y="163"/>
                      <a:pt x="2488" y="153"/>
                      <a:pt x="2476" y="153"/>
                    </a:cubicBezTo>
                    <a:cubicBezTo>
                      <a:pt x="2465" y="153"/>
                      <a:pt x="2455" y="163"/>
                      <a:pt x="2455" y="174"/>
                    </a:cubicBezTo>
                    <a:cubicBezTo>
                      <a:pt x="2455" y="186"/>
                      <a:pt x="2465" y="195"/>
                      <a:pt x="2476" y="195"/>
                    </a:cubicBezTo>
                    <a:cubicBezTo>
                      <a:pt x="2488" y="195"/>
                      <a:pt x="2497" y="186"/>
                      <a:pt x="2497" y="174"/>
                    </a:cubicBezTo>
                    <a:close/>
                    <a:moveTo>
                      <a:pt x="2473" y="195"/>
                    </a:moveTo>
                    <a:lnTo>
                      <a:pt x="2479" y="153"/>
                    </a:lnTo>
                    <a:lnTo>
                      <a:pt x="2444" y="149"/>
                    </a:lnTo>
                    <a:lnTo>
                      <a:pt x="2438" y="190"/>
                    </a:lnTo>
                    <a:lnTo>
                      <a:pt x="2473" y="195"/>
                    </a:lnTo>
                    <a:close/>
                    <a:moveTo>
                      <a:pt x="2462" y="169"/>
                    </a:moveTo>
                    <a:cubicBezTo>
                      <a:pt x="2462" y="158"/>
                      <a:pt x="2453" y="148"/>
                      <a:pt x="2441" y="148"/>
                    </a:cubicBezTo>
                    <a:cubicBezTo>
                      <a:pt x="2429" y="148"/>
                      <a:pt x="2420" y="158"/>
                      <a:pt x="2420" y="169"/>
                    </a:cubicBezTo>
                    <a:cubicBezTo>
                      <a:pt x="2420" y="181"/>
                      <a:pt x="2429" y="190"/>
                      <a:pt x="2441" y="190"/>
                    </a:cubicBezTo>
                    <a:cubicBezTo>
                      <a:pt x="2453" y="190"/>
                      <a:pt x="2462" y="181"/>
                      <a:pt x="2462" y="169"/>
                    </a:cubicBezTo>
                    <a:close/>
                    <a:moveTo>
                      <a:pt x="2438" y="190"/>
                    </a:moveTo>
                    <a:lnTo>
                      <a:pt x="2444" y="149"/>
                    </a:lnTo>
                    <a:lnTo>
                      <a:pt x="2409" y="144"/>
                    </a:lnTo>
                    <a:lnTo>
                      <a:pt x="2404" y="185"/>
                    </a:lnTo>
                    <a:lnTo>
                      <a:pt x="2438" y="190"/>
                    </a:lnTo>
                    <a:close/>
                    <a:moveTo>
                      <a:pt x="2427" y="164"/>
                    </a:moveTo>
                    <a:cubicBezTo>
                      <a:pt x="2427" y="153"/>
                      <a:pt x="2418" y="144"/>
                      <a:pt x="2406" y="144"/>
                    </a:cubicBezTo>
                    <a:cubicBezTo>
                      <a:pt x="2395" y="144"/>
                      <a:pt x="2386" y="153"/>
                      <a:pt x="2386" y="164"/>
                    </a:cubicBezTo>
                    <a:cubicBezTo>
                      <a:pt x="2386" y="176"/>
                      <a:pt x="2395" y="185"/>
                      <a:pt x="2406" y="185"/>
                    </a:cubicBezTo>
                    <a:cubicBezTo>
                      <a:pt x="2418" y="185"/>
                      <a:pt x="2427" y="176"/>
                      <a:pt x="2427" y="164"/>
                    </a:cubicBezTo>
                    <a:close/>
                    <a:moveTo>
                      <a:pt x="2403" y="185"/>
                    </a:moveTo>
                    <a:lnTo>
                      <a:pt x="2409" y="144"/>
                    </a:lnTo>
                    <a:lnTo>
                      <a:pt x="2374" y="139"/>
                    </a:lnTo>
                    <a:lnTo>
                      <a:pt x="2368" y="180"/>
                    </a:lnTo>
                    <a:lnTo>
                      <a:pt x="2403" y="185"/>
                    </a:lnTo>
                    <a:close/>
                    <a:moveTo>
                      <a:pt x="2392" y="159"/>
                    </a:moveTo>
                    <a:cubicBezTo>
                      <a:pt x="2392" y="148"/>
                      <a:pt x="2383" y="138"/>
                      <a:pt x="2371" y="138"/>
                    </a:cubicBezTo>
                    <a:cubicBezTo>
                      <a:pt x="2359" y="138"/>
                      <a:pt x="2350" y="148"/>
                      <a:pt x="2350" y="159"/>
                    </a:cubicBezTo>
                    <a:cubicBezTo>
                      <a:pt x="2350" y="171"/>
                      <a:pt x="2359" y="180"/>
                      <a:pt x="2371" y="180"/>
                    </a:cubicBezTo>
                    <a:cubicBezTo>
                      <a:pt x="2383" y="180"/>
                      <a:pt x="2392" y="171"/>
                      <a:pt x="2392" y="159"/>
                    </a:cubicBezTo>
                    <a:close/>
                    <a:moveTo>
                      <a:pt x="2368" y="180"/>
                    </a:moveTo>
                    <a:lnTo>
                      <a:pt x="2374" y="139"/>
                    </a:lnTo>
                    <a:lnTo>
                      <a:pt x="2340" y="134"/>
                    </a:lnTo>
                    <a:lnTo>
                      <a:pt x="2334" y="175"/>
                    </a:lnTo>
                    <a:lnTo>
                      <a:pt x="2368" y="180"/>
                    </a:lnTo>
                    <a:close/>
                    <a:moveTo>
                      <a:pt x="2358" y="154"/>
                    </a:moveTo>
                    <a:cubicBezTo>
                      <a:pt x="2358" y="143"/>
                      <a:pt x="2349" y="133"/>
                      <a:pt x="2337" y="133"/>
                    </a:cubicBezTo>
                    <a:cubicBezTo>
                      <a:pt x="2326" y="133"/>
                      <a:pt x="2316" y="143"/>
                      <a:pt x="2316" y="154"/>
                    </a:cubicBezTo>
                    <a:cubicBezTo>
                      <a:pt x="2316" y="166"/>
                      <a:pt x="2326" y="175"/>
                      <a:pt x="2337" y="175"/>
                    </a:cubicBezTo>
                    <a:cubicBezTo>
                      <a:pt x="2349" y="175"/>
                      <a:pt x="2358" y="166"/>
                      <a:pt x="2358" y="154"/>
                    </a:cubicBezTo>
                    <a:close/>
                    <a:moveTo>
                      <a:pt x="2334" y="175"/>
                    </a:moveTo>
                    <a:lnTo>
                      <a:pt x="2340" y="134"/>
                    </a:lnTo>
                    <a:lnTo>
                      <a:pt x="2307" y="129"/>
                    </a:lnTo>
                    <a:lnTo>
                      <a:pt x="2301" y="170"/>
                    </a:lnTo>
                    <a:lnTo>
                      <a:pt x="2334" y="175"/>
                    </a:lnTo>
                    <a:close/>
                    <a:moveTo>
                      <a:pt x="2325" y="149"/>
                    </a:moveTo>
                    <a:cubicBezTo>
                      <a:pt x="2325" y="138"/>
                      <a:pt x="2315" y="128"/>
                      <a:pt x="2304" y="128"/>
                    </a:cubicBezTo>
                    <a:cubicBezTo>
                      <a:pt x="2292" y="128"/>
                      <a:pt x="2283" y="138"/>
                      <a:pt x="2283" y="149"/>
                    </a:cubicBezTo>
                    <a:cubicBezTo>
                      <a:pt x="2283" y="161"/>
                      <a:pt x="2292" y="170"/>
                      <a:pt x="2304" y="170"/>
                    </a:cubicBezTo>
                    <a:cubicBezTo>
                      <a:pt x="2315" y="170"/>
                      <a:pt x="2325" y="161"/>
                      <a:pt x="2325" y="149"/>
                    </a:cubicBezTo>
                    <a:close/>
                    <a:moveTo>
                      <a:pt x="2301" y="170"/>
                    </a:moveTo>
                    <a:lnTo>
                      <a:pt x="2307" y="129"/>
                    </a:lnTo>
                    <a:lnTo>
                      <a:pt x="2274" y="124"/>
                    </a:lnTo>
                    <a:lnTo>
                      <a:pt x="2267" y="165"/>
                    </a:lnTo>
                    <a:lnTo>
                      <a:pt x="2301" y="170"/>
                    </a:lnTo>
                    <a:close/>
                    <a:moveTo>
                      <a:pt x="2291" y="144"/>
                    </a:moveTo>
                    <a:cubicBezTo>
                      <a:pt x="2291" y="133"/>
                      <a:pt x="2282" y="123"/>
                      <a:pt x="2270" y="123"/>
                    </a:cubicBezTo>
                    <a:cubicBezTo>
                      <a:pt x="2259" y="123"/>
                      <a:pt x="2249" y="133"/>
                      <a:pt x="2249" y="144"/>
                    </a:cubicBezTo>
                    <a:cubicBezTo>
                      <a:pt x="2249" y="156"/>
                      <a:pt x="2259" y="165"/>
                      <a:pt x="2270" y="165"/>
                    </a:cubicBezTo>
                    <a:cubicBezTo>
                      <a:pt x="2282" y="165"/>
                      <a:pt x="2291" y="156"/>
                      <a:pt x="2291" y="144"/>
                    </a:cubicBezTo>
                    <a:close/>
                    <a:moveTo>
                      <a:pt x="2267" y="165"/>
                    </a:moveTo>
                    <a:lnTo>
                      <a:pt x="2274" y="124"/>
                    </a:lnTo>
                    <a:lnTo>
                      <a:pt x="2242" y="119"/>
                    </a:lnTo>
                    <a:lnTo>
                      <a:pt x="2235" y="160"/>
                    </a:lnTo>
                    <a:lnTo>
                      <a:pt x="2267" y="165"/>
                    </a:lnTo>
                    <a:close/>
                    <a:moveTo>
                      <a:pt x="2259" y="139"/>
                    </a:moveTo>
                    <a:cubicBezTo>
                      <a:pt x="2259" y="128"/>
                      <a:pt x="2250" y="118"/>
                      <a:pt x="2238" y="118"/>
                    </a:cubicBezTo>
                    <a:cubicBezTo>
                      <a:pt x="2227" y="118"/>
                      <a:pt x="2217" y="128"/>
                      <a:pt x="2217" y="139"/>
                    </a:cubicBezTo>
                    <a:cubicBezTo>
                      <a:pt x="2217" y="151"/>
                      <a:pt x="2227" y="160"/>
                      <a:pt x="2238" y="160"/>
                    </a:cubicBezTo>
                    <a:cubicBezTo>
                      <a:pt x="2250" y="160"/>
                      <a:pt x="2259" y="151"/>
                      <a:pt x="2259" y="139"/>
                    </a:cubicBezTo>
                    <a:close/>
                    <a:moveTo>
                      <a:pt x="2235" y="160"/>
                    </a:moveTo>
                    <a:lnTo>
                      <a:pt x="2242" y="119"/>
                    </a:lnTo>
                    <a:lnTo>
                      <a:pt x="2208" y="113"/>
                    </a:lnTo>
                    <a:lnTo>
                      <a:pt x="2202" y="155"/>
                    </a:lnTo>
                    <a:lnTo>
                      <a:pt x="2235" y="160"/>
                    </a:lnTo>
                    <a:close/>
                    <a:moveTo>
                      <a:pt x="2226" y="134"/>
                    </a:moveTo>
                    <a:cubicBezTo>
                      <a:pt x="2226" y="123"/>
                      <a:pt x="2216" y="113"/>
                      <a:pt x="2205" y="113"/>
                    </a:cubicBezTo>
                    <a:cubicBezTo>
                      <a:pt x="2193" y="113"/>
                      <a:pt x="2184" y="123"/>
                      <a:pt x="2184" y="134"/>
                    </a:cubicBezTo>
                    <a:cubicBezTo>
                      <a:pt x="2184" y="146"/>
                      <a:pt x="2193" y="155"/>
                      <a:pt x="2205" y="155"/>
                    </a:cubicBezTo>
                    <a:cubicBezTo>
                      <a:pt x="2216" y="155"/>
                      <a:pt x="2226" y="146"/>
                      <a:pt x="2226" y="134"/>
                    </a:cubicBezTo>
                    <a:close/>
                    <a:moveTo>
                      <a:pt x="2202" y="155"/>
                    </a:moveTo>
                    <a:lnTo>
                      <a:pt x="2208" y="113"/>
                    </a:lnTo>
                    <a:lnTo>
                      <a:pt x="2175" y="108"/>
                    </a:lnTo>
                    <a:lnTo>
                      <a:pt x="2168" y="150"/>
                    </a:lnTo>
                    <a:lnTo>
                      <a:pt x="2202" y="155"/>
                    </a:lnTo>
                    <a:close/>
                    <a:moveTo>
                      <a:pt x="2193" y="129"/>
                    </a:moveTo>
                    <a:cubicBezTo>
                      <a:pt x="2193" y="117"/>
                      <a:pt x="2183" y="108"/>
                      <a:pt x="2172" y="108"/>
                    </a:cubicBezTo>
                    <a:cubicBezTo>
                      <a:pt x="2160" y="108"/>
                      <a:pt x="2151" y="117"/>
                      <a:pt x="2151" y="129"/>
                    </a:cubicBezTo>
                    <a:cubicBezTo>
                      <a:pt x="2151" y="140"/>
                      <a:pt x="2160" y="150"/>
                      <a:pt x="2172" y="150"/>
                    </a:cubicBezTo>
                    <a:cubicBezTo>
                      <a:pt x="2183" y="150"/>
                      <a:pt x="2193" y="140"/>
                      <a:pt x="2193" y="129"/>
                    </a:cubicBezTo>
                    <a:close/>
                    <a:moveTo>
                      <a:pt x="2168" y="150"/>
                    </a:moveTo>
                    <a:lnTo>
                      <a:pt x="2175" y="108"/>
                    </a:lnTo>
                    <a:lnTo>
                      <a:pt x="2141" y="103"/>
                    </a:lnTo>
                    <a:lnTo>
                      <a:pt x="2135" y="144"/>
                    </a:lnTo>
                    <a:lnTo>
                      <a:pt x="2168" y="150"/>
                    </a:lnTo>
                    <a:close/>
                    <a:moveTo>
                      <a:pt x="2159" y="123"/>
                    </a:moveTo>
                    <a:cubicBezTo>
                      <a:pt x="2159" y="112"/>
                      <a:pt x="2150" y="102"/>
                      <a:pt x="2138" y="102"/>
                    </a:cubicBezTo>
                    <a:cubicBezTo>
                      <a:pt x="2126" y="102"/>
                      <a:pt x="2117" y="112"/>
                      <a:pt x="2117" y="123"/>
                    </a:cubicBezTo>
                    <a:cubicBezTo>
                      <a:pt x="2117" y="135"/>
                      <a:pt x="2126" y="144"/>
                      <a:pt x="2138" y="144"/>
                    </a:cubicBezTo>
                    <a:cubicBezTo>
                      <a:pt x="2150" y="144"/>
                      <a:pt x="2159" y="135"/>
                      <a:pt x="2159" y="123"/>
                    </a:cubicBezTo>
                    <a:close/>
                    <a:moveTo>
                      <a:pt x="2135" y="144"/>
                    </a:moveTo>
                    <a:lnTo>
                      <a:pt x="2141" y="103"/>
                    </a:lnTo>
                    <a:lnTo>
                      <a:pt x="2109" y="97"/>
                    </a:lnTo>
                    <a:lnTo>
                      <a:pt x="2102" y="139"/>
                    </a:lnTo>
                    <a:lnTo>
                      <a:pt x="2135" y="144"/>
                    </a:lnTo>
                    <a:close/>
                    <a:moveTo>
                      <a:pt x="2126" y="118"/>
                    </a:moveTo>
                    <a:cubicBezTo>
                      <a:pt x="2126" y="107"/>
                      <a:pt x="2117" y="97"/>
                      <a:pt x="2105" y="97"/>
                    </a:cubicBezTo>
                    <a:cubicBezTo>
                      <a:pt x="2094" y="97"/>
                      <a:pt x="2084" y="107"/>
                      <a:pt x="2084" y="118"/>
                    </a:cubicBezTo>
                    <a:cubicBezTo>
                      <a:pt x="2084" y="130"/>
                      <a:pt x="2094" y="139"/>
                      <a:pt x="2105" y="139"/>
                    </a:cubicBezTo>
                    <a:cubicBezTo>
                      <a:pt x="2117" y="139"/>
                      <a:pt x="2126" y="130"/>
                      <a:pt x="2126" y="118"/>
                    </a:cubicBezTo>
                    <a:close/>
                    <a:moveTo>
                      <a:pt x="2102" y="139"/>
                    </a:moveTo>
                    <a:lnTo>
                      <a:pt x="2109" y="97"/>
                    </a:lnTo>
                    <a:lnTo>
                      <a:pt x="2077" y="92"/>
                    </a:lnTo>
                    <a:lnTo>
                      <a:pt x="2070" y="134"/>
                    </a:lnTo>
                    <a:lnTo>
                      <a:pt x="2102" y="139"/>
                    </a:lnTo>
                    <a:close/>
                    <a:moveTo>
                      <a:pt x="2095" y="113"/>
                    </a:moveTo>
                    <a:cubicBezTo>
                      <a:pt x="2095" y="101"/>
                      <a:pt x="2085" y="92"/>
                      <a:pt x="2074" y="92"/>
                    </a:cubicBezTo>
                    <a:cubicBezTo>
                      <a:pt x="2062" y="92"/>
                      <a:pt x="2053" y="101"/>
                      <a:pt x="2053" y="113"/>
                    </a:cubicBezTo>
                    <a:cubicBezTo>
                      <a:pt x="2053" y="124"/>
                      <a:pt x="2062" y="134"/>
                      <a:pt x="2074" y="134"/>
                    </a:cubicBezTo>
                    <a:cubicBezTo>
                      <a:pt x="2085" y="134"/>
                      <a:pt x="2095" y="124"/>
                      <a:pt x="2095" y="113"/>
                    </a:cubicBezTo>
                    <a:close/>
                    <a:moveTo>
                      <a:pt x="2070" y="134"/>
                    </a:moveTo>
                    <a:lnTo>
                      <a:pt x="2077" y="92"/>
                    </a:lnTo>
                    <a:lnTo>
                      <a:pt x="2046" y="87"/>
                    </a:lnTo>
                    <a:lnTo>
                      <a:pt x="2039" y="128"/>
                    </a:lnTo>
                    <a:lnTo>
                      <a:pt x="2070" y="134"/>
                    </a:lnTo>
                    <a:close/>
                    <a:moveTo>
                      <a:pt x="2063" y="108"/>
                    </a:moveTo>
                    <a:cubicBezTo>
                      <a:pt x="2063" y="96"/>
                      <a:pt x="2054" y="87"/>
                      <a:pt x="2042" y="87"/>
                    </a:cubicBezTo>
                    <a:cubicBezTo>
                      <a:pt x="2031" y="87"/>
                      <a:pt x="2021" y="96"/>
                      <a:pt x="2021" y="108"/>
                    </a:cubicBezTo>
                    <a:cubicBezTo>
                      <a:pt x="2021" y="119"/>
                      <a:pt x="2031" y="129"/>
                      <a:pt x="2042" y="129"/>
                    </a:cubicBezTo>
                    <a:cubicBezTo>
                      <a:pt x="2054" y="129"/>
                      <a:pt x="2063" y="119"/>
                      <a:pt x="2063" y="108"/>
                    </a:cubicBezTo>
                    <a:close/>
                    <a:moveTo>
                      <a:pt x="2039" y="128"/>
                    </a:moveTo>
                    <a:lnTo>
                      <a:pt x="2046" y="87"/>
                    </a:lnTo>
                    <a:lnTo>
                      <a:pt x="2013" y="82"/>
                    </a:lnTo>
                    <a:lnTo>
                      <a:pt x="2007" y="123"/>
                    </a:lnTo>
                    <a:lnTo>
                      <a:pt x="2039" y="128"/>
                    </a:lnTo>
                    <a:close/>
                    <a:moveTo>
                      <a:pt x="2031" y="102"/>
                    </a:moveTo>
                    <a:cubicBezTo>
                      <a:pt x="2031" y="91"/>
                      <a:pt x="2022" y="81"/>
                      <a:pt x="2010" y="81"/>
                    </a:cubicBezTo>
                    <a:cubicBezTo>
                      <a:pt x="1998" y="81"/>
                      <a:pt x="1989" y="91"/>
                      <a:pt x="1989" y="102"/>
                    </a:cubicBezTo>
                    <a:cubicBezTo>
                      <a:pt x="1989" y="114"/>
                      <a:pt x="1998" y="123"/>
                      <a:pt x="2010" y="123"/>
                    </a:cubicBezTo>
                    <a:cubicBezTo>
                      <a:pt x="2022" y="123"/>
                      <a:pt x="2031" y="114"/>
                      <a:pt x="2031" y="102"/>
                    </a:cubicBezTo>
                    <a:close/>
                    <a:moveTo>
                      <a:pt x="2007" y="123"/>
                    </a:moveTo>
                    <a:lnTo>
                      <a:pt x="2013" y="82"/>
                    </a:lnTo>
                    <a:lnTo>
                      <a:pt x="1983" y="77"/>
                    </a:lnTo>
                    <a:lnTo>
                      <a:pt x="1976" y="118"/>
                    </a:lnTo>
                    <a:lnTo>
                      <a:pt x="2007" y="123"/>
                    </a:lnTo>
                    <a:close/>
                    <a:moveTo>
                      <a:pt x="2000" y="97"/>
                    </a:moveTo>
                    <a:cubicBezTo>
                      <a:pt x="2000" y="86"/>
                      <a:pt x="1991" y="76"/>
                      <a:pt x="1979" y="76"/>
                    </a:cubicBezTo>
                    <a:cubicBezTo>
                      <a:pt x="1968" y="76"/>
                      <a:pt x="1958" y="86"/>
                      <a:pt x="1958" y="97"/>
                    </a:cubicBezTo>
                    <a:cubicBezTo>
                      <a:pt x="1958" y="109"/>
                      <a:pt x="1968" y="118"/>
                      <a:pt x="1979" y="118"/>
                    </a:cubicBezTo>
                    <a:cubicBezTo>
                      <a:pt x="1991" y="118"/>
                      <a:pt x="2000" y="109"/>
                      <a:pt x="2000" y="97"/>
                    </a:cubicBezTo>
                    <a:close/>
                    <a:moveTo>
                      <a:pt x="1976" y="118"/>
                    </a:moveTo>
                    <a:lnTo>
                      <a:pt x="1983" y="77"/>
                    </a:lnTo>
                    <a:lnTo>
                      <a:pt x="1952" y="71"/>
                    </a:lnTo>
                    <a:lnTo>
                      <a:pt x="1945" y="113"/>
                    </a:lnTo>
                    <a:lnTo>
                      <a:pt x="1976" y="118"/>
                    </a:lnTo>
                    <a:close/>
                    <a:moveTo>
                      <a:pt x="1970" y="92"/>
                    </a:moveTo>
                    <a:cubicBezTo>
                      <a:pt x="1970" y="81"/>
                      <a:pt x="1960" y="71"/>
                      <a:pt x="1949" y="71"/>
                    </a:cubicBezTo>
                    <a:cubicBezTo>
                      <a:pt x="1937" y="71"/>
                      <a:pt x="1928" y="81"/>
                      <a:pt x="1928" y="92"/>
                    </a:cubicBezTo>
                    <a:cubicBezTo>
                      <a:pt x="1928" y="104"/>
                      <a:pt x="1937" y="113"/>
                      <a:pt x="1949" y="113"/>
                    </a:cubicBezTo>
                    <a:cubicBezTo>
                      <a:pt x="1960" y="113"/>
                      <a:pt x="1970" y="104"/>
                      <a:pt x="1970" y="92"/>
                    </a:cubicBezTo>
                    <a:close/>
                    <a:moveTo>
                      <a:pt x="1945" y="113"/>
                    </a:moveTo>
                    <a:lnTo>
                      <a:pt x="1952" y="71"/>
                    </a:lnTo>
                    <a:lnTo>
                      <a:pt x="1923" y="67"/>
                    </a:lnTo>
                    <a:lnTo>
                      <a:pt x="1916" y="108"/>
                    </a:lnTo>
                    <a:lnTo>
                      <a:pt x="1945" y="113"/>
                    </a:lnTo>
                    <a:close/>
                    <a:moveTo>
                      <a:pt x="1941" y="87"/>
                    </a:moveTo>
                    <a:cubicBezTo>
                      <a:pt x="1941" y="76"/>
                      <a:pt x="1931" y="66"/>
                      <a:pt x="1920" y="66"/>
                    </a:cubicBezTo>
                    <a:cubicBezTo>
                      <a:pt x="1908" y="66"/>
                      <a:pt x="1899" y="76"/>
                      <a:pt x="1899" y="87"/>
                    </a:cubicBezTo>
                    <a:cubicBezTo>
                      <a:pt x="1899" y="99"/>
                      <a:pt x="1908" y="108"/>
                      <a:pt x="1920" y="108"/>
                    </a:cubicBezTo>
                    <a:cubicBezTo>
                      <a:pt x="1931" y="108"/>
                      <a:pt x="1941" y="99"/>
                      <a:pt x="1941" y="87"/>
                    </a:cubicBezTo>
                    <a:close/>
                    <a:moveTo>
                      <a:pt x="1916" y="108"/>
                    </a:moveTo>
                    <a:lnTo>
                      <a:pt x="1923" y="67"/>
                    </a:lnTo>
                    <a:lnTo>
                      <a:pt x="1894" y="62"/>
                    </a:lnTo>
                    <a:lnTo>
                      <a:pt x="1887" y="103"/>
                    </a:lnTo>
                    <a:lnTo>
                      <a:pt x="1916" y="108"/>
                    </a:lnTo>
                    <a:close/>
                    <a:moveTo>
                      <a:pt x="1912" y="82"/>
                    </a:moveTo>
                    <a:cubicBezTo>
                      <a:pt x="1912" y="71"/>
                      <a:pt x="1902" y="61"/>
                      <a:pt x="1891" y="61"/>
                    </a:cubicBezTo>
                    <a:cubicBezTo>
                      <a:pt x="1879" y="61"/>
                      <a:pt x="1870" y="71"/>
                      <a:pt x="1870" y="82"/>
                    </a:cubicBezTo>
                    <a:cubicBezTo>
                      <a:pt x="1870" y="94"/>
                      <a:pt x="1879" y="103"/>
                      <a:pt x="1891" y="103"/>
                    </a:cubicBezTo>
                    <a:cubicBezTo>
                      <a:pt x="1902" y="103"/>
                      <a:pt x="1912" y="94"/>
                      <a:pt x="1912" y="82"/>
                    </a:cubicBezTo>
                    <a:close/>
                    <a:moveTo>
                      <a:pt x="1887" y="103"/>
                    </a:moveTo>
                    <a:lnTo>
                      <a:pt x="1894" y="62"/>
                    </a:lnTo>
                    <a:lnTo>
                      <a:pt x="1865" y="57"/>
                    </a:lnTo>
                    <a:lnTo>
                      <a:pt x="1858" y="98"/>
                    </a:lnTo>
                    <a:lnTo>
                      <a:pt x="1887" y="103"/>
                    </a:lnTo>
                    <a:close/>
                    <a:moveTo>
                      <a:pt x="1882" y="77"/>
                    </a:moveTo>
                    <a:cubicBezTo>
                      <a:pt x="1882" y="66"/>
                      <a:pt x="1873" y="56"/>
                      <a:pt x="1861" y="56"/>
                    </a:cubicBezTo>
                    <a:cubicBezTo>
                      <a:pt x="1850" y="56"/>
                      <a:pt x="1840" y="66"/>
                      <a:pt x="1840" y="77"/>
                    </a:cubicBezTo>
                    <a:cubicBezTo>
                      <a:pt x="1840" y="89"/>
                      <a:pt x="1850" y="98"/>
                      <a:pt x="1861" y="98"/>
                    </a:cubicBezTo>
                    <a:cubicBezTo>
                      <a:pt x="1873" y="98"/>
                      <a:pt x="1882" y="89"/>
                      <a:pt x="1882" y="77"/>
                    </a:cubicBezTo>
                    <a:close/>
                    <a:moveTo>
                      <a:pt x="1858" y="98"/>
                    </a:moveTo>
                    <a:lnTo>
                      <a:pt x="1865" y="57"/>
                    </a:lnTo>
                    <a:lnTo>
                      <a:pt x="1836" y="52"/>
                    </a:lnTo>
                    <a:lnTo>
                      <a:pt x="1829" y="93"/>
                    </a:lnTo>
                    <a:lnTo>
                      <a:pt x="1858" y="98"/>
                    </a:lnTo>
                    <a:close/>
                    <a:moveTo>
                      <a:pt x="1854" y="73"/>
                    </a:moveTo>
                    <a:cubicBezTo>
                      <a:pt x="1854" y="61"/>
                      <a:pt x="1844" y="52"/>
                      <a:pt x="1833" y="52"/>
                    </a:cubicBezTo>
                    <a:cubicBezTo>
                      <a:pt x="1821" y="52"/>
                      <a:pt x="1812" y="61"/>
                      <a:pt x="1812" y="73"/>
                    </a:cubicBezTo>
                    <a:cubicBezTo>
                      <a:pt x="1812" y="84"/>
                      <a:pt x="1821" y="94"/>
                      <a:pt x="1833" y="94"/>
                    </a:cubicBezTo>
                    <a:cubicBezTo>
                      <a:pt x="1844" y="94"/>
                      <a:pt x="1854" y="84"/>
                      <a:pt x="1854" y="73"/>
                    </a:cubicBezTo>
                    <a:close/>
                    <a:moveTo>
                      <a:pt x="1829" y="93"/>
                    </a:moveTo>
                    <a:lnTo>
                      <a:pt x="1836" y="52"/>
                    </a:lnTo>
                    <a:lnTo>
                      <a:pt x="1807" y="47"/>
                    </a:lnTo>
                    <a:lnTo>
                      <a:pt x="1800" y="88"/>
                    </a:lnTo>
                    <a:lnTo>
                      <a:pt x="1829" y="93"/>
                    </a:lnTo>
                    <a:close/>
                    <a:moveTo>
                      <a:pt x="1824" y="68"/>
                    </a:moveTo>
                    <a:cubicBezTo>
                      <a:pt x="1824" y="56"/>
                      <a:pt x="1815" y="47"/>
                      <a:pt x="1803" y="47"/>
                    </a:cubicBezTo>
                    <a:cubicBezTo>
                      <a:pt x="1792" y="47"/>
                      <a:pt x="1782" y="56"/>
                      <a:pt x="1782" y="68"/>
                    </a:cubicBezTo>
                    <a:cubicBezTo>
                      <a:pt x="1782" y="79"/>
                      <a:pt x="1792" y="89"/>
                      <a:pt x="1803" y="89"/>
                    </a:cubicBezTo>
                    <a:cubicBezTo>
                      <a:pt x="1815" y="89"/>
                      <a:pt x="1824" y="79"/>
                      <a:pt x="1824" y="68"/>
                    </a:cubicBezTo>
                    <a:close/>
                    <a:moveTo>
                      <a:pt x="1800" y="88"/>
                    </a:moveTo>
                    <a:lnTo>
                      <a:pt x="1807" y="47"/>
                    </a:lnTo>
                    <a:lnTo>
                      <a:pt x="1776" y="42"/>
                    </a:lnTo>
                    <a:lnTo>
                      <a:pt x="1769" y="83"/>
                    </a:lnTo>
                    <a:lnTo>
                      <a:pt x="1800" y="88"/>
                    </a:lnTo>
                    <a:close/>
                    <a:moveTo>
                      <a:pt x="1793" y="62"/>
                    </a:moveTo>
                    <a:cubicBezTo>
                      <a:pt x="1793" y="51"/>
                      <a:pt x="1784" y="41"/>
                      <a:pt x="1772" y="41"/>
                    </a:cubicBezTo>
                    <a:cubicBezTo>
                      <a:pt x="1761" y="41"/>
                      <a:pt x="1751" y="51"/>
                      <a:pt x="1751" y="62"/>
                    </a:cubicBezTo>
                    <a:cubicBezTo>
                      <a:pt x="1751" y="74"/>
                      <a:pt x="1761" y="83"/>
                      <a:pt x="1772" y="83"/>
                    </a:cubicBezTo>
                    <a:cubicBezTo>
                      <a:pt x="1784" y="83"/>
                      <a:pt x="1793" y="74"/>
                      <a:pt x="1793" y="62"/>
                    </a:cubicBezTo>
                    <a:close/>
                    <a:moveTo>
                      <a:pt x="1769" y="83"/>
                    </a:moveTo>
                    <a:lnTo>
                      <a:pt x="1776" y="42"/>
                    </a:lnTo>
                    <a:lnTo>
                      <a:pt x="1744" y="36"/>
                    </a:lnTo>
                    <a:lnTo>
                      <a:pt x="1737" y="78"/>
                    </a:lnTo>
                    <a:lnTo>
                      <a:pt x="1769" y="83"/>
                    </a:lnTo>
                    <a:close/>
                    <a:moveTo>
                      <a:pt x="1762" y="57"/>
                    </a:moveTo>
                    <a:cubicBezTo>
                      <a:pt x="1762" y="46"/>
                      <a:pt x="1752" y="36"/>
                      <a:pt x="1741" y="36"/>
                    </a:cubicBezTo>
                    <a:cubicBezTo>
                      <a:pt x="1729" y="36"/>
                      <a:pt x="1720" y="46"/>
                      <a:pt x="1720" y="57"/>
                    </a:cubicBezTo>
                    <a:cubicBezTo>
                      <a:pt x="1720" y="69"/>
                      <a:pt x="1729" y="78"/>
                      <a:pt x="1741" y="78"/>
                    </a:cubicBezTo>
                    <a:cubicBezTo>
                      <a:pt x="1752" y="78"/>
                      <a:pt x="1762" y="69"/>
                      <a:pt x="1762" y="57"/>
                    </a:cubicBezTo>
                    <a:close/>
                    <a:moveTo>
                      <a:pt x="1737" y="78"/>
                    </a:moveTo>
                    <a:lnTo>
                      <a:pt x="1744" y="36"/>
                    </a:lnTo>
                    <a:lnTo>
                      <a:pt x="1714" y="32"/>
                    </a:lnTo>
                    <a:lnTo>
                      <a:pt x="1707" y="73"/>
                    </a:lnTo>
                    <a:lnTo>
                      <a:pt x="1737" y="78"/>
                    </a:lnTo>
                    <a:close/>
                    <a:moveTo>
                      <a:pt x="1732" y="52"/>
                    </a:moveTo>
                    <a:cubicBezTo>
                      <a:pt x="1732" y="41"/>
                      <a:pt x="1722" y="31"/>
                      <a:pt x="1711" y="31"/>
                    </a:cubicBezTo>
                    <a:cubicBezTo>
                      <a:pt x="1699" y="31"/>
                      <a:pt x="1690" y="41"/>
                      <a:pt x="1690" y="52"/>
                    </a:cubicBezTo>
                    <a:cubicBezTo>
                      <a:pt x="1690" y="64"/>
                      <a:pt x="1699" y="73"/>
                      <a:pt x="1711" y="73"/>
                    </a:cubicBezTo>
                    <a:cubicBezTo>
                      <a:pt x="1722" y="73"/>
                      <a:pt x="1732" y="64"/>
                      <a:pt x="1732" y="52"/>
                    </a:cubicBezTo>
                    <a:close/>
                    <a:moveTo>
                      <a:pt x="1708" y="73"/>
                    </a:moveTo>
                    <a:lnTo>
                      <a:pt x="1714" y="32"/>
                    </a:lnTo>
                    <a:lnTo>
                      <a:pt x="1683" y="27"/>
                    </a:lnTo>
                    <a:lnTo>
                      <a:pt x="1676" y="68"/>
                    </a:lnTo>
                    <a:lnTo>
                      <a:pt x="1708" y="73"/>
                    </a:lnTo>
                    <a:close/>
                    <a:moveTo>
                      <a:pt x="1701" y="48"/>
                    </a:moveTo>
                    <a:cubicBezTo>
                      <a:pt x="1701" y="36"/>
                      <a:pt x="1691" y="27"/>
                      <a:pt x="1680" y="27"/>
                    </a:cubicBezTo>
                    <a:cubicBezTo>
                      <a:pt x="1668" y="27"/>
                      <a:pt x="1659" y="36"/>
                      <a:pt x="1659" y="48"/>
                    </a:cubicBezTo>
                    <a:cubicBezTo>
                      <a:pt x="1659" y="59"/>
                      <a:pt x="1668" y="69"/>
                      <a:pt x="1680" y="69"/>
                    </a:cubicBezTo>
                    <a:cubicBezTo>
                      <a:pt x="1691" y="69"/>
                      <a:pt x="1701" y="59"/>
                      <a:pt x="1701" y="48"/>
                    </a:cubicBezTo>
                    <a:close/>
                    <a:moveTo>
                      <a:pt x="1677" y="68"/>
                    </a:moveTo>
                    <a:lnTo>
                      <a:pt x="1682" y="27"/>
                    </a:lnTo>
                    <a:lnTo>
                      <a:pt x="1650" y="22"/>
                    </a:lnTo>
                    <a:lnTo>
                      <a:pt x="1645" y="64"/>
                    </a:lnTo>
                    <a:lnTo>
                      <a:pt x="1677" y="68"/>
                    </a:lnTo>
                    <a:close/>
                    <a:moveTo>
                      <a:pt x="1668" y="43"/>
                    </a:moveTo>
                    <a:cubicBezTo>
                      <a:pt x="1668" y="32"/>
                      <a:pt x="1659" y="22"/>
                      <a:pt x="1647" y="22"/>
                    </a:cubicBezTo>
                    <a:cubicBezTo>
                      <a:pt x="1636" y="22"/>
                      <a:pt x="1626" y="32"/>
                      <a:pt x="1626" y="43"/>
                    </a:cubicBezTo>
                    <a:cubicBezTo>
                      <a:pt x="1626" y="55"/>
                      <a:pt x="1636" y="64"/>
                      <a:pt x="1647" y="64"/>
                    </a:cubicBezTo>
                    <a:cubicBezTo>
                      <a:pt x="1659" y="64"/>
                      <a:pt x="1668" y="55"/>
                      <a:pt x="1668" y="43"/>
                    </a:cubicBezTo>
                    <a:close/>
                    <a:moveTo>
                      <a:pt x="1645" y="64"/>
                    </a:moveTo>
                    <a:lnTo>
                      <a:pt x="1650" y="22"/>
                    </a:lnTo>
                    <a:lnTo>
                      <a:pt x="1618" y="18"/>
                    </a:lnTo>
                    <a:lnTo>
                      <a:pt x="1613" y="60"/>
                    </a:lnTo>
                    <a:lnTo>
                      <a:pt x="1645" y="64"/>
                    </a:lnTo>
                    <a:close/>
                    <a:moveTo>
                      <a:pt x="1637" y="39"/>
                    </a:moveTo>
                    <a:cubicBezTo>
                      <a:pt x="1637" y="28"/>
                      <a:pt x="1627" y="18"/>
                      <a:pt x="1616" y="18"/>
                    </a:cubicBezTo>
                    <a:cubicBezTo>
                      <a:pt x="1604" y="18"/>
                      <a:pt x="1595" y="28"/>
                      <a:pt x="1595" y="39"/>
                    </a:cubicBezTo>
                    <a:cubicBezTo>
                      <a:pt x="1595" y="51"/>
                      <a:pt x="1604" y="60"/>
                      <a:pt x="1616" y="60"/>
                    </a:cubicBezTo>
                    <a:cubicBezTo>
                      <a:pt x="1627" y="60"/>
                      <a:pt x="1637" y="51"/>
                      <a:pt x="1637" y="39"/>
                    </a:cubicBezTo>
                    <a:close/>
                    <a:moveTo>
                      <a:pt x="1613" y="60"/>
                    </a:moveTo>
                    <a:lnTo>
                      <a:pt x="1618" y="18"/>
                    </a:lnTo>
                    <a:lnTo>
                      <a:pt x="1586" y="15"/>
                    </a:lnTo>
                    <a:lnTo>
                      <a:pt x="1582" y="56"/>
                    </a:lnTo>
                    <a:lnTo>
                      <a:pt x="1613" y="60"/>
                    </a:lnTo>
                    <a:close/>
                    <a:moveTo>
                      <a:pt x="1605" y="36"/>
                    </a:moveTo>
                    <a:cubicBezTo>
                      <a:pt x="1605" y="24"/>
                      <a:pt x="1596" y="15"/>
                      <a:pt x="1584" y="15"/>
                    </a:cubicBezTo>
                    <a:cubicBezTo>
                      <a:pt x="1572" y="15"/>
                      <a:pt x="1563" y="24"/>
                      <a:pt x="1563" y="36"/>
                    </a:cubicBezTo>
                    <a:cubicBezTo>
                      <a:pt x="1563" y="47"/>
                      <a:pt x="1572" y="57"/>
                      <a:pt x="1584" y="57"/>
                    </a:cubicBezTo>
                    <a:cubicBezTo>
                      <a:pt x="1596" y="57"/>
                      <a:pt x="1605" y="47"/>
                      <a:pt x="1605" y="36"/>
                    </a:cubicBezTo>
                    <a:close/>
                    <a:moveTo>
                      <a:pt x="1582" y="56"/>
                    </a:moveTo>
                    <a:lnTo>
                      <a:pt x="1586" y="15"/>
                    </a:lnTo>
                    <a:lnTo>
                      <a:pt x="1556" y="12"/>
                    </a:lnTo>
                    <a:lnTo>
                      <a:pt x="1552" y="53"/>
                    </a:lnTo>
                    <a:lnTo>
                      <a:pt x="1582" y="56"/>
                    </a:lnTo>
                    <a:close/>
                    <a:moveTo>
                      <a:pt x="1575" y="32"/>
                    </a:moveTo>
                    <a:cubicBezTo>
                      <a:pt x="1575" y="21"/>
                      <a:pt x="1565" y="11"/>
                      <a:pt x="1554" y="11"/>
                    </a:cubicBezTo>
                    <a:cubicBezTo>
                      <a:pt x="1542" y="11"/>
                      <a:pt x="1533" y="21"/>
                      <a:pt x="1533" y="32"/>
                    </a:cubicBezTo>
                    <a:cubicBezTo>
                      <a:pt x="1533" y="44"/>
                      <a:pt x="1542" y="53"/>
                      <a:pt x="1554" y="53"/>
                    </a:cubicBezTo>
                    <a:cubicBezTo>
                      <a:pt x="1565" y="53"/>
                      <a:pt x="1575" y="44"/>
                      <a:pt x="1575" y="32"/>
                    </a:cubicBezTo>
                    <a:close/>
                    <a:moveTo>
                      <a:pt x="1552" y="53"/>
                    </a:moveTo>
                    <a:lnTo>
                      <a:pt x="1556" y="12"/>
                    </a:lnTo>
                    <a:lnTo>
                      <a:pt x="1527" y="9"/>
                    </a:lnTo>
                    <a:lnTo>
                      <a:pt x="1523" y="51"/>
                    </a:lnTo>
                    <a:lnTo>
                      <a:pt x="1552" y="53"/>
                    </a:lnTo>
                    <a:close/>
                    <a:moveTo>
                      <a:pt x="1546" y="30"/>
                    </a:moveTo>
                    <a:cubicBezTo>
                      <a:pt x="1546" y="18"/>
                      <a:pt x="1537" y="9"/>
                      <a:pt x="1525" y="9"/>
                    </a:cubicBezTo>
                    <a:cubicBezTo>
                      <a:pt x="1513" y="9"/>
                      <a:pt x="1504" y="18"/>
                      <a:pt x="1504" y="30"/>
                    </a:cubicBezTo>
                    <a:cubicBezTo>
                      <a:pt x="1504" y="41"/>
                      <a:pt x="1513" y="51"/>
                      <a:pt x="1525" y="51"/>
                    </a:cubicBezTo>
                    <a:cubicBezTo>
                      <a:pt x="1537" y="51"/>
                      <a:pt x="1546" y="41"/>
                      <a:pt x="1546" y="30"/>
                    </a:cubicBezTo>
                    <a:close/>
                    <a:moveTo>
                      <a:pt x="1523" y="51"/>
                    </a:moveTo>
                    <a:lnTo>
                      <a:pt x="1527" y="9"/>
                    </a:lnTo>
                    <a:lnTo>
                      <a:pt x="1497" y="7"/>
                    </a:lnTo>
                    <a:lnTo>
                      <a:pt x="1494" y="48"/>
                    </a:lnTo>
                    <a:lnTo>
                      <a:pt x="1523" y="51"/>
                    </a:lnTo>
                    <a:close/>
                    <a:moveTo>
                      <a:pt x="1516" y="27"/>
                    </a:moveTo>
                    <a:cubicBezTo>
                      <a:pt x="1516" y="16"/>
                      <a:pt x="1507" y="6"/>
                      <a:pt x="1495" y="6"/>
                    </a:cubicBezTo>
                    <a:cubicBezTo>
                      <a:pt x="1484" y="6"/>
                      <a:pt x="1474" y="16"/>
                      <a:pt x="1474" y="27"/>
                    </a:cubicBezTo>
                    <a:cubicBezTo>
                      <a:pt x="1474" y="39"/>
                      <a:pt x="1484" y="48"/>
                      <a:pt x="1495" y="48"/>
                    </a:cubicBezTo>
                    <a:cubicBezTo>
                      <a:pt x="1507" y="48"/>
                      <a:pt x="1516" y="39"/>
                      <a:pt x="1516" y="27"/>
                    </a:cubicBezTo>
                    <a:close/>
                    <a:moveTo>
                      <a:pt x="1494" y="48"/>
                    </a:moveTo>
                    <a:lnTo>
                      <a:pt x="1497" y="7"/>
                    </a:lnTo>
                    <a:lnTo>
                      <a:pt x="1468" y="5"/>
                    </a:lnTo>
                    <a:lnTo>
                      <a:pt x="1465" y="46"/>
                    </a:lnTo>
                    <a:lnTo>
                      <a:pt x="1494" y="48"/>
                    </a:lnTo>
                    <a:close/>
                    <a:moveTo>
                      <a:pt x="1488" y="25"/>
                    </a:moveTo>
                    <a:cubicBezTo>
                      <a:pt x="1488" y="14"/>
                      <a:pt x="1478" y="4"/>
                      <a:pt x="1467" y="4"/>
                    </a:cubicBezTo>
                    <a:cubicBezTo>
                      <a:pt x="1455" y="4"/>
                      <a:pt x="1446" y="14"/>
                      <a:pt x="1446" y="25"/>
                    </a:cubicBezTo>
                    <a:cubicBezTo>
                      <a:pt x="1446" y="37"/>
                      <a:pt x="1455" y="46"/>
                      <a:pt x="1467" y="46"/>
                    </a:cubicBezTo>
                    <a:cubicBezTo>
                      <a:pt x="1478" y="46"/>
                      <a:pt x="1488" y="37"/>
                      <a:pt x="1488" y="25"/>
                    </a:cubicBezTo>
                    <a:close/>
                    <a:moveTo>
                      <a:pt x="1466" y="46"/>
                    </a:moveTo>
                    <a:lnTo>
                      <a:pt x="1468" y="5"/>
                    </a:lnTo>
                    <a:lnTo>
                      <a:pt x="1439" y="3"/>
                    </a:lnTo>
                    <a:lnTo>
                      <a:pt x="1437" y="45"/>
                    </a:lnTo>
                    <a:lnTo>
                      <a:pt x="1466" y="46"/>
                    </a:lnTo>
                    <a:close/>
                    <a:moveTo>
                      <a:pt x="1459" y="24"/>
                    </a:moveTo>
                    <a:cubicBezTo>
                      <a:pt x="1459" y="12"/>
                      <a:pt x="1449" y="3"/>
                      <a:pt x="1438" y="3"/>
                    </a:cubicBezTo>
                    <a:cubicBezTo>
                      <a:pt x="1426" y="3"/>
                      <a:pt x="1417" y="12"/>
                      <a:pt x="1417" y="24"/>
                    </a:cubicBezTo>
                    <a:cubicBezTo>
                      <a:pt x="1417" y="35"/>
                      <a:pt x="1426" y="45"/>
                      <a:pt x="1438" y="45"/>
                    </a:cubicBezTo>
                    <a:cubicBezTo>
                      <a:pt x="1449" y="45"/>
                      <a:pt x="1459" y="35"/>
                      <a:pt x="1459" y="24"/>
                    </a:cubicBezTo>
                    <a:close/>
                    <a:moveTo>
                      <a:pt x="1437" y="45"/>
                    </a:moveTo>
                    <a:lnTo>
                      <a:pt x="1439" y="3"/>
                    </a:lnTo>
                    <a:lnTo>
                      <a:pt x="1411" y="2"/>
                    </a:lnTo>
                    <a:lnTo>
                      <a:pt x="1409" y="43"/>
                    </a:lnTo>
                    <a:lnTo>
                      <a:pt x="1437" y="45"/>
                    </a:lnTo>
                    <a:close/>
                    <a:moveTo>
                      <a:pt x="1431" y="22"/>
                    </a:moveTo>
                    <a:cubicBezTo>
                      <a:pt x="1431" y="11"/>
                      <a:pt x="1422" y="2"/>
                      <a:pt x="1410" y="2"/>
                    </a:cubicBezTo>
                    <a:cubicBezTo>
                      <a:pt x="1399" y="2"/>
                      <a:pt x="1389" y="11"/>
                      <a:pt x="1389" y="22"/>
                    </a:cubicBezTo>
                    <a:cubicBezTo>
                      <a:pt x="1389" y="34"/>
                      <a:pt x="1399" y="43"/>
                      <a:pt x="1410" y="43"/>
                    </a:cubicBezTo>
                    <a:cubicBezTo>
                      <a:pt x="1422" y="43"/>
                      <a:pt x="1431" y="34"/>
                      <a:pt x="1431" y="22"/>
                    </a:cubicBezTo>
                    <a:close/>
                    <a:moveTo>
                      <a:pt x="1409" y="43"/>
                    </a:moveTo>
                    <a:lnTo>
                      <a:pt x="1411" y="2"/>
                    </a:lnTo>
                    <a:lnTo>
                      <a:pt x="1383" y="1"/>
                    </a:lnTo>
                    <a:lnTo>
                      <a:pt x="1382" y="43"/>
                    </a:lnTo>
                    <a:lnTo>
                      <a:pt x="1409" y="43"/>
                    </a:lnTo>
                    <a:close/>
                    <a:moveTo>
                      <a:pt x="1403" y="22"/>
                    </a:moveTo>
                    <a:cubicBezTo>
                      <a:pt x="1403" y="10"/>
                      <a:pt x="1394" y="1"/>
                      <a:pt x="1382" y="1"/>
                    </a:cubicBezTo>
                    <a:cubicBezTo>
                      <a:pt x="1371" y="1"/>
                      <a:pt x="1362" y="10"/>
                      <a:pt x="1362" y="22"/>
                    </a:cubicBezTo>
                    <a:cubicBezTo>
                      <a:pt x="1362" y="33"/>
                      <a:pt x="1371" y="43"/>
                      <a:pt x="1382" y="43"/>
                    </a:cubicBezTo>
                    <a:cubicBezTo>
                      <a:pt x="1394" y="43"/>
                      <a:pt x="1403" y="33"/>
                      <a:pt x="1403" y="22"/>
                    </a:cubicBezTo>
                    <a:close/>
                    <a:moveTo>
                      <a:pt x="1382" y="43"/>
                    </a:moveTo>
                    <a:lnTo>
                      <a:pt x="1383" y="1"/>
                    </a:lnTo>
                    <a:lnTo>
                      <a:pt x="1354" y="0"/>
                    </a:lnTo>
                    <a:lnTo>
                      <a:pt x="1353" y="42"/>
                    </a:lnTo>
                    <a:lnTo>
                      <a:pt x="1382" y="43"/>
                    </a:lnTo>
                    <a:close/>
                    <a:moveTo>
                      <a:pt x="1375" y="21"/>
                    </a:moveTo>
                    <a:cubicBezTo>
                      <a:pt x="1375" y="9"/>
                      <a:pt x="1366" y="0"/>
                      <a:pt x="1354" y="0"/>
                    </a:cubicBezTo>
                    <a:cubicBezTo>
                      <a:pt x="1342" y="0"/>
                      <a:pt x="1333" y="9"/>
                      <a:pt x="1333" y="21"/>
                    </a:cubicBezTo>
                    <a:cubicBezTo>
                      <a:pt x="1333" y="32"/>
                      <a:pt x="1342" y="42"/>
                      <a:pt x="1354" y="42"/>
                    </a:cubicBezTo>
                    <a:cubicBezTo>
                      <a:pt x="1366" y="42"/>
                      <a:pt x="1375" y="32"/>
                      <a:pt x="1375" y="21"/>
                    </a:cubicBezTo>
                    <a:close/>
                    <a:moveTo>
                      <a:pt x="1354" y="42"/>
                    </a:moveTo>
                    <a:lnTo>
                      <a:pt x="1354" y="0"/>
                    </a:lnTo>
                    <a:lnTo>
                      <a:pt x="1324" y="0"/>
                    </a:lnTo>
                    <a:lnTo>
                      <a:pt x="1324" y="42"/>
                    </a:lnTo>
                    <a:lnTo>
                      <a:pt x="1354" y="42"/>
                    </a:lnTo>
                    <a:close/>
                    <a:moveTo>
                      <a:pt x="1345" y="21"/>
                    </a:moveTo>
                    <a:cubicBezTo>
                      <a:pt x="1345" y="9"/>
                      <a:pt x="1336" y="0"/>
                      <a:pt x="1324" y="0"/>
                    </a:cubicBezTo>
                    <a:cubicBezTo>
                      <a:pt x="1312" y="0"/>
                      <a:pt x="1303" y="9"/>
                      <a:pt x="1303" y="21"/>
                    </a:cubicBezTo>
                    <a:cubicBezTo>
                      <a:pt x="1303" y="32"/>
                      <a:pt x="1312" y="42"/>
                      <a:pt x="1324" y="42"/>
                    </a:cubicBezTo>
                    <a:cubicBezTo>
                      <a:pt x="1336" y="42"/>
                      <a:pt x="1345" y="32"/>
                      <a:pt x="1345" y="21"/>
                    </a:cubicBezTo>
                    <a:close/>
                    <a:moveTo>
                      <a:pt x="1324" y="42"/>
                    </a:moveTo>
                    <a:lnTo>
                      <a:pt x="1324" y="0"/>
                    </a:lnTo>
                    <a:lnTo>
                      <a:pt x="1293" y="0"/>
                    </a:lnTo>
                    <a:lnTo>
                      <a:pt x="1293" y="42"/>
                    </a:lnTo>
                    <a:lnTo>
                      <a:pt x="1324" y="42"/>
                    </a:lnTo>
                    <a:close/>
                    <a:moveTo>
                      <a:pt x="1314" y="21"/>
                    </a:moveTo>
                    <a:cubicBezTo>
                      <a:pt x="1314" y="9"/>
                      <a:pt x="1304" y="0"/>
                      <a:pt x="1293" y="0"/>
                    </a:cubicBezTo>
                    <a:cubicBezTo>
                      <a:pt x="1281" y="0"/>
                      <a:pt x="1272" y="9"/>
                      <a:pt x="1272" y="21"/>
                    </a:cubicBezTo>
                    <a:cubicBezTo>
                      <a:pt x="1272" y="32"/>
                      <a:pt x="1281" y="42"/>
                      <a:pt x="1293" y="42"/>
                    </a:cubicBezTo>
                    <a:cubicBezTo>
                      <a:pt x="1304" y="42"/>
                      <a:pt x="1314" y="32"/>
                      <a:pt x="1314" y="21"/>
                    </a:cubicBezTo>
                    <a:close/>
                    <a:moveTo>
                      <a:pt x="1293" y="42"/>
                    </a:moveTo>
                    <a:lnTo>
                      <a:pt x="1292" y="0"/>
                    </a:lnTo>
                    <a:lnTo>
                      <a:pt x="1263" y="0"/>
                    </a:lnTo>
                    <a:lnTo>
                      <a:pt x="1264" y="42"/>
                    </a:lnTo>
                    <a:lnTo>
                      <a:pt x="1293" y="42"/>
                    </a:lnTo>
                    <a:close/>
                    <a:moveTo>
                      <a:pt x="1284" y="21"/>
                    </a:moveTo>
                    <a:cubicBezTo>
                      <a:pt x="1284" y="9"/>
                      <a:pt x="1275" y="0"/>
                      <a:pt x="1263" y="0"/>
                    </a:cubicBezTo>
                    <a:cubicBezTo>
                      <a:pt x="1252" y="0"/>
                      <a:pt x="1242" y="9"/>
                      <a:pt x="1242" y="21"/>
                    </a:cubicBezTo>
                    <a:cubicBezTo>
                      <a:pt x="1242" y="33"/>
                      <a:pt x="1252" y="42"/>
                      <a:pt x="1263" y="42"/>
                    </a:cubicBezTo>
                    <a:cubicBezTo>
                      <a:pt x="1275" y="42"/>
                      <a:pt x="1284" y="33"/>
                      <a:pt x="1284" y="21"/>
                    </a:cubicBezTo>
                    <a:close/>
                    <a:moveTo>
                      <a:pt x="1264" y="42"/>
                    </a:moveTo>
                    <a:lnTo>
                      <a:pt x="1263" y="0"/>
                    </a:lnTo>
                    <a:lnTo>
                      <a:pt x="1232" y="1"/>
                    </a:lnTo>
                    <a:lnTo>
                      <a:pt x="1233" y="43"/>
                    </a:lnTo>
                    <a:lnTo>
                      <a:pt x="1264" y="42"/>
                    </a:lnTo>
                    <a:close/>
                    <a:moveTo>
                      <a:pt x="1254" y="22"/>
                    </a:moveTo>
                    <a:cubicBezTo>
                      <a:pt x="1254" y="10"/>
                      <a:pt x="1244" y="1"/>
                      <a:pt x="1233" y="1"/>
                    </a:cubicBezTo>
                    <a:cubicBezTo>
                      <a:pt x="1221" y="1"/>
                      <a:pt x="1212" y="10"/>
                      <a:pt x="1212" y="22"/>
                    </a:cubicBezTo>
                    <a:cubicBezTo>
                      <a:pt x="1212" y="34"/>
                      <a:pt x="1221" y="43"/>
                      <a:pt x="1233" y="43"/>
                    </a:cubicBezTo>
                    <a:cubicBezTo>
                      <a:pt x="1244" y="43"/>
                      <a:pt x="1254" y="34"/>
                      <a:pt x="1254" y="22"/>
                    </a:cubicBezTo>
                    <a:close/>
                    <a:moveTo>
                      <a:pt x="1233" y="43"/>
                    </a:moveTo>
                    <a:lnTo>
                      <a:pt x="1232" y="1"/>
                    </a:lnTo>
                    <a:lnTo>
                      <a:pt x="1202" y="2"/>
                    </a:lnTo>
                    <a:lnTo>
                      <a:pt x="1204" y="44"/>
                    </a:lnTo>
                    <a:lnTo>
                      <a:pt x="1233" y="43"/>
                    </a:lnTo>
                    <a:close/>
                    <a:moveTo>
                      <a:pt x="1224" y="23"/>
                    </a:moveTo>
                    <a:cubicBezTo>
                      <a:pt x="1224" y="12"/>
                      <a:pt x="1214" y="2"/>
                      <a:pt x="1203" y="2"/>
                    </a:cubicBezTo>
                    <a:cubicBezTo>
                      <a:pt x="1191" y="2"/>
                      <a:pt x="1182" y="12"/>
                      <a:pt x="1182" y="23"/>
                    </a:cubicBezTo>
                    <a:cubicBezTo>
                      <a:pt x="1182" y="35"/>
                      <a:pt x="1191" y="44"/>
                      <a:pt x="1203" y="44"/>
                    </a:cubicBezTo>
                    <a:cubicBezTo>
                      <a:pt x="1214" y="44"/>
                      <a:pt x="1224" y="35"/>
                      <a:pt x="1224" y="23"/>
                    </a:cubicBezTo>
                    <a:close/>
                    <a:moveTo>
                      <a:pt x="1204" y="44"/>
                    </a:moveTo>
                    <a:lnTo>
                      <a:pt x="1201" y="2"/>
                    </a:lnTo>
                    <a:lnTo>
                      <a:pt x="1173" y="4"/>
                    </a:lnTo>
                    <a:lnTo>
                      <a:pt x="1175" y="46"/>
                    </a:lnTo>
                    <a:lnTo>
                      <a:pt x="1204" y="44"/>
                    </a:lnTo>
                    <a:close/>
                    <a:moveTo>
                      <a:pt x="1195" y="25"/>
                    </a:moveTo>
                    <a:cubicBezTo>
                      <a:pt x="1195" y="13"/>
                      <a:pt x="1186" y="4"/>
                      <a:pt x="1174" y="4"/>
                    </a:cubicBezTo>
                    <a:cubicBezTo>
                      <a:pt x="1163" y="4"/>
                      <a:pt x="1153" y="13"/>
                      <a:pt x="1153" y="25"/>
                    </a:cubicBezTo>
                    <a:cubicBezTo>
                      <a:pt x="1153" y="36"/>
                      <a:pt x="1163" y="46"/>
                      <a:pt x="1174" y="46"/>
                    </a:cubicBezTo>
                    <a:cubicBezTo>
                      <a:pt x="1186" y="46"/>
                      <a:pt x="1195" y="36"/>
                      <a:pt x="1195" y="25"/>
                    </a:cubicBezTo>
                    <a:close/>
                    <a:moveTo>
                      <a:pt x="1176" y="46"/>
                    </a:moveTo>
                    <a:lnTo>
                      <a:pt x="1173" y="4"/>
                    </a:lnTo>
                    <a:lnTo>
                      <a:pt x="1143" y="6"/>
                    </a:lnTo>
                    <a:lnTo>
                      <a:pt x="1146" y="48"/>
                    </a:lnTo>
                    <a:lnTo>
                      <a:pt x="1176" y="46"/>
                    </a:lnTo>
                    <a:close/>
                    <a:moveTo>
                      <a:pt x="1166" y="27"/>
                    </a:moveTo>
                    <a:cubicBezTo>
                      <a:pt x="1166" y="15"/>
                      <a:pt x="1156" y="6"/>
                      <a:pt x="1145" y="6"/>
                    </a:cubicBezTo>
                    <a:cubicBezTo>
                      <a:pt x="1133" y="6"/>
                      <a:pt x="1124" y="15"/>
                      <a:pt x="1124" y="27"/>
                    </a:cubicBezTo>
                    <a:cubicBezTo>
                      <a:pt x="1124" y="38"/>
                      <a:pt x="1133" y="48"/>
                      <a:pt x="1145" y="48"/>
                    </a:cubicBezTo>
                    <a:cubicBezTo>
                      <a:pt x="1156" y="48"/>
                      <a:pt x="1166" y="38"/>
                      <a:pt x="1166" y="27"/>
                    </a:cubicBezTo>
                    <a:close/>
                    <a:moveTo>
                      <a:pt x="1146" y="48"/>
                    </a:moveTo>
                    <a:lnTo>
                      <a:pt x="1143" y="6"/>
                    </a:lnTo>
                    <a:lnTo>
                      <a:pt x="1115" y="8"/>
                    </a:lnTo>
                    <a:lnTo>
                      <a:pt x="1119" y="50"/>
                    </a:lnTo>
                    <a:lnTo>
                      <a:pt x="1146" y="48"/>
                    </a:lnTo>
                    <a:close/>
                    <a:moveTo>
                      <a:pt x="1138" y="29"/>
                    </a:moveTo>
                    <a:cubicBezTo>
                      <a:pt x="1138" y="17"/>
                      <a:pt x="1129" y="8"/>
                      <a:pt x="1117" y="8"/>
                    </a:cubicBezTo>
                    <a:cubicBezTo>
                      <a:pt x="1106" y="8"/>
                      <a:pt x="1096" y="17"/>
                      <a:pt x="1096" y="29"/>
                    </a:cubicBezTo>
                    <a:cubicBezTo>
                      <a:pt x="1096" y="41"/>
                      <a:pt x="1106" y="50"/>
                      <a:pt x="1117" y="50"/>
                    </a:cubicBezTo>
                    <a:cubicBezTo>
                      <a:pt x="1129" y="50"/>
                      <a:pt x="1138" y="41"/>
                      <a:pt x="1138" y="29"/>
                    </a:cubicBezTo>
                    <a:close/>
                    <a:moveTo>
                      <a:pt x="1119" y="50"/>
                    </a:moveTo>
                    <a:lnTo>
                      <a:pt x="1115" y="8"/>
                    </a:lnTo>
                    <a:lnTo>
                      <a:pt x="1088" y="11"/>
                    </a:lnTo>
                    <a:lnTo>
                      <a:pt x="1092" y="53"/>
                    </a:lnTo>
                    <a:lnTo>
                      <a:pt x="1119" y="50"/>
                    </a:lnTo>
                    <a:close/>
                    <a:moveTo>
                      <a:pt x="1111" y="32"/>
                    </a:moveTo>
                    <a:cubicBezTo>
                      <a:pt x="1111" y="20"/>
                      <a:pt x="1102" y="11"/>
                      <a:pt x="1090" y="11"/>
                    </a:cubicBezTo>
                    <a:cubicBezTo>
                      <a:pt x="1079" y="11"/>
                      <a:pt x="1069" y="20"/>
                      <a:pt x="1069" y="32"/>
                    </a:cubicBezTo>
                    <a:cubicBezTo>
                      <a:pt x="1069" y="43"/>
                      <a:pt x="1079" y="53"/>
                      <a:pt x="1090" y="53"/>
                    </a:cubicBezTo>
                    <a:cubicBezTo>
                      <a:pt x="1102" y="53"/>
                      <a:pt x="1111" y="43"/>
                      <a:pt x="1111" y="32"/>
                    </a:cubicBezTo>
                    <a:close/>
                    <a:moveTo>
                      <a:pt x="1093" y="52"/>
                    </a:moveTo>
                    <a:lnTo>
                      <a:pt x="1088" y="11"/>
                    </a:lnTo>
                    <a:lnTo>
                      <a:pt x="1063" y="13"/>
                    </a:lnTo>
                    <a:lnTo>
                      <a:pt x="1068" y="55"/>
                    </a:lnTo>
                    <a:lnTo>
                      <a:pt x="1093" y="52"/>
                    </a:lnTo>
                    <a:close/>
                    <a:moveTo>
                      <a:pt x="1086" y="34"/>
                    </a:moveTo>
                    <a:cubicBezTo>
                      <a:pt x="1086" y="23"/>
                      <a:pt x="1077" y="13"/>
                      <a:pt x="1065" y="13"/>
                    </a:cubicBezTo>
                    <a:cubicBezTo>
                      <a:pt x="1054" y="13"/>
                      <a:pt x="1045" y="23"/>
                      <a:pt x="1045" y="34"/>
                    </a:cubicBezTo>
                    <a:cubicBezTo>
                      <a:pt x="1045" y="46"/>
                      <a:pt x="1054" y="55"/>
                      <a:pt x="1065" y="55"/>
                    </a:cubicBezTo>
                    <a:cubicBezTo>
                      <a:pt x="1077" y="55"/>
                      <a:pt x="1086" y="46"/>
                      <a:pt x="1086" y="34"/>
                    </a:cubicBezTo>
                    <a:close/>
                    <a:moveTo>
                      <a:pt x="1068" y="55"/>
                    </a:moveTo>
                    <a:lnTo>
                      <a:pt x="1063" y="13"/>
                    </a:lnTo>
                    <a:lnTo>
                      <a:pt x="1038" y="16"/>
                    </a:lnTo>
                    <a:lnTo>
                      <a:pt x="1043" y="58"/>
                    </a:lnTo>
                    <a:lnTo>
                      <a:pt x="1068" y="55"/>
                    </a:lnTo>
                    <a:close/>
                    <a:moveTo>
                      <a:pt x="1062" y="37"/>
                    </a:moveTo>
                    <a:cubicBezTo>
                      <a:pt x="1062" y="26"/>
                      <a:pt x="1053" y="16"/>
                      <a:pt x="1041" y="16"/>
                    </a:cubicBezTo>
                    <a:cubicBezTo>
                      <a:pt x="1029" y="16"/>
                      <a:pt x="1020" y="26"/>
                      <a:pt x="1020" y="37"/>
                    </a:cubicBezTo>
                    <a:cubicBezTo>
                      <a:pt x="1020" y="49"/>
                      <a:pt x="1029" y="58"/>
                      <a:pt x="1041" y="58"/>
                    </a:cubicBezTo>
                    <a:cubicBezTo>
                      <a:pt x="1053" y="58"/>
                      <a:pt x="1062" y="49"/>
                      <a:pt x="1062" y="37"/>
                    </a:cubicBezTo>
                    <a:close/>
                    <a:moveTo>
                      <a:pt x="1044" y="58"/>
                    </a:moveTo>
                    <a:lnTo>
                      <a:pt x="1038" y="16"/>
                    </a:lnTo>
                    <a:lnTo>
                      <a:pt x="1016" y="19"/>
                    </a:lnTo>
                    <a:lnTo>
                      <a:pt x="1021" y="61"/>
                    </a:lnTo>
                    <a:lnTo>
                      <a:pt x="1044" y="58"/>
                    </a:lnTo>
                    <a:close/>
                    <a:moveTo>
                      <a:pt x="1039" y="40"/>
                    </a:moveTo>
                    <a:cubicBezTo>
                      <a:pt x="1039" y="29"/>
                      <a:pt x="1030" y="19"/>
                      <a:pt x="1018" y="19"/>
                    </a:cubicBezTo>
                    <a:cubicBezTo>
                      <a:pt x="1007" y="19"/>
                      <a:pt x="997" y="29"/>
                      <a:pt x="997" y="40"/>
                    </a:cubicBezTo>
                    <a:cubicBezTo>
                      <a:pt x="997" y="52"/>
                      <a:pt x="1007" y="61"/>
                      <a:pt x="1018" y="61"/>
                    </a:cubicBezTo>
                    <a:cubicBezTo>
                      <a:pt x="1030" y="61"/>
                      <a:pt x="1039" y="52"/>
                      <a:pt x="1039" y="40"/>
                    </a:cubicBezTo>
                    <a:close/>
                    <a:moveTo>
                      <a:pt x="1021" y="61"/>
                    </a:moveTo>
                    <a:lnTo>
                      <a:pt x="1015" y="20"/>
                    </a:lnTo>
                    <a:lnTo>
                      <a:pt x="993" y="23"/>
                    </a:lnTo>
                    <a:lnTo>
                      <a:pt x="999" y="64"/>
                    </a:lnTo>
                    <a:lnTo>
                      <a:pt x="1021" y="61"/>
                    </a:lnTo>
                    <a:close/>
                    <a:moveTo>
                      <a:pt x="1016" y="44"/>
                    </a:moveTo>
                    <a:cubicBezTo>
                      <a:pt x="1016" y="32"/>
                      <a:pt x="1007" y="23"/>
                      <a:pt x="996" y="23"/>
                    </a:cubicBezTo>
                    <a:cubicBezTo>
                      <a:pt x="984" y="23"/>
                      <a:pt x="975" y="32"/>
                      <a:pt x="975" y="44"/>
                    </a:cubicBezTo>
                    <a:cubicBezTo>
                      <a:pt x="975" y="55"/>
                      <a:pt x="984" y="65"/>
                      <a:pt x="996" y="65"/>
                    </a:cubicBezTo>
                    <a:cubicBezTo>
                      <a:pt x="1007" y="65"/>
                      <a:pt x="1016" y="55"/>
                      <a:pt x="1016" y="44"/>
                    </a:cubicBezTo>
                    <a:close/>
                    <a:moveTo>
                      <a:pt x="999" y="64"/>
                    </a:moveTo>
                    <a:lnTo>
                      <a:pt x="992" y="23"/>
                    </a:lnTo>
                    <a:lnTo>
                      <a:pt x="971" y="26"/>
                    </a:lnTo>
                    <a:lnTo>
                      <a:pt x="977" y="68"/>
                    </a:lnTo>
                    <a:lnTo>
                      <a:pt x="999" y="64"/>
                    </a:lnTo>
                    <a:close/>
                    <a:moveTo>
                      <a:pt x="995" y="47"/>
                    </a:moveTo>
                    <a:cubicBezTo>
                      <a:pt x="995" y="35"/>
                      <a:pt x="986" y="26"/>
                      <a:pt x="974" y="26"/>
                    </a:cubicBezTo>
                    <a:cubicBezTo>
                      <a:pt x="962" y="26"/>
                      <a:pt x="953" y="35"/>
                      <a:pt x="953" y="47"/>
                    </a:cubicBezTo>
                    <a:cubicBezTo>
                      <a:pt x="953" y="58"/>
                      <a:pt x="962" y="68"/>
                      <a:pt x="974" y="68"/>
                    </a:cubicBezTo>
                    <a:cubicBezTo>
                      <a:pt x="986" y="68"/>
                      <a:pt x="995" y="58"/>
                      <a:pt x="995" y="47"/>
                    </a:cubicBezTo>
                    <a:close/>
                    <a:moveTo>
                      <a:pt x="977" y="68"/>
                    </a:moveTo>
                    <a:lnTo>
                      <a:pt x="971" y="26"/>
                    </a:lnTo>
                    <a:lnTo>
                      <a:pt x="949" y="30"/>
                    </a:lnTo>
                    <a:lnTo>
                      <a:pt x="956" y="71"/>
                    </a:lnTo>
                    <a:lnTo>
                      <a:pt x="977" y="68"/>
                    </a:lnTo>
                    <a:close/>
                    <a:moveTo>
                      <a:pt x="974" y="50"/>
                    </a:moveTo>
                    <a:cubicBezTo>
                      <a:pt x="974" y="39"/>
                      <a:pt x="964" y="29"/>
                      <a:pt x="953" y="29"/>
                    </a:cubicBezTo>
                    <a:cubicBezTo>
                      <a:pt x="941" y="29"/>
                      <a:pt x="932" y="39"/>
                      <a:pt x="932" y="50"/>
                    </a:cubicBezTo>
                    <a:cubicBezTo>
                      <a:pt x="932" y="62"/>
                      <a:pt x="941" y="71"/>
                      <a:pt x="953" y="71"/>
                    </a:cubicBezTo>
                    <a:cubicBezTo>
                      <a:pt x="964" y="71"/>
                      <a:pt x="974" y="62"/>
                      <a:pt x="974" y="50"/>
                    </a:cubicBezTo>
                    <a:close/>
                    <a:moveTo>
                      <a:pt x="956" y="71"/>
                    </a:moveTo>
                    <a:lnTo>
                      <a:pt x="949" y="30"/>
                    </a:lnTo>
                    <a:lnTo>
                      <a:pt x="929" y="33"/>
                    </a:lnTo>
                    <a:lnTo>
                      <a:pt x="936" y="75"/>
                    </a:lnTo>
                    <a:lnTo>
                      <a:pt x="956" y="71"/>
                    </a:lnTo>
                    <a:close/>
                    <a:moveTo>
                      <a:pt x="953" y="54"/>
                    </a:moveTo>
                    <a:cubicBezTo>
                      <a:pt x="953" y="42"/>
                      <a:pt x="944" y="33"/>
                      <a:pt x="932" y="33"/>
                    </a:cubicBezTo>
                    <a:cubicBezTo>
                      <a:pt x="921" y="33"/>
                      <a:pt x="912" y="42"/>
                      <a:pt x="912" y="54"/>
                    </a:cubicBezTo>
                    <a:cubicBezTo>
                      <a:pt x="912" y="66"/>
                      <a:pt x="921" y="75"/>
                      <a:pt x="932" y="75"/>
                    </a:cubicBezTo>
                    <a:cubicBezTo>
                      <a:pt x="944" y="75"/>
                      <a:pt x="953" y="66"/>
                      <a:pt x="953" y="54"/>
                    </a:cubicBezTo>
                    <a:close/>
                    <a:moveTo>
                      <a:pt x="936" y="75"/>
                    </a:moveTo>
                    <a:lnTo>
                      <a:pt x="929" y="33"/>
                    </a:lnTo>
                    <a:lnTo>
                      <a:pt x="909" y="37"/>
                    </a:lnTo>
                    <a:lnTo>
                      <a:pt x="916" y="78"/>
                    </a:lnTo>
                    <a:lnTo>
                      <a:pt x="936" y="75"/>
                    </a:lnTo>
                    <a:close/>
                    <a:moveTo>
                      <a:pt x="933" y="58"/>
                    </a:moveTo>
                    <a:cubicBezTo>
                      <a:pt x="933" y="46"/>
                      <a:pt x="924" y="37"/>
                      <a:pt x="912" y="37"/>
                    </a:cubicBezTo>
                    <a:cubicBezTo>
                      <a:pt x="901" y="37"/>
                      <a:pt x="891" y="46"/>
                      <a:pt x="891" y="58"/>
                    </a:cubicBezTo>
                    <a:cubicBezTo>
                      <a:pt x="891" y="69"/>
                      <a:pt x="901" y="79"/>
                      <a:pt x="912" y="79"/>
                    </a:cubicBezTo>
                    <a:cubicBezTo>
                      <a:pt x="924" y="79"/>
                      <a:pt x="933" y="69"/>
                      <a:pt x="933" y="58"/>
                    </a:cubicBezTo>
                    <a:close/>
                    <a:moveTo>
                      <a:pt x="917" y="78"/>
                    </a:moveTo>
                    <a:lnTo>
                      <a:pt x="908" y="37"/>
                    </a:lnTo>
                    <a:lnTo>
                      <a:pt x="889" y="41"/>
                    </a:lnTo>
                    <a:lnTo>
                      <a:pt x="897" y="82"/>
                    </a:lnTo>
                    <a:lnTo>
                      <a:pt x="917" y="78"/>
                    </a:lnTo>
                    <a:close/>
                    <a:moveTo>
                      <a:pt x="914" y="62"/>
                    </a:moveTo>
                    <a:cubicBezTo>
                      <a:pt x="914" y="50"/>
                      <a:pt x="904" y="41"/>
                      <a:pt x="893" y="41"/>
                    </a:cubicBezTo>
                    <a:cubicBezTo>
                      <a:pt x="881" y="41"/>
                      <a:pt x="872" y="50"/>
                      <a:pt x="872" y="62"/>
                    </a:cubicBezTo>
                    <a:cubicBezTo>
                      <a:pt x="872" y="73"/>
                      <a:pt x="881" y="83"/>
                      <a:pt x="893" y="83"/>
                    </a:cubicBezTo>
                    <a:cubicBezTo>
                      <a:pt x="904" y="83"/>
                      <a:pt x="914" y="73"/>
                      <a:pt x="914" y="62"/>
                    </a:cubicBezTo>
                    <a:close/>
                    <a:moveTo>
                      <a:pt x="897" y="82"/>
                    </a:moveTo>
                    <a:lnTo>
                      <a:pt x="888" y="41"/>
                    </a:lnTo>
                    <a:lnTo>
                      <a:pt x="870" y="45"/>
                    </a:lnTo>
                    <a:lnTo>
                      <a:pt x="878" y="86"/>
                    </a:lnTo>
                    <a:lnTo>
                      <a:pt x="897" y="82"/>
                    </a:lnTo>
                    <a:close/>
                    <a:moveTo>
                      <a:pt x="895" y="66"/>
                    </a:moveTo>
                    <a:cubicBezTo>
                      <a:pt x="895" y="54"/>
                      <a:pt x="886" y="45"/>
                      <a:pt x="874" y="45"/>
                    </a:cubicBezTo>
                    <a:cubicBezTo>
                      <a:pt x="862" y="45"/>
                      <a:pt x="853" y="54"/>
                      <a:pt x="853" y="66"/>
                    </a:cubicBezTo>
                    <a:cubicBezTo>
                      <a:pt x="853" y="77"/>
                      <a:pt x="862" y="87"/>
                      <a:pt x="874" y="87"/>
                    </a:cubicBezTo>
                    <a:cubicBezTo>
                      <a:pt x="886" y="87"/>
                      <a:pt x="895" y="77"/>
                      <a:pt x="895" y="66"/>
                    </a:cubicBezTo>
                    <a:close/>
                    <a:moveTo>
                      <a:pt x="879" y="86"/>
                    </a:moveTo>
                    <a:lnTo>
                      <a:pt x="869" y="45"/>
                    </a:lnTo>
                    <a:lnTo>
                      <a:pt x="848" y="50"/>
                    </a:lnTo>
                    <a:lnTo>
                      <a:pt x="858" y="91"/>
                    </a:lnTo>
                    <a:lnTo>
                      <a:pt x="879" y="86"/>
                    </a:lnTo>
                    <a:close/>
                    <a:moveTo>
                      <a:pt x="874" y="70"/>
                    </a:moveTo>
                    <a:cubicBezTo>
                      <a:pt x="874" y="59"/>
                      <a:pt x="865" y="49"/>
                      <a:pt x="853" y="49"/>
                    </a:cubicBezTo>
                    <a:cubicBezTo>
                      <a:pt x="841" y="49"/>
                      <a:pt x="832" y="59"/>
                      <a:pt x="832" y="70"/>
                    </a:cubicBezTo>
                    <a:cubicBezTo>
                      <a:pt x="832" y="82"/>
                      <a:pt x="841" y="91"/>
                      <a:pt x="853" y="91"/>
                    </a:cubicBezTo>
                    <a:cubicBezTo>
                      <a:pt x="865" y="91"/>
                      <a:pt x="874" y="82"/>
                      <a:pt x="874" y="70"/>
                    </a:cubicBezTo>
                    <a:close/>
                    <a:moveTo>
                      <a:pt x="858" y="91"/>
                    </a:moveTo>
                    <a:lnTo>
                      <a:pt x="848" y="50"/>
                    </a:lnTo>
                    <a:lnTo>
                      <a:pt x="830" y="54"/>
                    </a:lnTo>
                    <a:lnTo>
                      <a:pt x="840" y="95"/>
                    </a:lnTo>
                    <a:lnTo>
                      <a:pt x="858" y="91"/>
                    </a:lnTo>
                    <a:close/>
                    <a:moveTo>
                      <a:pt x="856" y="75"/>
                    </a:moveTo>
                    <a:cubicBezTo>
                      <a:pt x="856" y="63"/>
                      <a:pt x="846" y="54"/>
                      <a:pt x="835" y="54"/>
                    </a:cubicBezTo>
                    <a:cubicBezTo>
                      <a:pt x="823" y="54"/>
                      <a:pt x="814" y="63"/>
                      <a:pt x="814" y="75"/>
                    </a:cubicBezTo>
                    <a:cubicBezTo>
                      <a:pt x="814" y="86"/>
                      <a:pt x="823" y="96"/>
                      <a:pt x="835" y="96"/>
                    </a:cubicBezTo>
                    <a:cubicBezTo>
                      <a:pt x="846" y="96"/>
                      <a:pt x="856" y="86"/>
                      <a:pt x="856" y="75"/>
                    </a:cubicBezTo>
                    <a:close/>
                    <a:moveTo>
                      <a:pt x="840" y="95"/>
                    </a:moveTo>
                    <a:lnTo>
                      <a:pt x="830" y="54"/>
                    </a:lnTo>
                    <a:lnTo>
                      <a:pt x="810" y="59"/>
                    </a:lnTo>
                    <a:lnTo>
                      <a:pt x="820" y="100"/>
                    </a:lnTo>
                    <a:lnTo>
                      <a:pt x="840" y="95"/>
                    </a:lnTo>
                    <a:close/>
                    <a:moveTo>
                      <a:pt x="836" y="79"/>
                    </a:moveTo>
                    <a:cubicBezTo>
                      <a:pt x="836" y="68"/>
                      <a:pt x="827" y="58"/>
                      <a:pt x="815" y="58"/>
                    </a:cubicBezTo>
                    <a:cubicBezTo>
                      <a:pt x="804" y="58"/>
                      <a:pt x="794" y="68"/>
                      <a:pt x="794" y="79"/>
                    </a:cubicBezTo>
                    <a:cubicBezTo>
                      <a:pt x="794" y="91"/>
                      <a:pt x="804" y="100"/>
                      <a:pt x="815" y="100"/>
                    </a:cubicBezTo>
                    <a:cubicBezTo>
                      <a:pt x="827" y="100"/>
                      <a:pt x="836" y="91"/>
                      <a:pt x="836" y="79"/>
                    </a:cubicBezTo>
                    <a:close/>
                    <a:moveTo>
                      <a:pt x="821" y="100"/>
                    </a:moveTo>
                    <a:lnTo>
                      <a:pt x="810" y="59"/>
                    </a:lnTo>
                    <a:lnTo>
                      <a:pt x="793" y="64"/>
                    </a:lnTo>
                    <a:lnTo>
                      <a:pt x="803" y="104"/>
                    </a:lnTo>
                    <a:lnTo>
                      <a:pt x="821" y="100"/>
                    </a:lnTo>
                    <a:close/>
                    <a:moveTo>
                      <a:pt x="819" y="84"/>
                    </a:moveTo>
                    <a:cubicBezTo>
                      <a:pt x="819" y="72"/>
                      <a:pt x="810" y="63"/>
                      <a:pt x="798" y="63"/>
                    </a:cubicBezTo>
                    <a:cubicBezTo>
                      <a:pt x="787" y="63"/>
                      <a:pt x="777" y="72"/>
                      <a:pt x="777" y="84"/>
                    </a:cubicBezTo>
                    <a:cubicBezTo>
                      <a:pt x="777" y="95"/>
                      <a:pt x="787" y="105"/>
                      <a:pt x="798" y="105"/>
                    </a:cubicBezTo>
                    <a:cubicBezTo>
                      <a:pt x="810" y="105"/>
                      <a:pt x="819" y="95"/>
                      <a:pt x="819" y="84"/>
                    </a:cubicBezTo>
                    <a:close/>
                    <a:moveTo>
                      <a:pt x="803" y="104"/>
                    </a:moveTo>
                    <a:lnTo>
                      <a:pt x="793" y="64"/>
                    </a:lnTo>
                    <a:lnTo>
                      <a:pt x="775" y="68"/>
                    </a:lnTo>
                    <a:lnTo>
                      <a:pt x="786" y="109"/>
                    </a:lnTo>
                    <a:lnTo>
                      <a:pt x="803" y="104"/>
                    </a:lnTo>
                    <a:close/>
                    <a:moveTo>
                      <a:pt x="802" y="88"/>
                    </a:moveTo>
                    <a:cubicBezTo>
                      <a:pt x="802" y="77"/>
                      <a:pt x="792" y="67"/>
                      <a:pt x="781" y="67"/>
                    </a:cubicBezTo>
                    <a:cubicBezTo>
                      <a:pt x="769" y="67"/>
                      <a:pt x="760" y="77"/>
                      <a:pt x="760" y="88"/>
                    </a:cubicBezTo>
                    <a:cubicBezTo>
                      <a:pt x="760" y="100"/>
                      <a:pt x="769" y="109"/>
                      <a:pt x="781" y="109"/>
                    </a:cubicBezTo>
                    <a:cubicBezTo>
                      <a:pt x="792" y="109"/>
                      <a:pt x="802" y="100"/>
                      <a:pt x="802" y="88"/>
                    </a:cubicBezTo>
                    <a:close/>
                    <a:moveTo>
                      <a:pt x="787" y="109"/>
                    </a:moveTo>
                    <a:lnTo>
                      <a:pt x="775" y="68"/>
                    </a:lnTo>
                    <a:lnTo>
                      <a:pt x="755" y="74"/>
                    </a:lnTo>
                    <a:lnTo>
                      <a:pt x="767" y="114"/>
                    </a:lnTo>
                    <a:lnTo>
                      <a:pt x="787" y="109"/>
                    </a:lnTo>
                    <a:close/>
                    <a:moveTo>
                      <a:pt x="782" y="94"/>
                    </a:moveTo>
                    <a:cubicBezTo>
                      <a:pt x="782" y="83"/>
                      <a:pt x="773" y="73"/>
                      <a:pt x="761" y="73"/>
                    </a:cubicBezTo>
                    <a:cubicBezTo>
                      <a:pt x="749" y="73"/>
                      <a:pt x="740" y="83"/>
                      <a:pt x="740" y="94"/>
                    </a:cubicBezTo>
                    <a:cubicBezTo>
                      <a:pt x="740" y="106"/>
                      <a:pt x="749" y="115"/>
                      <a:pt x="761" y="115"/>
                    </a:cubicBezTo>
                    <a:cubicBezTo>
                      <a:pt x="773" y="115"/>
                      <a:pt x="782" y="106"/>
                      <a:pt x="782" y="94"/>
                    </a:cubicBezTo>
                    <a:close/>
                    <a:moveTo>
                      <a:pt x="768" y="114"/>
                    </a:moveTo>
                    <a:lnTo>
                      <a:pt x="754" y="75"/>
                    </a:lnTo>
                    <a:lnTo>
                      <a:pt x="738" y="81"/>
                    </a:lnTo>
                    <a:lnTo>
                      <a:pt x="752" y="120"/>
                    </a:lnTo>
                    <a:lnTo>
                      <a:pt x="768" y="114"/>
                    </a:lnTo>
                    <a:close/>
                    <a:moveTo>
                      <a:pt x="766" y="100"/>
                    </a:moveTo>
                    <a:cubicBezTo>
                      <a:pt x="766" y="89"/>
                      <a:pt x="756" y="79"/>
                      <a:pt x="745" y="79"/>
                    </a:cubicBezTo>
                    <a:cubicBezTo>
                      <a:pt x="733" y="79"/>
                      <a:pt x="724" y="89"/>
                      <a:pt x="724" y="100"/>
                    </a:cubicBezTo>
                    <a:cubicBezTo>
                      <a:pt x="724" y="112"/>
                      <a:pt x="733" y="121"/>
                      <a:pt x="745" y="121"/>
                    </a:cubicBezTo>
                    <a:cubicBezTo>
                      <a:pt x="756" y="121"/>
                      <a:pt x="766" y="112"/>
                      <a:pt x="766" y="100"/>
                    </a:cubicBezTo>
                    <a:close/>
                    <a:moveTo>
                      <a:pt x="753" y="120"/>
                    </a:moveTo>
                    <a:lnTo>
                      <a:pt x="736" y="81"/>
                    </a:lnTo>
                    <a:lnTo>
                      <a:pt x="722" y="87"/>
                    </a:lnTo>
                    <a:lnTo>
                      <a:pt x="739" y="126"/>
                    </a:lnTo>
                    <a:lnTo>
                      <a:pt x="753" y="120"/>
                    </a:lnTo>
                    <a:close/>
                    <a:moveTo>
                      <a:pt x="751" y="106"/>
                    </a:moveTo>
                    <a:cubicBezTo>
                      <a:pt x="751" y="95"/>
                      <a:pt x="742" y="85"/>
                      <a:pt x="730" y="85"/>
                    </a:cubicBezTo>
                    <a:cubicBezTo>
                      <a:pt x="719" y="85"/>
                      <a:pt x="709" y="95"/>
                      <a:pt x="709" y="106"/>
                    </a:cubicBezTo>
                    <a:cubicBezTo>
                      <a:pt x="709" y="118"/>
                      <a:pt x="719" y="127"/>
                      <a:pt x="730" y="127"/>
                    </a:cubicBezTo>
                    <a:cubicBezTo>
                      <a:pt x="742" y="127"/>
                      <a:pt x="751" y="118"/>
                      <a:pt x="751" y="106"/>
                    </a:cubicBezTo>
                    <a:close/>
                    <a:moveTo>
                      <a:pt x="740" y="125"/>
                    </a:moveTo>
                    <a:lnTo>
                      <a:pt x="721" y="88"/>
                    </a:lnTo>
                    <a:lnTo>
                      <a:pt x="710" y="93"/>
                    </a:lnTo>
                    <a:lnTo>
                      <a:pt x="729" y="131"/>
                    </a:lnTo>
                    <a:lnTo>
                      <a:pt x="740" y="125"/>
                    </a:lnTo>
                    <a:close/>
                    <a:moveTo>
                      <a:pt x="740" y="112"/>
                    </a:moveTo>
                    <a:cubicBezTo>
                      <a:pt x="740" y="100"/>
                      <a:pt x="731" y="91"/>
                      <a:pt x="719" y="91"/>
                    </a:cubicBezTo>
                    <a:cubicBezTo>
                      <a:pt x="708" y="91"/>
                      <a:pt x="698" y="100"/>
                      <a:pt x="698" y="112"/>
                    </a:cubicBezTo>
                    <a:cubicBezTo>
                      <a:pt x="698" y="124"/>
                      <a:pt x="708" y="133"/>
                      <a:pt x="719" y="133"/>
                    </a:cubicBezTo>
                    <a:cubicBezTo>
                      <a:pt x="731" y="133"/>
                      <a:pt x="740" y="124"/>
                      <a:pt x="740" y="112"/>
                    </a:cubicBezTo>
                    <a:close/>
                    <a:moveTo>
                      <a:pt x="730" y="130"/>
                    </a:moveTo>
                    <a:lnTo>
                      <a:pt x="709" y="94"/>
                    </a:lnTo>
                    <a:lnTo>
                      <a:pt x="698" y="100"/>
                    </a:lnTo>
                    <a:lnTo>
                      <a:pt x="719" y="136"/>
                    </a:lnTo>
                    <a:lnTo>
                      <a:pt x="730" y="130"/>
                    </a:lnTo>
                    <a:close/>
                    <a:moveTo>
                      <a:pt x="730" y="118"/>
                    </a:moveTo>
                    <a:cubicBezTo>
                      <a:pt x="730" y="107"/>
                      <a:pt x="720" y="97"/>
                      <a:pt x="709" y="97"/>
                    </a:cubicBezTo>
                    <a:cubicBezTo>
                      <a:pt x="697" y="97"/>
                      <a:pt x="688" y="107"/>
                      <a:pt x="688" y="118"/>
                    </a:cubicBezTo>
                    <a:cubicBezTo>
                      <a:pt x="688" y="130"/>
                      <a:pt x="697" y="139"/>
                      <a:pt x="709" y="139"/>
                    </a:cubicBezTo>
                    <a:cubicBezTo>
                      <a:pt x="720" y="139"/>
                      <a:pt x="730" y="130"/>
                      <a:pt x="730" y="118"/>
                    </a:cubicBezTo>
                    <a:close/>
                    <a:moveTo>
                      <a:pt x="720" y="136"/>
                    </a:moveTo>
                    <a:lnTo>
                      <a:pt x="697" y="101"/>
                    </a:lnTo>
                    <a:lnTo>
                      <a:pt x="689" y="106"/>
                    </a:lnTo>
                    <a:lnTo>
                      <a:pt x="712" y="141"/>
                    </a:lnTo>
                    <a:lnTo>
                      <a:pt x="720" y="136"/>
                    </a:lnTo>
                    <a:close/>
                    <a:moveTo>
                      <a:pt x="721" y="124"/>
                    </a:moveTo>
                    <a:cubicBezTo>
                      <a:pt x="721" y="112"/>
                      <a:pt x="712" y="103"/>
                      <a:pt x="700" y="103"/>
                    </a:cubicBezTo>
                    <a:cubicBezTo>
                      <a:pt x="689" y="103"/>
                      <a:pt x="679" y="112"/>
                      <a:pt x="679" y="124"/>
                    </a:cubicBezTo>
                    <a:cubicBezTo>
                      <a:pt x="679" y="135"/>
                      <a:pt x="689" y="145"/>
                      <a:pt x="700" y="145"/>
                    </a:cubicBezTo>
                    <a:cubicBezTo>
                      <a:pt x="712" y="145"/>
                      <a:pt x="721" y="135"/>
                      <a:pt x="721" y="124"/>
                    </a:cubicBezTo>
                    <a:close/>
                    <a:moveTo>
                      <a:pt x="713" y="141"/>
                    </a:moveTo>
                    <a:lnTo>
                      <a:pt x="688" y="107"/>
                    </a:lnTo>
                    <a:lnTo>
                      <a:pt x="680" y="113"/>
                    </a:lnTo>
                    <a:lnTo>
                      <a:pt x="704" y="147"/>
                    </a:lnTo>
                    <a:lnTo>
                      <a:pt x="713" y="141"/>
                    </a:lnTo>
                    <a:close/>
                    <a:moveTo>
                      <a:pt x="713" y="130"/>
                    </a:moveTo>
                    <a:cubicBezTo>
                      <a:pt x="713" y="118"/>
                      <a:pt x="703" y="109"/>
                      <a:pt x="692" y="109"/>
                    </a:cubicBezTo>
                    <a:cubicBezTo>
                      <a:pt x="680" y="109"/>
                      <a:pt x="671" y="118"/>
                      <a:pt x="671" y="130"/>
                    </a:cubicBezTo>
                    <a:cubicBezTo>
                      <a:pt x="671" y="141"/>
                      <a:pt x="680" y="151"/>
                      <a:pt x="692" y="151"/>
                    </a:cubicBezTo>
                    <a:cubicBezTo>
                      <a:pt x="703" y="151"/>
                      <a:pt x="713" y="141"/>
                      <a:pt x="713" y="130"/>
                    </a:cubicBezTo>
                    <a:close/>
                    <a:moveTo>
                      <a:pt x="705" y="146"/>
                    </a:moveTo>
                    <a:lnTo>
                      <a:pt x="679" y="113"/>
                    </a:lnTo>
                    <a:lnTo>
                      <a:pt x="671" y="120"/>
                    </a:lnTo>
                    <a:lnTo>
                      <a:pt x="696" y="153"/>
                    </a:lnTo>
                    <a:lnTo>
                      <a:pt x="705" y="146"/>
                    </a:lnTo>
                    <a:close/>
                    <a:moveTo>
                      <a:pt x="704" y="136"/>
                    </a:moveTo>
                    <a:cubicBezTo>
                      <a:pt x="704" y="125"/>
                      <a:pt x="695" y="115"/>
                      <a:pt x="683" y="115"/>
                    </a:cubicBezTo>
                    <a:cubicBezTo>
                      <a:pt x="672" y="115"/>
                      <a:pt x="662" y="125"/>
                      <a:pt x="662" y="136"/>
                    </a:cubicBezTo>
                    <a:cubicBezTo>
                      <a:pt x="662" y="148"/>
                      <a:pt x="672" y="157"/>
                      <a:pt x="683" y="157"/>
                    </a:cubicBezTo>
                    <a:cubicBezTo>
                      <a:pt x="695" y="157"/>
                      <a:pt x="704" y="148"/>
                      <a:pt x="704" y="136"/>
                    </a:cubicBezTo>
                    <a:close/>
                    <a:moveTo>
                      <a:pt x="697" y="153"/>
                    </a:moveTo>
                    <a:lnTo>
                      <a:pt x="670" y="120"/>
                    </a:lnTo>
                    <a:lnTo>
                      <a:pt x="663" y="126"/>
                    </a:lnTo>
                    <a:lnTo>
                      <a:pt x="690" y="158"/>
                    </a:lnTo>
                    <a:lnTo>
                      <a:pt x="697" y="153"/>
                    </a:lnTo>
                    <a:close/>
                    <a:moveTo>
                      <a:pt x="697" y="142"/>
                    </a:moveTo>
                    <a:cubicBezTo>
                      <a:pt x="697" y="131"/>
                      <a:pt x="688" y="121"/>
                      <a:pt x="676" y="121"/>
                    </a:cubicBezTo>
                    <a:cubicBezTo>
                      <a:pt x="665" y="121"/>
                      <a:pt x="655" y="131"/>
                      <a:pt x="655" y="142"/>
                    </a:cubicBezTo>
                    <a:cubicBezTo>
                      <a:pt x="655" y="154"/>
                      <a:pt x="665" y="163"/>
                      <a:pt x="676" y="163"/>
                    </a:cubicBezTo>
                    <a:cubicBezTo>
                      <a:pt x="688" y="163"/>
                      <a:pt x="697" y="154"/>
                      <a:pt x="697" y="142"/>
                    </a:cubicBezTo>
                    <a:close/>
                    <a:moveTo>
                      <a:pt x="690" y="158"/>
                    </a:moveTo>
                    <a:lnTo>
                      <a:pt x="663" y="126"/>
                    </a:lnTo>
                    <a:lnTo>
                      <a:pt x="655" y="133"/>
                    </a:lnTo>
                    <a:lnTo>
                      <a:pt x="682" y="165"/>
                    </a:lnTo>
                    <a:lnTo>
                      <a:pt x="690" y="158"/>
                    </a:lnTo>
                    <a:close/>
                    <a:moveTo>
                      <a:pt x="689" y="149"/>
                    </a:moveTo>
                    <a:cubicBezTo>
                      <a:pt x="689" y="137"/>
                      <a:pt x="680" y="128"/>
                      <a:pt x="668" y="128"/>
                    </a:cubicBezTo>
                    <a:cubicBezTo>
                      <a:pt x="657" y="128"/>
                      <a:pt x="647" y="137"/>
                      <a:pt x="647" y="149"/>
                    </a:cubicBezTo>
                    <a:cubicBezTo>
                      <a:pt x="647" y="161"/>
                      <a:pt x="657" y="170"/>
                      <a:pt x="668" y="170"/>
                    </a:cubicBezTo>
                    <a:cubicBezTo>
                      <a:pt x="680" y="170"/>
                      <a:pt x="689" y="161"/>
                      <a:pt x="689" y="149"/>
                    </a:cubicBezTo>
                    <a:close/>
                    <a:moveTo>
                      <a:pt x="682" y="165"/>
                    </a:moveTo>
                    <a:lnTo>
                      <a:pt x="655" y="133"/>
                    </a:lnTo>
                    <a:lnTo>
                      <a:pt x="647" y="140"/>
                    </a:lnTo>
                    <a:lnTo>
                      <a:pt x="674" y="172"/>
                    </a:lnTo>
                    <a:lnTo>
                      <a:pt x="682" y="165"/>
                    </a:lnTo>
                    <a:close/>
                    <a:moveTo>
                      <a:pt x="682" y="156"/>
                    </a:moveTo>
                    <a:cubicBezTo>
                      <a:pt x="682" y="144"/>
                      <a:pt x="672" y="135"/>
                      <a:pt x="661" y="135"/>
                    </a:cubicBezTo>
                    <a:cubicBezTo>
                      <a:pt x="649" y="135"/>
                      <a:pt x="640" y="144"/>
                      <a:pt x="640" y="156"/>
                    </a:cubicBezTo>
                    <a:cubicBezTo>
                      <a:pt x="640" y="167"/>
                      <a:pt x="649" y="177"/>
                      <a:pt x="661" y="177"/>
                    </a:cubicBezTo>
                    <a:cubicBezTo>
                      <a:pt x="672" y="177"/>
                      <a:pt x="682" y="167"/>
                      <a:pt x="682" y="156"/>
                    </a:cubicBezTo>
                    <a:close/>
                    <a:moveTo>
                      <a:pt x="674" y="171"/>
                    </a:moveTo>
                    <a:lnTo>
                      <a:pt x="647" y="140"/>
                    </a:lnTo>
                    <a:lnTo>
                      <a:pt x="638" y="147"/>
                    </a:lnTo>
                    <a:lnTo>
                      <a:pt x="666" y="179"/>
                    </a:lnTo>
                    <a:lnTo>
                      <a:pt x="674" y="171"/>
                    </a:lnTo>
                    <a:close/>
                    <a:moveTo>
                      <a:pt x="673" y="163"/>
                    </a:moveTo>
                    <a:cubicBezTo>
                      <a:pt x="673" y="151"/>
                      <a:pt x="664" y="142"/>
                      <a:pt x="652" y="142"/>
                    </a:cubicBezTo>
                    <a:cubicBezTo>
                      <a:pt x="641" y="142"/>
                      <a:pt x="631" y="151"/>
                      <a:pt x="631" y="163"/>
                    </a:cubicBezTo>
                    <a:cubicBezTo>
                      <a:pt x="631" y="175"/>
                      <a:pt x="641" y="184"/>
                      <a:pt x="652" y="184"/>
                    </a:cubicBezTo>
                    <a:cubicBezTo>
                      <a:pt x="664" y="184"/>
                      <a:pt x="673" y="175"/>
                      <a:pt x="673" y="163"/>
                    </a:cubicBezTo>
                    <a:close/>
                    <a:moveTo>
                      <a:pt x="666" y="179"/>
                    </a:moveTo>
                    <a:lnTo>
                      <a:pt x="638" y="147"/>
                    </a:lnTo>
                    <a:lnTo>
                      <a:pt x="631" y="154"/>
                    </a:lnTo>
                    <a:lnTo>
                      <a:pt x="658" y="186"/>
                    </a:lnTo>
                    <a:lnTo>
                      <a:pt x="666" y="179"/>
                    </a:lnTo>
                    <a:close/>
                    <a:moveTo>
                      <a:pt x="665" y="170"/>
                    </a:moveTo>
                    <a:cubicBezTo>
                      <a:pt x="665" y="158"/>
                      <a:pt x="656" y="149"/>
                      <a:pt x="644" y="149"/>
                    </a:cubicBezTo>
                    <a:cubicBezTo>
                      <a:pt x="633" y="149"/>
                      <a:pt x="624" y="158"/>
                      <a:pt x="624" y="170"/>
                    </a:cubicBezTo>
                    <a:cubicBezTo>
                      <a:pt x="624" y="181"/>
                      <a:pt x="633" y="191"/>
                      <a:pt x="644" y="191"/>
                    </a:cubicBezTo>
                    <a:cubicBezTo>
                      <a:pt x="656" y="191"/>
                      <a:pt x="665" y="181"/>
                      <a:pt x="665" y="170"/>
                    </a:cubicBezTo>
                    <a:close/>
                    <a:moveTo>
                      <a:pt x="658" y="186"/>
                    </a:moveTo>
                    <a:lnTo>
                      <a:pt x="631" y="154"/>
                    </a:lnTo>
                    <a:lnTo>
                      <a:pt x="623" y="160"/>
                    </a:lnTo>
                    <a:lnTo>
                      <a:pt x="650" y="192"/>
                    </a:lnTo>
                    <a:lnTo>
                      <a:pt x="658" y="186"/>
                    </a:lnTo>
                    <a:close/>
                    <a:moveTo>
                      <a:pt x="658" y="176"/>
                    </a:moveTo>
                    <a:cubicBezTo>
                      <a:pt x="658" y="165"/>
                      <a:pt x="648" y="155"/>
                      <a:pt x="637" y="155"/>
                    </a:cubicBezTo>
                    <a:cubicBezTo>
                      <a:pt x="625" y="155"/>
                      <a:pt x="616" y="165"/>
                      <a:pt x="616" y="176"/>
                    </a:cubicBezTo>
                    <a:cubicBezTo>
                      <a:pt x="616" y="188"/>
                      <a:pt x="625" y="197"/>
                      <a:pt x="637" y="197"/>
                    </a:cubicBezTo>
                    <a:cubicBezTo>
                      <a:pt x="648" y="197"/>
                      <a:pt x="658" y="188"/>
                      <a:pt x="658" y="176"/>
                    </a:cubicBezTo>
                    <a:close/>
                    <a:moveTo>
                      <a:pt x="650" y="193"/>
                    </a:moveTo>
                    <a:lnTo>
                      <a:pt x="623" y="160"/>
                    </a:lnTo>
                    <a:lnTo>
                      <a:pt x="615" y="167"/>
                    </a:lnTo>
                    <a:lnTo>
                      <a:pt x="642" y="199"/>
                    </a:lnTo>
                    <a:lnTo>
                      <a:pt x="650" y="193"/>
                    </a:lnTo>
                    <a:close/>
                    <a:moveTo>
                      <a:pt x="649" y="183"/>
                    </a:moveTo>
                    <a:cubicBezTo>
                      <a:pt x="649" y="172"/>
                      <a:pt x="640" y="162"/>
                      <a:pt x="628" y="162"/>
                    </a:cubicBezTo>
                    <a:cubicBezTo>
                      <a:pt x="617" y="162"/>
                      <a:pt x="607" y="172"/>
                      <a:pt x="607" y="183"/>
                    </a:cubicBezTo>
                    <a:cubicBezTo>
                      <a:pt x="607" y="195"/>
                      <a:pt x="617" y="204"/>
                      <a:pt x="628" y="204"/>
                    </a:cubicBezTo>
                    <a:cubicBezTo>
                      <a:pt x="640" y="204"/>
                      <a:pt x="649" y="195"/>
                      <a:pt x="649" y="183"/>
                    </a:cubicBezTo>
                    <a:close/>
                    <a:moveTo>
                      <a:pt x="641" y="200"/>
                    </a:moveTo>
                    <a:lnTo>
                      <a:pt x="615" y="167"/>
                    </a:lnTo>
                    <a:lnTo>
                      <a:pt x="607" y="173"/>
                    </a:lnTo>
                    <a:lnTo>
                      <a:pt x="633" y="206"/>
                    </a:lnTo>
                    <a:lnTo>
                      <a:pt x="641" y="200"/>
                    </a:lnTo>
                    <a:close/>
                    <a:moveTo>
                      <a:pt x="641" y="190"/>
                    </a:moveTo>
                    <a:cubicBezTo>
                      <a:pt x="641" y="178"/>
                      <a:pt x="632" y="169"/>
                      <a:pt x="620" y="169"/>
                    </a:cubicBezTo>
                    <a:cubicBezTo>
                      <a:pt x="609" y="169"/>
                      <a:pt x="599" y="178"/>
                      <a:pt x="599" y="190"/>
                    </a:cubicBezTo>
                    <a:cubicBezTo>
                      <a:pt x="599" y="201"/>
                      <a:pt x="609" y="211"/>
                      <a:pt x="620" y="211"/>
                    </a:cubicBezTo>
                    <a:cubicBezTo>
                      <a:pt x="632" y="211"/>
                      <a:pt x="641" y="201"/>
                      <a:pt x="641" y="190"/>
                    </a:cubicBezTo>
                    <a:close/>
                    <a:moveTo>
                      <a:pt x="633" y="206"/>
                    </a:moveTo>
                    <a:lnTo>
                      <a:pt x="608" y="173"/>
                    </a:lnTo>
                    <a:lnTo>
                      <a:pt x="599" y="179"/>
                    </a:lnTo>
                    <a:lnTo>
                      <a:pt x="625" y="212"/>
                    </a:lnTo>
                    <a:lnTo>
                      <a:pt x="633" y="206"/>
                    </a:lnTo>
                    <a:close/>
                    <a:moveTo>
                      <a:pt x="633" y="196"/>
                    </a:moveTo>
                    <a:cubicBezTo>
                      <a:pt x="633" y="184"/>
                      <a:pt x="624" y="175"/>
                      <a:pt x="612" y="175"/>
                    </a:cubicBezTo>
                    <a:cubicBezTo>
                      <a:pt x="601" y="175"/>
                      <a:pt x="591" y="184"/>
                      <a:pt x="591" y="196"/>
                    </a:cubicBezTo>
                    <a:cubicBezTo>
                      <a:pt x="591" y="207"/>
                      <a:pt x="601" y="217"/>
                      <a:pt x="612" y="217"/>
                    </a:cubicBezTo>
                    <a:cubicBezTo>
                      <a:pt x="624" y="217"/>
                      <a:pt x="633" y="207"/>
                      <a:pt x="633" y="196"/>
                    </a:cubicBezTo>
                    <a:close/>
                    <a:moveTo>
                      <a:pt x="625" y="213"/>
                    </a:moveTo>
                    <a:lnTo>
                      <a:pt x="600" y="179"/>
                    </a:lnTo>
                    <a:lnTo>
                      <a:pt x="593" y="184"/>
                    </a:lnTo>
                    <a:lnTo>
                      <a:pt x="618" y="218"/>
                    </a:lnTo>
                    <a:lnTo>
                      <a:pt x="625" y="213"/>
                    </a:lnTo>
                    <a:close/>
                    <a:moveTo>
                      <a:pt x="627" y="201"/>
                    </a:moveTo>
                    <a:cubicBezTo>
                      <a:pt x="627" y="189"/>
                      <a:pt x="617" y="180"/>
                      <a:pt x="606" y="180"/>
                    </a:cubicBezTo>
                    <a:cubicBezTo>
                      <a:pt x="594" y="180"/>
                      <a:pt x="585" y="189"/>
                      <a:pt x="585" y="201"/>
                    </a:cubicBezTo>
                    <a:cubicBezTo>
                      <a:pt x="585" y="212"/>
                      <a:pt x="594" y="222"/>
                      <a:pt x="606" y="222"/>
                    </a:cubicBezTo>
                    <a:cubicBezTo>
                      <a:pt x="617" y="222"/>
                      <a:pt x="627" y="212"/>
                      <a:pt x="627" y="201"/>
                    </a:cubicBezTo>
                    <a:close/>
                    <a:moveTo>
                      <a:pt x="618" y="218"/>
                    </a:moveTo>
                    <a:lnTo>
                      <a:pt x="593" y="184"/>
                    </a:lnTo>
                    <a:lnTo>
                      <a:pt x="581" y="193"/>
                    </a:lnTo>
                    <a:lnTo>
                      <a:pt x="606" y="227"/>
                    </a:lnTo>
                    <a:lnTo>
                      <a:pt x="618" y="218"/>
                    </a:lnTo>
                    <a:close/>
                    <a:moveTo>
                      <a:pt x="614" y="210"/>
                    </a:moveTo>
                    <a:cubicBezTo>
                      <a:pt x="614" y="198"/>
                      <a:pt x="605" y="189"/>
                      <a:pt x="593" y="189"/>
                    </a:cubicBezTo>
                    <a:cubicBezTo>
                      <a:pt x="582" y="189"/>
                      <a:pt x="572" y="198"/>
                      <a:pt x="572" y="210"/>
                    </a:cubicBezTo>
                    <a:cubicBezTo>
                      <a:pt x="572" y="221"/>
                      <a:pt x="582" y="231"/>
                      <a:pt x="593" y="231"/>
                    </a:cubicBezTo>
                    <a:cubicBezTo>
                      <a:pt x="605" y="231"/>
                      <a:pt x="614" y="221"/>
                      <a:pt x="614" y="210"/>
                    </a:cubicBezTo>
                    <a:close/>
                    <a:moveTo>
                      <a:pt x="605" y="227"/>
                    </a:moveTo>
                    <a:lnTo>
                      <a:pt x="581" y="193"/>
                    </a:lnTo>
                    <a:lnTo>
                      <a:pt x="569" y="201"/>
                    </a:lnTo>
                    <a:lnTo>
                      <a:pt x="593" y="236"/>
                    </a:lnTo>
                    <a:lnTo>
                      <a:pt x="605" y="227"/>
                    </a:lnTo>
                    <a:close/>
                    <a:moveTo>
                      <a:pt x="602" y="219"/>
                    </a:moveTo>
                    <a:cubicBezTo>
                      <a:pt x="602" y="207"/>
                      <a:pt x="592" y="198"/>
                      <a:pt x="581" y="198"/>
                    </a:cubicBezTo>
                    <a:cubicBezTo>
                      <a:pt x="569" y="198"/>
                      <a:pt x="560" y="207"/>
                      <a:pt x="560" y="219"/>
                    </a:cubicBezTo>
                    <a:cubicBezTo>
                      <a:pt x="560" y="230"/>
                      <a:pt x="569" y="240"/>
                      <a:pt x="581" y="240"/>
                    </a:cubicBezTo>
                    <a:cubicBezTo>
                      <a:pt x="592" y="240"/>
                      <a:pt x="602" y="230"/>
                      <a:pt x="602" y="219"/>
                    </a:cubicBezTo>
                    <a:close/>
                    <a:moveTo>
                      <a:pt x="592" y="236"/>
                    </a:moveTo>
                    <a:lnTo>
                      <a:pt x="569" y="201"/>
                    </a:lnTo>
                    <a:lnTo>
                      <a:pt x="561" y="207"/>
                    </a:lnTo>
                    <a:lnTo>
                      <a:pt x="584" y="241"/>
                    </a:lnTo>
                    <a:lnTo>
                      <a:pt x="592" y="236"/>
                    </a:lnTo>
                    <a:close/>
                    <a:moveTo>
                      <a:pt x="594" y="224"/>
                    </a:moveTo>
                    <a:cubicBezTo>
                      <a:pt x="594" y="212"/>
                      <a:pt x="584" y="203"/>
                      <a:pt x="573" y="203"/>
                    </a:cubicBezTo>
                    <a:cubicBezTo>
                      <a:pt x="561" y="203"/>
                      <a:pt x="552" y="212"/>
                      <a:pt x="552" y="224"/>
                    </a:cubicBezTo>
                    <a:cubicBezTo>
                      <a:pt x="552" y="235"/>
                      <a:pt x="561" y="245"/>
                      <a:pt x="573" y="245"/>
                    </a:cubicBezTo>
                    <a:cubicBezTo>
                      <a:pt x="584" y="245"/>
                      <a:pt x="594" y="235"/>
                      <a:pt x="594" y="224"/>
                    </a:cubicBezTo>
                    <a:close/>
                    <a:moveTo>
                      <a:pt x="584" y="242"/>
                    </a:moveTo>
                    <a:lnTo>
                      <a:pt x="560" y="207"/>
                    </a:lnTo>
                    <a:lnTo>
                      <a:pt x="551" y="214"/>
                    </a:lnTo>
                    <a:lnTo>
                      <a:pt x="574" y="248"/>
                    </a:lnTo>
                    <a:lnTo>
                      <a:pt x="584" y="242"/>
                    </a:lnTo>
                    <a:close/>
                    <a:moveTo>
                      <a:pt x="584" y="230"/>
                    </a:moveTo>
                    <a:cubicBezTo>
                      <a:pt x="584" y="219"/>
                      <a:pt x="575" y="210"/>
                      <a:pt x="563" y="210"/>
                    </a:cubicBezTo>
                    <a:cubicBezTo>
                      <a:pt x="552" y="210"/>
                      <a:pt x="543" y="219"/>
                      <a:pt x="543" y="230"/>
                    </a:cubicBezTo>
                    <a:cubicBezTo>
                      <a:pt x="543" y="241"/>
                      <a:pt x="552" y="250"/>
                      <a:pt x="563" y="250"/>
                    </a:cubicBezTo>
                    <a:cubicBezTo>
                      <a:pt x="575" y="250"/>
                      <a:pt x="584" y="241"/>
                      <a:pt x="584" y="230"/>
                    </a:cubicBezTo>
                    <a:close/>
                    <a:moveTo>
                      <a:pt x="573" y="248"/>
                    </a:moveTo>
                    <a:lnTo>
                      <a:pt x="551" y="214"/>
                    </a:lnTo>
                    <a:lnTo>
                      <a:pt x="540" y="223"/>
                    </a:lnTo>
                    <a:lnTo>
                      <a:pt x="560" y="254"/>
                    </a:lnTo>
                    <a:lnTo>
                      <a:pt x="573" y="248"/>
                    </a:lnTo>
                    <a:close/>
                    <a:moveTo>
                      <a:pt x="571" y="238"/>
                    </a:moveTo>
                    <a:cubicBezTo>
                      <a:pt x="571" y="227"/>
                      <a:pt x="562" y="219"/>
                      <a:pt x="552" y="219"/>
                    </a:cubicBezTo>
                    <a:cubicBezTo>
                      <a:pt x="541" y="219"/>
                      <a:pt x="533" y="227"/>
                      <a:pt x="533" y="238"/>
                    </a:cubicBezTo>
                    <a:cubicBezTo>
                      <a:pt x="533" y="248"/>
                      <a:pt x="541" y="256"/>
                      <a:pt x="552" y="256"/>
                    </a:cubicBezTo>
                    <a:cubicBezTo>
                      <a:pt x="562" y="256"/>
                      <a:pt x="571" y="248"/>
                      <a:pt x="571" y="238"/>
                    </a:cubicBezTo>
                    <a:close/>
                    <a:moveTo>
                      <a:pt x="559" y="255"/>
                    </a:moveTo>
                    <a:lnTo>
                      <a:pt x="539" y="224"/>
                    </a:lnTo>
                    <a:lnTo>
                      <a:pt x="527" y="234"/>
                    </a:lnTo>
                    <a:lnTo>
                      <a:pt x="545" y="261"/>
                    </a:lnTo>
                    <a:lnTo>
                      <a:pt x="559" y="255"/>
                    </a:lnTo>
                    <a:close/>
                    <a:moveTo>
                      <a:pt x="554" y="247"/>
                    </a:moveTo>
                    <a:cubicBezTo>
                      <a:pt x="554" y="238"/>
                      <a:pt x="547" y="230"/>
                      <a:pt x="538" y="230"/>
                    </a:cubicBezTo>
                    <a:cubicBezTo>
                      <a:pt x="529" y="230"/>
                      <a:pt x="522" y="238"/>
                      <a:pt x="522" y="247"/>
                    </a:cubicBezTo>
                    <a:cubicBezTo>
                      <a:pt x="522" y="256"/>
                      <a:pt x="529" y="263"/>
                      <a:pt x="538" y="263"/>
                    </a:cubicBezTo>
                    <a:cubicBezTo>
                      <a:pt x="547" y="263"/>
                      <a:pt x="554" y="256"/>
                      <a:pt x="554" y="247"/>
                    </a:cubicBezTo>
                    <a:close/>
                    <a:moveTo>
                      <a:pt x="545" y="261"/>
                    </a:moveTo>
                    <a:lnTo>
                      <a:pt x="528" y="234"/>
                    </a:lnTo>
                    <a:lnTo>
                      <a:pt x="510" y="249"/>
                    </a:lnTo>
                    <a:lnTo>
                      <a:pt x="524" y="271"/>
                    </a:lnTo>
                    <a:lnTo>
                      <a:pt x="545" y="261"/>
                    </a:lnTo>
                    <a:close/>
                    <a:moveTo>
                      <a:pt x="532" y="259"/>
                    </a:moveTo>
                    <a:cubicBezTo>
                      <a:pt x="532" y="252"/>
                      <a:pt x="526" y="246"/>
                      <a:pt x="518" y="246"/>
                    </a:cubicBezTo>
                    <a:cubicBezTo>
                      <a:pt x="511" y="246"/>
                      <a:pt x="505" y="252"/>
                      <a:pt x="505" y="259"/>
                    </a:cubicBezTo>
                    <a:cubicBezTo>
                      <a:pt x="505" y="266"/>
                      <a:pt x="511" y="272"/>
                      <a:pt x="518" y="272"/>
                    </a:cubicBezTo>
                    <a:cubicBezTo>
                      <a:pt x="526" y="272"/>
                      <a:pt x="532" y="266"/>
                      <a:pt x="532" y="259"/>
                    </a:cubicBezTo>
                    <a:close/>
                    <a:moveTo>
                      <a:pt x="524" y="271"/>
                    </a:moveTo>
                    <a:lnTo>
                      <a:pt x="510" y="249"/>
                    </a:lnTo>
                    <a:lnTo>
                      <a:pt x="488" y="266"/>
                    </a:lnTo>
                    <a:lnTo>
                      <a:pt x="499" y="283"/>
                    </a:lnTo>
                    <a:lnTo>
                      <a:pt x="524" y="271"/>
                    </a:lnTo>
                    <a:close/>
                    <a:moveTo>
                      <a:pt x="505" y="274"/>
                    </a:moveTo>
                    <a:cubicBezTo>
                      <a:pt x="505" y="268"/>
                      <a:pt x="501" y="264"/>
                      <a:pt x="495" y="264"/>
                    </a:cubicBezTo>
                    <a:cubicBezTo>
                      <a:pt x="489" y="264"/>
                      <a:pt x="485" y="268"/>
                      <a:pt x="485" y="274"/>
                    </a:cubicBezTo>
                    <a:cubicBezTo>
                      <a:pt x="485" y="280"/>
                      <a:pt x="489" y="284"/>
                      <a:pt x="495" y="284"/>
                    </a:cubicBezTo>
                    <a:cubicBezTo>
                      <a:pt x="501" y="284"/>
                      <a:pt x="505" y="280"/>
                      <a:pt x="505" y="274"/>
                    </a:cubicBezTo>
                    <a:close/>
                    <a:moveTo>
                      <a:pt x="500" y="283"/>
                    </a:moveTo>
                    <a:lnTo>
                      <a:pt x="489" y="266"/>
                    </a:lnTo>
                    <a:lnTo>
                      <a:pt x="460" y="288"/>
                    </a:lnTo>
                    <a:lnTo>
                      <a:pt x="468" y="300"/>
                    </a:lnTo>
                    <a:lnTo>
                      <a:pt x="500" y="283"/>
                    </a:lnTo>
                    <a:close/>
                    <a:moveTo>
                      <a:pt x="472" y="294"/>
                    </a:moveTo>
                    <a:cubicBezTo>
                      <a:pt x="472" y="290"/>
                      <a:pt x="469" y="286"/>
                      <a:pt x="465" y="286"/>
                    </a:cubicBezTo>
                    <a:cubicBezTo>
                      <a:pt x="460" y="286"/>
                      <a:pt x="457" y="290"/>
                      <a:pt x="457" y="294"/>
                    </a:cubicBezTo>
                    <a:cubicBezTo>
                      <a:pt x="457" y="298"/>
                      <a:pt x="460" y="301"/>
                      <a:pt x="465" y="301"/>
                    </a:cubicBezTo>
                    <a:cubicBezTo>
                      <a:pt x="469" y="301"/>
                      <a:pt x="472" y="298"/>
                      <a:pt x="472" y="294"/>
                    </a:cubicBezTo>
                    <a:close/>
                  </a:path>
                </a:pathLst>
              </a:custGeom>
              <a:solidFill>
                <a:srgbClr val="FFFF00"/>
              </a:solidFill>
              <a:ln w="0">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he-IL"/>
              </a:p>
            </p:txBody>
          </p:sp>
        </p:grpSp>
      </p:grpSp>
    </p:spTree>
    <p:extLst>
      <p:ext uri="{BB962C8B-B14F-4D97-AF65-F5344CB8AC3E}">
        <p14:creationId xmlns:p14="http://schemas.microsoft.com/office/powerpoint/2010/main" val="41719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40"/>
                                        </p:tgtEl>
                                        <p:attrNameLst>
                                          <p:attrName>style.visibility</p:attrName>
                                        </p:attrNameLst>
                                      </p:cBhvr>
                                      <p:to>
                                        <p:strVal val="visible"/>
                                      </p:to>
                                    </p:set>
                                    <p:animEffect transition="in" filter="fade">
                                      <p:cBhvr>
                                        <p:cTn id="20" dur="500"/>
                                        <p:tgtEl>
                                          <p:spTgt spid="10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Verification</a:t>
            </a:r>
          </a:p>
        </p:txBody>
      </p:sp>
      <p:sp>
        <p:nvSpPr>
          <p:cNvPr id="4" name="TextBox 3"/>
          <p:cNvSpPr txBox="1"/>
          <p:nvPr/>
        </p:nvSpPr>
        <p:spPr>
          <a:xfrm>
            <a:off x="1447800" y="1524000"/>
            <a:ext cx="6940624" cy="4247317"/>
          </a:xfrm>
          <a:prstGeom prst="rect">
            <a:avLst/>
          </a:prstGeom>
          <a:noFill/>
        </p:spPr>
        <p:txBody>
          <a:bodyPr wrap="square" rtlCol="0">
            <a:spAutoFit/>
          </a:bodyPr>
          <a:lstStyle/>
          <a:p>
            <a:pPr algn="l" rtl="0"/>
            <a:r>
              <a:rPr lang="en-US" i="1" dirty="0"/>
              <a:t>{true}</a:t>
            </a:r>
          </a:p>
          <a:p>
            <a:pPr algn="l" rtl="0"/>
            <a:r>
              <a:rPr lang="en-US" dirty="0"/>
              <a:t>y = ?; x = 2 * y;</a:t>
            </a:r>
          </a:p>
          <a:p>
            <a:pPr algn="l" rtl="0"/>
            <a:r>
              <a:rPr lang="en-US" i="1" dirty="0"/>
              <a:t>{x = 2 * y} </a:t>
            </a:r>
          </a:p>
          <a:p>
            <a:pPr algn="l" rtl="0"/>
            <a:r>
              <a:rPr lang="en-US" dirty="0"/>
              <a:t>if (x % 2 == 0) {</a:t>
            </a:r>
          </a:p>
          <a:p>
            <a:pPr algn="l" rtl="0"/>
            <a:r>
              <a:rPr lang="en-US" i="1" dirty="0"/>
              <a:t>   {x = 2 * y}</a:t>
            </a:r>
          </a:p>
          <a:p>
            <a:pPr algn="l" rtl="0"/>
            <a:r>
              <a:rPr lang="en-US" dirty="0"/>
              <a:t>   y = 42;</a:t>
            </a:r>
          </a:p>
          <a:p>
            <a:pPr algn="l" rtl="0"/>
            <a:r>
              <a:rPr lang="en-US" i="1" dirty="0"/>
              <a:t>   {   z. x = 2 * z∧ y = 42 }  </a:t>
            </a:r>
          </a:p>
          <a:p>
            <a:pPr algn="l" rtl="0"/>
            <a:r>
              <a:rPr lang="en-US" dirty="0"/>
              <a:t>}  else {</a:t>
            </a:r>
          </a:p>
          <a:p>
            <a:pPr algn="l" rtl="0"/>
            <a:r>
              <a:rPr lang="en-US" i="1" dirty="0"/>
              <a:t>    { false }</a:t>
            </a:r>
          </a:p>
          <a:p>
            <a:pPr algn="l" rtl="0"/>
            <a:r>
              <a:rPr lang="en-US" dirty="0"/>
              <a:t>    y  = 73;</a:t>
            </a:r>
          </a:p>
          <a:p>
            <a:pPr algn="l" rtl="0"/>
            <a:r>
              <a:rPr lang="en-US" dirty="0"/>
              <a:t>    foo();</a:t>
            </a:r>
          </a:p>
          <a:p>
            <a:pPr algn="l" rtl="0"/>
            <a:r>
              <a:rPr lang="en-US" i="1" dirty="0"/>
              <a:t>    { false }</a:t>
            </a:r>
          </a:p>
          <a:p>
            <a:pPr algn="l" rtl="0"/>
            <a:r>
              <a:rPr lang="en-US" dirty="0"/>
              <a:t>} </a:t>
            </a:r>
          </a:p>
          <a:p>
            <a:pPr algn="l" rtl="0"/>
            <a:r>
              <a:rPr lang="en-US" i="1" dirty="0"/>
              <a:t>{   z. x = 2 * z∧ y = 42 } </a:t>
            </a:r>
            <a:r>
              <a:rPr lang="en-US" i="1" dirty="0">
                <a:solidFill>
                  <a:srgbClr val="008000"/>
                </a:solidFill>
              </a:rPr>
              <a:t>{x = ?∧ y = 42 } </a:t>
            </a:r>
            <a:r>
              <a:rPr lang="en-US" i="1" dirty="0">
                <a:solidFill>
                  <a:srgbClr val="FF0000"/>
                </a:solidFill>
              </a:rPr>
              <a:t>{ x = 4∧ y = 42 }</a:t>
            </a:r>
          </a:p>
          <a:p>
            <a:pPr algn="l" rtl="0"/>
            <a:r>
              <a:rPr lang="en-US" dirty="0"/>
              <a:t>assert (y == 42);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
        <p:nvSpPr>
          <p:cNvPr id="7" name="Content Placeholder 2"/>
          <p:cNvSpPr txBox="1">
            <a:spLocks/>
          </p:cNvSpPr>
          <p:nvPr/>
        </p:nvSpPr>
        <p:spPr>
          <a:xfrm>
            <a:off x="914400" y="5867400"/>
            <a:ext cx="7772400" cy="945976"/>
          </a:xfrm>
          <a:prstGeom prst="rect">
            <a:avLst/>
          </a:prstGeom>
        </p:spPr>
        <p:txBody>
          <a:bodyPr vert="horz">
            <a:normAutofit fontScale="85000" lnSpcReduction="1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Is</a:t>
            </a:r>
            <a:r>
              <a:rPr kumimoji="0" lang="en-US" sz="3000" b="0" i="0" u="none" strike="noStrike" kern="1200" cap="none" spc="0" normalizeH="0" noProof="0" dirty="0">
                <a:ln>
                  <a:noFill/>
                </a:ln>
                <a:solidFill>
                  <a:schemeClr val="tx1"/>
                </a:solidFill>
                <a:effectLst/>
                <a:uLnTx/>
                <a:uFillTx/>
                <a:latin typeface="+mn-lt"/>
                <a:ea typeface="+mn-ea"/>
                <a:cs typeface="+mn-cs"/>
              </a:rPr>
              <a:t> assertion true? Can we prove this? Automatically?</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Can we prove </a:t>
            </a:r>
            <a:r>
              <a:rPr lang="en-US" sz="3000" dirty="0"/>
              <a:t>this manually?</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rot="10800000">
            <a:off x="1259631" y="5147900"/>
            <a:ext cx="864096" cy="369332"/>
          </a:xfrm>
          <a:prstGeom prst="rect">
            <a:avLst/>
          </a:prstGeom>
          <a:noFill/>
        </p:spPr>
        <p:txBody>
          <a:bodyPr wrap="square" rtlCol="0">
            <a:spAutoFit/>
          </a:bodyPr>
          <a:lstStyle/>
          <a:p>
            <a:pPr algn="ctr" rtl="0"/>
            <a:r>
              <a:rPr lang="en-US" i="1" dirty="0"/>
              <a:t>E</a:t>
            </a:r>
          </a:p>
        </p:txBody>
      </p:sp>
      <p:sp>
        <p:nvSpPr>
          <p:cNvPr id="9" name="TextBox 8"/>
          <p:cNvSpPr txBox="1"/>
          <p:nvPr/>
        </p:nvSpPr>
        <p:spPr>
          <a:xfrm rot="10800000">
            <a:off x="1475656" y="3212976"/>
            <a:ext cx="864096" cy="369332"/>
          </a:xfrm>
          <a:prstGeom prst="rect">
            <a:avLst/>
          </a:prstGeom>
          <a:noFill/>
        </p:spPr>
        <p:txBody>
          <a:bodyPr wrap="square" rtlCol="0">
            <a:spAutoFit/>
          </a:bodyPr>
          <a:lstStyle/>
          <a:p>
            <a:pPr algn="ctr" rtl="0"/>
            <a:r>
              <a:rPr lang="en-US" i="1" dirty="0"/>
              <a:t> </a:t>
            </a:r>
            <a:r>
              <a:rPr lang="en-US" sz="1600" i="1" dirty="0"/>
              <a:t>E</a:t>
            </a:r>
          </a:p>
        </p:txBody>
      </p:sp>
    </p:spTree>
    <p:extLst>
      <p:ext uri="{BB962C8B-B14F-4D97-AF65-F5344CB8AC3E}">
        <p14:creationId xmlns:p14="http://schemas.microsoft.com/office/powerpoint/2010/main" val="213168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L4.verified </a:t>
            </a:r>
            <a:r>
              <a:rPr lang="en-US" sz="3200" dirty="0"/>
              <a:t>[Klein</a:t>
            </a:r>
            <a:r>
              <a:rPr lang="en-US" sz="3200" baseline="30000" dirty="0"/>
              <a:t>+</a:t>
            </a:r>
            <a:r>
              <a:rPr lang="en-US" sz="3200" dirty="0"/>
              <a:t>,’09]</a:t>
            </a:r>
          </a:p>
        </p:txBody>
      </p:sp>
      <p:sp>
        <p:nvSpPr>
          <p:cNvPr id="3" name="Content Placeholder 2"/>
          <p:cNvSpPr>
            <a:spLocks noGrp="1"/>
          </p:cNvSpPr>
          <p:nvPr>
            <p:ph idx="1"/>
          </p:nvPr>
        </p:nvSpPr>
        <p:spPr>
          <a:xfrm>
            <a:off x="914400" y="1783560"/>
            <a:ext cx="8077200" cy="4572000"/>
          </a:xfrm>
        </p:spPr>
        <p:txBody>
          <a:bodyPr>
            <a:normAutofit fontScale="77500" lnSpcReduction="20000"/>
          </a:bodyPr>
          <a:lstStyle/>
          <a:p>
            <a:r>
              <a:rPr lang="en-US" dirty="0"/>
              <a:t>Microkernel </a:t>
            </a:r>
          </a:p>
          <a:p>
            <a:pPr lvl="1"/>
            <a:r>
              <a:rPr lang="en-US" dirty="0"/>
              <a:t>IPC, Threads, Scheduling, Memory management</a:t>
            </a:r>
          </a:p>
          <a:p>
            <a:pPr lvl="1"/>
            <a:endParaRPr lang="en-US" dirty="0"/>
          </a:p>
          <a:p>
            <a:r>
              <a:rPr lang="en-US" dirty="0"/>
              <a:t>Functional correctness (using Isabelle/HOL)</a:t>
            </a:r>
          </a:p>
          <a:p>
            <a:pPr lvl="1">
              <a:buFont typeface="Lucida Grande"/>
              <a:buChar char="+"/>
            </a:pPr>
            <a:r>
              <a:rPr lang="en-US" dirty="0"/>
              <a:t>No null pointer de-references.</a:t>
            </a:r>
          </a:p>
          <a:p>
            <a:pPr lvl="1">
              <a:buFont typeface="Lucida Grande"/>
              <a:buChar char="+"/>
            </a:pPr>
            <a:r>
              <a:rPr lang="en-US" dirty="0"/>
              <a:t>No memory leaks. </a:t>
            </a:r>
          </a:p>
          <a:p>
            <a:pPr lvl="1">
              <a:buFont typeface="Lucida Grande"/>
              <a:buChar char="+"/>
            </a:pPr>
            <a:r>
              <a:rPr lang="en-US" dirty="0"/>
              <a:t>No buffer overflows.</a:t>
            </a:r>
          </a:p>
          <a:p>
            <a:pPr lvl="1">
              <a:buFont typeface="Lucida Grande"/>
              <a:buChar char="+"/>
            </a:pPr>
            <a:r>
              <a:rPr lang="en-US" dirty="0"/>
              <a:t>No unchecked user arguments</a:t>
            </a:r>
          </a:p>
          <a:p>
            <a:pPr lvl="1">
              <a:buFont typeface="Lucida Grande"/>
              <a:buChar char="+"/>
            </a:pPr>
            <a:r>
              <a:rPr lang="en-US" dirty="0"/>
              <a:t>…</a:t>
            </a:r>
          </a:p>
          <a:p>
            <a:endParaRPr lang="en-US" dirty="0"/>
          </a:p>
          <a:p>
            <a:r>
              <a:rPr lang="en-US" dirty="0"/>
              <a:t>Kernel/proof co-design</a:t>
            </a:r>
          </a:p>
          <a:p>
            <a:pPr lvl="1"/>
            <a:r>
              <a:rPr lang="en-US" dirty="0"/>
              <a:t>Implementation - 2.5 </a:t>
            </a:r>
            <a:r>
              <a:rPr lang="en-US" dirty="0" err="1"/>
              <a:t>py</a:t>
            </a:r>
            <a:r>
              <a:rPr lang="en-US" dirty="0"/>
              <a:t>  (8,700 LOC)</a:t>
            </a:r>
          </a:p>
          <a:p>
            <a:pPr lvl="1"/>
            <a:r>
              <a:rPr lang="en-US" dirty="0"/>
              <a:t>Proof – 20 </a:t>
            </a:r>
            <a:r>
              <a:rPr lang="en-US" dirty="0" err="1"/>
              <a:t>py</a:t>
            </a:r>
            <a:r>
              <a:rPr lang="en-US" dirty="0"/>
              <a:t> (200,000 LOP)</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8531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a:t>
            </a:r>
          </a:p>
        </p:txBody>
      </p:sp>
      <p:sp>
        <p:nvSpPr>
          <p:cNvPr id="3" name="Content Placeholder 2"/>
          <p:cNvSpPr>
            <a:spLocks noGrp="1"/>
          </p:cNvSpPr>
          <p:nvPr>
            <p:ph idx="1"/>
          </p:nvPr>
        </p:nvSpPr>
        <p:spPr>
          <a:xfrm>
            <a:off x="914400" y="1783560"/>
            <a:ext cx="7772400" cy="4998240"/>
          </a:xfrm>
        </p:spPr>
        <p:txBody>
          <a:bodyPr>
            <a:normAutofit/>
          </a:bodyPr>
          <a:lstStyle/>
          <a:p>
            <a:r>
              <a:rPr lang="en-US" dirty="0"/>
              <a:t>Lightweight formal verification</a:t>
            </a:r>
          </a:p>
          <a:p>
            <a:endParaRPr lang="en-US" dirty="0"/>
          </a:p>
          <a:p>
            <a:r>
              <a:rPr lang="en-US" dirty="0"/>
              <a:t>Formalize software behavior in a mathematical model (semantics)</a:t>
            </a:r>
          </a:p>
          <a:p>
            <a:endParaRPr lang="en-US" dirty="0"/>
          </a:p>
          <a:p>
            <a:r>
              <a:rPr lang="en-US" dirty="0"/>
              <a:t>Prove (selected) properties of the mathematical model</a:t>
            </a:r>
          </a:p>
          <a:p>
            <a:pPr lvl="1"/>
            <a:r>
              <a:rPr lang="en-US" dirty="0"/>
              <a:t>Automatically, typically with approximation of the formal semantics</a:t>
            </a:r>
          </a:p>
          <a:p>
            <a:pPr>
              <a:buNone/>
            </a:pPr>
            <a:endParaRPr lang="en-US" dirty="0"/>
          </a:p>
          <a:p>
            <a:endParaRPr lang="en-US" dirty="0"/>
          </a:p>
        </p:txBody>
      </p:sp>
    </p:spTree>
    <p:extLst>
      <p:ext uri="{BB962C8B-B14F-4D97-AF65-F5344CB8AC3E}">
        <p14:creationId xmlns:p14="http://schemas.microsoft.com/office/powerpoint/2010/main" val="2830932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static analysis?</a:t>
            </a:r>
          </a:p>
        </p:txBody>
      </p:sp>
      <p:sp>
        <p:nvSpPr>
          <p:cNvPr id="3" name="Content Placeholder 2"/>
          <p:cNvSpPr>
            <a:spLocks noGrp="1"/>
          </p:cNvSpPr>
          <p:nvPr>
            <p:ph idx="1"/>
          </p:nvPr>
        </p:nvSpPr>
        <p:spPr/>
        <p:txBody>
          <a:bodyPr>
            <a:normAutofit/>
          </a:bodyPr>
          <a:lstStyle/>
          <a:p>
            <a:endParaRPr lang="en-US" dirty="0"/>
          </a:p>
          <a:p>
            <a:r>
              <a:rPr lang="en-US" dirty="0"/>
              <a:t>Some errors are hard to find by testing</a:t>
            </a:r>
          </a:p>
          <a:p>
            <a:pPr lvl="1"/>
            <a:r>
              <a:rPr lang="en-US" dirty="0"/>
              <a:t>arise in unusual circumstances/uncommon execution paths</a:t>
            </a:r>
          </a:p>
          <a:p>
            <a:pPr lvl="2"/>
            <a:r>
              <a:rPr lang="en-US" dirty="0"/>
              <a:t>buffer overruns, </a:t>
            </a:r>
            <a:r>
              <a:rPr lang="en-US" dirty="0" err="1"/>
              <a:t>unvalidated</a:t>
            </a:r>
            <a:r>
              <a:rPr lang="en-US" dirty="0"/>
              <a:t> input, exceptions, ...</a:t>
            </a:r>
          </a:p>
          <a:p>
            <a:pPr lvl="1"/>
            <a:r>
              <a:rPr lang="en-US" dirty="0"/>
              <a:t>involve non-determinism</a:t>
            </a:r>
          </a:p>
          <a:p>
            <a:pPr lvl="2"/>
            <a:r>
              <a:rPr lang="en-US" dirty="0"/>
              <a:t>race conditions</a:t>
            </a:r>
          </a:p>
          <a:p>
            <a:pPr lvl="2"/>
            <a:endParaRPr lang="en-US" dirty="0"/>
          </a:p>
          <a:p>
            <a:r>
              <a:rPr lang="en-US" dirty="0"/>
              <a:t>Full-blown formal verification too expensive</a:t>
            </a:r>
          </a:p>
        </p:txBody>
      </p:sp>
    </p:spTree>
    <p:extLst>
      <p:ext uri="{BB962C8B-B14F-4D97-AF65-F5344CB8AC3E}">
        <p14:creationId xmlns:p14="http://schemas.microsoft.com/office/powerpoint/2010/main" val="959280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at all doable?</a:t>
            </a:r>
          </a:p>
        </p:txBody>
      </p:sp>
      <p:sp>
        <p:nvSpPr>
          <p:cNvPr id="4" name="TextBox 3"/>
          <p:cNvSpPr txBox="1"/>
          <p:nvPr/>
        </p:nvSpPr>
        <p:spPr>
          <a:xfrm>
            <a:off x="1447800" y="1124744"/>
            <a:ext cx="3384260" cy="4031873"/>
          </a:xfrm>
          <a:prstGeom prst="rect">
            <a:avLst/>
          </a:prstGeom>
          <a:noFill/>
        </p:spPr>
        <p:txBody>
          <a:bodyPr wrap="square" rtlCol="0">
            <a:spAutoFit/>
          </a:bodyPr>
          <a:lstStyle/>
          <a:p>
            <a:pPr algn="l" rtl="0"/>
            <a:r>
              <a:rPr lang="en-US" sz="3200" dirty="0"/>
              <a:t>x = ?</a:t>
            </a:r>
          </a:p>
          <a:p>
            <a:pPr algn="l" rtl="0"/>
            <a:r>
              <a:rPr lang="en-US" sz="3200" dirty="0"/>
              <a:t>if (x &gt; 0) {</a:t>
            </a:r>
          </a:p>
          <a:p>
            <a:pPr algn="l" rtl="0"/>
            <a:r>
              <a:rPr lang="en-US" sz="3200" dirty="0"/>
              <a:t>   y = 42;</a:t>
            </a:r>
          </a:p>
          <a:p>
            <a:pPr algn="l" rtl="0"/>
            <a:r>
              <a:rPr lang="en-US" sz="3200" dirty="0"/>
              <a:t>}  else {</a:t>
            </a:r>
          </a:p>
          <a:p>
            <a:pPr algn="l" rtl="0"/>
            <a:r>
              <a:rPr lang="en-US" sz="3200" dirty="0"/>
              <a:t>   y  = 73;</a:t>
            </a:r>
          </a:p>
          <a:p>
            <a:pPr algn="l" rtl="0"/>
            <a:r>
              <a:rPr lang="en-US" sz="3200" dirty="0"/>
              <a:t>   </a:t>
            </a:r>
            <a:r>
              <a:rPr lang="en-US" sz="3200" dirty="0" err="1"/>
              <a:t>foo</a:t>
            </a:r>
            <a:r>
              <a:rPr lang="en-US" sz="3200" dirty="0"/>
              <a:t>();</a:t>
            </a:r>
          </a:p>
          <a:p>
            <a:pPr algn="l" rtl="0"/>
            <a:r>
              <a:rPr lang="en-US" sz="3200" dirty="0"/>
              <a:t>} </a:t>
            </a:r>
          </a:p>
          <a:p>
            <a:pPr algn="l" rtl="0"/>
            <a:r>
              <a:rPr lang="en-US" sz="3200" dirty="0"/>
              <a:t>assert (y == 42);</a:t>
            </a:r>
          </a:p>
        </p:txBody>
      </p:sp>
      <p:sp>
        <p:nvSpPr>
          <p:cNvPr id="5" name="Content Placeholder 2"/>
          <p:cNvSpPr txBox="1">
            <a:spLocks/>
          </p:cNvSpPr>
          <p:nvPr/>
        </p:nvSpPr>
        <p:spPr>
          <a:xfrm>
            <a:off x="914400" y="5502080"/>
            <a:ext cx="7772400" cy="807240"/>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kumimoji="0" lang="en-US" sz="3000" b="1" i="0" u="none" strike="noStrike" kern="1200" cap="none" spc="0" normalizeH="0" baseline="0" noProof="0" dirty="0">
                <a:ln>
                  <a:noFill/>
                </a:ln>
                <a:solidFill>
                  <a:srgbClr val="FF0000"/>
                </a:solidFill>
                <a:effectLst/>
                <a:uLnTx/>
                <a:uFillTx/>
                <a:latin typeface="+mn-lt"/>
                <a:ea typeface="+mn-ea"/>
                <a:cs typeface="+mn-cs"/>
              </a:rPr>
              <a:t>Bad news: problem is generally undecidable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1589856" y="2053952"/>
            <a:ext cx="5715000" cy="2743200"/>
            <a:chOff x="1600200" y="2667000"/>
            <a:chExt cx="5715000" cy="2743200"/>
          </a:xfrm>
        </p:grpSpPr>
        <p:sp>
          <p:nvSpPr>
            <p:cNvPr id="5" name="Rounded Rectangle 4"/>
            <p:cNvSpPr/>
            <p:nvPr/>
          </p:nvSpPr>
          <p:spPr>
            <a:xfrm>
              <a:off x="1600200" y="2667000"/>
              <a:ext cx="57150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p:cNvSpPr txBox="1"/>
            <p:nvPr/>
          </p:nvSpPr>
          <p:spPr>
            <a:xfrm>
              <a:off x="1905000" y="5029200"/>
              <a:ext cx="987771" cy="369332"/>
            </a:xfrm>
            <a:prstGeom prst="rect">
              <a:avLst/>
            </a:prstGeom>
            <a:noFill/>
          </p:spPr>
          <p:txBody>
            <a:bodyPr wrap="none" rtlCol="0">
              <a:spAutoFit/>
            </a:bodyPr>
            <a:lstStyle/>
            <a:p>
              <a:pPr algn="l" rtl="0"/>
              <a:r>
                <a:rPr lang="en-US" dirty="0"/>
                <a:t>universe</a:t>
              </a:r>
            </a:p>
          </p:txBody>
        </p:sp>
      </p:grpSp>
      <p:sp>
        <p:nvSpPr>
          <p:cNvPr id="2" name="Title 1"/>
          <p:cNvSpPr>
            <a:spLocks noGrp="1"/>
          </p:cNvSpPr>
          <p:nvPr>
            <p:ph type="title"/>
          </p:nvPr>
        </p:nvSpPr>
        <p:spPr/>
        <p:txBody>
          <a:bodyPr/>
          <a:lstStyle/>
          <a:p>
            <a:r>
              <a:rPr lang="en-US" dirty="0"/>
              <a:t>Central idea: use approximation</a:t>
            </a:r>
          </a:p>
        </p:txBody>
      </p:sp>
      <p:sp>
        <p:nvSpPr>
          <p:cNvPr id="8" name="Line Callout 1 7"/>
          <p:cNvSpPr/>
          <p:nvPr/>
        </p:nvSpPr>
        <p:spPr>
          <a:xfrm>
            <a:off x="6695256" y="3730352"/>
            <a:ext cx="1981200" cy="762000"/>
          </a:xfrm>
          <a:prstGeom prst="borderCallout1">
            <a:avLst>
              <a:gd name="adj1" fmla="val 45417"/>
              <a:gd name="adj2" fmla="val -641"/>
              <a:gd name="adj3" fmla="val -14167"/>
              <a:gd name="adj4" fmla="val -7743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rtl="0"/>
            <a:r>
              <a:rPr lang="en-US" dirty="0"/>
              <a:t>Under Approximation</a:t>
            </a:r>
          </a:p>
        </p:txBody>
      </p:sp>
      <p:sp>
        <p:nvSpPr>
          <p:cNvPr id="9" name="Line Callout 1 8"/>
          <p:cNvSpPr/>
          <p:nvPr/>
        </p:nvSpPr>
        <p:spPr>
          <a:xfrm>
            <a:off x="6619056" y="2206352"/>
            <a:ext cx="1615008" cy="838200"/>
          </a:xfrm>
          <a:prstGeom prst="borderCallout1">
            <a:avLst>
              <a:gd name="adj1" fmla="val 45417"/>
              <a:gd name="adj2" fmla="val -641"/>
              <a:gd name="adj3" fmla="val 82132"/>
              <a:gd name="adj4" fmla="val -57957"/>
            </a:avLst>
          </a:prstGeom>
          <a:solidFill>
            <a:srgbClr val="00B0F0"/>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rtl="0"/>
            <a:r>
              <a:rPr lang="en-US" dirty="0"/>
              <a:t>Exact set of configurations/</a:t>
            </a:r>
          </a:p>
          <a:p>
            <a:pPr algn="l" rtl="0"/>
            <a:r>
              <a:rPr lang="en-US" dirty="0"/>
              <a:t>behaviors</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47</a:t>
            </a:fld>
            <a:endParaRPr lang="en-US"/>
          </a:p>
        </p:txBody>
      </p:sp>
      <p:pic>
        <p:nvPicPr>
          <p:cNvPr id="1032" name="Ink 8"/>
          <p:cNvPicPr>
            <a:picLocks noRot="1" noChangeAspect="1" noEditPoints="1" noChangeArrowheads="1" noChangeShapeType="1"/>
          </p:cNvPicPr>
          <p:nvPr/>
        </p:nvPicPr>
        <p:blipFill>
          <a:blip r:embed="rId2" cstate="print"/>
          <a:stretch>
            <a:fillRect/>
          </a:stretch>
        </p:blipFill>
        <p:spPr>
          <a:xfrm>
            <a:off x="3404615" y="2571869"/>
            <a:ext cx="2352395" cy="1582820"/>
          </a:xfrm>
          <a:prstGeom prst="rect">
            <a:avLst/>
          </a:prstGeom>
        </p:spPr>
      </p:pic>
      <p:pic>
        <p:nvPicPr>
          <p:cNvPr id="1040" name="Ink 16"/>
          <p:cNvPicPr>
            <a:picLocks noRot="1" noChangeAspect="1" noEditPoints="1" noChangeArrowheads="1" noChangeShapeType="1"/>
          </p:cNvPicPr>
          <p:nvPr/>
        </p:nvPicPr>
        <p:blipFill>
          <a:blip r:embed="rId3" cstate="print"/>
          <a:stretch>
            <a:fillRect/>
          </a:stretch>
        </p:blipFill>
        <p:spPr>
          <a:xfrm>
            <a:off x="4013138" y="2955390"/>
            <a:ext cx="1180666" cy="831719"/>
          </a:xfrm>
          <a:prstGeom prst="rect">
            <a:avLst/>
          </a:prstGeom>
        </p:spPr>
      </p:pic>
      <p:grpSp>
        <p:nvGrpSpPr>
          <p:cNvPr id="4" name="קבוצה 16"/>
          <p:cNvGrpSpPr/>
          <p:nvPr/>
        </p:nvGrpSpPr>
        <p:grpSpPr>
          <a:xfrm>
            <a:off x="889248" y="2266677"/>
            <a:ext cx="5364683" cy="2332038"/>
            <a:chOff x="899592" y="2879725"/>
            <a:chExt cx="5364683" cy="2332038"/>
          </a:xfrm>
        </p:grpSpPr>
        <p:sp>
          <p:nvSpPr>
            <p:cNvPr id="10" name="Line Callout 1 9"/>
            <p:cNvSpPr/>
            <p:nvPr/>
          </p:nvSpPr>
          <p:spPr>
            <a:xfrm>
              <a:off x="899592" y="2895600"/>
              <a:ext cx="1615008" cy="762000"/>
            </a:xfrm>
            <a:prstGeom prst="borderCallout1">
              <a:avLst>
                <a:gd name="adj1" fmla="val 52084"/>
                <a:gd name="adj2" fmla="val 101447"/>
                <a:gd name="adj3" fmla="val 69881"/>
                <a:gd name="adj4" fmla="val 142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rtl="0"/>
              <a:r>
                <a:rPr lang="en-US" dirty="0"/>
                <a:t>Over Approximation</a:t>
              </a:r>
            </a:p>
          </p:txBody>
        </p:sp>
        <p:grpSp>
          <p:nvGrpSpPr>
            <p:cNvPr id="6" name="Group 4"/>
            <p:cNvGrpSpPr>
              <a:grpSpLocks noChangeAspect="1"/>
            </p:cNvGrpSpPr>
            <p:nvPr/>
          </p:nvGrpSpPr>
          <p:grpSpPr bwMode="auto">
            <a:xfrm>
              <a:off x="3032125" y="2879725"/>
              <a:ext cx="3232150" cy="2332038"/>
              <a:chOff x="1910" y="1814"/>
              <a:chExt cx="2036" cy="1469"/>
            </a:xfrm>
          </p:grpSpPr>
          <p:sp>
            <p:nvSpPr>
              <p:cNvPr id="1027" name="AutoShape 3"/>
              <p:cNvSpPr>
                <a:spLocks noChangeAspect="1" noChangeArrowheads="1" noTextEdit="1"/>
              </p:cNvSpPr>
              <p:nvPr/>
            </p:nvSpPr>
            <p:spPr bwMode="auto">
              <a:xfrm>
                <a:off x="1910" y="1814"/>
                <a:ext cx="2036" cy="14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029" name="Freeform 5"/>
              <p:cNvSpPr>
                <a:spLocks noEditPoints="1"/>
              </p:cNvSpPr>
              <p:nvPr/>
            </p:nvSpPr>
            <p:spPr bwMode="auto">
              <a:xfrm>
                <a:off x="1926" y="1830"/>
                <a:ext cx="2002" cy="1436"/>
              </a:xfrm>
              <a:custGeom>
                <a:avLst/>
                <a:gdLst/>
                <a:ahLst/>
                <a:cxnLst>
                  <a:cxn ang="0">
                    <a:pos x="573" y="214"/>
                  </a:cxn>
                  <a:cxn ang="0">
                    <a:pos x="527" y="284"/>
                  </a:cxn>
                  <a:cxn ang="0">
                    <a:pos x="483" y="345"/>
                  </a:cxn>
                  <a:cxn ang="0">
                    <a:pos x="426" y="447"/>
                  </a:cxn>
                  <a:cxn ang="0">
                    <a:pos x="361" y="567"/>
                  </a:cxn>
                  <a:cxn ang="0">
                    <a:pos x="293" y="712"/>
                  </a:cxn>
                  <a:cxn ang="0">
                    <a:pos x="216" y="887"/>
                  </a:cxn>
                  <a:cxn ang="0">
                    <a:pos x="140" y="1094"/>
                  </a:cxn>
                  <a:cxn ang="0">
                    <a:pos x="75" y="1321"/>
                  </a:cxn>
                  <a:cxn ang="0">
                    <a:pos x="43" y="1514"/>
                  </a:cxn>
                  <a:cxn ang="0">
                    <a:pos x="43" y="1699"/>
                  </a:cxn>
                  <a:cxn ang="0">
                    <a:pos x="69" y="1858"/>
                  </a:cxn>
                  <a:cxn ang="0">
                    <a:pos x="126" y="2046"/>
                  </a:cxn>
                  <a:cxn ang="0">
                    <a:pos x="188" y="2175"/>
                  </a:cxn>
                  <a:cxn ang="0">
                    <a:pos x="284" y="2315"/>
                  </a:cxn>
                  <a:cxn ang="0">
                    <a:pos x="369" y="2388"/>
                  </a:cxn>
                  <a:cxn ang="0">
                    <a:pos x="501" y="2497"/>
                  </a:cxn>
                  <a:cxn ang="0">
                    <a:pos x="596" y="2544"/>
                  </a:cxn>
                  <a:cxn ang="0">
                    <a:pos x="735" y="2626"/>
                  </a:cxn>
                  <a:cxn ang="0">
                    <a:pos x="858" y="2664"/>
                  </a:cxn>
                  <a:cxn ang="0">
                    <a:pos x="1022" y="2738"/>
                  </a:cxn>
                  <a:cxn ang="0">
                    <a:pos x="1142" y="2759"/>
                  </a:cxn>
                  <a:cxn ang="0">
                    <a:pos x="1338" y="2820"/>
                  </a:cxn>
                  <a:cxn ang="0">
                    <a:pos x="1470" y="2826"/>
                  </a:cxn>
                  <a:cxn ang="0">
                    <a:pos x="1675" y="2872"/>
                  </a:cxn>
                  <a:cxn ang="0">
                    <a:pos x="1839" y="2870"/>
                  </a:cxn>
                  <a:cxn ang="0">
                    <a:pos x="2109" y="2907"/>
                  </a:cxn>
                  <a:cxn ang="0">
                    <a:pos x="2326" y="2893"/>
                  </a:cxn>
                  <a:cxn ang="0">
                    <a:pos x="2623" y="2909"/>
                  </a:cxn>
                  <a:cxn ang="0">
                    <a:pos x="2839" y="2871"/>
                  </a:cxn>
                  <a:cxn ang="0">
                    <a:pos x="3147" y="2837"/>
                  </a:cxn>
                  <a:cxn ang="0">
                    <a:pos x="3357" y="2736"/>
                  </a:cxn>
                  <a:cxn ang="0">
                    <a:pos x="3616" y="2627"/>
                  </a:cxn>
                  <a:cxn ang="0">
                    <a:pos x="3718" y="2498"/>
                  </a:cxn>
                  <a:cxn ang="0">
                    <a:pos x="3854" y="2357"/>
                  </a:cxn>
                  <a:cxn ang="0">
                    <a:pos x="3877" y="2171"/>
                  </a:cxn>
                  <a:cxn ang="0">
                    <a:pos x="3974" y="1923"/>
                  </a:cxn>
                  <a:cxn ang="0">
                    <a:pos x="3976" y="1693"/>
                  </a:cxn>
                  <a:cxn ang="0">
                    <a:pos x="4046" y="1459"/>
                  </a:cxn>
                  <a:cxn ang="0">
                    <a:pos x="4021" y="1244"/>
                  </a:cxn>
                  <a:cxn ang="0">
                    <a:pos x="4062" y="1027"/>
                  </a:cxn>
                  <a:cxn ang="0">
                    <a:pos x="3992" y="874"/>
                  </a:cxn>
                  <a:cxn ang="0">
                    <a:pos x="3974" y="727"/>
                  </a:cxn>
                  <a:cxn ang="0">
                    <a:pos x="3870" y="637"/>
                  </a:cxn>
                  <a:cxn ang="0">
                    <a:pos x="3814" y="514"/>
                  </a:cxn>
                  <a:cxn ang="0">
                    <a:pos x="3679" y="442"/>
                  </a:cxn>
                  <a:cxn ang="0">
                    <a:pos x="3580" y="346"/>
                  </a:cxn>
                  <a:cxn ang="0">
                    <a:pos x="3395" y="309"/>
                  </a:cxn>
                  <a:cxn ang="0">
                    <a:pos x="3187" y="243"/>
                  </a:cxn>
                  <a:cxn ang="0">
                    <a:pos x="2942" y="244"/>
                  </a:cxn>
                  <a:cxn ang="0">
                    <a:pos x="2677" y="196"/>
                  </a:cxn>
                  <a:cxn ang="0">
                    <a:pos x="2403" y="185"/>
                  </a:cxn>
                  <a:cxn ang="0">
                    <a:pos x="2159" y="123"/>
                  </a:cxn>
                  <a:cxn ang="0">
                    <a:pos x="1916" y="108"/>
                  </a:cxn>
                  <a:cxn ang="0">
                    <a:pos x="1701" y="48"/>
                  </a:cxn>
                  <a:cxn ang="0">
                    <a:pos x="1466" y="46"/>
                  </a:cxn>
                  <a:cxn ang="0">
                    <a:pos x="1254" y="22"/>
                  </a:cxn>
                  <a:cxn ang="0">
                    <a:pos x="1044" y="58"/>
                  </a:cxn>
                  <a:cxn ang="0">
                    <a:pos x="895" y="66"/>
                  </a:cxn>
                  <a:cxn ang="0">
                    <a:pos x="753" y="120"/>
                  </a:cxn>
                  <a:cxn ang="0">
                    <a:pos x="689" y="149"/>
                  </a:cxn>
                  <a:cxn ang="0">
                    <a:pos x="625" y="213"/>
                  </a:cxn>
                  <a:cxn ang="0">
                    <a:pos x="532" y="259"/>
                  </a:cxn>
                </a:cxnLst>
                <a:rect l="0" t="0" r="r" b="b"/>
                <a:pathLst>
                  <a:path w="4067" h="2934">
                    <a:moveTo>
                      <a:pt x="608" y="178"/>
                    </a:moveTo>
                    <a:cubicBezTo>
                      <a:pt x="608" y="171"/>
                      <a:pt x="603" y="166"/>
                      <a:pt x="596" y="166"/>
                    </a:cubicBezTo>
                    <a:cubicBezTo>
                      <a:pt x="589" y="166"/>
                      <a:pt x="583" y="171"/>
                      <a:pt x="583" y="178"/>
                    </a:cubicBezTo>
                    <a:cubicBezTo>
                      <a:pt x="583" y="185"/>
                      <a:pt x="589" y="191"/>
                      <a:pt x="596" y="191"/>
                    </a:cubicBezTo>
                    <a:cubicBezTo>
                      <a:pt x="603" y="191"/>
                      <a:pt x="608" y="185"/>
                      <a:pt x="608" y="178"/>
                    </a:cubicBezTo>
                    <a:close/>
                    <a:moveTo>
                      <a:pt x="600" y="190"/>
                    </a:moveTo>
                    <a:lnTo>
                      <a:pt x="584" y="174"/>
                    </a:lnTo>
                    <a:lnTo>
                      <a:pt x="578" y="177"/>
                    </a:lnTo>
                    <a:lnTo>
                      <a:pt x="597" y="196"/>
                    </a:lnTo>
                    <a:lnTo>
                      <a:pt x="600" y="190"/>
                    </a:lnTo>
                    <a:close/>
                    <a:moveTo>
                      <a:pt x="607" y="182"/>
                    </a:moveTo>
                    <a:cubicBezTo>
                      <a:pt x="607" y="174"/>
                      <a:pt x="600" y="167"/>
                      <a:pt x="592" y="167"/>
                    </a:cubicBezTo>
                    <a:cubicBezTo>
                      <a:pt x="584" y="167"/>
                      <a:pt x="578" y="174"/>
                      <a:pt x="578" y="182"/>
                    </a:cubicBezTo>
                    <a:cubicBezTo>
                      <a:pt x="578" y="190"/>
                      <a:pt x="584" y="197"/>
                      <a:pt x="592" y="197"/>
                    </a:cubicBezTo>
                    <a:cubicBezTo>
                      <a:pt x="600" y="197"/>
                      <a:pt x="607" y="190"/>
                      <a:pt x="607" y="182"/>
                    </a:cubicBezTo>
                    <a:close/>
                    <a:moveTo>
                      <a:pt x="600" y="195"/>
                    </a:moveTo>
                    <a:lnTo>
                      <a:pt x="581" y="172"/>
                    </a:lnTo>
                    <a:lnTo>
                      <a:pt x="574" y="176"/>
                    </a:lnTo>
                    <a:lnTo>
                      <a:pt x="594" y="201"/>
                    </a:lnTo>
                    <a:lnTo>
                      <a:pt x="600" y="195"/>
                    </a:lnTo>
                    <a:close/>
                    <a:moveTo>
                      <a:pt x="602" y="187"/>
                    </a:moveTo>
                    <a:cubicBezTo>
                      <a:pt x="602" y="178"/>
                      <a:pt x="595" y="171"/>
                      <a:pt x="586" y="171"/>
                    </a:cubicBezTo>
                    <a:cubicBezTo>
                      <a:pt x="577" y="171"/>
                      <a:pt x="570" y="178"/>
                      <a:pt x="570" y="187"/>
                    </a:cubicBezTo>
                    <a:cubicBezTo>
                      <a:pt x="570" y="196"/>
                      <a:pt x="577" y="203"/>
                      <a:pt x="586" y="203"/>
                    </a:cubicBezTo>
                    <a:cubicBezTo>
                      <a:pt x="595" y="203"/>
                      <a:pt x="602" y="196"/>
                      <a:pt x="602" y="187"/>
                    </a:cubicBezTo>
                    <a:close/>
                    <a:moveTo>
                      <a:pt x="595" y="200"/>
                    </a:moveTo>
                    <a:lnTo>
                      <a:pt x="575" y="175"/>
                    </a:lnTo>
                    <a:lnTo>
                      <a:pt x="568" y="179"/>
                    </a:lnTo>
                    <a:lnTo>
                      <a:pt x="589" y="206"/>
                    </a:lnTo>
                    <a:lnTo>
                      <a:pt x="595" y="200"/>
                    </a:lnTo>
                    <a:close/>
                    <a:moveTo>
                      <a:pt x="597" y="192"/>
                    </a:moveTo>
                    <a:cubicBezTo>
                      <a:pt x="597" y="182"/>
                      <a:pt x="590" y="175"/>
                      <a:pt x="580" y="175"/>
                    </a:cubicBezTo>
                    <a:cubicBezTo>
                      <a:pt x="571" y="175"/>
                      <a:pt x="563" y="182"/>
                      <a:pt x="563" y="192"/>
                    </a:cubicBezTo>
                    <a:cubicBezTo>
                      <a:pt x="563" y="201"/>
                      <a:pt x="571" y="208"/>
                      <a:pt x="580" y="208"/>
                    </a:cubicBezTo>
                    <a:cubicBezTo>
                      <a:pt x="590" y="208"/>
                      <a:pt x="597" y="201"/>
                      <a:pt x="597" y="192"/>
                    </a:cubicBezTo>
                    <a:close/>
                    <a:moveTo>
                      <a:pt x="590" y="206"/>
                    </a:moveTo>
                    <a:lnTo>
                      <a:pt x="569" y="179"/>
                    </a:lnTo>
                    <a:lnTo>
                      <a:pt x="563" y="183"/>
                    </a:lnTo>
                    <a:lnTo>
                      <a:pt x="584" y="210"/>
                    </a:lnTo>
                    <a:lnTo>
                      <a:pt x="590" y="206"/>
                    </a:lnTo>
                    <a:close/>
                    <a:moveTo>
                      <a:pt x="592" y="196"/>
                    </a:moveTo>
                    <a:cubicBezTo>
                      <a:pt x="592" y="186"/>
                      <a:pt x="584" y="179"/>
                      <a:pt x="575" y="179"/>
                    </a:cubicBezTo>
                    <a:cubicBezTo>
                      <a:pt x="565" y="179"/>
                      <a:pt x="557" y="186"/>
                      <a:pt x="557" y="196"/>
                    </a:cubicBezTo>
                    <a:cubicBezTo>
                      <a:pt x="557" y="206"/>
                      <a:pt x="565" y="213"/>
                      <a:pt x="575" y="213"/>
                    </a:cubicBezTo>
                    <a:cubicBezTo>
                      <a:pt x="584" y="213"/>
                      <a:pt x="592" y="206"/>
                      <a:pt x="592" y="196"/>
                    </a:cubicBezTo>
                    <a:close/>
                    <a:moveTo>
                      <a:pt x="585" y="210"/>
                    </a:moveTo>
                    <a:lnTo>
                      <a:pt x="563" y="183"/>
                    </a:lnTo>
                    <a:lnTo>
                      <a:pt x="555" y="189"/>
                    </a:lnTo>
                    <a:lnTo>
                      <a:pt x="577" y="217"/>
                    </a:lnTo>
                    <a:lnTo>
                      <a:pt x="585" y="210"/>
                    </a:lnTo>
                    <a:close/>
                    <a:moveTo>
                      <a:pt x="584" y="203"/>
                    </a:moveTo>
                    <a:cubicBezTo>
                      <a:pt x="584" y="193"/>
                      <a:pt x="576" y="185"/>
                      <a:pt x="566" y="185"/>
                    </a:cubicBezTo>
                    <a:cubicBezTo>
                      <a:pt x="557" y="185"/>
                      <a:pt x="549" y="193"/>
                      <a:pt x="549" y="203"/>
                    </a:cubicBezTo>
                    <a:cubicBezTo>
                      <a:pt x="549" y="212"/>
                      <a:pt x="557" y="220"/>
                      <a:pt x="566" y="220"/>
                    </a:cubicBezTo>
                    <a:cubicBezTo>
                      <a:pt x="576" y="220"/>
                      <a:pt x="584" y="212"/>
                      <a:pt x="584" y="203"/>
                    </a:cubicBezTo>
                    <a:close/>
                    <a:moveTo>
                      <a:pt x="578" y="216"/>
                    </a:moveTo>
                    <a:lnTo>
                      <a:pt x="554" y="190"/>
                    </a:lnTo>
                    <a:lnTo>
                      <a:pt x="549" y="195"/>
                    </a:lnTo>
                    <a:lnTo>
                      <a:pt x="573" y="221"/>
                    </a:lnTo>
                    <a:lnTo>
                      <a:pt x="578" y="216"/>
                    </a:lnTo>
                    <a:close/>
                    <a:moveTo>
                      <a:pt x="579" y="208"/>
                    </a:moveTo>
                    <a:cubicBezTo>
                      <a:pt x="579" y="198"/>
                      <a:pt x="571" y="190"/>
                      <a:pt x="561" y="190"/>
                    </a:cubicBezTo>
                    <a:cubicBezTo>
                      <a:pt x="551" y="190"/>
                      <a:pt x="543" y="198"/>
                      <a:pt x="543" y="208"/>
                    </a:cubicBezTo>
                    <a:cubicBezTo>
                      <a:pt x="543" y="217"/>
                      <a:pt x="551" y="225"/>
                      <a:pt x="561" y="225"/>
                    </a:cubicBezTo>
                    <a:cubicBezTo>
                      <a:pt x="571" y="225"/>
                      <a:pt x="579" y="217"/>
                      <a:pt x="579" y="208"/>
                    </a:cubicBezTo>
                    <a:close/>
                    <a:moveTo>
                      <a:pt x="574" y="220"/>
                    </a:moveTo>
                    <a:lnTo>
                      <a:pt x="548" y="196"/>
                    </a:lnTo>
                    <a:lnTo>
                      <a:pt x="542" y="202"/>
                    </a:lnTo>
                    <a:lnTo>
                      <a:pt x="568" y="226"/>
                    </a:lnTo>
                    <a:lnTo>
                      <a:pt x="574" y="220"/>
                    </a:lnTo>
                    <a:close/>
                    <a:moveTo>
                      <a:pt x="573" y="214"/>
                    </a:moveTo>
                    <a:cubicBezTo>
                      <a:pt x="573" y="204"/>
                      <a:pt x="565" y="196"/>
                      <a:pt x="555" y="196"/>
                    </a:cubicBezTo>
                    <a:cubicBezTo>
                      <a:pt x="545" y="196"/>
                      <a:pt x="537" y="204"/>
                      <a:pt x="537" y="214"/>
                    </a:cubicBezTo>
                    <a:cubicBezTo>
                      <a:pt x="537" y="224"/>
                      <a:pt x="545" y="232"/>
                      <a:pt x="555" y="232"/>
                    </a:cubicBezTo>
                    <a:cubicBezTo>
                      <a:pt x="565" y="232"/>
                      <a:pt x="573" y="224"/>
                      <a:pt x="573" y="214"/>
                    </a:cubicBezTo>
                    <a:close/>
                    <a:moveTo>
                      <a:pt x="569" y="225"/>
                    </a:moveTo>
                    <a:lnTo>
                      <a:pt x="541" y="203"/>
                    </a:lnTo>
                    <a:lnTo>
                      <a:pt x="537" y="208"/>
                    </a:lnTo>
                    <a:lnTo>
                      <a:pt x="565" y="230"/>
                    </a:lnTo>
                    <a:lnTo>
                      <a:pt x="569" y="225"/>
                    </a:lnTo>
                    <a:close/>
                    <a:moveTo>
                      <a:pt x="569" y="219"/>
                    </a:moveTo>
                    <a:cubicBezTo>
                      <a:pt x="569" y="209"/>
                      <a:pt x="561" y="201"/>
                      <a:pt x="551" y="201"/>
                    </a:cubicBezTo>
                    <a:cubicBezTo>
                      <a:pt x="541" y="201"/>
                      <a:pt x="533" y="209"/>
                      <a:pt x="533" y="219"/>
                    </a:cubicBezTo>
                    <a:cubicBezTo>
                      <a:pt x="533" y="229"/>
                      <a:pt x="541" y="237"/>
                      <a:pt x="551" y="237"/>
                    </a:cubicBezTo>
                    <a:cubicBezTo>
                      <a:pt x="561" y="237"/>
                      <a:pt x="569" y="229"/>
                      <a:pt x="569" y="219"/>
                    </a:cubicBezTo>
                    <a:close/>
                    <a:moveTo>
                      <a:pt x="566" y="230"/>
                    </a:moveTo>
                    <a:lnTo>
                      <a:pt x="537" y="208"/>
                    </a:lnTo>
                    <a:lnTo>
                      <a:pt x="530" y="216"/>
                    </a:lnTo>
                    <a:lnTo>
                      <a:pt x="559" y="238"/>
                    </a:lnTo>
                    <a:lnTo>
                      <a:pt x="566" y="230"/>
                    </a:lnTo>
                    <a:close/>
                    <a:moveTo>
                      <a:pt x="563" y="227"/>
                    </a:moveTo>
                    <a:cubicBezTo>
                      <a:pt x="563" y="217"/>
                      <a:pt x="555" y="209"/>
                      <a:pt x="545" y="209"/>
                    </a:cubicBezTo>
                    <a:cubicBezTo>
                      <a:pt x="535" y="209"/>
                      <a:pt x="527" y="217"/>
                      <a:pt x="527" y="227"/>
                    </a:cubicBezTo>
                    <a:cubicBezTo>
                      <a:pt x="527" y="237"/>
                      <a:pt x="535" y="245"/>
                      <a:pt x="545" y="245"/>
                    </a:cubicBezTo>
                    <a:cubicBezTo>
                      <a:pt x="555" y="245"/>
                      <a:pt x="563" y="237"/>
                      <a:pt x="563" y="227"/>
                    </a:cubicBezTo>
                    <a:close/>
                    <a:moveTo>
                      <a:pt x="560" y="238"/>
                    </a:moveTo>
                    <a:lnTo>
                      <a:pt x="530" y="216"/>
                    </a:lnTo>
                    <a:lnTo>
                      <a:pt x="525" y="223"/>
                    </a:lnTo>
                    <a:lnTo>
                      <a:pt x="554" y="245"/>
                    </a:lnTo>
                    <a:lnTo>
                      <a:pt x="560" y="238"/>
                    </a:lnTo>
                    <a:close/>
                    <a:moveTo>
                      <a:pt x="558" y="234"/>
                    </a:moveTo>
                    <a:cubicBezTo>
                      <a:pt x="558" y="224"/>
                      <a:pt x="550" y="216"/>
                      <a:pt x="540" y="216"/>
                    </a:cubicBezTo>
                    <a:cubicBezTo>
                      <a:pt x="530" y="216"/>
                      <a:pt x="521" y="224"/>
                      <a:pt x="521" y="234"/>
                    </a:cubicBezTo>
                    <a:cubicBezTo>
                      <a:pt x="521" y="244"/>
                      <a:pt x="530" y="252"/>
                      <a:pt x="540" y="252"/>
                    </a:cubicBezTo>
                    <a:cubicBezTo>
                      <a:pt x="550" y="252"/>
                      <a:pt x="558" y="244"/>
                      <a:pt x="558" y="234"/>
                    </a:cubicBezTo>
                    <a:close/>
                    <a:moveTo>
                      <a:pt x="555" y="245"/>
                    </a:moveTo>
                    <a:lnTo>
                      <a:pt x="525" y="223"/>
                    </a:lnTo>
                    <a:lnTo>
                      <a:pt x="519" y="232"/>
                    </a:lnTo>
                    <a:lnTo>
                      <a:pt x="548" y="254"/>
                    </a:lnTo>
                    <a:lnTo>
                      <a:pt x="555" y="245"/>
                    </a:lnTo>
                    <a:close/>
                    <a:moveTo>
                      <a:pt x="552" y="242"/>
                    </a:moveTo>
                    <a:cubicBezTo>
                      <a:pt x="552" y="232"/>
                      <a:pt x="544" y="224"/>
                      <a:pt x="534" y="224"/>
                    </a:cubicBezTo>
                    <a:cubicBezTo>
                      <a:pt x="523" y="224"/>
                      <a:pt x="515" y="232"/>
                      <a:pt x="515" y="242"/>
                    </a:cubicBezTo>
                    <a:cubicBezTo>
                      <a:pt x="515" y="253"/>
                      <a:pt x="523" y="261"/>
                      <a:pt x="534" y="261"/>
                    </a:cubicBezTo>
                    <a:cubicBezTo>
                      <a:pt x="544" y="261"/>
                      <a:pt x="552" y="253"/>
                      <a:pt x="552" y="242"/>
                    </a:cubicBezTo>
                    <a:close/>
                    <a:moveTo>
                      <a:pt x="548" y="253"/>
                    </a:moveTo>
                    <a:lnTo>
                      <a:pt x="519" y="232"/>
                    </a:lnTo>
                    <a:lnTo>
                      <a:pt x="512" y="241"/>
                    </a:lnTo>
                    <a:lnTo>
                      <a:pt x="542" y="262"/>
                    </a:lnTo>
                    <a:lnTo>
                      <a:pt x="548" y="253"/>
                    </a:lnTo>
                    <a:close/>
                    <a:moveTo>
                      <a:pt x="546" y="251"/>
                    </a:moveTo>
                    <a:cubicBezTo>
                      <a:pt x="546" y="241"/>
                      <a:pt x="537" y="233"/>
                      <a:pt x="527" y="233"/>
                    </a:cubicBezTo>
                    <a:cubicBezTo>
                      <a:pt x="517" y="233"/>
                      <a:pt x="509" y="241"/>
                      <a:pt x="509" y="251"/>
                    </a:cubicBezTo>
                    <a:cubicBezTo>
                      <a:pt x="509" y="262"/>
                      <a:pt x="517" y="270"/>
                      <a:pt x="527" y="270"/>
                    </a:cubicBezTo>
                    <a:cubicBezTo>
                      <a:pt x="537" y="270"/>
                      <a:pt x="546" y="262"/>
                      <a:pt x="546" y="251"/>
                    </a:cubicBezTo>
                    <a:close/>
                    <a:moveTo>
                      <a:pt x="542" y="262"/>
                    </a:moveTo>
                    <a:lnTo>
                      <a:pt x="512" y="241"/>
                    </a:lnTo>
                    <a:lnTo>
                      <a:pt x="505" y="251"/>
                    </a:lnTo>
                    <a:lnTo>
                      <a:pt x="535" y="272"/>
                    </a:lnTo>
                    <a:lnTo>
                      <a:pt x="542" y="262"/>
                    </a:lnTo>
                    <a:close/>
                    <a:moveTo>
                      <a:pt x="538" y="262"/>
                    </a:moveTo>
                    <a:cubicBezTo>
                      <a:pt x="538" y="251"/>
                      <a:pt x="530" y="243"/>
                      <a:pt x="520" y="243"/>
                    </a:cubicBezTo>
                    <a:cubicBezTo>
                      <a:pt x="510" y="243"/>
                      <a:pt x="501" y="251"/>
                      <a:pt x="501" y="262"/>
                    </a:cubicBezTo>
                    <a:cubicBezTo>
                      <a:pt x="501" y="272"/>
                      <a:pt x="510" y="280"/>
                      <a:pt x="520" y="280"/>
                    </a:cubicBezTo>
                    <a:cubicBezTo>
                      <a:pt x="530" y="280"/>
                      <a:pt x="538" y="272"/>
                      <a:pt x="538" y="262"/>
                    </a:cubicBezTo>
                    <a:close/>
                    <a:moveTo>
                      <a:pt x="535" y="272"/>
                    </a:moveTo>
                    <a:lnTo>
                      <a:pt x="505" y="251"/>
                    </a:lnTo>
                    <a:lnTo>
                      <a:pt x="496" y="263"/>
                    </a:lnTo>
                    <a:lnTo>
                      <a:pt x="527" y="284"/>
                    </a:lnTo>
                    <a:lnTo>
                      <a:pt x="535" y="272"/>
                    </a:lnTo>
                    <a:close/>
                    <a:moveTo>
                      <a:pt x="530" y="273"/>
                    </a:moveTo>
                    <a:cubicBezTo>
                      <a:pt x="530" y="263"/>
                      <a:pt x="522" y="255"/>
                      <a:pt x="512" y="255"/>
                    </a:cubicBezTo>
                    <a:cubicBezTo>
                      <a:pt x="501" y="255"/>
                      <a:pt x="493" y="263"/>
                      <a:pt x="493" y="273"/>
                    </a:cubicBezTo>
                    <a:cubicBezTo>
                      <a:pt x="493" y="284"/>
                      <a:pt x="501" y="292"/>
                      <a:pt x="512" y="292"/>
                    </a:cubicBezTo>
                    <a:cubicBezTo>
                      <a:pt x="522" y="292"/>
                      <a:pt x="530" y="284"/>
                      <a:pt x="530" y="273"/>
                    </a:cubicBezTo>
                    <a:close/>
                    <a:moveTo>
                      <a:pt x="527" y="284"/>
                    </a:moveTo>
                    <a:lnTo>
                      <a:pt x="496" y="263"/>
                    </a:lnTo>
                    <a:lnTo>
                      <a:pt x="492" y="269"/>
                    </a:lnTo>
                    <a:lnTo>
                      <a:pt x="523" y="290"/>
                    </a:lnTo>
                    <a:lnTo>
                      <a:pt x="527" y="284"/>
                    </a:lnTo>
                    <a:close/>
                    <a:moveTo>
                      <a:pt x="526" y="280"/>
                    </a:moveTo>
                    <a:cubicBezTo>
                      <a:pt x="526" y="269"/>
                      <a:pt x="518" y="261"/>
                      <a:pt x="507" y="261"/>
                    </a:cubicBezTo>
                    <a:cubicBezTo>
                      <a:pt x="497" y="261"/>
                      <a:pt x="489" y="269"/>
                      <a:pt x="489" y="280"/>
                    </a:cubicBezTo>
                    <a:cubicBezTo>
                      <a:pt x="489" y="290"/>
                      <a:pt x="497" y="298"/>
                      <a:pt x="507" y="298"/>
                    </a:cubicBezTo>
                    <a:cubicBezTo>
                      <a:pt x="518" y="298"/>
                      <a:pt x="526" y="290"/>
                      <a:pt x="526" y="280"/>
                    </a:cubicBezTo>
                    <a:close/>
                    <a:moveTo>
                      <a:pt x="523" y="290"/>
                    </a:moveTo>
                    <a:lnTo>
                      <a:pt x="492" y="269"/>
                    </a:lnTo>
                    <a:lnTo>
                      <a:pt x="486" y="277"/>
                    </a:lnTo>
                    <a:lnTo>
                      <a:pt x="517" y="298"/>
                    </a:lnTo>
                    <a:lnTo>
                      <a:pt x="523" y="290"/>
                    </a:lnTo>
                    <a:close/>
                    <a:moveTo>
                      <a:pt x="521" y="287"/>
                    </a:moveTo>
                    <a:cubicBezTo>
                      <a:pt x="521" y="277"/>
                      <a:pt x="512" y="269"/>
                      <a:pt x="502" y="269"/>
                    </a:cubicBezTo>
                    <a:cubicBezTo>
                      <a:pt x="492" y="269"/>
                      <a:pt x="483" y="277"/>
                      <a:pt x="483" y="287"/>
                    </a:cubicBezTo>
                    <a:cubicBezTo>
                      <a:pt x="483" y="298"/>
                      <a:pt x="492" y="306"/>
                      <a:pt x="502" y="306"/>
                    </a:cubicBezTo>
                    <a:cubicBezTo>
                      <a:pt x="512" y="306"/>
                      <a:pt x="521" y="298"/>
                      <a:pt x="521" y="287"/>
                    </a:cubicBezTo>
                    <a:close/>
                    <a:moveTo>
                      <a:pt x="517" y="298"/>
                    </a:moveTo>
                    <a:lnTo>
                      <a:pt x="486" y="277"/>
                    </a:lnTo>
                    <a:lnTo>
                      <a:pt x="481" y="285"/>
                    </a:lnTo>
                    <a:lnTo>
                      <a:pt x="512" y="306"/>
                    </a:lnTo>
                    <a:lnTo>
                      <a:pt x="517" y="298"/>
                    </a:lnTo>
                    <a:close/>
                    <a:moveTo>
                      <a:pt x="515" y="296"/>
                    </a:moveTo>
                    <a:cubicBezTo>
                      <a:pt x="515" y="285"/>
                      <a:pt x="507" y="277"/>
                      <a:pt x="496" y="277"/>
                    </a:cubicBezTo>
                    <a:cubicBezTo>
                      <a:pt x="486" y="277"/>
                      <a:pt x="477" y="285"/>
                      <a:pt x="477" y="296"/>
                    </a:cubicBezTo>
                    <a:cubicBezTo>
                      <a:pt x="477" y="306"/>
                      <a:pt x="486" y="315"/>
                      <a:pt x="496" y="315"/>
                    </a:cubicBezTo>
                    <a:cubicBezTo>
                      <a:pt x="507" y="315"/>
                      <a:pt x="515" y="306"/>
                      <a:pt x="515" y="296"/>
                    </a:cubicBezTo>
                    <a:close/>
                    <a:moveTo>
                      <a:pt x="512" y="306"/>
                    </a:moveTo>
                    <a:lnTo>
                      <a:pt x="481" y="285"/>
                    </a:lnTo>
                    <a:lnTo>
                      <a:pt x="474" y="295"/>
                    </a:lnTo>
                    <a:lnTo>
                      <a:pt x="506" y="316"/>
                    </a:lnTo>
                    <a:lnTo>
                      <a:pt x="512" y="306"/>
                    </a:lnTo>
                    <a:close/>
                    <a:moveTo>
                      <a:pt x="509" y="305"/>
                    </a:moveTo>
                    <a:cubicBezTo>
                      <a:pt x="509" y="295"/>
                      <a:pt x="500" y="286"/>
                      <a:pt x="490" y="286"/>
                    </a:cubicBezTo>
                    <a:cubicBezTo>
                      <a:pt x="480" y="286"/>
                      <a:pt x="471" y="295"/>
                      <a:pt x="471" y="305"/>
                    </a:cubicBezTo>
                    <a:cubicBezTo>
                      <a:pt x="471" y="315"/>
                      <a:pt x="480" y="324"/>
                      <a:pt x="490" y="324"/>
                    </a:cubicBezTo>
                    <a:cubicBezTo>
                      <a:pt x="500" y="324"/>
                      <a:pt x="509" y="315"/>
                      <a:pt x="509" y="305"/>
                    </a:cubicBezTo>
                    <a:close/>
                    <a:moveTo>
                      <a:pt x="506" y="315"/>
                    </a:moveTo>
                    <a:lnTo>
                      <a:pt x="474" y="295"/>
                    </a:lnTo>
                    <a:lnTo>
                      <a:pt x="469" y="303"/>
                    </a:lnTo>
                    <a:lnTo>
                      <a:pt x="500" y="324"/>
                    </a:lnTo>
                    <a:lnTo>
                      <a:pt x="506" y="315"/>
                    </a:lnTo>
                    <a:close/>
                    <a:moveTo>
                      <a:pt x="503" y="314"/>
                    </a:moveTo>
                    <a:cubicBezTo>
                      <a:pt x="503" y="303"/>
                      <a:pt x="495" y="295"/>
                      <a:pt x="484" y="295"/>
                    </a:cubicBezTo>
                    <a:cubicBezTo>
                      <a:pt x="474" y="295"/>
                      <a:pt x="466" y="303"/>
                      <a:pt x="466" y="314"/>
                    </a:cubicBezTo>
                    <a:cubicBezTo>
                      <a:pt x="466" y="324"/>
                      <a:pt x="474" y="332"/>
                      <a:pt x="484" y="332"/>
                    </a:cubicBezTo>
                    <a:cubicBezTo>
                      <a:pt x="495" y="332"/>
                      <a:pt x="503" y="324"/>
                      <a:pt x="503" y="314"/>
                    </a:cubicBezTo>
                    <a:close/>
                    <a:moveTo>
                      <a:pt x="500" y="324"/>
                    </a:moveTo>
                    <a:lnTo>
                      <a:pt x="469" y="303"/>
                    </a:lnTo>
                    <a:lnTo>
                      <a:pt x="462" y="314"/>
                    </a:lnTo>
                    <a:lnTo>
                      <a:pt x="494" y="334"/>
                    </a:lnTo>
                    <a:lnTo>
                      <a:pt x="500" y="324"/>
                    </a:lnTo>
                    <a:close/>
                    <a:moveTo>
                      <a:pt x="497" y="324"/>
                    </a:moveTo>
                    <a:cubicBezTo>
                      <a:pt x="497" y="313"/>
                      <a:pt x="488" y="305"/>
                      <a:pt x="478" y="305"/>
                    </a:cubicBezTo>
                    <a:cubicBezTo>
                      <a:pt x="467" y="305"/>
                      <a:pt x="459" y="313"/>
                      <a:pt x="459" y="324"/>
                    </a:cubicBezTo>
                    <a:cubicBezTo>
                      <a:pt x="459" y="334"/>
                      <a:pt x="467" y="343"/>
                      <a:pt x="478" y="343"/>
                    </a:cubicBezTo>
                    <a:cubicBezTo>
                      <a:pt x="488" y="343"/>
                      <a:pt x="497" y="334"/>
                      <a:pt x="497" y="324"/>
                    </a:cubicBezTo>
                    <a:close/>
                    <a:moveTo>
                      <a:pt x="494" y="334"/>
                    </a:moveTo>
                    <a:lnTo>
                      <a:pt x="462" y="314"/>
                    </a:lnTo>
                    <a:lnTo>
                      <a:pt x="455" y="324"/>
                    </a:lnTo>
                    <a:lnTo>
                      <a:pt x="487" y="345"/>
                    </a:lnTo>
                    <a:lnTo>
                      <a:pt x="494" y="334"/>
                    </a:lnTo>
                    <a:close/>
                    <a:moveTo>
                      <a:pt x="490" y="334"/>
                    </a:moveTo>
                    <a:cubicBezTo>
                      <a:pt x="490" y="324"/>
                      <a:pt x="482" y="315"/>
                      <a:pt x="471" y="315"/>
                    </a:cubicBezTo>
                    <a:cubicBezTo>
                      <a:pt x="461" y="315"/>
                      <a:pt x="452" y="324"/>
                      <a:pt x="452" y="334"/>
                    </a:cubicBezTo>
                    <a:cubicBezTo>
                      <a:pt x="452" y="345"/>
                      <a:pt x="461" y="353"/>
                      <a:pt x="471" y="353"/>
                    </a:cubicBezTo>
                    <a:cubicBezTo>
                      <a:pt x="482" y="353"/>
                      <a:pt x="490" y="345"/>
                      <a:pt x="490" y="334"/>
                    </a:cubicBezTo>
                    <a:close/>
                    <a:moveTo>
                      <a:pt x="487" y="345"/>
                    </a:moveTo>
                    <a:lnTo>
                      <a:pt x="455" y="324"/>
                    </a:lnTo>
                    <a:lnTo>
                      <a:pt x="448" y="335"/>
                    </a:lnTo>
                    <a:lnTo>
                      <a:pt x="480" y="356"/>
                    </a:lnTo>
                    <a:lnTo>
                      <a:pt x="487" y="345"/>
                    </a:lnTo>
                    <a:close/>
                    <a:moveTo>
                      <a:pt x="483" y="345"/>
                    </a:moveTo>
                    <a:cubicBezTo>
                      <a:pt x="483" y="335"/>
                      <a:pt x="475" y="326"/>
                      <a:pt x="464" y="326"/>
                    </a:cubicBezTo>
                    <a:cubicBezTo>
                      <a:pt x="454" y="326"/>
                      <a:pt x="445" y="335"/>
                      <a:pt x="445" y="345"/>
                    </a:cubicBezTo>
                    <a:cubicBezTo>
                      <a:pt x="445" y="356"/>
                      <a:pt x="454" y="364"/>
                      <a:pt x="464" y="364"/>
                    </a:cubicBezTo>
                    <a:cubicBezTo>
                      <a:pt x="475" y="364"/>
                      <a:pt x="483" y="356"/>
                      <a:pt x="483" y="345"/>
                    </a:cubicBezTo>
                    <a:close/>
                    <a:moveTo>
                      <a:pt x="480" y="355"/>
                    </a:moveTo>
                    <a:lnTo>
                      <a:pt x="448" y="335"/>
                    </a:lnTo>
                    <a:lnTo>
                      <a:pt x="440" y="347"/>
                    </a:lnTo>
                    <a:lnTo>
                      <a:pt x="473" y="367"/>
                    </a:lnTo>
                    <a:lnTo>
                      <a:pt x="480" y="355"/>
                    </a:lnTo>
                    <a:close/>
                    <a:moveTo>
                      <a:pt x="476" y="357"/>
                    </a:moveTo>
                    <a:cubicBezTo>
                      <a:pt x="476" y="347"/>
                      <a:pt x="467" y="338"/>
                      <a:pt x="457" y="338"/>
                    </a:cubicBezTo>
                    <a:cubicBezTo>
                      <a:pt x="446" y="338"/>
                      <a:pt x="437" y="347"/>
                      <a:pt x="437" y="357"/>
                    </a:cubicBezTo>
                    <a:cubicBezTo>
                      <a:pt x="437" y="368"/>
                      <a:pt x="446" y="376"/>
                      <a:pt x="457" y="376"/>
                    </a:cubicBezTo>
                    <a:cubicBezTo>
                      <a:pt x="467" y="376"/>
                      <a:pt x="476" y="368"/>
                      <a:pt x="476" y="357"/>
                    </a:cubicBezTo>
                    <a:close/>
                    <a:moveTo>
                      <a:pt x="473" y="367"/>
                    </a:moveTo>
                    <a:lnTo>
                      <a:pt x="440" y="347"/>
                    </a:lnTo>
                    <a:lnTo>
                      <a:pt x="433" y="359"/>
                    </a:lnTo>
                    <a:lnTo>
                      <a:pt x="466" y="379"/>
                    </a:lnTo>
                    <a:lnTo>
                      <a:pt x="473" y="367"/>
                    </a:lnTo>
                    <a:close/>
                    <a:moveTo>
                      <a:pt x="469" y="369"/>
                    </a:moveTo>
                    <a:cubicBezTo>
                      <a:pt x="469" y="358"/>
                      <a:pt x="460" y="350"/>
                      <a:pt x="450" y="350"/>
                    </a:cubicBezTo>
                    <a:cubicBezTo>
                      <a:pt x="439" y="350"/>
                      <a:pt x="430" y="358"/>
                      <a:pt x="430" y="369"/>
                    </a:cubicBezTo>
                    <a:cubicBezTo>
                      <a:pt x="430" y="379"/>
                      <a:pt x="439" y="388"/>
                      <a:pt x="450" y="388"/>
                    </a:cubicBezTo>
                    <a:cubicBezTo>
                      <a:pt x="460" y="388"/>
                      <a:pt x="469" y="379"/>
                      <a:pt x="469" y="369"/>
                    </a:cubicBezTo>
                    <a:close/>
                    <a:moveTo>
                      <a:pt x="466" y="379"/>
                    </a:moveTo>
                    <a:lnTo>
                      <a:pt x="433" y="359"/>
                    </a:lnTo>
                    <a:lnTo>
                      <a:pt x="425" y="372"/>
                    </a:lnTo>
                    <a:lnTo>
                      <a:pt x="458" y="392"/>
                    </a:lnTo>
                    <a:lnTo>
                      <a:pt x="466" y="379"/>
                    </a:lnTo>
                    <a:close/>
                    <a:moveTo>
                      <a:pt x="461" y="382"/>
                    </a:moveTo>
                    <a:cubicBezTo>
                      <a:pt x="461" y="371"/>
                      <a:pt x="452" y="362"/>
                      <a:pt x="442" y="362"/>
                    </a:cubicBezTo>
                    <a:cubicBezTo>
                      <a:pt x="431" y="362"/>
                      <a:pt x="423" y="371"/>
                      <a:pt x="423" y="382"/>
                    </a:cubicBezTo>
                    <a:cubicBezTo>
                      <a:pt x="423" y="392"/>
                      <a:pt x="431" y="401"/>
                      <a:pt x="442" y="401"/>
                    </a:cubicBezTo>
                    <a:cubicBezTo>
                      <a:pt x="452" y="401"/>
                      <a:pt x="461" y="392"/>
                      <a:pt x="461" y="382"/>
                    </a:cubicBezTo>
                    <a:close/>
                    <a:moveTo>
                      <a:pt x="458" y="391"/>
                    </a:moveTo>
                    <a:lnTo>
                      <a:pt x="425" y="372"/>
                    </a:lnTo>
                    <a:lnTo>
                      <a:pt x="418" y="384"/>
                    </a:lnTo>
                    <a:lnTo>
                      <a:pt x="451" y="404"/>
                    </a:lnTo>
                    <a:lnTo>
                      <a:pt x="458" y="391"/>
                    </a:lnTo>
                    <a:close/>
                    <a:moveTo>
                      <a:pt x="454" y="394"/>
                    </a:moveTo>
                    <a:cubicBezTo>
                      <a:pt x="454" y="384"/>
                      <a:pt x="445" y="375"/>
                      <a:pt x="434" y="375"/>
                    </a:cubicBezTo>
                    <a:cubicBezTo>
                      <a:pt x="424" y="375"/>
                      <a:pt x="415" y="384"/>
                      <a:pt x="415" y="394"/>
                    </a:cubicBezTo>
                    <a:cubicBezTo>
                      <a:pt x="415" y="405"/>
                      <a:pt x="424" y="413"/>
                      <a:pt x="434" y="413"/>
                    </a:cubicBezTo>
                    <a:cubicBezTo>
                      <a:pt x="445" y="413"/>
                      <a:pt x="454" y="405"/>
                      <a:pt x="454" y="394"/>
                    </a:cubicBezTo>
                    <a:close/>
                    <a:moveTo>
                      <a:pt x="451" y="404"/>
                    </a:moveTo>
                    <a:lnTo>
                      <a:pt x="418" y="385"/>
                    </a:lnTo>
                    <a:lnTo>
                      <a:pt x="410" y="398"/>
                    </a:lnTo>
                    <a:lnTo>
                      <a:pt x="443" y="417"/>
                    </a:lnTo>
                    <a:lnTo>
                      <a:pt x="451" y="404"/>
                    </a:lnTo>
                    <a:close/>
                    <a:moveTo>
                      <a:pt x="446" y="408"/>
                    </a:moveTo>
                    <a:cubicBezTo>
                      <a:pt x="446" y="397"/>
                      <a:pt x="437" y="388"/>
                      <a:pt x="426" y="388"/>
                    </a:cubicBezTo>
                    <a:cubicBezTo>
                      <a:pt x="416" y="388"/>
                      <a:pt x="407" y="397"/>
                      <a:pt x="407" y="408"/>
                    </a:cubicBezTo>
                    <a:cubicBezTo>
                      <a:pt x="407" y="418"/>
                      <a:pt x="416" y="427"/>
                      <a:pt x="426" y="427"/>
                    </a:cubicBezTo>
                    <a:cubicBezTo>
                      <a:pt x="437" y="427"/>
                      <a:pt x="446" y="418"/>
                      <a:pt x="446" y="408"/>
                    </a:cubicBezTo>
                    <a:close/>
                    <a:moveTo>
                      <a:pt x="443" y="417"/>
                    </a:moveTo>
                    <a:lnTo>
                      <a:pt x="410" y="398"/>
                    </a:lnTo>
                    <a:lnTo>
                      <a:pt x="401" y="413"/>
                    </a:lnTo>
                    <a:lnTo>
                      <a:pt x="434" y="432"/>
                    </a:lnTo>
                    <a:lnTo>
                      <a:pt x="443" y="417"/>
                    </a:lnTo>
                    <a:close/>
                    <a:moveTo>
                      <a:pt x="437" y="423"/>
                    </a:moveTo>
                    <a:cubicBezTo>
                      <a:pt x="437" y="412"/>
                      <a:pt x="428" y="404"/>
                      <a:pt x="418" y="404"/>
                    </a:cubicBezTo>
                    <a:cubicBezTo>
                      <a:pt x="407" y="404"/>
                      <a:pt x="399" y="412"/>
                      <a:pt x="399" y="423"/>
                    </a:cubicBezTo>
                    <a:cubicBezTo>
                      <a:pt x="399" y="433"/>
                      <a:pt x="407" y="442"/>
                      <a:pt x="418" y="442"/>
                    </a:cubicBezTo>
                    <a:cubicBezTo>
                      <a:pt x="428" y="442"/>
                      <a:pt x="437" y="433"/>
                      <a:pt x="437" y="423"/>
                    </a:cubicBezTo>
                    <a:close/>
                    <a:moveTo>
                      <a:pt x="435" y="432"/>
                    </a:moveTo>
                    <a:lnTo>
                      <a:pt x="401" y="413"/>
                    </a:lnTo>
                    <a:lnTo>
                      <a:pt x="393" y="428"/>
                    </a:lnTo>
                    <a:lnTo>
                      <a:pt x="426" y="447"/>
                    </a:lnTo>
                    <a:lnTo>
                      <a:pt x="435" y="432"/>
                    </a:lnTo>
                    <a:close/>
                    <a:moveTo>
                      <a:pt x="429" y="438"/>
                    </a:moveTo>
                    <a:cubicBezTo>
                      <a:pt x="429" y="427"/>
                      <a:pt x="420" y="418"/>
                      <a:pt x="409" y="418"/>
                    </a:cubicBezTo>
                    <a:cubicBezTo>
                      <a:pt x="399" y="418"/>
                      <a:pt x="390" y="427"/>
                      <a:pt x="390" y="438"/>
                    </a:cubicBezTo>
                    <a:cubicBezTo>
                      <a:pt x="390" y="448"/>
                      <a:pt x="399" y="457"/>
                      <a:pt x="409" y="457"/>
                    </a:cubicBezTo>
                    <a:cubicBezTo>
                      <a:pt x="420" y="457"/>
                      <a:pt x="429" y="448"/>
                      <a:pt x="429" y="438"/>
                    </a:cubicBezTo>
                    <a:close/>
                    <a:moveTo>
                      <a:pt x="426" y="447"/>
                    </a:moveTo>
                    <a:lnTo>
                      <a:pt x="393" y="428"/>
                    </a:lnTo>
                    <a:lnTo>
                      <a:pt x="384" y="444"/>
                    </a:lnTo>
                    <a:lnTo>
                      <a:pt x="417" y="463"/>
                    </a:lnTo>
                    <a:lnTo>
                      <a:pt x="426" y="447"/>
                    </a:lnTo>
                    <a:close/>
                    <a:moveTo>
                      <a:pt x="420" y="453"/>
                    </a:moveTo>
                    <a:cubicBezTo>
                      <a:pt x="420" y="443"/>
                      <a:pt x="411" y="434"/>
                      <a:pt x="401" y="434"/>
                    </a:cubicBezTo>
                    <a:cubicBezTo>
                      <a:pt x="390" y="434"/>
                      <a:pt x="381" y="443"/>
                      <a:pt x="381" y="453"/>
                    </a:cubicBezTo>
                    <a:cubicBezTo>
                      <a:pt x="381" y="464"/>
                      <a:pt x="390" y="473"/>
                      <a:pt x="401" y="473"/>
                    </a:cubicBezTo>
                    <a:cubicBezTo>
                      <a:pt x="411" y="473"/>
                      <a:pt x="420" y="464"/>
                      <a:pt x="420" y="453"/>
                    </a:cubicBezTo>
                    <a:close/>
                    <a:moveTo>
                      <a:pt x="418" y="463"/>
                    </a:moveTo>
                    <a:lnTo>
                      <a:pt x="384" y="444"/>
                    </a:lnTo>
                    <a:lnTo>
                      <a:pt x="376" y="459"/>
                    </a:lnTo>
                    <a:lnTo>
                      <a:pt x="409" y="478"/>
                    </a:lnTo>
                    <a:lnTo>
                      <a:pt x="418" y="463"/>
                    </a:lnTo>
                    <a:close/>
                    <a:moveTo>
                      <a:pt x="412" y="468"/>
                    </a:moveTo>
                    <a:cubicBezTo>
                      <a:pt x="412" y="458"/>
                      <a:pt x="403" y="449"/>
                      <a:pt x="392" y="449"/>
                    </a:cubicBezTo>
                    <a:cubicBezTo>
                      <a:pt x="382" y="449"/>
                      <a:pt x="373" y="458"/>
                      <a:pt x="373" y="468"/>
                    </a:cubicBezTo>
                    <a:cubicBezTo>
                      <a:pt x="373" y="479"/>
                      <a:pt x="382" y="488"/>
                      <a:pt x="392" y="488"/>
                    </a:cubicBezTo>
                    <a:cubicBezTo>
                      <a:pt x="403" y="488"/>
                      <a:pt x="412" y="479"/>
                      <a:pt x="412" y="468"/>
                    </a:cubicBezTo>
                    <a:close/>
                    <a:moveTo>
                      <a:pt x="409" y="477"/>
                    </a:moveTo>
                    <a:lnTo>
                      <a:pt x="375" y="459"/>
                    </a:lnTo>
                    <a:lnTo>
                      <a:pt x="367" y="475"/>
                    </a:lnTo>
                    <a:lnTo>
                      <a:pt x="401" y="493"/>
                    </a:lnTo>
                    <a:lnTo>
                      <a:pt x="409" y="477"/>
                    </a:lnTo>
                    <a:close/>
                    <a:moveTo>
                      <a:pt x="403" y="484"/>
                    </a:moveTo>
                    <a:cubicBezTo>
                      <a:pt x="403" y="473"/>
                      <a:pt x="395" y="464"/>
                      <a:pt x="384" y="464"/>
                    </a:cubicBezTo>
                    <a:cubicBezTo>
                      <a:pt x="373" y="464"/>
                      <a:pt x="365" y="473"/>
                      <a:pt x="365" y="484"/>
                    </a:cubicBezTo>
                    <a:cubicBezTo>
                      <a:pt x="365" y="494"/>
                      <a:pt x="373" y="503"/>
                      <a:pt x="384" y="503"/>
                    </a:cubicBezTo>
                    <a:cubicBezTo>
                      <a:pt x="395" y="503"/>
                      <a:pt x="403" y="494"/>
                      <a:pt x="403" y="484"/>
                    </a:cubicBezTo>
                    <a:close/>
                    <a:moveTo>
                      <a:pt x="401" y="493"/>
                    </a:moveTo>
                    <a:lnTo>
                      <a:pt x="367" y="475"/>
                    </a:lnTo>
                    <a:lnTo>
                      <a:pt x="358" y="491"/>
                    </a:lnTo>
                    <a:lnTo>
                      <a:pt x="393" y="509"/>
                    </a:lnTo>
                    <a:lnTo>
                      <a:pt x="401" y="493"/>
                    </a:lnTo>
                    <a:close/>
                    <a:moveTo>
                      <a:pt x="395" y="500"/>
                    </a:moveTo>
                    <a:cubicBezTo>
                      <a:pt x="395" y="489"/>
                      <a:pt x="386" y="481"/>
                      <a:pt x="376" y="481"/>
                    </a:cubicBezTo>
                    <a:cubicBezTo>
                      <a:pt x="365" y="481"/>
                      <a:pt x="356" y="489"/>
                      <a:pt x="356" y="500"/>
                    </a:cubicBezTo>
                    <a:cubicBezTo>
                      <a:pt x="356" y="511"/>
                      <a:pt x="365" y="519"/>
                      <a:pt x="376" y="519"/>
                    </a:cubicBezTo>
                    <a:cubicBezTo>
                      <a:pt x="386" y="519"/>
                      <a:pt x="395" y="511"/>
                      <a:pt x="395" y="500"/>
                    </a:cubicBezTo>
                    <a:close/>
                    <a:moveTo>
                      <a:pt x="393" y="509"/>
                    </a:moveTo>
                    <a:lnTo>
                      <a:pt x="358" y="491"/>
                    </a:lnTo>
                    <a:lnTo>
                      <a:pt x="350" y="508"/>
                    </a:lnTo>
                    <a:lnTo>
                      <a:pt x="384" y="525"/>
                    </a:lnTo>
                    <a:lnTo>
                      <a:pt x="393" y="509"/>
                    </a:lnTo>
                    <a:close/>
                    <a:moveTo>
                      <a:pt x="386" y="517"/>
                    </a:moveTo>
                    <a:cubicBezTo>
                      <a:pt x="386" y="506"/>
                      <a:pt x="378" y="497"/>
                      <a:pt x="367" y="497"/>
                    </a:cubicBezTo>
                    <a:cubicBezTo>
                      <a:pt x="356" y="497"/>
                      <a:pt x="348" y="506"/>
                      <a:pt x="348" y="517"/>
                    </a:cubicBezTo>
                    <a:cubicBezTo>
                      <a:pt x="348" y="527"/>
                      <a:pt x="356" y="536"/>
                      <a:pt x="367" y="536"/>
                    </a:cubicBezTo>
                    <a:cubicBezTo>
                      <a:pt x="378" y="536"/>
                      <a:pt x="386" y="527"/>
                      <a:pt x="386" y="517"/>
                    </a:cubicBezTo>
                    <a:close/>
                    <a:moveTo>
                      <a:pt x="384" y="525"/>
                    </a:moveTo>
                    <a:lnTo>
                      <a:pt x="350" y="508"/>
                    </a:lnTo>
                    <a:lnTo>
                      <a:pt x="341" y="525"/>
                    </a:lnTo>
                    <a:lnTo>
                      <a:pt x="375" y="543"/>
                    </a:lnTo>
                    <a:lnTo>
                      <a:pt x="384" y="525"/>
                    </a:lnTo>
                    <a:close/>
                    <a:moveTo>
                      <a:pt x="377" y="534"/>
                    </a:moveTo>
                    <a:cubicBezTo>
                      <a:pt x="377" y="523"/>
                      <a:pt x="369" y="514"/>
                      <a:pt x="358" y="514"/>
                    </a:cubicBezTo>
                    <a:cubicBezTo>
                      <a:pt x="347" y="514"/>
                      <a:pt x="339" y="523"/>
                      <a:pt x="339" y="534"/>
                    </a:cubicBezTo>
                    <a:cubicBezTo>
                      <a:pt x="339" y="545"/>
                      <a:pt x="347" y="553"/>
                      <a:pt x="358" y="553"/>
                    </a:cubicBezTo>
                    <a:cubicBezTo>
                      <a:pt x="369" y="553"/>
                      <a:pt x="377" y="545"/>
                      <a:pt x="377" y="534"/>
                    </a:cubicBezTo>
                    <a:close/>
                    <a:moveTo>
                      <a:pt x="375" y="543"/>
                    </a:moveTo>
                    <a:lnTo>
                      <a:pt x="341" y="525"/>
                    </a:lnTo>
                    <a:lnTo>
                      <a:pt x="332" y="541"/>
                    </a:lnTo>
                    <a:lnTo>
                      <a:pt x="367" y="559"/>
                    </a:lnTo>
                    <a:lnTo>
                      <a:pt x="375" y="543"/>
                    </a:lnTo>
                    <a:close/>
                    <a:moveTo>
                      <a:pt x="369" y="550"/>
                    </a:moveTo>
                    <a:cubicBezTo>
                      <a:pt x="369" y="539"/>
                      <a:pt x="361" y="531"/>
                      <a:pt x="350" y="531"/>
                    </a:cubicBezTo>
                    <a:cubicBezTo>
                      <a:pt x="339" y="531"/>
                      <a:pt x="330" y="539"/>
                      <a:pt x="330" y="550"/>
                    </a:cubicBezTo>
                    <a:cubicBezTo>
                      <a:pt x="330" y="561"/>
                      <a:pt x="339" y="570"/>
                      <a:pt x="350" y="570"/>
                    </a:cubicBezTo>
                    <a:cubicBezTo>
                      <a:pt x="361" y="570"/>
                      <a:pt x="369" y="561"/>
                      <a:pt x="369" y="550"/>
                    </a:cubicBezTo>
                    <a:close/>
                    <a:moveTo>
                      <a:pt x="367" y="559"/>
                    </a:moveTo>
                    <a:lnTo>
                      <a:pt x="332" y="541"/>
                    </a:lnTo>
                    <a:lnTo>
                      <a:pt x="324" y="559"/>
                    </a:lnTo>
                    <a:lnTo>
                      <a:pt x="359" y="576"/>
                    </a:lnTo>
                    <a:lnTo>
                      <a:pt x="367" y="559"/>
                    </a:lnTo>
                    <a:close/>
                    <a:moveTo>
                      <a:pt x="361" y="567"/>
                    </a:moveTo>
                    <a:cubicBezTo>
                      <a:pt x="361" y="557"/>
                      <a:pt x="352" y="548"/>
                      <a:pt x="341" y="548"/>
                    </a:cubicBezTo>
                    <a:cubicBezTo>
                      <a:pt x="331" y="548"/>
                      <a:pt x="322" y="557"/>
                      <a:pt x="322" y="567"/>
                    </a:cubicBezTo>
                    <a:cubicBezTo>
                      <a:pt x="322" y="578"/>
                      <a:pt x="331" y="587"/>
                      <a:pt x="341" y="587"/>
                    </a:cubicBezTo>
                    <a:cubicBezTo>
                      <a:pt x="352" y="587"/>
                      <a:pt x="361" y="578"/>
                      <a:pt x="361" y="567"/>
                    </a:cubicBezTo>
                    <a:close/>
                    <a:moveTo>
                      <a:pt x="359" y="576"/>
                    </a:moveTo>
                    <a:lnTo>
                      <a:pt x="324" y="559"/>
                    </a:lnTo>
                    <a:lnTo>
                      <a:pt x="315" y="576"/>
                    </a:lnTo>
                    <a:lnTo>
                      <a:pt x="350" y="594"/>
                    </a:lnTo>
                    <a:lnTo>
                      <a:pt x="359" y="576"/>
                    </a:lnTo>
                    <a:close/>
                    <a:moveTo>
                      <a:pt x="352" y="585"/>
                    </a:moveTo>
                    <a:cubicBezTo>
                      <a:pt x="352" y="574"/>
                      <a:pt x="343" y="566"/>
                      <a:pt x="332" y="566"/>
                    </a:cubicBezTo>
                    <a:cubicBezTo>
                      <a:pt x="322" y="566"/>
                      <a:pt x="313" y="574"/>
                      <a:pt x="313" y="585"/>
                    </a:cubicBezTo>
                    <a:cubicBezTo>
                      <a:pt x="313" y="596"/>
                      <a:pt x="322" y="604"/>
                      <a:pt x="332" y="604"/>
                    </a:cubicBezTo>
                    <a:cubicBezTo>
                      <a:pt x="343" y="604"/>
                      <a:pt x="352" y="596"/>
                      <a:pt x="352" y="585"/>
                    </a:cubicBezTo>
                    <a:close/>
                    <a:moveTo>
                      <a:pt x="350" y="594"/>
                    </a:moveTo>
                    <a:lnTo>
                      <a:pt x="315" y="576"/>
                    </a:lnTo>
                    <a:lnTo>
                      <a:pt x="305" y="596"/>
                    </a:lnTo>
                    <a:lnTo>
                      <a:pt x="340" y="613"/>
                    </a:lnTo>
                    <a:lnTo>
                      <a:pt x="350" y="594"/>
                    </a:lnTo>
                    <a:close/>
                    <a:moveTo>
                      <a:pt x="342" y="605"/>
                    </a:moveTo>
                    <a:cubicBezTo>
                      <a:pt x="342" y="594"/>
                      <a:pt x="333" y="585"/>
                      <a:pt x="323" y="585"/>
                    </a:cubicBezTo>
                    <a:cubicBezTo>
                      <a:pt x="312" y="585"/>
                      <a:pt x="303" y="594"/>
                      <a:pt x="303" y="605"/>
                    </a:cubicBezTo>
                    <a:cubicBezTo>
                      <a:pt x="303" y="616"/>
                      <a:pt x="312" y="624"/>
                      <a:pt x="323" y="624"/>
                    </a:cubicBezTo>
                    <a:cubicBezTo>
                      <a:pt x="333" y="624"/>
                      <a:pt x="342" y="616"/>
                      <a:pt x="342" y="605"/>
                    </a:cubicBezTo>
                    <a:close/>
                    <a:moveTo>
                      <a:pt x="340" y="613"/>
                    </a:moveTo>
                    <a:lnTo>
                      <a:pt x="305" y="596"/>
                    </a:lnTo>
                    <a:lnTo>
                      <a:pt x="296" y="616"/>
                    </a:lnTo>
                    <a:lnTo>
                      <a:pt x="331" y="633"/>
                    </a:lnTo>
                    <a:lnTo>
                      <a:pt x="340" y="613"/>
                    </a:lnTo>
                    <a:close/>
                    <a:moveTo>
                      <a:pt x="333" y="624"/>
                    </a:moveTo>
                    <a:cubicBezTo>
                      <a:pt x="333" y="613"/>
                      <a:pt x="324" y="605"/>
                      <a:pt x="313" y="605"/>
                    </a:cubicBezTo>
                    <a:cubicBezTo>
                      <a:pt x="303" y="605"/>
                      <a:pt x="294" y="613"/>
                      <a:pt x="294" y="624"/>
                    </a:cubicBezTo>
                    <a:cubicBezTo>
                      <a:pt x="294" y="635"/>
                      <a:pt x="303" y="644"/>
                      <a:pt x="313" y="644"/>
                    </a:cubicBezTo>
                    <a:cubicBezTo>
                      <a:pt x="324" y="644"/>
                      <a:pt x="333" y="635"/>
                      <a:pt x="333" y="624"/>
                    </a:cubicBezTo>
                    <a:close/>
                    <a:moveTo>
                      <a:pt x="331" y="633"/>
                    </a:moveTo>
                    <a:lnTo>
                      <a:pt x="296" y="616"/>
                    </a:lnTo>
                    <a:lnTo>
                      <a:pt x="286" y="635"/>
                    </a:lnTo>
                    <a:lnTo>
                      <a:pt x="321" y="652"/>
                    </a:lnTo>
                    <a:lnTo>
                      <a:pt x="331" y="633"/>
                    </a:lnTo>
                    <a:close/>
                    <a:moveTo>
                      <a:pt x="323" y="644"/>
                    </a:moveTo>
                    <a:cubicBezTo>
                      <a:pt x="323" y="633"/>
                      <a:pt x="315" y="624"/>
                      <a:pt x="304" y="624"/>
                    </a:cubicBezTo>
                    <a:cubicBezTo>
                      <a:pt x="293" y="624"/>
                      <a:pt x="284" y="633"/>
                      <a:pt x="284" y="644"/>
                    </a:cubicBezTo>
                    <a:cubicBezTo>
                      <a:pt x="284" y="655"/>
                      <a:pt x="293" y="663"/>
                      <a:pt x="304" y="663"/>
                    </a:cubicBezTo>
                    <a:cubicBezTo>
                      <a:pt x="315" y="663"/>
                      <a:pt x="323" y="655"/>
                      <a:pt x="323" y="644"/>
                    </a:cubicBezTo>
                    <a:close/>
                    <a:moveTo>
                      <a:pt x="321" y="652"/>
                    </a:moveTo>
                    <a:lnTo>
                      <a:pt x="286" y="636"/>
                    </a:lnTo>
                    <a:lnTo>
                      <a:pt x="277" y="655"/>
                    </a:lnTo>
                    <a:lnTo>
                      <a:pt x="312" y="672"/>
                    </a:lnTo>
                    <a:lnTo>
                      <a:pt x="321" y="652"/>
                    </a:lnTo>
                    <a:close/>
                    <a:moveTo>
                      <a:pt x="314" y="663"/>
                    </a:moveTo>
                    <a:cubicBezTo>
                      <a:pt x="314" y="653"/>
                      <a:pt x="305" y="644"/>
                      <a:pt x="294" y="644"/>
                    </a:cubicBezTo>
                    <a:cubicBezTo>
                      <a:pt x="284" y="644"/>
                      <a:pt x="275" y="653"/>
                      <a:pt x="275" y="663"/>
                    </a:cubicBezTo>
                    <a:cubicBezTo>
                      <a:pt x="275" y="674"/>
                      <a:pt x="284" y="683"/>
                      <a:pt x="294" y="683"/>
                    </a:cubicBezTo>
                    <a:cubicBezTo>
                      <a:pt x="305" y="683"/>
                      <a:pt x="314" y="674"/>
                      <a:pt x="314" y="663"/>
                    </a:cubicBezTo>
                    <a:close/>
                    <a:moveTo>
                      <a:pt x="312" y="672"/>
                    </a:moveTo>
                    <a:lnTo>
                      <a:pt x="277" y="655"/>
                    </a:lnTo>
                    <a:lnTo>
                      <a:pt x="267" y="675"/>
                    </a:lnTo>
                    <a:lnTo>
                      <a:pt x="303" y="692"/>
                    </a:lnTo>
                    <a:lnTo>
                      <a:pt x="312" y="672"/>
                    </a:lnTo>
                    <a:close/>
                    <a:moveTo>
                      <a:pt x="304" y="684"/>
                    </a:moveTo>
                    <a:cubicBezTo>
                      <a:pt x="304" y="673"/>
                      <a:pt x="296" y="664"/>
                      <a:pt x="285" y="664"/>
                    </a:cubicBezTo>
                    <a:cubicBezTo>
                      <a:pt x="274" y="664"/>
                      <a:pt x="265" y="673"/>
                      <a:pt x="265" y="684"/>
                    </a:cubicBezTo>
                    <a:cubicBezTo>
                      <a:pt x="265" y="695"/>
                      <a:pt x="274" y="703"/>
                      <a:pt x="285" y="703"/>
                    </a:cubicBezTo>
                    <a:cubicBezTo>
                      <a:pt x="296" y="703"/>
                      <a:pt x="304" y="695"/>
                      <a:pt x="304" y="684"/>
                    </a:cubicBezTo>
                    <a:close/>
                    <a:moveTo>
                      <a:pt x="303" y="692"/>
                    </a:moveTo>
                    <a:lnTo>
                      <a:pt x="267" y="676"/>
                    </a:lnTo>
                    <a:lnTo>
                      <a:pt x="258" y="696"/>
                    </a:lnTo>
                    <a:lnTo>
                      <a:pt x="293" y="712"/>
                    </a:lnTo>
                    <a:lnTo>
                      <a:pt x="303" y="692"/>
                    </a:lnTo>
                    <a:close/>
                    <a:moveTo>
                      <a:pt x="295" y="704"/>
                    </a:moveTo>
                    <a:cubicBezTo>
                      <a:pt x="295" y="693"/>
                      <a:pt x="286" y="685"/>
                      <a:pt x="275" y="685"/>
                    </a:cubicBezTo>
                    <a:cubicBezTo>
                      <a:pt x="265" y="685"/>
                      <a:pt x="256" y="693"/>
                      <a:pt x="256" y="704"/>
                    </a:cubicBezTo>
                    <a:cubicBezTo>
                      <a:pt x="256" y="715"/>
                      <a:pt x="265" y="724"/>
                      <a:pt x="275" y="724"/>
                    </a:cubicBezTo>
                    <a:cubicBezTo>
                      <a:pt x="286" y="724"/>
                      <a:pt x="295" y="715"/>
                      <a:pt x="295" y="704"/>
                    </a:cubicBezTo>
                    <a:close/>
                    <a:moveTo>
                      <a:pt x="293" y="712"/>
                    </a:moveTo>
                    <a:lnTo>
                      <a:pt x="258" y="696"/>
                    </a:lnTo>
                    <a:lnTo>
                      <a:pt x="248" y="717"/>
                    </a:lnTo>
                    <a:lnTo>
                      <a:pt x="283" y="734"/>
                    </a:lnTo>
                    <a:lnTo>
                      <a:pt x="293" y="712"/>
                    </a:lnTo>
                    <a:close/>
                    <a:moveTo>
                      <a:pt x="285" y="725"/>
                    </a:moveTo>
                    <a:cubicBezTo>
                      <a:pt x="285" y="715"/>
                      <a:pt x="276" y="706"/>
                      <a:pt x="266" y="706"/>
                    </a:cubicBezTo>
                    <a:cubicBezTo>
                      <a:pt x="255" y="706"/>
                      <a:pt x="246" y="715"/>
                      <a:pt x="246" y="725"/>
                    </a:cubicBezTo>
                    <a:cubicBezTo>
                      <a:pt x="246" y="736"/>
                      <a:pt x="255" y="745"/>
                      <a:pt x="266" y="745"/>
                    </a:cubicBezTo>
                    <a:cubicBezTo>
                      <a:pt x="276" y="745"/>
                      <a:pt x="285" y="736"/>
                      <a:pt x="285" y="725"/>
                    </a:cubicBezTo>
                    <a:close/>
                    <a:moveTo>
                      <a:pt x="283" y="733"/>
                    </a:moveTo>
                    <a:lnTo>
                      <a:pt x="248" y="717"/>
                    </a:lnTo>
                    <a:lnTo>
                      <a:pt x="239" y="738"/>
                    </a:lnTo>
                    <a:lnTo>
                      <a:pt x="274" y="754"/>
                    </a:lnTo>
                    <a:lnTo>
                      <a:pt x="283" y="733"/>
                    </a:lnTo>
                    <a:close/>
                    <a:moveTo>
                      <a:pt x="276" y="746"/>
                    </a:moveTo>
                    <a:cubicBezTo>
                      <a:pt x="276" y="735"/>
                      <a:pt x="267" y="727"/>
                      <a:pt x="256" y="727"/>
                    </a:cubicBezTo>
                    <a:cubicBezTo>
                      <a:pt x="246" y="727"/>
                      <a:pt x="237" y="735"/>
                      <a:pt x="237" y="746"/>
                    </a:cubicBezTo>
                    <a:cubicBezTo>
                      <a:pt x="237" y="757"/>
                      <a:pt x="246" y="766"/>
                      <a:pt x="256" y="766"/>
                    </a:cubicBezTo>
                    <a:cubicBezTo>
                      <a:pt x="267" y="766"/>
                      <a:pt x="276" y="757"/>
                      <a:pt x="276" y="746"/>
                    </a:cubicBezTo>
                    <a:close/>
                    <a:moveTo>
                      <a:pt x="274" y="754"/>
                    </a:moveTo>
                    <a:lnTo>
                      <a:pt x="238" y="738"/>
                    </a:lnTo>
                    <a:lnTo>
                      <a:pt x="229" y="760"/>
                    </a:lnTo>
                    <a:lnTo>
                      <a:pt x="265" y="775"/>
                    </a:lnTo>
                    <a:lnTo>
                      <a:pt x="274" y="754"/>
                    </a:lnTo>
                    <a:close/>
                    <a:moveTo>
                      <a:pt x="266" y="767"/>
                    </a:moveTo>
                    <a:cubicBezTo>
                      <a:pt x="266" y="757"/>
                      <a:pt x="258" y="748"/>
                      <a:pt x="247" y="748"/>
                    </a:cubicBezTo>
                    <a:cubicBezTo>
                      <a:pt x="236" y="748"/>
                      <a:pt x="227" y="757"/>
                      <a:pt x="227" y="767"/>
                    </a:cubicBezTo>
                    <a:cubicBezTo>
                      <a:pt x="227" y="778"/>
                      <a:pt x="236" y="787"/>
                      <a:pt x="247" y="787"/>
                    </a:cubicBezTo>
                    <a:cubicBezTo>
                      <a:pt x="258" y="787"/>
                      <a:pt x="266" y="778"/>
                      <a:pt x="266" y="767"/>
                    </a:cubicBezTo>
                    <a:close/>
                    <a:moveTo>
                      <a:pt x="265" y="775"/>
                    </a:moveTo>
                    <a:lnTo>
                      <a:pt x="229" y="760"/>
                    </a:lnTo>
                    <a:lnTo>
                      <a:pt x="219" y="782"/>
                    </a:lnTo>
                    <a:lnTo>
                      <a:pt x="255" y="798"/>
                    </a:lnTo>
                    <a:lnTo>
                      <a:pt x="265" y="775"/>
                    </a:lnTo>
                    <a:close/>
                    <a:moveTo>
                      <a:pt x="256" y="790"/>
                    </a:moveTo>
                    <a:cubicBezTo>
                      <a:pt x="256" y="780"/>
                      <a:pt x="247" y="771"/>
                      <a:pt x="237" y="771"/>
                    </a:cubicBezTo>
                    <a:cubicBezTo>
                      <a:pt x="226" y="771"/>
                      <a:pt x="217" y="780"/>
                      <a:pt x="217" y="790"/>
                    </a:cubicBezTo>
                    <a:cubicBezTo>
                      <a:pt x="217" y="801"/>
                      <a:pt x="226" y="810"/>
                      <a:pt x="237" y="810"/>
                    </a:cubicBezTo>
                    <a:cubicBezTo>
                      <a:pt x="247" y="810"/>
                      <a:pt x="256" y="801"/>
                      <a:pt x="256" y="790"/>
                    </a:cubicBezTo>
                    <a:close/>
                    <a:moveTo>
                      <a:pt x="255" y="798"/>
                    </a:moveTo>
                    <a:lnTo>
                      <a:pt x="219" y="783"/>
                    </a:lnTo>
                    <a:lnTo>
                      <a:pt x="209" y="805"/>
                    </a:lnTo>
                    <a:lnTo>
                      <a:pt x="245" y="821"/>
                    </a:lnTo>
                    <a:lnTo>
                      <a:pt x="255" y="798"/>
                    </a:lnTo>
                    <a:close/>
                    <a:moveTo>
                      <a:pt x="246" y="813"/>
                    </a:moveTo>
                    <a:cubicBezTo>
                      <a:pt x="246" y="802"/>
                      <a:pt x="238" y="793"/>
                      <a:pt x="227" y="793"/>
                    </a:cubicBezTo>
                    <a:cubicBezTo>
                      <a:pt x="216" y="793"/>
                      <a:pt x="207" y="802"/>
                      <a:pt x="207" y="813"/>
                    </a:cubicBezTo>
                    <a:cubicBezTo>
                      <a:pt x="207" y="824"/>
                      <a:pt x="216" y="832"/>
                      <a:pt x="227" y="832"/>
                    </a:cubicBezTo>
                    <a:cubicBezTo>
                      <a:pt x="238" y="832"/>
                      <a:pt x="246" y="824"/>
                      <a:pt x="246" y="813"/>
                    </a:cubicBezTo>
                    <a:close/>
                    <a:moveTo>
                      <a:pt x="245" y="821"/>
                    </a:moveTo>
                    <a:lnTo>
                      <a:pt x="209" y="805"/>
                    </a:lnTo>
                    <a:lnTo>
                      <a:pt x="199" y="830"/>
                    </a:lnTo>
                    <a:lnTo>
                      <a:pt x="234" y="845"/>
                    </a:lnTo>
                    <a:lnTo>
                      <a:pt x="245" y="821"/>
                    </a:lnTo>
                    <a:close/>
                    <a:moveTo>
                      <a:pt x="236" y="838"/>
                    </a:moveTo>
                    <a:cubicBezTo>
                      <a:pt x="236" y="827"/>
                      <a:pt x="227" y="818"/>
                      <a:pt x="216" y="818"/>
                    </a:cubicBezTo>
                    <a:cubicBezTo>
                      <a:pt x="206" y="818"/>
                      <a:pt x="197" y="827"/>
                      <a:pt x="197" y="838"/>
                    </a:cubicBezTo>
                    <a:cubicBezTo>
                      <a:pt x="197" y="848"/>
                      <a:pt x="206" y="857"/>
                      <a:pt x="216" y="857"/>
                    </a:cubicBezTo>
                    <a:cubicBezTo>
                      <a:pt x="227" y="857"/>
                      <a:pt x="236" y="848"/>
                      <a:pt x="236" y="838"/>
                    </a:cubicBezTo>
                    <a:close/>
                    <a:moveTo>
                      <a:pt x="234" y="845"/>
                    </a:moveTo>
                    <a:lnTo>
                      <a:pt x="198" y="830"/>
                    </a:lnTo>
                    <a:lnTo>
                      <a:pt x="189" y="853"/>
                    </a:lnTo>
                    <a:lnTo>
                      <a:pt x="225" y="868"/>
                    </a:lnTo>
                    <a:lnTo>
                      <a:pt x="234" y="845"/>
                    </a:lnTo>
                    <a:close/>
                    <a:moveTo>
                      <a:pt x="226" y="861"/>
                    </a:moveTo>
                    <a:cubicBezTo>
                      <a:pt x="226" y="850"/>
                      <a:pt x="217" y="841"/>
                      <a:pt x="207" y="841"/>
                    </a:cubicBezTo>
                    <a:cubicBezTo>
                      <a:pt x="196" y="841"/>
                      <a:pt x="187" y="850"/>
                      <a:pt x="187" y="861"/>
                    </a:cubicBezTo>
                    <a:cubicBezTo>
                      <a:pt x="187" y="872"/>
                      <a:pt x="196" y="880"/>
                      <a:pt x="207" y="880"/>
                    </a:cubicBezTo>
                    <a:cubicBezTo>
                      <a:pt x="217" y="880"/>
                      <a:pt x="226" y="872"/>
                      <a:pt x="226" y="861"/>
                    </a:cubicBezTo>
                    <a:close/>
                    <a:moveTo>
                      <a:pt x="225" y="868"/>
                    </a:moveTo>
                    <a:lnTo>
                      <a:pt x="189" y="854"/>
                    </a:lnTo>
                    <a:lnTo>
                      <a:pt x="178" y="879"/>
                    </a:lnTo>
                    <a:lnTo>
                      <a:pt x="214" y="894"/>
                    </a:lnTo>
                    <a:lnTo>
                      <a:pt x="225" y="868"/>
                    </a:lnTo>
                    <a:close/>
                    <a:moveTo>
                      <a:pt x="216" y="887"/>
                    </a:moveTo>
                    <a:cubicBezTo>
                      <a:pt x="216" y="876"/>
                      <a:pt x="207" y="867"/>
                      <a:pt x="196" y="867"/>
                    </a:cubicBezTo>
                    <a:cubicBezTo>
                      <a:pt x="185" y="867"/>
                      <a:pt x="177" y="876"/>
                      <a:pt x="177" y="887"/>
                    </a:cubicBezTo>
                    <a:cubicBezTo>
                      <a:pt x="177" y="897"/>
                      <a:pt x="185" y="906"/>
                      <a:pt x="196" y="906"/>
                    </a:cubicBezTo>
                    <a:cubicBezTo>
                      <a:pt x="207" y="906"/>
                      <a:pt x="216" y="897"/>
                      <a:pt x="216" y="887"/>
                    </a:cubicBezTo>
                    <a:close/>
                    <a:moveTo>
                      <a:pt x="214" y="894"/>
                    </a:moveTo>
                    <a:lnTo>
                      <a:pt x="178" y="879"/>
                    </a:lnTo>
                    <a:lnTo>
                      <a:pt x="167" y="907"/>
                    </a:lnTo>
                    <a:lnTo>
                      <a:pt x="203" y="921"/>
                    </a:lnTo>
                    <a:lnTo>
                      <a:pt x="214" y="894"/>
                    </a:lnTo>
                    <a:close/>
                    <a:moveTo>
                      <a:pt x="205" y="914"/>
                    </a:moveTo>
                    <a:cubicBezTo>
                      <a:pt x="205" y="903"/>
                      <a:pt x="196" y="894"/>
                      <a:pt x="185" y="894"/>
                    </a:cubicBezTo>
                    <a:cubicBezTo>
                      <a:pt x="174" y="894"/>
                      <a:pt x="166" y="903"/>
                      <a:pt x="166" y="914"/>
                    </a:cubicBezTo>
                    <a:cubicBezTo>
                      <a:pt x="166" y="925"/>
                      <a:pt x="174" y="933"/>
                      <a:pt x="185" y="933"/>
                    </a:cubicBezTo>
                    <a:cubicBezTo>
                      <a:pt x="196" y="933"/>
                      <a:pt x="205" y="925"/>
                      <a:pt x="205" y="914"/>
                    </a:cubicBezTo>
                    <a:close/>
                    <a:moveTo>
                      <a:pt x="203" y="921"/>
                    </a:moveTo>
                    <a:lnTo>
                      <a:pt x="167" y="907"/>
                    </a:lnTo>
                    <a:lnTo>
                      <a:pt x="156" y="935"/>
                    </a:lnTo>
                    <a:lnTo>
                      <a:pt x="192" y="949"/>
                    </a:lnTo>
                    <a:lnTo>
                      <a:pt x="203" y="921"/>
                    </a:lnTo>
                    <a:close/>
                    <a:moveTo>
                      <a:pt x="194" y="942"/>
                    </a:moveTo>
                    <a:cubicBezTo>
                      <a:pt x="194" y="931"/>
                      <a:pt x="185" y="922"/>
                      <a:pt x="174" y="922"/>
                    </a:cubicBezTo>
                    <a:cubicBezTo>
                      <a:pt x="163" y="922"/>
                      <a:pt x="155" y="931"/>
                      <a:pt x="155" y="942"/>
                    </a:cubicBezTo>
                    <a:cubicBezTo>
                      <a:pt x="155" y="953"/>
                      <a:pt x="163" y="961"/>
                      <a:pt x="174" y="961"/>
                    </a:cubicBezTo>
                    <a:cubicBezTo>
                      <a:pt x="185" y="961"/>
                      <a:pt x="194" y="953"/>
                      <a:pt x="194" y="942"/>
                    </a:cubicBezTo>
                    <a:close/>
                    <a:moveTo>
                      <a:pt x="192" y="949"/>
                    </a:moveTo>
                    <a:lnTo>
                      <a:pt x="156" y="935"/>
                    </a:lnTo>
                    <a:lnTo>
                      <a:pt x="145" y="963"/>
                    </a:lnTo>
                    <a:lnTo>
                      <a:pt x="182" y="977"/>
                    </a:lnTo>
                    <a:lnTo>
                      <a:pt x="192" y="949"/>
                    </a:lnTo>
                    <a:close/>
                    <a:moveTo>
                      <a:pt x="183" y="970"/>
                    </a:moveTo>
                    <a:cubicBezTo>
                      <a:pt x="183" y="959"/>
                      <a:pt x="174" y="950"/>
                      <a:pt x="163" y="950"/>
                    </a:cubicBezTo>
                    <a:cubicBezTo>
                      <a:pt x="153" y="950"/>
                      <a:pt x="144" y="959"/>
                      <a:pt x="144" y="970"/>
                    </a:cubicBezTo>
                    <a:cubicBezTo>
                      <a:pt x="144" y="981"/>
                      <a:pt x="153" y="989"/>
                      <a:pt x="163" y="989"/>
                    </a:cubicBezTo>
                    <a:cubicBezTo>
                      <a:pt x="174" y="989"/>
                      <a:pt x="183" y="981"/>
                      <a:pt x="183" y="970"/>
                    </a:cubicBezTo>
                    <a:close/>
                    <a:moveTo>
                      <a:pt x="182" y="977"/>
                    </a:moveTo>
                    <a:lnTo>
                      <a:pt x="145" y="963"/>
                    </a:lnTo>
                    <a:lnTo>
                      <a:pt x="134" y="992"/>
                    </a:lnTo>
                    <a:lnTo>
                      <a:pt x="171" y="1006"/>
                    </a:lnTo>
                    <a:lnTo>
                      <a:pt x="182" y="977"/>
                    </a:lnTo>
                    <a:close/>
                    <a:moveTo>
                      <a:pt x="172" y="999"/>
                    </a:moveTo>
                    <a:cubicBezTo>
                      <a:pt x="172" y="988"/>
                      <a:pt x="163" y="979"/>
                      <a:pt x="153" y="979"/>
                    </a:cubicBezTo>
                    <a:cubicBezTo>
                      <a:pt x="142" y="979"/>
                      <a:pt x="133" y="988"/>
                      <a:pt x="133" y="999"/>
                    </a:cubicBezTo>
                    <a:cubicBezTo>
                      <a:pt x="133" y="1010"/>
                      <a:pt x="142" y="1018"/>
                      <a:pt x="153" y="1018"/>
                    </a:cubicBezTo>
                    <a:cubicBezTo>
                      <a:pt x="163" y="1018"/>
                      <a:pt x="172" y="1010"/>
                      <a:pt x="172" y="999"/>
                    </a:cubicBezTo>
                    <a:close/>
                    <a:moveTo>
                      <a:pt x="171" y="1006"/>
                    </a:moveTo>
                    <a:lnTo>
                      <a:pt x="134" y="992"/>
                    </a:lnTo>
                    <a:lnTo>
                      <a:pt x="124" y="1021"/>
                    </a:lnTo>
                    <a:lnTo>
                      <a:pt x="160" y="1035"/>
                    </a:lnTo>
                    <a:lnTo>
                      <a:pt x="171" y="1006"/>
                    </a:lnTo>
                    <a:close/>
                    <a:moveTo>
                      <a:pt x="162" y="1028"/>
                    </a:moveTo>
                    <a:cubicBezTo>
                      <a:pt x="162" y="1017"/>
                      <a:pt x="153" y="1009"/>
                      <a:pt x="142" y="1009"/>
                    </a:cubicBezTo>
                    <a:cubicBezTo>
                      <a:pt x="131" y="1009"/>
                      <a:pt x="122" y="1017"/>
                      <a:pt x="122" y="1028"/>
                    </a:cubicBezTo>
                    <a:cubicBezTo>
                      <a:pt x="122" y="1039"/>
                      <a:pt x="131" y="1048"/>
                      <a:pt x="142" y="1048"/>
                    </a:cubicBezTo>
                    <a:cubicBezTo>
                      <a:pt x="153" y="1048"/>
                      <a:pt x="162" y="1039"/>
                      <a:pt x="162" y="1028"/>
                    </a:cubicBezTo>
                    <a:close/>
                    <a:moveTo>
                      <a:pt x="161" y="1035"/>
                    </a:moveTo>
                    <a:lnTo>
                      <a:pt x="124" y="1022"/>
                    </a:lnTo>
                    <a:lnTo>
                      <a:pt x="113" y="1051"/>
                    </a:lnTo>
                    <a:lnTo>
                      <a:pt x="150" y="1064"/>
                    </a:lnTo>
                    <a:lnTo>
                      <a:pt x="161" y="1035"/>
                    </a:lnTo>
                    <a:close/>
                    <a:moveTo>
                      <a:pt x="151" y="1057"/>
                    </a:moveTo>
                    <a:cubicBezTo>
                      <a:pt x="151" y="1046"/>
                      <a:pt x="143" y="1038"/>
                      <a:pt x="132" y="1038"/>
                    </a:cubicBezTo>
                    <a:cubicBezTo>
                      <a:pt x="121" y="1038"/>
                      <a:pt x="112" y="1046"/>
                      <a:pt x="112" y="1057"/>
                    </a:cubicBezTo>
                    <a:cubicBezTo>
                      <a:pt x="112" y="1068"/>
                      <a:pt x="121" y="1077"/>
                      <a:pt x="132" y="1077"/>
                    </a:cubicBezTo>
                    <a:cubicBezTo>
                      <a:pt x="143" y="1077"/>
                      <a:pt x="151" y="1068"/>
                      <a:pt x="151" y="1057"/>
                    </a:cubicBezTo>
                    <a:close/>
                    <a:moveTo>
                      <a:pt x="150" y="1064"/>
                    </a:moveTo>
                    <a:lnTo>
                      <a:pt x="113" y="1051"/>
                    </a:lnTo>
                    <a:lnTo>
                      <a:pt x="103" y="1082"/>
                    </a:lnTo>
                    <a:lnTo>
                      <a:pt x="140" y="1094"/>
                    </a:lnTo>
                    <a:lnTo>
                      <a:pt x="150" y="1064"/>
                    </a:lnTo>
                    <a:close/>
                    <a:moveTo>
                      <a:pt x="141" y="1088"/>
                    </a:moveTo>
                    <a:cubicBezTo>
                      <a:pt x="141" y="1077"/>
                      <a:pt x="132" y="1068"/>
                      <a:pt x="121" y="1068"/>
                    </a:cubicBezTo>
                    <a:cubicBezTo>
                      <a:pt x="111" y="1068"/>
                      <a:pt x="102" y="1077"/>
                      <a:pt x="102" y="1088"/>
                    </a:cubicBezTo>
                    <a:cubicBezTo>
                      <a:pt x="102" y="1099"/>
                      <a:pt x="111" y="1108"/>
                      <a:pt x="121" y="1108"/>
                    </a:cubicBezTo>
                    <a:cubicBezTo>
                      <a:pt x="132" y="1108"/>
                      <a:pt x="141" y="1099"/>
                      <a:pt x="141" y="1088"/>
                    </a:cubicBezTo>
                    <a:close/>
                    <a:moveTo>
                      <a:pt x="140" y="1094"/>
                    </a:moveTo>
                    <a:lnTo>
                      <a:pt x="103" y="1082"/>
                    </a:lnTo>
                    <a:lnTo>
                      <a:pt x="93" y="1112"/>
                    </a:lnTo>
                    <a:lnTo>
                      <a:pt x="130" y="1124"/>
                    </a:lnTo>
                    <a:lnTo>
                      <a:pt x="140" y="1094"/>
                    </a:lnTo>
                    <a:close/>
                    <a:moveTo>
                      <a:pt x="131" y="1118"/>
                    </a:moveTo>
                    <a:cubicBezTo>
                      <a:pt x="131" y="1107"/>
                      <a:pt x="122" y="1099"/>
                      <a:pt x="111" y="1099"/>
                    </a:cubicBezTo>
                    <a:cubicBezTo>
                      <a:pt x="101" y="1099"/>
                      <a:pt x="92" y="1107"/>
                      <a:pt x="92" y="1118"/>
                    </a:cubicBezTo>
                    <a:cubicBezTo>
                      <a:pt x="92" y="1129"/>
                      <a:pt x="101" y="1138"/>
                      <a:pt x="111" y="1138"/>
                    </a:cubicBezTo>
                    <a:cubicBezTo>
                      <a:pt x="122" y="1138"/>
                      <a:pt x="131" y="1129"/>
                      <a:pt x="131" y="1118"/>
                    </a:cubicBezTo>
                    <a:close/>
                    <a:moveTo>
                      <a:pt x="130" y="1124"/>
                    </a:moveTo>
                    <a:lnTo>
                      <a:pt x="93" y="1112"/>
                    </a:lnTo>
                    <a:lnTo>
                      <a:pt x="83" y="1142"/>
                    </a:lnTo>
                    <a:lnTo>
                      <a:pt x="121" y="1154"/>
                    </a:lnTo>
                    <a:lnTo>
                      <a:pt x="130" y="1124"/>
                    </a:lnTo>
                    <a:close/>
                    <a:moveTo>
                      <a:pt x="122" y="1148"/>
                    </a:moveTo>
                    <a:cubicBezTo>
                      <a:pt x="122" y="1137"/>
                      <a:pt x="113" y="1128"/>
                      <a:pt x="102" y="1128"/>
                    </a:cubicBezTo>
                    <a:cubicBezTo>
                      <a:pt x="91" y="1128"/>
                      <a:pt x="82" y="1137"/>
                      <a:pt x="82" y="1148"/>
                    </a:cubicBezTo>
                    <a:cubicBezTo>
                      <a:pt x="82" y="1159"/>
                      <a:pt x="91" y="1168"/>
                      <a:pt x="102" y="1168"/>
                    </a:cubicBezTo>
                    <a:cubicBezTo>
                      <a:pt x="113" y="1168"/>
                      <a:pt x="122" y="1159"/>
                      <a:pt x="122" y="1148"/>
                    </a:cubicBezTo>
                    <a:close/>
                    <a:moveTo>
                      <a:pt x="121" y="1154"/>
                    </a:moveTo>
                    <a:lnTo>
                      <a:pt x="83" y="1142"/>
                    </a:lnTo>
                    <a:lnTo>
                      <a:pt x="75" y="1171"/>
                    </a:lnTo>
                    <a:lnTo>
                      <a:pt x="112" y="1182"/>
                    </a:lnTo>
                    <a:lnTo>
                      <a:pt x="121" y="1154"/>
                    </a:lnTo>
                    <a:close/>
                    <a:moveTo>
                      <a:pt x="113" y="1177"/>
                    </a:moveTo>
                    <a:cubicBezTo>
                      <a:pt x="113" y="1166"/>
                      <a:pt x="104" y="1157"/>
                      <a:pt x="94" y="1157"/>
                    </a:cubicBezTo>
                    <a:cubicBezTo>
                      <a:pt x="83" y="1157"/>
                      <a:pt x="74" y="1166"/>
                      <a:pt x="74" y="1177"/>
                    </a:cubicBezTo>
                    <a:cubicBezTo>
                      <a:pt x="74" y="1187"/>
                      <a:pt x="83" y="1196"/>
                      <a:pt x="94" y="1196"/>
                    </a:cubicBezTo>
                    <a:cubicBezTo>
                      <a:pt x="104" y="1196"/>
                      <a:pt x="113" y="1187"/>
                      <a:pt x="113" y="1177"/>
                    </a:cubicBezTo>
                    <a:close/>
                    <a:moveTo>
                      <a:pt x="112" y="1182"/>
                    </a:moveTo>
                    <a:lnTo>
                      <a:pt x="75" y="1171"/>
                    </a:lnTo>
                    <a:lnTo>
                      <a:pt x="66" y="1201"/>
                    </a:lnTo>
                    <a:lnTo>
                      <a:pt x="104" y="1212"/>
                    </a:lnTo>
                    <a:lnTo>
                      <a:pt x="112" y="1182"/>
                    </a:lnTo>
                    <a:close/>
                    <a:moveTo>
                      <a:pt x="105" y="1206"/>
                    </a:moveTo>
                    <a:cubicBezTo>
                      <a:pt x="105" y="1195"/>
                      <a:pt x="96" y="1187"/>
                      <a:pt x="85" y="1187"/>
                    </a:cubicBezTo>
                    <a:cubicBezTo>
                      <a:pt x="74" y="1187"/>
                      <a:pt x="65" y="1195"/>
                      <a:pt x="65" y="1206"/>
                    </a:cubicBezTo>
                    <a:cubicBezTo>
                      <a:pt x="65" y="1217"/>
                      <a:pt x="74" y="1226"/>
                      <a:pt x="85" y="1226"/>
                    </a:cubicBezTo>
                    <a:cubicBezTo>
                      <a:pt x="96" y="1226"/>
                      <a:pt x="105" y="1217"/>
                      <a:pt x="105" y="1206"/>
                    </a:cubicBezTo>
                    <a:close/>
                    <a:moveTo>
                      <a:pt x="104" y="1212"/>
                    </a:moveTo>
                    <a:lnTo>
                      <a:pt x="66" y="1201"/>
                    </a:lnTo>
                    <a:lnTo>
                      <a:pt x="58" y="1231"/>
                    </a:lnTo>
                    <a:lnTo>
                      <a:pt x="96" y="1241"/>
                    </a:lnTo>
                    <a:lnTo>
                      <a:pt x="104" y="1212"/>
                    </a:lnTo>
                    <a:close/>
                    <a:moveTo>
                      <a:pt x="96" y="1236"/>
                    </a:moveTo>
                    <a:cubicBezTo>
                      <a:pt x="96" y="1225"/>
                      <a:pt x="88" y="1216"/>
                      <a:pt x="77" y="1216"/>
                    </a:cubicBezTo>
                    <a:cubicBezTo>
                      <a:pt x="66" y="1216"/>
                      <a:pt x="57" y="1225"/>
                      <a:pt x="57" y="1236"/>
                    </a:cubicBezTo>
                    <a:cubicBezTo>
                      <a:pt x="57" y="1247"/>
                      <a:pt x="66" y="1255"/>
                      <a:pt x="77" y="1255"/>
                    </a:cubicBezTo>
                    <a:cubicBezTo>
                      <a:pt x="88" y="1255"/>
                      <a:pt x="96" y="1247"/>
                      <a:pt x="96" y="1236"/>
                    </a:cubicBezTo>
                    <a:close/>
                    <a:moveTo>
                      <a:pt x="96" y="1241"/>
                    </a:moveTo>
                    <a:lnTo>
                      <a:pt x="58" y="1231"/>
                    </a:lnTo>
                    <a:lnTo>
                      <a:pt x="50" y="1259"/>
                    </a:lnTo>
                    <a:lnTo>
                      <a:pt x="88" y="1269"/>
                    </a:lnTo>
                    <a:lnTo>
                      <a:pt x="96" y="1241"/>
                    </a:lnTo>
                    <a:close/>
                    <a:moveTo>
                      <a:pt x="89" y="1264"/>
                    </a:moveTo>
                    <a:cubicBezTo>
                      <a:pt x="89" y="1254"/>
                      <a:pt x="80" y="1245"/>
                      <a:pt x="69" y="1245"/>
                    </a:cubicBezTo>
                    <a:cubicBezTo>
                      <a:pt x="58" y="1245"/>
                      <a:pt x="50" y="1254"/>
                      <a:pt x="50" y="1264"/>
                    </a:cubicBezTo>
                    <a:cubicBezTo>
                      <a:pt x="50" y="1275"/>
                      <a:pt x="58" y="1284"/>
                      <a:pt x="69" y="1284"/>
                    </a:cubicBezTo>
                    <a:cubicBezTo>
                      <a:pt x="80" y="1284"/>
                      <a:pt x="89" y="1275"/>
                      <a:pt x="89" y="1264"/>
                    </a:cubicBezTo>
                    <a:close/>
                    <a:moveTo>
                      <a:pt x="88" y="1269"/>
                    </a:moveTo>
                    <a:lnTo>
                      <a:pt x="50" y="1260"/>
                    </a:lnTo>
                    <a:lnTo>
                      <a:pt x="43" y="1289"/>
                    </a:lnTo>
                    <a:lnTo>
                      <a:pt x="81" y="1298"/>
                    </a:lnTo>
                    <a:lnTo>
                      <a:pt x="88" y="1269"/>
                    </a:lnTo>
                    <a:close/>
                    <a:moveTo>
                      <a:pt x="82" y="1293"/>
                    </a:moveTo>
                    <a:cubicBezTo>
                      <a:pt x="82" y="1282"/>
                      <a:pt x="73" y="1274"/>
                      <a:pt x="62" y="1274"/>
                    </a:cubicBezTo>
                    <a:cubicBezTo>
                      <a:pt x="51" y="1274"/>
                      <a:pt x="42" y="1282"/>
                      <a:pt x="42" y="1293"/>
                    </a:cubicBezTo>
                    <a:cubicBezTo>
                      <a:pt x="42" y="1304"/>
                      <a:pt x="51" y="1313"/>
                      <a:pt x="62" y="1313"/>
                    </a:cubicBezTo>
                    <a:cubicBezTo>
                      <a:pt x="73" y="1313"/>
                      <a:pt x="82" y="1304"/>
                      <a:pt x="82" y="1293"/>
                    </a:cubicBezTo>
                    <a:close/>
                    <a:moveTo>
                      <a:pt x="81" y="1298"/>
                    </a:moveTo>
                    <a:lnTo>
                      <a:pt x="43" y="1289"/>
                    </a:lnTo>
                    <a:lnTo>
                      <a:pt x="36" y="1317"/>
                    </a:lnTo>
                    <a:lnTo>
                      <a:pt x="75" y="1326"/>
                    </a:lnTo>
                    <a:lnTo>
                      <a:pt x="81" y="1298"/>
                    </a:lnTo>
                    <a:close/>
                    <a:moveTo>
                      <a:pt x="75" y="1321"/>
                    </a:moveTo>
                    <a:cubicBezTo>
                      <a:pt x="75" y="1311"/>
                      <a:pt x="66" y="1302"/>
                      <a:pt x="55" y="1302"/>
                    </a:cubicBezTo>
                    <a:cubicBezTo>
                      <a:pt x="45" y="1302"/>
                      <a:pt x="36" y="1311"/>
                      <a:pt x="36" y="1321"/>
                    </a:cubicBezTo>
                    <a:cubicBezTo>
                      <a:pt x="36" y="1332"/>
                      <a:pt x="45" y="1341"/>
                      <a:pt x="55" y="1341"/>
                    </a:cubicBezTo>
                    <a:cubicBezTo>
                      <a:pt x="66" y="1341"/>
                      <a:pt x="75" y="1332"/>
                      <a:pt x="75" y="1321"/>
                    </a:cubicBezTo>
                    <a:close/>
                    <a:moveTo>
                      <a:pt x="75" y="1326"/>
                    </a:moveTo>
                    <a:lnTo>
                      <a:pt x="36" y="1317"/>
                    </a:lnTo>
                    <a:lnTo>
                      <a:pt x="30" y="1346"/>
                    </a:lnTo>
                    <a:lnTo>
                      <a:pt x="68" y="1354"/>
                    </a:lnTo>
                    <a:lnTo>
                      <a:pt x="75" y="1326"/>
                    </a:lnTo>
                    <a:close/>
                    <a:moveTo>
                      <a:pt x="69" y="1350"/>
                    </a:moveTo>
                    <a:cubicBezTo>
                      <a:pt x="69" y="1339"/>
                      <a:pt x="60" y="1330"/>
                      <a:pt x="49" y="1330"/>
                    </a:cubicBezTo>
                    <a:cubicBezTo>
                      <a:pt x="38" y="1330"/>
                      <a:pt x="30" y="1339"/>
                      <a:pt x="30" y="1350"/>
                    </a:cubicBezTo>
                    <a:cubicBezTo>
                      <a:pt x="30" y="1361"/>
                      <a:pt x="38" y="1369"/>
                      <a:pt x="49" y="1369"/>
                    </a:cubicBezTo>
                    <a:cubicBezTo>
                      <a:pt x="60" y="1369"/>
                      <a:pt x="69" y="1361"/>
                      <a:pt x="69" y="1350"/>
                    </a:cubicBezTo>
                    <a:close/>
                    <a:moveTo>
                      <a:pt x="69" y="1354"/>
                    </a:moveTo>
                    <a:lnTo>
                      <a:pt x="30" y="1346"/>
                    </a:lnTo>
                    <a:lnTo>
                      <a:pt x="24" y="1374"/>
                    </a:lnTo>
                    <a:lnTo>
                      <a:pt x="63" y="1382"/>
                    </a:lnTo>
                    <a:lnTo>
                      <a:pt x="69" y="1354"/>
                    </a:lnTo>
                    <a:close/>
                    <a:moveTo>
                      <a:pt x="63" y="1378"/>
                    </a:moveTo>
                    <a:cubicBezTo>
                      <a:pt x="63" y="1367"/>
                      <a:pt x="54" y="1358"/>
                      <a:pt x="44" y="1358"/>
                    </a:cubicBezTo>
                    <a:cubicBezTo>
                      <a:pt x="33" y="1358"/>
                      <a:pt x="24" y="1367"/>
                      <a:pt x="24" y="1378"/>
                    </a:cubicBezTo>
                    <a:cubicBezTo>
                      <a:pt x="24" y="1389"/>
                      <a:pt x="33" y="1397"/>
                      <a:pt x="44" y="1397"/>
                    </a:cubicBezTo>
                    <a:cubicBezTo>
                      <a:pt x="54" y="1397"/>
                      <a:pt x="63" y="1389"/>
                      <a:pt x="63" y="1378"/>
                    </a:cubicBezTo>
                    <a:close/>
                    <a:moveTo>
                      <a:pt x="63" y="1381"/>
                    </a:moveTo>
                    <a:lnTo>
                      <a:pt x="24" y="1374"/>
                    </a:lnTo>
                    <a:lnTo>
                      <a:pt x="19" y="1402"/>
                    </a:lnTo>
                    <a:lnTo>
                      <a:pt x="58" y="1409"/>
                    </a:lnTo>
                    <a:lnTo>
                      <a:pt x="63" y="1381"/>
                    </a:lnTo>
                    <a:close/>
                    <a:moveTo>
                      <a:pt x="58" y="1406"/>
                    </a:moveTo>
                    <a:cubicBezTo>
                      <a:pt x="58" y="1395"/>
                      <a:pt x="49" y="1386"/>
                      <a:pt x="38" y="1386"/>
                    </a:cubicBezTo>
                    <a:cubicBezTo>
                      <a:pt x="27" y="1386"/>
                      <a:pt x="19" y="1395"/>
                      <a:pt x="19" y="1406"/>
                    </a:cubicBezTo>
                    <a:cubicBezTo>
                      <a:pt x="19" y="1416"/>
                      <a:pt x="27" y="1425"/>
                      <a:pt x="38" y="1425"/>
                    </a:cubicBezTo>
                    <a:cubicBezTo>
                      <a:pt x="49" y="1425"/>
                      <a:pt x="58" y="1416"/>
                      <a:pt x="58" y="1406"/>
                    </a:cubicBezTo>
                    <a:close/>
                    <a:moveTo>
                      <a:pt x="58" y="1409"/>
                    </a:moveTo>
                    <a:lnTo>
                      <a:pt x="19" y="1402"/>
                    </a:lnTo>
                    <a:lnTo>
                      <a:pt x="14" y="1430"/>
                    </a:lnTo>
                    <a:lnTo>
                      <a:pt x="53" y="1436"/>
                    </a:lnTo>
                    <a:lnTo>
                      <a:pt x="58" y="1409"/>
                    </a:lnTo>
                    <a:close/>
                    <a:moveTo>
                      <a:pt x="53" y="1433"/>
                    </a:moveTo>
                    <a:cubicBezTo>
                      <a:pt x="53" y="1422"/>
                      <a:pt x="44" y="1413"/>
                      <a:pt x="34" y="1413"/>
                    </a:cubicBezTo>
                    <a:cubicBezTo>
                      <a:pt x="23" y="1413"/>
                      <a:pt x="14" y="1422"/>
                      <a:pt x="14" y="1433"/>
                    </a:cubicBezTo>
                    <a:cubicBezTo>
                      <a:pt x="14" y="1444"/>
                      <a:pt x="23" y="1453"/>
                      <a:pt x="34" y="1453"/>
                    </a:cubicBezTo>
                    <a:cubicBezTo>
                      <a:pt x="44" y="1453"/>
                      <a:pt x="53" y="1444"/>
                      <a:pt x="53" y="1433"/>
                    </a:cubicBezTo>
                    <a:close/>
                    <a:moveTo>
                      <a:pt x="53" y="1436"/>
                    </a:moveTo>
                    <a:lnTo>
                      <a:pt x="14" y="1430"/>
                    </a:lnTo>
                    <a:lnTo>
                      <a:pt x="10" y="1456"/>
                    </a:lnTo>
                    <a:lnTo>
                      <a:pt x="49" y="1462"/>
                    </a:lnTo>
                    <a:lnTo>
                      <a:pt x="53" y="1436"/>
                    </a:lnTo>
                    <a:close/>
                    <a:moveTo>
                      <a:pt x="49" y="1459"/>
                    </a:moveTo>
                    <a:cubicBezTo>
                      <a:pt x="49" y="1448"/>
                      <a:pt x="40" y="1440"/>
                      <a:pt x="30" y="1440"/>
                    </a:cubicBezTo>
                    <a:cubicBezTo>
                      <a:pt x="19" y="1440"/>
                      <a:pt x="10" y="1448"/>
                      <a:pt x="10" y="1459"/>
                    </a:cubicBezTo>
                    <a:cubicBezTo>
                      <a:pt x="10" y="1470"/>
                      <a:pt x="19" y="1479"/>
                      <a:pt x="30" y="1479"/>
                    </a:cubicBezTo>
                    <a:cubicBezTo>
                      <a:pt x="40" y="1479"/>
                      <a:pt x="49" y="1470"/>
                      <a:pt x="49" y="1459"/>
                    </a:cubicBezTo>
                    <a:close/>
                    <a:moveTo>
                      <a:pt x="49" y="1462"/>
                    </a:moveTo>
                    <a:lnTo>
                      <a:pt x="10" y="1457"/>
                    </a:lnTo>
                    <a:lnTo>
                      <a:pt x="7" y="1484"/>
                    </a:lnTo>
                    <a:lnTo>
                      <a:pt x="45" y="1489"/>
                    </a:lnTo>
                    <a:lnTo>
                      <a:pt x="49" y="1462"/>
                    </a:lnTo>
                    <a:close/>
                    <a:moveTo>
                      <a:pt x="46" y="1486"/>
                    </a:moveTo>
                    <a:cubicBezTo>
                      <a:pt x="46" y="1475"/>
                      <a:pt x="37" y="1467"/>
                      <a:pt x="26" y="1467"/>
                    </a:cubicBezTo>
                    <a:cubicBezTo>
                      <a:pt x="15" y="1467"/>
                      <a:pt x="6" y="1475"/>
                      <a:pt x="6" y="1486"/>
                    </a:cubicBezTo>
                    <a:cubicBezTo>
                      <a:pt x="6" y="1497"/>
                      <a:pt x="15" y="1506"/>
                      <a:pt x="26" y="1506"/>
                    </a:cubicBezTo>
                    <a:cubicBezTo>
                      <a:pt x="37" y="1506"/>
                      <a:pt x="46" y="1497"/>
                      <a:pt x="46" y="1486"/>
                    </a:cubicBezTo>
                    <a:close/>
                    <a:moveTo>
                      <a:pt x="46" y="1488"/>
                    </a:moveTo>
                    <a:lnTo>
                      <a:pt x="6" y="1484"/>
                    </a:lnTo>
                    <a:lnTo>
                      <a:pt x="4" y="1511"/>
                    </a:lnTo>
                    <a:lnTo>
                      <a:pt x="43" y="1515"/>
                    </a:lnTo>
                    <a:lnTo>
                      <a:pt x="46" y="1488"/>
                    </a:lnTo>
                    <a:close/>
                    <a:moveTo>
                      <a:pt x="43" y="1513"/>
                    </a:moveTo>
                    <a:cubicBezTo>
                      <a:pt x="43" y="1502"/>
                      <a:pt x="34" y="1493"/>
                      <a:pt x="23" y="1493"/>
                    </a:cubicBezTo>
                    <a:cubicBezTo>
                      <a:pt x="12" y="1493"/>
                      <a:pt x="4" y="1502"/>
                      <a:pt x="4" y="1513"/>
                    </a:cubicBezTo>
                    <a:cubicBezTo>
                      <a:pt x="4" y="1524"/>
                      <a:pt x="12" y="1533"/>
                      <a:pt x="23" y="1533"/>
                    </a:cubicBezTo>
                    <a:cubicBezTo>
                      <a:pt x="34" y="1533"/>
                      <a:pt x="43" y="1524"/>
                      <a:pt x="43" y="1513"/>
                    </a:cubicBezTo>
                    <a:close/>
                    <a:moveTo>
                      <a:pt x="43" y="1514"/>
                    </a:moveTo>
                    <a:lnTo>
                      <a:pt x="4" y="1511"/>
                    </a:lnTo>
                    <a:lnTo>
                      <a:pt x="2" y="1536"/>
                    </a:lnTo>
                    <a:lnTo>
                      <a:pt x="41" y="1539"/>
                    </a:lnTo>
                    <a:lnTo>
                      <a:pt x="43" y="1514"/>
                    </a:lnTo>
                    <a:close/>
                    <a:moveTo>
                      <a:pt x="41" y="1538"/>
                    </a:moveTo>
                    <a:cubicBezTo>
                      <a:pt x="41" y="1527"/>
                      <a:pt x="32" y="1518"/>
                      <a:pt x="21" y="1518"/>
                    </a:cubicBezTo>
                    <a:cubicBezTo>
                      <a:pt x="10" y="1518"/>
                      <a:pt x="2" y="1527"/>
                      <a:pt x="2" y="1538"/>
                    </a:cubicBezTo>
                    <a:cubicBezTo>
                      <a:pt x="2" y="1549"/>
                      <a:pt x="10" y="1558"/>
                      <a:pt x="21" y="1558"/>
                    </a:cubicBezTo>
                    <a:cubicBezTo>
                      <a:pt x="32" y="1558"/>
                      <a:pt x="41" y="1549"/>
                      <a:pt x="41" y="1538"/>
                    </a:cubicBezTo>
                    <a:close/>
                    <a:moveTo>
                      <a:pt x="41" y="1539"/>
                    </a:moveTo>
                    <a:lnTo>
                      <a:pt x="2" y="1537"/>
                    </a:lnTo>
                    <a:lnTo>
                      <a:pt x="0" y="1562"/>
                    </a:lnTo>
                    <a:lnTo>
                      <a:pt x="40" y="1564"/>
                    </a:lnTo>
                    <a:lnTo>
                      <a:pt x="41" y="1539"/>
                    </a:lnTo>
                    <a:close/>
                    <a:moveTo>
                      <a:pt x="40" y="1563"/>
                    </a:moveTo>
                    <a:cubicBezTo>
                      <a:pt x="40" y="1552"/>
                      <a:pt x="31" y="1543"/>
                      <a:pt x="20" y="1543"/>
                    </a:cubicBezTo>
                    <a:cubicBezTo>
                      <a:pt x="9" y="1543"/>
                      <a:pt x="0" y="1552"/>
                      <a:pt x="0" y="1563"/>
                    </a:cubicBezTo>
                    <a:cubicBezTo>
                      <a:pt x="0" y="1573"/>
                      <a:pt x="9" y="1582"/>
                      <a:pt x="20" y="1582"/>
                    </a:cubicBezTo>
                    <a:cubicBezTo>
                      <a:pt x="31" y="1582"/>
                      <a:pt x="40" y="1573"/>
                      <a:pt x="40" y="1563"/>
                    </a:cubicBezTo>
                    <a:close/>
                    <a:moveTo>
                      <a:pt x="40" y="1563"/>
                    </a:moveTo>
                    <a:lnTo>
                      <a:pt x="0" y="1562"/>
                    </a:lnTo>
                    <a:lnTo>
                      <a:pt x="0" y="1586"/>
                    </a:lnTo>
                    <a:lnTo>
                      <a:pt x="39" y="1587"/>
                    </a:lnTo>
                    <a:lnTo>
                      <a:pt x="40" y="1563"/>
                    </a:lnTo>
                    <a:close/>
                    <a:moveTo>
                      <a:pt x="39" y="1586"/>
                    </a:moveTo>
                    <a:cubicBezTo>
                      <a:pt x="39" y="1575"/>
                      <a:pt x="30" y="1566"/>
                      <a:pt x="19" y="1566"/>
                    </a:cubicBezTo>
                    <a:cubicBezTo>
                      <a:pt x="9" y="1566"/>
                      <a:pt x="0" y="1575"/>
                      <a:pt x="0" y="1586"/>
                    </a:cubicBezTo>
                    <a:cubicBezTo>
                      <a:pt x="0" y="1597"/>
                      <a:pt x="9" y="1606"/>
                      <a:pt x="19" y="1606"/>
                    </a:cubicBezTo>
                    <a:cubicBezTo>
                      <a:pt x="30" y="1606"/>
                      <a:pt x="39" y="1597"/>
                      <a:pt x="39" y="1586"/>
                    </a:cubicBezTo>
                    <a:close/>
                    <a:moveTo>
                      <a:pt x="39" y="1586"/>
                    </a:moveTo>
                    <a:lnTo>
                      <a:pt x="0" y="1586"/>
                    </a:lnTo>
                    <a:lnTo>
                      <a:pt x="0" y="1609"/>
                    </a:lnTo>
                    <a:lnTo>
                      <a:pt x="39" y="1609"/>
                    </a:lnTo>
                    <a:lnTo>
                      <a:pt x="39" y="1586"/>
                    </a:lnTo>
                    <a:close/>
                    <a:moveTo>
                      <a:pt x="39" y="1609"/>
                    </a:moveTo>
                    <a:cubicBezTo>
                      <a:pt x="39" y="1598"/>
                      <a:pt x="30" y="1589"/>
                      <a:pt x="19" y="1589"/>
                    </a:cubicBezTo>
                    <a:cubicBezTo>
                      <a:pt x="9" y="1589"/>
                      <a:pt x="0" y="1598"/>
                      <a:pt x="0" y="1609"/>
                    </a:cubicBezTo>
                    <a:cubicBezTo>
                      <a:pt x="0" y="1620"/>
                      <a:pt x="9" y="1629"/>
                      <a:pt x="19" y="1629"/>
                    </a:cubicBezTo>
                    <a:cubicBezTo>
                      <a:pt x="30" y="1629"/>
                      <a:pt x="39" y="1620"/>
                      <a:pt x="39" y="1609"/>
                    </a:cubicBezTo>
                    <a:close/>
                    <a:moveTo>
                      <a:pt x="39" y="1609"/>
                    </a:moveTo>
                    <a:lnTo>
                      <a:pt x="0" y="1609"/>
                    </a:lnTo>
                    <a:lnTo>
                      <a:pt x="0" y="1632"/>
                    </a:lnTo>
                    <a:lnTo>
                      <a:pt x="39" y="1631"/>
                    </a:lnTo>
                    <a:lnTo>
                      <a:pt x="39" y="1609"/>
                    </a:lnTo>
                    <a:close/>
                    <a:moveTo>
                      <a:pt x="39" y="1631"/>
                    </a:moveTo>
                    <a:cubicBezTo>
                      <a:pt x="39" y="1620"/>
                      <a:pt x="31" y="1612"/>
                      <a:pt x="20" y="1612"/>
                    </a:cubicBezTo>
                    <a:cubicBezTo>
                      <a:pt x="9" y="1612"/>
                      <a:pt x="0" y="1620"/>
                      <a:pt x="0" y="1631"/>
                    </a:cubicBezTo>
                    <a:cubicBezTo>
                      <a:pt x="0" y="1642"/>
                      <a:pt x="9" y="1651"/>
                      <a:pt x="20" y="1651"/>
                    </a:cubicBezTo>
                    <a:cubicBezTo>
                      <a:pt x="31" y="1651"/>
                      <a:pt x="39" y="1642"/>
                      <a:pt x="39" y="1631"/>
                    </a:cubicBezTo>
                    <a:close/>
                    <a:moveTo>
                      <a:pt x="39" y="1631"/>
                    </a:moveTo>
                    <a:lnTo>
                      <a:pt x="0" y="1632"/>
                    </a:lnTo>
                    <a:lnTo>
                      <a:pt x="1" y="1654"/>
                    </a:lnTo>
                    <a:lnTo>
                      <a:pt x="40" y="1653"/>
                    </a:lnTo>
                    <a:lnTo>
                      <a:pt x="39" y="1631"/>
                    </a:lnTo>
                    <a:close/>
                    <a:moveTo>
                      <a:pt x="40" y="1654"/>
                    </a:moveTo>
                    <a:cubicBezTo>
                      <a:pt x="40" y="1643"/>
                      <a:pt x="31" y="1634"/>
                      <a:pt x="21" y="1634"/>
                    </a:cubicBezTo>
                    <a:cubicBezTo>
                      <a:pt x="10" y="1634"/>
                      <a:pt x="1" y="1643"/>
                      <a:pt x="1" y="1654"/>
                    </a:cubicBezTo>
                    <a:cubicBezTo>
                      <a:pt x="1" y="1664"/>
                      <a:pt x="10" y="1673"/>
                      <a:pt x="21" y="1673"/>
                    </a:cubicBezTo>
                    <a:cubicBezTo>
                      <a:pt x="31" y="1673"/>
                      <a:pt x="40" y="1664"/>
                      <a:pt x="40" y="1654"/>
                    </a:cubicBezTo>
                    <a:close/>
                    <a:moveTo>
                      <a:pt x="40" y="1652"/>
                    </a:moveTo>
                    <a:lnTo>
                      <a:pt x="1" y="1655"/>
                    </a:lnTo>
                    <a:lnTo>
                      <a:pt x="2" y="1677"/>
                    </a:lnTo>
                    <a:lnTo>
                      <a:pt x="41" y="1675"/>
                    </a:lnTo>
                    <a:lnTo>
                      <a:pt x="40" y="1652"/>
                    </a:lnTo>
                    <a:close/>
                    <a:moveTo>
                      <a:pt x="42" y="1676"/>
                    </a:moveTo>
                    <a:cubicBezTo>
                      <a:pt x="42" y="1665"/>
                      <a:pt x="33" y="1656"/>
                      <a:pt x="22" y="1656"/>
                    </a:cubicBezTo>
                    <a:cubicBezTo>
                      <a:pt x="11" y="1656"/>
                      <a:pt x="2" y="1665"/>
                      <a:pt x="2" y="1676"/>
                    </a:cubicBezTo>
                    <a:cubicBezTo>
                      <a:pt x="2" y="1687"/>
                      <a:pt x="11" y="1696"/>
                      <a:pt x="22" y="1696"/>
                    </a:cubicBezTo>
                    <a:cubicBezTo>
                      <a:pt x="33" y="1696"/>
                      <a:pt x="42" y="1687"/>
                      <a:pt x="42" y="1676"/>
                    </a:cubicBezTo>
                    <a:close/>
                    <a:moveTo>
                      <a:pt x="41" y="1674"/>
                    </a:moveTo>
                    <a:lnTo>
                      <a:pt x="2" y="1677"/>
                    </a:lnTo>
                    <a:lnTo>
                      <a:pt x="4" y="1700"/>
                    </a:lnTo>
                    <a:lnTo>
                      <a:pt x="43" y="1697"/>
                    </a:lnTo>
                    <a:lnTo>
                      <a:pt x="41" y="1674"/>
                    </a:lnTo>
                    <a:close/>
                    <a:moveTo>
                      <a:pt x="43" y="1699"/>
                    </a:moveTo>
                    <a:cubicBezTo>
                      <a:pt x="43" y="1688"/>
                      <a:pt x="34" y="1679"/>
                      <a:pt x="24" y="1679"/>
                    </a:cubicBezTo>
                    <a:cubicBezTo>
                      <a:pt x="13" y="1679"/>
                      <a:pt x="4" y="1688"/>
                      <a:pt x="4" y="1699"/>
                    </a:cubicBezTo>
                    <a:cubicBezTo>
                      <a:pt x="4" y="1710"/>
                      <a:pt x="13" y="1718"/>
                      <a:pt x="24" y="1718"/>
                    </a:cubicBezTo>
                    <a:cubicBezTo>
                      <a:pt x="34" y="1718"/>
                      <a:pt x="43" y="1710"/>
                      <a:pt x="43" y="1699"/>
                    </a:cubicBezTo>
                    <a:close/>
                    <a:moveTo>
                      <a:pt x="43" y="1697"/>
                    </a:moveTo>
                    <a:lnTo>
                      <a:pt x="4" y="1701"/>
                    </a:lnTo>
                    <a:lnTo>
                      <a:pt x="6" y="1722"/>
                    </a:lnTo>
                    <a:lnTo>
                      <a:pt x="45" y="1718"/>
                    </a:lnTo>
                    <a:lnTo>
                      <a:pt x="43" y="1697"/>
                    </a:lnTo>
                    <a:close/>
                    <a:moveTo>
                      <a:pt x="45" y="1720"/>
                    </a:moveTo>
                    <a:cubicBezTo>
                      <a:pt x="45" y="1709"/>
                      <a:pt x="37" y="1701"/>
                      <a:pt x="26" y="1701"/>
                    </a:cubicBezTo>
                    <a:cubicBezTo>
                      <a:pt x="15" y="1701"/>
                      <a:pt x="6" y="1709"/>
                      <a:pt x="6" y="1720"/>
                    </a:cubicBezTo>
                    <a:cubicBezTo>
                      <a:pt x="6" y="1731"/>
                      <a:pt x="15" y="1740"/>
                      <a:pt x="26" y="1740"/>
                    </a:cubicBezTo>
                    <a:cubicBezTo>
                      <a:pt x="37" y="1740"/>
                      <a:pt x="45" y="1731"/>
                      <a:pt x="45" y="1720"/>
                    </a:cubicBezTo>
                    <a:close/>
                    <a:moveTo>
                      <a:pt x="45" y="1718"/>
                    </a:moveTo>
                    <a:lnTo>
                      <a:pt x="6" y="1723"/>
                    </a:lnTo>
                    <a:lnTo>
                      <a:pt x="9" y="1746"/>
                    </a:lnTo>
                    <a:lnTo>
                      <a:pt x="48" y="1741"/>
                    </a:lnTo>
                    <a:lnTo>
                      <a:pt x="45" y="1718"/>
                    </a:lnTo>
                    <a:close/>
                    <a:moveTo>
                      <a:pt x="48" y="1743"/>
                    </a:moveTo>
                    <a:cubicBezTo>
                      <a:pt x="48" y="1733"/>
                      <a:pt x="39" y="1724"/>
                      <a:pt x="28" y="1724"/>
                    </a:cubicBezTo>
                    <a:cubicBezTo>
                      <a:pt x="18" y="1724"/>
                      <a:pt x="9" y="1733"/>
                      <a:pt x="9" y="1743"/>
                    </a:cubicBezTo>
                    <a:cubicBezTo>
                      <a:pt x="9" y="1754"/>
                      <a:pt x="18" y="1763"/>
                      <a:pt x="28" y="1763"/>
                    </a:cubicBezTo>
                    <a:cubicBezTo>
                      <a:pt x="39" y="1763"/>
                      <a:pt x="48" y="1754"/>
                      <a:pt x="48" y="1743"/>
                    </a:cubicBezTo>
                    <a:close/>
                    <a:moveTo>
                      <a:pt x="48" y="1741"/>
                    </a:moveTo>
                    <a:lnTo>
                      <a:pt x="9" y="1746"/>
                    </a:lnTo>
                    <a:lnTo>
                      <a:pt x="12" y="1768"/>
                    </a:lnTo>
                    <a:lnTo>
                      <a:pt x="51" y="1763"/>
                    </a:lnTo>
                    <a:lnTo>
                      <a:pt x="48" y="1741"/>
                    </a:lnTo>
                    <a:close/>
                    <a:moveTo>
                      <a:pt x="51" y="1766"/>
                    </a:moveTo>
                    <a:cubicBezTo>
                      <a:pt x="51" y="1755"/>
                      <a:pt x="42" y="1746"/>
                      <a:pt x="31" y="1746"/>
                    </a:cubicBezTo>
                    <a:cubicBezTo>
                      <a:pt x="21" y="1746"/>
                      <a:pt x="12" y="1755"/>
                      <a:pt x="12" y="1766"/>
                    </a:cubicBezTo>
                    <a:cubicBezTo>
                      <a:pt x="12" y="1776"/>
                      <a:pt x="21" y="1785"/>
                      <a:pt x="31" y="1785"/>
                    </a:cubicBezTo>
                    <a:cubicBezTo>
                      <a:pt x="42" y="1785"/>
                      <a:pt x="51" y="1776"/>
                      <a:pt x="51" y="1766"/>
                    </a:cubicBezTo>
                    <a:close/>
                    <a:moveTo>
                      <a:pt x="51" y="1762"/>
                    </a:moveTo>
                    <a:lnTo>
                      <a:pt x="12" y="1769"/>
                    </a:lnTo>
                    <a:lnTo>
                      <a:pt x="16" y="1793"/>
                    </a:lnTo>
                    <a:lnTo>
                      <a:pt x="55" y="1787"/>
                    </a:lnTo>
                    <a:lnTo>
                      <a:pt x="51" y="1762"/>
                    </a:lnTo>
                    <a:close/>
                    <a:moveTo>
                      <a:pt x="55" y="1790"/>
                    </a:moveTo>
                    <a:cubicBezTo>
                      <a:pt x="55" y="1779"/>
                      <a:pt x="46" y="1770"/>
                      <a:pt x="35" y="1770"/>
                    </a:cubicBezTo>
                    <a:cubicBezTo>
                      <a:pt x="24" y="1770"/>
                      <a:pt x="16" y="1779"/>
                      <a:pt x="16" y="1790"/>
                    </a:cubicBezTo>
                    <a:cubicBezTo>
                      <a:pt x="16" y="1801"/>
                      <a:pt x="24" y="1810"/>
                      <a:pt x="35" y="1810"/>
                    </a:cubicBezTo>
                    <a:cubicBezTo>
                      <a:pt x="46" y="1810"/>
                      <a:pt x="55" y="1801"/>
                      <a:pt x="55" y="1790"/>
                    </a:cubicBezTo>
                    <a:close/>
                    <a:moveTo>
                      <a:pt x="55" y="1787"/>
                    </a:moveTo>
                    <a:lnTo>
                      <a:pt x="16" y="1793"/>
                    </a:lnTo>
                    <a:lnTo>
                      <a:pt x="20" y="1818"/>
                    </a:lnTo>
                    <a:lnTo>
                      <a:pt x="59" y="1811"/>
                    </a:lnTo>
                    <a:lnTo>
                      <a:pt x="55" y="1787"/>
                    </a:lnTo>
                    <a:close/>
                    <a:moveTo>
                      <a:pt x="59" y="1814"/>
                    </a:moveTo>
                    <a:cubicBezTo>
                      <a:pt x="59" y="1804"/>
                      <a:pt x="50" y="1795"/>
                      <a:pt x="39" y="1795"/>
                    </a:cubicBezTo>
                    <a:cubicBezTo>
                      <a:pt x="29" y="1795"/>
                      <a:pt x="20" y="1804"/>
                      <a:pt x="20" y="1814"/>
                    </a:cubicBezTo>
                    <a:cubicBezTo>
                      <a:pt x="20" y="1825"/>
                      <a:pt x="29" y="1834"/>
                      <a:pt x="39" y="1834"/>
                    </a:cubicBezTo>
                    <a:cubicBezTo>
                      <a:pt x="50" y="1834"/>
                      <a:pt x="59" y="1825"/>
                      <a:pt x="59" y="1814"/>
                    </a:cubicBezTo>
                    <a:close/>
                    <a:moveTo>
                      <a:pt x="59" y="1811"/>
                    </a:moveTo>
                    <a:lnTo>
                      <a:pt x="20" y="1818"/>
                    </a:lnTo>
                    <a:lnTo>
                      <a:pt x="25" y="1843"/>
                    </a:lnTo>
                    <a:lnTo>
                      <a:pt x="64" y="1835"/>
                    </a:lnTo>
                    <a:lnTo>
                      <a:pt x="59" y="1811"/>
                    </a:lnTo>
                    <a:close/>
                    <a:moveTo>
                      <a:pt x="64" y="1839"/>
                    </a:moveTo>
                    <a:cubicBezTo>
                      <a:pt x="64" y="1828"/>
                      <a:pt x="55" y="1819"/>
                      <a:pt x="44" y="1819"/>
                    </a:cubicBezTo>
                    <a:cubicBezTo>
                      <a:pt x="33" y="1819"/>
                      <a:pt x="25" y="1828"/>
                      <a:pt x="25" y="1839"/>
                    </a:cubicBezTo>
                    <a:cubicBezTo>
                      <a:pt x="25" y="1850"/>
                      <a:pt x="33" y="1859"/>
                      <a:pt x="44" y="1859"/>
                    </a:cubicBezTo>
                    <a:cubicBezTo>
                      <a:pt x="55" y="1859"/>
                      <a:pt x="64" y="1850"/>
                      <a:pt x="64" y="1839"/>
                    </a:cubicBezTo>
                    <a:close/>
                    <a:moveTo>
                      <a:pt x="64" y="1835"/>
                    </a:moveTo>
                    <a:lnTo>
                      <a:pt x="25" y="1843"/>
                    </a:lnTo>
                    <a:lnTo>
                      <a:pt x="30" y="1867"/>
                    </a:lnTo>
                    <a:lnTo>
                      <a:pt x="69" y="1859"/>
                    </a:lnTo>
                    <a:lnTo>
                      <a:pt x="64" y="1835"/>
                    </a:lnTo>
                    <a:close/>
                    <a:moveTo>
                      <a:pt x="69" y="1863"/>
                    </a:moveTo>
                    <a:cubicBezTo>
                      <a:pt x="69" y="1852"/>
                      <a:pt x="60" y="1843"/>
                      <a:pt x="49" y="1843"/>
                    </a:cubicBezTo>
                    <a:cubicBezTo>
                      <a:pt x="39" y="1843"/>
                      <a:pt x="30" y="1852"/>
                      <a:pt x="30" y="1863"/>
                    </a:cubicBezTo>
                    <a:cubicBezTo>
                      <a:pt x="30" y="1874"/>
                      <a:pt x="39" y="1882"/>
                      <a:pt x="49" y="1882"/>
                    </a:cubicBezTo>
                    <a:cubicBezTo>
                      <a:pt x="60" y="1882"/>
                      <a:pt x="69" y="1874"/>
                      <a:pt x="69" y="1863"/>
                    </a:cubicBezTo>
                    <a:close/>
                    <a:moveTo>
                      <a:pt x="69" y="1858"/>
                    </a:moveTo>
                    <a:lnTo>
                      <a:pt x="30" y="1867"/>
                    </a:lnTo>
                    <a:lnTo>
                      <a:pt x="36" y="1891"/>
                    </a:lnTo>
                    <a:lnTo>
                      <a:pt x="74" y="1882"/>
                    </a:lnTo>
                    <a:lnTo>
                      <a:pt x="69" y="1858"/>
                    </a:lnTo>
                    <a:close/>
                    <a:moveTo>
                      <a:pt x="75" y="1886"/>
                    </a:moveTo>
                    <a:cubicBezTo>
                      <a:pt x="75" y="1876"/>
                      <a:pt x="66" y="1867"/>
                      <a:pt x="55" y="1867"/>
                    </a:cubicBezTo>
                    <a:cubicBezTo>
                      <a:pt x="44" y="1867"/>
                      <a:pt x="35" y="1876"/>
                      <a:pt x="35" y="1886"/>
                    </a:cubicBezTo>
                    <a:cubicBezTo>
                      <a:pt x="35" y="1897"/>
                      <a:pt x="44" y="1906"/>
                      <a:pt x="55" y="1906"/>
                    </a:cubicBezTo>
                    <a:cubicBezTo>
                      <a:pt x="66" y="1906"/>
                      <a:pt x="75" y="1897"/>
                      <a:pt x="75" y="1886"/>
                    </a:cubicBezTo>
                    <a:close/>
                    <a:moveTo>
                      <a:pt x="74" y="1882"/>
                    </a:moveTo>
                    <a:lnTo>
                      <a:pt x="36" y="1891"/>
                    </a:lnTo>
                    <a:lnTo>
                      <a:pt x="43" y="1916"/>
                    </a:lnTo>
                    <a:lnTo>
                      <a:pt x="81" y="1907"/>
                    </a:lnTo>
                    <a:lnTo>
                      <a:pt x="74" y="1882"/>
                    </a:lnTo>
                    <a:close/>
                    <a:moveTo>
                      <a:pt x="81" y="1912"/>
                    </a:moveTo>
                    <a:cubicBezTo>
                      <a:pt x="81" y="1901"/>
                      <a:pt x="72" y="1892"/>
                      <a:pt x="62" y="1892"/>
                    </a:cubicBezTo>
                    <a:cubicBezTo>
                      <a:pt x="51" y="1892"/>
                      <a:pt x="42" y="1901"/>
                      <a:pt x="42" y="1912"/>
                    </a:cubicBezTo>
                    <a:cubicBezTo>
                      <a:pt x="42" y="1922"/>
                      <a:pt x="51" y="1931"/>
                      <a:pt x="62" y="1931"/>
                    </a:cubicBezTo>
                    <a:cubicBezTo>
                      <a:pt x="72" y="1931"/>
                      <a:pt x="81" y="1922"/>
                      <a:pt x="81" y="1912"/>
                    </a:cubicBezTo>
                    <a:close/>
                    <a:moveTo>
                      <a:pt x="80" y="1906"/>
                    </a:moveTo>
                    <a:lnTo>
                      <a:pt x="43" y="1917"/>
                    </a:lnTo>
                    <a:lnTo>
                      <a:pt x="49" y="1940"/>
                    </a:lnTo>
                    <a:lnTo>
                      <a:pt x="87" y="1929"/>
                    </a:lnTo>
                    <a:lnTo>
                      <a:pt x="80" y="1906"/>
                    </a:lnTo>
                    <a:close/>
                    <a:moveTo>
                      <a:pt x="88" y="1934"/>
                    </a:moveTo>
                    <a:cubicBezTo>
                      <a:pt x="88" y="1924"/>
                      <a:pt x="79" y="1915"/>
                      <a:pt x="68" y="1915"/>
                    </a:cubicBezTo>
                    <a:cubicBezTo>
                      <a:pt x="57" y="1915"/>
                      <a:pt x="48" y="1924"/>
                      <a:pt x="48" y="1934"/>
                    </a:cubicBezTo>
                    <a:cubicBezTo>
                      <a:pt x="48" y="1945"/>
                      <a:pt x="57" y="1954"/>
                      <a:pt x="68" y="1954"/>
                    </a:cubicBezTo>
                    <a:cubicBezTo>
                      <a:pt x="79" y="1954"/>
                      <a:pt x="88" y="1945"/>
                      <a:pt x="88" y="1934"/>
                    </a:cubicBezTo>
                    <a:close/>
                    <a:moveTo>
                      <a:pt x="87" y="1929"/>
                    </a:moveTo>
                    <a:lnTo>
                      <a:pt x="49" y="1940"/>
                    </a:lnTo>
                    <a:lnTo>
                      <a:pt x="56" y="1963"/>
                    </a:lnTo>
                    <a:lnTo>
                      <a:pt x="94" y="1952"/>
                    </a:lnTo>
                    <a:lnTo>
                      <a:pt x="87" y="1929"/>
                    </a:lnTo>
                    <a:close/>
                    <a:moveTo>
                      <a:pt x="95" y="1957"/>
                    </a:moveTo>
                    <a:cubicBezTo>
                      <a:pt x="95" y="1947"/>
                      <a:pt x="86" y="1938"/>
                      <a:pt x="75" y="1938"/>
                    </a:cubicBezTo>
                    <a:cubicBezTo>
                      <a:pt x="64" y="1938"/>
                      <a:pt x="55" y="1947"/>
                      <a:pt x="55" y="1957"/>
                    </a:cubicBezTo>
                    <a:cubicBezTo>
                      <a:pt x="55" y="1968"/>
                      <a:pt x="64" y="1977"/>
                      <a:pt x="75" y="1977"/>
                    </a:cubicBezTo>
                    <a:cubicBezTo>
                      <a:pt x="86" y="1977"/>
                      <a:pt x="95" y="1968"/>
                      <a:pt x="95" y="1957"/>
                    </a:cubicBezTo>
                    <a:close/>
                    <a:moveTo>
                      <a:pt x="94" y="1951"/>
                    </a:moveTo>
                    <a:lnTo>
                      <a:pt x="56" y="1963"/>
                    </a:lnTo>
                    <a:lnTo>
                      <a:pt x="63" y="1987"/>
                    </a:lnTo>
                    <a:lnTo>
                      <a:pt x="101" y="1975"/>
                    </a:lnTo>
                    <a:lnTo>
                      <a:pt x="94" y="1951"/>
                    </a:lnTo>
                    <a:close/>
                    <a:moveTo>
                      <a:pt x="102" y="1981"/>
                    </a:moveTo>
                    <a:cubicBezTo>
                      <a:pt x="102" y="1970"/>
                      <a:pt x="93" y="1961"/>
                      <a:pt x="82" y="1961"/>
                    </a:cubicBezTo>
                    <a:cubicBezTo>
                      <a:pt x="71" y="1961"/>
                      <a:pt x="62" y="1970"/>
                      <a:pt x="62" y="1981"/>
                    </a:cubicBezTo>
                    <a:cubicBezTo>
                      <a:pt x="62" y="1991"/>
                      <a:pt x="71" y="2000"/>
                      <a:pt x="82" y="2000"/>
                    </a:cubicBezTo>
                    <a:cubicBezTo>
                      <a:pt x="93" y="2000"/>
                      <a:pt x="102" y="1991"/>
                      <a:pt x="102" y="1981"/>
                    </a:cubicBezTo>
                    <a:close/>
                    <a:moveTo>
                      <a:pt x="101" y="1974"/>
                    </a:moveTo>
                    <a:lnTo>
                      <a:pt x="64" y="1987"/>
                    </a:lnTo>
                    <a:lnTo>
                      <a:pt x="71" y="2009"/>
                    </a:lnTo>
                    <a:lnTo>
                      <a:pt x="109" y="1997"/>
                    </a:lnTo>
                    <a:lnTo>
                      <a:pt x="101" y="1974"/>
                    </a:lnTo>
                    <a:close/>
                    <a:moveTo>
                      <a:pt x="110" y="2003"/>
                    </a:moveTo>
                    <a:cubicBezTo>
                      <a:pt x="110" y="1992"/>
                      <a:pt x="101" y="1983"/>
                      <a:pt x="90" y="1983"/>
                    </a:cubicBezTo>
                    <a:cubicBezTo>
                      <a:pt x="79" y="1983"/>
                      <a:pt x="70" y="1992"/>
                      <a:pt x="70" y="2003"/>
                    </a:cubicBezTo>
                    <a:cubicBezTo>
                      <a:pt x="70" y="2014"/>
                      <a:pt x="79" y="2023"/>
                      <a:pt x="90" y="2023"/>
                    </a:cubicBezTo>
                    <a:cubicBezTo>
                      <a:pt x="101" y="2023"/>
                      <a:pt x="110" y="2014"/>
                      <a:pt x="110" y="2003"/>
                    </a:cubicBezTo>
                    <a:close/>
                    <a:moveTo>
                      <a:pt x="108" y="1996"/>
                    </a:moveTo>
                    <a:lnTo>
                      <a:pt x="71" y="2010"/>
                    </a:lnTo>
                    <a:lnTo>
                      <a:pt x="79" y="2032"/>
                    </a:lnTo>
                    <a:lnTo>
                      <a:pt x="116" y="2018"/>
                    </a:lnTo>
                    <a:lnTo>
                      <a:pt x="108" y="1996"/>
                    </a:lnTo>
                    <a:close/>
                    <a:moveTo>
                      <a:pt x="118" y="2025"/>
                    </a:moveTo>
                    <a:cubicBezTo>
                      <a:pt x="118" y="2014"/>
                      <a:pt x="109" y="2005"/>
                      <a:pt x="98" y="2005"/>
                    </a:cubicBezTo>
                    <a:cubicBezTo>
                      <a:pt x="87" y="2005"/>
                      <a:pt x="78" y="2014"/>
                      <a:pt x="78" y="2025"/>
                    </a:cubicBezTo>
                    <a:cubicBezTo>
                      <a:pt x="78" y="2036"/>
                      <a:pt x="87" y="2045"/>
                      <a:pt x="98" y="2045"/>
                    </a:cubicBezTo>
                    <a:cubicBezTo>
                      <a:pt x="109" y="2045"/>
                      <a:pt x="118" y="2036"/>
                      <a:pt x="118" y="2025"/>
                    </a:cubicBezTo>
                    <a:close/>
                    <a:moveTo>
                      <a:pt x="116" y="2018"/>
                    </a:moveTo>
                    <a:lnTo>
                      <a:pt x="79" y="2032"/>
                    </a:lnTo>
                    <a:lnTo>
                      <a:pt x="87" y="2053"/>
                    </a:lnTo>
                    <a:lnTo>
                      <a:pt x="124" y="2039"/>
                    </a:lnTo>
                    <a:lnTo>
                      <a:pt x="116" y="2018"/>
                    </a:lnTo>
                    <a:close/>
                    <a:moveTo>
                      <a:pt x="126" y="2046"/>
                    </a:moveTo>
                    <a:cubicBezTo>
                      <a:pt x="126" y="2035"/>
                      <a:pt x="117" y="2026"/>
                      <a:pt x="106" y="2026"/>
                    </a:cubicBezTo>
                    <a:cubicBezTo>
                      <a:pt x="95" y="2026"/>
                      <a:pt x="86" y="2035"/>
                      <a:pt x="86" y="2046"/>
                    </a:cubicBezTo>
                    <a:cubicBezTo>
                      <a:pt x="86" y="2057"/>
                      <a:pt x="95" y="2066"/>
                      <a:pt x="106" y="2066"/>
                    </a:cubicBezTo>
                    <a:cubicBezTo>
                      <a:pt x="117" y="2066"/>
                      <a:pt x="126" y="2057"/>
                      <a:pt x="126" y="2046"/>
                    </a:cubicBezTo>
                    <a:close/>
                    <a:moveTo>
                      <a:pt x="124" y="2039"/>
                    </a:moveTo>
                    <a:lnTo>
                      <a:pt x="87" y="2054"/>
                    </a:lnTo>
                    <a:lnTo>
                      <a:pt x="96" y="2075"/>
                    </a:lnTo>
                    <a:lnTo>
                      <a:pt x="133" y="2060"/>
                    </a:lnTo>
                    <a:lnTo>
                      <a:pt x="124" y="2039"/>
                    </a:lnTo>
                    <a:close/>
                    <a:moveTo>
                      <a:pt x="134" y="2067"/>
                    </a:moveTo>
                    <a:cubicBezTo>
                      <a:pt x="134" y="2056"/>
                      <a:pt x="125" y="2047"/>
                      <a:pt x="114" y="2047"/>
                    </a:cubicBezTo>
                    <a:cubicBezTo>
                      <a:pt x="103" y="2047"/>
                      <a:pt x="95" y="2056"/>
                      <a:pt x="95" y="2067"/>
                    </a:cubicBezTo>
                    <a:cubicBezTo>
                      <a:pt x="95" y="2078"/>
                      <a:pt x="103" y="2087"/>
                      <a:pt x="114" y="2087"/>
                    </a:cubicBezTo>
                    <a:cubicBezTo>
                      <a:pt x="125" y="2087"/>
                      <a:pt x="134" y="2078"/>
                      <a:pt x="134" y="2067"/>
                    </a:cubicBezTo>
                    <a:close/>
                    <a:moveTo>
                      <a:pt x="133" y="2060"/>
                    </a:moveTo>
                    <a:lnTo>
                      <a:pt x="96" y="2075"/>
                    </a:lnTo>
                    <a:lnTo>
                      <a:pt x="105" y="2096"/>
                    </a:lnTo>
                    <a:lnTo>
                      <a:pt x="142" y="2081"/>
                    </a:lnTo>
                    <a:lnTo>
                      <a:pt x="133" y="2060"/>
                    </a:lnTo>
                    <a:close/>
                    <a:moveTo>
                      <a:pt x="143" y="2088"/>
                    </a:moveTo>
                    <a:cubicBezTo>
                      <a:pt x="143" y="2077"/>
                      <a:pt x="134" y="2068"/>
                      <a:pt x="123" y="2068"/>
                    </a:cubicBezTo>
                    <a:cubicBezTo>
                      <a:pt x="112" y="2068"/>
                      <a:pt x="103" y="2077"/>
                      <a:pt x="103" y="2088"/>
                    </a:cubicBezTo>
                    <a:cubicBezTo>
                      <a:pt x="103" y="2099"/>
                      <a:pt x="112" y="2108"/>
                      <a:pt x="123" y="2108"/>
                    </a:cubicBezTo>
                    <a:cubicBezTo>
                      <a:pt x="134" y="2108"/>
                      <a:pt x="143" y="2099"/>
                      <a:pt x="143" y="2088"/>
                    </a:cubicBezTo>
                    <a:close/>
                    <a:moveTo>
                      <a:pt x="141" y="2080"/>
                    </a:moveTo>
                    <a:lnTo>
                      <a:pt x="105" y="2096"/>
                    </a:lnTo>
                    <a:lnTo>
                      <a:pt x="114" y="2117"/>
                    </a:lnTo>
                    <a:lnTo>
                      <a:pt x="151" y="2101"/>
                    </a:lnTo>
                    <a:lnTo>
                      <a:pt x="141" y="2080"/>
                    </a:lnTo>
                    <a:close/>
                    <a:moveTo>
                      <a:pt x="152" y="2109"/>
                    </a:moveTo>
                    <a:cubicBezTo>
                      <a:pt x="152" y="2098"/>
                      <a:pt x="144" y="2089"/>
                      <a:pt x="133" y="2089"/>
                    </a:cubicBezTo>
                    <a:cubicBezTo>
                      <a:pt x="122" y="2089"/>
                      <a:pt x="113" y="2098"/>
                      <a:pt x="113" y="2109"/>
                    </a:cubicBezTo>
                    <a:cubicBezTo>
                      <a:pt x="113" y="2120"/>
                      <a:pt x="122" y="2129"/>
                      <a:pt x="133" y="2129"/>
                    </a:cubicBezTo>
                    <a:cubicBezTo>
                      <a:pt x="144" y="2129"/>
                      <a:pt x="152" y="2120"/>
                      <a:pt x="152" y="2109"/>
                    </a:cubicBezTo>
                    <a:close/>
                    <a:moveTo>
                      <a:pt x="151" y="2101"/>
                    </a:moveTo>
                    <a:lnTo>
                      <a:pt x="115" y="2117"/>
                    </a:lnTo>
                    <a:lnTo>
                      <a:pt x="124" y="2137"/>
                    </a:lnTo>
                    <a:lnTo>
                      <a:pt x="160" y="2120"/>
                    </a:lnTo>
                    <a:lnTo>
                      <a:pt x="151" y="2101"/>
                    </a:lnTo>
                    <a:close/>
                    <a:moveTo>
                      <a:pt x="162" y="2129"/>
                    </a:moveTo>
                    <a:cubicBezTo>
                      <a:pt x="162" y="2118"/>
                      <a:pt x="153" y="2109"/>
                      <a:pt x="142" y="2109"/>
                    </a:cubicBezTo>
                    <a:cubicBezTo>
                      <a:pt x="131" y="2109"/>
                      <a:pt x="122" y="2118"/>
                      <a:pt x="122" y="2129"/>
                    </a:cubicBezTo>
                    <a:cubicBezTo>
                      <a:pt x="122" y="2140"/>
                      <a:pt x="131" y="2149"/>
                      <a:pt x="142" y="2149"/>
                    </a:cubicBezTo>
                    <a:cubicBezTo>
                      <a:pt x="153" y="2149"/>
                      <a:pt x="162" y="2140"/>
                      <a:pt x="162" y="2129"/>
                    </a:cubicBezTo>
                    <a:close/>
                    <a:moveTo>
                      <a:pt x="160" y="2120"/>
                    </a:moveTo>
                    <a:lnTo>
                      <a:pt x="124" y="2138"/>
                    </a:lnTo>
                    <a:lnTo>
                      <a:pt x="133" y="2156"/>
                    </a:lnTo>
                    <a:lnTo>
                      <a:pt x="169" y="2138"/>
                    </a:lnTo>
                    <a:lnTo>
                      <a:pt x="160" y="2120"/>
                    </a:lnTo>
                    <a:close/>
                    <a:moveTo>
                      <a:pt x="171" y="2147"/>
                    </a:moveTo>
                    <a:cubicBezTo>
                      <a:pt x="171" y="2136"/>
                      <a:pt x="162" y="2127"/>
                      <a:pt x="151" y="2127"/>
                    </a:cubicBezTo>
                    <a:cubicBezTo>
                      <a:pt x="140" y="2127"/>
                      <a:pt x="131" y="2136"/>
                      <a:pt x="131" y="2147"/>
                    </a:cubicBezTo>
                    <a:cubicBezTo>
                      <a:pt x="131" y="2158"/>
                      <a:pt x="140" y="2167"/>
                      <a:pt x="151" y="2167"/>
                    </a:cubicBezTo>
                    <a:cubicBezTo>
                      <a:pt x="162" y="2167"/>
                      <a:pt x="171" y="2158"/>
                      <a:pt x="171" y="2147"/>
                    </a:cubicBezTo>
                    <a:close/>
                    <a:moveTo>
                      <a:pt x="169" y="2138"/>
                    </a:moveTo>
                    <a:lnTo>
                      <a:pt x="133" y="2156"/>
                    </a:lnTo>
                    <a:lnTo>
                      <a:pt x="142" y="2174"/>
                    </a:lnTo>
                    <a:lnTo>
                      <a:pt x="178" y="2156"/>
                    </a:lnTo>
                    <a:lnTo>
                      <a:pt x="169" y="2138"/>
                    </a:lnTo>
                    <a:close/>
                    <a:moveTo>
                      <a:pt x="180" y="2165"/>
                    </a:moveTo>
                    <a:cubicBezTo>
                      <a:pt x="180" y="2154"/>
                      <a:pt x="171" y="2145"/>
                      <a:pt x="160" y="2145"/>
                    </a:cubicBezTo>
                    <a:cubicBezTo>
                      <a:pt x="149" y="2145"/>
                      <a:pt x="140" y="2154"/>
                      <a:pt x="140" y="2165"/>
                    </a:cubicBezTo>
                    <a:cubicBezTo>
                      <a:pt x="140" y="2176"/>
                      <a:pt x="149" y="2185"/>
                      <a:pt x="160" y="2185"/>
                    </a:cubicBezTo>
                    <a:cubicBezTo>
                      <a:pt x="171" y="2185"/>
                      <a:pt x="180" y="2176"/>
                      <a:pt x="180" y="2165"/>
                    </a:cubicBezTo>
                    <a:close/>
                    <a:moveTo>
                      <a:pt x="178" y="2156"/>
                    </a:moveTo>
                    <a:lnTo>
                      <a:pt x="143" y="2175"/>
                    </a:lnTo>
                    <a:lnTo>
                      <a:pt x="153" y="2194"/>
                    </a:lnTo>
                    <a:lnTo>
                      <a:pt x="188" y="2175"/>
                    </a:lnTo>
                    <a:lnTo>
                      <a:pt x="178" y="2156"/>
                    </a:lnTo>
                    <a:close/>
                    <a:moveTo>
                      <a:pt x="191" y="2185"/>
                    </a:moveTo>
                    <a:cubicBezTo>
                      <a:pt x="191" y="2174"/>
                      <a:pt x="182" y="2165"/>
                      <a:pt x="171" y="2165"/>
                    </a:cubicBezTo>
                    <a:cubicBezTo>
                      <a:pt x="160" y="2165"/>
                      <a:pt x="151" y="2174"/>
                      <a:pt x="151" y="2185"/>
                    </a:cubicBezTo>
                    <a:cubicBezTo>
                      <a:pt x="151" y="2196"/>
                      <a:pt x="160" y="2205"/>
                      <a:pt x="171" y="2205"/>
                    </a:cubicBezTo>
                    <a:cubicBezTo>
                      <a:pt x="182" y="2205"/>
                      <a:pt x="191" y="2196"/>
                      <a:pt x="191" y="2185"/>
                    </a:cubicBezTo>
                    <a:close/>
                    <a:moveTo>
                      <a:pt x="188" y="2175"/>
                    </a:moveTo>
                    <a:lnTo>
                      <a:pt x="154" y="2195"/>
                    </a:lnTo>
                    <a:lnTo>
                      <a:pt x="165" y="2214"/>
                    </a:lnTo>
                    <a:lnTo>
                      <a:pt x="199" y="2194"/>
                    </a:lnTo>
                    <a:lnTo>
                      <a:pt x="188" y="2175"/>
                    </a:lnTo>
                    <a:close/>
                    <a:moveTo>
                      <a:pt x="202" y="2204"/>
                    </a:moveTo>
                    <a:cubicBezTo>
                      <a:pt x="202" y="2193"/>
                      <a:pt x="193" y="2184"/>
                      <a:pt x="182" y="2184"/>
                    </a:cubicBezTo>
                    <a:cubicBezTo>
                      <a:pt x="171" y="2184"/>
                      <a:pt x="162" y="2193"/>
                      <a:pt x="162" y="2204"/>
                    </a:cubicBezTo>
                    <a:cubicBezTo>
                      <a:pt x="162" y="2215"/>
                      <a:pt x="171" y="2224"/>
                      <a:pt x="182" y="2224"/>
                    </a:cubicBezTo>
                    <a:cubicBezTo>
                      <a:pt x="193" y="2224"/>
                      <a:pt x="202" y="2215"/>
                      <a:pt x="202" y="2204"/>
                    </a:cubicBezTo>
                    <a:close/>
                    <a:moveTo>
                      <a:pt x="199" y="2194"/>
                    </a:moveTo>
                    <a:lnTo>
                      <a:pt x="165" y="2215"/>
                    </a:lnTo>
                    <a:lnTo>
                      <a:pt x="176" y="2233"/>
                    </a:lnTo>
                    <a:lnTo>
                      <a:pt x="210" y="2212"/>
                    </a:lnTo>
                    <a:lnTo>
                      <a:pt x="199" y="2194"/>
                    </a:lnTo>
                    <a:close/>
                    <a:moveTo>
                      <a:pt x="213" y="2223"/>
                    </a:moveTo>
                    <a:cubicBezTo>
                      <a:pt x="213" y="2212"/>
                      <a:pt x="204" y="2203"/>
                      <a:pt x="193" y="2203"/>
                    </a:cubicBezTo>
                    <a:cubicBezTo>
                      <a:pt x="182" y="2203"/>
                      <a:pt x="173" y="2212"/>
                      <a:pt x="173" y="2223"/>
                    </a:cubicBezTo>
                    <a:cubicBezTo>
                      <a:pt x="173" y="2233"/>
                      <a:pt x="182" y="2242"/>
                      <a:pt x="193" y="2242"/>
                    </a:cubicBezTo>
                    <a:cubicBezTo>
                      <a:pt x="204" y="2242"/>
                      <a:pt x="213" y="2233"/>
                      <a:pt x="213" y="2223"/>
                    </a:cubicBezTo>
                    <a:close/>
                    <a:moveTo>
                      <a:pt x="210" y="2212"/>
                    </a:moveTo>
                    <a:lnTo>
                      <a:pt x="177" y="2234"/>
                    </a:lnTo>
                    <a:lnTo>
                      <a:pt x="188" y="2250"/>
                    </a:lnTo>
                    <a:lnTo>
                      <a:pt x="221" y="2228"/>
                    </a:lnTo>
                    <a:lnTo>
                      <a:pt x="210" y="2212"/>
                    </a:lnTo>
                    <a:close/>
                    <a:moveTo>
                      <a:pt x="224" y="2239"/>
                    </a:moveTo>
                    <a:cubicBezTo>
                      <a:pt x="224" y="2228"/>
                      <a:pt x="215" y="2219"/>
                      <a:pt x="204" y="2219"/>
                    </a:cubicBezTo>
                    <a:cubicBezTo>
                      <a:pt x="193" y="2219"/>
                      <a:pt x="184" y="2228"/>
                      <a:pt x="184" y="2239"/>
                    </a:cubicBezTo>
                    <a:cubicBezTo>
                      <a:pt x="184" y="2250"/>
                      <a:pt x="193" y="2259"/>
                      <a:pt x="204" y="2259"/>
                    </a:cubicBezTo>
                    <a:cubicBezTo>
                      <a:pt x="215" y="2259"/>
                      <a:pt x="224" y="2250"/>
                      <a:pt x="224" y="2239"/>
                    </a:cubicBezTo>
                    <a:close/>
                    <a:moveTo>
                      <a:pt x="221" y="2227"/>
                    </a:moveTo>
                    <a:lnTo>
                      <a:pt x="188" y="2250"/>
                    </a:lnTo>
                    <a:lnTo>
                      <a:pt x="199" y="2267"/>
                    </a:lnTo>
                    <a:lnTo>
                      <a:pt x="232" y="2244"/>
                    </a:lnTo>
                    <a:lnTo>
                      <a:pt x="221" y="2227"/>
                    </a:lnTo>
                    <a:close/>
                    <a:moveTo>
                      <a:pt x="236" y="2255"/>
                    </a:moveTo>
                    <a:cubicBezTo>
                      <a:pt x="236" y="2244"/>
                      <a:pt x="227" y="2235"/>
                      <a:pt x="216" y="2235"/>
                    </a:cubicBezTo>
                    <a:cubicBezTo>
                      <a:pt x="205" y="2235"/>
                      <a:pt x="196" y="2244"/>
                      <a:pt x="196" y="2255"/>
                    </a:cubicBezTo>
                    <a:cubicBezTo>
                      <a:pt x="196" y="2266"/>
                      <a:pt x="205" y="2275"/>
                      <a:pt x="216" y="2275"/>
                    </a:cubicBezTo>
                    <a:cubicBezTo>
                      <a:pt x="227" y="2275"/>
                      <a:pt x="236" y="2266"/>
                      <a:pt x="236" y="2255"/>
                    </a:cubicBezTo>
                    <a:close/>
                    <a:moveTo>
                      <a:pt x="232" y="2243"/>
                    </a:moveTo>
                    <a:lnTo>
                      <a:pt x="200" y="2267"/>
                    </a:lnTo>
                    <a:lnTo>
                      <a:pt x="211" y="2283"/>
                    </a:lnTo>
                    <a:lnTo>
                      <a:pt x="243" y="2259"/>
                    </a:lnTo>
                    <a:lnTo>
                      <a:pt x="232" y="2243"/>
                    </a:lnTo>
                    <a:close/>
                    <a:moveTo>
                      <a:pt x="247" y="2271"/>
                    </a:moveTo>
                    <a:cubicBezTo>
                      <a:pt x="247" y="2260"/>
                      <a:pt x="238" y="2251"/>
                      <a:pt x="227" y="2251"/>
                    </a:cubicBezTo>
                    <a:cubicBezTo>
                      <a:pt x="216" y="2251"/>
                      <a:pt x="207" y="2260"/>
                      <a:pt x="207" y="2271"/>
                    </a:cubicBezTo>
                    <a:cubicBezTo>
                      <a:pt x="207" y="2282"/>
                      <a:pt x="216" y="2291"/>
                      <a:pt x="227" y="2291"/>
                    </a:cubicBezTo>
                    <a:cubicBezTo>
                      <a:pt x="238" y="2291"/>
                      <a:pt x="247" y="2282"/>
                      <a:pt x="247" y="2271"/>
                    </a:cubicBezTo>
                    <a:close/>
                    <a:moveTo>
                      <a:pt x="243" y="2258"/>
                    </a:moveTo>
                    <a:lnTo>
                      <a:pt x="211" y="2283"/>
                    </a:lnTo>
                    <a:lnTo>
                      <a:pt x="224" y="2299"/>
                    </a:lnTo>
                    <a:lnTo>
                      <a:pt x="255" y="2274"/>
                    </a:lnTo>
                    <a:lnTo>
                      <a:pt x="243" y="2258"/>
                    </a:lnTo>
                    <a:close/>
                    <a:moveTo>
                      <a:pt x="259" y="2286"/>
                    </a:moveTo>
                    <a:cubicBezTo>
                      <a:pt x="259" y="2275"/>
                      <a:pt x="250" y="2266"/>
                      <a:pt x="239" y="2266"/>
                    </a:cubicBezTo>
                    <a:cubicBezTo>
                      <a:pt x="228" y="2266"/>
                      <a:pt x="219" y="2275"/>
                      <a:pt x="219" y="2286"/>
                    </a:cubicBezTo>
                    <a:cubicBezTo>
                      <a:pt x="219" y="2297"/>
                      <a:pt x="228" y="2306"/>
                      <a:pt x="239" y="2306"/>
                    </a:cubicBezTo>
                    <a:cubicBezTo>
                      <a:pt x="250" y="2306"/>
                      <a:pt x="259" y="2297"/>
                      <a:pt x="259" y="2286"/>
                    </a:cubicBezTo>
                    <a:close/>
                    <a:moveTo>
                      <a:pt x="255" y="2274"/>
                    </a:moveTo>
                    <a:lnTo>
                      <a:pt x="224" y="2299"/>
                    </a:lnTo>
                    <a:lnTo>
                      <a:pt x="236" y="2314"/>
                    </a:lnTo>
                    <a:lnTo>
                      <a:pt x="267" y="2288"/>
                    </a:lnTo>
                    <a:lnTo>
                      <a:pt x="255" y="2274"/>
                    </a:lnTo>
                    <a:close/>
                    <a:moveTo>
                      <a:pt x="272" y="2301"/>
                    </a:moveTo>
                    <a:cubicBezTo>
                      <a:pt x="272" y="2290"/>
                      <a:pt x="263" y="2281"/>
                      <a:pt x="252" y="2281"/>
                    </a:cubicBezTo>
                    <a:cubicBezTo>
                      <a:pt x="241" y="2281"/>
                      <a:pt x="232" y="2290"/>
                      <a:pt x="232" y="2301"/>
                    </a:cubicBezTo>
                    <a:cubicBezTo>
                      <a:pt x="232" y="2312"/>
                      <a:pt x="241" y="2321"/>
                      <a:pt x="252" y="2321"/>
                    </a:cubicBezTo>
                    <a:cubicBezTo>
                      <a:pt x="263" y="2321"/>
                      <a:pt x="272" y="2312"/>
                      <a:pt x="272" y="2301"/>
                    </a:cubicBezTo>
                    <a:close/>
                    <a:moveTo>
                      <a:pt x="267" y="2288"/>
                    </a:moveTo>
                    <a:lnTo>
                      <a:pt x="237" y="2314"/>
                    </a:lnTo>
                    <a:lnTo>
                      <a:pt x="249" y="2328"/>
                    </a:lnTo>
                    <a:lnTo>
                      <a:pt x="279" y="2302"/>
                    </a:lnTo>
                    <a:lnTo>
                      <a:pt x="267" y="2288"/>
                    </a:lnTo>
                    <a:close/>
                    <a:moveTo>
                      <a:pt x="284" y="2315"/>
                    </a:moveTo>
                    <a:cubicBezTo>
                      <a:pt x="284" y="2304"/>
                      <a:pt x="275" y="2295"/>
                      <a:pt x="264" y="2295"/>
                    </a:cubicBezTo>
                    <a:cubicBezTo>
                      <a:pt x="253" y="2295"/>
                      <a:pt x="244" y="2304"/>
                      <a:pt x="244" y="2315"/>
                    </a:cubicBezTo>
                    <a:cubicBezTo>
                      <a:pt x="244" y="2326"/>
                      <a:pt x="253" y="2335"/>
                      <a:pt x="264" y="2335"/>
                    </a:cubicBezTo>
                    <a:cubicBezTo>
                      <a:pt x="275" y="2335"/>
                      <a:pt x="284" y="2326"/>
                      <a:pt x="284" y="2315"/>
                    </a:cubicBezTo>
                    <a:close/>
                    <a:moveTo>
                      <a:pt x="279" y="2302"/>
                    </a:moveTo>
                    <a:lnTo>
                      <a:pt x="249" y="2329"/>
                    </a:lnTo>
                    <a:lnTo>
                      <a:pt x="262" y="2343"/>
                    </a:lnTo>
                    <a:lnTo>
                      <a:pt x="291" y="2315"/>
                    </a:lnTo>
                    <a:lnTo>
                      <a:pt x="279" y="2302"/>
                    </a:lnTo>
                    <a:close/>
                    <a:moveTo>
                      <a:pt x="297" y="2329"/>
                    </a:moveTo>
                    <a:cubicBezTo>
                      <a:pt x="297" y="2318"/>
                      <a:pt x="288" y="2309"/>
                      <a:pt x="277" y="2309"/>
                    </a:cubicBezTo>
                    <a:cubicBezTo>
                      <a:pt x="266" y="2309"/>
                      <a:pt x="257" y="2318"/>
                      <a:pt x="257" y="2329"/>
                    </a:cubicBezTo>
                    <a:cubicBezTo>
                      <a:pt x="257" y="2340"/>
                      <a:pt x="266" y="2349"/>
                      <a:pt x="277" y="2349"/>
                    </a:cubicBezTo>
                    <a:cubicBezTo>
                      <a:pt x="288" y="2349"/>
                      <a:pt x="297" y="2340"/>
                      <a:pt x="297" y="2329"/>
                    </a:cubicBezTo>
                    <a:close/>
                    <a:moveTo>
                      <a:pt x="291" y="2315"/>
                    </a:moveTo>
                    <a:lnTo>
                      <a:pt x="262" y="2343"/>
                    </a:lnTo>
                    <a:lnTo>
                      <a:pt x="275" y="2356"/>
                    </a:lnTo>
                    <a:lnTo>
                      <a:pt x="303" y="2328"/>
                    </a:lnTo>
                    <a:lnTo>
                      <a:pt x="291" y="2315"/>
                    </a:lnTo>
                    <a:close/>
                    <a:moveTo>
                      <a:pt x="309" y="2342"/>
                    </a:moveTo>
                    <a:cubicBezTo>
                      <a:pt x="309" y="2331"/>
                      <a:pt x="300" y="2322"/>
                      <a:pt x="289" y="2322"/>
                    </a:cubicBezTo>
                    <a:cubicBezTo>
                      <a:pt x="278" y="2322"/>
                      <a:pt x="269" y="2331"/>
                      <a:pt x="269" y="2342"/>
                    </a:cubicBezTo>
                    <a:cubicBezTo>
                      <a:pt x="269" y="2353"/>
                      <a:pt x="278" y="2362"/>
                      <a:pt x="289" y="2362"/>
                    </a:cubicBezTo>
                    <a:cubicBezTo>
                      <a:pt x="300" y="2362"/>
                      <a:pt x="309" y="2353"/>
                      <a:pt x="309" y="2342"/>
                    </a:cubicBezTo>
                    <a:close/>
                    <a:moveTo>
                      <a:pt x="303" y="2328"/>
                    </a:moveTo>
                    <a:lnTo>
                      <a:pt x="275" y="2356"/>
                    </a:lnTo>
                    <a:lnTo>
                      <a:pt x="287" y="2369"/>
                    </a:lnTo>
                    <a:lnTo>
                      <a:pt x="316" y="2340"/>
                    </a:lnTo>
                    <a:lnTo>
                      <a:pt x="303" y="2328"/>
                    </a:lnTo>
                    <a:close/>
                    <a:moveTo>
                      <a:pt x="322" y="2354"/>
                    </a:moveTo>
                    <a:cubicBezTo>
                      <a:pt x="322" y="2343"/>
                      <a:pt x="313" y="2334"/>
                      <a:pt x="301" y="2334"/>
                    </a:cubicBezTo>
                    <a:cubicBezTo>
                      <a:pt x="290" y="2334"/>
                      <a:pt x="281" y="2343"/>
                      <a:pt x="281" y="2354"/>
                    </a:cubicBezTo>
                    <a:cubicBezTo>
                      <a:pt x="281" y="2366"/>
                      <a:pt x="290" y="2375"/>
                      <a:pt x="301" y="2375"/>
                    </a:cubicBezTo>
                    <a:cubicBezTo>
                      <a:pt x="313" y="2375"/>
                      <a:pt x="322" y="2366"/>
                      <a:pt x="322" y="2354"/>
                    </a:cubicBezTo>
                    <a:close/>
                    <a:moveTo>
                      <a:pt x="315" y="2340"/>
                    </a:moveTo>
                    <a:lnTo>
                      <a:pt x="288" y="2369"/>
                    </a:lnTo>
                    <a:lnTo>
                      <a:pt x="301" y="2382"/>
                    </a:lnTo>
                    <a:lnTo>
                      <a:pt x="329" y="2353"/>
                    </a:lnTo>
                    <a:lnTo>
                      <a:pt x="315" y="2340"/>
                    </a:lnTo>
                    <a:close/>
                    <a:moveTo>
                      <a:pt x="335" y="2367"/>
                    </a:moveTo>
                    <a:cubicBezTo>
                      <a:pt x="335" y="2356"/>
                      <a:pt x="326" y="2347"/>
                      <a:pt x="315" y="2347"/>
                    </a:cubicBezTo>
                    <a:cubicBezTo>
                      <a:pt x="304" y="2347"/>
                      <a:pt x="295" y="2356"/>
                      <a:pt x="295" y="2367"/>
                    </a:cubicBezTo>
                    <a:cubicBezTo>
                      <a:pt x="295" y="2378"/>
                      <a:pt x="304" y="2387"/>
                      <a:pt x="315" y="2387"/>
                    </a:cubicBezTo>
                    <a:cubicBezTo>
                      <a:pt x="326" y="2387"/>
                      <a:pt x="335" y="2378"/>
                      <a:pt x="335" y="2367"/>
                    </a:cubicBezTo>
                    <a:close/>
                    <a:moveTo>
                      <a:pt x="328" y="2352"/>
                    </a:moveTo>
                    <a:lnTo>
                      <a:pt x="301" y="2382"/>
                    </a:lnTo>
                    <a:lnTo>
                      <a:pt x="315" y="2395"/>
                    </a:lnTo>
                    <a:lnTo>
                      <a:pt x="342" y="2365"/>
                    </a:lnTo>
                    <a:lnTo>
                      <a:pt x="328" y="2352"/>
                    </a:lnTo>
                    <a:close/>
                    <a:moveTo>
                      <a:pt x="348" y="2380"/>
                    </a:moveTo>
                    <a:cubicBezTo>
                      <a:pt x="348" y="2369"/>
                      <a:pt x="340" y="2360"/>
                      <a:pt x="328" y="2360"/>
                    </a:cubicBezTo>
                    <a:cubicBezTo>
                      <a:pt x="317" y="2360"/>
                      <a:pt x="308" y="2369"/>
                      <a:pt x="308" y="2380"/>
                    </a:cubicBezTo>
                    <a:cubicBezTo>
                      <a:pt x="308" y="2391"/>
                      <a:pt x="317" y="2400"/>
                      <a:pt x="328" y="2400"/>
                    </a:cubicBezTo>
                    <a:cubicBezTo>
                      <a:pt x="340" y="2400"/>
                      <a:pt x="348" y="2391"/>
                      <a:pt x="348" y="2380"/>
                    </a:cubicBezTo>
                    <a:close/>
                    <a:moveTo>
                      <a:pt x="342" y="2365"/>
                    </a:moveTo>
                    <a:lnTo>
                      <a:pt x="315" y="2395"/>
                    </a:lnTo>
                    <a:lnTo>
                      <a:pt x="329" y="2407"/>
                    </a:lnTo>
                    <a:lnTo>
                      <a:pt x="355" y="2377"/>
                    </a:lnTo>
                    <a:lnTo>
                      <a:pt x="342" y="2365"/>
                    </a:lnTo>
                    <a:close/>
                    <a:moveTo>
                      <a:pt x="362" y="2392"/>
                    </a:moveTo>
                    <a:cubicBezTo>
                      <a:pt x="362" y="2381"/>
                      <a:pt x="353" y="2372"/>
                      <a:pt x="342" y="2372"/>
                    </a:cubicBezTo>
                    <a:cubicBezTo>
                      <a:pt x="331" y="2372"/>
                      <a:pt x="322" y="2381"/>
                      <a:pt x="322" y="2392"/>
                    </a:cubicBezTo>
                    <a:cubicBezTo>
                      <a:pt x="322" y="2403"/>
                      <a:pt x="331" y="2412"/>
                      <a:pt x="342" y="2412"/>
                    </a:cubicBezTo>
                    <a:cubicBezTo>
                      <a:pt x="353" y="2412"/>
                      <a:pt x="362" y="2403"/>
                      <a:pt x="362" y="2392"/>
                    </a:cubicBezTo>
                    <a:close/>
                    <a:moveTo>
                      <a:pt x="355" y="2376"/>
                    </a:moveTo>
                    <a:lnTo>
                      <a:pt x="329" y="2407"/>
                    </a:lnTo>
                    <a:lnTo>
                      <a:pt x="343" y="2419"/>
                    </a:lnTo>
                    <a:lnTo>
                      <a:pt x="369" y="2389"/>
                    </a:lnTo>
                    <a:lnTo>
                      <a:pt x="355" y="2376"/>
                    </a:lnTo>
                    <a:close/>
                    <a:moveTo>
                      <a:pt x="376" y="2404"/>
                    </a:moveTo>
                    <a:cubicBezTo>
                      <a:pt x="376" y="2393"/>
                      <a:pt x="367" y="2384"/>
                      <a:pt x="356" y="2384"/>
                    </a:cubicBezTo>
                    <a:cubicBezTo>
                      <a:pt x="345" y="2384"/>
                      <a:pt x="336" y="2393"/>
                      <a:pt x="336" y="2404"/>
                    </a:cubicBezTo>
                    <a:cubicBezTo>
                      <a:pt x="336" y="2415"/>
                      <a:pt x="345" y="2424"/>
                      <a:pt x="356" y="2424"/>
                    </a:cubicBezTo>
                    <a:cubicBezTo>
                      <a:pt x="367" y="2424"/>
                      <a:pt x="376" y="2415"/>
                      <a:pt x="376" y="2404"/>
                    </a:cubicBezTo>
                    <a:close/>
                    <a:moveTo>
                      <a:pt x="369" y="2388"/>
                    </a:moveTo>
                    <a:lnTo>
                      <a:pt x="343" y="2419"/>
                    </a:lnTo>
                    <a:lnTo>
                      <a:pt x="358" y="2432"/>
                    </a:lnTo>
                    <a:lnTo>
                      <a:pt x="384" y="2401"/>
                    </a:lnTo>
                    <a:lnTo>
                      <a:pt x="369" y="2388"/>
                    </a:lnTo>
                    <a:close/>
                    <a:moveTo>
                      <a:pt x="391" y="2416"/>
                    </a:moveTo>
                    <a:cubicBezTo>
                      <a:pt x="391" y="2405"/>
                      <a:pt x="382" y="2396"/>
                      <a:pt x="371" y="2396"/>
                    </a:cubicBezTo>
                    <a:cubicBezTo>
                      <a:pt x="360" y="2396"/>
                      <a:pt x="351" y="2405"/>
                      <a:pt x="351" y="2416"/>
                    </a:cubicBezTo>
                    <a:cubicBezTo>
                      <a:pt x="351" y="2427"/>
                      <a:pt x="360" y="2436"/>
                      <a:pt x="371" y="2436"/>
                    </a:cubicBezTo>
                    <a:cubicBezTo>
                      <a:pt x="382" y="2436"/>
                      <a:pt x="391" y="2427"/>
                      <a:pt x="391" y="2416"/>
                    </a:cubicBezTo>
                    <a:close/>
                    <a:moveTo>
                      <a:pt x="384" y="2401"/>
                    </a:moveTo>
                    <a:lnTo>
                      <a:pt x="359" y="2432"/>
                    </a:lnTo>
                    <a:lnTo>
                      <a:pt x="373" y="2443"/>
                    </a:lnTo>
                    <a:lnTo>
                      <a:pt x="398" y="2412"/>
                    </a:lnTo>
                    <a:lnTo>
                      <a:pt x="384" y="2401"/>
                    </a:lnTo>
                    <a:close/>
                    <a:moveTo>
                      <a:pt x="406" y="2428"/>
                    </a:moveTo>
                    <a:cubicBezTo>
                      <a:pt x="406" y="2417"/>
                      <a:pt x="397" y="2408"/>
                      <a:pt x="386" y="2408"/>
                    </a:cubicBezTo>
                    <a:cubicBezTo>
                      <a:pt x="375" y="2408"/>
                      <a:pt x="366" y="2417"/>
                      <a:pt x="366" y="2428"/>
                    </a:cubicBezTo>
                    <a:cubicBezTo>
                      <a:pt x="366" y="2439"/>
                      <a:pt x="375" y="2448"/>
                      <a:pt x="386" y="2448"/>
                    </a:cubicBezTo>
                    <a:cubicBezTo>
                      <a:pt x="397" y="2448"/>
                      <a:pt x="406" y="2439"/>
                      <a:pt x="406" y="2428"/>
                    </a:cubicBezTo>
                    <a:close/>
                    <a:moveTo>
                      <a:pt x="398" y="2412"/>
                    </a:moveTo>
                    <a:lnTo>
                      <a:pt x="374" y="2444"/>
                    </a:lnTo>
                    <a:lnTo>
                      <a:pt x="390" y="2456"/>
                    </a:lnTo>
                    <a:lnTo>
                      <a:pt x="414" y="2425"/>
                    </a:lnTo>
                    <a:lnTo>
                      <a:pt x="398" y="2412"/>
                    </a:lnTo>
                    <a:close/>
                    <a:moveTo>
                      <a:pt x="422" y="2440"/>
                    </a:moveTo>
                    <a:cubicBezTo>
                      <a:pt x="422" y="2429"/>
                      <a:pt x="413" y="2421"/>
                      <a:pt x="402" y="2421"/>
                    </a:cubicBezTo>
                    <a:cubicBezTo>
                      <a:pt x="391" y="2421"/>
                      <a:pt x="382" y="2429"/>
                      <a:pt x="382" y="2440"/>
                    </a:cubicBezTo>
                    <a:cubicBezTo>
                      <a:pt x="382" y="2452"/>
                      <a:pt x="391" y="2460"/>
                      <a:pt x="402" y="2460"/>
                    </a:cubicBezTo>
                    <a:cubicBezTo>
                      <a:pt x="413" y="2460"/>
                      <a:pt x="422" y="2452"/>
                      <a:pt x="422" y="2440"/>
                    </a:cubicBezTo>
                    <a:close/>
                    <a:moveTo>
                      <a:pt x="414" y="2425"/>
                    </a:moveTo>
                    <a:lnTo>
                      <a:pt x="390" y="2456"/>
                    </a:lnTo>
                    <a:lnTo>
                      <a:pt x="406" y="2468"/>
                    </a:lnTo>
                    <a:lnTo>
                      <a:pt x="430" y="2436"/>
                    </a:lnTo>
                    <a:lnTo>
                      <a:pt x="414" y="2425"/>
                    </a:lnTo>
                    <a:close/>
                    <a:moveTo>
                      <a:pt x="438" y="2452"/>
                    </a:moveTo>
                    <a:cubicBezTo>
                      <a:pt x="438" y="2441"/>
                      <a:pt x="429" y="2432"/>
                      <a:pt x="418" y="2432"/>
                    </a:cubicBezTo>
                    <a:cubicBezTo>
                      <a:pt x="407" y="2432"/>
                      <a:pt x="398" y="2441"/>
                      <a:pt x="398" y="2452"/>
                    </a:cubicBezTo>
                    <a:cubicBezTo>
                      <a:pt x="398" y="2463"/>
                      <a:pt x="407" y="2472"/>
                      <a:pt x="418" y="2472"/>
                    </a:cubicBezTo>
                    <a:cubicBezTo>
                      <a:pt x="429" y="2472"/>
                      <a:pt x="438" y="2463"/>
                      <a:pt x="438" y="2452"/>
                    </a:cubicBezTo>
                    <a:close/>
                    <a:moveTo>
                      <a:pt x="430" y="2436"/>
                    </a:moveTo>
                    <a:lnTo>
                      <a:pt x="406" y="2468"/>
                    </a:lnTo>
                    <a:lnTo>
                      <a:pt x="422" y="2480"/>
                    </a:lnTo>
                    <a:lnTo>
                      <a:pt x="445" y="2448"/>
                    </a:lnTo>
                    <a:lnTo>
                      <a:pt x="430" y="2436"/>
                    </a:lnTo>
                    <a:close/>
                    <a:moveTo>
                      <a:pt x="454" y="2464"/>
                    </a:moveTo>
                    <a:cubicBezTo>
                      <a:pt x="454" y="2453"/>
                      <a:pt x="445" y="2444"/>
                      <a:pt x="434" y="2444"/>
                    </a:cubicBezTo>
                    <a:cubicBezTo>
                      <a:pt x="423" y="2444"/>
                      <a:pt x="414" y="2453"/>
                      <a:pt x="414" y="2464"/>
                    </a:cubicBezTo>
                    <a:cubicBezTo>
                      <a:pt x="414" y="2475"/>
                      <a:pt x="423" y="2484"/>
                      <a:pt x="434" y="2484"/>
                    </a:cubicBezTo>
                    <a:cubicBezTo>
                      <a:pt x="445" y="2484"/>
                      <a:pt x="454" y="2475"/>
                      <a:pt x="454" y="2464"/>
                    </a:cubicBezTo>
                    <a:close/>
                    <a:moveTo>
                      <a:pt x="445" y="2448"/>
                    </a:moveTo>
                    <a:lnTo>
                      <a:pt x="422" y="2480"/>
                    </a:lnTo>
                    <a:lnTo>
                      <a:pt x="438" y="2491"/>
                    </a:lnTo>
                    <a:lnTo>
                      <a:pt x="461" y="2459"/>
                    </a:lnTo>
                    <a:lnTo>
                      <a:pt x="445" y="2448"/>
                    </a:lnTo>
                    <a:close/>
                    <a:moveTo>
                      <a:pt x="469" y="2475"/>
                    </a:moveTo>
                    <a:cubicBezTo>
                      <a:pt x="469" y="2464"/>
                      <a:pt x="460" y="2455"/>
                      <a:pt x="449" y="2455"/>
                    </a:cubicBezTo>
                    <a:cubicBezTo>
                      <a:pt x="438" y="2455"/>
                      <a:pt x="429" y="2464"/>
                      <a:pt x="429" y="2475"/>
                    </a:cubicBezTo>
                    <a:cubicBezTo>
                      <a:pt x="429" y="2486"/>
                      <a:pt x="438" y="2495"/>
                      <a:pt x="449" y="2495"/>
                    </a:cubicBezTo>
                    <a:cubicBezTo>
                      <a:pt x="460" y="2495"/>
                      <a:pt x="469" y="2486"/>
                      <a:pt x="469" y="2475"/>
                    </a:cubicBezTo>
                    <a:close/>
                    <a:moveTo>
                      <a:pt x="461" y="2459"/>
                    </a:moveTo>
                    <a:lnTo>
                      <a:pt x="438" y="2491"/>
                    </a:lnTo>
                    <a:lnTo>
                      <a:pt x="454" y="2502"/>
                    </a:lnTo>
                    <a:lnTo>
                      <a:pt x="477" y="2470"/>
                    </a:lnTo>
                    <a:lnTo>
                      <a:pt x="461" y="2459"/>
                    </a:lnTo>
                    <a:close/>
                    <a:moveTo>
                      <a:pt x="485" y="2486"/>
                    </a:moveTo>
                    <a:cubicBezTo>
                      <a:pt x="485" y="2475"/>
                      <a:pt x="476" y="2466"/>
                      <a:pt x="465" y="2466"/>
                    </a:cubicBezTo>
                    <a:cubicBezTo>
                      <a:pt x="454" y="2466"/>
                      <a:pt x="445" y="2475"/>
                      <a:pt x="445" y="2486"/>
                    </a:cubicBezTo>
                    <a:cubicBezTo>
                      <a:pt x="445" y="2497"/>
                      <a:pt x="454" y="2506"/>
                      <a:pt x="465" y="2506"/>
                    </a:cubicBezTo>
                    <a:cubicBezTo>
                      <a:pt x="476" y="2506"/>
                      <a:pt x="485" y="2497"/>
                      <a:pt x="485" y="2486"/>
                    </a:cubicBezTo>
                    <a:close/>
                    <a:moveTo>
                      <a:pt x="476" y="2470"/>
                    </a:moveTo>
                    <a:lnTo>
                      <a:pt x="454" y="2503"/>
                    </a:lnTo>
                    <a:lnTo>
                      <a:pt x="470" y="2514"/>
                    </a:lnTo>
                    <a:lnTo>
                      <a:pt x="493" y="2481"/>
                    </a:lnTo>
                    <a:lnTo>
                      <a:pt x="476" y="2470"/>
                    </a:lnTo>
                    <a:close/>
                    <a:moveTo>
                      <a:pt x="501" y="2497"/>
                    </a:moveTo>
                    <a:cubicBezTo>
                      <a:pt x="501" y="2486"/>
                      <a:pt x="492" y="2477"/>
                      <a:pt x="481" y="2477"/>
                    </a:cubicBezTo>
                    <a:cubicBezTo>
                      <a:pt x="470" y="2477"/>
                      <a:pt x="461" y="2486"/>
                      <a:pt x="461" y="2497"/>
                    </a:cubicBezTo>
                    <a:cubicBezTo>
                      <a:pt x="461" y="2508"/>
                      <a:pt x="470" y="2517"/>
                      <a:pt x="481" y="2517"/>
                    </a:cubicBezTo>
                    <a:cubicBezTo>
                      <a:pt x="492" y="2517"/>
                      <a:pt x="501" y="2508"/>
                      <a:pt x="501" y="2497"/>
                    </a:cubicBezTo>
                    <a:close/>
                    <a:moveTo>
                      <a:pt x="492" y="2481"/>
                    </a:moveTo>
                    <a:lnTo>
                      <a:pt x="470" y="2514"/>
                    </a:lnTo>
                    <a:lnTo>
                      <a:pt x="484" y="2523"/>
                    </a:lnTo>
                    <a:lnTo>
                      <a:pt x="507" y="2490"/>
                    </a:lnTo>
                    <a:lnTo>
                      <a:pt x="492" y="2481"/>
                    </a:lnTo>
                    <a:close/>
                    <a:moveTo>
                      <a:pt x="515" y="2507"/>
                    </a:moveTo>
                    <a:cubicBezTo>
                      <a:pt x="515" y="2496"/>
                      <a:pt x="507" y="2487"/>
                      <a:pt x="496" y="2487"/>
                    </a:cubicBezTo>
                    <a:cubicBezTo>
                      <a:pt x="485" y="2487"/>
                      <a:pt x="476" y="2496"/>
                      <a:pt x="476" y="2507"/>
                    </a:cubicBezTo>
                    <a:cubicBezTo>
                      <a:pt x="476" y="2518"/>
                      <a:pt x="485" y="2527"/>
                      <a:pt x="496" y="2527"/>
                    </a:cubicBezTo>
                    <a:cubicBezTo>
                      <a:pt x="507" y="2527"/>
                      <a:pt x="515" y="2518"/>
                      <a:pt x="515" y="2507"/>
                    </a:cubicBezTo>
                    <a:close/>
                    <a:moveTo>
                      <a:pt x="506" y="2490"/>
                    </a:moveTo>
                    <a:lnTo>
                      <a:pt x="485" y="2523"/>
                    </a:lnTo>
                    <a:lnTo>
                      <a:pt x="500" y="2533"/>
                    </a:lnTo>
                    <a:lnTo>
                      <a:pt x="521" y="2500"/>
                    </a:lnTo>
                    <a:lnTo>
                      <a:pt x="506" y="2490"/>
                    </a:lnTo>
                    <a:close/>
                    <a:moveTo>
                      <a:pt x="530" y="2517"/>
                    </a:moveTo>
                    <a:cubicBezTo>
                      <a:pt x="530" y="2506"/>
                      <a:pt x="521" y="2497"/>
                      <a:pt x="510" y="2497"/>
                    </a:cubicBezTo>
                    <a:cubicBezTo>
                      <a:pt x="499" y="2497"/>
                      <a:pt x="491" y="2506"/>
                      <a:pt x="491" y="2517"/>
                    </a:cubicBezTo>
                    <a:cubicBezTo>
                      <a:pt x="491" y="2528"/>
                      <a:pt x="499" y="2536"/>
                      <a:pt x="510" y="2536"/>
                    </a:cubicBezTo>
                    <a:cubicBezTo>
                      <a:pt x="521" y="2536"/>
                      <a:pt x="530" y="2528"/>
                      <a:pt x="530" y="2517"/>
                    </a:cubicBezTo>
                    <a:close/>
                    <a:moveTo>
                      <a:pt x="521" y="2500"/>
                    </a:moveTo>
                    <a:lnTo>
                      <a:pt x="500" y="2533"/>
                    </a:lnTo>
                    <a:lnTo>
                      <a:pt x="515" y="2543"/>
                    </a:lnTo>
                    <a:lnTo>
                      <a:pt x="536" y="2509"/>
                    </a:lnTo>
                    <a:lnTo>
                      <a:pt x="521" y="2500"/>
                    </a:lnTo>
                    <a:close/>
                    <a:moveTo>
                      <a:pt x="546" y="2526"/>
                    </a:moveTo>
                    <a:cubicBezTo>
                      <a:pt x="546" y="2515"/>
                      <a:pt x="537" y="2506"/>
                      <a:pt x="526" y="2506"/>
                    </a:cubicBezTo>
                    <a:cubicBezTo>
                      <a:pt x="515" y="2506"/>
                      <a:pt x="506" y="2515"/>
                      <a:pt x="506" y="2526"/>
                    </a:cubicBezTo>
                    <a:cubicBezTo>
                      <a:pt x="506" y="2537"/>
                      <a:pt x="515" y="2546"/>
                      <a:pt x="526" y="2546"/>
                    </a:cubicBezTo>
                    <a:cubicBezTo>
                      <a:pt x="537" y="2546"/>
                      <a:pt x="546" y="2537"/>
                      <a:pt x="546" y="2526"/>
                    </a:cubicBezTo>
                    <a:close/>
                    <a:moveTo>
                      <a:pt x="536" y="2509"/>
                    </a:moveTo>
                    <a:lnTo>
                      <a:pt x="515" y="2543"/>
                    </a:lnTo>
                    <a:lnTo>
                      <a:pt x="530" y="2552"/>
                    </a:lnTo>
                    <a:lnTo>
                      <a:pt x="551" y="2518"/>
                    </a:lnTo>
                    <a:lnTo>
                      <a:pt x="536" y="2509"/>
                    </a:lnTo>
                    <a:close/>
                    <a:moveTo>
                      <a:pt x="560" y="2535"/>
                    </a:moveTo>
                    <a:cubicBezTo>
                      <a:pt x="560" y="2524"/>
                      <a:pt x="551" y="2515"/>
                      <a:pt x="540" y="2515"/>
                    </a:cubicBezTo>
                    <a:cubicBezTo>
                      <a:pt x="529" y="2515"/>
                      <a:pt x="520" y="2524"/>
                      <a:pt x="520" y="2535"/>
                    </a:cubicBezTo>
                    <a:cubicBezTo>
                      <a:pt x="520" y="2546"/>
                      <a:pt x="529" y="2555"/>
                      <a:pt x="540" y="2555"/>
                    </a:cubicBezTo>
                    <a:cubicBezTo>
                      <a:pt x="551" y="2555"/>
                      <a:pt x="560" y="2546"/>
                      <a:pt x="560" y="2535"/>
                    </a:cubicBezTo>
                    <a:close/>
                    <a:moveTo>
                      <a:pt x="551" y="2518"/>
                    </a:moveTo>
                    <a:lnTo>
                      <a:pt x="530" y="2552"/>
                    </a:lnTo>
                    <a:lnTo>
                      <a:pt x="545" y="2561"/>
                    </a:lnTo>
                    <a:lnTo>
                      <a:pt x="566" y="2527"/>
                    </a:lnTo>
                    <a:lnTo>
                      <a:pt x="551" y="2518"/>
                    </a:lnTo>
                    <a:close/>
                    <a:moveTo>
                      <a:pt x="575" y="2544"/>
                    </a:moveTo>
                    <a:cubicBezTo>
                      <a:pt x="575" y="2533"/>
                      <a:pt x="566" y="2524"/>
                      <a:pt x="555" y="2524"/>
                    </a:cubicBezTo>
                    <a:cubicBezTo>
                      <a:pt x="544" y="2524"/>
                      <a:pt x="536" y="2533"/>
                      <a:pt x="536" y="2544"/>
                    </a:cubicBezTo>
                    <a:cubicBezTo>
                      <a:pt x="536" y="2555"/>
                      <a:pt x="544" y="2564"/>
                      <a:pt x="555" y="2564"/>
                    </a:cubicBezTo>
                    <a:cubicBezTo>
                      <a:pt x="566" y="2564"/>
                      <a:pt x="575" y="2555"/>
                      <a:pt x="575" y="2544"/>
                    </a:cubicBezTo>
                    <a:close/>
                    <a:moveTo>
                      <a:pt x="565" y="2527"/>
                    </a:moveTo>
                    <a:lnTo>
                      <a:pt x="545" y="2561"/>
                    </a:lnTo>
                    <a:lnTo>
                      <a:pt x="560" y="2570"/>
                    </a:lnTo>
                    <a:lnTo>
                      <a:pt x="580" y="2536"/>
                    </a:lnTo>
                    <a:lnTo>
                      <a:pt x="565" y="2527"/>
                    </a:lnTo>
                    <a:close/>
                    <a:moveTo>
                      <a:pt x="590" y="2553"/>
                    </a:moveTo>
                    <a:cubicBezTo>
                      <a:pt x="590" y="2542"/>
                      <a:pt x="581" y="2533"/>
                      <a:pt x="570" y="2533"/>
                    </a:cubicBezTo>
                    <a:cubicBezTo>
                      <a:pt x="559" y="2533"/>
                      <a:pt x="550" y="2542"/>
                      <a:pt x="550" y="2553"/>
                    </a:cubicBezTo>
                    <a:cubicBezTo>
                      <a:pt x="550" y="2564"/>
                      <a:pt x="559" y="2573"/>
                      <a:pt x="570" y="2573"/>
                    </a:cubicBezTo>
                    <a:cubicBezTo>
                      <a:pt x="581" y="2573"/>
                      <a:pt x="590" y="2564"/>
                      <a:pt x="590" y="2553"/>
                    </a:cubicBezTo>
                    <a:close/>
                    <a:moveTo>
                      <a:pt x="580" y="2536"/>
                    </a:moveTo>
                    <a:lnTo>
                      <a:pt x="561" y="2570"/>
                    </a:lnTo>
                    <a:lnTo>
                      <a:pt x="576" y="2579"/>
                    </a:lnTo>
                    <a:lnTo>
                      <a:pt x="596" y="2544"/>
                    </a:lnTo>
                    <a:lnTo>
                      <a:pt x="580" y="2536"/>
                    </a:lnTo>
                    <a:close/>
                    <a:moveTo>
                      <a:pt x="606" y="2562"/>
                    </a:moveTo>
                    <a:cubicBezTo>
                      <a:pt x="606" y="2551"/>
                      <a:pt x="597" y="2542"/>
                      <a:pt x="586" y="2542"/>
                    </a:cubicBezTo>
                    <a:cubicBezTo>
                      <a:pt x="575" y="2542"/>
                      <a:pt x="566" y="2551"/>
                      <a:pt x="566" y="2562"/>
                    </a:cubicBezTo>
                    <a:cubicBezTo>
                      <a:pt x="566" y="2573"/>
                      <a:pt x="575" y="2582"/>
                      <a:pt x="586" y="2582"/>
                    </a:cubicBezTo>
                    <a:cubicBezTo>
                      <a:pt x="597" y="2582"/>
                      <a:pt x="606" y="2573"/>
                      <a:pt x="606" y="2562"/>
                    </a:cubicBezTo>
                    <a:close/>
                    <a:moveTo>
                      <a:pt x="596" y="2544"/>
                    </a:moveTo>
                    <a:lnTo>
                      <a:pt x="577" y="2579"/>
                    </a:lnTo>
                    <a:lnTo>
                      <a:pt x="591" y="2587"/>
                    </a:lnTo>
                    <a:lnTo>
                      <a:pt x="610" y="2552"/>
                    </a:lnTo>
                    <a:lnTo>
                      <a:pt x="596" y="2544"/>
                    </a:lnTo>
                    <a:close/>
                    <a:moveTo>
                      <a:pt x="621" y="2570"/>
                    </a:moveTo>
                    <a:cubicBezTo>
                      <a:pt x="621" y="2559"/>
                      <a:pt x="612" y="2550"/>
                      <a:pt x="601" y="2550"/>
                    </a:cubicBezTo>
                    <a:cubicBezTo>
                      <a:pt x="590" y="2550"/>
                      <a:pt x="581" y="2559"/>
                      <a:pt x="581" y="2570"/>
                    </a:cubicBezTo>
                    <a:cubicBezTo>
                      <a:pt x="581" y="2581"/>
                      <a:pt x="590" y="2590"/>
                      <a:pt x="601" y="2590"/>
                    </a:cubicBezTo>
                    <a:cubicBezTo>
                      <a:pt x="612" y="2590"/>
                      <a:pt x="621" y="2581"/>
                      <a:pt x="621" y="2570"/>
                    </a:cubicBezTo>
                    <a:close/>
                    <a:moveTo>
                      <a:pt x="610" y="2552"/>
                    </a:moveTo>
                    <a:lnTo>
                      <a:pt x="591" y="2587"/>
                    </a:lnTo>
                    <a:lnTo>
                      <a:pt x="608" y="2596"/>
                    </a:lnTo>
                    <a:lnTo>
                      <a:pt x="626" y="2561"/>
                    </a:lnTo>
                    <a:lnTo>
                      <a:pt x="610" y="2552"/>
                    </a:lnTo>
                    <a:close/>
                    <a:moveTo>
                      <a:pt x="637" y="2578"/>
                    </a:moveTo>
                    <a:cubicBezTo>
                      <a:pt x="637" y="2567"/>
                      <a:pt x="628" y="2558"/>
                      <a:pt x="617" y="2558"/>
                    </a:cubicBezTo>
                    <a:cubicBezTo>
                      <a:pt x="606" y="2558"/>
                      <a:pt x="597" y="2567"/>
                      <a:pt x="597" y="2578"/>
                    </a:cubicBezTo>
                    <a:cubicBezTo>
                      <a:pt x="597" y="2589"/>
                      <a:pt x="606" y="2598"/>
                      <a:pt x="617" y="2598"/>
                    </a:cubicBezTo>
                    <a:cubicBezTo>
                      <a:pt x="628" y="2598"/>
                      <a:pt x="637" y="2589"/>
                      <a:pt x="637" y="2578"/>
                    </a:cubicBezTo>
                    <a:close/>
                    <a:moveTo>
                      <a:pt x="626" y="2561"/>
                    </a:moveTo>
                    <a:lnTo>
                      <a:pt x="608" y="2596"/>
                    </a:lnTo>
                    <a:lnTo>
                      <a:pt x="623" y="2604"/>
                    </a:lnTo>
                    <a:lnTo>
                      <a:pt x="642" y="2569"/>
                    </a:lnTo>
                    <a:lnTo>
                      <a:pt x="626" y="2561"/>
                    </a:lnTo>
                    <a:close/>
                    <a:moveTo>
                      <a:pt x="653" y="2586"/>
                    </a:moveTo>
                    <a:cubicBezTo>
                      <a:pt x="653" y="2575"/>
                      <a:pt x="644" y="2566"/>
                      <a:pt x="633" y="2566"/>
                    </a:cubicBezTo>
                    <a:cubicBezTo>
                      <a:pt x="621" y="2566"/>
                      <a:pt x="613" y="2575"/>
                      <a:pt x="613" y="2586"/>
                    </a:cubicBezTo>
                    <a:cubicBezTo>
                      <a:pt x="613" y="2597"/>
                      <a:pt x="621" y="2606"/>
                      <a:pt x="633" y="2606"/>
                    </a:cubicBezTo>
                    <a:cubicBezTo>
                      <a:pt x="644" y="2606"/>
                      <a:pt x="653" y="2597"/>
                      <a:pt x="653" y="2586"/>
                    </a:cubicBezTo>
                    <a:close/>
                    <a:moveTo>
                      <a:pt x="642" y="2569"/>
                    </a:moveTo>
                    <a:lnTo>
                      <a:pt x="624" y="2604"/>
                    </a:lnTo>
                    <a:lnTo>
                      <a:pt x="640" y="2613"/>
                    </a:lnTo>
                    <a:lnTo>
                      <a:pt x="658" y="2577"/>
                    </a:lnTo>
                    <a:lnTo>
                      <a:pt x="642" y="2569"/>
                    </a:lnTo>
                    <a:close/>
                    <a:moveTo>
                      <a:pt x="669" y="2595"/>
                    </a:moveTo>
                    <a:cubicBezTo>
                      <a:pt x="669" y="2584"/>
                      <a:pt x="660" y="2575"/>
                      <a:pt x="649" y="2575"/>
                    </a:cubicBezTo>
                    <a:cubicBezTo>
                      <a:pt x="638" y="2575"/>
                      <a:pt x="629" y="2584"/>
                      <a:pt x="629" y="2595"/>
                    </a:cubicBezTo>
                    <a:cubicBezTo>
                      <a:pt x="629" y="2606"/>
                      <a:pt x="638" y="2615"/>
                      <a:pt x="649" y="2615"/>
                    </a:cubicBezTo>
                    <a:cubicBezTo>
                      <a:pt x="660" y="2615"/>
                      <a:pt x="669" y="2606"/>
                      <a:pt x="669" y="2595"/>
                    </a:cubicBezTo>
                    <a:close/>
                    <a:moveTo>
                      <a:pt x="658" y="2577"/>
                    </a:moveTo>
                    <a:lnTo>
                      <a:pt x="640" y="2613"/>
                    </a:lnTo>
                    <a:lnTo>
                      <a:pt x="656" y="2620"/>
                    </a:lnTo>
                    <a:lnTo>
                      <a:pt x="674" y="2585"/>
                    </a:lnTo>
                    <a:lnTo>
                      <a:pt x="658" y="2577"/>
                    </a:lnTo>
                    <a:close/>
                    <a:moveTo>
                      <a:pt x="685" y="2603"/>
                    </a:moveTo>
                    <a:cubicBezTo>
                      <a:pt x="685" y="2592"/>
                      <a:pt x="676" y="2583"/>
                      <a:pt x="665" y="2583"/>
                    </a:cubicBezTo>
                    <a:cubicBezTo>
                      <a:pt x="654" y="2583"/>
                      <a:pt x="645" y="2592"/>
                      <a:pt x="645" y="2603"/>
                    </a:cubicBezTo>
                    <a:cubicBezTo>
                      <a:pt x="645" y="2614"/>
                      <a:pt x="654" y="2623"/>
                      <a:pt x="665" y="2623"/>
                    </a:cubicBezTo>
                    <a:cubicBezTo>
                      <a:pt x="676" y="2623"/>
                      <a:pt x="685" y="2614"/>
                      <a:pt x="685" y="2603"/>
                    </a:cubicBezTo>
                    <a:close/>
                    <a:moveTo>
                      <a:pt x="674" y="2585"/>
                    </a:moveTo>
                    <a:lnTo>
                      <a:pt x="656" y="2621"/>
                    </a:lnTo>
                    <a:lnTo>
                      <a:pt x="673" y="2628"/>
                    </a:lnTo>
                    <a:lnTo>
                      <a:pt x="690" y="2592"/>
                    </a:lnTo>
                    <a:lnTo>
                      <a:pt x="674" y="2585"/>
                    </a:lnTo>
                    <a:close/>
                    <a:moveTo>
                      <a:pt x="701" y="2610"/>
                    </a:moveTo>
                    <a:cubicBezTo>
                      <a:pt x="701" y="2599"/>
                      <a:pt x="692" y="2590"/>
                      <a:pt x="681" y="2590"/>
                    </a:cubicBezTo>
                    <a:cubicBezTo>
                      <a:pt x="670" y="2590"/>
                      <a:pt x="661" y="2599"/>
                      <a:pt x="661" y="2610"/>
                    </a:cubicBezTo>
                    <a:cubicBezTo>
                      <a:pt x="661" y="2621"/>
                      <a:pt x="670" y="2630"/>
                      <a:pt x="681" y="2630"/>
                    </a:cubicBezTo>
                    <a:cubicBezTo>
                      <a:pt x="692" y="2630"/>
                      <a:pt x="701" y="2621"/>
                      <a:pt x="701" y="2610"/>
                    </a:cubicBezTo>
                    <a:close/>
                    <a:moveTo>
                      <a:pt x="690" y="2592"/>
                    </a:moveTo>
                    <a:lnTo>
                      <a:pt x="673" y="2628"/>
                    </a:lnTo>
                    <a:lnTo>
                      <a:pt x="689" y="2636"/>
                    </a:lnTo>
                    <a:lnTo>
                      <a:pt x="706" y="2600"/>
                    </a:lnTo>
                    <a:lnTo>
                      <a:pt x="690" y="2592"/>
                    </a:lnTo>
                    <a:close/>
                    <a:moveTo>
                      <a:pt x="718" y="2618"/>
                    </a:moveTo>
                    <a:cubicBezTo>
                      <a:pt x="718" y="2607"/>
                      <a:pt x="709" y="2598"/>
                      <a:pt x="698" y="2598"/>
                    </a:cubicBezTo>
                    <a:cubicBezTo>
                      <a:pt x="687" y="2598"/>
                      <a:pt x="678" y="2607"/>
                      <a:pt x="678" y="2618"/>
                    </a:cubicBezTo>
                    <a:cubicBezTo>
                      <a:pt x="678" y="2629"/>
                      <a:pt x="687" y="2638"/>
                      <a:pt x="698" y="2638"/>
                    </a:cubicBezTo>
                    <a:cubicBezTo>
                      <a:pt x="709" y="2638"/>
                      <a:pt x="718" y="2629"/>
                      <a:pt x="718" y="2618"/>
                    </a:cubicBezTo>
                    <a:close/>
                    <a:moveTo>
                      <a:pt x="706" y="2600"/>
                    </a:moveTo>
                    <a:lnTo>
                      <a:pt x="690" y="2636"/>
                    </a:lnTo>
                    <a:lnTo>
                      <a:pt x="707" y="2644"/>
                    </a:lnTo>
                    <a:lnTo>
                      <a:pt x="724" y="2608"/>
                    </a:lnTo>
                    <a:lnTo>
                      <a:pt x="706" y="2600"/>
                    </a:lnTo>
                    <a:close/>
                    <a:moveTo>
                      <a:pt x="735" y="2626"/>
                    </a:moveTo>
                    <a:cubicBezTo>
                      <a:pt x="735" y="2615"/>
                      <a:pt x="727" y="2606"/>
                      <a:pt x="716" y="2606"/>
                    </a:cubicBezTo>
                    <a:cubicBezTo>
                      <a:pt x="704" y="2606"/>
                      <a:pt x="696" y="2615"/>
                      <a:pt x="696" y="2626"/>
                    </a:cubicBezTo>
                    <a:cubicBezTo>
                      <a:pt x="696" y="2637"/>
                      <a:pt x="704" y="2646"/>
                      <a:pt x="716" y="2646"/>
                    </a:cubicBezTo>
                    <a:cubicBezTo>
                      <a:pt x="727" y="2646"/>
                      <a:pt x="735" y="2637"/>
                      <a:pt x="735" y="2626"/>
                    </a:cubicBezTo>
                    <a:close/>
                    <a:moveTo>
                      <a:pt x="724" y="2608"/>
                    </a:moveTo>
                    <a:lnTo>
                      <a:pt x="707" y="2644"/>
                    </a:lnTo>
                    <a:lnTo>
                      <a:pt x="725" y="2652"/>
                    </a:lnTo>
                    <a:lnTo>
                      <a:pt x="741" y="2616"/>
                    </a:lnTo>
                    <a:lnTo>
                      <a:pt x="724" y="2608"/>
                    </a:lnTo>
                    <a:close/>
                    <a:moveTo>
                      <a:pt x="753" y="2634"/>
                    </a:moveTo>
                    <a:cubicBezTo>
                      <a:pt x="753" y="2623"/>
                      <a:pt x="744" y="2614"/>
                      <a:pt x="733" y="2614"/>
                    </a:cubicBezTo>
                    <a:cubicBezTo>
                      <a:pt x="722" y="2614"/>
                      <a:pt x="713" y="2623"/>
                      <a:pt x="713" y="2634"/>
                    </a:cubicBezTo>
                    <a:cubicBezTo>
                      <a:pt x="713" y="2645"/>
                      <a:pt x="722" y="2654"/>
                      <a:pt x="733" y="2654"/>
                    </a:cubicBezTo>
                    <a:cubicBezTo>
                      <a:pt x="744" y="2654"/>
                      <a:pt x="753" y="2645"/>
                      <a:pt x="753" y="2634"/>
                    </a:cubicBezTo>
                    <a:close/>
                    <a:moveTo>
                      <a:pt x="741" y="2616"/>
                    </a:moveTo>
                    <a:lnTo>
                      <a:pt x="725" y="2652"/>
                    </a:lnTo>
                    <a:lnTo>
                      <a:pt x="744" y="2661"/>
                    </a:lnTo>
                    <a:lnTo>
                      <a:pt x="760" y="2624"/>
                    </a:lnTo>
                    <a:lnTo>
                      <a:pt x="741" y="2616"/>
                    </a:lnTo>
                    <a:close/>
                    <a:moveTo>
                      <a:pt x="772" y="2642"/>
                    </a:moveTo>
                    <a:cubicBezTo>
                      <a:pt x="772" y="2631"/>
                      <a:pt x="763" y="2622"/>
                      <a:pt x="752" y="2622"/>
                    </a:cubicBezTo>
                    <a:cubicBezTo>
                      <a:pt x="741" y="2622"/>
                      <a:pt x="732" y="2631"/>
                      <a:pt x="732" y="2642"/>
                    </a:cubicBezTo>
                    <a:cubicBezTo>
                      <a:pt x="732" y="2653"/>
                      <a:pt x="741" y="2662"/>
                      <a:pt x="752" y="2662"/>
                    </a:cubicBezTo>
                    <a:cubicBezTo>
                      <a:pt x="763" y="2662"/>
                      <a:pt x="772" y="2653"/>
                      <a:pt x="772" y="2642"/>
                    </a:cubicBezTo>
                    <a:close/>
                    <a:moveTo>
                      <a:pt x="760" y="2624"/>
                    </a:moveTo>
                    <a:lnTo>
                      <a:pt x="744" y="2661"/>
                    </a:lnTo>
                    <a:lnTo>
                      <a:pt x="764" y="2669"/>
                    </a:lnTo>
                    <a:lnTo>
                      <a:pt x="779" y="2632"/>
                    </a:lnTo>
                    <a:lnTo>
                      <a:pt x="760" y="2624"/>
                    </a:lnTo>
                    <a:close/>
                    <a:moveTo>
                      <a:pt x="791" y="2651"/>
                    </a:moveTo>
                    <a:cubicBezTo>
                      <a:pt x="791" y="2639"/>
                      <a:pt x="782" y="2630"/>
                      <a:pt x="771" y="2630"/>
                    </a:cubicBezTo>
                    <a:cubicBezTo>
                      <a:pt x="760" y="2630"/>
                      <a:pt x="751" y="2639"/>
                      <a:pt x="751" y="2651"/>
                    </a:cubicBezTo>
                    <a:cubicBezTo>
                      <a:pt x="751" y="2662"/>
                      <a:pt x="760" y="2671"/>
                      <a:pt x="771" y="2671"/>
                    </a:cubicBezTo>
                    <a:cubicBezTo>
                      <a:pt x="782" y="2671"/>
                      <a:pt x="791" y="2662"/>
                      <a:pt x="791" y="2651"/>
                    </a:cubicBezTo>
                    <a:close/>
                    <a:moveTo>
                      <a:pt x="779" y="2632"/>
                    </a:moveTo>
                    <a:lnTo>
                      <a:pt x="764" y="2669"/>
                    </a:lnTo>
                    <a:lnTo>
                      <a:pt x="782" y="2677"/>
                    </a:lnTo>
                    <a:lnTo>
                      <a:pt x="798" y="2640"/>
                    </a:lnTo>
                    <a:lnTo>
                      <a:pt x="779" y="2632"/>
                    </a:lnTo>
                    <a:close/>
                    <a:moveTo>
                      <a:pt x="810" y="2658"/>
                    </a:moveTo>
                    <a:cubicBezTo>
                      <a:pt x="810" y="2647"/>
                      <a:pt x="801" y="2638"/>
                      <a:pt x="790" y="2638"/>
                    </a:cubicBezTo>
                    <a:cubicBezTo>
                      <a:pt x="779" y="2638"/>
                      <a:pt x="770" y="2647"/>
                      <a:pt x="770" y="2658"/>
                    </a:cubicBezTo>
                    <a:cubicBezTo>
                      <a:pt x="770" y="2669"/>
                      <a:pt x="779" y="2678"/>
                      <a:pt x="790" y="2678"/>
                    </a:cubicBezTo>
                    <a:cubicBezTo>
                      <a:pt x="801" y="2678"/>
                      <a:pt x="810" y="2669"/>
                      <a:pt x="810" y="2658"/>
                    </a:cubicBezTo>
                    <a:close/>
                    <a:moveTo>
                      <a:pt x="798" y="2640"/>
                    </a:moveTo>
                    <a:lnTo>
                      <a:pt x="783" y="2677"/>
                    </a:lnTo>
                    <a:lnTo>
                      <a:pt x="803" y="2685"/>
                    </a:lnTo>
                    <a:lnTo>
                      <a:pt x="818" y="2648"/>
                    </a:lnTo>
                    <a:lnTo>
                      <a:pt x="798" y="2640"/>
                    </a:lnTo>
                    <a:close/>
                    <a:moveTo>
                      <a:pt x="830" y="2666"/>
                    </a:moveTo>
                    <a:cubicBezTo>
                      <a:pt x="830" y="2655"/>
                      <a:pt x="821" y="2646"/>
                      <a:pt x="810" y="2646"/>
                    </a:cubicBezTo>
                    <a:cubicBezTo>
                      <a:pt x="799" y="2646"/>
                      <a:pt x="790" y="2655"/>
                      <a:pt x="790" y="2666"/>
                    </a:cubicBezTo>
                    <a:cubicBezTo>
                      <a:pt x="790" y="2678"/>
                      <a:pt x="799" y="2687"/>
                      <a:pt x="810" y="2687"/>
                    </a:cubicBezTo>
                    <a:cubicBezTo>
                      <a:pt x="821" y="2687"/>
                      <a:pt x="830" y="2678"/>
                      <a:pt x="830" y="2666"/>
                    </a:cubicBezTo>
                    <a:close/>
                    <a:moveTo>
                      <a:pt x="818" y="2648"/>
                    </a:moveTo>
                    <a:lnTo>
                      <a:pt x="803" y="2685"/>
                    </a:lnTo>
                    <a:lnTo>
                      <a:pt x="823" y="2693"/>
                    </a:lnTo>
                    <a:lnTo>
                      <a:pt x="838" y="2656"/>
                    </a:lnTo>
                    <a:lnTo>
                      <a:pt x="818" y="2648"/>
                    </a:lnTo>
                    <a:close/>
                    <a:moveTo>
                      <a:pt x="851" y="2675"/>
                    </a:moveTo>
                    <a:cubicBezTo>
                      <a:pt x="851" y="2664"/>
                      <a:pt x="842" y="2655"/>
                      <a:pt x="830" y="2655"/>
                    </a:cubicBezTo>
                    <a:cubicBezTo>
                      <a:pt x="819" y="2655"/>
                      <a:pt x="810" y="2664"/>
                      <a:pt x="810" y="2675"/>
                    </a:cubicBezTo>
                    <a:cubicBezTo>
                      <a:pt x="810" y="2686"/>
                      <a:pt x="819" y="2695"/>
                      <a:pt x="830" y="2695"/>
                    </a:cubicBezTo>
                    <a:cubicBezTo>
                      <a:pt x="842" y="2695"/>
                      <a:pt x="851" y="2686"/>
                      <a:pt x="851" y="2675"/>
                    </a:cubicBezTo>
                    <a:close/>
                    <a:moveTo>
                      <a:pt x="838" y="2656"/>
                    </a:moveTo>
                    <a:lnTo>
                      <a:pt x="823" y="2693"/>
                    </a:lnTo>
                    <a:lnTo>
                      <a:pt x="843" y="2701"/>
                    </a:lnTo>
                    <a:lnTo>
                      <a:pt x="858" y="2664"/>
                    </a:lnTo>
                    <a:lnTo>
                      <a:pt x="838" y="2656"/>
                    </a:lnTo>
                    <a:close/>
                    <a:moveTo>
                      <a:pt x="870" y="2683"/>
                    </a:moveTo>
                    <a:cubicBezTo>
                      <a:pt x="870" y="2671"/>
                      <a:pt x="861" y="2662"/>
                      <a:pt x="850" y="2662"/>
                    </a:cubicBezTo>
                    <a:cubicBezTo>
                      <a:pt x="839" y="2662"/>
                      <a:pt x="830" y="2671"/>
                      <a:pt x="830" y="2683"/>
                    </a:cubicBezTo>
                    <a:cubicBezTo>
                      <a:pt x="830" y="2694"/>
                      <a:pt x="839" y="2703"/>
                      <a:pt x="850" y="2703"/>
                    </a:cubicBezTo>
                    <a:cubicBezTo>
                      <a:pt x="861" y="2703"/>
                      <a:pt x="870" y="2694"/>
                      <a:pt x="870" y="2683"/>
                    </a:cubicBezTo>
                    <a:close/>
                    <a:moveTo>
                      <a:pt x="858" y="2664"/>
                    </a:moveTo>
                    <a:lnTo>
                      <a:pt x="843" y="2701"/>
                    </a:lnTo>
                    <a:lnTo>
                      <a:pt x="863" y="2709"/>
                    </a:lnTo>
                    <a:lnTo>
                      <a:pt x="877" y="2671"/>
                    </a:lnTo>
                    <a:lnTo>
                      <a:pt x="858" y="2664"/>
                    </a:lnTo>
                    <a:close/>
                    <a:moveTo>
                      <a:pt x="890" y="2690"/>
                    </a:moveTo>
                    <a:cubicBezTo>
                      <a:pt x="890" y="2679"/>
                      <a:pt x="881" y="2670"/>
                      <a:pt x="870" y="2670"/>
                    </a:cubicBezTo>
                    <a:cubicBezTo>
                      <a:pt x="859" y="2670"/>
                      <a:pt x="850" y="2679"/>
                      <a:pt x="850" y="2690"/>
                    </a:cubicBezTo>
                    <a:cubicBezTo>
                      <a:pt x="850" y="2701"/>
                      <a:pt x="859" y="2710"/>
                      <a:pt x="870" y="2710"/>
                    </a:cubicBezTo>
                    <a:cubicBezTo>
                      <a:pt x="881" y="2710"/>
                      <a:pt x="890" y="2701"/>
                      <a:pt x="890" y="2690"/>
                    </a:cubicBezTo>
                    <a:close/>
                    <a:moveTo>
                      <a:pt x="877" y="2671"/>
                    </a:moveTo>
                    <a:lnTo>
                      <a:pt x="863" y="2709"/>
                    </a:lnTo>
                    <a:lnTo>
                      <a:pt x="883" y="2717"/>
                    </a:lnTo>
                    <a:lnTo>
                      <a:pt x="897" y="2679"/>
                    </a:lnTo>
                    <a:lnTo>
                      <a:pt x="877" y="2671"/>
                    </a:lnTo>
                    <a:close/>
                    <a:moveTo>
                      <a:pt x="910" y="2698"/>
                    </a:moveTo>
                    <a:cubicBezTo>
                      <a:pt x="910" y="2687"/>
                      <a:pt x="901" y="2678"/>
                      <a:pt x="890" y="2678"/>
                    </a:cubicBezTo>
                    <a:cubicBezTo>
                      <a:pt x="879" y="2678"/>
                      <a:pt x="870" y="2687"/>
                      <a:pt x="870" y="2698"/>
                    </a:cubicBezTo>
                    <a:cubicBezTo>
                      <a:pt x="870" y="2709"/>
                      <a:pt x="879" y="2718"/>
                      <a:pt x="890" y="2718"/>
                    </a:cubicBezTo>
                    <a:cubicBezTo>
                      <a:pt x="901" y="2718"/>
                      <a:pt x="910" y="2709"/>
                      <a:pt x="910" y="2698"/>
                    </a:cubicBezTo>
                    <a:close/>
                    <a:moveTo>
                      <a:pt x="897" y="2679"/>
                    </a:moveTo>
                    <a:lnTo>
                      <a:pt x="883" y="2717"/>
                    </a:lnTo>
                    <a:lnTo>
                      <a:pt x="902" y="2724"/>
                    </a:lnTo>
                    <a:lnTo>
                      <a:pt x="916" y="2687"/>
                    </a:lnTo>
                    <a:lnTo>
                      <a:pt x="897" y="2679"/>
                    </a:lnTo>
                    <a:close/>
                    <a:moveTo>
                      <a:pt x="929" y="2705"/>
                    </a:moveTo>
                    <a:cubicBezTo>
                      <a:pt x="929" y="2694"/>
                      <a:pt x="920" y="2685"/>
                      <a:pt x="909" y="2685"/>
                    </a:cubicBezTo>
                    <a:cubicBezTo>
                      <a:pt x="898" y="2685"/>
                      <a:pt x="889" y="2694"/>
                      <a:pt x="889" y="2705"/>
                    </a:cubicBezTo>
                    <a:cubicBezTo>
                      <a:pt x="889" y="2716"/>
                      <a:pt x="898" y="2725"/>
                      <a:pt x="909" y="2725"/>
                    </a:cubicBezTo>
                    <a:cubicBezTo>
                      <a:pt x="920" y="2725"/>
                      <a:pt x="929" y="2716"/>
                      <a:pt x="929" y="2705"/>
                    </a:cubicBezTo>
                    <a:close/>
                    <a:moveTo>
                      <a:pt x="916" y="2686"/>
                    </a:moveTo>
                    <a:lnTo>
                      <a:pt x="902" y="2724"/>
                    </a:lnTo>
                    <a:lnTo>
                      <a:pt x="921" y="2731"/>
                    </a:lnTo>
                    <a:lnTo>
                      <a:pt x="935" y="2693"/>
                    </a:lnTo>
                    <a:lnTo>
                      <a:pt x="916" y="2686"/>
                    </a:lnTo>
                    <a:close/>
                    <a:moveTo>
                      <a:pt x="948" y="2712"/>
                    </a:moveTo>
                    <a:cubicBezTo>
                      <a:pt x="948" y="2701"/>
                      <a:pt x="939" y="2692"/>
                      <a:pt x="928" y="2692"/>
                    </a:cubicBezTo>
                    <a:cubicBezTo>
                      <a:pt x="917" y="2692"/>
                      <a:pt x="908" y="2701"/>
                      <a:pt x="908" y="2712"/>
                    </a:cubicBezTo>
                    <a:cubicBezTo>
                      <a:pt x="908" y="2723"/>
                      <a:pt x="917" y="2732"/>
                      <a:pt x="928" y="2732"/>
                    </a:cubicBezTo>
                    <a:cubicBezTo>
                      <a:pt x="939" y="2732"/>
                      <a:pt x="948" y="2723"/>
                      <a:pt x="948" y="2712"/>
                    </a:cubicBezTo>
                    <a:close/>
                    <a:moveTo>
                      <a:pt x="935" y="2693"/>
                    </a:moveTo>
                    <a:lnTo>
                      <a:pt x="921" y="2731"/>
                    </a:lnTo>
                    <a:lnTo>
                      <a:pt x="940" y="2738"/>
                    </a:lnTo>
                    <a:lnTo>
                      <a:pt x="953" y="2700"/>
                    </a:lnTo>
                    <a:lnTo>
                      <a:pt x="935" y="2693"/>
                    </a:lnTo>
                    <a:close/>
                    <a:moveTo>
                      <a:pt x="967" y="2719"/>
                    </a:moveTo>
                    <a:cubicBezTo>
                      <a:pt x="967" y="2708"/>
                      <a:pt x="958" y="2699"/>
                      <a:pt x="946" y="2699"/>
                    </a:cubicBezTo>
                    <a:cubicBezTo>
                      <a:pt x="935" y="2699"/>
                      <a:pt x="926" y="2708"/>
                      <a:pt x="926" y="2719"/>
                    </a:cubicBezTo>
                    <a:cubicBezTo>
                      <a:pt x="926" y="2730"/>
                      <a:pt x="935" y="2739"/>
                      <a:pt x="946" y="2739"/>
                    </a:cubicBezTo>
                    <a:cubicBezTo>
                      <a:pt x="958" y="2739"/>
                      <a:pt x="967" y="2730"/>
                      <a:pt x="967" y="2719"/>
                    </a:cubicBezTo>
                    <a:close/>
                    <a:moveTo>
                      <a:pt x="953" y="2700"/>
                    </a:moveTo>
                    <a:lnTo>
                      <a:pt x="940" y="2738"/>
                    </a:lnTo>
                    <a:lnTo>
                      <a:pt x="959" y="2745"/>
                    </a:lnTo>
                    <a:lnTo>
                      <a:pt x="972" y="2707"/>
                    </a:lnTo>
                    <a:lnTo>
                      <a:pt x="953" y="2700"/>
                    </a:lnTo>
                    <a:close/>
                    <a:moveTo>
                      <a:pt x="986" y="2726"/>
                    </a:moveTo>
                    <a:cubicBezTo>
                      <a:pt x="986" y="2715"/>
                      <a:pt x="977" y="2706"/>
                      <a:pt x="965" y="2706"/>
                    </a:cubicBezTo>
                    <a:cubicBezTo>
                      <a:pt x="954" y="2706"/>
                      <a:pt x="945" y="2715"/>
                      <a:pt x="945" y="2726"/>
                    </a:cubicBezTo>
                    <a:cubicBezTo>
                      <a:pt x="945" y="2737"/>
                      <a:pt x="954" y="2746"/>
                      <a:pt x="965" y="2746"/>
                    </a:cubicBezTo>
                    <a:cubicBezTo>
                      <a:pt x="977" y="2746"/>
                      <a:pt x="986" y="2737"/>
                      <a:pt x="986" y="2726"/>
                    </a:cubicBezTo>
                    <a:close/>
                    <a:moveTo>
                      <a:pt x="972" y="2707"/>
                    </a:moveTo>
                    <a:lnTo>
                      <a:pt x="959" y="2745"/>
                    </a:lnTo>
                    <a:lnTo>
                      <a:pt x="977" y="2751"/>
                    </a:lnTo>
                    <a:lnTo>
                      <a:pt x="991" y="2713"/>
                    </a:lnTo>
                    <a:lnTo>
                      <a:pt x="972" y="2707"/>
                    </a:lnTo>
                    <a:close/>
                    <a:moveTo>
                      <a:pt x="1004" y="2732"/>
                    </a:moveTo>
                    <a:cubicBezTo>
                      <a:pt x="1004" y="2721"/>
                      <a:pt x="995" y="2712"/>
                      <a:pt x="984" y="2712"/>
                    </a:cubicBezTo>
                    <a:cubicBezTo>
                      <a:pt x="973" y="2712"/>
                      <a:pt x="964" y="2721"/>
                      <a:pt x="964" y="2732"/>
                    </a:cubicBezTo>
                    <a:cubicBezTo>
                      <a:pt x="964" y="2743"/>
                      <a:pt x="973" y="2752"/>
                      <a:pt x="984" y="2752"/>
                    </a:cubicBezTo>
                    <a:cubicBezTo>
                      <a:pt x="995" y="2752"/>
                      <a:pt x="1004" y="2743"/>
                      <a:pt x="1004" y="2732"/>
                    </a:cubicBezTo>
                    <a:close/>
                    <a:moveTo>
                      <a:pt x="990" y="2713"/>
                    </a:moveTo>
                    <a:lnTo>
                      <a:pt x="978" y="2751"/>
                    </a:lnTo>
                    <a:lnTo>
                      <a:pt x="996" y="2757"/>
                    </a:lnTo>
                    <a:lnTo>
                      <a:pt x="1008" y="2719"/>
                    </a:lnTo>
                    <a:lnTo>
                      <a:pt x="990" y="2713"/>
                    </a:lnTo>
                    <a:close/>
                    <a:moveTo>
                      <a:pt x="1022" y="2738"/>
                    </a:moveTo>
                    <a:cubicBezTo>
                      <a:pt x="1022" y="2727"/>
                      <a:pt x="1013" y="2718"/>
                      <a:pt x="1002" y="2718"/>
                    </a:cubicBezTo>
                    <a:cubicBezTo>
                      <a:pt x="991" y="2718"/>
                      <a:pt x="982" y="2727"/>
                      <a:pt x="982" y="2738"/>
                    </a:cubicBezTo>
                    <a:cubicBezTo>
                      <a:pt x="982" y="2749"/>
                      <a:pt x="991" y="2758"/>
                      <a:pt x="1002" y="2758"/>
                    </a:cubicBezTo>
                    <a:cubicBezTo>
                      <a:pt x="1013" y="2758"/>
                      <a:pt x="1022" y="2749"/>
                      <a:pt x="1022" y="2738"/>
                    </a:cubicBezTo>
                    <a:close/>
                    <a:moveTo>
                      <a:pt x="1008" y="2719"/>
                    </a:moveTo>
                    <a:lnTo>
                      <a:pt x="996" y="2757"/>
                    </a:lnTo>
                    <a:lnTo>
                      <a:pt x="1015" y="2763"/>
                    </a:lnTo>
                    <a:lnTo>
                      <a:pt x="1027" y="2725"/>
                    </a:lnTo>
                    <a:lnTo>
                      <a:pt x="1008" y="2719"/>
                    </a:lnTo>
                    <a:close/>
                    <a:moveTo>
                      <a:pt x="1041" y="2744"/>
                    </a:moveTo>
                    <a:cubicBezTo>
                      <a:pt x="1041" y="2733"/>
                      <a:pt x="1032" y="2724"/>
                      <a:pt x="1021" y="2724"/>
                    </a:cubicBezTo>
                    <a:cubicBezTo>
                      <a:pt x="1010" y="2724"/>
                      <a:pt x="1001" y="2733"/>
                      <a:pt x="1001" y="2744"/>
                    </a:cubicBezTo>
                    <a:cubicBezTo>
                      <a:pt x="1001" y="2755"/>
                      <a:pt x="1010" y="2764"/>
                      <a:pt x="1021" y="2764"/>
                    </a:cubicBezTo>
                    <a:cubicBezTo>
                      <a:pt x="1032" y="2764"/>
                      <a:pt x="1041" y="2755"/>
                      <a:pt x="1041" y="2744"/>
                    </a:cubicBezTo>
                    <a:close/>
                    <a:moveTo>
                      <a:pt x="1027" y="2725"/>
                    </a:moveTo>
                    <a:lnTo>
                      <a:pt x="1015" y="2763"/>
                    </a:lnTo>
                    <a:lnTo>
                      <a:pt x="1033" y="2769"/>
                    </a:lnTo>
                    <a:lnTo>
                      <a:pt x="1045" y="2731"/>
                    </a:lnTo>
                    <a:lnTo>
                      <a:pt x="1027" y="2725"/>
                    </a:lnTo>
                    <a:close/>
                    <a:moveTo>
                      <a:pt x="1059" y="2750"/>
                    </a:moveTo>
                    <a:cubicBezTo>
                      <a:pt x="1059" y="2739"/>
                      <a:pt x="1050" y="2730"/>
                      <a:pt x="1039" y="2730"/>
                    </a:cubicBezTo>
                    <a:cubicBezTo>
                      <a:pt x="1028" y="2730"/>
                      <a:pt x="1019" y="2739"/>
                      <a:pt x="1019" y="2750"/>
                    </a:cubicBezTo>
                    <a:cubicBezTo>
                      <a:pt x="1019" y="2761"/>
                      <a:pt x="1028" y="2770"/>
                      <a:pt x="1039" y="2770"/>
                    </a:cubicBezTo>
                    <a:cubicBezTo>
                      <a:pt x="1050" y="2770"/>
                      <a:pt x="1059" y="2761"/>
                      <a:pt x="1059" y="2750"/>
                    </a:cubicBezTo>
                    <a:close/>
                    <a:moveTo>
                      <a:pt x="1045" y="2731"/>
                    </a:moveTo>
                    <a:lnTo>
                      <a:pt x="1033" y="2769"/>
                    </a:lnTo>
                    <a:lnTo>
                      <a:pt x="1052" y="2775"/>
                    </a:lnTo>
                    <a:lnTo>
                      <a:pt x="1064" y="2737"/>
                    </a:lnTo>
                    <a:lnTo>
                      <a:pt x="1045" y="2731"/>
                    </a:lnTo>
                    <a:close/>
                    <a:moveTo>
                      <a:pt x="1078" y="2756"/>
                    </a:moveTo>
                    <a:cubicBezTo>
                      <a:pt x="1078" y="2745"/>
                      <a:pt x="1069" y="2736"/>
                      <a:pt x="1058" y="2736"/>
                    </a:cubicBezTo>
                    <a:cubicBezTo>
                      <a:pt x="1047" y="2736"/>
                      <a:pt x="1038" y="2745"/>
                      <a:pt x="1038" y="2756"/>
                    </a:cubicBezTo>
                    <a:cubicBezTo>
                      <a:pt x="1038" y="2767"/>
                      <a:pt x="1047" y="2776"/>
                      <a:pt x="1058" y="2776"/>
                    </a:cubicBezTo>
                    <a:cubicBezTo>
                      <a:pt x="1069" y="2776"/>
                      <a:pt x="1078" y="2767"/>
                      <a:pt x="1078" y="2756"/>
                    </a:cubicBezTo>
                    <a:close/>
                    <a:moveTo>
                      <a:pt x="1064" y="2737"/>
                    </a:moveTo>
                    <a:lnTo>
                      <a:pt x="1053" y="2775"/>
                    </a:lnTo>
                    <a:lnTo>
                      <a:pt x="1072" y="2781"/>
                    </a:lnTo>
                    <a:lnTo>
                      <a:pt x="1084" y="2742"/>
                    </a:lnTo>
                    <a:lnTo>
                      <a:pt x="1064" y="2737"/>
                    </a:lnTo>
                    <a:close/>
                    <a:moveTo>
                      <a:pt x="1098" y="2762"/>
                    </a:moveTo>
                    <a:cubicBezTo>
                      <a:pt x="1098" y="2751"/>
                      <a:pt x="1089" y="2742"/>
                      <a:pt x="1078" y="2742"/>
                    </a:cubicBezTo>
                    <a:cubicBezTo>
                      <a:pt x="1067" y="2742"/>
                      <a:pt x="1058" y="2751"/>
                      <a:pt x="1058" y="2762"/>
                    </a:cubicBezTo>
                    <a:cubicBezTo>
                      <a:pt x="1058" y="2773"/>
                      <a:pt x="1067" y="2782"/>
                      <a:pt x="1078" y="2782"/>
                    </a:cubicBezTo>
                    <a:cubicBezTo>
                      <a:pt x="1089" y="2782"/>
                      <a:pt x="1098" y="2773"/>
                      <a:pt x="1098" y="2762"/>
                    </a:cubicBezTo>
                    <a:close/>
                    <a:moveTo>
                      <a:pt x="1083" y="2742"/>
                    </a:moveTo>
                    <a:lnTo>
                      <a:pt x="1072" y="2781"/>
                    </a:lnTo>
                    <a:lnTo>
                      <a:pt x="1090" y="2786"/>
                    </a:lnTo>
                    <a:lnTo>
                      <a:pt x="1101" y="2748"/>
                    </a:lnTo>
                    <a:lnTo>
                      <a:pt x="1083" y="2742"/>
                    </a:lnTo>
                    <a:close/>
                    <a:moveTo>
                      <a:pt x="1116" y="2767"/>
                    </a:moveTo>
                    <a:cubicBezTo>
                      <a:pt x="1116" y="2756"/>
                      <a:pt x="1107" y="2747"/>
                      <a:pt x="1096" y="2747"/>
                    </a:cubicBezTo>
                    <a:cubicBezTo>
                      <a:pt x="1085" y="2747"/>
                      <a:pt x="1076" y="2756"/>
                      <a:pt x="1076" y="2767"/>
                    </a:cubicBezTo>
                    <a:cubicBezTo>
                      <a:pt x="1076" y="2778"/>
                      <a:pt x="1085" y="2787"/>
                      <a:pt x="1096" y="2787"/>
                    </a:cubicBezTo>
                    <a:cubicBezTo>
                      <a:pt x="1107" y="2787"/>
                      <a:pt x="1116" y="2778"/>
                      <a:pt x="1116" y="2767"/>
                    </a:cubicBezTo>
                    <a:close/>
                    <a:moveTo>
                      <a:pt x="1101" y="2748"/>
                    </a:moveTo>
                    <a:lnTo>
                      <a:pt x="1090" y="2786"/>
                    </a:lnTo>
                    <a:lnTo>
                      <a:pt x="1110" y="2792"/>
                    </a:lnTo>
                    <a:lnTo>
                      <a:pt x="1121" y="2753"/>
                    </a:lnTo>
                    <a:lnTo>
                      <a:pt x="1101" y="2748"/>
                    </a:lnTo>
                    <a:close/>
                    <a:moveTo>
                      <a:pt x="1135" y="2772"/>
                    </a:moveTo>
                    <a:cubicBezTo>
                      <a:pt x="1135" y="2761"/>
                      <a:pt x="1126" y="2752"/>
                      <a:pt x="1115" y="2752"/>
                    </a:cubicBezTo>
                    <a:cubicBezTo>
                      <a:pt x="1104" y="2752"/>
                      <a:pt x="1095" y="2761"/>
                      <a:pt x="1095" y="2772"/>
                    </a:cubicBezTo>
                    <a:cubicBezTo>
                      <a:pt x="1095" y="2783"/>
                      <a:pt x="1104" y="2792"/>
                      <a:pt x="1115" y="2792"/>
                    </a:cubicBezTo>
                    <a:cubicBezTo>
                      <a:pt x="1126" y="2792"/>
                      <a:pt x="1135" y="2783"/>
                      <a:pt x="1135" y="2772"/>
                    </a:cubicBezTo>
                    <a:close/>
                    <a:moveTo>
                      <a:pt x="1120" y="2753"/>
                    </a:moveTo>
                    <a:lnTo>
                      <a:pt x="1110" y="2792"/>
                    </a:lnTo>
                    <a:lnTo>
                      <a:pt x="1131" y="2797"/>
                    </a:lnTo>
                    <a:lnTo>
                      <a:pt x="1142" y="2759"/>
                    </a:lnTo>
                    <a:lnTo>
                      <a:pt x="1120" y="2753"/>
                    </a:lnTo>
                    <a:close/>
                    <a:moveTo>
                      <a:pt x="1157" y="2778"/>
                    </a:moveTo>
                    <a:cubicBezTo>
                      <a:pt x="1157" y="2767"/>
                      <a:pt x="1148" y="2758"/>
                      <a:pt x="1136" y="2758"/>
                    </a:cubicBezTo>
                    <a:cubicBezTo>
                      <a:pt x="1125" y="2758"/>
                      <a:pt x="1116" y="2767"/>
                      <a:pt x="1116" y="2778"/>
                    </a:cubicBezTo>
                    <a:cubicBezTo>
                      <a:pt x="1116" y="2789"/>
                      <a:pt x="1125" y="2798"/>
                      <a:pt x="1136" y="2798"/>
                    </a:cubicBezTo>
                    <a:cubicBezTo>
                      <a:pt x="1148" y="2798"/>
                      <a:pt x="1157" y="2789"/>
                      <a:pt x="1157" y="2778"/>
                    </a:cubicBezTo>
                    <a:close/>
                    <a:moveTo>
                      <a:pt x="1142" y="2759"/>
                    </a:moveTo>
                    <a:lnTo>
                      <a:pt x="1131" y="2798"/>
                    </a:lnTo>
                    <a:lnTo>
                      <a:pt x="1153" y="2803"/>
                    </a:lnTo>
                    <a:lnTo>
                      <a:pt x="1163" y="2764"/>
                    </a:lnTo>
                    <a:lnTo>
                      <a:pt x="1142" y="2759"/>
                    </a:lnTo>
                    <a:close/>
                    <a:moveTo>
                      <a:pt x="1178" y="2784"/>
                    </a:moveTo>
                    <a:cubicBezTo>
                      <a:pt x="1178" y="2772"/>
                      <a:pt x="1169" y="2763"/>
                      <a:pt x="1158" y="2763"/>
                    </a:cubicBezTo>
                    <a:cubicBezTo>
                      <a:pt x="1147" y="2763"/>
                      <a:pt x="1138" y="2772"/>
                      <a:pt x="1138" y="2784"/>
                    </a:cubicBezTo>
                    <a:cubicBezTo>
                      <a:pt x="1138" y="2795"/>
                      <a:pt x="1147" y="2804"/>
                      <a:pt x="1158" y="2804"/>
                    </a:cubicBezTo>
                    <a:cubicBezTo>
                      <a:pt x="1169" y="2804"/>
                      <a:pt x="1178" y="2795"/>
                      <a:pt x="1178" y="2784"/>
                    </a:cubicBezTo>
                    <a:close/>
                    <a:moveTo>
                      <a:pt x="1163" y="2764"/>
                    </a:moveTo>
                    <a:lnTo>
                      <a:pt x="1153" y="2803"/>
                    </a:lnTo>
                    <a:lnTo>
                      <a:pt x="1175" y="2809"/>
                    </a:lnTo>
                    <a:lnTo>
                      <a:pt x="1185" y="2770"/>
                    </a:lnTo>
                    <a:lnTo>
                      <a:pt x="1163" y="2764"/>
                    </a:lnTo>
                    <a:close/>
                    <a:moveTo>
                      <a:pt x="1200" y="2789"/>
                    </a:moveTo>
                    <a:cubicBezTo>
                      <a:pt x="1200" y="2778"/>
                      <a:pt x="1191" y="2769"/>
                      <a:pt x="1180" y="2769"/>
                    </a:cubicBezTo>
                    <a:cubicBezTo>
                      <a:pt x="1169" y="2769"/>
                      <a:pt x="1160" y="2778"/>
                      <a:pt x="1160" y="2789"/>
                    </a:cubicBezTo>
                    <a:cubicBezTo>
                      <a:pt x="1160" y="2800"/>
                      <a:pt x="1169" y="2809"/>
                      <a:pt x="1180" y="2809"/>
                    </a:cubicBezTo>
                    <a:cubicBezTo>
                      <a:pt x="1191" y="2809"/>
                      <a:pt x="1200" y="2800"/>
                      <a:pt x="1200" y="2789"/>
                    </a:cubicBezTo>
                    <a:close/>
                    <a:moveTo>
                      <a:pt x="1185" y="2770"/>
                    </a:moveTo>
                    <a:lnTo>
                      <a:pt x="1176" y="2809"/>
                    </a:lnTo>
                    <a:lnTo>
                      <a:pt x="1199" y="2814"/>
                    </a:lnTo>
                    <a:lnTo>
                      <a:pt x="1208" y="2775"/>
                    </a:lnTo>
                    <a:lnTo>
                      <a:pt x="1185" y="2770"/>
                    </a:lnTo>
                    <a:close/>
                    <a:moveTo>
                      <a:pt x="1224" y="2795"/>
                    </a:moveTo>
                    <a:cubicBezTo>
                      <a:pt x="1224" y="2784"/>
                      <a:pt x="1215" y="2775"/>
                      <a:pt x="1204" y="2775"/>
                    </a:cubicBezTo>
                    <a:cubicBezTo>
                      <a:pt x="1192" y="2775"/>
                      <a:pt x="1183" y="2784"/>
                      <a:pt x="1183" y="2795"/>
                    </a:cubicBezTo>
                    <a:cubicBezTo>
                      <a:pt x="1183" y="2806"/>
                      <a:pt x="1192" y="2815"/>
                      <a:pt x="1204" y="2815"/>
                    </a:cubicBezTo>
                    <a:cubicBezTo>
                      <a:pt x="1215" y="2815"/>
                      <a:pt x="1224" y="2806"/>
                      <a:pt x="1224" y="2795"/>
                    </a:cubicBezTo>
                    <a:close/>
                    <a:moveTo>
                      <a:pt x="1208" y="2775"/>
                    </a:moveTo>
                    <a:lnTo>
                      <a:pt x="1199" y="2815"/>
                    </a:lnTo>
                    <a:lnTo>
                      <a:pt x="1222" y="2820"/>
                    </a:lnTo>
                    <a:lnTo>
                      <a:pt x="1231" y="2781"/>
                    </a:lnTo>
                    <a:lnTo>
                      <a:pt x="1208" y="2775"/>
                    </a:lnTo>
                    <a:close/>
                    <a:moveTo>
                      <a:pt x="1247" y="2800"/>
                    </a:moveTo>
                    <a:cubicBezTo>
                      <a:pt x="1247" y="2789"/>
                      <a:pt x="1238" y="2780"/>
                      <a:pt x="1227" y="2780"/>
                    </a:cubicBezTo>
                    <a:cubicBezTo>
                      <a:pt x="1216" y="2780"/>
                      <a:pt x="1206" y="2789"/>
                      <a:pt x="1206" y="2800"/>
                    </a:cubicBezTo>
                    <a:cubicBezTo>
                      <a:pt x="1206" y="2811"/>
                      <a:pt x="1216" y="2820"/>
                      <a:pt x="1227" y="2820"/>
                    </a:cubicBezTo>
                    <a:cubicBezTo>
                      <a:pt x="1238" y="2820"/>
                      <a:pt x="1247" y="2811"/>
                      <a:pt x="1247" y="2800"/>
                    </a:cubicBezTo>
                    <a:close/>
                    <a:moveTo>
                      <a:pt x="1231" y="2781"/>
                    </a:moveTo>
                    <a:lnTo>
                      <a:pt x="1222" y="2820"/>
                    </a:lnTo>
                    <a:lnTo>
                      <a:pt x="1246" y="2825"/>
                    </a:lnTo>
                    <a:lnTo>
                      <a:pt x="1254" y="2786"/>
                    </a:lnTo>
                    <a:lnTo>
                      <a:pt x="1231" y="2781"/>
                    </a:lnTo>
                    <a:close/>
                    <a:moveTo>
                      <a:pt x="1270" y="2806"/>
                    </a:moveTo>
                    <a:cubicBezTo>
                      <a:pt x="1270" y="2794"/>
                      <a:pt x="1261" y="2785"/>
                      <a:pt x="1250" y="2785"/>
                    </a:cubicBezTo>
                    <a:cubicBezTo>
                      <a:pt x="1239" y="2785"/>
                      <a:pt x="1230" y="2794"/>
                      <a:pt x="1230" y="2806"/>
                    </a:cubicBezTo>
                    <a:cubicBezTo>
                      <a:pt x="1230" y="2817"/>
                      <a:pt x="1239" y="2826"/>
                      <a:pt x="1250" y="2826"/>
                    </a:cubicBezTo>
                    <a:cubicBezTo>
                      <a:pt x="1261" y="2826"/>
                      <a:pt x="1270" y="2817"/>
                      <a:pt x="1270" y="2806"/>
                    </a:cubicBezTo>
                    <a:close/>
                    <a:moveTo>
                      <a:pt x="1254" y="2786"/>
                    </a:moveTo>
                    <a:lnTo>
                      <a:pt x="1246" y="2825"/>
                    </a:lnTo>
                    <a:lnTo>
                      <a:pt x="1269" y="2830"/>
                    </a:lnTo>
                    <a:lnTo>
                      <a:pt x="1277" y="2791"/>
                    </a:lnTo>
                    <a:lnTo>
                      <a:pt x="1254" y="2786"/>
                    </a:lnTo>
                    <a:close/>
                    <a:moveTo>
                      <a:pt x="1293" y="2811"/>
                    </a:moveTo>
                    <a:cubicBezTo>
                      <a:pt x="1293" y="2799"/>
                      <a:pt x="1284" y="2790"/>
                      <a:pt x="1273" y="2790"/>
                    </a:cubicBezTo>
                    <a:cubicBezTo>
                      <a:pt x="1262" y="2790"/>
                      <a:pt x="1253" y="2799"/>
                      <a:pt x="1253" y="2811"/>
                    </a:cubicBezTo>
                    <a:cubicBezTo>
                      <a:pt x="1253" y="2822"/>
                      <a:pt x="1262" y="2831"/>
                      <a:pt x="1273" y="2831"/>
                    </a:cubicBezTo>
                    <a:cubicBezTo>
                      <a:pt x="1284" y="2831"/>
                      <a:pt x="1293" y="2822"/>
                      <a:pt x="1293" y="2811"/>
                    </a:cubicBezTo>
                    <a:close/>
                    <a:moveTo>
                      <a:pt x="1277" y="2791"/>
                    </a:moveTo>
                    <a:lnTo>
                      <a:pt x="1269" y="2830"/>
                    </a:lnTo>
                    <a:lnTo>
                      <a:pt x="1292" y="2835"/>
                    </a:lnTo>
                    <a:lnTo>
                      <a:pt x="1301" y="2796"/>
                    </a:lnTo>
                    <a:lnTo>
                      <a:pt x="1277" y="2791"/>
                    </a:lnTo>
                    <a:close/>
                    <a:moveTo>
                      <a:pt x="1317" y="2815"/>
                    </a:moveTo>
                    <a:cubicBezTo>
                      <a:pt x="1317" y="2804"/>
                      <a:pt x="1308" y="2795"/>
                      <a:pt x="1296" y="2795"/>
                    </a:cubicBezTo>
                    <a:cubicBezTo>
                      <a:pt x="1285" y="2795"/>
                      <a:pt x="1276" y="2804"/>
                      <a:pt x="1276" y="2815"/>
                    </a:cubicBezTo>
                    <a:cubicBezTo>
                      <a:pt x="1276" y="2827"/>
                      <a:pt x="1285" y="2836"/>
                      <a:pt x="1296" y="2836"/>
                    </a:cubicBezTo>
                    <a:cubicBezTo>
                      <a:pt x="1308" y="2836"/>
                      <a:pt x="1317" y="2827"/>
                      <a:pt x="1317" y="2815"/>
                    </a:cubicBezTo>
                    <a:close/>
                    <a:moveTo>
                      <a:pt x="1300" y="2796"/>
                    </a:moveTo>
                    <a:lnTo>
                      <a:pt x="1292" y="2835"/>
                    </a:lnTo>
                    <a:lnTo>
                      <a:pt x="1314" y="2839"/>
                    </a:lnTo>
                    <a:lnTo>
                      <a:pt x="1322" y="2800"/>
                    </a:lnTo>
                    <a:lnTo>
                      <a:pt x="1300" y="2796"/>
                    </a:lnTo>
                    <a:close/>
                    <a:moveTo>
                      <a:pt x="1338" y="2820"/>
                    </a:moveTo>
                    <a:cubicBezTo>
                      <a:pt x="1338" y="2809"/>
                      <a:pt x="1329" y="2800"/>
                      <a:pt x="1318" y="2800"/>
                    </a:cubicBezTo>
                    <a:cubicBezTo>
                      <a:pt x="1307" y="2800"/>
                      <a:pt x="1298" y="2809"/>
                      <a:pt x="1298" y="2820"/>
                    </a:cubicBezTo>
                    <a:cubicBezTo>
                      <a:pt x="1298" y="2831"/>
                      <a:pt x="1307" y="2840"/>
                      <a:pt x="1318" y="2840"/>
                    </a:cubicBezTo>
                    <a:cubicBezTo>
                      <a:pt x="1329" y="2840"/>
                      <a:pt x="1338" y="2831"/>
                      <a:pt x="1338" y="2820"/>
                    </a:cubicBezTo>
                    <a:close/>
                    <a:moveTo>
                      <a:pt x="1322" y="2800"/>
                    </a:moveTo>
                    <a:lnTo>
                      <a:pt x="1314" y="2839"/>
                    </a:lnTo>
                    <a:lnTo>
                      <a:pt x="1335" y="2844"/>
                    </a:lnTo>
                    <a:lnTo>
                      <a:pt x="1343" y="2804"/>
                    </a:lnTo>
                    <a:lnTo>
                      <a:pt x="1322" y="2800"/>
                    </a:lnTo>
                    <a:close/>
                    <a:moveTo>
                      <a:pt x="1359" y="2824"/>
                    </a:moveTo>
                    <a:cubicBezTo>
                      <a:pt x="1359" y="2813"/>
                      <a:pt x="1350" y="2804"/>
                      <a:pt x="1339" y="2804"/>
                    </a:cubicBezTo>
                    <a:cubicBezTo>
                      <a:pt x="1328" y="2804"/>
                      <a:pt x="1319" y="2813"/>
                      <a:pt x="1319" y="2824"/>
                    </a:cubicBezTo>
                    <a:cubicBezTo>
                      <a:pt x="1319" y="2835"/>
                      <a:pt x="1328" y="2844"/>
                      <a:pt x="1339" y="2844"/>
                    </a:cubicBezTo>
                    <a:cubicBezTo>
                      <a:pt x="1350" y="2844"/>
                      <a:pt x="1359" y="2835"/>
                      <a:pt x="1359" y="2824"/>
                    </a:cubicBezTo>
                    <a:close/>
                    <a:moveTo>
                      <a:pt x="1343" y="2804"/>
                    </a:moveTo>
                    <a:lnTo>
                      <a:pt x="1335" y="2844"/>
                    </a:lnTo>
                    <a:lnTo>
                      <a:pt x="1357" y="2848"/>
                    </a:lnTo>
                    <a:lnTo>
                      <a:pt x="1365" y="2808"/>
                    </a:lnTo>
                    <a:lnTo>
                      <a:pt x="1343" y="2804"/>
                    </a:lnTo>
                    <a:close/>
                    <a:moveTo>
                      <a:pt x="1381" y="2828"/>
                    </a:moveTo>
                    <a:cubicBezTo>
                      <a:pt x="1381" y="2817"/>
                      <a:pt x="1372" y="2808"/>
                      <a:pt x="1361" y="2808"/>
                    </a:cubicBezTo>
                    <a:cubicBezTo>
                      <a:pt x="1350" y="2808"/>
                      <a:pt x="1341" y="2817"/>
                      <a:pt x="1341" y="2828"/>
                    </a:cubicBezTo>
                    <a:cubicBezTo>
                      <a:pt x="1341" y="2839"/>
                      <a:pt x="1350" y="2848"/>
                      <a:pt x="1361" y="2848"/>
                    </a:cubicBezTo>
                    <a:cubicBezTo>
                      <a:pt x="1372" y="2848"/>
                      <a:pt x="1381" y="2839"/>
                      <a:pt x="1381" y="2828"/>
                    </a:cubicBezTo>
                    <a:close/>
                    <a:moveTo>
                      <a:pt x="1365" y="2808"/>
                    </a:moveTo>
                    <a:lnTo>
                      <a:pt x="1357" y="2848"/>
                    </a:lnTo>
                    <a:lnTo>
                      <a:pt x="1379" y="2852"/>
                    </a:lnTo>
                    <a:lnTo>
                      <a:pt x="1386" y="2812"/>
                    </a:lnTo>
                    <a:lnTo>
                      <a:pt x="1365" y="2808"/>
                    </a:lnTo>
                    <a:close/>
                    <a:moveTo>
                      <a:pt x="1403" y="2832"/>
                    </a:moveTo>
                    <a:cubicBezTo>
                      <a:pt x="1403" y="2821"/>
                      <a:pt x="1394" y="2812"/>
                      <a:pt x="1383" y="2812"/>
                    </a:cubicBezTo>
                    <a:cubicBezTo>
                      <a:pt x="1371" y="2812"/>
                      <a:pt x="1362" y="2821"/>
                      <a:pt x="1362" y="2832"/>
                    </a:cubicBezTo>
                    <a:cubicBezTo>
                      <a:pt x="1362" y="2843"/>
                      <a:pt x="1371" y="2852"/>
                      <a:pt x="1383" y="2852"/>
                    </a:cubicBezTo>
                    <a:cubicBezTo>
                      <a:pt x="1394" y="2852"/>
                      <a:pt x="1403" y="2843"/>
                      <a:pt x="1403" y="2832"/>
                    </a:cubicBezTo>
                    <a:close/>
                    <a:moveTo>
                      <a:pt x="1386" y="2812"/>
                    </a:moveTo>
                    <a:lnTo>
                      <a:pt x="1379" y="2852"/>
                    </a:lnTo>
                    <a:lnTo>
                      <a:pt x="1400" y="2855"/>
                    </a:lnTo>
                    <a:lnTo>
                      <a:pt x="1407" y="2816"/>
                    </a:lnTo>
                    <a:lnTo>
                      <a:pt x="1386" y="2812"/>
                    </a:lnTo>
                    <a:close/>
                    <a:moveTo>
                      <a:pt x="1424" y="2836"/>
                    </a:moveTo>
                    <a:cubicBezTo>
                      <a:pt x="1424" y="2824"/>
                      <a:pt x="1415" y="2815"/>
                      <a:pt x="1403" y="2815"/>
                    </a:cubicBezTo>
                    <a:cubicBezTo>
                      <a:pt x="1392" y="2815"/>
                      <a:pt x="1383" y="2824"/>
                      <a:pt x="1383" y="2836"/>
                    </a:cubicBezTo>
                    <a:cubicBezTo>
                      <a:pt x="1383" y="2847"/>
                      <a:pt x="1392" y="2856"/>
                      <a:pt x="1403" y="2856"/>
                    </a:cubicBezTo>
                    <a:cubicBezTo>
                      <a:pt x="1415" y="2856"/>
                      <a:pt x="1424" y="2847"/>
                      <a:pt x="1424" y="2836"/>
                    </a:cubicBezTo>
                    <a:close/>
                    <a:moveTo>
                      <a:pt x="1407" y="2816"/>
                    </a:moveTo>
                    <a:lnTo>
                      <a:pt x="1400" y="2855"/>
                    </a:lnTo>
                    <a:lnTo>
                      <a:pt x="1422" y="2859"/>
                    </a:lnTo>
                    <a:lnTo>
                      <a:pt x="1428" y="2819"/>
                    </a:lnTo>
                    <a:lnTo>
                      <a:pt x="1407" y="2816"/>
                    </a:lnTo>
                    <a:close/>
                    <a:moveTo>
                      <a:pt x="1445" y="2839"/>
                    </a:moveTo>
                    <a:cubicBezTo>
                      <a:pt x="1445" y="2828"/>
                      <a:pt x="1436" y="2819"/>
                      <a:pt x="1425" y="2819"/>
                    </a:cubicBezTo>
                    <a:cubicBezTo>
                      <a:pt x="1414" y="2819"/>
                      <a:pt x="1405" y="2828"/>
                      <a:pt x="1405" y="2839"/>
                    </a:cubicBezTo>
                    <a:cubicBezTo>
                      <a:pt x="1405" y="2850"/>
                      <a:pt x="1414" y="2859"/>
                      <a:pt x="1425" y="2859"/>
                    </a:cubicBezTo>
                    <a:cubicBezTo>
                      <a:pt x="1436" y="2859"/>
                      <a:pt x="1445" y="2850"/>
                      <a:pt x="1445" y="2839"/>
                    </a:cubicBezTo>
                    <a:close/>
                    <a:moveTo>
                      <a:pt x="1428" y="2819"/>
                    </a:moveTo>
                    <a:lnTo>
                      <a:pt x="1422" y="2859"/>
                    </a:lnTo>
                    <a:lnTo>
                      <a:pt x="1443" y="2863"/>
                    </a:lnTo>
                    <a:lnTo>
                      <a:pt x="1449" y="2823"/>
                    </a:lnTo>
                    <a:lnTo>
                      <a:pt x="1428" y="2819"/>
                    </a:lnTo>
                    <a:close/>
                    <a:moveTo>
                      <a:pt x="1466" y="2843"/>
                    </a:moveTo>
                    <a:cubicBezTo>
                      <a:pt x="1466" y="2832"/>
                      <a:pt x="1457" y="2823"/>
                      <a:pt x="1446" y="2823"/>
                    </a:cubicBezTo>
                    <a:cubicBezTo>
                      <a:pt x="1435" y="2823"/>
                      <a:pt x="1426" y="2832"/>
                      <a:pt x="1426" y="2843"/>
                    </a:cubicBezTo>
                    <a:cubicBezTo>
                      <a:pt x="1426" y="2854"/>
                      <a:pt x="1435" y="2863"/>
                      <a:pt x="1446" y="2863"/>
                    </a:cubicBezTo>
                    <a:cubicBezTo>
                      <a:pt x="1457" y="2863"/>
                      <a:pt x="1466" y="2854"/>
                      <a:pt x="1466" y="2843"/>
                    </a:cubicBezTo>
                    <a:close/>
                    <a:moveTo>
                      <a:pt x="1449" y="2823"/>
                    </a:moveTo>
                    <a:lnTo>
                      <a:pt x="1443" y="2863"/>
                    </a:lnTo>
                    <a:lnTo>
                      <a:pt x="1464" y="2866"/>
                    </a:lnTo>
                    <a:lnTo>
                      <a:pt x="1470" y="2826"/>
                    </a:lnTo>
                    <a:lnTo>
                      <a:pt x="1449" y="2823"/>
                    </a:lnTo>
                    <a:close/>
                    <a:moveTo>
                      <a:pt x="1487" y="2846"/>
                    </a:moveTo>
                    <a:cubicBezTo>
                      <a:pt x="1487" y="2835"/>
                      <a:pt x="1478" y="2826"/>
                      <a:pt x="1467" y="2826"/>
                    </a:cubicBezTo>
                    <a:cubicBezTo>
                      <a:pt x="1456" y="2826"/>
                      <a:pt x="1447" y="2835"/>
                      <a:pt x="1447" y="2846"/>
                    </a:cubicBezTo>
                    <a:cubicBezTo>
                      <a:pt x="1447" y="2857"/>
                      <a:pt x="1456" y="2866"/>
                      <a:pt x="1467" y="2866"/>
                    </a:cubicBezTo>
                    <a:cubicBezTo>
                      <a:pt x="1478" y="2866"/>
                      <a:pt x="1487" y="2857"/>
                      <a:pt x="1487" y="2846"/>
                    </a:cubicBezTo>
                    <a:close/>
                    <a:moveTo>
                      <a:pt x="1470" y="2826"/>
                    </a:moveTo>
                    <a:lnTo>
                      <a:pt x="1464" y="2866"/>
                    </a:lnTo>
                    <a:lnTo>
                      <a:pt x="1487" y="2869"/>
                    </a:lnTo>
                    <a:lnTo>
                      <a:pt x="1493" y="2830"/>
                    </a:lnTo>
                    <a:lnTo>
                      <a:pt x="1470" y="2826"/>
                    </a:lnTo>
                    <a:close/>
                    <a:moveTo>
                      <a:pt x="1510" y="2849"/>
                    </a:moveTo>
                    <a:cubicBezTo>
                      <a:pt x="1510" y="2838"/>
                      <a:pt x="1501" y="2829"/>
                      <a:pt x="1490" y="2829"/>
                    </a:cubicBezTo>
                    <a:cubicBezTo>
                      <a:pt x="1479" y="2829"/>
                      <a:pt x="1470" y="2838"/>
                      <a:pt x="1470" y="2849"/>
                    </a:cubicBezTo>
                    <a:cubicBezTo>
                      <a:pt x="1470" y="2861"/>
                      <a:pt x="1479" y="2870"/>
                      <a:pt x="1490" y="2870"/>
                    </a:cubicBezTo>
                    <a:cubicBezTo>
                      <a:pt x="1501" y="2870"/>
                      <a:pt x="1510" y="2861"/>
                      <a:pt x="1510" y="2849"/>
                    </a:cubicBezTo>
                    <a:close/>
                    <a:moveTo>
                      <a:pt x="1493" y="2830"/>
                    </a:moveTo>
                    <a:lnTo>
                      <a:pt x="1487" y="2869"/>
                    </a:lnTo>
                    <a:lnTo>
                      <a:pt x="1508" y="2873"/>
                    </a:lnTo>
                    <a:lnTo>
                      <a:pt x="1514" y="2833"/>
                    </a:lnTo>
                    <a:lnTo>
                      <a:pt x="1493" y="2830"/>
                    </a:lnTo>
                    <a:close/>
                    <a:moveTo>
                      <a:pt x="1532" y="2853"/>
                    </a:moveTo>
                    <a:cubicBezTo>
                      <a:pt x="1532" y="2842"/>
                      <a:pt x="1523" y="2833"/>
                      <a:pt x="1511" y="2833"/>
                    </a:cubicBezTo>
                    <a:cubicBezTo>
                      <a:pt x="1500" y="2833"/>
                      <a:pt x="1491" y="2842"/>
                      <a:pt x="1491" y="2853"/>
                    </a:cubicBezTo>
                    <a:cubicBezTo>
                      <a:pt x="1491" y="2864"/>
                      <a:pt x="1500" y="2873"/>
                      <a:pt x="1511" y="2873"/>
                    </a:cubicBezTo>
                    <a:cubicBezTo>
                      <a:pt x="1523" y="2873"/>
                      <a:pt x="1532" y="2864"/>
                      <a:pt x="1532" y="2853"/>
                    </a:cubicBezTo>
                    <a:close/>
                    <a:moveTo>
                      <a:pt x="1514" y="2833"/>
                    </a:moveTo>
                    <a:lnTo>
                      <a:pt x="1509" y="2873"/>
                    </a:lnTo>
                    <a:lnTo>
                      <a:pt x="1531" y="2876"/>
                    </a:lnTo>
                    <a:lnTo>
                      <a:pt x="1536" y="2836"/>
                    </a:lnTo>
                    <a:lnTo>
                      <a:pt x="1514" y="2833"/>
                    </a:lnTo>
                    <a:close/>
                    <a:moveTo>
                      <a:pt x="1554" y="2856"/>
                    </a:moveTo>
                    <a:cubicBezTo>
                      <a:pt x="1554" y="2845"/>
                      <a:pt x="1545" y="2836"/>
                      <a:pt x="1534" y="2836"/>
                    </a:cubicBezTo>
                    <a:cubicBezTo>
                      <a:pt x="1522" y="2836"/>
                      <a:pt x="1513" y="2845"/>
                      <a:pt x="1513" y="2856"/>
                    </a:cubicBezTo>
                    <a:cubicBezTo>
                      <a:pt x="1513" y="2867"/>
                      <a:pt x="1522" y="2876"/>
                      <a:pt x="1534" y="2876"/>
                    </a:cubicBezTo>
                    <a:cubicBezTo>
                      <a:pt x="1545" y="2876"/>
                      <a:pt x="1554" y="2867"/>
                      <a:pt x="1554" y="2856"/>
                    </a:cubicBezTo>
                    <a:close/>
                    <a:moveTo>
                      <a:pt x="1536" y="2836"/>
                    </a:moveTo>
                    <a:lnTo>
                      <a:pt x="1531" y="2876"/>
                    </a:lnTo>
                    <a:lnTo>
                      <a:pt x="1552" y="2879"/>
                    </a:lnTo>
                    <a:lnTo>
                      <a:pt x="1558" y="2839"/>
                    </a:lnTo>
                    <a:lnTo>
                      <a:pt x="1536" y="2836"/>
                    </a:lnTo>
                    <a:close/>
                    <a:moveTo>
                      <a:pt x="1575" y="2859"/>
                    </a:moveTo>
                    <a:cubicBezTo>
                      <a:pt x="1575" y="2848"/>
                      <a:pt x="1566" y="2839"/>
                      <a:pt x="1555" y="2839"/>
                    </a:cubicBezTo>
                    <a:cubicBezTo>
                      <a:pt x="1544" y="2839"/>
                      <a:pt x="1535" y="2848"/>
                      <a:pt x="1535" y="2859"/>
                    </a:cubicBezTo>
                    <a:cubicBezTo>
                      <a:pt x="1535" y="2870"/>
                      <a:pt x="1544" y="2879"/>
                      <a:pt x="1555" y="2879"/>
                    </a:cubicBezTo>
                    <a:cubicBezTo>
                      <a:pt x="1566" y="2879"/>
                      <a:pt x="1575" y="2870"/>
                      <a:pt x="1575" y="2859"/>
                    </a:cubicBezTo>
                    <a:close/>
                    <a:moveTo>
                      <a:pt x="1558" y="2839"/>
                    </a:moveTo>
                    <a:lnTo>
                      <a:pt x="1553" y="2879"/>
                    </a:lnTo>
                    <a:lnTo>
                      <a:pt x="1577" y="2882"/>
                    </a:lnTo>
                    <a:lnTo>
                      <a:pt x="1582" y="2842"/>
                    </a:lnTo>
                    <a:lnTo>
                      <a:pt x="1558" y="2839"/>
                    </a:lnTo>
                    <a:close/>
                    <a:moveTo>
                      <a:pt x="1600" y="2862"/>
                    </a:moveTo>
                    <a:cubicBezTo>
                      <a:pt x="1600" y="2851"/>
                      <a:pt x="1591" y="2842"/>
                      <a:pt x="1579" y="2842"/>
                    </a:cubicBezTo>
                    <a:cubicBezTo>
                      <a:pt x="1568" y="2842"/>
                      <a:pt x="1559" y="2851"/>
                      <a:pt x="1559" y="2862"/>
                    </a:cubicBezTo>
                    <a:cubicBezTo>
                      <a:pt x="1559" y="2873"/>
                      <a:pt x="1568" y="2882"/>
                      <a:pt x="1579" y="2882"/>
                    </a:cubicBezTo>
                    <a:cubicBezTo>
                      <a:pt x="1591" y="2882"/>
                      <a:pt x="1600" y="2873"/>
                      <a:pt x="1600" y="2862"/>
                    </a:cubicBezTo>
                    <a:close/>
                    <a:moveTo>
                      <a:pt x="1582" y="2842"/>
                    </a:moveTo>
                    <a:lnTo>
                      <a:pt x="1577" y="2882"/>
                    </a:lnTo>
                    <a:lnTo>
                      <a:pt x="1601" y="2885"/>
                    </a:lnTo>
                    <a:lnTo>
                      <a:pt x="1606" y="2845"/>
                    </a:lnTo>
                    <a:lnTo>
                      <a:pt x="1582" y="2842"/>
                    </a:lnTo>
                    <a:close/>
                    <a:moveTo>
                      <a:pt x="1623" y="2865"/>
                    </a:moveTo>
                    <a:cubicBezTo>
                      <a:pt x="1623" y="2854"/>
                      <a:pt x="1614" y="2845"/>
                      <a:pt x="1603" y="2845"/>
                    </a:cubicBezTo>
                    <a:cubicBezTo>
                      <a:pt x="1592" y="2845"/>
                      <a:pt x="1583" y="2854"/>
                      <a:pt x="1583" y="2865"/>
                    </a:cubicBezTo>
                    <a:cubicBezTo>
                      <a:pt x="1583" y="2876"/>
                      <a:pt x="1592" y="2885"/>
                      <a:pt x="1603" y="2885"/>
                    </a:cubicBezTo>
                    <a:cubicBezTo>
                      <a:pt x="1614" y="2885"/>
                      <a:pt x="1623" y="2876"/>
                      <a:pt x="1623" y="2865"/>
                    </a:cubicBezTo>
                    <a:close/>
                    <a:moveTo>
                      <a:pt x="1606" y="2845"/>
                    </a:moveTo>
                    <a:lnTo>
                      <a:pt x="1601" y="2885"/>
                    </a:lnTo>
                    <a:lnTo>
                      <a:pt x="1626" y="2889"/>
                    </a:lnTo>
                    <a:lnTo>
                      <a:pt x="1631" y="2848"/>
                    </a:lnTo>
                    <a:lnTo>
                      <a:pt x="1606" y="2845"/>
                    </a:lnTo>
                    <a:close/>
                    <a:moveTo>
                      <a:pt x="1649" y="2868"/>
                    </a:moveTo>
                    <a:cubicBezTo>
                      <a:pt x="1649" y="2857"/>
                      <a:pt x="1640" y="2848"/>
                      <a:pt x="1629" y="2848"/>
                    </a:cubicBezTo>
                    <a:cubicBezTo>
                      <a:pt x="1618" y="2848"/>
                      <a:pt x="1608" y="2857"/>
                      <a:pt x="1608" y="2868"/>
                    </a:cubicBezTo>
                    <a:cubicBezTo>
                      <a:pt x="1608" y="2880"/>
                      <a:pt x="1618" y="2889"/>
                      <a:pt x="1629" y="2889"/>
                    </a:cubicBezTo>
                    <a:cubicBezTo>
                      <a:pt x="1640" y="2889"/>
                      <a:pt x="1649" y="2880"/>
                      <a:pt x="1649" y="2868"/>
                    </a:cubicBezTo>
                    <a:close/>
                    <a:moveTo>
                      <a:pt x="1631" y="2848"/>
                    </a:moveTo>
                    <a:lnTo>
                      <a:pt x="1626" y="2889"/>
                    </a:lnTo>
                    <a:lnTo>
                      <a:pt x="1652" y="2892"/>
                    </a:lnTo>
                    <a:lnTo>
                      <a:pt x="1657" y="2851"/>
                    </a:lnTo>
                    <a:lnTo>
                      <a:pt x="1631" y="2848"/>
                    </a:lnTo>
                    <a:close/>
                    <a:moveTo>
                      <a:pt x="1675" y="2872"/>
                    </a:moveTo>
                    <a:cubicBezTo>
                      <a:pt x="1675" y="2860"/>
                      <a:pt x="1666" y="2851"/>
                      <a:pt x="1654" y="2851"/>
                    </a:cubicBezTo>
                    <a:cubicBezTo>
                      <a:pt x="1643" y="2851"/>
                      <a:pt x="1634" y="2860"/>
                      <a:pt x="1634" y="2872"/>
                    </a:cubicBezTo>
                    <a:cubicBezTo>
                      <a:pt x="1634" y="2883"/>
                      <a:pt x="1643" y="2892"/>
                      <a:pt x="1654" y="2892"/>
                    </a:cubicBezTo>
                    <a:cubicBezTo>
                      <a:pt x="1666" y="2892"/>
                      <a:pt x="1675" y="2883"/>
                      <a:pt x="1675" y="2872"/>
                    </a:cubicBezTo>
                    <a:close/>
                    <a:moveTo>
                      <a:pt x="1657" y="2851"/>
                    </a:moveTo>
                    <a:lnTo>
                      <a:pt x="1652" y="2892"/>
                    </a:lnTo>
                    <a:lnTo>
                      <a:pt x="1677" y="2895"/>
                    </a:lnTo>
                    <a:lnTo>
                      <a:pt x="1682" y="2854"/>
                    </a:lnTo>
                    <a:lnTo>
                      <a:pt x="1657" y="2851"/>
                    </a:lnTo>
                    <a:close/>
                    <a:moveTo>
                      <a:pt x="1700" y="2875"/>
                    </a:moveTo>
                    <a:cubicBezTo>
                      <a:pt x="1700" y="2863"/>
                      <a:pt x="1691" y="2854"/>
                      <a:pt x="1680" y="2854"/>
                    </a:cubicBezTo>
                    <a:cubicBezTo>
                      <a:pt x="1668" y="2854"/>
                      <a:pt x="1659" y="2863"/>
                      <a:pt x="1659" y="2875"/>
                    </a:cubicBezTo>
                    <a:cubicBezTo>
                      <a:pt x="1659" y="2886"/>
                      <a:pt x="1668" y="2895"/>
                      <a:pt x="1680" y="2895"/>
                    </a:cubicBezTo>
                    <a:cubicBezTo>
                      <a:pt x="1691" y="2895"/>
                      <a:pt x="1700" y="2886"/>
                      <a:pt x="1700" y="2875"/>
                    </a:cubicBezTo>
                    <a:close/>
                    <a:moveTo>
                      <a:pt x="1682" y="2854"/>
                    </a:moveTo>
                    <a:lnTo>
                      <a:pt x="1677" y="2895"/>
                    </a:lnTo>
                    <a:lnTo>
                      <a:pt x="1703" y="2898"/>
                    </a:lnTo>
                    <a:lnTo>
                      <a:pt x="1708" y="2857"/>
                    </a:lnTo>
                    <a:lnTo>
                      <a:pt x="1682" y="2854"/>
                    </a:lnTo>
                    <a:close/>
                    <a:moveTo>
                      <a:pt x="1726" y="2877"/>
                    </a:moveTo>
                    <a:cubicBezTo>
                      <a:pt x="1726" y="2866"/>
                      <a:pt x="1717" y="2857"/>
                      <a:pt x="1706" y="2857"/>
                    </a:cubicBezTo>
                    <a:cubicBezTo>
                      <a:pt x="1694" y="2857"/>
                      <a:pt x="1685" y="2866"/>
                      <a:pt x="1685" y="2877"/>
                    </a:cubicBezTo>
                    <a:cubicBezTo>
                      <a:pt x="1685" y="2889"/>
                      <a:pt x="1694" y="2898"/>
                      <a:pt x="1706" y="2898"/>
                    </a:cubicBezTo>
                    <a:cubicBezTo>
                      <a:pt x="1717" y="2898"/>
                      <a:pt x="1726" y="2889"/>
                      <a:pt x="1726" y="2877"/>
                    </a:cubicBezTo>
                    <a:close/>
                    <a:moveTo>
                      <a:pt x="1708" y="2857"/>
                    </a:moveTo>
                    <a:lnTo>
                      <a:pt x="1703" y="2898"/>
                    </a:lnTo>
                    <a:lnTo>
                      <a:pt x="1729" y="2900"/>
                    </a:lnTo>
                    <a:lnTo>
                      <a:pt x="1734" y="2860"/>
                    </a:lnTo>
                    <a:lnTo>
                      <a:pt x="1708" y="2857"/>
                    </a:lnTo>
                    <a:close/>
                    <a:moveTo>
                      <a:pt x="1752" y="2880"/>
                    </a:moveTo>
                    <a:cubicBezTo>
                      <a:pt x="1752" y="2869"/>
                      <a:pt x="1743" y="2860"/>
                      <a:pt x="1731" y="2860"/>
                    </a:cubicBezTo>
                    <a:cubicBezTo>
                      <a:pt x="1720" y="2860"/>
                      <a:pt x="1711" y="2869"/>
                      <a:pt x="1711" y="2880"/>
                    </a:cubicBezTo>
                    <a:cubicBezTo>
                      <a:pt x="1711" y="2891"/>
                      <a:pt x="1720" y="2901"/>
                      <a:pt x="1731" y="2901"/>
                    </a:cubicBezTo>
                    <a:cubicBezTo>
                      <a:pt x="1743" y="2901"/>
                      <a:pt x="1752" y="2891"/>
                      <a:pt x="1752" y="2880"/>
                    </a:cubicBezTo>
                    <a:close/>
                    <a:moveTo>
                      <a:pt x="1734" y="2860"/>
                    </a:moveTo>
                    <a:lnTo>
                      <a:pt x="1729" y="2900"/>
                    </a:lnTo>
                    <a:lnTo>
                      <a:pt x="1755" y="2903"/>
                    </a:lnTo>
                    <a:lnTo>
                      <a:pt x="1759" y="2863"/>
                    </a:lnTo>
                    <a:lnTo>
                      <a:pt x="1734" y="2860"/>
                    </a:lnTo>
                    <a:close/>
                    <a:moveTo>
                      <a:pt x="1777" y="2883"/>
                    </a:moveTo>
                    <a:cubicBezTo>
                      <a:pt x="1777" y="2872"/>
                      <a:pt x="1768" y="2862"/>
                      <a:pt x="1757" y="2862"/>
                    </a:cubicBezTo>
                    <a:cubicBezTo>
                      <a:pt x="1746" y="2862"/>
                      <a:pt x="1737" y="2872"/>
                      <a:pt x="1737" y="2883"/>
                    </a:cubicBezTo>
                    <a:cubicBezTo>
                      <a:pt x="1737" y="2894"/>
                      <a:pt x="1746" y="2903"/>
                      <a:pt x="1757" y="2903"/>
                    </a:cubicBezTo>
                    <a:cubicBezTo>
                      <a:pt x="1768" y="2903"/>
                      <a:pt x="1777" y="2894"/>
                      <a:pt x="1777" y="2883"/>
                    </a:cubicBezTo>
                    <a:close/>
                    <a:moveTo>
                      <a:pt x="1759" y="2863"/>
                    </a:moveTo>
                    <a:lnTo>
                      <a:pt x="1755" y="2903"/>
                    </a:lnTo>
                    <a:lnTo>
                      <a:pt x="1783" y="2906"/>
                    </a:lnTo>
                    <a:lnTo>
                      <a:pt x="1787" y="2865"/>
                    </a:lnTo>
                    <a:lnTo>
                      <a:pt x="1759" y="2863"/>
                    </a:lnTo>
                    <a:close/>
                    <a:moveTo>
                      <a:pt x="1805" y="2886"/>
                    </a:moveTo>
                    <a:cubicBezTo>
                      <a:pt x="1805" y="2874"/>
                      <a:pt x="1796" y="2865"/>
                      <a:pt x="1785" y="2865"/>
                    </a:cubicBezTo>
                    <a:cubicBezTo>
                      <a:pt x="1773" y="2865"/>
                      <a:pt x="1764" y="2874"/>
                      <a:pt x="1764" y="2886"/>
                    </a:cubicBezTo>
                    <a:cubicBezTo>
                      <a:pt x="1764" y="2897"/>
                      <a:pt x="1773" y="2906"/>
                      <a:pt x="1785" y="2906"/>
                    </a:cubicBezTo>
                    <a:cubicBezTo>
                      <a:pt x="1796" y="2906"/>
                      <a:pt x="1805" y="2897"/>
                      <a:pt x="1805" y="2886"/>
                    </a:cubicBezTo>
                    <a:close/>
                    <a:moveTo>
                      <a:pt x="1786" y="2865"/>
                    </a:moveTo>
                    <a:lnTo>
                      <a:pt x="1783" y="2906"/>
                    </a:lnTo>
                    <a:lnTo>
                      <a:pt x="1809" y="2908"/>
                    </a:lnTo>
                    <a:lnTo>
                      <a:pt x="1813" y="2868"/>
                    </a:lnTo>
                    <a:lnTo>
                      <a:pt x="1786" y="2865"/>
                    </a:lnTo>
                    <a:close/>
                    <a:moveTo>
                      <a:pt x="1831" y="2888"/>
                    </a:moveTo>
                    <a:cubicBezTo>
                      <a:pt x="1831" y="2877"/>
                      <a:pt x="1822" y="2868"/>
                      <a:pt x="1811" y="2868"/>
                    </a:cubicBezTo>
                    <a:cubicBezTo>
                      <a:pt x="1800" y="2868"/>
                      <a:pt x="1790" y="2877"/>
                      <a:pt x="1790" y="2888"/>
                    </a:cubicBezTo>
                    <a:cubicBezTo>
                      <a:pt x="1790" y="2899"/>
                      <a:pt x="1800" y="2908"/>
                      <a:pt x="1811" y="2908"/>
                    </a:cubicBezTo>
                    <a:cubicBezTo>
                      <a:pt x="1822" y="2908"/>
                      <a:pt x="1831" y="2899"/>
                      <a:pt x="1831" y="2888"/>
                    </a:cubicBezTo>
                    <a:close/>
                    <a:moveTo>
                      <a:pt x="1813" y="2868"/>
                    </a:moveTo>
                    <a:lnTo>
                      <a:pt x="1809" y="2908"/>
                    </a:lnTo>
                    <a:lnTo>
                      <a:pt x="1836" y="2911"/>
                    </a:lnTo>
                    <a:lnTo>
                      <a:pt x="1839" y="2870"/>
                    </a:lnTo>
                    <a:lnTo>
                      <a:pt x="1813" y="2868"/>
                    </a:lnTo>
                    <a:close/>
                    <a:moveTo>
                      <a:pt x="1858" y="2890"/>
                    </a:moveTo>
                    <a:cubicBezTo>
                      <a:pt x="1858" y="2879"/>
                      <a:pt x="1849" y="2870"/>
                      <a:pt x="1837" y="2870"/>
                    </a:cubicBezTo>
                    <a:cubicBezTo>
                      <a:pt x="1826" y="2870"/>
                      <a:pt x="1817" y="2879"/>
                      <a:pt x="1817" y="2890"/>
                    </a:cubicBezTo>
                    <a:cubicBezTo>
                      <a:pt x="1817" y="2902"/>
                      <a:pt x="1826" y="2911"/>
                      <a:pt x="1837" y="2911"/>
                    </a:cubicBezTo>
                    <a:cubicBezTo>
                      <a:pt x="1849" y="2911"/>
                      <a:pt x="1858" y="2902"/>
                      <a:pt x="1858" y="2890"/>
                    </a:cubicBezTo>
                    <a:close/>
                    <a:moveTo>
                      <a:pt x="1839" y="2870"/>
                    </a:moveTo>
                    <a:lnTo>
                      <a:pt x="1836" y="2911"/>
                    </a:lnTo>
                    <a:lnTo>
                      <a:pt x="1863" y="2913"/>
                    </a:lnTo>
                    <a:lnTo>
                      <a:pt x="1867" y="2873"/>
                    </a:lnTo>
                    <a:lnTo>
                      <a:pt x="1839" y="2870"/>
                    </a:lnTo>
                    <a:close/>
                    <a:moveTo>
                      <a:pt x="1885" y="2893"/>
                    </a:moveTo>
                    <a:cubicBezTo>
                      <a:pt x="1885" y="2882"/>
                      <a:pt x="1876" y="2872"/>
                      <a:pt x="1865" y="2872"/>
                    </a:cubicBezTo>
                    <a:cubicBezTo>
                      <a:pt x="1854" y="2872"/>
                      <a:pt x="1845" y="2882"/>
                      <a:pt x="1845" y="2893"/>
                    </a:cubicBezTo>
                    <a:cubicBezTo>
                      <a:pt x="1845" y="2904"/>
                      <a:pt x="1854" y="2913"/>
                      <a:pt x="1865" y="2913"/>
                    </a:cubicBezTo>
                    <a:cubicBezTo>
                      <a:pt x="1876" y="2913"/>
                      <a:pt x="1885" y="2904"/>
                      <a:pt x="1885" y="2893"/>
                    </a:cubicBezTo>
                    <a:close/>
                    <a:moveTo>
                      <a:pt x="1867" y="2873"/>
                    </a:moveTo>
                    <a:lnTo>
                      <a:pt x="1863" y="2913"/>
                    </a:lnTo>
                    <a:lnTo>
                      <a:pt x="1892" y="2915"/>
                    </a:lnTo>
                    <a:lnTo>
                      <a:pt x="1895" y="2875"/>
                    </a:lnTo>
                    <a:lnTo>
                      <a:pt x="1867" y="2873"/>
                    </a:lnTo>
                    <a:close/>
                    <a:moveTo>
                      <a:pt x="1914" y="2895"/>
                    </a:moveTo>
                    <a:cubicBezTo>
                      <a:pt x="1914" y="2884"/>
                      <a:pt x="1905" y="2875"/>
                      <a:pt x="1894" y="2875"/>
                    </a:cubicBezTo>
                    <a:cubicBezTo>
                      <a:pt x="1882" y="2875"/>
                      <a:pt x="1873" y="2884"/>
                      <a:pt x="1873" y="2895"/>
                    </a:cubicBezTo>
                    <a:cubicBezTo>
                      <a:pt x="1873" y="2906"/>
                      <a:pt x="1882" y="2916"/>
                      <a:pt x="1894" y="2916"/>
                    </a:cubicBezTo>
                    <a:cubicBezTo>
                      <a:pt x="1905" y="2916"/>
                      <a:pt x="1914" y="2906"/>
                      <a:pt x="1914" y="2895"/>
                    </a:cubicBezTo>
                    <a:close/>
                    <a:moveTo>
                      <a:pt x="1895" y="2875"/>
                    </a:moveTo>
                    <a:lnTo>
                      <a:pt x="1892" y="2915"/>
                    </a:lnTo>
                    <a:lnTo>
                      <a:pt x="1921" y="2918"/>
                    </a:lnTo>
                    <a:lnTo>
                      <a:pt x="1924" y="2877"/>
                    </a:lnTo>
                    <a:lnTo>
                      <a:pt x="1895" y="2875"/>
                    </a:lnTo>
                    <a:close/>
                    <a:moveTo>
                      <a:pt x="1943" y="2897"/>
                    </a:moveTo>
                    <a:cubicBezTo>
                      <a:pt x="1943" y="2886"/>
                      <a:pt x="1934" y="2877"/>
                      <a:pt x="1923" y="2877"/>
                    </a:cubicBezTo>
                    <a:cubicBezTo>
                      <a:pt x="1911" y="2877"/>
                      <a:pt x="1902" y="2886"/>
                      <a:pt x="1902" y="2897"/>
                    </a:cubicBezTo>
                    <a:cubicBezTo>
                      <a:pt x="1902" y="2909"/>
                      <a:pt x="1911" y="2918"/>
                      <a:pt x="1923" y="2918"/>
                    </a:cubicBezTo>
                    <a:cubicBezTo>
                      <a:pt x="1934" y="2918"/>
                      <a:pt x="1943" y="2909"/>
                      <a:pt x="1943" y="2897"/>
                    </a:cubicBezTo>
                    <a:close/>
                    <a:moveTo>
                      <a:pt x="1924" y="2877"/>
                    </a:moveTo>
                    <a:lnTo>
                      <a:pt x="1921" y="2918"/>
                    </a:lnTo>
                    <a:lnTo>
                      <a:pt x="1952" y="2920"/>
                    </a:lnTo>
                    <a:lnTo>
                      <a:pt x="1955" y="2879"/>
                    </a:lnTo>
                    <a:lnTo>
                      <a:pt x="1924" y="2877"/>
                    </a:lnTo>
                    <a:close/>
                    <a:moveTo>
                      <a:pt x="1974" y="2900"/>
                    </a:moveTo>
                    <a:cubicBezTo>
                      <a:pt x="1974" y="2888"/>
                      <a:pt x="1965" y="2879"/>
                      <a:pt x="1953" y="2879"/>
                    </a:cubicBezTo>
                    <a:cubicBezTo>
                      <a:pt x="1942" y="2879"/>
                      <a:pt x="1933" y="2888"/>
                      <a:pt x="1933" y="2900"/>
                    </a:cubicBezTo>
                    <a:cubicBezTo>
                      <a:pt x="1933" y="2911"/>
                      <a:pt x="1942" y="2920"/>
                      <a:pt x="1953" y="2920"/>
                    </a:cubicBezTo>
                    <a:cubicBezTo>
                      <a:pt x="1965" y="2920"/>
                      <a:pt x="1974" y="2911"/>
                      <a:pt x="1974" y="2900"/>
                    </a:cubicBezTo>
                    <a:close/>
                    <a:moveTo>
                      <a:pt x="1955" y="2879"/>
                    </a:moveTo>
                    <a:lnTo>
                      <a:pt x="1952" y="2920"/>
                    </a:lnTo>
                    <a:lnTo>
                      <a:pt x="1986" y="2922"/>
                    </a:lnTo>
                    <a:lnTo>
                      <a:pt x="1989" y="2882"/>
                    </a:lnTo>
                    <a:lnTo>
                      <a:pt x="1955" y="2879"/>
                    </a:lnTo>
                    <a:close/>
                    <a:moveTo>
                      <a:pt x="2007" y="2902"/>
                    </a:moveTo>
                    <a:cubicBezTo>
                      <a:pt x="2007" y="2891"/>
                      <a:pt x="1998" y="2882"/>
                      <a:pt x="1987" y="2882"/>
                    </a:cubicBezTo>
                    <a:cubicBezTo>
                      <a:pt x="1976" y="2882"/>
                      <a:pt x="1967" y="2891"/>
                      <a:pt x="1967" y="2902"/>
                    </a:cubicBezTo>
                    <a:cubicBezTo>
                      <a:pt x="1967" y="2913"/>
                      <a:pt x="1976" y="2922"/>
                      <a:pt x="1987" y="2922"/>
                    </a:cubicBezTo>
                    <a:cubicBezTo>
                      <a:pt x="1998" y="2922"/>
                      <a:pt x="2007" y="2913"/>
                      <a:pt x="2007" y="2902"/>
                    </a:cubicBezTo>
                    <a:close/>
                    <a:moveTo>
                      <a:pt x="1988" y="2882"/>
                    </a:moveTo>
                    <a:lnTo>
                      <a:pt x="1986" y="2922"/>
                    </a:lnTo>
                    <a:lnTo>
                      <a:pt x="2019" y="2924"/>
                    </a:lnTo>
                    <a:lnTo>
                      <a:pt x="2021" y="2884"/>
                    </a:lnTo>
                    <a:lnTo>
                      <a:pt x="1988" y="2882"/>
                    </a:lnTo>
                    <a:close/>
                    <a:moveTo>
                      <a:pt x="2040" y="2904"/>
                    </a:moveTo>
                    <a:cubicBezTo>
                      <a:pt x="2040" y="2893"/>
                      <a:pt x="2031" y="2884"/>
                      <a:pt x="2020" y="2884"/>
                    </a:cubicBezTo>
                    <a:cubicBezTo>
                      <a:pt x="2009" y="2884"/>
                      <a:pt x="2000" y="2893"/>
                      <a:pt x="2000" y="2904"/>
                    </a:cubicBezTo>
                    <a:cubicBezTo>
                      <a:pt x="2000" y="2915"/>
                      <a:pt x="2009" y="2924"/>
                      <a:pt x="2020" y="2924"/>
                    </a:cubicBezTo>
                    <a:cubicBezTo>
                      <a:pt x="2031" y="2924"/>
                      <a:pt x="2040" y="2915"/>
                      <a:pt x="2040" y="2904"/>
                    </a:cubicBezTo>
                    <a:close/>
                    <a:moveTo>
                      <a:pt x="2021" y="2884"/>
                    </a:moveTo>
                    <a:lnTo>
                      <a:pt x="2019" y="2924"/>
                    </a:lnTo>
                    <a:lnTo>
                      <a:pt x="2053" y="2926"/>
                    </a:lnTo>
                    <a:lnTo>
                      <a:pt x="2055" y="2885"/>
                    </a:lnTo>
                    <a:lnTo>
                      <a:pt x="2021" y="2884"/>
                    </a:lnTo>
                    <a:close/>
                    <a:moveTo>
                      <a:pt x="2074" y="2906"/>
                    </a:moveTo>
                    <a:cubicBezTo>
                      <a:pt x="2074" y="2894"/>
                      <a:pt x="2065" y="2885"/>
                      <a:pt x="2054" y="2885"/>
                    </a:cubicBezTo>
                    <a:cubicBezTo>
                      <a:pt x="2043" y="2885"/>
                      <a:pt x="2034" y="2894"/>
                      <a:pt x="2034" y="2906"/>
                    </a:cubicBezTo>
                    <a:cubicBezTo>
                      <a:pt x="2034" y="2917"/>
                      <a:pt x="2043" y="2926"/>
                      <a:pt x="2054" y="2926"/>
                    </a:cubicBezTo>
                    <a:cubicBezTo>
                      <a:pt x="2065" y="2926"/>
                      <a:pt x="2074" y="2917"/>
                      <a:pt x="2074" y="2906"/>
                    </a:cubicBezTo>
                    <a:close/>
                    <a:moveTo>
                      <a:pt x="2055" y="2885"/>
                    </a:moveTo>
                    <a:lnTo>
                      <a:pt x="2053" y="2926"/>
                    </a:lnTo>
                    <a:lnTo>
                      <a:pt x="2088" y="2928"/>
                    </a:lnTo>
                    <a:lnTo>
                      <a:pt x="2090" y="2887"/>
                    </a:lnTo>
                    <a:lnTo>
                      <a:pt x="2055" y="2885"/>
                    </a:lnTo>
                    <a:close/>
                    <a:moveTo>
                      <a:pt x="2109" y="2907"/>
                    </a:moveTo>
                    <a:cubicBezTo>
                      <a:pt x="2109" y="2896"/>
                      <a:pt x="2100" y="2887"/>
                      <a:pt x="2088" y="2887"/>
                    </a:cubicBezTo>
                    <a:cubicBezTo>
                      <a:pt x="2077" y="2887"/>
                      <a:pt x="2068" y="2896"/>
                      <a:pt x="2068" y="2907"/>
                    </a:cubicBezTo>
                    <a:cubicBezTo>
                      <a:pt x="2068" y="2919"/>
                      <a:pt x="2077" y="2928"/>
                      <a:pt x="2088" y="2928"/>
                    </a:cubicBezTo>
                    <a:cubicBezTo>
                      <a:pt x="2100" y="2928"/>
                      <a:pt x="2109" y="2919"/>
                      <a:pt x="2109" y="2907"/>
                    </a:cubicBezTo>
                    <a:close/>
                    <a:moveTo>
                      <a:pt x="2089" y="2887"/>
                    </a:moveTo>
                    <a:lnTo>
                      <a:pt x="2088" y="2928"/>
                    </a:lnTo>
                    <a:lnTo>
                      <a:pt x="2123" y="2929"/>
                    </a:lnTo>
                    <a:lnTo>
                      <a:pt x="2124" y="2889"/>
                    </a:lnTo>
                    <a:lnTo>
                      <a:pt x="2089" y="2887"/>
                    </a:lnTo>
                    <a:close/>
                    <a:moveTo>
                      <a:pt x="2144" y="2909"/>
                    </a:moveTo>
                    <a:cubicBezTo>
                      <a:pt x="2144" y="2898"/>
                      <a:pt x="2135" y="2889"/>
                      <a:pt x="2124" y="2889"/>
                    </a:cubicBezTo>
                    <a:cubicBezTo>
                      <a:pt x="2112" y="2889"/>
                      <a:pt x="2103" y="2898"/>
                      <a:pt x="2103" y="2909"/>
                    </a:cubicBezTo>
                    <a:cubicBezTo>
                      <a:pt x="2103" y="2920"/>
                      <a:pt x="2112" y="2929"/>
                      <a:pt x="2124" y="2929"/>
                    </a:cubicBezTo>
                    <a:cubicBezTo>
                      <a:pt x="2135" y="2929"/>
                      <a:pt x="2144" y="2920"/>
                      <a:pt x="2144" y="2909"/>
                    </a:cubicBezTo>
                    <a:close/>
                    <a:moveTo>
                      <a:pt x="2124" y="2889"/>
                    </a:moveTo>
                    <a:lnTo>
                      <a:pt x="2123" y="2929"/>
                    </a:lnTo>
                    <a:lnTo>
                      <a:pt x="2159" y="2930"/>
                    </a:lnTo>
                    <a:lnTo>
                      <a:pt x="2160" y="2890"/>
                    </a:lnTo>
                    <a:lnTo>
                      <a:pt x="2124" y="2889"/>
                    </a:lnTo>
                    <a:close/>
                    <a:moveTo>
                      <a:pt x="2180" y="2910"/>
                    </a:moveTo>
                    <a:cubicBezTo>
                      <a:pt x="2180" y="2899"/>
                      <a:pt x="2171" y="2890"/>
                      <a:pt x="2160" y="2890"/>
                    </a:cubicBezTo>
                    <a:cubicBezTo>
                      <a:pt x="2148" y="2890"/>
                      <a:pt x="2139" y="2899"/>
                      <a:pt x="2139" y="2910"/>
                    </a:cubicBezTo>
                    <a:cubicBezTo>
                      <a:pt x="2139" y="2921"/>
                      <a:pt x="2148" y="2930"/>
                      <a:pt x="2160" y="2930"/>
                    </a:cubicBezTo>
                    <a:cubicBezTo>
                      <a:pt x="2171" y="2930"/>
                      <a:pt x="2180" y="2921"/>
                      <a:pt x="2180" y="2910"/>
                    </a:cubicBezTo>
                    <a:close/>
                    <a:moveTo>
                      <a:pt x="2160" y="2890"/>
                    </a:moveTo>
                    <a:lnTo>
                      <a:pt x="2159" y="2930"/>
                    </a:lnTo>
                    <a:lnTo>
                      <a:pt x="2194" y="2932"/>
                    </a:lnTo>
                    <a:lnTo>
                      <a:pt x="2195" y="2891"/>
                    </a:lnTo>
                    <a:lnTo>
                      <a:pt x="2160" y="2890"/>
                    </a:lnTo>
                    <a:close/>
                    <a:moveTo>
                      <a:pt x="2215" y="2911"/>
                    </a:moveTo>
                    <a:cubicBezTo>
                      <a:pt x="2215" y="2900"/>
                      <a:pt x="2206" y="2891"/>
                      <a:pt x="2195" y="2891"/>
                    </a:cubicBezTo>
                    <a:cubicBezTo>
                      <a:pt x="2183" y="2891"/>
                      <a:pt x="2174" y="2900"/>
                      <a:pt x="2174" y="2911"/>
                    </a:cubicBezTo>
                    <a:cubicBezTo>
                      <a:pt x="2174" y="2923"/>
                      <a:pt x="2183" y="2932"/>
                      <a:pt x="2195" y="2932"/>
                    </a:cubicBezTo>
                    <a:cubicBezTo>
                      <a:pt x="2206" y="2932"/>
                      <a:pt x="2215" y="2923"/>
                      <a:pt x="2215" y="2911"/>
                    </a:cubicBezTo>
                    <a:close/>
                    <a:moveTo>
                      <a:pt x="2195" y="2891"/>
                    </a:moveTo>
                    <a:lnTo>
                      <a:pt x="2194" y="2932"/>
                    </a:lnTo>
                    <a:lnTo>
                      <a:pt x="2228" y="2932"/>
                    </a:lnTo>
                    <a:lnTo>
                      <a:pt x="2229" y="2892"/>
                    </a:lnTo>
                    <a:lnTo>
                      <a:pt x="2195" y="2891"/>
                    </a:lnTo>
                    <a:close/>
                    <a:moveTo>
                      <a:pt x="2249" y="2912"/>
                    </a:moveTo>
                    <a:cubicBezTo>
                      <a:pt x="2249" y="2901"/>
                      <a:pt x="2240" y="2892"/>
                      <a:pt x="2229" y="2892"/>
                    </a:cubicBezTo>
                    <a:cubicBezTo>
                      <a:pt x="2218" y="2892"/>
                      <a:pt x="2208" y="2901"/>
                      <a:pt x="2208" y="2912"/>
                    </a:cubicBezTo>
                    <a:cubicBezTo>
                      <a:pt x="2208" y="2923"/>
                      <a:pt x="2218" y="2933"/>
                      <a:pt x="2229" y="2933"/>
                    </a:cubicBezTo>
                    <a:cubicBezTo>
                      <a:pt x="2240" y="2933"/>
                      <a:pt x="2249" y="2923"/>
                      <a:pt x="2249" y="2912"/>
                    </a:cubicBezTo>
                    <a:close/>
                    <a:moveTo>
                      <a:pt x="2229" y="2892"/>
                    </a:moveTo>
                    <a:lnTo>
                      <a:pt x="2228" y="2933"/>
                    </a:lnTo>
                    <a:lnTo>
                      <a:pt x="2261" y="2933"/>
                    </a:lnTo>
                    <a:lnTo>
                      <a:pt x="2262" y="2893"/>
                    </a:lnTo>
                    <a:lnTo>
                      <a:pt x="2229" y="2892"/>
                    </a:lnTo>
                    <a:close/>
                    <a:moveTo>
                      <a:pt x="2282" y="2913"/>
                    </a:moveTo>
                    <a:cubicBezTo>
                      <a:pt x="2282" y="2902"/>
                      <a:pt x="2273" y="2893"/>
                      <a:pt x="2262" y="2893"/>
                    </a:cubicBezTo>
                    <a:cubicBezTo>
                      <a:pt x="2250" y="2893"/>
                      <a:pt x="2241" y="2902"/>
                      <a:pt x="2241" y="2913"/>
                    </a:cubicBezTo>
                    <a:cubicBezTo>
                      <a:pt x="2241" y="2924"/>
                      <a:pt x="2250" y="2933"/>
                      <a:pt x="2262" y="2933"/>
                    </a:cubicBezTo>
                    <a:cubicBezTo>
                      <a:pt x="2273" y="2933"/>
                      <a:pt x="2282" y="2924"/>
                      <a:pt x="2282" y="2913"/>
                    </a:cubicBezTo>
                    <a:close/>
                    <a:moveTo>
                      <a:pt x="2262" y="2893"/>
                    </a:moveTo>
                    <a:lnTo>
                      <a:pt x="2261" y="2933"/>
                    </a:lnTo>
                    <a:lnTo>
                      <a:pt x="2294" y="2934"/>
                    </a:lnTo>
                    <a:lnTo>
                      <a:pt x="2295" y="2893"/>
                    </a:lnTo>
                    <a:lnTo>
                      <a:pt x="2262" y="2893"/>
                    </a:lnTo>
                    <a:close/>
                    <a:moveTo>
                      <a:pt x="2315" y="2913"/>
                    </a:moveTo>
                    <a:cubicBezTo>
                      <a:pt x="2315" y="2902"/>
                      <a:pt x="2306" y="2893"/>
                      <a:pt x="2294" y="2893"/>
                    </a:cubicBezTo>
                    <a:cubicBezTo>
                      <a:pt x="2283" y="2893"/>
                      <a:pt x="2274" y="2902"/>
                      <a:pt x="2274" y="2913"/>
                    </a:cubicBezTo>
                    <a:cubicBezTo>
                      <a:pt x="2274" y="2925"/>
                      <a:pt x="2283" y="2934"/>
                      <a:pt x="2294" y="2934"/>
                    </a:cubicBezTo>
                    <a:cubicBezTo>
                      <a:pt x="2306" y="2934"/>
                      <a:pt x="2315" y="2925"/>
                      <a:pt x="2315" y="2913"/>
                    </a:cubicBezTo>
                    <a:close/>
                    <a:moveTo>
                      <a:pt x="2295" y="2893"/>
                    </a:moveTo>
                    <a:lnTo>
                      <a:pt x="2294" y="2934"/>
                    </a:lnTo>
                    <a:lnTo>
                      <a:pt x="2326" y="2934"/>
                    </a:lnTo>
                    <a:lnTo>
                      <a:pt x="2326" y="2893"/>
                    </a:lnTo>
                    <a:lnTo>
                      <a:pt x="2295" y="2893"/>
                    </a:lnTo>
                    <a:close/>
                    <a:moveTo>
                      <a:pt x="2346" y="2914"/>
                    </a:moveTo>
                    <a:cubicBezTo>
                      <a:pt x="2346" y="2902"/>
                      <a:pt x="2337" y="2893"/>
                      <a:pt x="2326" y="2893"/>
                    </a:cubicBezTo>
                    <a:cubicBezTo>
                      <a:pt x="2315" y="2893"/>
                      <a:pt x="2305" y="2902"/>
                      <a:pt x="2305" y="2914"/>
                    </a:cubicBezTo>
                    <a:cubicBezTo>
                      <a:pt x="2305" y="2925"/>
                      <a:pt x="2315" y="2934"/>
                      <a:pt x="2326" y="2934"/>
                    </a:cubicBezTo>
                    <a:cubicBezTo>
                      <a:pt x="2337" y="2934"/>
                      <a:pt x="2346" y="2925"/>
                      <a:pt x="2346" y="2914"/>
                    </a:cubicBezTo>
                    <a:close/>
                    <a:moveTo>
                      <a:pt x="2326" y="2893"/>
                    </a:moveTo>
                    <a:lnTo>
                      <a:pt x="2326" y="2934"/>
                    </a:lnTo>
                    <a:lnTo>
                      <a:pt x="2359" y="2934"/>
                    </a:lnTo>
                    <a:lnTo>
                      <a:pt x="2359" y="2894"/>
                    </a:lnTo>
                    <a:lnTo>
                      <a:pt x="2326" y="2893"/>
                    </a:lnTo>
                    <a:close/>
                    <a:moveTo>
                      <a:pt x="2379" y="2914"/>
                    </a:moveTo>
                    <a:cubicBezTo>
                      <a:pt x="2379" y="2903"/>
                      <a:pt x="2370" y="2894"/>
                      <a:pt x="2359" y="2894"/>
                    </a:cubicBezTo>
                    <a:cubicBezTo>
                      <a:pt x="2348" y="2894"/>
                      <a:pt x="2339" y="2903"/>
                      <a:pt x="2339" y="2914"/>
                    </a:cubicBezTo>
                    <a:cubicBezTo>
                      <a:pt x="2339" y="2925"/>
                      <a:pt x="2348" y="2934"/>
                      <a:pt x="2359" y="2934"/>
                    </a:cubicBezTo>
                    <a:cubicBezTo>
                      <a:pt x="2370" y="2934"/>
                      <a:pt x="2379" y="2925"/>
                      <a:pt x="2379" y="2914"/>
                    </a:cubicBezTo>
                    <a:close/>
                    <a:moveTo>
                      <a:pt x="2359" y="2894"/>
                    </a:moveTo>
                    <a:lnTo>
                      <a:pt x="2359" y="2934"/>
                    </a:lnTo>
                    <a:lnTo>
                      <a:pt x="2393" y="2934"/>
                    </a:lnTo>
                    <a:lnTo>
                      <a:pt x="2393" y="2893"/>
                    </a:lnTo>
                    <a:lnTo>
                      <a:pt x="2359" y="2894"/>
                    </a:lnTo>
                    <a:close/>
                    <a:moveTo>
                      <a:pt x="2413" y="2914"/>
                    </a:moveTo>
                    <a:cubicBezTo>
                      <a:pt x="2413" y="2903"/>
                      <a:pt x="2404" y="2893"/>
                      <a:pt x="2393" y="2893"/>
                    </a:cubicBezTo>
                    <a:cubicBezTo>
                      <a:pt x="2381" y="2893"/>
                      <a:pt x="2372" y="2903"/>
                      <a:pt x="2372" y="2914"/>
                    </a:cubicBezTo>
                    <a:cubicBezTo>
                      <a:pt x="2372" y="2925"/>
                      <a:pt x="2381" y="2934"/>
                      <a:pt x="2393" y="2934"/>
                    </a:cubicBezTo>
                    <a:cubicBezTo>
                      <a:pt x="2404" y="2934"/>
                      <a:pt x="2413" y="2925"/>
                      <a:pt x="2413" y="2914"/>
                    </a:cubicBezTo>
                    <a:close/>
                    <a:moveTo>
                      <a:pt x="2392" y="2893"/>
                    </a:moveTo>
                    <a:lnTo>
                      <a:pt x="2393" y="2934"/>
                    </a:lnTo>
                    <a:lnTo>
                      <a:pt x="2426" y="2934"/>
                    </a:lnTo>
                    <a:lnTo>
                      <a:pt x="2426" y="2893"/>
                    </a:lnTo>
                    <a:lnTo>
                      <a:pt x="2392" y="2893"/>
                    </a:lnTo>
                    <a:close/>
                    <a:moveTo>
                      <a:pt x="2446" y="2914"/>
                    </a:moveTo>
                    <a:cubicBezTo>
                      <a:pt x="2446" y="2902"/>
                      <a:pt x="2437" y="2893"/>
                      <a:pt x="2426" y="2893"/>
                    </a:cubicBezTo>
                    <a:cubicBezTo>
                      <a:pt x="2415" y="2893"/>
                      <a:pt x="2405" y="2902"/>
                      <a:pt x="2405" y="2914"/>
                    </a:cubicBezTo>
                    <a:cubicBezTo>
                      <a:pt x="2405" y="2925"/>
                      <a:pt x="2415" y="2934"/>
                      <a:pt x="2426" y="2934"/>
                    </a:cubicBezTo>
                    <a:cubicBezTo>
                      <a:pt x="2437" y="2934"/>
                      <a:pt x="2446" y="2925"/>
                      <a:pt x="2446" y="2914"/>
                    </a:cubicBezTo>
                    <a:close/>
                    <a:moveTo>
                      <a:pt x="2426" y="2893"/>
                    </a:moveTo>
                    <a:lnTo>
                      <a:pt x="2426" y="2934"/>
                    </a:lnTo>
                    <a:lnTo>
                      <a:pt x="2461" y="2933"/>
                    </a:lnTo>
                    <a:lnTo>
                      <a:pt x="2460" y="2893"/>
                    </a:lnTo>
                    <a:lnTo>
                      <a:pt x="2426" y="2893"/>
                    </a:lnTo>
                    <a:close/>
                    <a:moveTo>
                      <a:pt x="2481" y="2913"/>
                    </a:moveTo>
                    <a:cubicBezTo>
                      <a:pt x="2481" y="2902"/>
                      <a:pt x="2472" y="2893"/>
                      <a:pt x="2461" y="2893"/>
                    </a:cubicBezTo>
                    <a:cubicBezTo>
                      <a:pt x="2449" y="2893"/>
                      <a:pt x="2440" y="2902"/>
                      <a:pt x="2440" y="2913"/>
                    </a:cubicBezTo>
                    <a:cubicBezTo>
                      <a:pt x="2440" y="2924"/>
                      <a:pt x="2449" y="2933"/>
                      <a:pt x="2461" y="2933"/>
                    </a:cubicBezTo>
                    <a:cubicBezTo>
                      <a:pt x="2472" y="2933"/>
                      <a:pt x="2481" y="2924"/>
                      <a:pt x="2481" y="2913"/>
                    </a:cubicBezTo>
                    <a:close/>
                    <a:moveTo>
                      <a:pt x="2460" y="2893"/>
                    </a:moveTo>
                    <a:lnTo>
                      <a:pt x="2461" y="2933"/>
                    </a:lnTo>
                    <a:lnTo>
                      <a:pt x="2495" y="2933"/>
                    </a:lnTo>
                    <a:lnTo>
                      <a:pt x="2495" y="2892"/>
                    </a:lnTo>
                    <a:lnTo>
                      <a:pt x="2460" y="2893"/>
                    </a:lnTo>
                    <a:close/>
                    <a:moveTo>
                      <a:pt x="2515" y="2913"/>
                    </a:moveTo>
                    <a:cubicBezTo>
                      <a:pt x="2515" y="2901"/>
                      <a:pt x="2506" y="2892"/>
                      <a:pt x="2495" y="2892"/>
                    </a:cubicBezTo>
                    <a:cubicBezTo>
                      <a:pt x="2484" y="2892"/>
                      <a:pt x="2475" y="2901"/>
                      <a:pt x="2475" y="2913"/>
                    </a:cubicBezTo>
                    <a:cubicBezTo>
                      <a:pt x="2475" y="2924"/>
                      <a:pt x="2484" y="2933"/>
                      <a:pt x="2495" y="2933"/>
                    </a:cubicBezTo>
                    <a:cubicBezTo>
                      <a:pt x="2506" y="2933"/>
                      <a:pt x="2515" y="2924"/>
                      <a:pt x="2515" y="2913"/>
                    </a:cubicBezTo>
                    <a:close/>
                    <a:moveTo>
                      <a:pt x="2495" y="2892"/>
                    </a:moveTo>
                    <a:lnTo>
                      <a:pt x="2496" y="2933"/>
                    </a:lnTo>
                    <a:lnTo>
                      <a:pt x="2531" y="2932"/>
                    </a:lnTo>
                    <a:lnTo>
                      <a:pt x="2530" y="2891"/>
                    </a:lnTo>
                    <a:lnTo>
                      <a:pt x="2495" y="2892"/>
                    </a:lnTo>
                    <a:close/>
                    <a:moveTo>
                      <a:pt x="2551" y="2912"/>
                    </a:moveTo>
                    <a:cubicBezTo>
                      <a:pt x="2551" y="2900"/>
                      <a:pt x="2542" y="2891"/>
                      <a:pt x="2530" y="2891"/>
                    </a:cubicBezTo>
                    <a:cubicBezTo>
                      <a:pt x="2519" y="2891"/>
                      <a:pt x="2510" y="2900"/>
                      <a:pt x="2510" y="2912"/>
                    </a:cubicBezTo>
                    <a:cubicBezTo>
                      <a:pt x="2510" y="2923"/>
                      <a:pt x="2519" y="2932"/>
                      <a:pt x="2530" y="2932"/>
                    </a:cubicBezTo>
                    <a:cubicBezTo>
                      <a:pt x="2542" y="2932"/>
                      <a:pt x="2551" y="2923"/>
                      <a:pt x="2551" y="2912"/>
                    </a:cubicBezTo>
                    <a:close/>
                    <a:moveTo>
                      <a:pt x="2530" y="2891"/>
                    </a:moveTo>
                    <a:lnTo>
                      <a:pt x="2531" y="2932"/>
                    </a:lnTo>
                    <a:lnTo>
                      <a:pt x="2568" y="2931"/>
                    </a:lnTo>
                    <a:lnTo>
                      <a:pt x="2566" y="2890"/>
                    </a:lnTo>
                    <a:lnTo>
                      <a:pt x="2530" y="2891"/>
                    </a:lnTo>
                    <a:close/>
                    <a:moveTo>
                      <a:pt x="2587" y="2911"/>
                    </a:moveTo>
                    <a:cubicBezTo>
                      <a:pt x="2587" y="2899"/>
                      <a:pt x="2578" y="2890"/>
                      <a:pt x="2567" y="2890"/>
                    </a:cubicBezTo>
                    <a:cubicBezTo>
                      <a:pt x="2556" y="2890"/>
                      <a:pt x="2547" y="2899"/>
                      <a:pt x="2547" y="2911"/>
                    </a:cubicBezTo>
                    <a:cubicBezTo>
                      <a:pt x="2547" y="2922"/>
                      <a:pt x="2556" y="2931"/>
                      <a:pt x="2567" y="2931"/>
                    </a:cubicBezTo>
                    <a:cubicBezTo>
                      <a:pt x="2578" y="2931"/>
                      <a:pt x="2587" y="2922"/>
                      <a:pt x="2587" y="2911"/>
                    </a:cubicBezTo>
                    <a:close/>
                    <a:moveTo>
                      <a:pt x="2566" y="2890"/>
                    </a:moveTo>
                    <a:lnTo>
                      <a:pt x="2568" y="2931"/>
                    </a:lnTo>
                    <a:lnTo>
                      <a:pt x="2604" y="2929"/>
                    </a:lnTo>
                    <a:lnTo>
                      <a:pt x="2602" y="2889"/>
                    </a:lnTo>
                    <a:lnTo>
                      <a:pt x="2566" y="2890"/>
                    </a:lnTo>
                    <a:close/>
                    <a:moveTo>
                      <a:pt x="2623" y="2909"/>
                    </a:moveTo>
                    <a:cubicBezTo>
                      <a:pt x="2623" y="2898"/>
                      <a:pt x="2614" y="2889"/>
                      <a:pt x="2603" y="2889"/>
                    </a:cubicBezTo>
                    <a:cubicBezTo>
                      <a:pt x="2592" y="2889"/>
                      <a:pt x="2583" y="2898"/>
                      <a:pt x="2583" y="2909"/>
                    </a:cubicBezTo>
                    <a:cubicBezTo>
                      <a:pt x="2583" y="2920"/>
                      <a:pt x="2592" y="2929"/>
                      <a:pt x="2603" y="2929"/>
                    </a:cubicBezTo>
                    <a:cubicBezTo>
                      <a:pt x="2614" y="2929"/>
                      <a:pt x="2623" y="2920"/>
                      <a:pt x="2623" y="2909"/>
                    </a:cubicBezTo>
                    <a:close/>
                    <a:moveTo>
                      <a:pt x="2602" y="2889"/>
                    </a:moveTo>
                    <a:lnTo>
                      <a:pt x="2604" y="2929"/>
                    </a:lnTo>
                    <a:lnTo>
                      <a:pt x="2638" y="2928"/>
                    </a:lnTo>
                    <a:lnTo>
                      <a:pt x="2636" y="2887"/>
                    </a:lnTo>
                    <a:lnTo>
                      <a:pt x="2602" y="2889"/>
                    </a:lnTo>
                    <a:close/>
                    <a:moveTo>
                      <a:pt x="2657" y="2908"/>
                    </a:moveTo>
                    <a:cubicBezTo>
                      <a:pt x="2657" y="2896"/>
                      <a:pt x="2648" y="2887"/>
                      <a:pt x="2637" y="2887"/>
                    </a:cubicBezTo>
                    <a:cubicBezTo>
                      <a:pt x="2626" y="2887"/>
                      <a:pt x="2617" y="2896"/>
                      <a:pt x="2617" y="2908"/>
                    </a:cubicBezTo>
                    <a:cubicBezTo>
                      <a:pt x="2617" y="2919"/>
                      <a:pt x="2626" y="2928"/>
                      <a:pt x="2637" y="2928"/>
                    </a:cubicBezTo>
                    <a:cubicBezTo>
                      <a:pt x="2648" y="2928"/>
                      <a:pt x="2657" y="2919"/>
                      <a:pt x="2657" y="2908"/>
                    </a:cubicBezTo>
                    <a:close/>
                    <a:moveTo>
                      <a:pt x="2636" y="2887"/>
                    </a:moveTo>
                    <a:lnTo>
                      <a:pt x="2638" y="2928"/>
                    </a:lnTo>
                    <a:lnTo>
                      <a:pt x="2672" y="2926"/>
                    </a:lnTo>
                    <a:lnTo>
                      <a:pt x="2670" y="2886"/>
                    </a:lnTo>
                    <a:lnTo>
                      <a:pt x="2636" y="2887"/>
                    </a:lnTo>
                    <a:close/>
                    <a:moveTo>
                      <a:pt x="2692" y="2906"/>
                    </a:moveTo>
                    <a:cubicBezTo>
                      <a:pt x="2692" y="2895"/>
                      <a:pt x="2682" y="2886"/>
                      <a:pt x="2671" y="2886"/>
                    </a:cubicBezTo>
                    <a:cubicBezTo>
                      <a:pt x="2660" y="2886"/>
                      <a:pt x="2651" y="2895"/>
                      <a:pt x="2651" y="2906"/>
                    </a:cubicBezTo>
                    <a:cubicBezTo>
                      <a:pt x="2651" y="2917"/>
                      <a:pt x="2660" y="2926"/>
                      <a:pt x="2671" y="2926"/>
                    </a:cubicBezTo>
                    <a:cubicBezTo>
                      <a:pt x="2682" y="2926"/>
                      <a:pt x="2692" y="2917"/>
                      <a:pt x="2692" y="2906"/>
                    </a:cubicBezTo>
                    <a:close/>
                    <a:moveTo>
                      <a:pt x="2670" y="2886"/>
                    </a:moveTo>
                    <a:lnTo>
                      <a:pt x="2672" y="2926"/>
                    </a:lnTo>
                    <a:lnTo>
                      <a:pt x="2706" y="2924"/>
                    </a:lnTo>
                    <a:lnTo>
                      <a:pt x="2703" y="2884"/>
                    </a:lnTo>
                    <a:lnTo>
                      <a:pt x="2670" y="2886"/>
                    </a:lnTo>
                    <a:close/>
                    <a:moveTo>
                      <a:pt x="2725" y="2904"/>
                    </a:moveTo>
                    <a:cubicBezTo>
                      <a:pt x="2725" y="2893"/>
                      <a:pt x="2716" y="2884"/>
                      <a:pt x="2705" y="2884"/>
                    </a:cubicBezTo>
                    <a:cubicBezTo>
                      <a:pt x="2693" y="2884"/>
                      <a:pt x="2684" y="2893"/>
                      <a:pt x="2684" y="2904"/>
                    </a:cubicBezTo>
                    <a:cubicBezTo>
                      <a:pt x="2684" y="2915"/>
                      <a:pt x="2693" y="2924"/>
                      <a:pt x="2705" y="2924"/>
                    </a:cubicBezTo>
                    <a:cubicBezTo>
                      <a:pt x="2716" y="2924"/>
                      <a:pt x="2725" y="2915"/>
                      <a:pt x="2725" y="2904"/>
                    </a:cubicBezTo>
                    <a:close/>
                    <a:moveTo>
                      <a:pt x="2703" y="2884"/>
                    </a:moveTo>
                    <a:lnTo>
                      <a:pt x="2706" y="2924"/>
                    </a:lnTo>
                    <a:lnTo>
                      <a:pt x="2740" y="2922"/>
                    </a:lnTo>
                    <a:lnTo>
                      <a:pt x="2737" y="2881"/>
                    </a:lnTo>
                    <a:lnTo>
                      <a:pt x="2703" y="2884"/>
                    </a:lnTo>
                    <a:close/>
                    <a:moveTo>
                      <a:pt x="2758" y="2902"/>
                    </a:moveTo>
                    <a:cubicBezTo>
                      <a:pt x="2758" y="2890"/>
                      <a:pt x="2749" y="2881"/>
                      <a:pt x="2738" y="2881"/>
                    </a:cubicBezTo>
                    <a:cubicBezTo>
                      <a:pt x="2727" y="2881"/>
                      <a:pt x="2718" y="2890"/>
                      <a:pt x="2718" y="2902"/>
                    </a:cubicBezTo>
                    <a:cubicBezTo>
                      <a:pt x="2718" y="2913"/>
                      <a:pt x="2727" y="2922"/>
                      <a:pt x="2738" y="2922"/>
                    </a:cubicBezTo>
                    <a:cubicBezTo>
                      <a:pt x="2749" y="2922"/>
                      <a:pt x="2758" y="2913"/>
                      <a:pt x="2758" y="2902"/>
                    </a:cubicBezTo>
                    <a:close/>
                    <a:moveTo>
                      <a:pt x="2736" y="2881"/>
                    </a:moveTo>
                    <a:lnTo>
                      <a:pt x="2740" y="2922"/>
                    </a:lnTo>
                    <a:lnTo>
                      <a:pt x="2774" y="2919"/>
                    </a:lnTo>
                    <a:lnTo>
                      <a:pt x="2771" y="2878"/>
                    </a:lnTo>
                    <a:lnTo>
                      <a:pt x="2736" y="2881"/>
                    </a:lnTo>
                    <a:close/>
                    <a:moveTo>
                      <a:pt x="2793" y="2899"/>
                    </a:moveTo>
                    <a:cubicBezTo>
                      <a:pt x="2793" y="2887"/>
                      <a:pt x="2784" y="2878"/>
                      <a:pt x="2773" y="2878"/>
                    </a:cubicBezTo>
                    <a:cubicBezTo>
                      <a:pt x="2761" y="2878"/>
                      <a:pt x="2752" y="2887"/>
                      <a:pt x="2752" y="2899"/>
                    </a:cubicBezTo>
                    <a:cubicBezTo>
                      <a:pt x="2752" y="2910"/>
                      <a:pt x="2761" y="2919"/>
                      <a:pt x="2773" y="2919"/>
                    </a:cubicBezTo>
                    <a:cubicBezTo>
                      <a:pt x="2784" y="2919"/>
                      <a:pt x="2793" y="2910"/>
                      <a:pt x="2793" y="2899"/>
                    </a:cubicBezTo>
                    <a:close/>
                    <a:moveTo>
                      <a:pt x="2771" y="2878"/>
                    </a:moveTo>
                    <a:lnTo>
                      <a:pt x="2775" y="2919"/>
                    </a:lnTo>
                    <a:lnTo>
                      <a:pt x="2809" y="2915"/>
                    </a:lnTo>
                    <a:lnTo>
                      <a:pt x="2805" y="2875"/>
                    </a:lnTo>
                    <a:lnTo>
                      <a:pt x="2771" y="2878"/>
                    </a:lnTo>
                    <a:close/>
                    <a:moveTo>
                      <a:pt x="2827" y="2895"/>
                    </a:moveTo>
                    <a:cubicBezTo>
                      <a:pt x="2827" y="2884"/>
                      <a:pt x="2818" y="2875"/>
                      <a:pt x="2807" y="2875"/>
                    </a:cubicBezTo>
                    <a:cubicBezTo>
                      <a:pt x="2796" y="2875"/>
                      <a:pt x="2787" y="2884"/>
                      <a:pt x="2787" y="2895"/>
                    </a:cubicBezTo>
                    <a:cubicBezTo>
                      <a:pt x="2787" y="2906"/>
                      <a:pt x="2796" y="2916"/>
                      <a:pt x="2807" y="2916"/>
                    </a:cubicBezTo>
                    <a:cubicBezTo>
                      <a:pt x="2818" y="2916"/>
                      <a:pt x="2827" y="2906"/>
                      <a:pt x="2827" y="2895"/>
                    </a:cubicBezTo>
                    <a:close/>
                    <a:moveTo>
                      <a:pt x="2805" y="2875"/>
                    </a:moveTo>
                    <a:lnTo>
                      <a:pt x="2809" y="2915"/>
                    </a:lnTo>
                    <a:lnTo>
                      <a:pt x="2844" y="2911"/>
                    </a:lnTo>
                    <a:lnTo>
                      <a:pt x="2839" y="2871"/>
                    </a:lnTo>
                    <a:lnTo>
                      <a:pt x="2805" y="2875"/>
                    </a:lnTo>
                    <a:close/>
                    <a:moveTo>
                      <a:pt x="2862" y="2891"/>
                    </a:moveTo>
                    <a:cubicBezTo>
                      <a:pt x="2862" y="2880"/>
                      <a:pt x="2853" y="2871"/>
                      <a:pt x="2841" y="2871"/>
                    </a:cubicBezTo>
                    <a:cubicBezTo>
                      <a:pt x="2830" y="2871"/>
                      <a:pt x="2821" y="2880"/>
                      <a:pt x="2821" y="2891"/>
                    </a:cubicBezTo>
                    <a:cubicBezTo>
                      <a:pt x="2821" y="2902"/>
                      <a:pt x="2830" y="2912"/>
                      <a:pt x="2841" y="2912"/>
                    </a:cubicBezTo>
                    <a:cubicBezTo>
                      <a:pt x="2853" y="2912"/>
                      <a:pt x="2862" y="2902"/>
                      <a:pt x="2862" y="2891"/>
                    </a:cubicBezTo>
                    <a:close/>
                    <a:moveTo>
                      <a:pt x="2839" y="2871"/>
                    </a:moveTo>
                    <a:lnTo>
                      <a:pt x="2844" y="2911"/>
                    </a:lnTo>
                    <a:lnTo>
                      <a:pt x="2879" y="2907"/>
                    </a:lnTo>
                    <a:lnTo>
                      <a:pt x="2874" y="2866"/>
                    </a:lnTo>
                    <a:lnTo>
                      <a:pt x="2839" y="2871"/>
                    </a:lnTo>
                    <a:close/>
                    <a:moveTo>
                      <a:pt x="2897" y="2887"/>
                    </a:moveTo>
                    <a:cubicBezTo>
                      <a:pt x="2897" y="2875"/>
                      <a:pt x="2888" y="2866"/>
                      <a:pt x="2877" y="2866"/>
                    </a:cubicBezTo>
                    <a:cubicBezTo>
                      <a:pt x="2866" y="2866"/>
                      <a:pt x="2856" y="2875"/>
                      <a:pt x="2856" y="2887"/>
                    </a:cubicBezTo>
                    <a:cubicBezTo>
                      <a:pt x="2856" y="2898"/>
                      <a:pt x="2866" y="2907"/>
                      <a:pt x="2877" y="2907"/>
                    </a:cubicBezTo>
                    <a:cubicBezTo>
                      <a:pt x="2888" y="2907"/>
                      <a:pt x="2897" y="2898"/>
                      <a:pt x="2897" y="2887"/>
                    </a:cubicBezTo>
                    <a:close/>
                    <a:moveTo>
                      <a:pt x="2874" y="2866"/>
                    </a:moveTo>
                    <a:lnTo>
                      <a:pt x="2880" y="2907"/>
                    </a:lnTo>
                    <a:lnTo>
                      <a:pt x="2915" y="2902"/>
                    </a:lnTo>
                    <a:lnTo>
                      <a:pt x="2909" y="2861"/>
                    </a:lnTo>
                    <a:lnTo>
                      <a:pt x="2874" y="2866"/>
                    </a:lnTo>
                    <a:close/>
                    <a:moveTo>
                      <a:pt x="2933" y="2881"/>
                    </a:moveTo>
                    <a:cubicBezTo>
                      <a:pt x="2933" y="2870"/>
                      <a:pt x="2924" y="2861"/>
                      <a:pt x="2912" y="2861"/>
                    </a:cubicBezTo>
                    <a:cubicBezTo>
                      <a:pt x="2901" y="2861"/>
                      <a:pt x="2892" y="2870"/>
                      <a:pt x="2892" y="2881"/>
                    </a:cubicBezTo>
                    <a:cubicBezTo>
                      <a:pt x="2892" y="2893"/>
                      <a:pt x="2901" y="2902"/>
                      <a:pt x="2912" y="2902"/>
                    </a:cubicBezTo>
                    <a:cubicBezTo>
                      <a:pt x="2924" y="2902"/>
                      <a:pt x="2933" y="2893"/>
                      <a:pt x="2933" y="2881"/>
                    </a:cubicBezTo>
                    <a:close/>
                    <a:moveTo>
                      <a:pt x="2909" y="2861"/>
                    </a:moveTo>
                    <a:lnTo>
                      <a:pt x="2916" y="2902"/>
                    </a:lnTo>
                    <a:lnTo>
                      <a:pt x="2951" y="2896"/>
                    </a:lnTo>
                    <a:lnTo>
                      <a:pt x="2944" y="2856"/>
                    </a:lnTo>
                    <a:lnTo>
                      <a:pt x="2909" y="2861"/>
                    </a:lnTo>
                    <a:close/>
                    <a:moveTo>
                      <a:pt x="2968" y="2876"/>
                    </a:moveTo>
                    <a:cubicBezTo>
                      <a:pt x="2968" y="2864"/>
                      <a:pt x="2959" y="2855"/>
                      <a:pt x="2948" y="2855"/>
                    </a:cubicBezTo>
                    <a:cubicBezTo>
                      <a:pt x="2936" y="2855"/>
                      <a:pt x="2927" y="2864"/>
                      <a:pt x="2927" y="2876"/>
                    </a:cubicBezTo>
                    <a:cubicBezTo>
                      <a:pt x="2927" y="2887"/>
                      <a:pt x="2936" y="2896"/>
                      <a:pt x="2948" y="2896"/>
                    </a:cubicBezTo>
                    <a:cubicBezTo>
                      <a:pt x="2959" y="2896"/>
                      <a:pt x="2968" y="2887"/>
                      <a:pt x="2968" y="2876"/>
                    </a:cubicBezTo>
                    <a:close/>
                    <a:moveTo>
                      <a:pt x="2944" y="2856"/>
                    </a:moveTo>
                    <a:lnTo>
                      <a:pt x="2951" y="2896"/>
                    </a:lnTo>
                    <a:lnTo>
                      <a:pt x="2989" y="2889"/>
                    </a:lnTo>
                    <a:lnTo>
                      <a:pt x="2982" y="2849"/>
                    </a:lnTo>
                    <a:lnTo>
                      <a:pt x="2944" y="2856"/>
                    </a:lnTo>
                    <a:close/>
                    <a:moveTo>
                      <a:pt x="3006" y="2869"/>
                    </a:moveTo>
                    <a:cubicBezTo>
                      <a:pt x="3006" y="2858"/>
                      <a:pt x="2997" y="2849"/>
                      <a:pt x="2985" y="2849"/>
                    </a:cubicBezTo>
                    <a:cubicBezTo>
                      <a:pt x="2974" y="2849"/>
                      <a:pt x="2965" y="2858"/>
                      <a:pt x="2965" y="2869"/>
                    </a:cubicBezTo>
                    <a:cubicBezTo>
                      <a:pt x="2965" y="2880"/>
                      <a:pt x="2974" y="2889"/>
                      <a:pt x="2985" y="2889"/>
                    </a:cubicBezTo>
                    <a:cubicBezTo>
                      <a:pt x="2997" y="2889"/>
                      <a:pt x="3006" y="2880"/>
                      <a:pt x="3006" y="2869"/>
                    </a:cubicBezTo>
                    <a:close/>
                    <a:moveTo>
                      <a:pt x="2981" y="2849"/>
                    </a:moveTo>
                    <a:lnTo>
                      <a:pt x="2989" y="2889"/>
                    </a:lnTo>
                    <a:lnTo>
                      <a:pt x="3025" y="2882"/>
                    </a:lnTo>
                    <a:lnTo>
                      <a:pt x="3017" y="2842"/>
                    </a:lnTo>
                    <a:lnTo>
                      <a:pt x="2981" y="2849"/>
                    </a:lnTo>
                    <a:close/>
                    <a:moveTo>
                      <a:pt x="3042" y="2862"/>
                    </a:moveTo>
                    <a:cubicBezTo>
                      <a:pt x="3042" y="2851"/>
                      <a:pt x="3032" y="2841"/>
                      <a:pt x="3021" y="2841"/>
                    </a:cubicBezTo>
                    <a:cubicBezTo>
                      <a:pt x="3010" y="2841"/>
                      <a:pt x="3001" y="2851"/>
                      <a:pt x="3001" y="2862"/>
                    </a:cubicBezTo>
                    <a:cubicBezTo>
                      <a:pt x="3001" y="2873"/>
                      <a:pt x="3010" y="2882"/>
                      <a:pt x="3021" y="2882"/>
                    </a:cubicBezTo>
                    <a:cubicBezTo>
                      <a:pt x="3032" y="2882"/>
                      <a:pt x="3042" y="2873"/>
                      <a:pt x="3042" y="2862"/>
                    </a:cubicBezTo>
                    <a:close/>
                    <a:moveTo>
                      <a:pt x="3017" y="2842"/>
                    </a:moveTo>
                    <a:lnTo>
                      <a:pt x="3025" y="2882"/>
                    </a:lnTo>
                    <a:lnTo>
                      <a:pt x="3061" y="2874"/>
                    </a:lnTo>
                    <a:lnTo>
                      <a:pt x="3053" y="2834"/>
                    </a:lnTo>
                    <a:lnTo>
                      <a:pt x="3017" y="2842"/>
                    </a:lnTo>
                    <a:close/>
                    <a:moveTo>
                      <a:pt x="3077" y="2854"/>
                    </a:moveTo>
                    <a:cubicBezTo>
                      <a:pt x="3077" y="2843"/>
                      <a:pt x="3068" y="2834"/>
                      <a:pt x="3057" y="2834"/>
                    </a:cubicBezTo>
                    <a:cubicBezTo>
                      <a:pt x="3046" y="2834"/>
                      <a:pt x="3037" y="2843"/>
                      <a:pt x="3037" y="2854"/>
                    </a:cubicBezTo>
                    <a:cubicBezTo>
                      <a:pt x="3037" y="2865"/>
                      <a:pt x="3046" y="2874"/>
                      <a:pt x="3057" y="2874"/>
                    </a:cubicBezTo>
                    <a:cubicBezTo>
                      <a:pt x="3068" y="2874"/>
                      <a:pt x="3077" y="2865"/>
                      <a:pt x="3077" y="2854"/>
                    </a:cubicBezTo>
                    <a:close/>
                    <a:moveTo>
                      <a:pt x="3052" y="2834"/>
                    </a:moveTo>
                    <a:lnTo>
                      <a:pt x="3062" y="2874"/>
                    </a:lnTo>
                    <a:lnTo>
                      <a:pt x="3097" y="2865"/>
                    </a:lnTo>
                    <a:lnTo>
                      <a:pt x="3088" y="2826"/>
                    </a:lnTo>
                    <a:lnTo>
                      <a:pt x="3052" y="2834"/>
                    </a:lnTo>
                    <a:close/>
                    <a:moveTo>
                      <a:pt x="3113" y="2846"/>
                    </a:moveTo>
                    <a:cubicBezTo>
                      <a:pt x="3113" y="2834"/>
                      <a:pt x="3103" y="2825"/>
                      <a:pt x="3092" y="2825"/>
                    </a:cubicBezTo>
                    <a:cubicBezTo>
                      <a:pt x="3081" y="2825"/>
                      <a:pt x="3072" y="2834"/>
                      <a:pt x="3072" y="2846"/>
                    </a:cubicBezTo>
                    <a:cubicBezTo>
                      <a:pt x="3072" y="2857"/>
                      <a:pt x="3081" y="2866"/>
                      <a:pt x="3092" y="2866"/>
                    </a:cubicBezTo>
                    <a:cubicBezTo>
                      <a:pt x="3103" y="2866"/>
                      <a:pt x="3113" y="2857"/>
                      <a:pt x="3113" y="2846"/>
                    </a:cubicBezTo>
                    <a:close/>
                    <a:moveTo>
                      <a:pt x="3087" y="2826"/>
                    </a:moveTo>
                    <a:lnTo>
                      <a:pt x="3097" y="2865"/>
                    </a:lnTo>
                    <a:lnTo>
                      <a:pt x="3132" y="2856"/>
                    </a:lnTo>
                    <a:lnTo>
                      <a:pt x="3122" y="2817"/>
                    </a:lnTo>
                    <a:lnTo>
                      <a:pt x="3087" y="2826"/>
                    </a:lnTo>
                    <a:close/>
                    <a:moveTo>
                      <a:pt x="3147" y="2837"/>
                    </a:moveTo>
                    <a:cubicBezTo>
                      <a:pt x="3147" y="2826"/>
                      <a:pt x="3138" y="2816"/>
                      <a:pt x="3127" y="2816"/>
                    </a:cubicBezTo>
                    <a:cubicBezTo>
                      <a:pt x="3116" y="2816"/>
                      <a:pt x="3107" y="2826"/>
                      <a:pt x="3107" y="2837"/>
                    </a:cubicBezTo>
                    <a:cubicBezTo>
                      <a:pt x="3107" y="2848"/>
                      <a:pt x="3116" y="2857"/>
                      <a:pt x="3127" y="2857"/>
                    </a:cubicBezTo>
                    <a:cubicBezTo>
                      <a:pt x="3138" y="2857"/>
                      <a:pt x="3147" y="2848"/>
                      <a:pt x="3147" y="2837"/>
                    </a:cubicBezTo>
                    <a:close/>
                    <a:moveTo>
                      <a:pt x="3122" y="2817"/>
                    </a:moveTo>
                    <a:lnTo>
                      <a:pt x="3132" y="2856"/>
                    </a:lnTo>
                    <a:lnTo>
                      <a:pt x="3167" y="2847"/>
                    </a:lnTo>
                    <a:lnTo>
                      <a:pt x="3156" y="2808"/>
                    </a:lnTo>
                    <a:lnTo>
                      <a:pt x="3122" y="2817"/>
                    </a:lnTo>
                    <a:close/>
                    <a:moveTo>
                      <a:pt x="3182" y="2827"/>
                    </a:moveTo>
                    <a:cubicBezTo>
                      <a:pt x="3182" y="2816"/>
                      <a:pt x="3173" y="2807"/>
                      <a:pt x="3161" y="2807"/>
                    </a:cubicBezTo>
                    <a:cubicBezTo>
                      <a:pt x="3150" y="2807"/>
                      <a:pt x="3141" y="2816"/>
                      <a:pt x="3141" y="2827"/>
                    </a:cubicBezTo>
                    <a:cubicBezTo>
                      <a:pt x="3141" y="2838"/>
                      <a:pt x="3150" y="2848"/>
                      <a:pt x="3161" y="2848"/>
                    </a:cubicBezTo>
                    <a:cubicBezTo>
                      <a:pt x="3173" y="2848"/>
                      <a:pt x="3182" y="2838"/>
                      <a:pt x="3182" y="2827"/>
                    </a:cubicBezTo>
                    <a:close/>
                    <a:moveTo>
                      <a:pt x="3156" y="2808"/>
                    </a:moveTo>
                    <a:lnTo>
                      <a:pt x="3167" y="2847"/>
                    </a:lnTo>
                    <a:lnTo>
                      <a:pt x="3201" y="2836"/>
                    </a:lnTo>
                    <a:lnTo>
                      <a:pt x="3190" y="2798"/>
                    </a:lnTo>
                    <a:lnTo>
                      <a:pt x="3156" y="2808"/>
                    </a:lnTo>
                    <a:close/>
                    <a:moveTo>
                      <a:pt x="3216" y="2817"/>
                    </a:moveTo>
                    <a:cubicBezTo>
                      <a:pt x="3216" y="2806"/>
                      <a:pt x="3207" y="2797"/>
                      <a:pt x="3196" y="2797"/>
                    </a:cubicBezTo>
                    <a:cubicBezTo>
                      <a:pt x="3184" y="2797"/>
                      <a:pt x="3175" y="2806"/>
                      <a:pt x="3175" y="2817"/>
                    </a:cubicBezTo>
                    <a:cubicBezTo>
                      <a:pt x="3175" y="2828"/>
                      <a:pt x="3184" y="2837"/>
                      <a:pt x="3196" y="2837"/>
                    </a:cubicBezTo>
                    <a:cubicBezTo>
                      <a:pt x="3207" y="2837"/>
                      <a:pt x="3216" y="2828"/>
                      <a:pt x="3216" y="2817"/>
                    </a:cubicBezTo>
                    <a:close/>
                    <a:moveTo>
                      <a:pt x="3189" y="2798"/>
                    </a:moveTo>
                    <a:lnTo>
                      <a:pt x="3202" y="2836"/>
                    </a:lnTo>
                    <a:lnTo>
                      <a:pt x="3236" y="2825"/>
                    </a:lnTo>
                    <a:lnTo>
                      <a:pt x="3224" y="2787"/>
                    </a:lnTo>
                    <a:lnTo>
                      <a:pt x="3189" y="2798"/>
                    </a:lnTo>
                    <a:close/>
                    <a:moveTo>
                      <a:pt x="3251" y="2806"/>
                    </a:moveTo>
                    <a:cubicBezTo>
                      <a:pt x="3251" y="2795"/>
                      <a:pt x="3241" y="2786"/>
                      <a:pt x="3230" y="2786"/>
                    </a:cubicBezTo>
                    <a:cubicBezTo>
                      <a:pt x="3219" y="2786"/>
                      <a:pt x="3210" y="2795"/>
                      <a:pt x="3210" y="2806"/>
                    </a:cubicBezTo>
                    <a:cubicBezTo>
                      <a:pt x="3210" y="2817"/>
                      <a:pt x="3219" y="2826"/>
                      <a:pt x="3230" y="2826"/>
                    </a:cubicBezTo>
                    <a:cubicBezTo>
                      <a:pt x="3241" y="2826"/>
                      <a:pt x="3251" y="2817"/>
                      <a:pt x="3251" y="2806"/>
                    </a:cubicBezTo>
                    <a:close/>
                    <a:moveTo>
                      <a:pt x="3224" y="2787"/>
                    </a:moveTo>
                    <a:lnTo>
                      <a:pt x="3237" y="2825"/>
                    </a:lnTo>
                    <a:lnTo>
                      <a:pt x="3271" y="2813"/>
                    </a:lnTo>
                    <a:lnTo>
                      <a:pt x="3258" y="2775"/>
                    </a:lnTo>
                    <a:lnTo>
                      <a:pt x="3224" y="2787"/>
                    </a:lnTo>
                    <a:close/>
                    <a:moveTo>
                      <a:pt x="3285" y="2794"/>
                    </a:moveTo>
                    <a:cubicBezTo>
                      <a:pt x="3285" y="2783"/>
                      <a:pt x="3276" y="2774"/>
                      <a:pt x="3264" y="2774"/>
                    </a:cubicBezTo>
                    <a:cubicBezTo>
                      <a:pt x="3253" y="2774"/>
                      <a:pt x="3244" y="2783"/>
                      <a:pt x="3244" y="2794"/>
                    </a:cubicBezTo>
                    <a:cubicBezTo>
                      <a:pt x="3244" y="2805"/>
                      <a:pt x="3253" y="2815"/>
                      <a:pt x="3264" y="2815"/>
                    </a:cubicBezTo>
                    <a:cubicBezTo>
                      <a:pt x="3276" y="2815"/>
                      <a:pt x="3285" y="2805"/>
                      <a:pt x="3285" y="2794"/>
                    </a:cubicBezTo>
                    <a:close/>
                    <a:moveTo>
                      <a:pt x="3257" y="2775"/>
                    </a:moveTo>
                    <a:lnTo>
                      <a:pt x="3271" y="2813"/>
                    </a:lnTo>
                    <a:lnTo>
                      <a:pt x="3305" y="2801"/>
                    </a:lnTo>
                    <a:lnTo>
                      <a:pt x="3291" y="2763"/>
                    </a:lnTo>
                    <a:lnTo>
                      <a:pt x="3257" y="2775"/>
                    </a:lnTo>
                    <a:close/>
                    <a:moveTo>
                      <a:pt x="3318" y="2782"/>
                    </a:moveTo>
                    <a:cubicBezTo>
                      <a:pt x="3318" y="2771"/>
                      <a:pt x="3309" y="2762"/>
                      <a:pt x="3298" y="2762"/>
                    </a:cubicBezTo>
                    <a:cubicBezTo>
                      <a:pt x="3287" y="2762"/>
                      <a:pt x="3278" y="2771"/>
                      <a:pt x="3278" y="2782"/>
                    </a:cubicBezTo>
                    <a:cubicBezTo>
                      <a:pt x="3278" y="2793"/>
                      <a:pt x="3287" y="2802"/>
                      <a:pt x="3298" y="2802"/>
                    </a:cubicBezTo>
                    <a:cubicBezTo>
                      <a:pt x="3309" y="2802"/>
                      <a:pt x="3318" y="2793"/>
                      <a:pt x="3318" y="2782"/>
                    </a:cubicBezTo>
                    <a:close/>
                    <a:moveTo>
                      <a:pt x="3291" y="2763"/>
                    </a:moveTo>
                    <a:lnTo>
                      <a:pt x="3305" y="2801"/>
                    </a:lnTo>
                    <a:lnTo>
                      <a:pt x="3340" y="2787"/>
                    </a:lnTo>
                    <a:lnTo>
                      <a:pt x="3325" y="2749"/>
                    </a:lnTo>
                    <a:lnTo>
                      <a:pt x="3291" y="2763"/>
                    </a:lnTo>
                    <a:close/>
                    <a:moveTo>
                      <a:pt x="3353" y="2768"/>
                    </a:moveTo>
                    <a:cubicBezTo>
                      <a:pt x="3353" y="2757"/>
                      <a:pt x="3343" y="2748"/>
                      <a:pt x="3332" y="2748"/>
                    </a:cubicBezTo>
                    <a:cubicBezTo>
                      <a:pt x="3321" y="2748"/>
                      <a:pt x="3312" y="2757"/>
                      <a:pt x="3312" y="2768"/>
                    </a:cubicBezTo>
                    <a:cubicBezTo>
                      <a:pt x="3312" y="2780"/>
                      <a:pt x="3321" y="2789"/>
                      <a:pt x="3332" y="2789"/>
                    </a:cubicBezTo>
                    <a:cubicBezTo>
                      <a:pt x="3343" y="2789"/>
                      <a:pt x="3353" y="2780"/>
                      <a:pt x="3353" y="2768"/>
                    </a:cubicBezTo>
                    <a:close/>
                    <a:moveTo>
                      <a:pt x="3324" y="2750"/>
                    </a:moveTo>
                    <a:lnTo>
                      <a:pt x="3340" y="2787"/>
                    </a:lnTo>
                    <a:lnTo>
                      <a:pt x="3374" y="2773"/>
                    </a:lnTo>
                    <a:lnTo>
                      <a:pt x="3358" y="2736"/>
                    </a:lnTo>
                    <a:lnTo>
                      <a:pt x="3324" y="2750"/>
                    </a:lnTo>
                    <a:close/>
                    <a:moveTo>
                      <a:pt x="3386" y="2754"/>
                    </a:moveTo>
                    <a:cubicBezTo>
                      <a:pt x="3386" y="2743"/>
                      <a:pt x="3377" y="2734"/>
                      <a:pt x="3366" y="2734"/>
                    </a:cubicBezTo>
                    <a:cubicBezTo>
                      <a:pt x="3355" y="2734"/>
                      <a:pt x="3345" y="2743"/>
                      <a:pt x="3345" y="2754"/>
                    </a:cubicBezTo>
                    <a:cubicBezTo>
                      <a:pt x="3345" y="2765"/>
                      <a:pt x="3355" y="2775"/>
                      <a:pt x="3366" y="2775"/>
                    </a:cubicBezTo>
                    <a:cubicBezTo>
                      <a:pt x="3377" y="2775"/>
                      <a:pt x="3386" y="2765"/>
                      <a:pt x="3386" y="2754"/>
                    </a:cubicBezTo>
                    <a:close/>
                    <a:moveTo>
                      <a:pt x="3357" y="2736"/>
                    </a:moveTo>
                    <a:lnTo>
                      <a:pt x="3374" y="2773"/>
                    </a:lnTo>
                    <a:lnTo>
                      <a:pt x="3407" y="2758"/>
                    </a:lnTo>
                    <a:lnTo>
                      <a:pt x="3390" y="2721"/>
                    </a:lnTo>
                    <a:lnTo>
                      <a:pt x="3357" y="2736"/>
                    </a:lnTo>
                    <a:close/>
                    <a:moveTo>
                      <a:pt x="3419" y="2739"/>
                    </a:moveTo>
                    <a:cubicBezTo>
                      <a:pt x="3419" y="2728"/>
                      <a:pt x="3410" y="2719"/>
                      <a:pt x="3399" y="2719"/>
                    </a:cubicBezTo>
                    <a:cubicBezTo>
                      <a:pt x="3388" y="2719"/>
                      <a:pt x="3378" y="2728"/>
                      <a:pt x="3378" y="2739"/>
                    </a:cubicBezTo>
                    <a:cubicBezTo>
                      <a:pt x="3378" y="2751"/>
                      <a:pt x="3388" y="2760"/>
                      <a:pt x="3399" y="2760"/>
                    </a:cubicBezTo>
                    <a:cubicBezTo>
                      <a:pt x="3410" y="2760"/>
                      <a:pt x="3419" y="2751"/>
                      <a:pt x="3419" y="2739"/>
                    </a:cubicBezTo>
                    <a:close/>
                    <a:moveTo>
                      <a:pt x="3390" y="2721"/>
                    </a:moveTo>
                    <a:lnTo>
                      <a:pt x="3408" y="2758"/>
                    </a:lnTo>
                    <a:lnTo>
                      <a:pt x="3439" y="2743"/>
                    </a:lnTo>
                    <a:lnTo>
                      <a:pt x="3422" y="2706"/>
                    </a:lnTo>
                    <a:lnTo>
                      <a:pt x="3390" y="2721"/>
                    </a:lnTo>
                    <a:close/>
                    <a:moveTo>
                      <a:pt x="3451" y="2724"/>
                    </a:moveTo>
                    <a:cubicBezTo>
                      <a:pt x="3451" y="2713"/>
                      <a:pt x="3442" y="2704"/>
                      <a:pt x="3430" y="2704"/>
                    </a:cubicBezTo>
                    <a:cubicBezTo>
                      <a:pt x="3419" y="2704"/>
                      <a:pt x="3410" y="2713"/>
                      <a:pt x="3410" y="2724"/>
                    </a:cubicBezTo>
                    <a:cubicBezTo>
                      <a:pt x="3410" y="2735"/>
                      <a:pt x="3419" y="2745"/>
                      <a:pt x="3430" y="2745"/>
                    </a:cubicBezTo>
                    <a:cubicBezTo>
                      <a:pt x="3442" y="2745"/>
                      <a:pt x="3451" y="2735"/>
                      <a:pt x="3451" y="2724"/>
                    </a:cubicBezTo>
                    <a:close/>
                    <a:moveTo>
                      <a:pt x="3421" y="2706"/>
                    </a:moveTo>
                    <a:lnTo>
                      <a:pt x="3440" y="2742"/>
                    </a:lnTo>
                    <a:lnTo>
                      <a:pt x="3470" y="2727"/>
                    </a:lnTo>
                    <a:lnTo>
                      <a:pt x="3452" y="2690"/>
                    </a:lnTo>
                    <a:lnTo>
                      <a:pt x="3421" y="2706"/>
                    </a:lnTo>
                    <a:close/>
                    <a:moveTo>
                      <a:pt x="3481" y="2709"/>
                    </a:moveTo>
                    <a:cubicBezTo>
                      <a:pt x="3481" y="2697"/>
                      <a:pt x="3472" y="2688"/>
                      <a:pt x="3461" y="2688"/>
                    </a:cubicBezTo>
                    <a:cubicBezTo>
                      <a:pt x="3450" y="2688"/>
                      <a:pt x="3441" y="2697"/>
                      <a:pt x="3441" y="2709"/>
                    </a:cubicBezTo>
                    <a:cubicBezTo>
                      <a:pt x="3441" y="2720"/>
                      <a:pt x="3450" y="2729"/>
                      <a:pt x="3461" y="2729"/>
                    </a:cubicBezTo>
                    <a:cubicBezTo>
                      <a:pt x="3472" y="2729"/>
                      <a:pt x="3481" y="2720"/>
                      <a:pt x="3481" y="2709"/>
                    </a:cubicBezTo>
                    <a:close/>
                    <a:moveTo>
                      <a:pt x="3452" y="2691"/>
                    </a:moveTo>
                    <a:lnTo>
                      <a:pt x="3471" y="2726"/>
                    </a:lnTo>
                    <a:lnTo>
                      <a:pt x="3501" y="2710"/>
                    </a:lnTo>
                    <a:lnTo>
                      <a:pt x="3481" y="2674"/>
                    </a:lnTo>
                    <a:lnTo>
                      <a:pt x="3452" y="2691"/>
                    </a:lnTo>
                    <a:close/>
                    <a:moveTo>
                      <a:pt x="3511" y="2692"/>
                    </a:moveTo>
                    <a:cubicBezTo>
                      <a:pt x="3511" y="2681"/>
                      <a:pt x="3502" y="2672"/>
                      <a:pt x="3491" y="2672"/>
                    </a:cubicBezTo>
                    <a:cubicBezTo>
                      <a:pt x="3480" y="2672"/>
                      <a:pt x="3471" y="2681"/>
                      <a:pt x="3471" y="2692"/>
                    </a:cubicBezTo>
                    <a:cubicBezTo>
                      <a:pt x="3471" y="2704"/>
                      <a:pt x="3480" y="2713"/>
                      <a:pt x="3491" y="2713"/>
                    </a:cubicBezTo>
                    <a:cubicBezTo>
                      <a:pt x="3502" y="2713"/>
                      <a:pt x="3511" y="2704"/>
                      <a:pt x="3511" y="2692"/>
                    </a:cubicBezTo>
                    <a:close/>
                    <a:moveTo>
                      <a:pt x="3481" y="2675"/>
                    </a:moveTo>
                    <a:lnTo>
                      <a:pt x="3501" y="2710"/>
                    </a:lnTo>
                    <a:lnTo>
                      <a:pt x="3529" y="2694"/>
                    </a:lnTo>
                    <a:lnTo>
                      <a:pt x="3509" y="2659"/>
                    </a:lnTo>
                    <a:lnTo>
                      <a:pt x="3481" y="2675"/>
                    </a:lnTo>
                    <a:close/>
                    <a:moveTo>
                      <a:pt x="3539" y="2676"/>
                    </a:moveTo>
                    <a:cubicBezTo>
                      <a:pt x="3539" y="2665"/>
                      <a:pt x="3530" y="2656"/>
                      <a:pt x="3519" y="2656"/>
                    </a:cubicBezTo>
                    <a:cubicBezTo>
                      <a:pt x="3508" y="2656"/>
                      <a:pt x="3498" y="2665"/>
                      <a:pt x="3498" y="2676"/>
                    </a:cubicBezTo>
                    <a:cubicBezTo>
                      <a:pt x="3498" y="2688"/>
                      <a:pt x="3508" y="2697"/>
                      <a:pt x="3519" y="2697"/>
                    </a:cubicBezTo>
                    <a:cubicBezTo>
                      <a:pt x="3530" y="2697"/>
                      <a:pt x="3539" y="2688"/>
                      <a:pt x="3539" y="2676"/>
                    </a:cubicBezTo>
                    <a:close/>
                    <a:moveTo>
                      <a:pt x="3508" y="2659"/>
                    </a:moveTo>
                    <a:lnTo>
                      <a:pt x="3529" y="2694"/>
                    </a:lnTo>
                    <a:lnTo>
                      <a:pt x="3556" y="2678"/>
                    </a:lnTo>
                    <a:lnTo>
                      <a:pt x="3535" y="2643"/>
                    </a:lnTo>
                    <a:lnTo>
                      <a:pt x="3508" y="2659"/>
                    </a:lnTo>
                    <a:close/>
                    <a:moveTo>
                      <a:pt x="3566" y="2660"/>
                    </a:moveTo>
                    <a:cubicBezTo>
                      <a:pt x="3566" y="2649"/>
                      <a:pt x="3556" y="2640"/>
                      <a:pt x="3545" y="2640"/>
                    </a:cubicBezTo>
                    <a:cubicBezTo>
                      <a:pt x="3534" y="2640"/>
                      <a:pt x="3525" y="2649"/>
                      <a:pt x="3525" y="2660"/>
                    </a:cubicBezTo>
                    <a:cubicBezTo>
                      <a:pt x="3525" y="2672"/>
                      <a:pt x="3534" y="2681"/>
                      <a:pt x="3545" y="2681"/>
                    </a:cubicBezTo>
                    <a:cubicBezTo>
                      <a:pt x="3556" y="2681"/>
                      <a:pt x="3566" y="2672"/>
                      <a:pt x="3566" y="2660"/>
                    </a:cubicBezTo>
                    <a:close/>
                    <a:moveTo>
                      <a:pt x="3534" y="2643"/>
                    </a:moveTo>
                    <a:lnTo>
                      <a:pt x="3556" y="2677"/>
                    </a:lnTo>
                    <a:lnTo>
                      <a:pt x="3581" y="2661"/>
                    </a:lnTo>
                    <a:lnTo>
                      <a:pt x="3559" y="2627"/>
                    </a:lnTo>
                    <a:lnTo>
                      <a:pt x="3534" y="2643"/>
                    </a:lnTo>
                    <a:close/>
                    <a:moveTo>
                      <a:pt x="3591" y="2644"/>
                    </a:moveTo>
                    <a:cubicBezTo>
                      <a:pt x="3591" y="2633"/>
                      <a:pt x="3582" y="2624"/>
                      <a:pt x="3570" y="2624"/>
                    </a:cubicBezTo>
                    <a:cubicBezTo>
                      <a:pt x="3559" y="2624"/>
                      <a:pt x="3550" y="2633"/>
                      <a:pt x="3550" y="2644"/>
                    </a:cubicBezTo>
                    <a:cubicBezTo>
                      <a:pt x="3550" y="2655"/>
                      <a:pt x="3559" y="2665"/>
                      <a:pt x="3570" y="2665"/>
                    </a:cubicBezTo>
                    <a:cubicBezTo>
                      <a:pt x="3582" y="2665"/>
                      <a:pt x="3591" y="2655"/>
                      <a:pt x="3591" y="2644"/>
                    </a:cubicBezTo>
                    <a:close/>
                    <a:moveTo>
                      <a:pt x="3559" y="2627"/>
                    </a:moveTo>
                    <a:lnTo>
                      <a:pt x="3582" y="2661"/>
                    </a:lnTo>
                    <a:lnTo>
                      <a:pt x="3607" y="2644"/>
                    </a:lnTo>
                    <a:lnTo>
                      <a:pt x="3584" y="2611"/>
                    </a:lnTo>
                    <a:lnTo>
                      <a:pt x="3559" y="2627"/>
                    </a:lnTo>
                    <a:close/>
                    <a:moveTo>
                      <a:pt x="3616" y="2627"/>
                    </a:moveTo>
                    <a:cubicBezTo>
                      <a:pt x="3616" y="2616"/>
                      <a:pt x="3607" y="2607"/>
                      <a:pt x="3595" y="2607"/>
                    </a:cubicBezTo>
                    <a:cubicBezTo>
                      <a:pt x="3584" y="2607"/>
                      <a:pt x="3575" y="2616"/>
                      <a:pt x="3575" y="2627"/>
                    </a:cubicBezTo>
                    <a:cubicBezTo>
                      <a:pt x="3575" y="2639"/>
                      <a:pt x="3584" y="2648"/>
                      <a:pt x="3595" y="2648"/>
                    </a:cubicBezTo>
                    <a:cubicBezTo>
                      <a:pt x="3607" y="2648"/>
                      <a:pt x="3616" y="2639"/>
                      <a:pt x="3616" y="2627"/>
                    </a:cubicBezTo>
                    <a:close/>
                    <a:moveTo>
                      <a:pt x="3584" y="2611"/>
                    </a:moveTo>
                    <a:lnTo>
                      <a:pt x="3607" y="2644"/>
                    </a:lnTo>
                    <a:lnTo>
                      <a:pt x="3630" y="2627"/>
                    </a:lnTo>
                    <a:lnTo>
                      <a:pt x="3607" y="2594"/>
                    </a:lnTo>
                    <a:lnTo>
                      <a:pt x="3584" y="2611"/>
                    </a:lnTo>
                    <a:close/>
                    <a:moveTo>
                      <a:pt x="3639" y="2611"/>
                    </a:moveTo>
                    <a:cubicBezTo>
                      <a:pt x="3639" y="2600"/>
                      <a:pt x="3630" y="2591"/>
                      <a:pt x="3619" y="2591"/>
                    </a:cubicBezTo>
                    <a:cubicBezTo>
                      <a:pt x="3607" y="2591"/>
                      <a:pt x="3598" y="2600"/>
                      <a:pt x="3598" y="2611"/>
                    </a:cubicBezTo>
                    <a:cubicBezTo>
                      <a:pt x="3598" y="2622"/>
                      <a:pt x="3607" y="2631"/>
                      <a:pt x="3619" y="2631"/>
                    </a:cubicBezTo>
                    <a:cubicBezTo>
                      <a:pt x="3630" y="2631"/>
                      <a:pt x="3639" y="2622"/>
                      <a:pt x="3639" y="2611"/>
                    </a:cubicBezTo>
                    <a:close/>
                    <a:moveTo>
                      <a:pt x="3607" y="2595"/>
                    </a:moveTo>
                    <a:lnTo>
                      <a:pt x="3631" y="2627"/>
                    </a:lnTo>
                    <a:lnTo>
                      <a:pt x="3654" y="2610"/>
                    </a:lnTo>
                    <a:lnTo>
                      <a:pt x="3629" y="2578"/>
                    </a:lnTo>
                    <a:lnTo>
                      <a:pt x="3607" y="2595"/>
                    </a:lnTo>
                    <a:close/>
                    <a:moveTo>
                      <a:pt x="3662" y="2594"/>
                    </a:moveTo>
                    <a:cubicBezTo>
                      <a:pt x="3662" y="2583"/>
                      <a:pt x="3653" y="2574"/>
                      <a:pt x="3641" y="2574"/>
                    </a:cubicBezTo>
                    <a:cubicBezTo>
                      <a:pt x="3630" y="2574"/>
                      <a:pt x="3621" y="2583"/>
                      <a:pt x="3621" y="2594"/>
                    </a:cubicBezTo>
                    <a:cubicBezTo>
                      <a:pt x="3621" y="2605"/>
                      <a:pt x="3630" y="2614"/>
                      <a:pt x="3641" y="2614"/>
                    </a:cubicBezTo>
                    <a:cubicBezTo>
                      <a:pt x="3653" y="2614"/>
                      <a:pt x="3662" y="2605"/>
                      <a:pt x="3662" y="2594"/>
                    </a:cubicBezTo>
                    <a:close/>
                    <a:moveTo>
                      <a:pt x="3629" y="2578"/>
                    </a:moveTo>
                    <a:lnTo>
                      <a:pt x="3654" y="2610"/>
                    </a:lnTo>
                    <a:lnTo>
                      <a:pt x="3674" y="2594"/>
                    </a:lnTo>
                    <a:lnTo>
                      <a:pt x="3649" y="2562"/>
                    </a:lnTo>
                    <a:lnTo>
                      <a:pt x="3629" y="2578"/>
                    </a:lnTo>
                    <a:close/>
                    <a:moveTo>
                      <a:pt x="3682" y="2578"/>
                    </a:moveTo>
                    <a:cubicBezTo>
                      <a:pt x="3682" y="2567"/>
                      <a:pt x="3673" y="2558"/>
                      <a:pt x="3661" y="2558"/>
                    </a:cubicBezTo>
                    <a:cubicBezTo>
                      <a:pt x="3650" y="2558"/>
                      <a:pt x="3641" y="2567"/>
                      <a:pt x="3641" y="2578"/>
                    </a:cubicBezTo>
                    <a:cubicBezTo>
                      <a:pt x="3641" y="2589"/>
                      <a:pt x="3650" y="2599"/>
                      <a:pt x="3661" y="2599"/>
                    </a:cubicBezTo>
                    <a:cubicBezTo>
                      <a:pt x="3673" y="2599"/>
                      <a:pt x="3682" y="2589"/>
                      <a:pt x="3682" y="2578"/>
                    </a:cubicBezTo>
                    <a:close/>
                    <a:moveTo>
                      <a:pt x="3649" y="2562"/>
                    </a:moveTo>
                    <a:lnTo>
                      <a:pt x="3674" y="2594"/>
                    </a:lnTo>
                    <a:lnTo>
                      <a:pt x="3695" y="2577"/>
                    </a:lnTo>
                    <a:lnTo>
                      <a:pt x="3669" y="2546"/>
                    </a:lnTo>
                    <a:lnTo>
                      <a:pt x="3649" y="2562"/>
                    </a:lnTo>
                    <a:close/>
                    <a:moveTo>
                      <a:pt x="3702" y="2562"/>
                    </a:moveTo>
                    <a:cubicBezTo>
                      <a:pt x="3702" y="2550"/>
                      <a:pt x="3693" y="2541"/>
                      <a:pt x="3682" y="2541"/>
                    </a:cubicBezTo>
                    <a:cubicBezTo>
                      <a:pt x="3670" y="2541"/>
                      <a:pt x="3661" y="2550"/>
                      <a:pt x="3661" y="2562"/>
                    </a:cubicBezTo>
                    <a:cubicBezTo>
                      <a:pt x="3661" y="2573"/>
                      <a:pt x="3670" y="2582"/>
                      <a:pt x="3682" y="2582"/>
                    </a:cubicBezTo>
                    <a:cubicBezTo>
                      <a:pt x="3693" y="2582"/>
                      <a:pt x="3702" y="2573"/>
                      <a:pt x="3702" y="2562"/>
                    </a:cubicBezTo>
                    <a:close/>
                    <a:moveTo>
                      <a:pt x="3668" y="2546"/>
                    </a:moveTo>
                    <a:lnTo>
                      <a:pt x="3695" y="2577"/>
                    </a:lnTo>
                    <a:lnTo>
                      <a:pt x="3714" y="2561"/>
                    </a:lnTo>
                    <a:lnTo>
                      <a:pt x="3687" y="2530"/>
                    </a:lnTo>
                    <a:lnTo>
                      <a:pt x="3668" y="2546"/>
                    </a:lnTo>
                    <a:close/>
                    <a:moveTo>
                      <a:pt x="3721" y="2545"/>
                    </a:moveTo>
                    <a:cubicBezTo>
                      <a:pt x="3721" y="2534"/>
                      <a:pt x="3712" y="2525"/>
                      <a:pt x="3700" y="2525"/>
                    </a:cubicBezTo>
                    <a:cubicBezTo>
                      <a:pt x="3689" y="2525"/>
                      <a:pt x="3680" y="2534"/>
                      <a:pt x="3680" y="2545"/>
                    </a:cubicBezTo>
                    <a:cubicBezTo>
                      <a:pt x="3680" y="2557"/>
                      <a:pt x="3689" y="2566"/>
                      <a:pt x="3700" y="2566"/>
                    </a:cubicBezTo>
                    <a:cubicBezTo>
                      <a:pt x="3712" y="2566"/>
                      <a:pt x="3721" y="2557"/>
                      <a:pt x="3721" y="2545"/>
                    </a:cubicBezTo>
                    <a:close/>
                    <a:moveTo>
                      <a:pt x="3686" y="2531"/>
                    </a:moveTo>
                    <a:lnTo>
                      <a:pt x="3714" y="2560"/>
                    </a:lnTo>
                    <a:lnTo>
                      <a:pt x="3732" y="2543"/>
                    </a:lnTo>
                    <a:lnTo>
                      <a:pt x="3704" y="2514"/>
                    </a:lnTo>
                    <a:lnTo>
                      <a:pt x="3686" y="2531"/>
                    </a:lnTo>
                    <a:close/>
                    <a:moveTo>
                      <a:pt x="3738" y="2528"/>
                    </a:moveTo>
                    <a:cubicBezTo>
                      <a:pt x="3738" y="2517"/>
                      <a:pt x="3729" y="2508"/>
                      <a:pt x="3718" y="2508"/>
                    </a:cubicBezTo>
                    <a:cubicBezTo>
                      <a:pt x="3707" y="2508"/>
                      <a:pt x="3698" y="2517"/>
                      <a:pt x="3698" y="2528"/>
                    </a:cubicBezTo>
                    <a:cubicBezTo>
                      <a:pt x="3698" y="2540"/>
                      <a:pt x="3707" y="2549"/>
                      <a:pt x="3718" y="2549"/>
                    </a:cubicBezTo>
                    <a:cubicBezTo>
                      <a:pt x="3729" y="2549"/>
                      <a:pt x="3738" y="2540"/>
                      <a:pt x="3738" y="2528"/>
                    </a:cubicBezTo>
                    <a:close/>
                    <a:moveTo>
                      <a:pt x="3703" y="2514"/>
                    </a:moveTo>
                    <a:lnTo>
                      <a:pt x="3733" y="2542"/>
                    </a:lnTo>
                    <a:lnTo>
                      <a:pt x="3749" y="2525"/>
                    </a:lnTo>
                    <a:lnTo>
                      <a:pt x="3719" y="2498"/>
                    </a:lnTo>
                    <a:lnTo>
                      <a:pt x="3703" y="2514"/>
                    </a:lnTo>
                    <a:close/>
                    <a:moveTo>
                      <a:pt x="3754" y="2511"/>
                    </a:moveTo>
                    <a:cubicBezTo>
                      <a:pt x="3754" y="2500"/>
                      <a:pt x="3745" y="2491"/>
                      <a:pt x="3734" y="2491"/>
                    </a:cubicBezTo>
                    <a:cubicBezTo>
                      <a:pt x="3723" y="2491"/>
                      <a:pt x="3713" y="2500"/>
                      <a:pt x="3713" y="2511"/>
                    </a:cubicBezTo>
                    <a:cubicBezTo>
                      <a:pt x="3713" y="2523"/>
                      <a:pt x="3723" y="2532"/>
                      <a:pt x="3734" y="2532"/>
                    </a:cubicBezTo>
                    <a:cubicBezTo>
                      <a:pt x="3745" y="2532"/>
                      <a:pt x="3754" y="2523"/>
                      <a:pt x="3754" y="2511"/>
                    </a:cubicBezTo>
                    <a:close/>
                    <a:moveTo>
                      <a:pt x="3718" y="2498"/>
                    </a:moveTo>
                    <a:lnTo>
                      <a:pt x="3749" y="2525"/>
                    </a:lnTo>
                    <a:lnTo>
                      <a:pt x="3763" y="2508"/>
                    </a:lnTo>
                    <a:lnTo>
                      <a:pt x="3733" y="2482"/>
                    </a:lnTo>
                    <a:lnTo>
                      <a:pt x="3718" y="2498"/>
                    </a:lnTo>
                    <a:close/>
                    <a:moveTo>
                      <a:pt x="3768" y="2495"/>
                    </a:moveTo>
                    <a:cubicBezTo>
                      <a:pt x="3768" y="2484"/>
                      <a:pt x="3759" y="2475"/>
                      <a:pt x="3748" y="2475"/>
                    </a:cubicBezTo>
                    <a:cubicBezTo>
                      <a:pt x="3737" y="2475"/>
                      <a:pt x="3728" y="2484"/>
                      <a:pt x="3728" y="2495"/>
                    </a:cubicBezTo>
                    <a:cubicBezTo>
                      <a:pt x="3728" y="2506"/>
                      <a:pt x="3737" y="2515"/>
                      <a:pt x="3748" y="2515"/>
                    </a:cubicBezTo>
                    <a:cubicBezTo>
                      <a:pt x="3759" y="2515"/>
                      <a:pt x="3768" y="2506"/>
                      <a:pt x="3768" y="2495"/>
                    </a:cubicBezTo>
                    <a:close/>
                    <a:moveTo>
                      <a:pt x="3732" y="2482"/>
                    </a:moveTo>
                    <a:lnTo>
                      <a:pt x="3764" y="2508"/>
                    </a:lnTo>
                    <a:lnTo>
                      <a:pt x="3778" y="2490"/>
                    </a:lnTo>
                    <a:lnTo>
                      <a:pt x="3746" y="2465"/>
                    </a:lnTo>
                    <a:lnTo>
                      <a:pt x="3732" y="2482"/>
                    </a:lnTo>
                    <a:close/>
                    <a:moveTo>
                      <a:pt x="3782" y="2478"/>
                    </a:moveTo>
                    <a:cubicBezTo>
                      <a:pt x="3782" y="2466"/>
                      <a:pt x="3773" y="2457"/>
                      <a:pt x="3762" y="2457"/>
                    </a:cubicBezTo>
                    <a:cubicBezTo>
                      <a:pt x="3751" y="2457"/>
                      <a:pt x="3741" y="2466"/>
                      <a:pt x="3741" y="2478"/>
                    </a:cubicBezTo>
                    <a:cubicBezTo>
                      <a:pt x="3741" y="2489"/>
                      <a:pt x="3751" y="2498"/>
                      <a:pt x="3762" y="2498"/>
                    </a:cubicBezTo>
                    <a:cubicBezTo>
                      <a:pt x="3773" y="2498"/>
                      <a:pt x="3782" y="2489"/>
                      <a:pt x="3782" y="2478"/>
                    </a:cubicBezTo>
                    <a:close/>
                    <a:moveTo>
                      <a:pt x="3745" y="2466"/>
                    </a:moveTo>
                    <a:lnTo>
                      <a:pt x="3778" y="2490"/>
                    </a:lnTo>
                    <a:lnTo>
                      <a:pt x="3791" y="2472"/>
                    </a:lnTo>
                    <a:lnTo>
                      <a:pt x="3758" y="2448"/>
                    </a:lnTo>
                    <a:lnTo>
                      <a:pt x="3745" y="2466"/>
                    </a:lnTo>
                    <a:close/>
                    <a:moveTo>
                      <a:pt x="3795" y="2460"/>
                    </a:moveTo>
                    <a:cubicBezTo>
                      <a:pt x="3795" y="2449"/>
                      <a:pt x="3786" y="2440"/>
                      <a:pt x="3775" y="2440"/>
                    </a:cubicBezTo>
                    <a:cubicBezTo>
                      <a:pt x="3763" y="2440"/>
                      <a:pt x="3754" y="2449"/>
                      <a:pt x="3754" y="2460"/>
                    </a:cubicBezTo>
                    <a:cubicBezTo>
                      <a:pt x="3754" y="2471"/>
                      <a:pt x="3763" y="2481"/>
                      <a:pt x="3775" y="2481"/>
                    </a:cubicBezTo>
                    <a:cubicBezTo>
                      <a:pt x="3786" y="2481"/>
                      <a:pt x="3795" y="2471"/>
                      <a:pt x="3795" y="2460"/>
                    </a:cubicBezTo>
                    <a:close/>
                    <a:moveTo>
                      <a:pt x="3758" y="2449"/>
                    </a:moveTo>
                    <a:lnTo>
                      <a:pt x="3792" y="2472"/>
                    </a:lnTo>
                    <a:lnTo>
                      <a:pt x="3804" y="2453"/>
                    </a:lnTo>
                    <a:lnTo>
                      <a:pt x="3770" y="2430"/>
                    </a:lnTo>
                    <a:lnTo>
                      <a:pt x="3758" y="2449"/>
                    </a:lnTo>
                    <a:close/>
                    <a:moveTo>
                      <a:pt x="3808" y="2442"/>
                    </a:moveTo>
                    <a:cubicBezTo>
                      <a:pt x="3808" y="2430"/>
                      <a:pt x="3799" y="2421"/>
                      <a:pt x="3787" y="2421"/>
                    </a:cubicBezTo>
                    <a:cubicBezTo>
                      <a:pt x="3776" y="2421"/>
                      <a:pt x="3767" y="2430"/>
                      <a:pt x="3767" y="2442"/>
                    </a:cubicBezTo>
                    <a:cubicBezTo>
                      <a:pt x="3767" y="2453"/>
                      <a:pt x="3776" y="2462"/>
                      <a:pt x="3787" y="2462"/>
                    </a:cubicBezTo>
                    <a:cubicBezTo>
                      <a:pt x="3799" y="2462"/>
                      <a:pt x="3808" y="2453"/>
                      <a:pt x="3808" y="2442"/>
                    </a:cubicBezTo>
                    <a:close/>
                    <a:moveTo>
                      <a:pt x="3770" y="2431"/>
                    </a:moveTo>
                    <a:lnTo>
                      <a:pt x="3805" y="2452"/>
                    </a:lnTo>
                    <a:lnTo>
                      <a:pt x="3817" y="2433"/>
                    </a:lnTo>
                    <a:lnTo>
                      <a:pt x="3782" y="2411"/>
                    </a:lnTo>
                    <a:lnTo>
                      <a:pt x="3770" y="2431"/>
                    </a:lnTo>
                    <a:close/>
                    <a:moveTo>
                      <a:pt x="3820" y="2422"/>
                    </a:moveTo>
                    <a:cubicBezTo>
                      <a:pt x="3820" y="2411"/>
                      <a:pt x="3811" y="2402"/>
                      <a:pt x="3799" y="2402"/>
                    </a:cubicBezTo>
                    <a:cubicBezTo>
                      <a:pt x="3788" y="2402"/>
                      <a:pt x="3779" y="2411"/>
                      <a:pt x="3779" y="2422"/>
                    </a:cubicBezTo>
                    <a:cubicBezTo>
                      <a:pt x="3779" y="2434"/>
                      <a:pt x="3788" y="2443"/>
                      <a:pt x="3799" y="2443"/>
                    </a:cubicBezTo>
                    <a:cubicBezTo>
                      <a:pt x="3811" y="2443"/>
                      <a:pt x="3820" y="2434"/>
                      <a:pt x="3820" y="2422"/>
                    </a:cubicBezTo>
                    <a:close/>
                    <a:moveTo>
                      <a:pt x="3782" y="2412"/>
                    </a:moveTo>
                    <a:lnTo>
                      <a:pt x="3817" y="2432"/>
                    </a:lnTo>
                    <a:lnTo>
                      <a:pt x="3829" y="2412"/>
                    </a:lnTo>
                    <a:lnTo>
                      <a:pt x="3794" y="2391"/>
                    </a:lnTo>
                    <a:lnTo>
                      <a:pt x="3782" y="2412"/>
                    </a:lnTo>
                    <a:close/>
                    <a:moveTo>
                      <a:pt x="3832" y="2401"/>
                    </a:moveTo>
                    <a:cubicBezTo>
                      <a:pt x="3832" y="2390"/>
                      <a:pt x="3823" y="2381"/>
                      <a:pt x="3811" y="2381"/>
                    </a:cubicBezTo>
                    <a:cubicBezTo>
                      <a:pt x="3800" y="2381"/>
                      <a:pt x="3791" y="2390"/>
                      <a:pt x="3791" y="2401"/>
                    </a:cubicBezTo>
                    <a:cubicBezTo>
                      <a:pt x="3791" y="2413"/>
                      <a:pt x="3800" y="2422"/>
                      <a:pt x="3811" y="2422"/>
                    </a:cubicBezTo>
                    <a:cubicBezTo>
                      <a:pt x="3823" y="2422"/>
                      <a:pt x="3832" y="2413"/>
                      <a:pt x="3832" y="2401"/>
                    </a:cubicBezTo>
                    <a:close/>
                    <a:moveTo>
                      <a:pt x="3793" y="2392"/>
                    </a:moveTo>
                    <a:lnTo>
                      <a:pt x="3830" y="2411"/>
                    </a:lnTo>
                    <a:lnTo>
                      <a:pt x="3841" y="2390"/>
                    </a:lnTo>
                    <a:lnTo>
                      <a:pt x="3804" y="2370"/>
                    </a:lnTo>
                    <a:lnTo>
                      <a:pt x="3793" y="2392"/>
                    </a:lnTo>
                    <a:close/>
                    <a:moveTo>
                      <a:pt x="3843" y="2380"/>
                    </a:moveTo>
                    <a:cubicBezTo>
                      <a:pt x="3843" y="2369"/>
                      <a:pt x="3834" y="2359"/>
                      <a:pt x="3823" y="2359"/>
                    </a:cubicBezTo>
                    <a:cubicBezTo>
                      <a:pt x="3811" y="2359"/>
                      <a:pt x="3802" y="2369"/>
                      <a:pt x="3802" y="2380"/>
                    </a:cubicBezTo>
                    <a:cubicBezTo>
                      <a:pt x="3802" y="2391"/>
                      <a:pt x="3811" y="2401"/>
                      <a:pt x="3823" y="2401"/>
                    </a:cubicBezTo>
                    <a:cubicBezTo>
                      <a:pt x="3834" y="2401"/>
                      <a:pt x="3843" y="2391"/>
                      <a:pt x="3843" y="2380"/>
                    </a:cubicBezTo>
                    <a:close/>
                    <a:moveTo>
                      <a:pt x="3804" y="2371"/>
                    </a:moveTo>
                    <a:lnTo>
                      <a:pt x="3841" y="2389"/>
                    </a:lnTo>
                    <a:lnTo>
                      <a:pt x="3852" y="2366"/>
                    </a:lnTo>
                    <a:lnTo>
                      <a:pt x="3815" y="2348"/>
                    </a:lnTo>
                    <a:lnTo>
                      <a:pt x="3804" y="2371"/>
                    </a:lnTo>
                    <a:close/>
                    <a:moveTo>
                      <a:pt x="3854" y="2357"/>
                    </a:moveTo>
                    <a:cubicBezTo>
                      <a:pt x="3854" y="2346"/>
                      <a:pt x="3845" y="2336"/>
                      <a:pt x="3834" y="2336"/>
                    </a:cubicBezTo>
                    <a:cubicBezTo>
                      <a:pt x="3822" y="2336"/>
                      <a:pt x="3813" y="2346"/>
                      <a:pt x="3813" y="2357"/>
                    </a:cubicBezTo>
                    <a:cubicBezTo>
                      <a:pt x="3813" y="2368"/>
                      <a:pt x="3822" y="2378"/>
                      <a:pt x="3834" y="2378"/>
                    </a:cubicBezTo>
                    <a:cubicBezTo>
                      <a:pt x="3845" y="2378"/>
                      <a:pt x="3854" y="2368"/>
                      <a:pt x="3854" y="2357"/>
                    </a:cubicBezTo>
                    <a:close/>
                    <a:moveTo>
                      <a:pt x="3815" y="2349"/>
                    </a:moveTo>
                    <a:lnTo>
                      <a:pt x="3853" y="2365"/>
                    </a:lnTo>
                    <a:lnTo>
                      <a:pt x="3863" y="2342"/>
                    </a:lnTo>
                    <a:lnTo>
                      <a:pt x="3826" y="2325"/>
                    </a:lnTo>
                    <a:lnTo>
                      <a:pt x="3815" y="2349"/>
                    </a:lnTo>
                    <a:close/>
                    <a:moveTo>
                      <a:pt x="3865" y="2333"/>
                    </a:moveTo>
                    <a:cubicBezTo>
                      <a:pt x="3865" y="2322"/>
                      <a:pt x="3856" y="2313"/>
                      <a:pt x="3844" y="2313"/>
                    </a:cubicBezTo>
                    <a:cubicBezTo>
                      <a:pt x="3833" y="2313"/>
                      <a:pt x="3824" y="2322"/>
                      <a:pt x="3824" y="2333"/>
                    </a:cubicBezTo>
                    <a:cubicBezTo>
                      <a:pt x="3824" y="2345"/>
                      <a:pt x="3833" y="2354"/>
                      <a:pt x="3844" y="2354"/>
                    </a:cubicBezTo>
                    <a:cubicBezTo>
                      <a:pt x="3856" y="2354"/>
                      <a:pt x="3865" y="2345"/>
                      <a:pt x="3865" y="2333"/>
                    </a:cubicBezTo>
                    <a:close/>
                    <a:moveTo>
                      <a:pt x="3825" y="2325"/>
                    </a:moveTo>
                    <a:lnTo>
                      <a:pt x="3864" y="2341"/>
                    </a:lnTo>
                    <a:lnTo>
                      <a:pt x="3873" y="2317"/>
                    </a:lnTo>
                    <a:lnTo>
                      <a:pt x="3835" y="2301"/>
                    </a:lnTo>
                    <a:lnTo>
                      <a:pt x="3825" y="2325"/>
                    </a:lnTo>
                    <a:close/>
                    <a:moveTo>
                      <a:pt x="3875" y="2309"/>
                    </a:moveTo>
                    <a:cubicBezTo>
                      <a:pt x="3875" y="2298"/>
                      <a:pt x="3866" y="2288"/>
                      <a:pt x="3854" y="2288"/>
                    </a:cubicBezTo>
                    <a:cubicBezTo>
                      <a:pt x="3843" y="2288"/>
                      <a:pt x="3834" y="2298"/>
                      <a:pt x="3834" y="2309"/>
                    </a:cubicBezTo>
                    <a:cubicBezTo>
                      <a:pt x="3834" y="2320"/>
                      <a:pt x="3843" y="2330"/>
                      <a:pt x="3854" y="2330"/>
                    </a:cubicBezTo>
                    <a:cubicBezTo>
                      <a:pt x="3866" y="2330"/>
                      <a:pt x="3875" y="2320"/>
                      <a:pt x="3875" y="2309"/>
                    </a:cubicBezTo>
                    <a:close/>
                    <a:moveTo>
                      <a:pt x="3835" y="2302"/>
                    </a:moveTo>
                    <a:lnTo>
                      <a:pt x="3874" y="2316"/>
                    </a:lnTo>
                    <a:lnTo>
                      <a:pt x="3883" y="2290"/>
                    </a:lnTo>
                    <a:lnTo>
                      <a:pt x="3845" y="2276"/>
                    </a:lnTo>
                    <a:lnTo>
                      <a:pt x="3835" y="2302"/>
                    </a:lnTo>
                    <a:close/>
                    <a:moveTo>
                      <a:pt x="3885" y="2283"/>
                    </a:moveTo>
                    <a:cubicBezTo>
                      <a:pt x="3885" y="2272"/>
                      <a:pt x="3875" y="2263"/>
                      <a:pt x="3864" y="2263"/>
                    </a:cubicBezTo>
                    <a:cubicBezTo>
                      <a:pt x="3853" y="2263"/>
                      <a:pt x="3843" y="2272"/>
                      <a:pt x="3843" y="2283"/>
                    </a:cubicBezTo>
                    <a:cubicBezTo>
                      <a:pt x="3843" y="2295"/>
                      <a:pt x="3853" y="2304"/>
                      <a:pt x="3864" y="2304"/>
                    </a:cubicBezTo>
                    <a:cubicBezTo>
                      <a:pt x="3875" y="2304"/>
                      <a:pt x="3885" y="2295"/>
                      <a:pt x="3885" y="2283"/>
                    </a:cubicBezTo>
                    <a:close/>
                    <a:moveTo>
                      <a:pt x="3844" y="2276"/>
                    </a:moveTo>
                    <a:lnTo>
                      <a:pt x="3883" y="2290"/>
                    </a:lnTo>
                    <a:lnTo>
                      <a:pt x="3892" y="2264"/>
                    </a:lnTo>
                    <a:lnTo>
                      <a:pt x="3853" y="2251"/>
                    </a:lnTo>
                    <a:lnTo>
                      <a:pt x="3844" y="2276"/>
                    </a:lnTo>
                    <a:close/>
                    <a:moveTo>
                      <a:pt x="3893" y="2258"/>
                    </a:moveTo>
                    <a:cubicBezTo>
                      <a:pt x="3893" y="2246"/>
                      <a:pt x="3884" y="2237"/>
                      <a:pt x="3873" y="2237"/>
                    </a:cubicBezTo>
                    <a:cubicBezTo>
                      <a:pt x="3861" y="2237"/>
                      <a:pt x="3852" y="2246"/>
                      <a:pt x="3852" y="2258"/>
                    </a:cubicBezTo>
                    <a:cubicBezTo>
                      <a:pt x="3852" y="2269"/>
                      <a:pt x="3861" y="2278"/>
                      <a:pt x="3873" y="2278"/>
                    </a:cubicBezTo>
                    <a:cubicBezTo>
                      <a:pt x="3884" y="2278"/>
                      <a:pt x="3893" y="2269"/>
                      <a:pt x="3893" y="2258"/>
                    </a:cubicBezTo>
                    <a:close/>
                    <a:moveTo>
                      <a:pt x="3853" y="2251"/>
                    </a:moveTo>
                    <a:lnTo>
                      <a:pt x="3892" y="2264"/>
                    </a:lnTo>
                    <a:lnTo>
                      <a:pt x="3901" y="2237"/>
                    </a:lnTo>
                    <a:lnTo>
                      <a:pt x="3862" y="2224"/>
                    </a:lnTo>
                    <a:lnTo>
                      <a:pt x="3853" y="2251"/>
                    </a:lnTo>
                    <a:close/>
                    <a:moveTo>
                      <a:pt x="3902" y="2231"/>
                    </a:moveTo>
                    <a:cubicBezTo>
                      <a:pt x="3902" y="2219"/>
                      <a:pt x="3893" y="2210"/>
                      <a:pt x="3881" y="2210"/>
                    </a:cubicBezTo>
                    <a:cubicBezTo>
                      <a:pt x="3870" y="2210"/>
                      <a:pt x="3861" y="2219"/>
                      <a:pt x="3861" y="2231"/>
                    </a:cubicBezTo>
                    <a:cubicBezTo>
                      <a:pt x="3861" y="2242"/>
                      <a:pt x="3870" y="2251"/>
                      <a:pt x="3881" y="2251"/>
                    </a:cubicBezTo>
                    <a:cubicBezTo>
                      <a:pt x="3893" y="2251"/>
                      <a:pt x="3902" y="2242"/>
                      <a:pt x="3902" y="2231"/>
                    </a:cubicBezTo>
                    <a:close/>
                    <a:moveTo>
                      <a:pt x="3862" y="2225"/>
                    </a:moveTo>
                    <a:lnTo>
                      <a:pt x="3901" y="2236"/>
                    </a:lnTo>
                    <a:lnTo>
                      <a:pt x="3909" y="2210"/>
                    </a:lnTo>
                    <a:lnTo>
                      <a:pt x="3869" y="2198"/>
                    </a:lnTo>
                    <a:lnTo>
                      <a:pt x="3862" y="2225"/>
                    </a:lnTo>
                    <a:close/>
                    <a:moveTo>
                      <a:pt x="3910" y="2204"/>
                    </a:moveTo>
                    <a:cubicBezTo>
                      <a:pt x="3910" y="2192"/>
                      <a:pt x="3901" y="2183"/>
                      <a:pt x="3889" y="2183"/>
                    </a:cubicBezTo>
                    <a:cubicBezTo>
                      <a:pt x="3878" y="2183"/>
                      <a:pt x="3869" y="2192"/>
                      <a:pt x="3869" y="2204"/>
                    </a:cubicBezTo>
                    <a:cubicBezTo>
                      <a:pt x="3869" y="2215"/>
                      <a:pt x="3878" y="2225"/>
                      <a:pt x="3889" y="2225"/>
                    </a:cubicBezTo>
                    <a:cubicBezTo>
                      <a:pt x="3901" y="2225"/>
                      <a:pt x="3910" y="2215"/>
                      <a:pt x="3910" y="2204"/>
                    </a:cubicBezTo>
                    <a:close/>
                    <a:moveTo>
                      <a:pt x="3869" y="2198"/>
                    </a:moveTo>
                    <a:lnTo>
                      <a:pt x="3909" y="2209"/>
                    </a:lnTo>
                    <a:lnTo>
                      <a:pt x="3917" y="2181"/>
                    </a:lnTo>
                    <a:lnTo>
                      <a:pt x="3877" y="2170"/>
                    </a:lnTo>
                    <a:lnTo>
                      <a:pt x="3869" y="2198"/>
                    </a:lnTo>
                    <a:close/>
                    <a:moveTo>
                      <a:pt x="3917" y="2176"/>
                    </a:moveTo>
                    <a:cubicBezTo>
                      <a:pt x="3917" y="2164"/>
                      <a:pt x="3908" y="2155"/>
                      <a:pt x="3897" y="2155"/>
                    </a:cubicBezTo>
                    <a:cubicBezTo>
                      <a:pt x="3885" y="2155"/>
                      <a:pt x="3876" y="2164"/>
                      <a:pt x="3876" y="2176"/>
                    </a:cubicBezTo>
                    <a:cubicBezTo>
                      <a:pt x="3876" y="2187"/>
                      <a:pt x="3885" y="2197"/>
                      <a:pt x="3897" y="2197"/>
                    </a:cubicBezTo>
                    <a:cubicBezTo>
                      <a:pt x="3908" y="2197"/>
                      <a:pt x="3917" y="2187"/>
                      <a:pt x="3917" y="2176"/>
                    </a:cubicBezTo>
                    <a:close/>
                    <a:moveTo>
                      <a:pt x="3877" y="2171"/>
                    </a:moveTo>
                    <a:lnTo>
                      <a:pt x="3917" y="2181"/>
                    </a:lnTo>
                    <a:lnTo>
                      <a:pt x="3924" y="2153"/>
                    </a:lnTo>
                    <a:lnTo>
                      <a:pt x="3884" y="2142"/>
                    </a:lnTo>
                    <a:lnTo>
                      <a:pt x="3877" y="2171"/>
                    </a:lnTo>
                    <a:close/>
                    <a:moveTo>
                      <a:pt x="3925" y="2147"/>
                    </a:moveTo>
                    <a:cubicBezTo>
                      <a:pt x="3925" y="2136"/>
                      <a:pt x="3915" y="2127"/>
                      <a:pt x="3904" y="2127"/>
                    </a:cubicBezTo>
                    <a:cubicBezTo>
                      <a:pt x="3893" y="2127"/>
                      <a:pt x="3883" y="2136"/>
                      <a:pt x="3883" y="2147"/>
                    </a:cubicBezTo>
                    <a:cubicBezTo>
                      <a:pt x="3883" y="2159"/>
                      <a:pt x="3893" y="2168"/>
                      <a:pt x="3904" y="2168"/>
                    </a:cubicBezTo>
                    <a:cubicBezTo>
                      <a:pt x="3915" y="2168"/>
                      <a:pt x="3925" y="2159"/>
                      <a:pt x="3925" y="2147"/>
                    </a:cubicBezTo>
                    <a:close/>
                    <a:moveTo>
                      <a:pt x="3884" y="2143"/>
                    </a:moveTo>
                    <a:lnTo>
                      <a:pt x="3924" y="2152"/>
                    </a:lnTo>
                    <a:lnTo>
                      <a:pt x="3931" y="2122"/>
                    </a:lnTo>
                    <a:lnTo>
                      <a:pt x="3891" y="2113"/>
                    </a:lnTo>
                    <a:lnTo>
                      <a:pt x="3884" y="2143"/>
                    </a:lnTo>
                    <a:close/>
                    <a:moveTo>
                      <a:pt x="3932" y="2118"/>
                    </a:moveTo>
                    <a:cubicBezTo>
                      <a:pt x="3932" y="2106"/>
                      <a:pt x="3923" y="2097"/>
                      <a:pt x="3911" y="2097"/>
                    </a:cubicBezTo>
                    <a:cubicBezTo>
                      <a:pt x="3900" y="2097"/>
                      <a:pt x="3891" y="2106"/>
                      <a:pt x="3891" y="2118"/>
                    </a:cubicBezTo>
                    <a:cubicBezTo>
                      <a:pt x="3891" y="2129"/>
                      <a:pt x="3900" y="2138"/>
                      <a:pt x="3911" y="2138"/>
                    </a:cubicBezTo>
                    <a:cubicBezTo>
                      <a:pt x="3923" y="2138"/>
                      <a:pt x="3932" y="2129"/>
                      <a:pt x="3932" y="2118"/>
                    </a:cubicBezTo>
                    <a:close/>
                    <a:moveTo>
                      <a:pt x="3891" y="2113"/>
                    </a:moveTo>
                    <a:lnTo>
                      <a:pt x="3931" y="2122"/>
                    </a:lnTo>
                    <a:lnTo>
                      <a:pt x="3938" y="2092"/>
                    </a:lnTo>
                    <a:lnTo>
                      <a:pt x="3898" y="2083"/>
                    </a:lnTo>
                    <a:lnTo>
                      <a:pt x="3891" y="2113"/>
                    </a:lnTo>
                    <a:close/>
                    <a:moveTo>
                      <a:pt x="3939" y="2088"/>
                    </a:moveTo>
                    <a:cubicBezTo>
                      <a:pt x="3939" y="2076"/>
                      <a:pt x="3929" y="2067"/>
                      <a:pt x="3918" y="2067"/>
                    </a:cubicBezTo>
                    <a:cubicBezTo>
                      <a:pt x="3907" y="2067"/>
                      <a:pt x="3897" y="2076"/>
                      <a:pt x="3897" y="2088"/>
                    </a:cubicBezTo>
                    <a:cubicBezTo>
                      <a:pt x="3897" y="2099"/>
                      <a:pt x="3907" y="2108"/>
                      <a:pt x="3918" y="2108"/>
                    </a:cubicBezTo>
                    <a:cubicBezTo>
                      <a:pt x="3929" y="2108"/>
                      <a:pt x="3939" y="2099"/>
                      <a:pt x="3939" y="2088"/>
                    </a:cubicBezTo>
                    <a:close/>
                    <a:moveTo>
                      <a:pt x="3898" y="2083"/>
                    </a:moveTo>
                    <a:lnTo>
                      <a:pt x="3938" y="2092"/>
                    </a:lnTo>
                    <a:lnTo>
                      <a:pt x="3945" y="2061"/>
                    </a:lnTo>
                    <a:lnTo>
                      <a:pt x="3905" y="2052"/>
                    </a:lnTo>
                    <a:lnTo>
                      <a:pt x="3898" y="2083"/>
                    </a:lnTo>
                    <a:close/>
                    <a:moveTo>
                      <a:pt x="3946" y="2056"/>
                    </a:moveTo>
                    <a:cubicBezTo>
                      <a:pt x="3946" y="2045"/>
                      <a:pt x="3936" y="2035"/>
                      <a:pt x="3925" y="2035"/>
                    </a:cubicBezTo>
                    <a:cubicBezTo>
                      <a:pt x="3913" y="2035"/>
                      <a:pt x="3904" y="2045"/>
                      <a:pt x="3904" y="2056"/>
                    </a:cubicBezTo>
                    <a:cubicBezTo>
                      <a:pt x="3904" y="2068"/>
                      <a:pt x="3913" y="2077"/>
                      <a:pt x="3925" y="2077"/>
                    </a:cubicBezTo>
                    <a:cubicBezTo>
                      <a:pt x="3936" y="2077"/>
                      <a:pt x="3946" y="2068"/>
                      <a:pt x="3946" y="2056"/>
                    </a:cubicBezTo>
                    <a:close/>
                    <a:moveTo>
                      <a:pt x="3905" y="2052"/>
                    </a:moveTo>
                    <a:lnTo>
                      <a:pt x="3945" y="2060"/>
                    </a:lnTo>
                    <a:lnTo>
                      <a:pt x="3952" y="2029"/>
                    </a:lnTo>
                    <a:lnTo>
                      <a:pt x="3911" y="2020"/>
                    </a:lnTo>
                    <a:lnTo>
                      <a:pt x="3905" y="2052"/>
                    </a:lnTo>
                    <a:close/>
                    <a:moveTo>
                      <a:pt x="3952" y="2025"/>
                    </a:moveTo>
                    <a:cubicBezTo>
                      <a:pt x="3952" y="2013"/>
                      <a:pt x="3943" y="2004"/>
                      <a:pt x="3932" y="2004"/>
                    </a:cubicBezTo>
                    <a:cubicBezTo>
                      <a:pt x="3920" y="2004"/>
                      <a:pt x="3911" y="2013"/>
                      <a:pt x="3911" y="2025"/>
                    </a:cubicBezTo>
                    <a:cubicBezTo>
                      <a:pt x="3911" y="2036"/>
                      <a:pt x="3920" y="2045"/>
                      <a:pt x="3932" y="2045"/>
                    </a:cubicBezTo>
                    <a:cubicBezTo>
                      <a:pt x="3943" y="2045"/>
                      <a:pt x="3952" y="2036"/>
                      <a:pt x="3952" y="2025"/>
                    </a:cubicBezTo>
                    <a:close/>
                    <a:moveTo>
                      <a:pt x="3911" y="2020"/>
                    </a:moveTo>
                    <a:lnTo>
                      <a:pt x="3952" y="2029"/>
                    </a:lnTo>
                    <a:lnTo>
                      <a:pt x="3959" y="1996"/>
                    </a:lnTo>
                    <a:lnTo>
                      <a:pt x="3918" y="1987"/>
                    </a:lnTo>
                    <a:lnTo>
                      <a:pt x="3911" y="2020"/>
                    </a:lnTo>
                    <a:close/>
                    <a:moveTo>
                      <a:pt x="3959" y="1992"/>
                    </a:moveTo>
                    <a:cubicBezTo>
                      <a:pt x="3959" y="1980"/>
                      <a:pt x="3950" y="1971"/>
                      <a:pt x="3938" y="1971"/>
                    </a:cubicBezTo>
                    <a:cubicBezTo>
                      <a:pt x="3927" y="1971"/>
                      <a:pt x="3918" y="1980"/>
                      <a:pt x="3918" y="1992"/>
                    </a:cubicBezTo>
                    <a:cubicBezTo>
                      <a:pt x="3918" y="2003"/>
                      <a:pt x="3927" y="2012"/>
                      <a:pt x="3938" y="2012"/>
                    </a:cubicBezTo>
                    <a:cubicBezTo>
                      <a:pt x="3950" y="2012"/>
                      <a:pt x="3959" y="2003"/>
                      <a:pt x="3959" y="1992"/>
                    </a:cubicBezTo>
                    <a:close/>
                    <a:moveTo>
                      <a:pt x="3918" y="1987"/>
                    </a:moveTo>
                    <a:lnTo>
                      <a:pt x="3959" y="1996"/>
                    </a:lnTo>
                    <a:lnTo>
                      <a:pt x="3966" y="1961"/>
                    </a:lnTo>
                    <a:lnTo>
                      <a:pt x="3925" y="1953"/>
                    </a:lnTo>
                    <a:lnTo>
                      <a:pt x="3918" y="1987"/>
                    </a:lnTo>
                    <a:close/>
                    <a:moveTo>
                      <a:pt x="3966" y="1957"/>
                    </a:moveTo>
                    <a:cubicBezTo>
                      <a:pt x="3966" y="1946"/>
                      <a:pt x="3957" y="1936"/>
                      <a:pt x="3946" y="1936"/>
                    </a:cubicBezTo>
                    <a:cubicBezTo>
                      <a:pt x="3934" y="1936"/>
                      <a:pt x="3925" y="1946"/>
                      <a:pt x="3925" y="1957"/>
                    </a:cubicBezTo>
                    <a:cubicBezTo>
                      <a:pt x="3925" y="1969"/>
                      <a:pt x="3934" y="1978"/>
                      <a:pt x="3946" y="1978"/>
                    </a:cubicBezTo>
                    <a:cubicBezTo>
                      <a:pt x="3957" y="1978"/>
                      <a:pt x="3966" y="1969"/>
                      <a:pt x="3966" y="1957"/>
                    </a:cubicBezTo>
                    <a:close/>
                    <a:moveTo>
                      <a:pt x="3925" y="1953"/>
                    </a:moveTo>
                    <a:lnTo>
                      <a:pt x="3966" y="1961"/>
                    </a:lnTo>
                    <a:lnTo>
                      <a:pt x="3973" y="1927"/>
                    </a:lnTo>
                    <a:lnTo>
                      <a:pt x="3933" y="1919"/>
                    </a:lnTo>
                    <a:lnTo>
                      <a:pt x="3925" y="1953"/>
                    </a:lnTo>
                    <a:close/>
                    <a:moveTo>
                      <a:pt x="3974" y="1923"/>
                    </a:moveTo>
                    <a:cubicBezTo>
                      <a:pt x="3974" y="1912"/>
                      <a:pt x="3964" y="1902"/>
                      <a:pt x="3953" y="1902"/>
                    </a:cubicBezTo>
                    <a:cubicBezTo>
                      <a:pt x="3941" y="1902"/>
                      <a:pt x="3932" y="1912"/>
                      <a:pt x="3932" y="1923"/>
                    </a:cubicBezTo>
                    <a:cubicBezTo>
                      <a:pt x="3932" y="1935"/>
                      <a:pt x="3941" y="1944"/>
                      <a:pt x="3953" y="1944"/>
                    </a:cubicBezTo>
                    <a:cubicBezTo>
                      <a:pt x="3964" y="1944"/>
                      <a:pt x="3974" y="1935"/>
                      <a:pt x="3974" y="1923"/>
                    </a:cubicBezTo>
                    <a:close/>
                    <a:moveTo>
                      <a:pt x="3933" y="1919"/>
                    </a:moveTo>
                    <a:lnTo>
                      <a:pt x="3973" y="1928"/>
                    </a:lnTo>
                    <a:lnTo>
                      <a:pt x="3981" y="1894"/>
                    </a:lnTo>
                    <a:lnTo>
                      <a:pt x="3940" y="1885"/>
                    </a:lnTo>
                    <a:lnTo>
                      <a:pt x="3933" y="1919"/>
                    </a:lnTo>
                    <a:close/>
                    <a:moveTo>
                      <a:pt x="3981" y="1889"/>
                    </a:moveTo>
                    <a:cubicBezTo>
                      <a:pt x="3981" y="1878"/>
                      <a:pt x="3972" y="1868"/>
                      <a:pt x="3960" y="1868"/>
                    </a:cubicBezTo>
                    <a:cubicBezTo>
                      <a:pt x="3949" y="1868"/>
                      <a:pt x="3940" y="1878"/>
                      <a:pt x="3940" y="1889"/>
                    </a:cubicBezTo>
                    <a:cubicBezTo>
                      <a:pt x="3940" y="1901"/>
                      <a:pt x="3949" y="1910"/>
                      <a:pt x="3960" y="1910"/>
                    </a:cubicBezTo>
                    <a:cubicBezTo>
                      <a:pt x="3972" y="1910"/>
                      <a:pt x="3981" y="1901"/>
                      <a:pt x="3981" y="1889"/>
                    </a:cubicBezTo>
                    <a:close/>
                    <a:moveTo>
                      <a:pt x="3940" y="1885"/>
                    </a:moveTo>
                    <a:lnTo>
                      <a:pt x="3981" y="1894"/>
                    </a:lnTo>
                    <a:lnTo>
                      <a:pt x="3988" y="1860"/>
                    </a:lnTo>
                    <a:lnTo>
                      <a:pt x="3948" y="1851"/>
                    </a:lnTo>
                    <a:lnTo>
                      <a:pt x="3940" y="1885"/>
                    </a:lnTo>
                    <a:close/>
                    <a:moveTo>
                      <a:pt x="3989" y="1855"/>
                    </a:moveTo>
                    <a:cubicBezTo>
                      <a:pt x="3989" y="1844"/>
                      <a:pt x="3979" y="1835"/>
                      <a:pt x="3968" y="1835"/>
                    </a:cubicBezTo>
                    <a:cubicBezTo>
                      <a:pt x="3956" y="1835"/>
                      <a:pt x="3947" y="1844"/>
                      <a:pt x="3947" y="1855"/>
                    </a:cubicBezTo>
                    <a:cubicBezTo>
                      <a:pt x="3947" y="1867"/>
                      <a:pt x="3956" y="1876"/>
                      <a:pt x="3968" y="1876"/>
                    </a:cubicBezTo>
                    <a:cubicBezTo>
                      <a:pt x="3979" y="1876"/>
                      <a:pt x="3989" y="1867"/>
                      <a:pt x="3989" y="1855"/>
                    </a:cubicBezTo>
                    <a:close/>
                    <a:moveTo>
                      <a:pt x="3948" y="1851"/>
                    </a:moveTo>
                    <a:lnTo>
                      <a:pt x="3988" y="1859"/>
                    </a:lnTo>
                    <a:lnTo>
                      <a:pt x="3995" y="1826"/>
                    </a:lnTo>
                    <a:lnTo>
                      <a:pt x="3955" y="1817"/>
                    </a:lnTo>
                    <a:lnTo>
                      <a:pt x="3948" y="1851"/>
                    </a:lnTo>
                    <a:close/>
                    <a:moveTo>
                      <a:pt x="3996" y="1822"/>
                    </a:moveTo>
                    <a:cubicBezTo>
                      <a:pt x="3996" y="1810"/>
                      <a:pt x="3986" y="1801"/>
                      <a:pt x="3975" y="1801"/>
                    </a:cubicBezTo>
                    <a:cubicBezTo>
                      <a:pt x="3963" y="1801"/>
                      <a:pt x="3954" y="1810"/>
                      <a:pt x="3954" y="1822"/>
                    </a:cubicBezTo>
                    <a:cubicBezTo>
                      <a:pt x="3954" y="1833"/>
                      <a:pt x="3963" y="1842"/>
                      <a:pt x="3975" y="1842"/>
                    </a:cubicBezTo>
                    <a:cubicBezTo>
                      <a:pt x="3986" y="1842"/>
                      <a:pt x="3996" y="1833"/>
                      <a:pt x="3996" y="1822"/>
                    </a:cubicBezTo>
                    <a:close/>
                    <a:moveTo>
                      <a:pt x="3955" y="1818"/>
                    </a:moveTo>
                    <a:lnTo>
                      <a:pt x="3995" y="1826"/>
                    </a:lnTo>
                    <a:lnTo>
                      <a:pt x="4001" y="1793"/>
                    </a:lnTo>
                    <a:lnTo>
                      <a:pt x="3961" y="1785"/>
                    </a:lnTo>
                    <a:lnTo>
                      <a:pt x="3955" y="1818"/>
                    </a:lnTo>
                    <a:close/>
                    <a:moveTo>
                      <a:pt x="4002" y="1789"/>
                    </a:moveTo>
                    <a:cubicBezTo>
                      <a:pt x="4002" y="1778"/>
                      <a:pt x="3993" y="1769"/>
                      <a:pt x="3981" y="1769"/>
                    </a:cubicBezTo>
                    <a:cubicBezTo>
                      <a:pt x="3970" y="1769"/>
                      <a:pt x="3960" y="1778"/>
                      <a:pt x="3960" y="1789"/>
                    </a:cubicBezTo>
                    <a:cubicBezTo>
                      <a:pt x="3960" y="1801"/>
                      <a:pt x="3970" y="1810"/>
                      <a:pt x="3981" y="1810"/>
                    </a:cubicBezTo>
                    <a:cubicBezTo>
                      <a:pt x="3993" y="1810"/>
                      <a:pt x="4002" y="1801"/>
                      <a:pt x="4002" y="1789"/>
                    </a:cubicBezTo>
                    <a:close/>
                    <a:moveTo>
                      <a:pt x="3961" y="1786"/>
                    </a:moveTo>
                    <a:lnTo>
                      <a:pt x="4001" y="1793"/>
                    </a:lnTo>
                    <a:lnTo>
                      <a:pt x="4007" y="1761"/>
                    </a:lnTo>
                    <a:lnTo>
                      <a:pt x="3967" y="1753"/>
                    </a:lnTo>
                    <a:lnTo>
                      <a:pt x="3961" y="1786"/>
                    </a:lnTo>
                    <a:close/>
                    <a:moveTo>
                      <a:pt x="4008" y="1757"/>
                    </a:moveTo>
                    <a:cubicBezTo>
                      <a:pt x="4008" y="1746"/>
                      <a:pt x="3998" y="1736"/>
                      <a:pt x="3987" y="1736"/>
                    </a:cubicBezTo>
                    <a:cubicBezTo>
                      <a:pt x="3975" y="1736"/>
                      <a:pt x="3966" y="1746"/>
                      <a:pt x="3966" y="1757"/>
                    </a:cubicBezTo>
                    <a:cubicBezTo>
                      <a:pt x="3966" y="1768"/>
                      <a:pt x="3975" y="1778"/>
                      <a:pt x="3987" y="1778"/>
                    </a:cubicBezTo>
                    <a:cubicBezTo>
                      <a:pt x="3998" y="1778"/>
                      <a:pt x="4008" y="1768"/>
                      <a:pt x="4008" y="1757"/>
                    </a:cubicBezTo>
                    <a:close/>
                    <a:moveTo>
                      <a:pt x="3966" y="1754"/>
                    </a:moveTo>
                    <a:lnTo>
                      <a:pt x="4007" y="1760"/>
                    </a:lnTo>
                    <a:lnTo>
                      <a:pt x="4012" y="1730"/>
                    </a:lnTo>
                    <a:lnTo>
                      <a:pt x="3972" y="1723"/>
                    </a:lnTo>
                    <a:lnTo>
                      <a:pt x="3966" y="1754"/>
                    </a:lnTo>
                    <a:close/>
                    <a:moveTo>
                      <a:pt x="4013" y="1726"/>
                    </a:moveTo>
                    <a:cubicBezTo>
                      <a:pt x="4013" y="1715"/>
                      <a:pt x="4003" y="1706"/>
                      <a:pt x="3992" y="1706"/>
                    </a:cubicBezTo>
                    <a:cubicBezTo>
                      <a:pt x="3981" y="1706"/>
                      <a:pt x="3971" y="1715"/>
                      <a:pt x="3971" y="1726"/>
                    </a:cubicBezTo>
                    <a:cubicBezTo>
                      <a:pt x="3971" y="1738"/>
                      <a:pt x="3981" y="1747"/>
                      <a:pt x="3992" y="1747"/>
                    </a:cubicBezTo>
                    <a:cubicBezTo>
                      <a:pt x="4003" y="1747"/>
                      <a:pt x="4013" y="1738"/>
                      <a:pt x="4013" y="1726"/>
                    </a:cubicBezTo>
                    <a:close/>
                    <a:moveTo>
                      <a:pt x="3972" y="1723"/>
                    </a:moveTo>
                    <a:lnTo>
                      <a:pt x="4013" y="1730"/>
                    </a:lnTo>
                    <a:lnTo>
                      <a:pt x="4017" y="1699"/>
                    </a:lnTo>
                    <a:lnTo>
                      <a:pt x="3976" y="1693"/>
                    </a:lnTo>
                    <a:lnTo>
                      <a:pt x="3972" y="1723"/>
                    </a:lnTo>
                    <a:close/>
                    <a:moveTo>
                      <a:pt x="4018" y="1696"/>
                    </a:moveTo>
                    <a:cubicBezTo>
                      <a:pt x="4018" y="1684"/>
                      <a:pt x="4008" y="1675"/>
                      <a:pt x="3997" y="1675"/>
                    </a:cubicBezTo>
                    <a:cubicBezTo>
                      <a:pt x="3985" y="1675"/>
                      <a:pt x="3976" y="1684"/>
                      <a:pt x="3976" y="1696"/>
                    </a:cubicBezTo>
                    <a:cubicBezTo>
                      <a:pt x="3976" y="1707"/>
                      <a:pt x="3985" y="1717"/>
                      <a:pt x="3997" y="1717"/>
                    </a:cubicBezTo>
                    <a:cubicBezTo>
                      <a:pt x="4008" y="1717"/>
                      <a:pt x="4018" y="1707"/>
                      <a:pt x="4018" y="1696"/>
                    </a:cubicBezTo>
                    <a:close/>
                    <a:moveTo>
                      <a:pt x="3976" y="1693"/>
                    </a:moveTo>
                    <a:lnTo>
                      <a:pt x="4017" y="1699"/>
                    </a:lnTo>
                    <a:lnTo>
                      <a:pt x="4022" y="1670"/>
                    </a:lnTo>
                    <a:lnTo>
                      <a:pt x="3981" y="1664"/>
                    </a:lnTo>
                    <a:lnTo>
                      <a:pt x="3976" y="1693"/>
                    </a:lnTo>
                    <a:close/>
                    <a:moveTo>
                      <a:pt x="4022" y="1667"/>
                    </a:moveTo>
                    <a:cubicBezTo>
                      <a:pt x="4022" y="1655"/>
                      <a:pt x="4013" y="1646"/>
                      <a:pt x="4001" y="1646"/>
                    </a:cubicBezTo>
                    <a:cubicBezTo>
                      <a:pt x="3990" y="1646"/>
                      <a:pt x="3980" y="1655"/>
                      <a:pt x="3980" y="1667"/>
                    </a:cubicBezTo>
                    <a:cubicBezTo>
                      <a:pt x="3980" y="1678"/>
                      <a:pt x="3990" y="1687"/>
                      <a:pt x="4001" y="1687"/>
                    </a:cubicBezTo>
                    <a:cubicBezTo>
                      <a:pt x="4013" y="1687"/>
                      <a:pt x="4022" y="1678"/>
                      <a:pt x="4022" y="1667"/>
                    </a:cubicBezTo>
                    <a:close/>
                    <a:moveTo>
                      <a:pt x="3981" y="1664"/>
                    </a:moveTo>
                    <a:lnTo>
                      <a:pt x="4022" y="1669"/>
                    </a:lnTo>
                    <a:lnTo>
                      <a:pt x="4026" y="1640"/>
                    </a:lnTo>
                    <a:lnTo>
                      <a:pt x="3985" y="1635"/>
                    </a:lnTo>
                    <a:lnTo>
                      <a:pt x="3981" y="1664"/>
                    </a:lnTo>
                    <a:close/>
                    <a:moveTo>
                      <a:pt x="4026" y="1638"/>
                    </a:moveTo>
                    <a:cubicBezTo>
                      <a:pt x="4026" y="1626"/>
                      <a:pt x="4017" y="1617"/>
                      <a:pt x="4005" y="1617"/>
                    </a:cubicBezTo>
                    <a:cubicBezTo>
                      <a:pt x="3994" y="1617"/>
                      <a:pt x="3985" y="1626"/>
                      <a:pt x="3985" y="1638"/>
                    </a:cubicBezTo>
                    <a:cubicBezTo>
                      <a:pt x="3985" y="1649"/>
                      <a:pt x="3994" y="1658"/>
                      <a:pt x="4005" y="1658"/>
                    </a:cubicBezTo>
                    <a:cubicBezTo>
                      <a:pt x="4017" y="1658"/>
                      <a:pt x="4026" y="1649"/>
                      <a:pt x="4026" y="1638"/>
                    </a:cubicBezTo>
                    <a:close/>
                    <a:moveTo>
                      <a:pt x="3985" y="1635"/>
                    </a:moveTo>
                    <a:lnTo>
                      <a:pt x="4026" y="1640"/>
                    </a:lnTo>
                    <a:lnTo>
                      <a:pt x="4030" y="1612"/>
                    </a:lnTo>
                    <a:lnTo>
                      <a:pt x="3988" y="1607"/>
                    </a:lnTo>
                    <a:lnTo>
                      <a:pt x="3985" y="1635"/>
                    </a:lnTo>
                    <a:close/>
                    <a:moveTo>
                      <a:pt x="4030" y="1610"/>
                    </a:moveTo>
                    <a:cubicBezTo>
                      <a:pt x="4030" y="1598"/>
                      <a:pt x="4020" y="1589"/>
                      <a:pt x="4009" y="1589"/>
                    </a:cubicBezTo>
                    <a:cubicBezTo>
                      <a:pt x="3997" y="1589"/>
                      <a:pt x="3988" y="1598"/>
                      <a:pt x="3988" y="1610"/>
                    </a:cubicBezTo>
                    <a:cubicBezTo>
                      <a:pt x="3988" y="1621"/>
                      <a:pt x="3997" y="1630"/>
                      <a:pt x="4009" y="1630"/>
                    </a:cubicBezTo>
                    <a:cubicBezTo>
                      <a:pt x="4020" y="1630"/>
                      <a:pt x="4030" y="1621"/>
                      <a:pt x="4030" y="1610"/>
                    </a:cubicBezTo>
                    <a:close/>
                    <a:moveTo>
                      <a:pt x="3988" y="1607"/>
                    </a:moveTo>
                    <a:lnTo>
                      <a:pt x="4030" y="1612"/>
                    </a:lnTo>
                    <a:lnTo>
                      <a:pt x="4033" y="1584"/>
                    </a:lnTo>
                    <a:lnTo>
                      <a:pt x="3992" y="1579"/>
                    </a:lnTo>
                    <a:lnTo>
                      <a:pt x="3988" y="1607"/>
                    </a:lnTo>
                    <a:close/>
                    <a:moveTo>
                      <a:pt x="4033" y="1581"/>
                    </a:moveTo>
                    <a:cubicBezTo>
                      <a:pt x="4033" y="1570"/>
                      <a:pt x="4024" y="1560"/>
                      <a:pt x="4012" y="1560"/>
                    </a:cubicBezTo>
                    <a:cubicBezTo>
                      <a:pt x="4001" y="1560"/>
                      <a:pt x="3992" y="1570"/>
                      <a:pt x="3992" y="1581"/>
                    </a:cubicBezTo>
                    <a:cubicBezTo>
                      <a:pt x="3992" y="1593"/>
                      <a:pt x="4001" y="1602"/>
                      <a:pt x="4012" y="1602"/>
                    </a:cubicBezTo>
                    <a:cubicBezTo>
                      <a:pt x="4024" y="1602"/>
                      <a:pt x="4033" y="1593"/>
                      <a:pt x="4033" y="1581"/>
                    </a:cubicBezTo>
                    <a:close/>
                    <a:moveTo>
                      <a:pt x="3992" y="1579"/>
                    </a:moveTo>
                    <a:lnTo>
                      <a:pt x="4033" y="1584"/>
                    </a:lnTo>
                    <a:lnTo>
                      <a:pt x="4037" y="1554"/>
                    </a:lnTo>
                    <a:lnTo>
                      <a:pt x="3995" y="1549"/>
                    </a:lnTo>
                    <a:lnTo>
                      <a:pt x="3992" y="1579"/>
                    </a:lnTo>
                    <a:close/>
                    <a:moveTo>
                      <a:pt x="4037" y="1551"/>
                    </a:moveTo>
                    <a:cubicBezTo>
                      <a:pt x="4037" y="1540"/>
                      <a:pt x="4027" y="1531"/>
                      <a:pt x="4016" y="1531"/>
                    </a:cubicBezTo>
                    <a:cubicBezTo>
                      <a:pt x="4004" y="1531"/>
                      <a:pt x="3995" y="1540"/>
                      <a:pt x="3995" y="1551"/>
                    </a:cubicBezTo>
                    <a:cubicBezTo>
                      <a:pt x="3995" y="1563"/>
                      <a:pt x="4004" y="1572"/>
                      <a:pt x="4016" y="1572"/>
                    </a:cubicBezTo>
                    <a:cubicBezTo>
                      <a:pt x="4027" y="1572"/>
                      <a:pt x="4037" y="1563"/>
                      <a:pt x="4037" y="1551"/>
                    </a:cubicBezTo>
                    <a:close/>
                    <a:moveTo>
                      <a:pt x="3995" y="1549"/>
                    </a:moveTo>
                    <a:lnTo>
                      <a:pt x="4037" y="1554"/>
                    </a:lnTo>
                    <a:lnTo>
                      <a:pt x="4040" y="1524"/>
                    </a:lnTo>
                    <a:lnTo>
                      <a:pt x="3998" y="1520"/>
                    </a:lnTo>
                    <a:lnTo>
                      <a:pt x="3995" y="1549"/>
                    </a:lnTo>
                    <a:close/>
                    <a:moveTo>
                      <a:pt x="4040" y="1522"/>
                    </a:moveTo>
                    <a:cubicBezTo>
                      <a:pt x="4040" y="1510"/>
                      <a:pt x="4031" y="1501"/>
                      <a:pt x="4019" y="1501"/>
                    </a:cubicBezTo>
                    <a:cubicBezTo>
                      <a:pt x="4008" y="1501"/>
                      <a:pt x="3998" y="1510"/>
                      <a:pt x="3998" y="1522"/>
                    </a:cubicBezTo>
                    <a:cubicBezTo>
                      <a:pt x="3998" y="1533"/>
                      <a:pt x="4008" y="1543"/>
                      <a:pt x="4019" y="1543"/>
                    </a:cubicBezTo>
                    <a:cubicBezTo>
                      <a:pt x="4031" y="1543"/>
                      <a:pt x="4040" y="1533"/>
                      <a:pt x="4040" y="1522"/>
                    </a:cubicBezTo>
                    <a:close/>
                    <a:moveTo>
                      <a:pt x="3998" y="1520"/>
                    </a:moveTo>
                    <a:lnTo>
                      <a:pt x="4040" y="1524"/>
                    </a:lnTo>
                    <a:lnTo>
                      <a:pt x="4043" y="1493"/>
                    </a:lnTo>
                    <a:lnTo>
                      <a:pt x="4002" y="1488"/>
                    </a:lnTo>
                    <a:lnTo>
                      <a:pt x="3998" y="1520"/>
                    </a:lnTo>
                    <a:close/>
                    <a:moveTo>
                      <a:pt x="4043" y="1491"/>
                    </a:moveTo>
                    <a:cubicBezTo>
                      <a:pt x="4043" y="1479"/>
                      <a:pt x="4034" y="1470"/>
                      <a:pt x="4022" y="1470"/>
                    </a:cubicBezTo>
                    <a:cubicBezTo>
                      <a:pt x="4011" y="1470"/>
                      <a:pt x="4002" y="1479"/>
                      <a:pt x="4002" y="1491"/>
                    </a:cubicBezTo>
                    <a:cubicBezTo>
                      <a:pt x="4002" y="1502"/>
                      <a:pt x="4011" y="1511"/>
                      <a:pt x="4022" y="1511"/>
                    </a:cubicBezTo>
                    <a:cubicBezTo>
                      <a:pt x="4034" y="1511"/>
                      <a:pt x="4043" y="1502"/>
                      <a:pt x="4043" y="1491"/>
                    </a:cubicBezTo>
                    <a:close/>
                    <a:moveTo>
                      <a:pt x="4002" y="1489"/>
                    </a:moveTo>
                    <a:lnTo>
                      <a:pt x="4043" y="1493"/>
                    </a:lnTo>
                    <a:lnTo>
                      <a:pt x="4046" y="1461"/>
                    </a:lnTo>
                    <a:lnTo>
                      <a:pt x="4005" y="1457"/>
                    </a:lnTo>
                    <a:lnTo>
                      <a:pt x="4002" y="1489"/>
                    </a:lnTo>
                    <a:close/>
                    <a:moveTo>
                      <a:pt x="4046" y="1459"/>
                    </a:moveTo>
                    <a:cubicBezTo>
                      <a:pt x="4046" y="1448"/>
                      <a:pt x="4037" y="1438"/>
                      <a:pt x="4025" y="1438"/>
                    </a:cubicBezTo>
                    <a:cubicBezTo>
                      <a:pt x="4014" y="1438"/>
                      <a:pt x="4004" y="1448"/>
                      <a:pt x="4004" y="1459"/>
                    </a:cubicBezTo>
                    <a:cubicBezTo>
                      <a:pt x="4004" y="1471"/>
                      <a:pt x="4014" y="1480"/>
                      <a:pt x="4025" y="1480"/>
                    </a:cubicBezTo>
                    <a:cubicBezTo>
                      <a:pt x="4037" y="1480"/>
                      <a:pt x="4046" y="1471"/>
                      <a:pt x="4046" y="1459"/>
                    </a:cubicBezTo>
                    <a:close/>
                    <a:moveTo>
                      <a:pt x="4005" y="1457"/>
                    </a:moveTo>
                    <a:lnTo>
                      <a:pt x="4046" y="1461"/>
                    </a:lnTo>
                    <a:lnTo>
                      <a:pt x="4049" y="1430"/>
                    </a:lnTo>
                    <a:lnTo>
                      <a:pt x="4007" y="1426"/>
                    </a:lnTo>
                    <a:lnTo>
                      <a:pt x="4005" y="1457"/>
                    </a:lnTo>
                    <a:close/>
                    <a:moveTo>
                      <a:pt x="4049" y="1428"/>
                    </a:moveTo>
                    <a:cubicBezTo>
                      <a:pt x="4049" y="1416"/>
                      <a:pt x="4040" y="1407"/>
                      <a:pt x="4028" y="1407"/>
                    </a:cubicBezTo>
                    <a:cubicBezTo>
                      <a:pt x="4017" y="1407"/>
                      <a:pt x="4007" y="1416"/>
                      <a:pt x="4007" y="1428"/>
                    </a:cubicBezTo>
                    <a:cubicBezTo>
                      <a:pt x="4007" y="1440"/>
                      <a:pt x="4017" y="1449"/>
                      <a:pt x="4028" y="1449"/>
                    </a:cubicBezTo>
                    <a:cubicBezTo>
                      <a:pt x="4040" y="1449"/>
                      <a:pt x="4049" y="1440"/>
                      <a:pt x="4049" y="1428"/>
                    </a:cubicBezTo>
                    <a:close/>
                    <a:moveTo>
                      <a:pt x="4007" y="1426"/>
                    </a:moveTo>
                    <a:lnTo>
                      <a:pt x="4049" y="1430"/>
                    </a:lnTo>
                    <a:lnTo>
                      <a:pt x="4052" y="1398"/>
                    </a:lnTo>
                    <a:lnTo>
                      <a:pt x="4010" y="1394"/>
                    </a:lnTo>
                    <a:lnTo>
                      <a:pt x="4007" y="1426"/>
                    </a:lnTo>
                    <a:close/>
                    <a:moveTo>
                      <a:pt x="4052" y="1396"/>
                    </a:moveTo>
                    <a:cubicBezTo>
                      <a:pt x="4052" y="1385"/>
                      <a:pt x="4043" y="1375"/>
                      <a:pt x="4031" y="1375"/>
                    </a:cubicBezTo>
                    <a:cubicBezTo>
                      <a:pt x="4019" y="1375"/>
                      <a:pt x="4010" y="1385"/>
                      <a:pt x="4010" y="1396"/>
                    </a:cubicBezTo>
                    <a:cubicBezTo>
                      <a:pt x="4010" y="1408"/>
                      <a:pt x="4019" y="1417"/>
                      <a:pt x="4031" y="1417"/>
                    </a:cubicBezTo>
                    <a:cubicBezTo>
                      <a:pt x="4043" y="1417"/>
                      <a:pt x="4052" y="1408"/>
                      <a:pt x="4052" y="1396"/>
                    </a:cubicBezTo>
                    <a:close/>
                    <a:moveTo>
                      <a:pt x="4010" y="1395"/>
                    </a:moveTo>
                    <a:lnTo>
                      <a:pt x="4052" y="1398"/>
                    </a:lnTo>
                    <a:lnTo>
                      <a:pt x="4054" y="1367"/>
                    </a:lnTo>
                    <a:lnTo>
                      <a:pt x="4013" y="1364"/>
                    </a:lnTo>
                    <a:lnTo>
                      <a:pt x="4010" y="1395"/>
                    </a:lnTo>
                    <a:close/>
                    <a:moveTo>
                      <a:pt x="4054" y="1365"/>
                    </a:moveTo>
                    <a:cubicBezTo>
                      <a:pt x="4054" y="1354"/>
                      <a:pt x="4045" y="1344"/>
                      <a:pt x="4033" y="1344"/>
                    </a:cubicBezTo>
                    <a:cubicBezTo>
                      <a:pt x="4022" y="1344"/>
                      <a:pt x="4012" y="1354"/>
                      <a:pt x="4012" y="1365"/>
                    </a:cubicBezTo>
                    <a:cubicBezTo>
                      <a:pt x="4012" y="1377"/>
                      <a:pt x="4022" y="1386"/>
                      <a:pt x="4033" y="1386"/>
                    </a:cubicBezTo>
                    <a:cubicBezTo>
                      <a:pt x="4045" y="1386"/>
                      <a:pt x="4054" y="1377"/>
                      <a:pt x="4054" y="1365"/>
                    </a:cubicBezTo>
                    <a:close/>
                    <a:moveTo>
                      <a:pt x="4012" y="1364"/>
                    </a:moveTo>
                    <a:lnTo>
                      <a:pt x="4054" y="1367"/>
                    </a:lnTo>
                    <a:lnTo>
                      <a:pt x="4057" y="1335"/>
                    </a:lnTo>
                    <a:lnTo>
                      <a:pt x="4015" y="1332"/>
                    </a:lnTo>
                    <a:lnTo>
                      <a:pt x="4012" y="1364"/>
                    </a:lnTo>
                    <a:close/>
                    <a:moveTo>
                      <a:pt x="4057" y="1334"/>
                    </a:moveTo>
                    <a:cubicBezTo>
                      <a:pt x="4057" y="1322"/>
                      <a:pt x="4047" y="1313"/>
                      <a:pt x="4036" y="1313"/>
                    </a:cubicBezTo>
                    <a:cubicBezTo>
                      <a:pt x="4024" y="1313"/>
                      <a:pt x="4015" y="1322"/>
                      <a:pt x="4015" y="1334"/>
                    </a:cubicBezTo>
                    <a:cubicBezTo>
                      <a:pt x="4015" y="1345"/>
                      <a:pt x="4024" y="1355"/>
                      <a:pt x="4036" y="1355"/>
                    </a:cubicBezTo>
                    <a:cubicBezTo>
                      <a:pt x="4047" y="1355"/>
                      <a:pt x="4057" y="1345"/>
                      <a:pt x="4057" y="1334"/>
                    </a:cubicBezTo>
                    <a:close/>
                    <a:moveTo>
                      <a:pt x="4015" y="1332"/>
                    </a:moveTo>
                    <a:lnTo>
                      <a:pt x="4057" y="1335"/>
                    </a:lnTo>
                    <a:lnTo>
                      <a:pt x="4059" y="1306"/>
                    </a:lnTo>
                    <a:lnTo>
                      <a:pt x="4017" y="1303"/>
                    </a:lnTo>
                    <a:lnTo>
                      <a:pt x="4015" y="1332"/>
                    </a:lnTo>
                    <a:close/>
                    <a:moveTo>
                      <a:pt x="4059" y="1304"/>
                    </a:moveTo>
                    <a:cubicBezTo>
                      <a:pt x="4059" y="1293"/>
                      <a:pt x="4050" y="1283"/>
                      <a:pt x="4038" y="1283"/>
                    </a:cubicBezTo>
                    <a:cubicBezTo>
                      <a:pt x="4026" y="1283"/>
                      <a:pt x="4017" y="1293"/>
                      <a:pt x="4017" y="1304"/>
                    </a:cubicBezTo>
                    <a:cubicBezTo>
                      <a:pt x="4017" y="1316"/>
                      <a:pt x="4026" y="1325"/>
                      <a:pt x="4038" y="1325"/>
                    </a:cubicBezTo>
                    <a:cubicBezTo>
                      <a:pt x="4050" y="1325"/>
                      <a:pt x="4059" y="1316"/>
                      <a:pt x="4059" y="1304"/>
                    </a:cubicBezTo>
                    <a:close/>
                    <a:moveTo>
                      <a:pt x="4017" y="1303"/>
                    </a:moveTo>
                    <a:lnTo>
                      <a:pt x="4059" y="1306"/>
                    </a:lnTo>
                    <a:lnTo>
                      <a:pt x="4061" y="1276"/>
                    </a:lnTo>
                    <a:lnTo>
                      <a:pt x="4019" y="1273"/>
                    </a:lnTo>
                    <a:lnTo>
                      <a:pt x="4017" y="1303"/>
                    </a:lnTo>
                    <a:close/>
                    <a:moveTo>
                      <a:pt x="4061" y="1274"/>
                    </a:moveTo>
                    <a:cubicBezTo>
                      <a:pt x="4061" y="1263"/>
                      <a:pt x="4052" y="1253"/>
                      <a:pt x="4040" y="1253"/>
                    </a:cubicBezTo>
                    <a:cubicBezTo>
                      <a:pt x="4029" y="1253"/>
                      <a:pt x="4019" y="1263"/>
                      <a:pt x="4019" y="1274"/>
                    </a:cubicBezTo>
                    <a:cubicBezTo>
                      <a:pt x="4019" y="1286"/>
                      <a:pt x="4029" y="1295"/>
                      <a:pt x="4040" y="1295"/>
                    </a:cubicBezTo>
                    <a:cubicBezTo>
                      <a:pt x="4052" y="1295"/>
                      <a:pt x="4061" y="1286"/>
                      <a:pt x="4061" y="1274"/>
                    </a:cubicBezTo>
                    <a:close/>
                    <a:moveTo>
                      <a:pt x="4019" y="1273"/>
                    </a:moveTo>
                    <a:lnTo>
                      <a:pt x="4061" y="1276"/>
                    </a:lnTo>
                    <a:lnTo>
                      <a:pt x="4063" y="1247"/>
                    </a:lnTo>
                    <a:lnTo>
                      <a:pt x="4021" y="1244"/>
                    </a:lnTo>
                    <a:lnTo>
                      <a:pt x="4019" y="1273"/>
                    </a:lnTo>
                    <a:close/>
                    <a:moveTo>
                      <a:pt x="4063" y="1245"/>
                    </a:moveTo>
                    <a:cubicBezTo>
                      <a:pt x="4063" y="1234"/>
                      <a:pt x="4054" y="1224"/>
                      <a:pt x="4042" y="1224"/>
                    </a:cubicBezTo>
                    <a:cubicBezTo>
                      <a:pt x="4030" y="1224"/>
                      <a:pt x="4021" y="1234"/>
                      <a:pt x="4021" y="1245"/>
                    </a:cubicBezTo>
                    <a:cubicBezTo>
                      <a:pt x="4021" y="1257"/>
                      <a:pt x="4030" y="1266"/>
                      <a:pt x="4042" y="1266"/>
                    </a:cubicBezTo>
                    <a:cubicBezTo>
                      <a:pt x="4054" y="1266"/>
                      <a:pt x="4063" y="1257"/>
                      <a:pt x="4063" y="1245"/>
                    </a:cubicBezTo>
                    <a:close/>
                    <a:moveTo>
                      <a:pt x="4021" y="1244"/>
                    </a:moveTo>
                    <a:lnTo>
                      <a:pt x="4063" y="1246"/>
                    </a:lnTo>
                    <a:lnTo>
                      <a:pt x="4065" y="1217"/>
                    </a:lnTo>
                    <a:lnTo>
                      <a:pt x="4023" y="1215"/>
                    </a:lnTo>
                    <a:lnTo>
                      <a:pt x="4021" y="1244"/>
                    </a:lnTo>
                    <a:close/>
                    <a:moveTo>
                      <a:pt x="4065" y="1216"/>
                    </a:moveTo>
                    <a:cubicBezTo>
                      <a:pt x="4065" y="1204"/>
                      <a:pt x="4055" y="1195"/>
                      <a:pt x="4044" y="1195"/>
                    </a:cubicBezTo>
                    <a:cubicBezTo>
                      <a:pt x="4032" y="1195"/>
                      <a:pt x="4023" y="1204"/>
                      <a:pt x="4023" y="1216"/>
                    </a:cubicBezTo>
                    <a:cubicBezTo>
                      <a:pt x="4023" y="1228"/>
                      <a:pt x="4032" y="1237"/>
                      <a:pt x="4044" y="1237"/>
                    </a:cubicBezTo>
                    <a:cubicBezTo>
                      <a:pt x="4055" y="1237"/>
                      <a:pt x="4065" y="1228"/>
                      <a:pt x="4065" y="1216"/>
                    </a:cubicBezTo>
                    <a:close/>
                    <a:moveTo>
                      <a:pt x="4023" y="1215"/>
                    </a:moveTo>
                    <a:lnTo>
                      <a:pt x="4065" y="1217"/>
                    </a:lnTo>
                    <a:lnTo>
                      <a:pt x="4066" y="1188"/>
                    </a:lnTo>
                    <a:lnTo>
                      <a:pt x="4024" y="1187"/>
                    </a:lnTo>
                    <a:lnTo>
                      <a:pt x="4023" y="1215"/>
                    </a:lnTo>
                    <a:close/>
                    <a:moveTo>
                      <a:pt x="4066" y="1188"/>
                    </a:moveTo>
                    <a:cubicBezTo>
                      <a:pt x="4066" y="1176"/>
                      <a:pt x="4056" y="1167"/>
                      <a:pt x="4045" y="1167"/>
                    </a:cubicBezTo>
                    <a:cubicBezTo>
                      <a:pt x="4033" y="1167"/>
                      <a:pt x="4024" y="1176"/>
                      <a:pt x="4024" y="1188"/>
                    </a:cubicBezTo>
                    <a:cubicBezTo>
                      <a:pt x="4024" y="1199"/>
                      <a:pt x="4033" y="1209"/>
                      <a:pt x="4045" y="1209"/>
                    </a:cubicBezTo>
                    <a:cubicBezTo>
                      <a:pt x="4056" y="1209"/>
                      <a:pt x="4066" y="1199"/>
                      <a:pt x="4066" y="1188"/>
                    </a:cubicBezTo>
                    <a:close/>
                    <a:moveTo>
                      <a:pt x="4024" y="1187"/>
                    </a:moveTo>
                    <a:lnTo>
                      <a:pt x="4066" y="1188"/>
                    </a:lnTo>
                    <a:lnTo>
                      <a:pt x="4066" y="1161"/>
                    </a:lnTo>
                    <a:lnTo>
                      <a:pt x="4024" y="1160"/>
                    </a:lnTo>
                    <a:lnTo>
                      <a:pt x="4024" y="1187"/>
                    </a:lnTo>
                    <a:close/>
                    <a:moveTo>
                      <a:pt x="4066" y="1161"/>
                    </a:moveTo>
                    <a:cubicBezTo>
                      <a:pt x="4066" y="1149"/>
                      <a:pt x="4057" y="1140"/>
                      <a:pt x="4045" y="1140"/>
                    </a:cubicBezTo>
                    <a:cubicBezTo>
                      <a:pt x="4034" y="1140"/>
                      <a:pt x="4024" y="1149"/>
                      <a:pt x="4024" y="1161"/>
                    </a:cubicBezTo>
                    <a:cubicBezTo>
                      <a:pt x="4024" y="1172"/>
                      <a:pt x="4034" y="1182"/>
                      <a:pt x="4045" y="1182"/>
                    </a:cubicBezTo>
                    <a:cubicBezTo>
                      <a:pt x="4057" y="1182"/>
                      <a:pt x="4066" y="1172"/>
                      <a:pt x="4066" y="1161"/>
                    </a:cubicBezTo>
                    <a:close/>
                    <a:moveTo>
                      <a:pt x="4024" y="1161"/>
                    </a:moveTo>
                    <a:lnTo>
                      <a:pt x="4066" y="1161"/>
                    </a:lnTo>
                    <a:lnTo>
                      <a:pt x="4067" y="1133"/>
                    </a:lnTo>
                    <a:lnTo>
                      <a:pt x="4025" y="1132"/>
                    </a:lnTo>
                    <a:lnTo>
                      <a:pt x="4024" y="1161"/>
                    </a:lnTo>
                    <a:close/>
                    <a:moveTo>
                      <a:pt x="4067" y="1133"/>
                    </a:moveTo>
                    <a:cubicBezTo>
                      <a:pt x="4067" y="1121"/>
                      <a:pt x="4057" y="1112"/>
                      <a:pt x="4046" y="1112"/>
                    </a:cubicBezTo>
                    <a:cubicBezTo>
                      <a:pt x="4034" y="1112"/>
                      <a:pt x="4025" y="1121"/>
                      <a:pt x="4025" y="1133"/>
                    </a:cubicBezTo>
                    <a:cubicBezTo>
                      <a:pt x="4025" y="1144"/>
                      <a:pt x="4034" y="1154"/>
                      <a:pt x="4046" y="1154"/>
                    </a:cubicBezTo>
                    <a:cubicBezTo>
                      <a:pt x="4057" y="1154"/>
                      <a:pt x="4067" y="1144"/>
                      <a:pt x="4067" y="1133"/>
                    </a:cubicBezTo>
                    <a:close/>
                    <a:moveTo>
                      <a:pt x="4025" y="1133"/>
                    </a:moveTo>
                    <a:lnTo>
                      <a:pt x="4067" y="1132"/>
                    </a:lnTo>
                    <a:lnTo>
                      <a:pt x="4066" y="1106"/>
                    </a:lnTo>
                    <a:lnTo>
                      <a:pt x="4024" y="1107"/>
                    </a:lnTo>
                    <a:lnTo>
                      <a:pt x="4025" y="1133"/>
                    </a:lnTo>
                    <a:close/>
                    <a:moveTo>
                      <a:pt x="4066" y="1106"/>
                    </a:moveTo>
                    <a:cubicBezTo>
                      <a:pt x="4066" y="1095"/>
                      <a:pt x="4057" y="1085"/>
                      <a:pt x="4045" y="1085"/>
                    </a:cubicBezTo>
                    <a:cubicBezTo>
                      <a:pt x="4034" y="1085"/>
                      <a:pt x="4024" y="1095"/>
                      <a:pt x="4024" y="1106"/>
                    </a:cubicBezTo>
                    <a:cubicBezTo>
                      <a:pt x="4024" y="1118"/>
                      <a:pt x="4034" y="1127"/>
                      <a:pt x="4045" y="1127"/>
                    </a:cubicBezTo>
                    <a:cubicBezTo>
                      <a:pt x="4057" y="1127"/>
                      <a:pt x="4066" y="1118"/>
                      <a:pt x="4066" y="1106"/>
                    </a:cubicBezTo>
                    <a:close/>
                    <a:moveTo>
                      <a:pt x="4024" y="1107"/>
                    </a:moveTo>
                    <a:lnTo>
                      <a:pt x="4066" y="1106"/>
                    </a:lnTo>
                    <a:lnTo>
                      <a:pt x="4065" y="1079"/>
                    </a:lnTo>
                    <a:lnTo>
                      <a:pt x="4023" y="1080"/>
                    </a:lnTo>
                    <a:lnTo>
                      <a:pt x="4024" y="1107"/>
                    </a:lnTo>
                    <a:close/>
                    <a:moveTo>
                      <a:pt x="4065" y="1079"/>
                    </a:moveTo>
                    <a:cubicBezTo>
                      <a:pt x="4065" y="1068"/>
                      <a:pt x="4056" y="1058"/>
                      <a:pt x="4044" y="1058"/>
                    </a:cubicBezTo>
                    <a:cubicBezTo>
                      <a:pt x="4033" y="1058"/>
                      <a:pt x="4023" y="1068"/>
                      <a:pt x="4023" y="1079"/>
                    </a:cubicBezTo>
                    <a:cubicBezTo>
                      <a:pt x="4023" y="1091"/>
                      <a:pt x="4033" y="1100"/>
                      <a:pt x="4044" y="1100"/>
                    </a:cubicBezTo>
                    <a:cubicBezTo>
                      <a:pt x="4056" y="1100"/>
                      <a:pt x="4065" y="1091"/>
                      <a:pt x="4065" y="1079"/>
                    </a:cubicBezTo>
                    <a:close/>
                    <a:moveTo>
                      <a:pt x="4023" y="1080"/>
                    </a:moveTo>
                    <a:lnTo>
                      <a:pt x="4065" y="1078"/>
                    </a:lnTo>
                    <a:lnTo>
                      <a:pt x="4064" y="1052"/>
                    </a:lnTo>
                    <a:lnTo>
                      <a:pt x="4022" y="1054"/>
                    </a:lnTo>
                    <a:lnTo>
                      <a:pt x="4023" y="1080"/>
                    </a:lnTo>
                    <a:close/>
                    <a:moveTo>
                      <a:pt x="4064" y="1053"/>
                    </a:moveTo>
                    <a:cubicBezTo>
                      <a:pt x="4064" y="1041"/>
                      <a:pt x="4055" y="1032"/>
                      <a:pt x="4043" y="1032"/>
                    </a:cubicBezTo>
                    <a:cubicBezTo>
                      <a:pt x="4031" y="1032"/>
                      <a:pt x="4022" y="1041"/>
                      <a:pt x="4022" y="1053"/>
                    </a:cubicBezTo>
                    <a:cubicBezTo>
                      <a:pt x="4022" y="1064"/>
                      <a:pt x="4031" y="1074"/>
                      <a:pt x="4043" y="1074"/>
                    </a:cubicBezTo>
                    <a:cubicBezTo>
                      <a:pt x="4055" y="1074"/>
                      <a:pt x="4064" y="1064"/>
                      <a:pt x="4064" y="1053"/>
                    </a:cubicBezTo>
                    <a:close/>
                    <a:moveTo>
                      <a:pt x="4022" y="1054"/>
                    </a:moveTo>
                    <a:lnTo>
                      <a:pt x="4064" y="1051"/>
                    </a:lnTo>
                    <a:lnTo>
                      <a:pt x="4062" y="1026"/>
                    </a:lnTo>
                    <a:lnTo>
                      <a:pt x="4020" y="1029"/>
                    </a:lnTo>
                    <a:lnTo>
                      <a:pt x="4022" y="1054"/>
                    </a:lnTo>
                    <a:close/>
                    <a:moveTo>
                      <a:pt x="4062" y="1027"/>
                    </a:moveTo>
                    <a:cubicBezTo>
                      <a:pt x="4062" y="1016"/>
                      <a:pt x="4053" y="1006"/>
                      <a:pt x="4041" y="1006"/>
                    </a:cubicBezTo>
                    <a:cubicBezTo>
                      <a:pt x="4029" y="1006"/>
                      <a:pt x="4020" y="1016"/>
                      <a:pt x="4020" y="1027"/>
                    </a:cubicBezTo>
                    <a:cubicBezTo>
                      <a:pt x="4020" y="1039"/>
                      <a:pt x="4029" y="1048"/>
                      <a:pt x="4041" y="1048"/>
                    </a:cubicBezTo>
                    <a:cubicBezTo>
                      <a:pt x="4053" y="1048"/>
                      <a:pt x="4062" y="1039"/>
                      <a:pt x="4062" y="1027"/>
                    </a:cubicBezTo>
                    <a:close/>
                    <a:moveTo>
                      <a:pt x="4020" y="1029"/>
                    </a:moveTo>
                    <a:lnTo>
                      <a:pt x="4062" y="1025"/>
                    </a:lnTo>
                    <a:lnTo>
                      <a:pt x="4059" y="1001"/>
                    </a:lnTo>
                    <a:lnTo>
                      <a:pt x="4018" y="1005"/>
                    </a:lnTo>
                    <a:lnTo>
                      <a:pt x="4020" y="1029"/>
                    </a:lnTo>
                    <a:close/>
                    <a:moveTo>
                      <a:pt x="4060" y="1003"/>
                    </a:moveTo>
                    <a:cubicBezTo>
                      <a:pt x="4060" y="991"/>
                      <a:pt x="4050" y="982"/>
                      <a:pt x="4039" y="982"/>
                    </a:cubicBezTo>
                    <a:cubicBezTo>
                      <a:pt x="4027" y="982"/>
                      <a:pt x="4018" y="991"/>
                      <a:pt x="4018" y="1003"/>
                    </a:cubicBezTo>
                    <a:cubicBezTo>
                      <a:pt x="4018" y="1014"/>
                      <a:pt x="4027" y="1024"/>
                      <a:pt x="4039" y="1024"/>
                    </a:cubicBezTo>
                    <a:cubicBezTo>
                      <a:pt x="4050" y="1024"/>
                      <a:pt x="4060" y="1014"/>
                      <a:pt x="4060" y="1003"/>
                    </a:cubicBezTo>
                    <a:close/>
                    <a:moveTo>
                      <a:pt x="4018" y="1005"/>
                    </a:moveTo>
                    <a:lnTo>
                      <a:pt x="4059" y="1000"/>
                    </a:lnTo>
                    <a:lnTo>
                      <a:pt x="4056" y="976"/>
                    </a:lnTo>
                    <a:lnTo>
                      <a:pt x="4015" y="981"/>
                    </a:lnTo>
                    <a:lnTo>
                      <a:pt x="4018" y="1005"/>
                    </a:lnTo>
                    <a:close/>
                    <a:moveTo>
                      <a:pt x="4056" y="978"/>
                    </a:moveTo>
                    <a:cubicBezTo>
                      <a:pt x="4056" y="967"/>
                      <a:pt x="4047" y="957"/>
                      <a:pt x="4035" y="957"/>
                    </a:cubicBezTo>
                    <a:cubicBezTo>
                      <a:pt x="4024" y="957"/>
                      <a:pt x="4014" y="967"/>
                      <a:pt x="4014" y="978"/>
                    </a:cubicBezTo>
                    <a:cubicBezTo>
                      <a:pt x="4014" y="990"/>
                      <a:pt x="4024" y="999"/>
                      <a:pt x="4035" y="999"/>
                    </a:cubicBezTo>
                    <a:cubicBezTo>
                      <a:pt x="4047" y="999"/>
                      <a:pt x="4056" y="990"/>
                      <a:pt x="4056" y="978"/>
                    </a:cubicBezTo>
                    <a:close/>
                    <a:moveTo>
                      <a:pt x="4015" y="982"/>
                    </a:moveTo>
                    <a:lnTo>
                      <a:pt x="4056" y="975"/>
                    </a:lnTo>
                    <a:lnTo>
                      <a:pt x="4052" y="951"/>
                    </a:lnTo>
                    <a:lnTo>
                      <a:pt x="4011" y="958"/>
                    </a:lnTo>
                    <a:lnTo>
                      <a:pt x="4015" y="982"/>
                    </a:lnTo>
                    <a:close/>
                    <a:moveTo>
                      <a:pt x="4053" y="954"/>
                    </a:moveTo>
                    <a:cubicBezTo>
                      <a:pt x="4053" y="943"/>
                      <a:pt x="4043" y="933"/>
                      <a:pt x="4032" y="933"/>
                    </a:cubicBezTo>
                    <a:cubicBezTo>
                      <a:pt x="4020" y="933"/>
                      <a:pt x="4011" y="943"/>
                      <a:pt x="4011" y="954"/>
                    </a:cubicBezTo>
                    <a:cubicBezTo>
                      <a:pt x="4011" y="966"/>
                      <a:pt x="4020" y="975"/>
                      <a:pt x="4032" y="975"/>
                    </a:cubicBezTo>
                    <a:cubicBezTo>
                      <a:pt x="4043" y="975"/>
                      <a:pt x="4053" y="966"/>
                      <a:pt x="4053" y="954"/>
                    </a:cubicBezTo>
                    <a:close/>
                    <a:moveTo>
                      <a:pt x="4011" y="958"/>
                    </a:moveTo>
                    <a:lnTo>
                      <a:pt x="4052" y="951"/>
                    </a:lnTo>
                    <a:lnTo>
                      <a:pt x="4048" y="928"/>
                    </a:lnTo>
                    <a:lnTo>
                      <a:pt x="4007" y="935"/>
                    </a:lnTo>
                    <a:lnTo>
                      <a:pt x="4011" y="958"/>
                    </a:lnTo>
                    <a:close/>
                    <a:moveTo>
                      <a:pt x="4048" y="931"/>
                    </a:moveTo>
                    <a:cubicBezTo>
                      <a:pt x="4048" y="920"/>
                      <a:pt x="4039" y="910"/>
                      <a:pt x="4028" y="910"/>
                    </a:cubicBezTo>
                    <a:cubicBezTo>
                      <a:pt x="4016" y="910"/>
                      <a:pt x="4007" y="920"/>
                      <a:pt x="4007" y="931"/>
                    </a:cubicBezTo>
                    <a:cubicBezTo>
                      <a:pt x="4007" y="943"/>
                      <a:pt x="4016" y="952"/>
                      <a:pt x="4028" y="952"/>
                    </a:cubicBezTo>
                    <a:cubicBezTo>
                      <a:pt x="4039" y="952"/>
                      <a:pt x="4048" y="943"/>
                      <a:pt x="4048" y="931"/>
                    </a:cubicBezTo>
                    <a:close/>
                    <a:moveTo>
                      <a:pt x="4007" y="936"/>
                    </a:moveTo>
                    <a:lnTo>
                      <a:pt x="4048" y="927"/>
                    </a:lnTo>
                    <a:lnTo>
                      <a:pt x="4043" y="905"/>
                    </a:lnTo>
                    <a:lnTo>
                      <a:pt x="4002" y="914"/>
                    </a:lnTo>
                    <a:lnTo>
                      <a:pt x="4007" y="936"/>
                    </a:lnTo>
                    <a:close/>
                    <a:moveTo>
                      <a:pt x="4044" y="909"/>
                    </a:moveTo>
                    <a:cubicBezTo>
                      <a:pt x="4044" y="898"/>
                      <a:pt x="4034" y="888"/>
                      <a:pt x="4023" y="888"/>
                    </a:cubicBezTo>
                    <a:cubicBezTo>
                      <a:pt x="4011" y="888"/>
                      <a:pt x="4002" y="898"/>
                      <a:pt x="4002" y="909"/>
                    </a:cubicBezTo>
                    <a:cubicBezTo>
                      <a:pt x="4002" y="921"/>
                      <a:pt x="4011" y="930"/>
                      <a:pt x="4023" y="930"/>
                    </a:cubicBezTo>
                    <a:cubicBezTo>
                      <a:pt x="4034" y="930"/>
                      <a:pt x="4044" y="921"/>
                      <a:pt x="4044" y="909"/>
                    </a:cubicBezTo>
                    <a:close/>
                    <a:moveTo>
                      <a:pt x="4002" y="914"/>
                    </a:moveTo>
                    <a:lnTo>
                      <a:pt x="4043" y="904"/>
                    </a:lnTo>
                    <a:lnTo>
                      <a:pt x="4038" y="883"/>
                    </a:lnTo>
                    <a:lnTo>
                      <a:pt x="3997" y="893"/>
                    </a:lnTo>
                    <a:lnTo>
                      <a:pt x="4002" y="914"/>
                    </a:lnTo>
                    <a:close/>
                    <a:moveTo>
                      <a:pt x="4039" y="888"/>
                    </a:moveTo>
                    <a:cubicBezTo>
                      <a:pt x="4039" y="876"/>
                      <a:pt x="4029" y="867"/>
                      <a:pt x="4018" y="867"/>
                    </a:cubicBezTo>
                    <a:cubicBezTo>
                      <a:pt x="4006" y="867"/>
                      <a:pt x="3997" y="876"/>
                      <a:pt x="3997" y="888"/>
                    </a:cubicBezTo>
                    <a:cubicBezTo>
                      <a:pt x="3997" y="900"/>
                      <a:pt x="4006" y="909"/>
                      <a:pt x="4018" y="909"/>
                    </a:cubicBezTo>
                    <a:cubicBezTo>
                      <a:pt x="4029" y="909"/>
                      <a:pt x="4039" y="900"/>
                      <a:pt x="4039" y="888"/>
                    </a:cubicBezTo>
                    <a:close/>
                    <a:moveTo>
                      <a:pt x="3997" y="894"/>
                    </a:moveTo>
                    <a:lnTo>
                      <a:pt x="4038" y="882"/>
                    </a:lnTo>
                    <a:lnTo>
                      <a:pt x="4032" y="862"/>
                    </a:lnTo>
                    <a:lnTo>
                      <a:pt x="3992" y="873"/>
                    </a:lnTo>
                    <a:lnTo>
                      <a:pt x="3997" y="894"/>
                    </a:lnTo>
                    <a:close/>
                    <a:moveTo>
                      <a:pt x="4033" y="868"/>
                    </a:moveTo>
                    <a:cubicBezTo>
                      <a:pt x="4033" y="856"/>
                      <a:pt x="4024" y="847"/>
                      <a:pt x="4012" y="847"/>
                    </a:cubicBezTo>
                    <a:cubicBezTo>
                      <a:pt x="4000" y="847"/>
                      <a:pt x="3991" y="856"/>
                      <a:pt x="3991" y="868"/>
                    </a:cubicBezTo>
                    <a:cubicBezTo>
                      <a:pt x="3991" y="879"/>
                      <a:pt x="4000" y="889"/>
                      <a:pt x="4012" y="889"/>
                    </a:cubicBezTo>
                    <a:cubicBezTo>
                      <a:pt x="4024" y="889"/>
                      <a:pt x="4033" y="879"/>
                      <a:pt x="4033" y="868"/>
                    </a:cubicBezTo>
                    <a:close/>
                    <a:moveTo>
                      <a:pt x="3992" y="874"/>
                    </a:moveTo>
                    <a:lnTo>
                      <a:pt x="4032" y="862"/>
                    </a:lnTo>
                    <a:lnTo>
                      <a:pt x="4026" y="842"/>
                    </a:lnTo>
                    <a:lnTo>
                      <a:pt x="3986" y="854"/>
                    </a:lnTo>
                    <a:lnTo>
                      <a:pt x="3992" y="874"/>
                    </a:lnTo>
                    <a:close/>
                    <a:moveTo>
                      <a:pt x="4027" y="848"/>
                    </a:moveTo>
                    <a:cubicBezTo>
                      <a:pt x="4027" y="836"/>
                      <a:pt x="4017" y="827"/>
                      <a:pt x="4006" y="827"/>
                    </a:cubicBezTo>
                    <a:cubicBezTo>
                      <a:pt x="3994" y="827"/>
                      <a:pt x="3985" y="836"/>
                      <a:pt x="3985" y="848"/>
                    </a:cubicBezTo>
                    <a:cubicBezTo>
                      <a:pt x="3985" y="859"/>
                      <a:pt x="3994" y="869"/>
                      <a:pt x="4006" y="869"/>
                    </a:cubicBezTo>
                    <a:cubicBezTo>
                      <a:pt x="4017" y="869"/>
                      <a:pt x="4027" y="859"/>
                      <a:pt x="4027" y="848"/>
                    </a:cubicBezTo>
                    <a:close/>
                    <a:moveTo>
                      <a:pt x="3986" y="855"/>
                    </a:moveTo>
                    <a:lnTo>
                      <a:pt x="4026" y="841"/>
                    </a:lnTo>
                    <a:lnTo>
                      <a:pt x="4020" y="823"/>
                    </a:lnTo>
                    <a:lnTo>
                      <a:pt x="3980" y="837"/>
                    </a:lnTo>
                    <a:lnTo>
                      <a:pt x="3986" y="855"/>
                    </a:lnTo>
                    <a:close/>
                    <a:moveTo>
                      <a:pt x="4021" y="830"/>
                    </a:moveTo>
                    <a:cubicBezTo>
                      <a:pt x="4021" y="818"/>
                      <a:pt x="4011" y="809"/>
                      <a:pt x="4000" y="809"/>
                    </a:cubicBezTo>
                    <a:cubicBezTo>
                      <a:pt x="3988" y="809"/>
                      <a:pt x="3979" y="818"/>
                      <a:pt x="3979" y="830"/>
                    </a:cubicBezTo>
                    <a:cubicBezTo>
                      <a:pt x="3979" y="842"/>
                      <a:pt x="3988" y="851"/>
                      <a:pt x="4000" y="851"/>
                    </a:cubicBezTo>
                    <a:cubicBezTo>
                      <a:pt x="4011" y="851"/>
                      <a:pt x="4021" y="842"/>
                      <a:pt x="4021" y="830"/>
                    </a:cubicBezTo>
                    <a:close/>
                    <a:moveTo>
                      <a:pt x="3980" y="837"/>
                    </a:moveTo>
                    <a:lnTo>
                      <a:pt x="4019" y="823"/>
                    </a:lnTo>
                    <a:lnTo>
                      <a:pt x="4012" y="804"/>
                    </a:lnTo>
                    <a:lnTo>
                      <a:pt x="3973" y="818"/>
                    </a:lnTo>
                    <a:lnTo>
                      <a:pt x="3980" y="837"/>
                    </a:lnTo>
                    <a:close/>
                    <a:moveTo>
                      <a:pt x="4014" y="811"/>
                    </a:moveTo>
                    <a:cubicBezTo>
                      <a:pt x="4014" y="799"/>
                      <a:pt x="4004" y="790"/>
                      <a:pt x="3993" y="790"/>
                    </a:cubicBezTo>
                    <a:cubicBezTo>
                      <a:pt x="3981" y="790"/>
                      <a:pt x="3972" y="799"/>
                      <a:pt x="3972" y="811"/>
                    </a:cubicBezTo>
                    <a:cubicBezTo>
                      <a:pt x="3972" y="823"/>
                      <a:pt x="3981" y="832"/>
                      <a:pt x="3993" y="832"/>
                    </a:cubicBezTo>
                    <a:cubicBezTo>
                      <a:pt x="4004" y="832"/>
                      <a:pt x="4014" y="823"/>
                      <a:pt x="4014" y="811"/>
                    </a:cubicBezTo>
                    <a:close/>
                    <a:moveTo>
                      <a:pt x="3973" y="819"/>
                    </a:moveTo>
                    <a:lnTo>
                      <a:pt x="4012" y="803"/>
                    </a:lnTo>
                    <a:lnTo>
                      <a:pt x="4005" y="785"/>
                    </a:lnTo>
                    <a:lnTo>
                      <a:pt x="3966" y="801"/>
                    </a:lnTo>
                    <a:lnTo>
                      <a:pt x="3973" y="819"/>
                    </a:lnTo>
                    <a:close/>
                    <a:moveTo>
                      <a:pt x="4006" y="793"/>
                    </a:moveTo>
                    <a:cubicBezTo>
                      <a:pt x="4006" y="782"/>
                      <a:pt x="3997" y="772"/>
                      <a:pt x="3985" y="772"/>
                    </a:cubicBezTo>
                    <a:cubicBezTo>
                      <a:pt x="3974" y="772"/>
                      <a:pt x="3964" y="782"/>
                      <a:pt x="3964" y="793"/>
                    </a:cubicBezTo>
                    <a:cubicBezTo>
                      <a:pt x="3964" y="805"/>
                      <a:pt x="3974" y="814"/>
                      <a:pt x="3985" y="814"/>
                    </a:cubicBezTo>
                    <a:cubicBezTo>
                      <a:pt x="3997" y="814"/>
                      <a:pt x="4006" y="805"/>
                      <a:pt x="4006" y="793"/>
                    </a:cubicBezTo>
                    <a:close/>
                    <a:moveTo>
                      <a:pt x="3966" y="802"/>
                    </a:moveTo>
                    <a:lnTo>
                      <a:pt x="4005" y="785"/>
                    </a:lnTo>
                    <a:lnTo>
                      <a:pt x="3997" y="767"/>
                    </a:lnTo>
                    <a:lnTo>
                      <a:pt x="3958" y="784"/>
                    </a:lnTo>
                    <a:lnTo>
                      <a:pt x="3966" y="802"/>
                    </a:lnTo>
                    <a:close/>
                    <a:moveTo>
                      <a:pt x="3999" y="776"/>
                    </a:moveTo>
                    <a:cubicBezTo>
                      <a:pt x="3999" y="764"/>
                      <a:pt x="3989" y="755"/>
                      <a:pt x="3978" y="755"/>
                    </a:cubicBezTo>
                    <a:cubicBezTo>
                      <a:pt x="3966" y="755"/>
                      <a:pt x="3957" y="764"/>
                      <a:pt x="3957" y="776"/>
                    </a:cubicBezTo>
                    <a:cubicBezTo>
                      <a:pt x="3957" y="787"/>
                      <a:pt x="3966" y="796"/>
                      <a:pt x="3978" y="796"/>
                    </a:cubicBezTo>
                    <a:cubicBezTo>
                      <a:pt x="3989" y="796"/>
                      <a:pt x="3999" y="787"/>
                      <a:pt x="3999" y="776"/>
                    </a:cubicBezTo>
                    <a:close/>
                    <a:moveTo>
                      <a:pt x="3959" y="785"/>
                    </a:moveTo>
                    <a:lnTo>
                      <a:pt x="3997" y="766"/>
                    </a:lnTo>
                    <a:lnTo>
                      <a:pt x="3989" y="750"/>
                    </a:lnTo>
                    <a:lnTo>
                      <a:pt x="3951" y="768"/>
                    </a:lnTo>
                    <a:lnTo>
                      <a:pt x="3959" y="785"/>
                    </a:lnTo>
                    <a:close/>
                    <a:moveTo>
                      <a:pt x="3991" y="759"/>
                    </a:moveTo>
                    <a:cubicBezTo>
                      <a:pt x="3991" y="747"/>
                      <a:pt x="3981" y="738"/>
                      <a:pt x="3970" y="738"/>
                    </a:cubicBezTo>
                    <a:cubicBezTo>
                      <a:pt x="3958" y="738"/>
                      <a:pt x="3949" y="747"/>
                      <a:pt x="3949" y="759"/>
                    </a:cubicBezTo>
                    <a:cubicBezTo>
                      <a:pt x="3949" y="771"/>
                      <a:pt x="3958" y="780"/>
                      <a:pt x="3970" y="780"/>
                    </a:cubicBezTo>
                    <a:cubicBezTo>
                      <a:pt x="3981" y="780"/>
                      <a:pt x="3991" y="771"/>
                      <a:pt x="3991" y="759"/>
                    </a:cubicBezTo>
                    <a:close/>
                    <a:moveTo>
                      <a:pt x="3951" y="769"/>
                    </a:moveTo>
                    <a:lnTo>
                      <a:pt x="3988" y="750"/>
                    </a:lnTo>
                    <a:lnTo>
                      <a:pt x="3980" y="733"/>
                    </a:lnTo>
                    <a:lnTo>
                      <a:pt x="3943" y="753"/>
                    </a:lnTo>
                    <a:lnTo>
                      <a:pt x="3951" y="769"/>
                    </a:lnTo>
                    <a:close/>
                    <a:moveTo>
                      <a:pt x="3982" y="743"/>
                    </a:moveTo>
                    <a:cubicBezTo>
                      <a:pt x="3982" y="731"/>
                      <a:pt x="3973" y="722"/>
                      <a:pt x="3962" y="722"/>
                    </a:cubicBezTo>
                    <a:cubicBezTo>
                      <a:pt x="3950" y="722"/>
                      <a:pt x="3941" y="731"/>
                      <a:pt x="3941" y="743"/>
                    </a:cubicBezTo>
                    <a:cubicBezTo>
                      <a:pt x="3941" y="755"/>
                      <a:pt x="3950" y="764"/>
                      <a:pt x="3962" y="764"/>
                    </a:cubicBezTo>
                    <a:cubicBezTo>
                      <a:pt x="3973" y="764"/>
                      <a:pt x="3982" y="755"/>
                      <a:pt x="3982" y="743"/>
                    </a:cubicBezTo>
                    <a:close/>
                    <a:moveTo>
                      <a:pt x="3943" y="753"/>
                    </a:moveTo>
                    <a:lnTo>
                      <a:pt x="3980" y="733"/>
                    </a:lnTo>
                    <a:lnTo>
                      <a:pt x="3971" y="717"/>
                    </a:lnTo>
                    <a:lnTo>
                      <a:pt x="3934" y="737"/>
                    </a:lnTo>
                    <a:lnTo>
                      <a:pt x="3943" y="753"/>
                    </a:lnTo>
                    <a:close/>
                    <a:moveTo>
                      <a:pt x="3974" y="727"/>
                    </a:moveTo>
                    <a:cubicBezTo>
                      <a:pt x="3974" y="715"/>
                      <a:pt x="3964" y="706"/>
                      <a:pt x="3953" y="706"/>
                    </a:cubicBezTo>
                    <a:cubicBezTo>
                      <a:pt x="3941" y="706"/>
                      <a:pt x="3932" y="715"/>
                      <a:pt x="3932" y="727"/>
                    </a:cubicBezTo>
                    <a:cubicBezTo>
                      <a:pt x="3932" y="738"/>
                      <a:pt x="3941" y="748"/>
                      <a:pt x="3953" y="748"/>
                    </a:cubicBezTo>
                    <a:cubicBezTo>
                      <a:pt x="3964" y="748"/>
                      <a:pt x="3974" y="738"/>
                      <a:pt x="3974" y="727"/>
                    </a:cubicBezTo>
                    <a:close/>
                    <a:moveTo>
                      <a:pt x="3935" y="737"/>
                    </a:moveTo>
                    <a:lnTo>
                      <a:pt x="3971" y="716"/>
                    </a:lnTo>
                    <a:lnTo>
                      <a:pt x="3962" y="701"/>
                    </a:lnTo>
                    <a:lnTo>
                      <a:pt x="3926" y="722"/>
                    </a:lnTo>
                    <a:lnTo>
                      <a:pt x="3935" y="737"/>
                    </a:lnTo>
                    <a:close/>
                    <a:moveTo>
                      <a:pt x="3965" y="711"/>
                    </a:moveTo>
                    <a:cubicBezTo>
                      <a:pt x="3965" y="700"/>
                      <a:pt x="3955" y="690"/>
                      <a:pt x="3944" y="690"/>
                    </a:cubicBezTo>
                    <a:cubicBezTo>
                      <a:pt x="3932" y="690"/>
                      <a:pt x="3923" y="700"/>
                      <a:pt x="3923" y="711"/>
                    </a:cubicBezTo>
                    <a:cubicBezTo>
                      <a:pt x="3923" y="723"/>
                      <a:pt x="3932" y="732"/>
                      <a:pt x="3944" y="732"/>
                    </a:cubicBezTo>
                    <a:cubicBezTo>
                      <a:pt x="3955" y="732"/>
                      <a:pt x="3965" y="723"/>
                      <a:pt x="3965" y="711"/>
                    </a:cubicBezTo>
                    <a:close/>
                    <a:moveTo>
                      <a:pt x="3926" y="722"/>
                    </a:moveTo>
                    <a:lnTo>
                      <a:pt x="3962" y="700"/>
                    </a:lnTo>
                    <a:lnTo>
                      <a:pt x="3952" y="684"/>
                    </a:lnTo>
                    <a:lnTo>
                      <a:pt x="3916" y="706"/>
                    </a:lnTo>
                    <a:lnTo>
                      <a:pt x="3926" y="722"/>
                    </a:lnTo>
                    <a:close/>
                    <a:moveTo>
                      <a:pt x="3955" y="695"/>
                    </a:moveTo>
                    <a:cubicBezTo>
                      <a:pt x="3955" y="684"/>
                      <a:pt x="3946" y="674"/>
                      <a:pt x="3934" y="674"/>
                    </a:cubicBezTo>
                    <a:cubicBezTo>
                      <a:pt x="3922" y="674"/>
                      <a:pt x="3913" y="684"/>
                      <a:pt x="3913" y="695"/>
                    </a:cubicBezTo>
                    <a:cubicBezTo>
                      <a:pt x="3913" y="707"/>
                      <a:pt x="3922" y="716"/>
                      <a:pt x="3934" y="716"/>
                    </a:cubicBezTo>
                    <a:cubicBezTo>
                      <a:pt x="3946" y="716"/>
                      <a:pt x="3955" y="707"/>
                      <a:pt x="3955" y="695"/>
                    </a:cubicBezTo>
                    <a:close/>
                    <a:moveTo>
                      <a:pt x="3916" y="706"/>
                    </a:moveTo>
                    <a:lnTo>
                      <a:pt x="3952" y="684"/>
                    </a:lnTo>
                    <a:lnTo>
                      <a:pt x="3943" y="670"/>
                    </a:lnTo>
                    <a:lnTo>
                      <a:pt x="3908" y="692"/>
                    </a:lnTo>
                    <a:lnTo>
                      <a:pt x="3916" y="706"/>
                    </a:lnTo>
                    <a:close/>
                    <a:moveTo>
                      <a:pt x="3946" y="681"/>
                    </a:moveTo>
                    <a:cubicBezTo>
                      <a:pt x="3946" y="670"/>
                      <a:pt x="3937" y="660"/>
                      <a:pt x="3925" y="660"/>
                    </a:cubicBezTo>
                    <a:cubicBezTo>
                      <a:pt x="3914" y="660"/>
                      <a:pt x="3904" y="670"/>
                      <a:pt x="3904" y="681"/>
                    </a:cubicBezTo>
                    <a:cubicBezTo>
                      <a:pt x="3904" y="693"/>
                      <a:pt x="3914" y="702"/>
                      <a:pt x="3925" y="702"/>
                    </a:cubicBezTo>
                    <a:cubicBezTo>
                      <a:pt x="3937" y="702"/>
                      <a:pt x="3946" y="693"/>
                      <a:pt x="3946" y="681"/>
                    </a:cubicBezTo>
                    <a:close/>
                    <a:moveTo>
                      <a:pt x="3908" y="693"/>
                    </a:moveTo>
                    <a:lnTo>
                      <a:pt x="3943" y="670"/>
                    </a:lnTo>
                    <a:lnTo>
                      <a:pt x="3934" y="656"/>
                    </a:lnTo>
                    <a:lnTo>
                      <a:pt x="3899" y="679"/>
                    </a:lnTo>
                    <a:lnTo>
                      <a:pt x="3908" y="693"/>
                    </a:lnTo>
                    <a:close/>
                    <a:moveTo>
                      <a:pt x="3937" y="667"/>
                    </a:moveTo>
                    <a:cubicBezTo>
                      <a:pt x="3937" y="656"/>
                      <a:pt x="3928" y="646"/>
                      <a:pt x="3916" y="646"/>
                    </a:cubicBezTo>
                    <a:cubicBezTo>
                      <a:pt x="3905" y="646"/>
                      <a:pt x="3895" y="656"/>
                      <a:pt x="3895" y="667"/>
                    </a:cubicBezTo>
                    <a:cubicBezTo>
                      <a:pt x="3895" y="679"/>
                      <a:pt x="3905" y="688"/>
                      <a:pt x="3916" y="688"/>
                    </a:cubicBezTo>
                    <a:cubicBezTo>
                      <a:pt x="3928" y="688"/>
                      <a:pt x="3937" y="679"/>
                      <a:pt x="3937" y="667"/>
                    </a:cubicBezTo>
                    <a:close/>
                    <a:moveTo>
                      <a:pt x="3899" y="679"/>
                    </a:moveTo>
                    <a:lnTo>
                      <a:pt x="3934" y="656"/>
                    </a:lnTo>
                    <a:lnTo>
                      <a:pt x="3924" y="642"/>
                    </a:lnTo>
                    <a:lnTo>
                      <a:pt x="3889" y="665"/>
                    </a:lnTo>
                    <a:lnTo>
                      <a:pt x="3899" y="679"/>
                    </a:lnTo>
                    <a:close/>
                    <a:moveTo>
                      <a:pt x="3928" y="653"/>
                    </a:moveTo>
                    <a:cubicBezTo>
                      <a:pt x="3928" y="642"/>
                      <a:pt x="3918" y="632"/>
                      <a:pt x="3907" y="632"/>
                    </a:cubicBezTo>
                    <a:cubicBezTo>
                      <a:pt x="3895" y="632"/>
                      <a:pt x="3886" y="642"/>
                      <a:pt x="3886" y="653"/>
                    </a:cubicBezTo>
                    <a:cubicBezTo>
                      <a:pt x="3886" y="665"/>
                      <a:pt x="3895" y="674"/>
                      <a:pt x="3907" y="674"/>
                    </a:cubicBezTo>
                    <a:cubicBezTo>
                      <a:pt x="3918" y="674"/>
                      <a:pt x="3928" y="665"/>
                      <a:pt x="3928" y="653"/>
                    </a:cubicBezTo>
                    <a:close/>
                    <a:moveTo>
                      <a:pt x="3890" y="665"/>
                    </a:moveTo>
                    <a:lnTo>
                      <a:pt x="3924" y="641"/>
                    </a:lnTo>
                    <a:lnTo>
                      <a:pt x="3914" y="627"/>
                    </a:lnTo>
                    <a:lnTo>
                      <a:pt x="3880" y="651"/>
                    </a:lnTo>
                    <a:lnTo>
                      <a:pt x="3890" y="665"/>
                    </a:lnTo>
                    <a:close/>
                    <a:moveTo>
                      <a:pt x="3918" y="639"/>
                    </a:moveTo>
                    <a:cubicBezTo>
                      <a:pt x="3918" y="627"/>
                      <a:pt x="3909" y="618"/>
                      <a:pt x="3897" y="618"/>
                    </a:cubicBezTo>
                    <a:cubicBezTo>
                      <a:pt x="3885" y="618"/>
                      <a:pt x="3876" y="627"/>
                      <a:pt x="3876" y="639"/>
                    </a:cubicBezTo>
                    <a:cubicBezTo>
                      <a:pt x="3876" y="651"/>
                      <a:pt x="3885" y="660"/>
                      <a:pt x="3897" y="660"/>
                    </a:cubicBezTo>
                    <a:cubicBezTo>
                      <a:pt x="3909" y="660"/>
                      <a:pt x="3918" y="651"/>
                      <a:pt x="3918" y="639"/>
                    </a:cubicBezTo>
                    <a:close/>
                    <a:moveTo>
                      <a:pt x="3880" y="651"/>
                    </a:moveTo>
                    <a:lnTo>
                      <a:pt x="3914" y="627"/>
                    </a:lnTo>
                    <a:lnTo>
                      <a:pt x="3904" y="612"/>
                    </a:lnTo>
                    <a:lnTo>
                      <a:pt x="3870" y="637"/>
                    </a:lnTo>
                    <a:lnTo>
                      <a:pt x="3880" y="651"/>
                    </a:lnTo>
                    <a:close/>
                    <a:moveTo>
                      <a:pt x="3908" y="625"/>
                    </a:moveTo>
                    <a:cubicBezTo>
                      <a:pt x="3908" y="613"/>
                      <a:pt x="3898" y="604"/>
                      <a:pt x="3887" y="604"/>
                    </a:cubicBezTo>
                    <a:cubicBezTo>
                      <a:pt x="3875" y="604"/>
                      <a:pt x="3866" y="613"/>
                      <a:pt x="3866" y="625"/>
                    </a:cubicBezTo>
                    <a:cubicBezTo>
                      <a:pt x="3866" y="636"/>
                      <a:pt x="3875" y="646"/>
                      <a:pt x="3887" y="646"/>
                    </a:cubicBezTo>
                    <a:cubicBezTo>
                      <a:pt x="3898" y="646"/>
                      <a:pt x="3908" y="636"/>
                      <a:pt x="3908" y="625"/>
                    </a:cubicBezTo>
                    <a:close/>
                    <a:moveTo>
                      <a:pt x="3870" y="637"/>
                    </a:moveTo>
                    <a:lnTo>
                      <a:pt x="3904" y="612"/>
                    </a:lnTo>
                    <a:lnTo>
                      <a:pt x="3893" y="598"/>
                    </a:lnTo>
                    <a:lnTo>
                      <a:pt x="3859" y="623"/>
                    </a:lnTo>
                    <a:lnTo>
                      <a:pt x="3870" y="637"/>
                    </a:lnTo>
                    <a:close/>
                    <a:moveTo>
                      <a:pt x="3897" y="610"/>
                    </a:moveTo>
                    <a:cubicBezTo>
                      <a:pt x="3897" y="598"/>
                      <a:pt x="3888" y="589"/>
                      <a:pt x="3876" y="589"/>
                    </a:cubicBezTo>
                    <a:cubicBezTo>
                      <a:pt x="3864" y="589"/>
                      <a:pt x="3855" y="598"/>
                      <a:pt x="3855" y="610"/>
                    </a:cubicBezTo>
                    <a:cubicBezTo>
                      <a:pt x="3855" y="622"/>
                      <a:pt x="3864" y="631"/>
                      <a:pt x="3876" y="631"/>
                    </a:cubicBezTo>
                    <a:cubicBezTo>
                      <a:pt x="3888" y="631"/>
                      <a:pt x="3897" y="622"/>
                      <a:pt x="3897" y="610"/>
                    </a:cubicBezTo>
                    <a:close/>
                    <a:moveTo>
                      <a:pt x="3859" y="623"/>
                    </a:moveTo>
                    <a:lnTo>
                      <a:pt x="3893" y="597"/>
                    </a:lnTo>
                    <a:lnTo>
                      <a:pt x="3882" y="584"/>
                    </a:lnTo>
                    <a:lnTo>
                      <a:pt x="3849" y="609"/>
                    </a:lnTo>
                    <a:lnTo>
                      <a:pt x="3859" y="623"/>
                    </a:lnTo>
                    <a:close/>
                    <a:moveTo>
                      <a:pt x="3886" y="596"/>
                    </a:moveTo>
                    <a:cubicBezTo>
                      <a:pt x="3886" y="585"/>
                      <a:pt x="3877" y="575"/>
                      <a:pt x="3865" y="575"/>
                    </a:cubicBezTo>
                    <a:cubicBezTo>
                      <a:pt x="3854" y="575"/>
                      <a:pt x="3845" y="585"/>
                      <a:pt x="3845" y="596"/>
                    </a:cubicBezTo>
                    <a:cubicBezTo>
                      <a:pt x="3845" y="608"/>
                      <a:pt x="3854" y="617"/>
                      <a:pt x="3865" y="617"/>
                    </a:cubicBezTo>
                    <a:cubicBezTo>
                      <a:pt x="3877" y="617"/>
                      <a:pt x="3886" y="608"/>
                      <a:pt x="3886" y="596"/>
                    </a:cubicBezTo>
                    <a:close/>
                    <a:moveTo>
                      <a:pt x="3849" y="610"/>
                    </a:moveTo>
                    <a:lnTo>
                      <a:pt x="3882" y="583"/>
                    </a:lnTo>
                    <a:lnTo>
                      <a:pt x="3871" y="569"/>
                    </a:lnTo>
                    <a:lnTo>
                      <a:pt x="3838" y="595"/>
                    </a:lnTo>
                    <a:lnTo>
                      <a:pt x="3849" y="610"/>
                    </a:lnTo>
                    <a:close/>
                    <a:moveTo>
                      <a:pt x="3875" y="582"/>
                    </a:moveTo>
                    <a:cubicBezTo>
                      <a:pt x="3875" y="571"/>
                      <a:pt x="3866" y="561"/>
                      <a:pt x="3854" y="561"/>
                    </a:cubicBezTo>
                    <a:cubicBezTo>
                      <a:pt x="3843" y="561"/>
                      <a:pt x="3833" y="571"/>
                      <a:pt x="3833" y="582"/>
                    </a:cubicBezTo>
                    <a:cubicBezTo>
                      <a:pt x="3833" y="594"/>
                      <a:pt x="3843" y="603"/>
                      <a:pt x="3854" y="603"/>
                    </a:cubicBezTo>
                    <a:cubicBezTo>
                      <a:pt x="3866" y="603"/>
                      <a:pt x="3875" y="594"/>
                      <a:pt x="3875" y="582"/>
                    </a:cubicBezTo>
                    <a:close/>
                    <a:moveTo>
                      <a:pt x="3838" y="596"/>
                    </a:moveTo>
                    <a:lnTo>
                      <a:pt x="3870" y="569"/>
                    </a:lnTo>
                    <a:lnTo>
                      <a:pt x="3859" y="555"/>
                    </a:lnTo>
                    <a:lnTo>
                      <a:pt x="3827" y="582"/>
                    </a:lnTo>
                    <a:lnTo>
                      <a:pt x="3838" y="596"/>
                    </a:lnTo>
                    <a:close/>
                    <a:moveTo>
                      <a:pt x="3864" y="569"/>
                    </a:moveTo>
                    <a:cubicBezTo>
                      <a:pt x="3864" y="557"/>
                      <a:pt x="3855" y="548"/>
                      <a:pt x="3843" y="548"/>
                    </a:cubicBezTo>
                    <a:cubicBezTo>
                      <a:pt x="3831" y="548"/>
                      <a:pt x="3822" y="557"/>
                      <a:pt x="3822" y="569"/>
                    </a:cubicBezTo>
                    <a:cubicBezTo>
                      <a:pt x="3822" y="580"/>
                      <a:pt x="3831" y="590"/>
                      <a:pt x="3843" y="590"/>
                    </a:cubicBezTo>
                    <a:cubicBezTo>
                      <a:pt x="3855" y="590"/>
                      <a:pt x="3864" y="580"/>
                      <a:pt x="3864" y="569"/>
                    </a:cubicBezTo>
                    <a:close/>
                    <a:moveTo>
                      <a:pt x="3827" y="583"/>
                    </a:moveTo>
                    <a:lnTo>
                      <a:pt x="3859" y="555"/>
                    </a:lnTo>
                    <a:lnTo>
                      <a:pt x="3847" y="542"/>
                    </a:lnTo>
                    <a:lnTo>
                      <a:pt x="3816" y="569"/>
                    </a:lnTo>
                    <a:lnTo>
                      <a:pt x="3827" y="583"/>
                    </a:lnTo>
                    <a:close/>
                    <a:moveTo>
                      <a:pt x="3852" y="555"/>
                    </a:moveTo>
                    <a:cubicBezTo>
                      <a:pt x="3852" y="544"/>
                      <a:pt x="3843" y="534"/>
                      <a:pt x="3831" y="534"/>
                    </a:cubicBezTo>
                    <a:cubicBezTo>
                      <a:pt x="3820" y="534"/>
                      <a:pt x="3810" y="544"/>
                      <a:pt x="3810" y="555"/>
                    </a:cubicBezTo>
                    <a:cubicBezTo>
                      <a:pt x="3810" y="567"/>
                      <a:pt x="3820" y="576"/>
                      <a:pt x="3831" y="576"/>
                    </a:cubicBezTo>
                    <a:cubicBezTo>
                      <a:pt x="3843" y="576"/>
                      <a:pt x="3852" y="567"/>
                      <a:pt x="3852" y="555"/>
                    </a:cubicBezTo>
                    <a:close/>
                    <a:moveTo>
                      <a:pt x="3816" y="569"/>
                    </a:moveTo>
                    <a:lnTo>
                      <a:pt x="3847" y="541"/>
                    </a:lnTo>
                    <a:lnTo>
                      <a:pt x="3835" y="528"/>
                    </a:lnTo>
                    <a:lnTo>
                      <a:pt x="3803" y="556"/>
                    </a:lnTo>
                    <a:lnTo>
                      <a:pt x="3816" y="569"/>
                    </a:lnTo>
                    <a:close/>
                    <a:moveTo>
                      <a:pt x="3840" y="542"/>
                    </a:moveTo>
                    <a:cubicBezTo>
                      <a:pt x="3840" y="530"/>
                      <a:pt x="3831" y="521"/>
                      <a:pt x="3819" y="521"/>
                    </a:cubicBezTo>
                    <a:cubicBezTo>
                      <a:pt x="3808" y="521"/>
                      <a:pt x="3798" y="530"/>
                      <a:pt x="3798" y="542"/>
                    </a:cubicBezTo>
                    <a:cubicBezTo>
                      <a:pt x="3798" y="553"/>
                      <a:pt x="3808" y="563"/>
                      <a:pt x="3819" y="563"/>
                    </a:cubicBezTo>
                    <a:cubicBezTo>
                      <a:pt x="3831" y="563"/>
                      <a:pt x="3840" y="553"/>
                      <a:pt x="3840" y="542"/>
                    </a:cubicBezTo>
                    <a:close/>
                    <a:moveTo>
                      <a:pt x="3804" y="556"/>
                    </a:moveTo>
                    <a:lnTo>
                      <a:pt x="3835" y="527"/>
                    </a:lnTo>
                    <a:lnTo>
                      <a:pt x="3822" y="513"/>
                    </a:lnTo>
                    <a:lnTo>
                      <a:pt x="3791" y="542"/>
                    </a:lnTo>
                    <a:lnTo>
                      <a:pt x="3804" y="556"/>
                    </a:lnTo>
                    <a:close/>
                    <a:moveTo>
                      <a:pt x="3827" y="528"/>
                    </a:moveTo>
                    <a:cubicBezTo>
                      <a:pt x="3827" y="516"/>
                      <a:pt x="3818" y="507"/>
                      <a:pt x="3806" y="507"/>
                    </a:cubicBezTo>
                    <a:cubicBezTo>
                      <a:pt x="3795" y="507"/>
                      <a:pt x="3785" y="516"/>
                      <a:pt x="3785" y="528"/>
                    </a:cubicBezTo>
                    <a:cubicBezTo>
                      <a:pt x="3785" y="539"/>
                      <a:pt x="3795" y="549"/>
                      <a:pt x="3806" y="549"/>
                    </a:cubicBezTo>
                    <a:cubicBezTo>
                      <a:pt x="3818" y="549"/>
                      <a:pt x="3827" y="539"/>
                      <a:pt x="3827" y="528"/>
                    </a:cubicBezTo>
                    <a:close/>
                    <a:moveTo>
                      <a:pt x="3791" y="542"/>
                    </a:moveTo>
                    <a:lnTo>
                      <a:pt x="3821" y="513"/>
                    </a:lnTo>
                    <a:lnTo>
                      <a:pt x="3808" y="499"/>
                    </a:lnTo>
                    <a:lnTo>
                      <a:pt x="3778" y="528"/>
                    </a:lnTo>
                    <a:lnTo>
                      <a:pt x="3791" y="542"/>
                    </a:lnTo>
                    <a:close/>
                    <a:moveTo>
                      <a:pt x="3814" y="514"/>
                    </a:moveTo>
                    <a:cubicBezTo>
                      <a:pt x="3814" y="502"/>
                      <a:pt x="3804" y="493"/>
                      <a:pt x="3793" y="493"/>
                    </a:cubicBezTo>
                    <a:cubicBezTo>
                      <a:pt x="3781" y="493"/>
                      <a:pt x="3772" y="502"/>
                      <a:pt x="3772" y="514"/>
                    </a:cubicBezTo>
                    <a:cubicBezTo>
                      <a:pt x="3772" y="525"/>
                      <a:pt x="3781" y="535"/>
                      <a:pt x="3793" y="535"/>
                    </a:cubicBezTo>
                    <a:cubicBezTo>
                      <a:pt x="3804" y="535"/>
                      <a:pt x="3814" y="525"/>
                      <a:pt x="3814" y="514"/>
                    </a:cubicBezTo>
                    <a:close/>
                    <a:moveTo>
                      <a:pt x="3778" y="529"/>
                    </a:moveTo>
                    <a:lnTo>
                      <a:pt x="3808" y="499"/>
                    </a:lnTo>
                    <a:lnTo>
                      <a:pt x="3795" y="486"/>
                    </a:lnTo>
                    <a:lnTo>
                      <a:pt x="3765" y="516"/>
                    </a:lnTo>
                    <a:lnTo>
                      <a:pt x="3778" y="529"/>
                    </a:lnTo>
                    <a:close/>
                    <a:moveTo>
                      <a:pt x="3801" y="501"/>
                    </a:moveTo>
                    <a:cubicBezTo>
                      <a:pt x="3801" y="489"/>
                      <a:pt x="3792" y="480"/>
                      <a:pt x="3780" y="480"/>
                    </a:cubicBezTo>
                    <a:cubicBezTo>
                      <a:pt x="3768" y="480"/>
                      <a:pt x="3759" y="489"/>
                      <a:pt x="3759" y="501"/>
                    </a:cubicBezTo>
                    <a:cubicBezTo>
                      <a:pt x="3759" y="513"/>
                      <a:pt x="3768" y="522"/>
                      <a:pt x="3780" y="522"/>
                    </a:cubicBezTo>
                    <a:cubicBezTo>
                      <a:pt x="3792" y="522"/>
                      <a:pt x="3801" y="513"/>
                      <a:pt x="3801" y="501"/>
                    </a:cubicBezTo>
                    <a:close/>
                    <a:moveTo>
                      <a:pt x="3765" y="516"/>
                    </a:moveTo>
                    <a:lnTo>
                      <a:pt x="3795" y="486"/>
                    </a:lnTo>
                    <a:lnTo>
                      <a:pt x="3781" y="472"/>
                    </a:lnTo>
                    <a:lnTo>
                      <a:pt x="3752" y="503"/>
                    </a:lnTo>
                    <a:lnTo>
                      <a:pt x="3765" y="516"/>
                    </a:lnTo>
                    <a:close/>
                    <a:moveTo>
                      <a:pt x="3787" y="488"/>
                    </a:moveTo>
                    <a:cubicBezTo>
                      <a:pt x="3787" y="476"/>
                      <a:pt x="3778" y="467"/>
                      <a:pt x="3766" y="467"/>
                    </a:cubicBezTo>
                    <a:cubicBezTo>
                      <a:pt x="3755" y="467"/>
                      <a:pt x="3745" y="476"/>
                      <a:pt x="3745" y="488"/>
                    </a:cubicBezTo>
                    <a:cubicBezTo>
                      <a:pt x="3745" y="499"/>
                      <a:pt x="3755" y="509"/>
                      <a:pt x="3766" y="509"/>
                    </a:cubicBezTo>
                    <a:cubicBezTo>
                      <a:pt x="3778" y="509"/>
                      <a:pt x="3787" y="499"/>
                      <a:pt x="3787" y="488"/>
                    </a:cubicBezTo>
                    <a:close/>
                    <a:moveTo>
                      <a:pt x="3752" y="503"/>
                    </a:moveTo>
                    <a:lnTo>
                      <a:pt x="3780" y="472"/>
                    </a:lnTo>
                    <a:lnTo>
                      <a:pt x="3766" y="459"/>
                    </a:lnTo>
                    <a:lnTo>
                      <a:pt x="3737" y="490"/>
                    </a:lnTo>
                    <a:lnTo>
                      <a:pt x="3752" y="503"/>
                    </a:lnTo>
                    <a:close/>
                    <a:moveTo>
                      <a:pt x="3772" y="474"/>
                    </a:moveTo>
                    <a:cubicBezTo>
                      <a:pt x="3772" y="463"/>
                      <a:pt x="3763" y="453"/>
                      <a:pt x="3751" y="453"/>
                    </a:cubicBezTo>
                    <a:cubicBezTo>
                      <a:pt x="3740" y="453"/>
                      <a:pt x="3731" y="463"/>
                      <a:pt x="3731" y="474"/>
                    </a:cubicBezTo>
                    <a:cubicBezTo>
                      <a:pt x="3731" y="486"/>
                      <a:pt x="3740" y="495"/>
                      <a:pt x="3751" y="495"/>
                    </a:cubicBezTo>
                    <a:cubicBezTo>
                      <a:pt x="3763" y="495"/>
                      <a:pt x="3772" y="486"/>
                      <a:pt x="3772" y="474"/>
                    </a:cubicBezTo>
                    <a:close/>
                    <a:moveTo>
                      <a:pt x="3738" y="490"/>
                    </a:moveTo>
                    <a:lnTo>
                      <a:pt x="3765" y="458"/>
                    </a:lnTo>
                    <a:lnTo>
                      <a:pt x="3751" y="445"/>
                    </a:lnTo>
                    <a:lnTo>
                      <a:pt x="3723" y="477"/>
                    </a:lnTo>
                    <a:lnTo>
                      <a:pt x="3738" y="490"/>
                    </a:lnTo>
                    <a:close/>
                    <a:moveTo>
                      <a:pt x="3758" y="461"/>
                    </a:moveTo>
                    <a:cubicBezTo>
                      <a:pt x="3758" y="449"/>
                      <a:pt x="3748" y="440"/>
                      <a:pt x="3737" y="440"/>
                    </a:cubicBezTo>
                    <a:cubicBezTo>
                      <a:pt x="3725" y="440"/>
                      <a:pt x="3716" y="449"/>
                      <a:pt x="3716" y="461"/>
                    </a:cubicBezTo>
                    <a:cubicBezTo>
                      <a:pt x="3716" y="473"/>
                      <a:pt x="3725" y="482"/>
                      <a:pt x="3737" y="482"/>
                    </a:cubicBezTo>
                    <a:cubicBezTo>
                      <a:pt x="3748" y="482"/>
                      <a:pt x="3758" y="473"/>
                      <a:pt x="3758" y="461"/>
                    </a:cubicBezTo>
                    <a:close/>
                    <a:moveTo>
                      <a:pt x="3723" y="477"/>
                    </a:moveTo>
                    <a:lnTo>
                      <a:pt x="3750" y="445"/>
                    </a:lnTo>
                    <a:lnTo>
                      <a:pt x="3735" y="432"/>
                    </a:lnTo>
                    <a:lnTo>
                      <a:pt x="3708" y="464"/>
                    </a:lnTo>
                    <a:lnTo>
                      <a:pt x="3723" y="477"/>
                    </a:lnTo>
                    <a:close/>
                    <a:moveTo>
                      <a:pt x="3743" y="448"/>
                    </a:moveTo>
                    <a:cubicBezTo>
                      <a:pt x="3743" y="437"/>
                      <a:pt x="3733" y="427"/>
                      <a:pt x="3722" y="427"/>
                    </a:cubicBezTo>
                    <a:cubicBezTo>
                      <a:pt x="3710" y="427"/>
                      <a:pt x="3701" y="437"/>
                      <a:pt x="3701" y="448"/>
                    </a:cubicBezTo>
                    <a:cubicBezTo>
                      <a:pt x="3701" y="460"/>
                      <a:pt x="3710" y="469"/>
                      <a:pt x="3722" y="469"/>
                    </a:cubicBezTo>
                    <a:cubicBezTo>
                      <a:pt x="3733" y="469"/>
                      <a:pt x="3743" y="460"/>
                      <a:pt x="3743" y="448"/>
                    </a:cubicBezTo>
                    <a:close/>
                    <a:moveTo>
                      <a:pt x="3708" y="465"/>
                    </a:moveTo>
                    <a:lnTo>
                      <a:pt x="3735" y="432"/>
                    </a:lnTo>
                    <a:lnTo>
                      <a:pt x="3720" y="420"/>
                    </a:lnTo>
                    <a:lnTo>
                      <a:pt x="3694" y="453"/>
                    </a:lnTo>
                    <a:lnTo>
                      <a:pt x="3708" y="465"/>
                    </a:lnTo>
                    <a:close/>
                    <a:moveTo>
                      <a:pt x="3728" y="436"/>
                    </a:moveTo>
                    <a:cubicBezTo>
                      <a:pt x="3728" y="425"/>
                      <a:pt x="3718" y="415"/>
                      <a:pt x="3707" y="415"/>
                    </a:cubicBezTo>
                    <a:cubicBezTo>
                      <a:pt x="3695" y="415"/>
                      <a:pt x="3686" y="425"/>
                      <a:pt x="3686" y="436"/>
                    </a:cubicBezTo>
                    <a:cubicBezTo>
                      <a:pt x="3686" y="448"/>
                      <a:pt x="3695" y="457"/>
                      <a:pt x="3707" y="457"/>
                    </a:cubicBezTo>
                    <a:cubicBezTo>
                      <a:pt x="3718" y="457"/>
                      <a:pt x="3728" y="448"/>
                      <a:pt x="3728" y="436"/>
                    </a:cubicBezTo>
                    <a:close/>
                    <a:moveTo>
                      <a:pt x="3694" y="453"/>
                    </a:moveTo>
                    <a:lnTo>
                      <a:pt x="3720" y="420"/>
                    </a:lnTo>
                    <a:lnTo>
                      <a:pt x="3704" y="408"/>
                    </a:lnTo>
                    <a:lnTo>
                      <a:pt x="3679" y="441"/>
                    </a:lnTo>
                    <a:lnTo>
                      <a:pt x="3694" y="453"/>
                    </a:lnTo>
                    <a:close/>
                    <a:moveTo>
                      <a:pt x="3713" y="425"/>
                    </a:moveTo>
                    <a:cubicBezTo>
                      <a:pt x="3713" y="413"/>
                      <a:pt x="3703" y="404"/>
                      <a:pt x="3692" y="404"/>
                    </a:cubicBezTo>
                    <a:cubicBezTo>
                      <a:pt x="3680" y="404"/>
                      <a:pt x="3671" y="413"/>
                      <a:pt x="3671" y="425"/>
                    </a:cubicBezTo>
                    <a:cubicBezTo>
                      <a:pt x="3671" y="436"/>
                      <a:pt x="3680" y="446"/>
                      <a:pt x="3692" y="446"/>
                    </a:cubicBezTo>
                    <a:cubicBezTo>
                      <a:pt x="3703" y="446"/>
                      <a:pt x="3713" y="436"/>
                      <a:pt x="3713" y="425"/>
                    </a:cubicBezTo>
                    <a:close/>
                    <a:moveTo>
                      <a:pt x="3679" y="442"/>
                    </a:moveTo>
                    <a:lnTo>
                      <a:pt x="3704" y="408"/>
                    </a:lnTo>
                    <a:lnTo>
                      <a:pt x="3689" y="397"/>
                    </a:lnTo>
                    <a:lnTo>
                      <a:pt x="3665" y="431"/>
                    </a:lnTo>
                    <a:lnTo>
                      <a:pt x="3679" y="442"/>
                    </a:lnTo>
                    <a:close/>
                    <a:moveTo>
                      <a:pt x="3698" y="414"/>
                    </a:moveTo>
                    <a:cubicBezTo>
                      <a:pt x="3698" y="402"/>
                      <a:pt x="3688" y="393"/>
                      <a:pt x="3677" y="393"/>
                    </a:cubicBezTo>
                    <a:cubicBezTo>
                      <a:pt x="3665" y="393"/>
                      <a:pt x="3656" y="402"/>
                      <a:pt x="3656" y="414"/>
                    </a:cubicBezTo>
                    <a:cubicBezTo>
                      <a:pt x="3656" y="426"/>
                      <a:pt x="3665" y="435"/>
                      <a:pt x="3677" y="435"/>
                    </a:cubicBezTo>
                    <a:cubicBezTo>
                      <a:pt x="3688" y="435"/>
                      <a:pt x="3698" y="426"/>
                      <a:pt x="3698" y="414"/>
                    </a:cubicBezTo>
                    <a:close/>
                    <a:moveTo>
                      <a:pt x="3665" y="431"/>
                    </a:moveTo>
                    <a:lnTo>
                      <a:pt x="3689" y="397"/>
                    </a:lnTo>
                    <a:lnTo>
                      <a:pt x="3673" y="386"/>
                    </a:lnTo>
                    <a:lnTo>
                      <a:pt x="3649" y="421"/>
                    </a:lnTo>
                    <a:lnTo>
                      <a:pt x="3665" y="431"/>
                    </a:lnTo>
                    <a:close/>
                    <a:moveTo>
                      <a:pt x="3682" y="403"/>
                    </a:moveTo>
                    <a:cubicBezTo>
                      <a:pt x="3682" y="392"/>
                      <a:pt x="3673" y="382"/>
                      <a:pt x="3661" y="382"/>
                    </a:cubicBezTo>
                    <a:cubicBezTo>
                      <a:pt x="3650" y="382"/>
                      <a:pt x="3640" y="392"/>
                      <a:pt x="3640" y="403"/>
                    </a:cubicBezTo>
                    <a:cubicBezTo>
                      <a:pt x="3640" y="415"/>
                      <a:pt x="3650" y="424"/>
                      <a:pt x="3661" y="424"/>
                    </a:cubicBezTo>
                    <a:cubicBezTo>
                      <a:pt x="3673" y="424"/>
                      <a:pt x="3682" y="415"/>
                      <a:pt x="3682" y="403"/>
                    </a:cubicBezTo>
                    <a:close/>
                    <a:moveTo>
                      <a:pt x="3650" y="421"/>
                    </a:moveTo>
                    <a:lnTo>
                      <a:pt x="3673" y="386"/>
                    </a:lnTo>
                    <a:lnTo>
                      <a:pt x="3658" y="376"/>
                    </a:lnTo>
                    <a:lnTo>
                      <a:pt x="3635" y="411"/>
                    </a:lnTo>
                    <a:lnTo>
                      <a:pt x="3650" y="421"/>
                    </a:lnTo>
                    <a:close/>
                    <a:moveTo>
                      <a:pt x="3667" y="394"/>
                    </a:moveTo>
                    <a:cubicBezTo>
                      <a:pt x="3667" y="382"/>
                      <a:pt x="3658" y="373"/>
                      <a:pt x="3646" y="373"/>
                    </a:cubicBezTo>
                    <a:cubicBezTo>
                      <a:pt x="3635" y="373"/>
                      <a:pt x="3625" y="382"/>
                      <a:pt x="3625" y="394"/>
                    </a:cubicBezTo>
                    <a:cubicBezTo>
                      <a:pt x="3625" y="405"/>
                      <a:pt x="3635" y="415"/>
                      <a:pt x="3646" y="415"/>
                    </a:cubicBezTo>
                    <a:cubicBezTo>
                      <a:pt x="3658" y="415"/>
                      <a:pt x="3667" y="405"/>
                      <a:pt x="3667" y="394"/>
                    </a:cubicBezTo>
                    <a:close/>
                    <a:moveTo>
                      <a:pt x="3635" y="412"/>
                    </a:moveTo>
                    <a:lnTo>
                      <a:pt x="3657" y="376"/>
                    </a:lnTo>
                    <a:lnTo>
                      <a:pt x="3642" y="366"/>
                    </a:lnTo>
                    <a:lnTo>
                      <a:pt x="3620" y="402"/>
                    </a:lnTo>
                    <a:lnTo>
                      <a:pt x="3635" y="412"/>
                    </a:lnTo>
                    <a:close/>
                    <a:moveTo>
                      <a:pt x="3652" y="384"/>
                    </a:moveTo>
                    <a:cubicBezTo>
                      <a:pt x="3652" y="373"/>
                      <a:pt x="3643" y="363"/>
                      <a:pt x="3631" y="363"/>
                    </a:cubicBezTo>
                    <a:cubicBezTo>
                      <a:pt x="3619" y="363"/>
                      <a:pt x="3610" y="373"/>
                      <a:pt x="3610" y="384"/>
                    </a:cubicBezTo>
                    <a:cubicBezTo>
                      <a:pt x="3610" y="396"/>
                      <a:pt x="3619" y="405"/>
                      <a:pt x="3631" y="405"/>
                    </a:cubicBezTo>
                    <a:cubicBezTo>
                      <a:pt x="3643" y="405"/>
                      <a:pt x="3652" y="396"/>
                      <a:pt x="3652" y="384"/>
                    </a:cubicBezTo>
                    <a:close/>
                    <a:moveTo>
                      <a:pt x="3620" y="402"/>
                    </a:moveTo>
                    <a:lnTo>
                      <a:pt x="3642" y="366"/>
                    </a:lnTo>
                    <a:lnTo>
                      <a:pt x="3624" y="356"/>
                    </a:lnTo>
                    <a:lnTo>
                      <a:pt x="3603" y="392"/>
                    </a:lnTo>
                    <a:lnTo>
                      <a:pt x="3620" y="402"/>
                    </a:lnTo>
                    <a:close/>
                    <a:moveTo>
                      <a:pt x="3634" y="374"/>
                    </a:moveTo>
                    <a:cubicBezTo>
                      <a:pt x="3634" y="363"/>
                      <a:pt x="3625" y="353"/>
                      <a:pt x="3613" y="353"/>
                    </a:cubicBezTo>
                    <a:cubicBezTo>
                      <a:pt x="3602" y="353"/>
                      <a:pt x="3592" y="363"/>
                      <a:pt x="3592" y="374"/>
                    </a:cubicBezTo>
                    <a:cubicBezTo>
                      <a:pt x="3592" y="386"/>
                      <a:pt x="3602" y="395"/>
                      <a:pt x="3613" y="395"/>
                    </a:cubicBezTo>
                    <a:cubicBezTo>
                      <a:pt x="3625" y="395"/>
                      <a:pt x="3634" y="386"/>
                      <a:pt x="3634" y="374"/>
                    </a:cubicBezTo>
                    <a:close/>
                    <a:moveTo>
                      <a:pt x="3603" y="393"/>
                    </a:moveTo>
                    <a:lnTo>
                      <a:pt x="3623" y="356"/>
                    </a:lnTo>
                    <a:lnTo>
                      <a:pt x="3607" y="346"/>
                    </a:lnTo>
                    <a:lnTo>
                      <a:pt x="3586" y="383"/>
                    </a:lnTo>
                    <a:lnTo>
                      <a:pt x="3603" y="393"/>
                    </a:lnTo>
                    <a:close/>
                    <a:moveTo>
                      <a:pt x="3617" y="365"/>
                    </a:moveTo>
                    <a:cubicBezTo>
                      <a:pt x="3617" y="353"/>
                      <a:pt x="3608" y="344"/>
                      <a:pt x="3596" y="344"/>
                    </a:cubicBezTo>
                    <a:cubicBezTo>
                      <a:pt x="3585" y="344"/>
                      <a:pt x="3576" y="353"/>
                      <a:pt x="3576" y="365"/>
                    </a:cubicBezTo>
                    <a:cubicBezTo>
                      <a:pt x="3576" y="376"/>
                      <a:pt x="3585" y="386"/>
                      <a:pt x="3596" y="386"/>
                    </a:cubicBezTo>
                    <a:cubicBezTo>
                      <a:pt x="3608" y="386"/>
                      <a:pt x="3617" y="376"/>
                      <a:pt x="3617" y="365"/>
                    </a:cubicBezTo>
                    <a:close/>
                    <a:moveTo>
                      <a:pt x="3587" y="384"/>
                    </a:moveTo>
                    <a:lnTo>
                      <a:pt x="3606" y="346"/>
                    </a:lnTo>
                    <a:lnTo>
                      <a:pt x="3588" y="337"/>
                    </a:lnTo>
                    <a:lnTo>
                      <a:pt x="3569" y="374"/>
                    </a:lnTo>
                    <a:lnTo>
                      <a:pt x="3587" y="384"/>
                    </a:lnTo>
                    <a:close/>
                    <a:moveTo>
                      <a:pt x="3599" y="356"/>
                    </a:moveTo>
                    <a:cubicBezTo>
                      <a:pt x="3599" y="344"/>
                      <a:pt x="3590" y="335"/>
                      <a:pt x="3578" y="335"/>
                    </a:cubicBezTo>
                    <a:cubicBezTo>
                      <a:pt x="3567" y="335"/>
                      <a:pt x="3557" y="344"/>
                      <a:pt x="3557" y="356"/>
                    </a:cubicBezTo>
                    <a:cubicBezTo>
                      <a:pt x="3557" y="367"/>
                      <a:pt x="3567" y="377"/>
                      <a:pt x="3578" y="377"/>
                    </a:cubicBezTo>
                    <a:cubicBezTo>
                      <a:pt x="3590" y="377"/>
                      <a:pt x="3599" y="367"/>
                      <a:pt x="3599" y="356"/>
                    </a:cubicBezTo>
                    <a:close/>
                    <a:moveTo>
                      <a:pt x="3569" y="374"/>
                    </a:moveTo>
                    <a:lnTo>
                      <a:pt x="3588" y="337"/>
                    </a:lnTo>
                    <a:lnTo>
                      <a:pt x="3568" y="327"/>
                    </a:lnTo>
                    <a:lnTo>
                      <a:pt x="3550" y="365"/>
                    </a:lnTo>
                    <a:lnTo>
                      <a:pt x="3569" y="374"/>
                    </a:lnTo>
                    <a:close/>
                    <a:moveTo>
                      <a:pt x="3580" y="346"/>
                    </a:moveTo>
                    <a:cubicBezTo>
                      <a:pt x="3580" y="335"/>
                      <a:pt x="3571" y="325"/>
                      <a:pt x="3559" y="325"/>
                    </a:cubicBezTo>
                    <a:cubicBezTo>
                      <a:pt x="3548" y="325"/>
                      <a:pt x="3538" y="335"/>
                      <a:pt x="3538" y="346"/>
                    </a:cubicBezTo>
                    <a:cubicBezTo>
                      <a:pt x="3538" y="358"/>
                      <a:pt x="3548" y="367"/>
                      <a:pt x="3559" y="367"/>
                    </a:cubicBezTo>
                    <a:cubicBezTo>
                      <a:pt x="3571" y="367"/>
                      <a:pt x="3580" y="358"/>
                      <a:pt x="3580" y="346"/>
                    </a:cubicBezTo>
                    <a:close/>
                    <a:moveTo>
                      <a:pt x="3551" y="365"/>
                    </a:moveTo>
                    <a:lnTo>
                      <a:pt x="3568" y="327"/>
                    </a:lnTo>
                    <a:lnTo>
                      <a:pt x="3549" y="319"/>
                    </a:lnTo>
                    <a:lnTo>
                      <a:pt x="3532" y="357"/>
                    </a:lnTo>
                    <a:lnTo>
                      <a:pt x="3551" y="365"/>
                    </a:lnTo>
                    <a:close/>
                    <a:moveTo>
                      <a:pt x="3561" y="338"/>
                    </a:moveTo>
                    <a:cubicBezTo>
                      <a:pt x="3561" y="326"/>
                      <a:pt x="3552" y="317"/>
                      <a:pt x="3540" y="317"/>
                    </a:cubicBezTo>
                    <a:cubicBezTo>
                      <a:pt x="3529" y="317"/>
                      <a:pt x="3520" y="326"/>
                      <a:pt x="3520" y="338"/>
                    </a:cubicBezTo>
                    <a:cubicBezTo>
                      <a:pt x="3520" y="349"/>
                      <a:pt x="3529" y="359"/>
                      <a:pt x="3540" y="359"/>
                    </a:cubicBezTo>
                    <a:cubicBezTo>
                      <a:pt x="3552" y="359"/>
                      <a:pt x="3561" y="349"/>
                      <a:pt x="3561" y="338"/>
                    </a:cubicBezTo>
                    <a:close/>
                    <a:moveTo>
                      <a:pt x="3532" y="357"/>
                    </a:moveTo>
                    <a:lnTo>
                      <a:pt x="3549" y="318"/>
                    </a:lnTo>
                    <a:lnTo>
                      <a:pt x="3528" y="310"/>
                    </a:lnTo>
                    <a:lnTo>
                      <a:pt x="3512" y="348"/>
                    </a:lnTo>
                    <a:lnTo>
                      <a:pt x="3532" y="357"/>
                    </a:lnTo>
                    <a:close/>
                    <a:moveTo>
                      <a:pt x="3541" y="329"/>
                    </a:moveTo>
                    <a:cubicBezTo>
                      <a:pt x="3541" y="317"/>
                      <a:pt x="3531" y="308"/>
                      <a:pt x="3520" y="308"/>
                    </a:cubicBezTo>
                    <a:cubicBezTo>
                      <a:pt x="3508" y="308"/>
                      <a:pt x="3499" y="317"/>
                      <a:pt x="3499" y="329"/>
                    </a:cubicBezTo>
                    <a:cubicBezTo>
                      <a:pt x="3499" y="341"/>
                      <a:pt x="3508" y="350"/>
                      <a:pt x="3520" y="350"/>
                    </a:cubicBezTo>
                    <a:cubicBezTo>
                      <a:pt x="3531" y="350"/>
                      <a:pt x="3541" y="341"/>
                      <a:pt x="3541" y="329"/>
                    </a:cubicBezTo>
                    <a:close/>
                    <a:moveTo>
                      <a:pt x="3512" y="349"/>
                    </a:moveTo>
                    <a:lnTo>
                      <a:pt x="3528" y="310"/>
                    </a:lnTo>
                    <a:lnTo>
                      <a:pt x="3505" y="301"/>
                    </a:lnTo>
                    <a:lnTo>
                      <a:pt x="3490" y="340"/>
                    </a:lnTo>
                    <a:lnTo>
                      <a:pt x="3512" y="349"/>
                    </a:lnTo>
                    <a:close/>
                    <a:moveTo>
                      <a:pt x="3519" y="320"/>
                    </a:moveTo>
                    <a:cubicBezTo>
                      <a:pt x="3519" y="309"/>
                      <a:pt x="3509" y="299"/>
                      <a:pt x="3498" y="299"/>
                    </a:cubicBezTo>
                    <a:cubicBezTo>
                      <a:pt x="3486" y="299"/>
                      <a:pt x="3477" y="309"/>
                      <a:pt x="3477" y="320"/>
                    </a:cubicBezTo>
                    <a:cubicBezTo>
                      <a:pt x="3477" y="332"/>
                      <a:pt x="3486" y="341"/>
                      <a:pt x="3498" y="341"/>
                    </a:cubicBezTo>
                    <a:cubicBezTo>
                      <a:pt x="3509" y="341"/>
                      <a:pt x="3519" y="332"/>
                      <a:pt x="3519" y="320"/>
                    </a:cubicBezTo>
                    <a:close/>
                    <a:moveTo>
                      <a:pt x="3490" y="340"/>
                    </a:moveTo>
                    <a:lnTo>
                      <a:pt x="3505" y="301"/>
                    </a:lnTo>
                    <a:lnTo>
                      <a:pt x="3482" y="292"/>
                    </a:lnTo>
                    <a:lnTo>
                      <a:pt x="3468" y="332"/>
                    </a:lnTo>
                    <a:lnTo>
                      <a:pt x="3490" y="340"/>
                    </a:lnTo>
                    <a:close/>
                    <a:moveTo>
                      <a:pt x="3496" y="312"/>
                    </a:moveTo>
                    <a:cubicBezTo>
                      <a:pt x="3496" y="300"/>
                      <a:pt x="3486" y="291"/>
                      <a:pt x="3475" y="291"/>
                    </a:cubicBezTo>
                    <a:cubicBezTo>
                      <a:pt x="3463" y="291"/>
                      <a:pt x="3454" y="300"/>
                      <a:pt x="3454" y="312"/>
                    </a:cubicBezTo>
                    <a:cubicBezTo>
                      <a:pt x="3454" y="323"/>
                      <a:pt x="3463" y="333"/>
                      <a:pt x="3475" y="333"/>
                    </a:cubicBezTo>
                    <a:cubicBezTo>
                      <a:pt x="3486" y="333"/>
                      <a:pt x="3496" y="323"/>
                      <a:pt x="3496" y="312"/>
                    </a:cubicBezTo>
                    <a:close/>
                    <a:moveTo>
                      <a:pt x="3468" y="332"/>
                    </a:moveTo>
                    <a:lnTo>
                      <a:pt x="3482" y="292"/>
                    </a:lnTo>
                    <a:lnTo>
                      <a:pt x="3459" y="284"/>
                    </a:lnTo>
                    <a:lnTo>
                      <a:pt x="3445" y="324"/>
                    </a:lnTo>
                    <a:lnTo>
                      <a:pt x="3468" y="332"/>
                    </a:lnTo>
                    <a:close/>
                    <a:moveTo>
                      <a:pt x="3473" y="304"/>
                    </a:moveTo>
                    <a:cubicBezTo>
                      <a:pt x="3473" y="292"/>
                      <a:pt x="3464" y="283"/>
                      <a:pt x="3452" y="283"/>
                    </a:cubicBezTo>
                    <a:cubicBezTo>
                      <a:pt x="3440" y="283"/>
                      <a:pt x="3431" y="292"/>
                      <a:pt x="3431" y="304"/>
                    </a:cubicBezTo>
                    <a:cubicBezTo>
                      <a:pt x="3431" y="316"/>
                      <a:pt x="3440" y="325"/>
                      <a:pt x="3452" y="325"/>
                    </a:cubicBezTo>
                    <a:cubicBezTo>
                      <a:pt x="3464" y="325"/>
                      <a:pt x="3473" y="316"/>
                      <a:pt x="3473" y="304"/>
                    </a:cubicBezTo>
                    <a:close/>
                    <a:moveTo>
                      <a:pt x="3446" y="324"/>
                    </a:moveTo>
                    <a:lnTo>
                      <a:pt x="3458" y="284"/>
                    </a:lnTo>
                    <a:lnTo>
                      <a:pt x="3433" y="276"/>
                    </a:lnTo>
                    <a:lnTo>
                      <a:pt x="3421" y="316"/>
                    </a:lnTo>
                    <a:lnTo>
                      <a:pt x="3446" y="324"/>
                    </a:lnTo>
                    <a:close/>
                    <a:moveTo>
                      <a:pt x="3448" y="296"/>
                    </a:moveTo>
                    <a:cubicBezTo>
                      <a:pt x="3448" y="284"/>
                      <a:pt x="3439" y="275"/>
                      <a:pt x="3427" y="275"/>
                    </a:cubicBezTo>
                    <a:cubicBezTo>
                      <a:pt x="3415" y="275"/>
                      <a:pt x="3406" y="284"/>
                      <a:pt x="3406" y="296"/>
                    </a:cubicBezTo>
                    <a:cubicBezTo>
                      <a:pt x="3406" y="308"/>
                      <a:pt x="3415" y="317"/>
                      <a:pt x="3427" y="317"/>
                    </a:cubicBezTo>
                    <a:cubicBezTo>
                      <a:pt x="3439" y="317"/>
                      <a:pt x="3448" y="308"/>
                      <a:pt x="3448" y="296"/>
                    </a:cubicBezTo>
                    <a:close/>
                    <a:moveTo>
                      <a:pt x="3421" y="316"/>
                    </a:moveTo>
                    <a:lnTo>
                      <a:pt x="3433" y="276"/>
                    </a:lnTo>
                    <a:lnTo>
                      <a:pt x="3406" y="268"/>
                    </a:lnTo>
                    <a:lnTo>
                      <a:pt x="3394" y="308"/>
                    </a:lnTo>
                    <a:lnTo>
                      <a:pt x="3421" y="316"/>
                    </a:lnTo>
                    <a:close/>
                    <a:moveTo>
                      <a:pt x="3421" y="288"/>
                    </a:moveTo>
                    <a:cubicBezTo>
                      <a:pt x="3421" y="277"/>
                      <a:pt x="3412" y="267"/>
                      <a:pt x="3400" y="267"/>
                    </a:cubicBezTo>
                    <a:cubicBezTo>
                      <a:pt x="3389" y="267"/>
                      <a:pt x="3379" y="277"/>
                      <a:pt x="3379" y="288"/>
                    </a:cubicBezTo>
                    <a:cubicBezTo>
                      <a:pt x="3379" y="300"/>
                      <a:pt x="3389" y="309"/>
                      <a:pt x="3400" y="309"/>
                    </a:cubicBezTo>
                    <a:cubicBezTo>
                      <a:pt x="3412" y="309"/>
                      <a:pt x="3421" y="300"/>
                      <a:pt x="3421" y="288"/>
                    </a:cubicBezTo>
                    <a:close/>
                    <a:moveTo>
                      <a:pt x="3395" y="309"/>
                    </a:moveTo>
                    <a:lnTo>
                      <a:pt x="3406" y="268"/>
                    </a:lnTo>
                    <a:lnTo>
                      <a:pt x="3380" y="261"/>
                    </a:lnTo>
                    <a:lnTo>
                      <a:pt x="3369" y="302"/>
                    </a:lnTo>
                    <a:lnTo>
                      <a:pt x="3395" y="309"/>
                    </a:lnTo>
                    <a:close/>
                    <a:moveTo>
                      <a:pt x="3395" y="281"/>
                    </a:moveTo>
                    <a:cubicBezTo>
                      <a:pt x="3395" y="270"/>
                      <a:pt x="3386" y="260"/>
                      <a:pt x="3374" y="260"/>
                    </a:cubicBezTo>
                    <a:cubicBezTo>
                      <a:pt x="3363" y="260"/>
                      <a:pt x="3353" y="270"/>
                      <a:pt x="3353" y="281"/>
                    </a:cubicBezTo>
                    <a:cubicBezTo>
                      <a:pt x="3353" y="293"/>
                      <a:pt x="3363" y="302"/>
                      <a:pt x="3374" y="302"/>
                    </a:cubicBezTo>
                    <a:cubicBezTo>
                      <a:pt x="3386" y="302"/>
                      <a:pt x="3395" y="293"/>
                      <a:pt x="3395" y="281"/>
                    </a:cubicBezTo>
                    <a:close/>
                    <a:moveTo>
                      <a:pt x="3369" y="302"/>
                    </a:moveTo>
                    <a:lnTo>
                      <a:pt x="3379" y="261"/>
                    </a:lnTo>
                    <a:lnTo>
                      <a:pt x="3350" y="254"/>
                    </a:lnTo>
                    <a:lnTo>
                      <a:pt x="3340" y="295"/>
                    </a:lnTo>
                    <a:lnTo>
                      <a:pt x="3369" y="302"/>
                    </a:lnTo>
                    <a:close/>
                    <a:moveTo>
                      <a:pt x="3366" y="274"/>
                    </a:moveTo>
                    <a:cubicBezTo>
                      <a:pt x="3366" y="263"/>
                      <a:pt x="3357" y="253"/>
                      <a:pt x="3345" y="253"/>
                    </a:cubicBezTo>
                    <a:cubicBezTo>
                      <a:pt x="3333" y="253"/>
                      <a:pt x="3324" y="263"/>
                      <a:pt x="3324" y="274"/>
                    </a:cubicBezTo>
                    <a:cubicBezTo>
                      <a:pt x="3324" y="286"/>
                      <a:pt x="3333" y="295"/>
                      <a:pt x="3345" y="295"/>
                    </a:cubicBezTo>
                    <a:cubicBezTo>
                      <a:pt x="3357" y="295"/>
                      <a:pt x="3366" y="286"/>
                      <a:pt x="3366" y="274"/>
                    </a:cubicBezTo>
                    <a:close/>
                    <a:moveTo>
                      <a:pt x="3340" y="295"/>
                    </a:moveTo>
                    <a:lnTo>
                      <a:pt x="3349" y="254"/>
                    </a:lnTo>
                    <a:lnTo>
                      <a:pt x="3321" y="247"/>
                    </a:lnTo>
                    <a:lnTo>
                      <a:pt x="3312" y="288"/>
                    </a:lnTo>
                    <a:lnTo>
                      <a:pt x="3340" y="295"/>
                    </a:lnTo>
                    <a:close/>
                    <a:moveTo>
                      <a:pt x="3337" y="268"/>
                    </a:moveTo>
                    <a:cubicBezTo>
                      <a:pt x="3337" y="256"/>
                      <a:pt x="3328" y="247"/>
                      <a:pt x="3316" y="247"/>
                    </a:cubicBezTo>
                    <a:cubicBezTo>
                      <a:pt x="3305" y="247"/>
                      <a:pt x="3295" y="256"/>
                      <a:pt x="3295" y="268"/>
                    </a:cubicBezTo>
                    <a:cubicBezTo>
                      <a:pt x="3295" y="279"/>
                      <a:pt x="3305" y="289"/>
                      <a:pt x="3316" y="289"/>
                    </a:cubicBezTo>
                    <a:cubicBezTo>
                      <a:pt x="3328" y="289"/>
                      <a:pt x="3337" y="279"/>
                      <a:pt x="3337" y="268"/>
                    </a:cubicBezTo>
                    <a:close/>
                    <a:moveTo>
                      <a:pt x="3312" y="288"/>
                    </a:moveTo>
                    <a:lnTo>
                      <a:pt x="3320" y="247"/>
                    </a:lnTo>
                    <a:lnTo>
                      <a:pt x="3292" y="242"/>
                    </a:lnTo>
                    <a:lnTo>
                      <a:pt x="3283" y="283"/>
                    </a:lnTo>
                    <a:lnTo>
                      <a:pt x="3312" y="288"/>
                    </a:lnTo>
                    <a:close/>
                    <a:moveTo>
                      <a:pt x="3308" y="262"/>
                    </a:moveTo>
                    <a:cubicBezTo>
                      <a:pt x="3308" y="251"/>
                      <a:pt x="3299" y="241"/>
                      <a:pt x="3287" y="241"/>
                    </a:cubicBezTo>
                    <a:cubicBezTo>
                      <a:pt x="3276" y="241"/>
                      <a:pt x="3266" y="251"/>
                      <a:pt x="3266" y="262"/>
                    </a:cubicBezTo>
                    <a:cubicBezTo>
                      <a:pt x="3266" y="274"/>
                      <a:pt x="3276" y="283"/>
                      <a:pt x="3287" y="283"/>
                    </a:cubicBezTo>
                    <a:cubicBezTo>
                      <a:pt x="3299" y="283"/>
                      <a:pt x="3308" y="274"/>
                      <a:pt x="3308" y="262"/>
                    </a:cubicBezTo>
                    <a:close/>
                    <a:moveTo>
                      <a:pt x="3284" y="283"/>
                    </a:moveTo>
                    <a:lnTo>
                      <a:pt x="3291" y="241"/>
                    </a:lnTo>
                    <a:lnTo>
                      <a:pt x="3261" y="236"/>
                    </a:lnTo>
                    <a:lnTo>
                      <a:pt x="3253" y="277"/>
                    </a:lnTo>
                    <a:lnTo>
                      <a:pt x="3284" y="283"/>
                    </a:lnTo>
                    <a:close/>
                    <a:moveTo>
                      <a:pt x="3278" y="257"/>
                    </a:moveTo>
                    <a:cubicBezTo>
                      <a:pt x="3278" y="245"/>
                      <a:pt x="3269" y="236"/>
                      <a:pt x="3257" y="236"/>
                    </a:cubicBezTo>
                    <a:cubicBezTo>
                      <a:pt x="3245" y="236"/>
                      <a:pt x="3236" y="245"/>
                      <a:pt x="3236" y="257"/>
                    </a:cubicBezTo>
                    <a:cubicBezTo>
                      <a:pt x="3236" y="268"/>
                      <a:pt x="3245" y="278"/>
                      <a:pt x="3257" y="278"/>
                    </a:cubicBezTo>
                    <a:cubicBezTo>
                      <a:pt x="3269" y="278"/>
                      <a:pt x="3278" y="268"/>
                      <a:pt x="3278" y="257"/>
                    </a:cubicBezTo>
                    <a:close/>
                    <a:moveTo>
                      <a:pt x="3254" y="277"/>
                    </a:moveTo>
                    <a:lnTo>
                      <a:pt x="3260" y="236"/>
                    </a:lnTo>
                    <a:lnTo>
                      <a:pt x="3231" y="231"/>
                    </a:lnTo>
                    <a:lnTo>
                      <a:pt x="3224" y="272"/>
                    </a:lnTo>
                    <a:lnTo>
                      <a:pt x="3254" y="277"/>
                    </a:lnTo>
                    <a:close/>
                    <a:moveTo>
                      <a:pt x="3248" y="252"/>
                    </a:moveTo>
                    <a:cubicBezTo>
                      <a:pt x="3248" y="240"/>
                      <a:pt x="3239" y="231"/>
                      <a:pt x="3227" y="231"/>
                    </a:cubicBezTo>
                    <a:cubicBezTo>
                      <a:pt x="3216" y="231"/>
                      <a:pt x="3206" y="240"/>
                      <a:pt x="3206" y="252"/>
                    </a:cubicBezTo>
                    <a:cubicBezTo>
                      <a:pt x="3206" y="263"/>
                      <a:pt x="3216" y="273"/>
                      <a:pt x="3227" y="273"/>
                    </a:cubicBezTo>
                    <a:cubicBezTo>
                      <a:pt x="3239" y="273"/>
                      <a:pt x="3248" y="263"/>
                      <a:pt x="3248" y="252"/>
                    </a:cubicBezTo>
                    <a:close/>
                    <a:moveTo>
                      <a:pt x="3224" y="272"/>
                    </a:moveTo>
                    <a:lnTo>
                      <a:pt x="3230" y="231"/>
                    </a:lnTo>
                    <a:lnTo>
                      <a:pt x="3199" y="226"/>
                    </a:lnTo>
                    <a:lnTo>
                      <a:pt x="3193" y="268"/>
                    </a:lnTo>
                    <a:lnTo>
                      <a:pt x="3224" y="272"/>
                    </a:lnTo>
                    <a:close/>
                    <a:moveTo>
                      <a:pt x="3217" y="247"/>
                    </a:moveTo>
                    <a:cubicBezTo>
                      <a:pt x="3217" y="235"/>
                      <a:pt x="3208" y="226"/>
                      <a:pt x="3196" y="226"/>
                    </a:cubicBezTo>
                    <a:cubicBezTo>
                      <a:pt x="3184" y="226"/>
                      <a:pt x="3175" y="235"/>
                      <a:pt x="3175" y="247"/>
                    </a:cubicBezTo>
                    <a:cubicBezTo>
                      <a:pt x="3175" y="259"/>
                      <a:pt x="3184" y="268"/>
                      <a:pt x="3196" y="268"/>
                    </a:cubicBezTo>
                    <a:cubicBezTo>
                      <a:pt x="3208" y="268"/>
                      <a:pt x="3217" y="259"/>
                      <a:pt x="3217" y="247"/>
                    </a:cubicBezTo>
                    <a:close/>
                    <a:moveTo>
                      <a:pt x="3193" y="268"/>
                    </a:moveTo>
                    <a:lnTo>
                      <a:pt x="3199" y="226"/>
                    </a:lnTo>
                    <a:lnTo>
                      <a:pt x="3169" y="222"/>
                    </a:lnTo>
                    <a:lnTo>
                      <a:pt x="3164" y="264"/>
                    </a:lnTo>
                    <a:lnTo>
                      <a:pt x="3193" y="268"/>
                    </a:lnTo>
                    <a:close/>
                    <a:moveTo>
                      <a:pt x="3187" y="243"/>
                    </a:moveTo>
                    <a:cubicBezTo>
                      <a:pt x="3187" y="231"/>
                      <a:pt x="3178" y="222"/>
                      <a:pt x="3166" y="222"/>
                    </a:cubicBezTo>
                    <a:cubicBezTo>
                      <a:pt x="3155" y="222"/>
                      <a:pt x="3146" y="231"/>
                      <a:pt x="3146" y="243"/>
                    </a:cubicBezTo>
                    <a:cubicBezTo>
                      <a:pt x="3146" y="255"/>
                      <a:pt x="3155" y="264"/>
                      <a:pt x="3166" y="264"/>
                    </a:cubicBezTo>
                    <a:cubicBezTo>
                      <a:pt x="3178" y="264"/>
                      <a:pt x="3187" y="255"/>
                      <a:pt x="3187" y="243"/>
                    </a:cubicBezTo>
                    <a:close/>
                    <a:moveTo>
                      <a:pt x="3164" y="264"/>
                    </a:moveTo>
                    <a:lnTo>
                      <a:pt x="3169" y="222"/>
                    </a:lnTo>
                    <a:lnTo>
                      <a:pt x="3138" y="219"/>
                    </a:lnTo>
                    <a:lnTo>
                      <a:pt x="3133" y="260"/>
                    </a:lnTo>
                    <a:lnTo>
                      <a:pt x="3164" y="264"/>
                    </a:lnTo>
                    <a:close/>
                    <a:moveTo>
                      <a:pt x="3157" y="239"/>
                    </a:moveTo>
                    <a:cubicBezTo>
                      <a:pt x="3157" y="228"/>
                      <a:pt x="3147" y="218"/>
                      <a:pt x="3136" y="218"/>
                    </a:cubicBezTo>
                    <a:cubicBezTo>
                      <a:pt x="3124" y="218"/>
                      <a:pt x="3115" y="228"/>
                      <a:pt x="3115" y="239"/>
                    </a:cubicBezTo>
                    <a:cubicBezTo>
                      <a:pt x="3115" y="251"/>
                      <a:pt x="3124" y="260"/>
                      <a:pt x="3136" y="260"/>
                    </a:cubicBezTo>
                    <a:cubicBezTo>
                      <a:pt x="3147" y="260"/>
                      <a:pt x="3157" y="251"/>
                      <a:pt x="3157" y="239"/>
                    </a:cubicBezTo>
                    <a:close/>
                    <a:moveTo>
                      <a:pt x="3134" y="260"/>
                    </a:moveTo>
                    <a:lnTo>
                      <a:pt x="3138" y="219"/>
                    </a:lnTo>
                    <a:lnTo>
                      <a:pt x="3108" y="215"/>
                    </a:lnTo>
                    <a:lnTo>
                      <a:pt x="3103" y="257"/>
                    </a:lnTo>
                    <a:lnTo>
                      <a:pt x="3134" y="260"/>
                    </a:lnTo>
                    <a:close/>
                    <a:moveTo>
                      <a:pt x="3127" y="236"/>
                    </a:moveTo>
                    <a:cubicBezTo>
                      <a:pt x="3127" y="224"/>
                      <a:pt x="3117" y="215"/>
                      <a:pt x="3106" y="215"/>
                    </a:cubicBezTo>
                    <a:cubicBezTo>
                      <a:pt x="3094" y="215"/>
                      <a:pt x="3085" y="224"/>
                      <a:pt x="3085" y="236"/>
                    </a:cubicBezTo>
                    <a:cubicBezTo>
                      <a:pt x="3085" y="248"/>
                      <a:pt x="3094" y="257"/>
                      <a:pt x="3106" y="257"/>
                    </a:cubicBezTo>
                    <a:cubicBezTo>
                      <a:pt x="3117" y="257"/>
                      <a:pt x="3127" y="248"/>
                      <a:pt x="3127" y="236"/>
                    </a:cubicBezTo>
                    <a:close/>
                    <a:moveTo>
                      <a:pt x="3104" y="257"/>
                    </a:moveTo>
                    <a:lnTo>
                      <a:pt x="3108" y="215"/>
                    </a:lnTo>
                    <a:lnTo>
                      <a:pt x="3076" y="212"/>
                    </a:lnTo>
                    <a:lnTo>
                      <a:pt x="3072" y="254"/>
                    </a:lnTo>
                    <a:lnTo>
                      <a:pt x="3104" y="257"/>
                    </a:lnTo>
                    <a:close/>
                    <a:moveTo>
                      <a:pt x="3095" y="233"/>
                    </a:moveTo>
                    <a:cubicBezTo>
                      <a:pt x="3095" y="221"/>
                      <a:pt x="3086" y="212"/>
                      <a:pt x="3074" y="212"/>
                    </a:cubicBezTo>
                    <a:cubicBezTo>
                      <a:pt x="3063" y="212"/>
                      <a:pt x="3053" y="221"/>
                      <a:pt x="3053" y="233"/>
                    </a:cubicBezTo>
                    <a:cubicBezTo>
                      <a:pt x="3053" y="245"/>
                      <a:pt x="3063" y="254"/>
                      <a:pt x="3074" y="254"/>
                    </a:cubicBezTo>
                    <a:cubicBezTo>
                      <a:pt x="3086" y="254"/>
                      <a:pt x="3095" y="245"/>
                      <a:pt x="3095" y="233"/>
                    </a:cubicBezTo>
                    <a:close/>
                    <a:moveTo>
                      <a:pt x="3072" y="254"/>
                    </a:moveTo>
                    <a:lnTo>
                      <a:pt x="3076" y="212"/>
                    </a:lnTo>
                    <a:lnTo>
                      <a:pt x="3043" y="209"/>
                    </a:lnTo>
                    <a:lnTo>
                      <a:pt x="3040" y="251"/>
                    </a:lnTo>
                    <a:lnTo>
                      <a:pt x="3072" y="254"/>
                    </a:lnTo>
                    <a:close/>
                    <a:moveTo>
                      <a:pt x="3063" y="230"/>
                    </a:moveTo>
                    <a:cubicBezTo>
                      <a:pt x="3063" y="218"/>
                      <a:pt x="3053" y="209"/>
                      <a:pt x="3042" y="209"/>
                    </a:cubicBezTo>
                    <a:cubicBezTo>
                      <a:pt x="3030" y="209"/>
                      <a:pt x="3021" y="218"/>
                      <a:pt x="3021" y="230"/>
                    </a:cubicBezTo>
                    <a:cubicBezTo>
                      <a:pt x="3021" y="242"/>
                      <a:pt x="3030" y="251"/>
                      <a:pt x="3042" y="251"/>
                    </a:cubicBezTo>
                    <a:cubicBezTo>
                      <a:pt x="3053" y="251"/>
                      <a:pt x="3063" y="242"/>
                      <a:pt x="3063" y="230"/>
                    </a:cubicBezTo>
                    <a:close/>
                    <a:moveTo>
                      <a:pt x="3040" y="251"/>
                    </a:moveTo>
                    <a:lnTo>
                      <a:pt x="3043" y="209"/>
                    </a:lnTo>
                    <a:lnTo>
                      <a:pt x="3011" y="206"/>
                    </a:lnTo>
                    <a:lnTo>
                      <a:pt x="3008" y="248"/>
                    </a:lnTo>
                    <a:lnTo>
                      <a:pt x="3040" y="251"/>
                    </a:lnTo>
                    <a:close/>
                    <a:moveTo>
                      <a:pt x="3030" y="227"/>
                    </a:moveTo>
                    <a:cubicBezTo>
                      <a:pt x="3030" y="216"/>
                      <a:pt x="3021" y="206"/>
                      <a:pt x="3009" y="206"/>
                    </a:cubicBezTo>
                    <a:cubicBezTo>
                      <a:pt x="2998" y="206"/>
                      <a:pt x="2988" y="216"/>
                      <a:pt x="2988" y="227"/>
                    </a:cubicBezTo>
                    <a:cubicBezTo>
                      <a:pt x="2988" y="239"/>
                      <a:pt x="2998" y="248"/>
                      <a:pt x="3009" y="248"/>
                    </a:cubicBezTo>
                    <a:cubicBezTo>
                      <a:pt x="3021" y="248"/>
                      <a:pt x="3030" y="239"/>
                      <a:pt x="3030" y="227"/>
                    </a:cubicBezTo>
                    <a:close/>
                    <a:moveTo>
                      <a:pt x="3008" y="248"/>
                    </a:moveTo>
                    <a:lnTo>
                      <a:pt x="3011" y="206"/>
                    </a:lnTo>
                    <a:lnTo>
                      <a:pt x="2978" y="204"/>
                    </a:lnTo>
                    <a:lnTo>
                      <a:pt x="2975" y="246"/>
                    </a:lnTo>
                    <a:lnTo>
                      <a:pt x="3008" y="248"/>
                    </a:lnTo>
                    <a:close/>
                    <a:moveTo>
                      <a:pt x="2997" y="225"/>
                    </a:moveTo>
                    <a:cubicBezTo>
                      <a:pt x="2997" y="213"/>
                      <a:pt x="2988" y="204"/>
                      <a:pt x="2976" y="204"/>
                    </a:cubicBezTo>
                    <a:cubicBezTo>
                      <a:pt x="2965" y="204"/>
                      <a:pt x="2955" y="213"/>
                      <a:pt x="2955" y="225"/>
                    </a:cubicBezTo>
                    <a:cubicBezTo>
                      <a:pt x="2955" y="236"/>
                      <a:pt x="2965" y="246"/>
                      <a:pt x="2976" y="246"/>
                    </a:cubicBezTo>
                    <a:cubicBezTo>
                      <a:pt x="2988" y="246"/>
                      <a:pt x="2997" y="236"/>
                      <a:pt x="2997" y="225"/>
                    </a:cubicBezTo>
                    <a:close/>
                    <a:moveTo>
                      <a:pt x="2975" y="246"/>
                    </a:moveTo>
                    <a:lnTo>
                      <a:pt x="2978" y="204"/>
                    </a:lnTo>
                    <a:lnTo>
                      <a:pt x="2945" y="202"/>
                    </a:lnTo>
                    <a:lnTo>
                      <a:pt x="2942" y="244"/>
                    </a:lnTo>
                    <a:lnTo>
                      <a:pt x="2975" y="246"/>
                    </a:lnTo>
                    <a:close/>
                    <a:moveTo>
                      <a:pt x="2964" y="223"/>
                    </a:moveTo>
                    <a:cubicBezTo>
                      <a:pt x="2964" y="211"/>
                      <a:pt x="2955" y="202"/>
                      <a:pt x="2943" y="202"/>
                    </a:cubicBezTo>
                    <a:cubicBezTo>
                      <a:pt x="2932" y="202"/>
                      <a:pt x="2922" y="211"/>
                      <a:pt x="2922" y="223"/>
                    </a:cubicBezTo>
                    <a:cubicBezTo>
                      <a:pt x="2922" y="234"/>
                      <a:pt x="2932" y="244"/>
                      <a:pt x="2943" y="244"/>
                    </a:cubicBezTo>
                    <a:cubicBezTo>
                      <a:pt x="2955" y="244"/>
                      <a:pt x="2964" y="234"/>
                      <a:pt x="2964" y="223"/>
                    </a:cubicBezTo>
                    <a:close/>
                    <a:moveTo>
                      <a:pt x="2942" y="244"/>
                    </a:moveTo>
                    <a:lnTo>
                      <a:pt x="2945" y="202"/>
                    </a:lnTo>
                    <a:lnTo>
                      <a:pt x="2909" y="199"/>
                    </a:lnTo>
                    <a:lnTo>
                      <a:pt x="2906" y="241"/>
                    </a:lnTo>
                    <a:lnTo>
                      <a:pt x="2942" y="244"/>
                    </a:lnTo>
                    <a:close/>
                    <a:moveTo>
                      <a:pt x="2928" y="220"/>
                    </a:moveTo>
                    <a:cubicBezTo>
                      <a:pt x="2928" y="208"/>
                      <a:pt x="2919" y="199"/>
                      <a:pt x="2907" y="199"/>
                    </a:cubicBezTo>
                    <a:cubicBezTo>
                      <a:pt x="2896" y="199"/>
                      <a:pt x="2886" y="208"/>
                      <a:pt x="2886" y="220"/>
                    </a:cubicBezTo>
                    <a:cubicBezTo>
                      <a:pt x="2886" y="232"/>
                      <a:pt x="2896" y="241"/>
                      <a:pt x="2907" y="241"/>
                    </a:cubicBezTo>
                    <a:cubicBezTo>
                      <a:pt x="2919" y="241"/>
                      <a:pt x="2928" y="232"/>
                      <a:pt x="2928" y="220"/>
                    </a:cubicBezTo>
                    <a:close/>
                    <a:moveTo>
                      <a:pt x="2906" y="241"/>
                    </a:moveTo>
                    <a:lnTo>
                      <a:pt x="2909" y="199"/>
                    </a:lnTo>
                    <a:lnTo>
                      <a:pt x="2872" y="196"/>
                    </a:lnTo>
                    <a:lnTo>
                      <a:pt x="2869" y="238"/>
                    </a:lnTo>
                    <a:lnTo>
                      <a:pt x="2906" y="241"/>
                    </a:lnTo>
                    <a:close/>
                    <a:moveTo>
                      <a:pt x="2892" y="217"/>
                    </a:moveTo>
                    <a:cubicBezTo>
                      <a:pt x="2892" y="206"/>
                      <a:pt x="2882" y="196"/>
                      <a:pt x="2871" y="196"/>
                    </a:cubicBezTo>
                    <a:cubicBezTo>
                      <a:pt x="2859" y="196"/>
                      <a:pt x="2850" y="206"/>
                      <a:pt x="2850" y="217"/>
                    </a:cubicBezTo>
                    <a:cubicBezTo>
                      <a:pt x="2850" y="229"/>
                      <a:pt x="2859" y="238"/>
                      <a:pt x="2871" y="238"/>
                    </a:cubicBezTo>
                    <a:cubicBezTo>
                      <a:pt x="2882" y="238"/>
                      <a:pt x="2892" y="229"/>
                      <a:pt x="2892" y="217"/>
                    </a:cubicBezTo>
                    <a:close/>
                    <a:moveTo>
                      <a:pt x="2869" y="238"/>
                    </a:moveTo>
                    <a:lnTo>
                      <a:pt x="2872" y="196"/>
                    </a:lnTo>
                    <a:lnTo>
                      <a:pt x="2837" y="193"/>
                    </a:lnTo>
                    <a:lnTo>
                      <a:pt x="2833" y="235"/>
                    </a:lnTo>
                    <a:lnTo>
                      <a:pt x="2869" y="238"/>
                    </a:lnTo>
                    <a:close/>
                    <a:moveTo>
                      <a:pt x="2856" y="214"/>
                    </a:moveTo>
                    <a:cubicBezTo>
                      <a:pt x="2856" y="203"/>
                      <a:pt x="2846" y="193"/>
                      <a:pt x="2835" y="193"/>
                    </a:cubicBezTo>
                    <a:cubicBezTo>
                      <a:pt x="2823" y="193"/>
                      <a:pt x="2814" y="203"/>
                      <a:pt x="2814" y="214"/>
                    </a:cubicBezTo>
                    <a:cubicBezTo>
                      <a:pt x="2814" y="226"/>
                      <a:pt x="2823" y="235"/>
                      <a:pt x="2835" y="235"/>
                    </a:cubicBezTo>
                    <a:cubicBezTo>
                      <a:pt x="2846" y="235"/>
                      <a:pt x="2856" y="226"/>
                      <a:pt x="2856" y="214"/>
                    </a:cubicBezTo>
                    <a:close/>
                    <a:moveTo>
                      <a:pt x="2833" y="235"/>
                    </a:moveTo>
                    <a:lnTo>
                      <a:pt x="2837" y="193"/>
                    </a:lnTo>
                    <a:lnTo>
                      <a:pt x="2801" y="190"/>
                    </a:lnTo>
                    <a:lnTo>
                      <a:pt x="2797" y="232"/>
                    </a:lnTo>
                    <a:lnTo>
                      <a:pt x="2833" y="235"/>
                    </a:lnTo>
                    <a:close/>
                    <a:moveTo>
                      <a:pt x="2820" y="211"/>
                    </a:moveTo>
                    <a:cubicBezTo>
                      <a:pt x="2820" y="199"/>
                      <a:pt x="2810" y="190"/>
                      <a:pt x="2799" y="190"/>
                    </a:cubicBezTo>
                    <a:cubicBezTo>
                      <a:pt x="2787" y="190"/>
                      <a:pt x="2778" y="199"/>
                      <a:pt x="2778" y="211"/>
                    </a:cubicBezTo>
                    <a:cubicBezTo>
                      <a:pt x="2778" y="223"/>
                      <a:pt x="2787" y="232"/>
                      <a:pt x="2799" y="232"/>
                    </a:cubicBezTo>
                    <a:cubicBezTo>
                      <a:pt x="2810" y="232"/>
                      <a:pt x="2820" y="223"/>
                      <a:pt x="2820" y="211"/>
                    </a:cubicBezTo>
                    <a:close/>
                    <a:moveTo>
                      <a:pt x="2797" y="232"/>
                    </a:moveTo>
                    <a:lnTo>
                      <a:pt x="2801" y="190"/>
                    </a:lnTo>
                    <a:lnTo>
                      <a:pt x="2764" y="187"/>
                    </a:lnTo>
                    <a:lnTo>
                      <a:pt x="2760" y="228"/>
                    </a:lnTo>
                    <a:lnTo>
                      <a:pt x="2797" y="232"/>
                    </a:lnTo>
                    <a:close/>
                    <a:moveTo>
                      <a:pt x="2783" y="208"/>
                    </a:moveTo>
                    <a:cubicBezTo>
                      <a:pt x="2783" y="196"/>
                      <a:pt x="2774" y="187"/>
                      <a:pt x="2762" y="187"/>
                    </a:cubicBezTo>
                    <a:cubicBezTo>
                      <a:pt x="2751" y="187"/>
                      <a:pt x="2741" y="196"/>
                      <a:pt x="2741" y="208"/>
                    </a:cubicBezTo>
                    <a:cubicBezTo>
                      <a:pt x="2741" y="219"/>
                      <a:pt x="2751" y="229"/>
                      <a:pt x="2762" y="229"/>
                    </a:cubicBezTo>
                    <a:cubicBezTo>
                      <a:pt x="2774" y="229"/>
                      <a:pt x="2783" y="219"/>
                      <a:pt x="2783" y="208"/>
                    </a:cubicBezTo>
                    <a:close/>
                    <a:moveTo>
                      <a:pt x="2760" y="228"/>
                    </a:moveTo>
                    <a:lnTo>
                      <a:pt x="2764" y="187"/>
                    </a:lnTo>
                    <a:lnTo>
                      <a:pt x="2729" y="183"/>
                    </a:lnTo>
                    <a:lnTo>
                      <a:pt x="2725" y="225"/>
                    </a:lnTo>
                    <a:lnTo>
                      <a:pt x="2760" y="228"/>
                    </a:lnTo>
                    <a:close/>
                    <a:moveTo>
                      <a:pt x="2748" y="204"/>
                    </a:moveTo>
                    <a:cubicBezTo>
                      <a:pt x="2748" y="192"/>
                      <a:pt x="2738" y="183"/>
                      <a:pt x="2727" y="183"/>
                    </a:cubicBezTo>
                    <a:cubicBezTo>
                      <a:pt x="2715" y="183"/>
                      <a:pt x="2706" y="192"/>
                      <a:pt x="2706" y="204"/>
                    </a:cubicBezTo>
                    <a:cubicBezTo>
                      <a:pt x="2706" y="216"/>
                      <a:pt x="2715" y="225"/>
                      <a:pt x="2727" y="225"/>
                    </a:cubicBezTo>
                    <a:cubicBezTo>
                      <a:pt x="2738" y="225"/>
                      <a:pt x="2748" y="216"/>
                      <a:pt x="2748" y="204"/>
                    </a:cubicBezTo>
                    <a:close/>
                    <a:moveTo>
                      <a:pt x="2724" y="225"/>
                    </a:moveTo>
                    <a:lnTo>
                      <a:pt x="2729" y="183"/>
                    </a:lnTo>
                    <a:lnTo>
                      <a:pt x="2693" y="179"/>
                    </a:lnTo>
                    <a:lnTo>
                      <a:pt x="2689" y="221"/>
                    </a:lnTo>
                    <a:lnTo>
                      <a:pt x="2724" y="225"/>
                    </a:lnTo>
                    <a:close/>
                    <a:moveTo>
                      <a:pt x="2712" y="200"/>
                    </a:moveTo>
                    <a:cubicBezTo>
                      <a:pt x="2712" y="189"/>
                      <a:pt x="2703" y="179"/>
                      <a:pt x="2691" y="179"/>
                    </a:cubicBezTo>
                    <a:cubicBezTo>
                      <a:pt x="2679" y="179"/>
                      <a:pt x="2670" y="189"/>
                      <a:pt x="2670" y="200"/>
                    </a:cubicBezTo>
                    <a:cubicBezTo>
                      <a:pt x="2670" y="212"/>
                      <a:pt x="2679" y="221"/>
                      <a:pt x="2691" y="221"/>
                    </a:cubicBezTo>
                    <a:cubicBezTo>
                      <a:pt x="2703" y="221"/>
                      <a:pt x="2712" y="212"/>
                      <a:pt x="2712" y="200"/>
                    </a:cubicBezTo>
                    <a:close/>
                    <a:moveTo>
                      <a:pt x="2689" y="221"/>
                    </a:moveTo>
                    <a:lnTo>
                      <a:pt x="2693" y="179"/>
                    </a:lnTo>
                    <a:lnTo>
                      <a:pt x="2658" y="176"/>
                    </a:lnTo>
                    <a:lnTo>
                      <a:pt x="2654" y="217"/>
                    </a:lnTo>
                    <a:lnTo>
                      <a:pt x="2689" y="221"/>
                    </a:lnTo>
                    <a:close/>
                    <a:moveTo>
                      <a:pt x="2677" y="196"/>
                    </a:moveTo>
                    <a:cubicBezTo>
                      <a:pt x="2677" y="185"/>
                      <a:pt x="2667" y="175"/>
                      <a:pt x="2656" y="175"/>
                    </a:cubicBezTo>
                    <a:cubicBezTo>
                      <a:pt x="2644" y="175"/>
                      <a:pt x="2635" y="185"/>
                      <a:pt x="2635" y="196"/>
                    </a:cubicBezTo>
                    <a:cubicBezTo>
                      <a:pt x="2635" y="208"/>
                      <a:pt x="2644" y="217"/>
                      <a:pt x="2656" y="217"/>
                    </a:cubicBezTo>
                    <a:cubicBezTo>
                      <a:pt x="2667" y="217"/>
                      <a:pt x="2677" y="208"/>
                      <a:pt x="2677" y="196"/>
                    </a:cubicBezTo>
                    <a:close/>
                    <a:moveTo>
                      <a:pt x="2653" y="217"/>
                    </a:moveTo>
                    <a:lnTo>
                      <a:pt x="2658" y="176"/>
                    </a:lnTo>
                    <a:lnTo>
                      <a:pt x="2622" y="171"/>
                    </a:lnTo>
                    <a:lnTo>
                      <a:pt x="2618" y="213"/>
                    </a:lnTo>
                    <a:lnTo>
                      <a:pt x="2653" y="217"/>
                    </a:lnTo>
                    <a:close/>
                    <a:moveTo>
                      <a:pt x="2641" y="192"/>
                    </a:moveTo>
                    <a:cubicBezTo>
                      <a:pt x="2641" y="181"/>
                      <a:pt x="2632" y="171"/>
                      <a:pt x="2620" y="171"/>
                    </a:cubicBezTo>
                    <a:cubicBezTo>
                      <a:pt x="2608" y="171"/>
                      <a:pt x="2599" y="181"/>
                      <a:pt x="2599" y="192"/>
                    </a:cubicBezTo>
                    <a:cubicBezTo>
                      <a:pt x="2599" y="204"/>
                      <a:pt x="2608" y="213"/>
                      <a:pt x="2620" y="213"/>
                    </a:cubicBezTo>
                    <a:cubicBezTo>
                      <a:pt x="2632" y="213"/>
                      <a:pt x="2641" y="204"/>
                      <a:pt x="2641" y="192"/>
                    </a:cubicBezTo>
                    <a:close/>
                    <a:moveTo>
                      <a:pt x="2617" y="213"/>
                    </a:moveTo>
                    <a:lnTo>
                      <a:pt x="2622" y="171"/>
                    </a:lnTo>
                    <a:lnTo>
                      <a:pt x="2586" y="167"/>
                    </a:lnTo>
                    <a:lnTo>
                      <a:pt x="2581" y="209"/>
                    </a:lnTo>
                    <a:lnTo>
                      <a:pt x="2617" y="213"/>
                    </a:lnTo>
                    <a:close/>
                    <a:moveTo>
                      <a:pt x="2605" y="188"/>
                    </a:moveTo>
                    <a:cubicBezTo>
                      <a:pt x="2605" y="176"/>
                      <a:pt x="2595" y="167"/>
                      <a:pt x="2584" y="167"/>
                    </a:cubicBezTo>
                    <a:cubicBezTo>
                      <a:pt x="2572" y="167"/>
                      <a:pt x="2563" y="176"/>
                      <a:pt x="2563" y="188"/>
                    </a:cubicBezTo>
                    <a:cubicBezTo>
                      <a:pt x="2563" y="200"/>
                      <a:pt x="2572" y="209"/>
                      <a:pt x="2584" y="209"/>
                    </a:cubicBezTo>
                    <a:cubicBezTo>
                      <a:pt x="2595" y="209"/>
                      <a:pt x="2605" y="200"/>
                      <a:pt x="2605" y="188"/>
                    </a:cubicBezTo>
                    <a:close/>
                    <a:moveTo>
                      <a:pt x="2581" y="209"/>
                    </a:moveTo>
                    <a:lnTo>
                      <a:pt x="2586" y="167"/>
                    </a:lnTo>
                    <a:lnTo>
                      <a:pt x="2550" y="163"/>
                    </a:lnTo>
                    <a:lnTo>
                      <a:pt x="2545" y="204"/>
                    </a:lnTo>
                    <a:lnTo>
                      <a:pt x="2581" y="209"/>
                    </a:lnTo>
                    <a:close/>
                    <a:moveTo>
                      <a:pt x="2569" y="183"/>
                    </a:moveTo>
                    <a:cubicBezTo>
                      <a:pt x="2569" y="172"/>
                      <a:pt x="2559" y="162"/>
                      <a:pt x="2548" y="162"/>
                    </a:cubicBezTo>
                    <a:cubicBezTo>
                      <a:pt x="2536" y="162"/>
                      <a:pt x="2527" y="172"/>
                      <a:pt x="2527" y="183"/>
                    </a:cubicBezTo>
                    <a:cubicBezTo>
                      <a:pt x="2527" y="195"/>
                      <a:pt x="2536" y="204"/>
                      <a:pt x="2548" y="204"/>
                    </a:cubicBezTo>
                    <a:cubicBezTo>
                      <a:pt x="2559" y="204"/>
                      <a:pt x="2569" y="195"/>
                      <a:pt x="2569" y="183"/>
                    </a:cubicBezTo>
                    <a:close/>
                    <a:moveTo>
                      <a:pt x="2545" y="204"/>
                    </a:moveTo>
                    <a:lnTo>
                      <a:pt x="2550" y="163"/>
                    </a:lnTo>
                    <a:lnTo>
                      <a:pt x="2515" y="158"/>
                    </a:lnTo>
                    <a:lnTo>
                      <a:pt x="2509" y="200"/>
                    </a:lnTo>
                    <a:lnTo>
                      <a:pt x="2545" y="204"/>
                    </a:lnTo>
                    <a:close/>
                    <a:moveTo>
                      <a:pt x="2533" y="179"/>
                    </a:moveTo>
                    <a:cubicBezTo>
                      <a:pt x="2533" y="167"/>
                      <a:pt x="2524" y="158"/>
                      <a:pt x="2512" y="158"/>
                    </a:cubicBezTo>
                    <a:cubicBezTo>
                      <a:pt x="2500" y="158"/>
                      <a:pt x="2491" y="167"/>
                      <a:pt x="2491" y="179"/>
                    </a:cubicBezTo>
                    <a:cubicBezTo>
                      <a:pt x="2491" y="190"/>
                      <a:pt x="2500" y="200"/>
                      <a:pt x="2512" y="200"/>
                    </a:cubicBezTo>
                    <a:cubicBezTo>
                      <a:pt x="2524" y="200"/>
                      <a:pt x="2533" y="190"/>
                      <a:pt x="2533" y="179"/>
                    </a:cubicBezTo>
                    <a:close/>
                    <a:moveTo>
                      <a:pt x="2509" y="200"/>
                    </a:moveTo>
                    <a:lnTo>
                      <a:pt x="2515" y="158"/>
                    </a:lnTo>
                    <a:lnTo>
                      <a:pt x="2479" y="153"/>
                    </a:lnTo>
                    <a:lnTo>
                      <a:pt x="2474" y="195"/>
                    </a:lnTo>
                    <a:lnTo>
                      <a:pt x="2509" y="200"/>
                    </a:lnTo>
                    <a:close/>
                    <a:moveTo>
                      <a:pt x="2497" y="174"/>
                    </a:moveTo>
                    <a:cubicBezTo>
                      <a:pt x="2497" y="163"/>
                      <a:pt x="2488" y="153"/>
                      <a:pt x="2476" y="153"/>
                    </a:cubicBezTo>
                    <a:cubicBezTo>
                      <a:pt x="2465" y="153"/>
                      <a:pt x="2455" y="163"/>
                      <a:pt x="2455" y="174"/>
                    </a:cubicBezTo>
                    <a:cubicBezTo>
                      <a:pt x="2455" y="186"/>
                      <a:pt x="2465" y="195"/>
                      <a:pt x="2476" y="195"/>
                    </a:cubicBezTo>
                    <a:cubicBezTo>
                      <a:pt x="2488" y="195"/>
                      <a:pt x="2497" y="186"/>
                      <a:pt x="2497" y="174"/>
                    </a:cubicBezTo>
                    <a:close/>
                    <a:moveTo>
                      <a:pt x="2473" y="195"/>
                    </a:moveTo>
                    <a:lnTo>
                      <a:pt x="2479" y="153"/>
                    </a:lnTo>
                    <a:lnTo>
                      <a:pt x="2444" y="149"/>
                    </a:lnTo>
                    <a:lnTo>
                      <a:pt x="2438" y="190"/>
                    </a:lnTo>
                    <a:lnTo>
                      <a:pt x="2473" y="195"/>
                    </a:lnTo>
                    <a:close/>
                    <a:moveTo>
                      <a:pt x="2462" y="169"/>
                    </a:moveTo>
                    <a:cubicBezTo>
                      <a:pt x="2462" y="158"/>
                      <a:pt x="2453" y="148"/>
                      <a:pt x="2441" y="148"/>
                    </a:cubicBezTo>
                    <a:cubicBezTo>
                      <a:pt x="2429" y="148"/>
                      <a:pt x="2420" y="158"/>
                      <a:pt x="2420" y="169"/>
                    </a:cubicBezTo>
                    <a:cubicBezTo>
                      <a:pt x="2420" y="181"/>
                      <a:pt x="2429" y="190"/>
                      <a:pt x="2441" y="190"/>
                    </a:cubicBezTo>
                    <a:cubicBezTo>
                      <a:pt x="2453" y="190"/>
                      <a:pt x="2462" y="181"/>
                      <a:pt x="2462" y="169"/>
                    </a:cubicBezTo>
                    <a:close/>
                    <a:moveTo>
                      <a:pt x="2438" y="190"/>
                    </a:moveTo>
                    <a:lnTo>
                      <a:pt x="2444" y="149"/>
                    </a:lnTo>
                    <a:lnTo>
                      <a:pt x="2409" y="144"/>
                    </a:lnTo>
                    <a:lnTo>
                      <a:pt x="2404" y="185"/>
                    </a:lnTo>
                    <a:lnTo>
                      <a:pt x="2438" y="190"/>
                    </a:lnTo>
                    <a:close/>
                    <a:moveTo>
                      <a:pt x="2427" y="164"/>
                    </a:moveTo>
                    <a:cubicBezTo>
                      <a:pt x="2427" y="153"/>
                      <a:pt x="2418" y="144"/>
                      <a:pt x="2406" y="144"/>
                    </a:cubicBezTo>
                    <a:cubicBezTo>
                      <a:pt x="2395" y="144"/>
                      <a:pt x="2386" y="153"/>
                      <a:pt x="2386" y="164"/>
                    </a:cubicBezTo>
                    <a:cubicBezTo>
                      <a:pt x="2386" y="176"/>
                      <a:pt x="2395" y="185"/>
                      <a:pt x="2406" y="185"/>
                    </a:cubicBezTo>
                    <a:cubicBezTo>
                      <a:pt x="2418" y="185"/>
                      <a:pt x="2427" y="176"/>
                      <a:pt x="2427" y="164"/>
                    </a:cubicBezTo>
                    <a:close/>
                    <a:moveTo>
                      <a:pt x="2403" y="185"/>
                    </a:moveTo>
                    <a:lnTo>
                      <a:pt x="2409" y="144"/>
                    </a:lnTo>
                    <a:lnTo>
                      <a:pt x="2374" y="139"/>
                    </a:lnTo>
                    <a:lnTo>
                      <a:pt x="2368" y="180"/>
                    </a:lnTo>
                    <a:lnTo>
                      <a:pt x="2403" y="185"/>
                    </a:lnTo>
                    <a:close/>
                    <a:moveTo>
                      <a:pt x="2392" y="159"/>
                    </a:moveTo>
                    <a:cubicBezTo>
                      <a:pt x="2392" y="148"/>
                      <a:pt x="2383" y="138"/>
                      <a:pt x="2371" y="138"/>
                    </a:cubicBezTo>
                    <a:cubicBezTo>
                      <a:pt x="2359" y="138"/>
                      <a:pt x="2350" y="148"/>
                      <a:pt x="2350" y="159"/>
                    </a:cubicBezTo>
                    <a:cubicBezTo>
                      <a:pt x="2350" y="171"/>
                      <a:pt x="2359" y="180"/>
                      <a:pt x="2371" y="180"/>
                    </a:cubicBezTo>
                    <a:cubicBezTo>
                      <a:pt x="2383" y="180"/>
                      <a:pt x="2392" y="171"/>
                      <a:pt x="2392" y="159"/>
                    </a:cubicBezTo>
                    <a:close/>
                    <a:moveTo>
                      <a:pt x="2368" y="180"/>
                    </a:moveTo>
                    <a:lnTo>
                      <a:pt x="2374" y="139"/>
                    </a:lnTo>
                    <a:lnTo>
                      <a:pt x="2340" y="134"/>
                    </a:lnTo>
                    <a:lnTo>
                      <a:pt x="2334" y="175"/>
                    </a:lnTo>
                    <a:lnTo>
                      <a:pt x="2368" y="180"/>
                    </a:lnTo>
                    <a:close/>
                    <a:moveTo>
                      <a:pt x="2358" y="154"/>
                    </a:moveTo>
                    <a:cubicBezTo>
                      <a:pt x="2358" y="143"/>
                      <a:pt x="2349" y="133"/>
                      <a:pt x="2337" y="133"/>
                    </a:cubicBezTo>
                    <a:cubicBezTo>
                      <a:pt x="2326" y="133"/>
                      <a:pt x="2316" y="143"/>
                      <a:pt x="2316" y="154"/>
                    </a:cubicBezTo>
                    <a:cubicBezTo>
                      <a:pt x="2316" y="166"/>
                      <a:pt x="2326" y="175"/>
                      <a:pt x="2337" y="175"/>
                    </a:cubicBezTo>
                    <a:cubicBezTo>
                      <a:pt x="2349" y="175"/>
                      <a:pt x="2358" y="166"/>
                      <a:pt x="2358" y="154"/>
                    </a:cubicBezTo>
                    <a:close/>
                    <a:moveTo>
                      <a:pt x="2334" y="175"/>
                    </a:moveTo>
                    <a:lnTo>
                      <a:pt x="2340" y="134"/>
                    </a:lnTo>
                    <a:lnTo>
                      <a:pt x="2307" y="129"/>
                    </a:lnTo>
                    <a:lnTo>
                      <a:pt x="2301" y="170"/>
                    </a:lnTo>
                    <a:lnTo>
                      <a:pt x="2334" y="175"/>
                    </a:lnTo>
                    <a:close/>
                    <a:moveTo>
                      <a:pt x="2325" y="149"/>
                    </a:moveTo>
                    <a:cubicBezTo>
                      <a:pt x="2325" y="138"/>
                      <a:pt x="2315" y="128"/>
                      <a:pt x="2304" y="128"/>
                    </a:cubicBezTo>
                    <a:cubicBezTo>
                      <a:pt x="2292" y="128"/>
                      <a:pt x="2283" y="138"/>
                      <a:pt x="2283" y="149"/>
                    </a:cubicBezTo>
                    <a:cubicBezTo>
                      <a:pt x="2283" y="161"/>
                      <a:pt x="2292" y="170"/>
                      <a:pt x="2304" y="170"/>
                    </a:cubicBezTo>
                    <a:cubicBezTo>
                      <a:pt x="2315" y="170"/>
                      <a:pt x="2325" y="161"/>
                      <a:pt x="2325" y="149"/>
                    </a:cubicBezTo>
                    <a:close/>
                    <a:moveTo>
                      <a:pt x="2301" y="170"/>
                    </a:moveTo>
                    <a:lnTo>
                      <a:pt x="2307" y="129"/>
                    </a:lnTo>
                    <a:lnTo>
                      <a:pt x="2274" y="124"/>
                    </a:lnTo>
                    <a:lnTo>
                      <a:pt x="2267" y="165"/>
                    </a:lnTo>
                    <a:lnTo>
                      <a:pt x="2301" y="170"/>
                    </a:lnTo>
                    <a:close/>
                    <a:moveTo>
                      <a:pt x="2291" y="144"/>
                    </a:moveTo>
                    <a:cubicBezTo>
                      <a:pt x="2291" y="133"/>
                      <a:pt x="2282" y="123"/>
                      <a:pt x="2270" y="123"/>
                    </a:cubicBezTo>
                    <a:cubicBezTo>
                      <a:pt x="2259" y="123"/>
                      <a:pt x="2249" y="133"/>
                      <a:pt x="2249" y="144"/>
                    </a:cubicBezTo>
                    <a:cubicBezTo>
                      <a:pt x="2249" y="156"/>
                      <a:pt x="2259" y="165"/>
                      <a:pt x="2270" y="165"/>
                    </a:cubicBezTo>
                    <a:cubicBezTo>
                      <a:pt x="2282" y="165"/>
                      <a:pt x="2291" y="156"/>
                      <a:pt x="2291" y="144"/>
                    </a:cubicBezTo>
                    <a:close/>
                    <a:moveTo>
                      <a:pt x="2267" y="165"/>
                    </a:moveTo>
                    <a:lnTo>
                      <a:pt x="2274" y="124"/>
                    </a:lnTo>
                    <a:lnTo>
                      <a:pt x="2242" y="119"/>
                    </a:lnTo>
                    <a:lnTo>
                      <a:pt x="2235" y="160"/>
                    </a:lnTo>
                    <a:lnTo>
                      <a:pt x="2267" y="165"/>
                    </a:lnTo>
                    <a:close/>
                    <a:moveTo>
                      <a:pt x="2259" y="139"/>
                    </a:moveTo>
                    <a:cubicBezTo>
                      <a:pt x="2259" y="128"/>
                      <a:pt x="2250" y="118"/>
                      <a:pt x="2238" y="118"/>
                    </a:cubicBezTo>
                    <a:cubicBezTo>
                      <a:pt x="2227" y="118"/>
                      <a:pt x="2217" y="128"/>
                      <a:pt x="2217" y="139"/>
                    </a:cubicBezTo>
                    <a:cubicBezTo>
                      <a:pt x="2217" y="151"/>
                      <a:pt x="2227" y="160"/>
                      <a:pt x="2238" y="160"/>
                    </a:cubicBezTo>
                    <a:cubicBezTo>
                      <a:pt x="2250" y="160"/>
                      <a:pt x="2259" y="151"/>
                      <a:pt x="2259" y="139"/>
                    </a:cubicBezTo>
                    <a:close/>
                    <a:moveTo>
                      <a:pt x="2235" y="160"/>
                    </a:moveTo>
                    <a:lnTo>
                      <a:pt x="2242" y="119"/>
                    </a:lnTo>
                    <a:lnTo>
                      <a:pt x="2208" y="113"/>
                    </a:lnTo>
                    <a:lnTo>
                      <a:pt x="2202" y="155"/>
                    </a:lnTo>
                    <a:lnTo>
                      <a:pt x="2235" y="160"/>
                    </a:lnTo>
                    <a:close/>
                    <a:moveTo>
                      <a:pt x="2226" y="134"/>
                    </a:moveTo>
                    <a:cubicBezTo>
                      <a:pt x="2226" y="123"/>
                      <a:pt x="2216" y="113"/>
                      <a:pt x="2205" y="113"/>
                    </a:cubicBezTo>
                    <a:cubicBezTo>
                      <a:pt x="2193" y="113"/>
                      <a:pt x="2184" y="123"/>
                      <a:pt x="2184" y="134"/>
                    </a:cubicBezTo>
                    <a:cubicBezTo>
                      <a:pt x="2184" y="146"/>
                      <a:pt x="2193" y="155"/>
                      <a:pt x="2205" y="155"/>
                    </a:cubicBezTo>
                    <a:cubicBezTo>
                      <a:pt x="2216" y="155"/>
                      <a:pt x="2226" y="146"/>
                      <a:pt x="2226" y="134"/>
                    </a:cubicBezTo>
                    <a:close/>
                    <a:moveTo>
                      <a:pt x="2202" y="155"/>
                    </a:moveTo>
                    <a:lnTo>
                      <a:pt x="2208" y="113"/>
                    </a:lnTo>
                    <a:lnTo>
                      <a:pt x="2175" y="108"/>
                    </a:lnTo>
                    <a:lnTo>
                      <a:pt x="2168" y="150"/>
                    </a:lnTo>
                    <a:lnTo>
                      <a:pt x="2202" y="155"/>
                    </a:lnTo>
                    <a:close/>
                    <a:moveTo>
                      <a:pt x="2193" y="129"/>
                    </a:moveTo>
                    <a:cubicBezTo>
                      <a:pt x="2193" y="117"/>
                      <a:pt x="2183" y="108"/>
                      <a:pt x="2172" y="108"/>
                    </a:cubicBezTo>
                    <a:cubicBezTo>
                      <a:pt x="2160" y="108"/>
                      <a:pt x="2151" y="117"/>
                      <a:pt x="2151" y="129"/>
                    </a:cubicBezTo>
                    <a:cubicBezTo>
                      <a:pt x="2151" y="140"/>
                      <a:pt x="2160" y="150"/>
                      <a:pt x="2172" y="150"/>
                    </a:cubicBezTo>
                    <a:cubicBezTo>
                      <a:pt x="2183" y="150"/>
                      <a:pt x="2193" y="140"/>
                      <a:pt x="2193" y="129"/>
                    </a:cubicBezTo>
                    <a:close/>
                    <a:moveTo>
                      <a:pt x="2168" y="150"/>
                    </a:moveTo>
                    <a:lnTo>
                      <a:pt x="2175" y="108"/>
                    </a:lnTo>
                    <a:lnTo>
                      <a:pt x="2141" y="103"/>
                    </a:lnTo>
                    <a:lnTo>
                      <a:pt x="2135" y="144"/>
                    </a:lnTo>
                    <a:lnTo>
                      <a:pt x="2168" y="150"/>
                    </a:lnTo>
                    <a:close/>
                    <a:moveTo>
                      <a:pt x="2159" y="123"/>
                    </a:moveTo>
                    <a:cubicBezTo>
                      <a:pt x="2159" y="112"/>
                      <a:pt x="2150" y="102"/>
                      <a:pt x="2138" y="102"/>
                    </a:cubicBezTo>
                    <a:cubicBezTo>
                      <a:pt x="2126" y="102"/>
                      <a:pt x="2117" y="112"/>
                      <a:pt x="2117" y="123"/>
                    </a:cubicBezTo>
                    <a:cubicBezTo>
                      <a:pt x="2117" y="135"/>
                      <a:pt x="2126" y="144"/>
                      <a:pt x="2138" y="144"/>
                    </a:cubicBezTo>
                    <a:cubicBezTo>
                      <a:pt x="2150" y="144"/>
                      <a:pt x="2159" y="135"/>
                      <a:pt x="2159" y="123"/>
                    </a:cubicBezTo>
                    <a:close/>
                    <a:moveTo>
                      <a:pt x="2135" y="144"/>
                    </a:moveTo>
                    <a:lnTo>
                      <a:pt x="2141" y="103"/>
                    </a:lnTo>
                    <a:lnTo>
                      <a:pt x="2109" y="97"/>
                    </a:lnTo>
                    <a:lnTo>
                      <a:pt x="2102" y="139"/>
                    </a:lnTo>
                    <a:lnTo>
                      <a:pt x="2135" y="144"/>
                    </a:lnTo>
                    <a:close/>
                    <a:moveTo>
                      <a:pt x="2126" y="118"/>
                    </a:moveTo>
                    <a:cubicBezTo>
                      <a:pt x="2126" y="107"/>
                      <a:pt x="2117" y="97"/>
                      <a:pt x="2105" y="97"/>
                    </a:cubicBezTo>
                    <a:cubicBezTo>
                      <a:pt x="2094" y="97"/>
                      <a:pt x="2084" y="107"/>
                      <a:pt x="2084" y="118"/>
                    </a:cubicBezTo>
                    <a:cubicBezTo>
                      <a:pt x="2084" y="130"/>
                      <a:pt x="2094" y="139"/>
                      <a:pt x="2105" y="139"/>
                    </a:cubicBezTo>
                    <a:cubicBezTo>
                      <a:pt x="2117" y="139"/>
                      <a:pt x="2126" y="130"/>
                      <a:pt x="2126" y="118"/>
                    </a:cubicBezTo>
                    <a:close/>
                    <a:moveTo>
                      <a:pt x="2102" y="139"/>
                    </a:moveTo>
                    <a:lnTo>
                      <a:pt x="2109" y="97"/>
                    </a:lnTo>
                    <a:lnTo>
                      <a:pt x="2077" y="92"/>
                    </a:lnTo>
                    <a:lnTo>
                      <a:pt x="2070" y="134"/>
                    </a:lnTo>
                    <a:lnTo>
                      <a:pt x="2102" y="139"/>
                    </a:lnTo>
                    <a:close/>
                    <a:moveTo>
                      <a:pt x="2095" y="113"/>
                    </a:moveTo>
                    <a:cubicBezTo>
                      <a:pt x="2095" y="101"/>
                      <a:pt x="2085" y="92"/>
                      <a:pt x="2074" y="92"/>
                    </a:cubicBezTo>
                    <a:cubicBezTo>
                      <a:pt x="2062" y="92"/>
                      <a:pt x="2053" y="101"/>
                      <a:pt x="2053" y="113"/>
                    </a:cubicBezTo>
                    <a:cubicBezTo>
                      <a:pt x="2053" y="124"/>
                      <a:pt x="2062" y="134"/>
                      <a:pt x="2074" y="134"/>
                    </a:cubicBezTo>
                    <a:cubicBezTo>
                      <a:pt x="2085" y="134"/>
                      <a:pt x="2095" y="124"/>
                      <a:pt x="2095" y="113"/>
                    </a:cubicBezTo>
                    <a:close/>
                    <a:moveTo>
                      <a:pt x="2070" y="134"/>
                    </a:moveTo>
                    <a:lnTo>
                      <a:pt x="2077" y="92"/>
                    </a:lnTo>
                    <a:lnTo>
                      <a:pt x="2046" y="87"/>
                    </a:lnTo>
                    <a:lnTo>
                      <a:pt x="2039" y="128"/>
                    </a:lnTo>
                    <a:lnTo>
                      <a:pt x="2070" y="134"/>
                    </a:lnTo>
                    <a:close/>
                    <a:moveTo>
                      <a:pt x="2063" y="108"/>
                    </a:moveTo>
                    <a:cubicBezTo>
                      <a:pt x="2063" y="96"/>
                      <a:pt x="2054" y="87"/>
                      <a:pt x="2042" y="87"/>
                    </a:cubicBezTo>
                    <a:cubicBezTo>
                      <a:pt x="2031" y="87"/>
                      <a:pt x="2021" y="96"/>
                      <a:pt x="2021" y="108"/>
                    </a:cubicBezTo>
                    <a:cubicBezTo>
                      <a:pt x="2021" y="119"/>
                      <a:pt x="2031" y="129"/>
                      <a:pt x="2042" y="129"/>
                    </a:cubicBezTo>
                    <a:cubicBezTo>
                      <a:pt x="2054" y="129"/>
                      <a:pt x="2063" y="119"/>
                      <a:pt x="2063" y="108"/>
                    </a:cubicBezTo>
                    <a:close/>
                    <a:moveTo>
                      <a:pt x="2039" y="128"/>
                    </a:moveTo>
                    <a:lnTo>
                      <a:pt x="2046" y="87"/>
                    </a:lnTo>
                    <a:lnTo>
                      <a:pt x="2013" y="82"/>
                    </a:lnTo>
                    <a:lnTo>
                      <a:pt x="2007" y="123"/>
                    </a:lnTo>
                    <a:lnTo>
                      <a:pt x="2039" y="128"/>
                    </a:lnTo>
                    <a:close/>
                    <a:moveTo>
                      <a:pt x="2031" y="102"/>
                    </a:moveTo>
                    <a:cubicBezTo>
                      <a:pt x="2031" y="91"/>
                      <a:pt x="2022" y="81"/>
                      <a:pt x="2010" y="81"/>
                    </a:cubicBezTo>
                    <a:cubicBezTo>
                      <a:pt x="1998" y="81"/>
                      <a:pt x="1989" y="91"/>
                      <a:pt x="1989" y="102"/>
                    </a:cubicBezTo>
                    <a:cubicBezTo>
                      <a:pt x="1989" y="114"/>
                      <a:pt x="1998" y="123"/>
                      <a:pt x="2010" y="123"/>
                    </a:cubicBezTo>
                    <a:cubicBezTo>
                      <a:pt x="2022" y="123"/>
                      <a:pt x="2031" y="114"/>
                      <a:pt x="2031" y="102"/>
                    </a:cubicBezTo>
                    <a:close/>
                    <a:moveTo>
                      <a:pt x="2007" y="123"/>
                    </a:moveTo>
                    <a:lnTo>
                      <a:pt x="2013" y="82"/>
                    </a:lnTo>
                    <a:lnTo>
                      <a:pt x="1983" y="77"/>
                    </a:lnTo>
                    <a:lnTo>
                      <a:pt x="1976" y="118"/>
                    </a:lnTo>
                    <a:lnTo>
                      <a:pt x="2007" y="123"/>
                    </a:lnTo>
                    <a:close/>
                    <a:moveTo>
                      <a:pt x="2000" y="97"/>
                    </a:moveTo>
                    <a:cubicBezTo>
                      <a:pt x="2000" y="86"/>
                      <a:pt x="1991" y="76"/>
                      <a:pt x="1979" y="76"/>
                    </a:cubicBezTo>
                    <a:cubicBezTo>
                      <a:pt x="1968" y="76"/>
                      <a:pt x="1958" y="86"/>
                      <a:pt x="1958" y="97"/>
                    </a:cubicBezTo>
                    <a:cubicBezTo>
                      <a:pt x="1958" y="109"/>
                      <a:pt x="1968" y="118"/>
                      <a:pt x="1979" y="118"/>
                    </a:cubicBezTo>
                    <a:cubicBezTo>
                      <a:pt x="1991" y="118"/>
                      <a:pt x="2000" y="109"/>
                      <a:pt x="2000" y="97"/>
                    </a:cubicBezTo>
                    <a:close/>
                    <a:moveTo>
                      <a:pt x="1976" y="118"/>
                    </a:moveTo>
                    <a:lnTo>
                      <a:pt x="1983" y="77"/>
                    </a:lnTo>
                    <a:lnTo>
                      <a:pt x="1952" y="71"/>
                    </a:lnTo>
                    <a:lnTo>
                      <a:pt x="1945" y="113"/>
                    </a:lnTo>
                    <a:lnTo>
                      <a:pt x="1976" y="118"/>
                    </a:lnTo>
                    <a:close/>
                    <a:moveTo>
                      <a:pt x="1970" y="92"/>
                    </a:moveTo>
                    <a:cubicBezTo>
                      <a:pt x="1970" y="81"/>
                      <a:pt x="1960" y="71"/>
                      <a:pt x="1949" y="71"/>
                    </a:cubicBezTo>
                    <a:cubicBezTo>
                      <a:pt x="1937" y="71"/>
                      <a:pt x="1928" y="81"/>
                      <a:pt x="1928" y="92"/>
                    </a:cubicBezTo>
                    <a:cubicBezTo>
                      <a:pt x="1928" y="104"/>
                      <a:pt x="1937" y="113"/>
                      <a:pt x="1949" y="113"/>
                    </a:cubicBezTo>
                    <a:cubicBezTo>
                      <a:pt x="1960" y="113"/>
                      <a:pt x="1970" y="104"/>
                      <a:pt x="1970" y="92"/>
                    </a:cubicBezTo>
                    <a:close/>
                    <a:moveTo>
                      <a:pt x="1945" y="113"/>
                    </a:moveTo>
                    <a:lnTo>
                      <a:pt x="1952" y="71"/>
                    </a:lnTo>
                    <a:lnTo>
                      <a:pt x="1923" y="67"/>
                    </a:lnTo>
                    <a:lnTo>
                      <a:pt x="1916" y="108"/>
                    </a:lnTo>
                    <a:lnTo>
                      <a:pt x="1945" y="113"/>
                    </a:lnTo>
                    <a:close/>
                    <a:moveTo>
                      <a:pt x="1941" y="87"/>
                    </a:moveTo>
                    <a:cubicBezTo>
                      <a:pt x="1941" y="76"/>
                      <a:pt x="1931" y="66"/>
                      <a:pt x="1920" y="66"/>
                    </a:cubicBezTo>
                    <a:cubicBezTo>
                      <a:pt x="1908" y="66"/>
                      <a:pt x="1899" y="76"/>
                      <a:pt x="1899" y="87"/>
                    </a:cubicBezTo>
                    <a:cubicBezTo>
                      <a:pt x="1899" y="99"/>
                      <a:pt x="1908" y="108"/>
                      <a:pt x="1920" y="108"/>
                    </a:cubicBezTo>
                    <a:cubicBezTo>
                      <a:pt x="1931" y="108"/>
                      <a:pt x="1941" y="99"/>
                      <a:pt x="1941" y="87"/>
                    </a:cubicBezTo>
                    <a:close/>
                    <a:moveTo>
                      <a:pt x="1916" y="108"/>
                    </a:moveTo>
                    <a:lnTo>
                      <a:pt x="1923" y="67"/>
                    </a:lnTo>
                    <a:lnTo>
                      <a:pt x="1894" y="62"/>
                    </a:lnTo>
                    <a:lnTo>
                      <a:pt x="1887" y="103"/>
                    </a:lnTo>
                    <a:lnTo>
                      <a:pt x="1916" y="108"/>
                    </a:lnTo>
                    <a:close/>
                    <a:moveTo>
                      <a:pt x="1912" y="82"/>
                    </a:moveTo>
                    <a:cubicBezTo>
                      <a:pt x="1912" y="71"/>
                      <a:pt x="1902" y="61"/>
                      <a:pt x="1891" y="61"/>
                    </a:cubicBezTo>
                    <a:cubicBezTo>
                      <a:pt x="1879" y="61"/>
                      <a:pt x="1870" y="71"/>
                      <a:pt x="1870" y="82"/>
                    </a:cubicBezTo>
                    <a:cubicBezTo>
                      <a:pt x="1870" y="94"/>
                      <a:pt x="1879" y="103"/>
                      <a:pt x="1891" y="103"/>
                    </a:cubicBezTo>
                    <a:cubicBezTo>
                      <a:pt x="1902" y="103"/>
                      <a:pt x="1912" y="94"/>
                      <a:pt x="1912" y="82"/>
                    </a:cubicBezTo>
                    <a:close/>
                    <a:moveTo>
                      <a:pt x="1887" y="103"/>
                    </a:moveTo>
                    <a:lnTo>
                      <a:pt x="1894" y="62"/>
                    </a:lnTo>
                    <a:lnTo>
                      <a:pt x="1865" y="57"/>
                    </a:lnTo>
                    <a:lnTo>
                      <a:pt x="1858" y="98"/>
                    </a:lnTo>
                    <a:lnTo>
                      <a:pt x="1887" y="103"/>
                    </a:lnTo>
                    <a:close/>
                    <a:moveTo>
                      <a:pt x="1882" y="77"/>
                    </a:moveTo>
                    <a:cubicBezTo>
                      <a:pt x="1882" y="66"/>
                      <a:pt x="1873" y="56"/>
                      <a:pt x="1861" y="56"/>
                    </a:cubicBezTo>
                    <a:cubicBezTo>
                      <a:pt x="1850" y="56"/>
                      <a:pt x="1840" y="66"/>
                      <a:pt x="1840" y="77"/>
                    </a:cubicBezTo>
                    <a:cubicBezTo>
                      <a:pt x="1840" y="89"/>
                      <a:pt x="1850" y="98"/>
                      <a:pt x="1861" y="98"/>
                    </a:cubicBezTo>
                    <a:cubicBezTo>
                      <a:pt x="1873" y="98"/>
                      <a:pt x="1882" y="89"/>
                      <a:pt x="1882" y="77"/>
                    </a:cubicBezTo>
                    <a:close/>
                    <a:moveTo>
                      <a:pt x="1858" y="98"/>
                    </a:moveTo>
                    <a:lnTo>
                      <a:pt x="1865" y="57"/>
                    </a:lnTo>
                    <a:lnTo>
                      <a:pt x="1836" y="52"/>
                    </a:lnTo>
                    <a:lnTo>
                      <a:pt x="1829" y="93"/>
                    </a:lnTo>
                    <a:lnTo>
                      <a:pt x="1858" y="98"/>
                    </a:lnTo>
                    <a:close/>
                    <a:moveTo>
                      <a:pt x="1854" y="73"/>
                    </a:moveTo>
                    <a:cubicBezTo>
                      <a:pt x="1854" y="61"/>
                      <a:pt x="1844" y="52"/>
                      <a:pt x="1833" y="52"/>
                    </a:cubicBezTo>
                    <a:cubicBezTo>
                      <a:pt x="1821" y="52"/>
                      <a:pt x="1812" y="61"/>
                      <a:pt x="1812" y="73"/>
                    </a:cubicBezTo>
                    <a:cubicBezTo>
                      <a:pt x="1812" y="84"/>
                      <a:pt x="1821" y="94"/>
                      <a:pt x="1833" y="94"/>
                    </a:cubicBezTo>
                    <a:cubicBezTo>
                      <a:pt x="1844" y="94"/>
                      <a:pt x="1854" y="84"/>
                      <a:pt x="1854" y="73"/>
                    </a:cubicBezTo>
                    <a:close/>
                    <a:moveTo>
                      <a:pt x="1829" y="93"/>
                    </a:moveTo>
                    <a:lnTo>
                      <a:pt x="1836" y="52"/>
                    </a:lnTo>
                    <a:lnTo>
                      <a:pt x="1807" y="47"/>
                    </a:lnTo>
                    <a:lnTo>
                      <a:pt x="1800" y="88"/>
                    </a:lnTo>
                    <a:lnTo>
                      <a:pt x="1829" y="93"/>
                    </a:lnTo>
                    <a:close/>
                    <a:moveTo>
                      <a:pt x="1824" y="68"/>
                    </a:moveTo>
                    <a:cubicBezTo>
                      <a:pt x="1824" y="56"/>
                      <a:pt x="1815" y="47"/>
                      <a:pt x="1803" y="47"/>
                    </a:cubicBezTo>
                    <a:cubicBezTo>
                      <a:pt x="1792" y="47"/>
                      <a:pt x="1782" y="56"/>
                      <a:pt x="1782" y="68"/>
                    </a:cubicBezTo>
                    <a:cubicBezTo>
                      <a:pt x="1782" y="79"/>
                      <a:pt x="1792" y="89"/>
                      <a:pt x="1803" y="89"/>
                    </a:cubicBezTo>
                    <a:cubicBezTo>
                      <a:pt x="1815" y="89"/>
                      <a:pt x="1824" y="79"/>
                      <a:pt x="1824" y="68"/>
                    </a:cubicBezTo>
                    <a:close/>
                    <a:moveTo>
                      <a:pt x="1800" y="88"/>
                    </a:moveTo>
                    <a:lnTo>
                      <a:pt x="1807" y="47"/>
                    </a:lnTo>
                    <a:lnTo>
                      <a:pt x="1776" y="42"/>
                    </a:lnTo>
                    <a:lnTo>
                      <a:pt x="1769" y="83"/>
                    </a:lnTo>
                    <a:lnTo>
                      <a:pt x="1800" y="88"/>
                    </a:lnTo>
                    <a:close/>
                    <a:moveTo>
                      <a:pt x="1793" y="62"/>
                    </a:moveTo>
                    <a:cubicBezTo>
                      <a:pt x="1793" y="51"/>
                      <a:pt x="1784" y="41"/>
                      <a:pt x="1772" y="41"/>
                    </a:cubicBezTo>
                    <a:cubicBezTo>
                      <a:pt x="1761" y="41"/>
                      <a:pt x="1751" y="51"/>
                      <a:pt x="1751" y="62"/>
                    </a:cubicBezTo>
                    <a:cubicBezTo>
                      <a:pt x="1751" y="74"/>
                      <a:pt x="1761" y="83"/>
                      <a:pt x="1772" y="83"/>
                    </a:cubicBezTo>
                    <a:cubicBezTo>
                      <a:pt x="1784" y="83"/>
                      <a:pt x="1793" y="74"/>
                      <a:pt x="1793" y="62"/>
                    </a:cubicBezTo>
                    <a:close/>
                    <a:moveTo>
                      <a:pt x="1769" y="83"/>
                    </a:moveTo>
                    <a:lnTo>
                      <a:pt x="1776" y="42"/>
                    </a:lnTo>
                    <a:lnTo>
                      <a:pt x="1744" y="36"/>
                    </a:lnTo>
                    <a:lnTo>
                      <a:pt x="1737" y="78"/>
                    </a:lnTo>
                    <a:lnTo>
                      <a:pt x="1769" y="83"/>
                    </a:lnTo>
                    <a:close/>
                    <a:moveTo>
                      <a:pt x="1762" y="57"/>
                    </a:moveTo>
                    <a:cubicBezTo>
                      <a:pt x="1762" y="46"/>
                      <a:pt x="1752" y="36"/>
                      <a:pt x="1741" y="36"/>
                    </a:cubicBezTo>
                    <a:cubicBezTo>
                      <a:pt x="1729" y="36"/>
                      <a:pt x="1720" y="46"/>
                      <a:pt x="1720" y="57"/>
                    </a:cubicBezTo>
                    <a:cubicBezTo>
                      <a:pt x="1720" y="69"/>
                      <a:pt x="1729" y="78"/>
                      <a:pt x="1741" y="78"/>
                    </a:cubicBezTo>
                    <a:cubicBezTo>
                      <a:pt x="1752" y="78"/>
                      <a:pt x="1762" y="69"/>
                      <a:pt x="1762" y="57"/>
                    </a:cubicBezTo>
                    <a:close/>
                    <a:moveTo>
                      <a:pt x="1737" y="78"/>
                    </a:moveTo>
                    <a:lnTo>
                      <a:pt x="1744" y="36"/>
                    </a:lnTo>
                    <a:lnTo>
                      <a:pt x="1714" y="32"/>
                    </a:lnTo>
                    <a:lnTo>
                      <a:pt x="1707" y="73"/>
                    </a:lnTo>
                    <a:lnTo>
                      <a:pt x="1737" y="78"/>
                    </a:lnTo>
                    <a:close/>
                    <a:moveTo>
                      <a:pt x="1732" y="52"/>
                    </a:moveTo>
                    <a:cubicBezTo>
                      <a:pt x="1732" y="41"/>
                      <a:pt x="1722" y="31"/>
                      <a:pt x="1711" y="31"/>
                    </a:cubicBezTo>
                    <a:cubicBezTo>
                      <a:pt x="1699" y="31"/>
                      <a:pt x="1690" y="41"/>
                      <a:pt x="1690" y="52"/>
                    </a:cubicBezTo>
                    <a:cubicBezTo>
                      <a:pt x="1690" y="64"/>
                      <a:pt x="1699" y="73"/>
                      <a:pt x="1711" y="73"/>
                    </a:cubicBezTo>
                    <a:cubicBezTo>
                      <a:pt x="1722" y="73"/>
                      <a:pt x="1732" y="64"/>
                      <a:pt x="1732" y="52"/>
                    </a:cubicBezTo>
                    <a:close/>
                    <a:moveTo>
                      <a:pt x="1708" y="73"/>
                    </a:moveTo>
                    <a:lnTo>
                      <a:pt x="1714" y="32"/>
                    </a:lnTo>
                    <a:lnTo>
                      <a:pt x="1683" y="27"/>
                    </a:lnTo>
                    <a:lnTo>
                      <a:pt x="1676" y="68"/>
                    </a:lnTo>
                    <a:lnTo>
                      <a:pt x="1708" y="73"/>
                    </a:lnTo>
                    <a:close/>
                    <a:moveTo>
                      <a:pt x="1701" y="48"/>
                    </a:moveTo>
                    <a:cubicBezTo>
                      <a:pt x="1701" y="36"/>
                      <a:pt x="1691" y="27"/>
                      <a:pt x="1680" y="27"/>
                    </a:cubicBezTo>
                    <a:cubicBezTo>
                      <a:pt x="1668" y="27"/>
                      <a:pt x="1659" y="36"/>
                      <a:pt x="1659" y="48"/>
                    </a:cubicBezTo>
                    <a:cubicBezTo>
                      <a:pt x="1659" y="59"/>
                      <a:pt x="1668" y="69"/>
                      <a:pt x="1680" y="69"/>
                    </a:cubicBezTo>
                    <a:cubicBezTo>
                      <a:pt x="1691" y="69"/>
                      <a:pt x="1701" y="59"/>
                      <a:pt x="1701" y="48"/>
                    </a:cubicBezTo>
                    <a:close/>
                    <a:moveTo>
                      <a:pt x="1677" y="68"/>
                    </a:moveTo>
                    <a:lnTo>
                      <a:pt x="1682" y="27"/>
                    </a:lnTo>
                    <a:lnTo>
                      <a:pt x="1650" y="22"/>
                    </a:lnTo>
                    <a:lnTo>
                      <a:pt x="1645" y="64"/>
                    </a:lnTo>
                    <a:lnTo>
                      <a:pt x="1677" y="68"/>
                    </a:lnTo>
                    <a:close/>
                    <a:moveTo>
                      <a:pt x="1668" y="43"/>
                    </a:moveTo>
                    <a:cubicBezTo>
                      <a:pt x="1668" y="32"/>
                      <a:pt x="1659" y="22"/>
                      <a:pt x="1647" y="22"/>
                    </a:cubicBezTo>
                    <a:cubicBezTo>
                      <a:pt x="1636" y="22"/>
                      <a:pt x="1626" y="32"/>
                      <a:pt x="1626" y="43"/>
                    </a:cubicBezTo>
                    <a:cubicBezTo>
                      <a:pt x="1626" y="55"/>
                      <a:pt x="1636" y="64"/>
                      <a:pt x="1647" y="64"/>
                    </a:cubicBezTo>
                    <a:cubicBezTo>
                      <a:pt x="1659" y="64"/>
                      <a:pt x="1668" y="55"/>
                      <a:pt x="1668" y="43"/>
                    </a:cubicBezTo>
                    <a:close/>
                    <a:moveTo>
                      <a:pt x="1645" y="64"/>
                    </a:moveTo>
                    <a:lnTo>
                      <a:pt x="1650" y="22"/>
                    </a:lnTo>
                    <a:lnTo>
                      <a:pt x="1618" y="18"/>
                    </a:lnTo>
                    <a:lnTo>
                      <a:pt x="1613" y="60"/>
                    </a:lnTo>
                    <a:lnTo>
                      <a:pt x="1645" y="64"/>
                    </a:lnTo>
                    <a:close/>
                    <a:moveTo>
                      <a:pt x="1637" y="39"/>
                    </a:moveTo>
                    <a:cubicBezTo>
                      <a:pt x="1637" y="28"/>
                      <a:pt x="1627" y="18"/>
                      <a:pt x="1616" y="18"/>
                    </a:cubicBezTo>
                    <a:cubicBezTo>
                      <a:pt x="1604" y="18"/>
                      <a:pt x="1595" y="28"/>
                      <a:pt x="1595" y="39"/>
                    </a:cubicBezTo>
                    <a:cubicBezTo>
                      <a:pt x="1595" y="51"/>
                      <a:pt x="1604" y="60"/>
                      <a:pt x="1616" y="60"/>
                    </a:cubicBezTo>
                    <a:cubicBezTo>
                      <a:pt x="1627" y="60"/>
                      <a:pt x="1637" y="51"/>
                      <a:pt x="1637" y="39"/>
                    </a:cubicBezTo>
                    <a:close/>
                    <a:moveTo>
                      <a:pt x="1613" y="60"/>
                    </a:moveTo>
                    <a:lnTo>
                      <a:pt x="1618" y="18"/>
                    </a:lnTo>
                    <a:lnTo>
                      <a:pt x="1586" y="15"/>
                    </a:lnTo>
                    <a:lnTo>
                      <a:pt x="1582" y="56"/>
                    </a:lnTo>
                    <a:lnTo>
                      <a:pt x="1613" y="60"/>
                    </a:lnTo>
                    <a:close/>
                    <a:moveTo>
                      <a:pt x="1605" y="36"/>
                    </a:moveTo>
                    <a:cubicBezTo>
                      <a:pt x="1605" y="24"/>
                      <a:pt x="1596" y="15"/>
                      <a:pt x="1584" y="15"/>
                    </a:cubicBezTo>
                    <a:cubicBezTo>
                      <a:pt x="1572" y="15"/>
                      <a:pt x="1563" y="24"/>
                      <a:pt x="1563" y="36"/>
                    </a:cubicBezTo>
                    <a:cubicBezTo>
                      <a:pt x="1563" y="47"/>
                      <a:pt x="1572" y="57"/>
                      <a:pt x="1584" y="57"/>
                    </a:cubicBezTo>
                    <a:cubicBezTo>
                      <a:pt x="1596" y="57"/>
                      <a:pt x="1605" y="47"/>
                      <a:pt x="1605" y="36"/>
                    </a:cubicBezTo>
                    <a:close/>
                    <a:moveTo>
                      <a:pt x="1582" y="56"/>
                    </a:moveTo>
                    <a:lnTo>
                      <a:pt x="1586" y="15"/>
                    </a:lnTo>
                    <a:lnTo>
                      <a:pt x="1556" y="12"/>
                    </a:lnTo>
                    <a:lnTo>
                      <a:pt x="1552" y="53"/>
                    </a:lnTo>
                    <a:lnTo>
                      <a:pt x="1582" y="56"/>
                    </a:lnTo>
                    <a:close/>
                    <a:moveTo>
                      <a:pt x="1575" y="32"/>
                    </a:moveTo>
                    <a:cubicBezTo>
                      <a:pt x="1575" y="21"/>
                      <a:pt x="1565" y="11"/>
                      <a:pt x="1554" y="11"/>
                    </a:cubicBezTo>
                    <a:cubicBezTo>
                      <a:pt x="1542" y="11"/>
                      <a:pt x="1533" y="21"/>
                      <a:pt x="1533" y="32"/>
                    </a:cubicBezTo>
                    <a:cubicBezTo>
                      <a:pt x="1533" y="44"/>
                      <a:pt x="1542" y="53"/>
                      <a:pt x="1554" y="53"/>
                    </a:cubicBezTo>
                    <a:cubicBezTo>
                      <a:pt x="1565" y="53"/>
                      <a:pt x="1575" y="44"/>
                      <a:pt x="1575" y="32"/>
                    </a:cubicBezTo>
                    <a:close/>
                    <a:moveTo>
                      <a:pt x="1552" y="53"/>
                    </a:moveTo>
                    <a:lnTo>
                      <a:pt x="1556" y="12"/>
                    </a:lnTo>
                    <a:lnTo>
                      <a:pt x="1527" y="9"/>
                    </a:lnTo>
                    <a:lnTo>
                      <a:pt x="1523" y="51"/>
                    </a:lnTo>
                    <a:lnTo>
                      <a:pt x="1552" y="53"/>
                    </a:lnTo>
                    <a:close/>
                    <a:moveTo>
                      <a:pt x="1546" y="30"/>
                    </a:moveTo>
                    <a:cubicBezTo>
                      <a:pt x="1546" y="18"/>
                      <a:pt x="1537" y="9"/>
                      <a:pt x="1525" y="9"/>
                    </a:cubicBezTo>
                    <a:cubicBezTo>
                      <a:pt x="1513" y="9"/>
                      <a:pt x="1504" y="18"/>
                      <a:pt x="1504" y="30"/>
                    </a:cubicBezTo>
                    <a:cubicBezTo>
                      <a:pt x="1504" y="41"/>
                      <a:pt x="1513" y="51"/>
                      <a:pt x="1525" y="51"/>
                    </a:cubicBezTo>
                    <a:cubicBezTo>
                      <a:pt x="1537" y="51"/>
                      <a:pt x="1546" y="41"/>
                      <a:pt x="1546" y="30"/>
                    </a:cubicBezTo>
                    <a:close/>
                    <a:moveTo>
                      <a:pt x="1523" y="51"/>
                    </a:moveTo>
                    <a:lnTo>
                      <a:pt x="1527" y="9"/>
                    </a:lnTo>
                    <a:lnTo>
                      <a:pt x="1497" y="7"/>
                    </a:lnTo>
                    <a:lnTo>
                      <a:pt x="1494" y="48"/>
                    </a:lnTo>
                    <a:lnTo>
                      <a:pt x="1523" y="51"/>
                    </a:lnTo>
                    <a:close/>
                    <a:moveTo>
                      <a:pt x="1516" y="27"/>
                    </a:moveTo>
                    <a:cubicBezTo>
                      <a:pt x="1516" y="16"/>
                      <a:pt x="1507" y="6"/>
                      <a:pt x="1495" y="6"/>
                    </a:cubicBezTo>
                    <a:cubicBezTo>
                      <a:pt x="1484" y="6"/>
                      <a:pt x="1474" y="16"/>
                      <a:pt x="1474" y="27"/>
                    </a:cubicBezTo>
                    <a:cubicBezTo>
                      <a:pt x="1474" y="39"/>
                      <a:pt x="1484" y="48"/>
                      <a:pt x="1495" y="48"/>
                    </a:cubicBezTo>
                    <a:cubicBezTo>
                      <a:pt x="1507" y="48"/>
                      <a:pt x="1516" y="39"/>
                      <a:pt x="1516" y="27"/>
                    </a:cubicBezTo>
                    <a:close/>
                    <a:moveTo>
                      <a:pt x="1494" y="48"/>
                    </a:moveTo>
                    <a:lnTo>
                      <a:pt x="1497" y="7"/>
                    </a:lnTo>
                    <a:lnTo>
                      <a:pt x="1468" y="5"/>
                    </a:lnTo>
                    <a:lnTo>
                      <a:pt x="1465" y="46"/>
                    </a:lnTo>
                    <a:lnTo>
                      <a:pt x="1494" y="48"/>
                    </a:lnTo>
                    <a:close/>
                    <a:moveTo>
                      <a:pt x="1488" y="25"/>
                    </a:moveTo>
                    <a:cubicBezTo>
                      <a:pt x="1488" y="14"/>
                      <a:pt x="1478" y="4"/>
                      <a:pt x="1467" y="4"/>
                    </a:cubicBezTo>
                    <a:cubicBezTo>
                      <a:pt x="1455" y="4"/>
                      <a:pt x="1446" y="14"/>
                      <a:pt x="1446" y="25"/>
                    </a:cubicBezTo>
                    <a:cubicBezTo>
                      <a:pt x="1446" y="37"/>
                      <a:pt x="1455" y="46"/>
                      <a:pt x="1467" y="46"/>
                    </a:cubicBezTo>
                    <a:cubicBezTo>
                      <a:pt x="1478" y="46"/>
                      <a:pt x="1488" y="37"/>
                      <a:pt x="1488" y="25"/>
                    </a:cubicBezTo>
                    <a:close/>
                    <a:moveTo>
                      <a:pt x="1466" y="46"/>
                    </a:moveTo>
                    <a:lnTo>
                      <a:pt x="1468" y="5"/>
                    </a:lnTo>
                    <a:lnTo>
                      <a:pt x="1439" y="3"/>
                    </a:lnTo>
                    <a:lnTo>
                      <a:pt x="1437" y="45"/>
                    </a:lnTo>
                    <a:lnTo>
                      <a:pt x="1466" y="46"/>
                    </a:lnTo>
                    <a:close/>
                    <a:moveTo>
                      <a:pt x="1459" y="24"/>
                    </a:moveTo>
                    <a:cubicBezTo>
                      <a:pt x="1459" y="12"/>
                      <a:pt x="1449" y="3"/>
                      <a:pt x="1438" y="3"/>
                    </a:cubicBezTo>
                    <a:cubicBezTo>
                      <a:pt x="1426" y="3"/>
                      <a:pt x="1417" y="12"/>
                      <a:pt x="1417" y="24"/>
                    </a:cubicBezTo>
                    <a:cubicBezTo>
                      <a:pt x="1417" y="35"/>
                      <a:pt x="1426" y="45"/>
                      <a:pt x="1438" y="45"/>
                    </a:cubicBezTo>
                    <a:cubicBezTo>
                      <a:pt x="1449" y="45"/>
                      <a:pt x="1459" y="35"/>
                      <a:pt x="1459" y="24"/>
                    </a:cubicBezTo>
                    <a:close/>
                    <a:moveTo>
                      <a:pt x="1437" y="45"/>
                    </a:moveTo>
                    <a:lnTo>
                      <a:pt x="1439" y="3"/>
                    </a:lnTo>
                    <a:lnTo>
                      <a:pt x="1411" y="2"/>
                    </a:lnTo>
                    <a:lnTo>
                      <a:pt x="1409" y="43"/>
                    </a:lnTo>
                    <a:lnTo>
                      <a:pt x="1437" y="45"/>
                    </a:lnTo>
                    <a:close/>
                    <a:moveTo>
                      <a:pt x="1431" y="22"/>
                    </a:moveTo>
                    <a:cubicBezTo>
                      <a:pt x="1431" y="11"/>
                      <a:pt x="1422" y="2"/>
                      <a:pt x="1410" y="2"/>
                    </a:cubicBezTo>
                    <a:cubicBezTo>
                      <a:pt x="1399" y="2"/>
                      <a:pt x="1389" y="11"/>
                      <a:pt x="1389" y="22"/>
                    </a:cubicBezTo>
                    <a:cubicBezTo>
                      <a:pt x="1389" y="34"/>
                      <a:pt x="1399" y="43"/>
                      <a:pt x="1410" y="43"/>
                    </a:cubicBezTo>
                    <a:cubicBezTo>
                      <a:pt x="1422" y="43"/>
                      <a:pt x="1431" y="34"/>
                      <a:pt x="1431" y="22"/>
                    </a:cubicBezTo>
                    <a:close/>
                    <a:moveTo>
                      <a:pt x="1409" y="43"/>
                    </a:moveTo>
                    <a:lnTo>
                      <a:pt x="1411" y="2"/>
                    </a:lnTo>
                    <a:lnTo>
                      <a:pt x="1383" y="1"/>
                    </a:lnTo>
                    <a:lnTo>
                      <a:pt x="1382" y="43"/>
                    </a:lnTo>
                    <a:lnTo>
                      <a:pt x="1409" y="43"/>
                    </a:lnTo>
                    <a:close/>
                    <a:moveTo>
                      <a:pt x="1403" y="22"/>
                    </a:moveTo>
                    <a:cubicBezTo>
                      <a:pt x="1403" y="10"/>
                      <a:pt x="1394" y="1"/>
                      <a:pt x="1382" y="1"/>
                    </a:cubicBezTo>
                    <a:cubicBezTo>
                      <a:pt x="1371" y="1"/>
                      <a:pt x="1362" y="10"/>
                      <a:pt x="1362" y="22"/>
                    </a:cubicBezTo>
                    <a:cubicBezTo>
                      <a:pt x="1362" y="33"/>
                      <a:pt x="1371" y="43"/>
                      <a:pt x="1382" y="43"/>
                    </a:cubicBezTo>
                    <a:cubicBezTo>
                      <a:pt x="1394" y="43"/>
                      <a:pt x="1403" y="33"/>
                      <a:pt x="1403" y="22"/>
                    </a:cubicBezTo>
                    <a:close/>
                    <a:moveTo>
                      <a:pt x="1382" y="43"/>
                    </a:moveTo>
                    <a:lnTo>
                      <a:pt x="1383" y="1"/>
                    </a:lnTo>
                    <a:lnTo>
                      <a:pt x="1354" y="0"/>
                    </a:lnTo>
                    <a:lnTo>
                      <a:pt x="1353" y="42"/>
                    </a:lnTo>
                    <a:lnTo>
                      <a:pt x="1382" y="43"/>
                    </a:lnTo>
                    <a:close/>
                    <a:moveTo>
                      <a:pt x="1375" y="21"/>
                    </a:moveTo>
                    <a:cubicBezTo>
                      <a:pt x="1375" y="9"/>
                      <a:pt x="1366" y="0"/>
                      <a:pt x="1354" y="0"/>
                    </a:cubicBezTo>
                    <a:cubicBezTo>
                      <a:pt x="1342" y="0"/>
                      <a:pt x="1333" y="9"/>
                      <a:pt x="1333" y="21"/>
                    </a:cubicBezTo>
                    <a:cubicBezTo>
                      <a:pt x="1333" y="32"/>
                      <a:pt x="1342" y="42"/>
                      <a:pt x="1354" y="42"/>
                    </a:cubicBezTo>
                    <a:cubicBezTo>
                      <a:pt x="1366" y="42"/>
                      <a:pt x="1375" y="32"/>
                      <a:pt x="1375" y="21"/>
                    </a:cubicBezTo>
                    <a:close/>
                    <a:moveTo>
                      <a:pt x="1354" y="42"/>
                    </a:moveTo>
                    <a:lnTo>
                      <a:pt x="1354" y="0"/>
                    </a:lnTo>
                    <a:lnTo>
                      <a:pt x="1324" y="0"/>
                    </a:lnTo>
                    <a:lnTo>
                      <a:pt x="1324" y="42"/>
                    </a:lnTo>
                    <a:lnTo>
                      <a:pt x="1354" y="42"/>
                    </a:lnTo>
                    <a:close/>
                    <a:moveTo>
                      <a:pt x="1345" y="21"/>
                    </a:moveTo>
                    <a:cubicBezTo>
                      <a:pt x="1345" y="9"/>
                      <a:pt x="1336" y="0"/>
                      <a:pt x="1324" y="0"/>
                    </a:cubicBezTo>
                    <a:cubicBezTo>
                      <a:pt x="1312" y="0"/>
                      <a:pt x="1303" y="9"/>
                      <a:pt x="1303" y="21"/>
                    </a:cubicBezTo>
                    <a:cubicBezTo>
                      <a:pt x="1303" y="32"/>
                      <a:pt x="1312" y="42"/>
                      <a:pt x="1324" y="42"/>
                    </a:cubicBezTo>
                    <a:cubicBezTo>
                      <a:pt x="1336" y="42"/>
                      <a:pt x="1345" y="32"/>
                      <a:pt x="1345" y="21"/>
                    </a:cubicBezTo>
                    <a:close/>
                    <a:moveTo>
                      <a:pt x="1324" y="42"/>
                    </a:moveTo>
                    <a:lnTo>
                      <a:pt x="1324" y="0"/>
                    </a:lnTo>
                    <a:lnTo>
                      <a:pt x="1293" y="0"/>
                    </a:lnTo>
                    <a:lnTo>
                      <a:pt x="1293" y="42"/>
                    </a:lnTo>
                    <a:lnTo>
                      <a:pt x="1324" y="42"/>
                    </a:lnTo>
                    <a:close/>
                    <a:moveTo>
                      <a:pt x="1314" y="21"/>
                    </a:moveTo>
                    <a:cubicBezTo>
                      <a:pt x="1314" y="9"/>
                      <a:pt x="1304" y="0"/>
                      <a:pt x="1293" y="0"/>
                    </a:cubicBezTo>
                    <a:cubicBezTo>
                      <a:pt x="1281" y="0"/>
                      <a:pt x="1272" y="9"/>
                      <a:pt x="1272" y="21"/>
                    </a:cubicBezTo>
                    <a:cubicBezTo>
                      <a:pt x="1272" y="32"/>
                      <a:pt x="1281" y="42"/>
                      <a:pt x="1293" y="42"/>
                    </a:cubicBezTo>
                    <a:cubicBezTo>
                      <a:pt x="1304" y="42"/>
                      <a:pt x="1314" y="32"/>
                      <a:pt x="1314" y="21"/>
                    </a:cubicBezTo>
                    <a:close/>
                    <a:moveTo>
                      <a:pt x="1293" y="42"/>
                    </a:moveTo>
                    <a:lnTo>
                      <a:pt x="1292" y="0"/>
                    </a:lnTo>
                    <a:lnTo>
                      <a:pt x="1263" y="0"/>
                    </a:lnTo>
                    <a:lnTo>
                      <a:pt x="1264" y="42"/>
                    </a:lnTo>
                    <a:lnTo>
                      <a:pt x="1293" y="42"/>
                    </a:lnTo>
                    <a:close/>
                    <a:moveTo>
                      <a:pt x="1284" y="21"/>
                    </a:moveTo>
                    <a:cubicBezTo>
                      <a:pt x="1284" y="9"/>
                      <a:pt x="1275" y="0"/>
                      <a:pt x="1263" y="0"/>
                    </a:cubicBezTo>
                    <a:cubicBezTo>
                      <a:pt x="1252" y="0"/>
                      <a:pt x="1242" y="9"/>
                      <a:pt x="1242" y="21"/>
                    </a:cubicBezTo>
                    <a:cubicBezTo>
                      <a:pt x="1242" y="33"/>
                      <a:pt x="1252" y="42"/>
                      <a:pt x="1263" y="42"/>
                    </a:cubicBezTo>
                    <a:cubicBezTo>
                      <a:pt x="1275" y="42"/>
                      <a:pt x="1284" y="33"/>
                      <a:pt x="1284" y="21"/>
                    </a:cubicBezTo>
                    <a:close/>
                    <a:moveTo>
                      <a:pt x="1264" y="42"/>
                    </a:moveTo>
                    <a:lnTo>
                      <a:pt x="1263" y="0"/>
                    </a:lnTo>
                    <a:lnTo>
                      <a:pt x="1232" y="1"/>
                    </a:lnTo>
                    <a:lnTo>
                      <a:pt x="1233" y="43"/>
                    </a:lnTo>
                    <a:lnTo>
                      <a:pt x="1264" y="42"/>
                    </a:lnTo>
                    <a:close/>
                    <a:moveTo>
                      <a:pt x="1254" y="22"/>
                    </a:moveTo>
                    <a:cubicBezTo>
                      <a:pt x="1254" y="10"/>
                      <a:pt x="1244" y="1"/>
                      <a:pt x="1233" y="1"/>
                    </a:cubicBezTo>
                    <a:cubicBezTo>
                      <a:pt x="1221" y="1"/>
                      <a:pt x="1212" y="10"/>
                      <a:pt x="1212" y="22"/>
                    </a:cubicBezTo>
                    <a:cubicBezTo>
                      <a:pt x="1212" y="34"/>
                      <a:pt x="1221" y="43"/>
                      <a:pt x="1233" y="43"/>
                    </a:cubicBezTo>
                    <a:cubicBezTo>
                      <a:pt x="1244" y="43"/>
                      <a:pt x="1254" y="34"/>
                      <a:pt x="1254" y="22"/>
                    </a:cubicBezTo>
                    <a:close/>
                    <a:moveTo>
                      <a:pt x="1233" y="43"/>
                    </a:moveTo>
                    <a:lnTo>
                      <a:pt x="1232" y="1"/>
                    </a:lnTo>
                    <a:lnTo>
                      <a:pt x="1202" y="2"/>
                    </a:lnTo>
                    <a:lnTo>
                      <a:pt x="1204" y="44"/>
                    </a:lnTo>
                    <a:lnTo>
                      <a:pt x="1233" y="43"/>
                    </a:lnTo>
                    <a:close/>
                    <a:moveTo>
                      <a:pt x="1224" y="23"/>
                    </a:moveTo>
                    <a:cubicBezTo>
                      <a:pt x="1224" y="12"/>
                      <a:pt x="1214" y="2"/>
                      <a:pt x="1203" y="2"/>
                    </a:cubicBezTo>
                    <a:cubicBezTo>
                      <a:pt x="1191" y="2"/>
                      <a:pt x="1182" y="12"/>
                      <a:pt x="1182" y="23"/>
                    </a:cubicBezTo>
                    <a:cubicBezTo>
                      <a:pt x="1182" y="35"/>
                      <a:pt x="1191" y="44"/>
                      <a:pt x="1203" y="44"/>
                    </a:cubicBezTo>
                    <a:cubicBezTo>
                      <a:pt x="1214" y="44"/>
                      <a:pt x="1224" y="35"/>
                      <a:pt x="1224" y="23"/>
                    </a:cubicBezTo>
                    <a:close/>
                    <a:moveTo>
                      <a:pt x="1204" y="44"/>
                    </a:moveTo>
                    <a:lnTo>
                      <a:pt x="1201" y="2"/>
                    </a:lnTo>
                    <a:lnTo>
                      <a:pt x="1173" y="4"/>
                    </a:lnTo>
                    <a:lnTo>
                      <a:pt x="1175" y="46"/>
                    </a:lnTo>
                    <a:lnTo>
                      <a:pt x="1204" y="44"/>
                    </a:lnTo>
                    <a:close/>
                    <a:moveTo>
                      <a:pt x="1195" y="25"/>
                    </a:moveTo>
                    <a:cubicBezTo>
                      <a:pt x="1195" y="13"/>
                      <a:pt x="1186" y="4"/>
                      <a:pt x="1174" y="4"/>
                    </a:cubicBezTo>
                    <a:cubicBezTo>
                      <a:pt x="1163" y="4"/>
                      <a:pt x="1153" y="13"/>
                      <a:pt x="1153" y="25"/>
                    </a:cubicBezTo>
                    <a:cubicBezTo>
                      <a:pt x="1153" y="36"/>
                      <a:pt x="1163" y="46"/>
                      <a:pt x="1174" y="46"/>
                    </a:cubicBezTo>
                    <a:cubicBezTo>
                      <a:pt x="1186" y="46"/>
                      <a:pt x="1195" y="36"/>
                      <a:pt x="1195" y="25"/>
                    </a:cubicBezTo>
                    <a:close/>
                    <a:moveTo>
                      <a:pt x="1176" y="46"/>
                    </a:moveTo>
                    <a:lnTo>
                      <a:pt x="1173" y="4"/>
                    </a:lnTo>
                    <a:lnTo>
                      <a:pt x="1143" y="6"/>
                    </a:lnTo>
                    <a:lnTo>
                      <a:pt x="1146" y="48"/>
                    </a:lnTo>
                    <a:lnTo>
                      <a:pt x="1176" y="46"/>
                    </a:lnTo>
                    <a:close/>
                    <a:moveTo>
                      <a:pt x="1166" y="27"/>
                    </a:moveTo>
                    <a:cubicBezTo>
                      <a:pt x="1166" y="15"/>
                      <a:pt x="1156" y="6"/>
                      <a:pt x="1145" y="6"/>
                    </a:cubicBezTo>
                    <a:cubicBezTo>
                      <a:pt x="1133" y="6"/>
                      <a:pt x="1124" y="15"/>
                      <a:pt x="1124" y="27"/>
                    </a:cubicBezTo>
                    <a:cubicBezTo>
                      <a:pt x="1124" y="38"/>
                      <a:pt x="1133" y="48"/>
                      <a:pt x="1145" y="48"/>
                    </a:cubicBezTo>
                    <a:cubicBezTo>
                      <a:pt x="1156" y="48"/>
                      <a:pt x="1166" y="38"/>
                      <a:pt x="1166" y="27"/>
                    </a:cubicBezTo>
                    <a:close/>
                    <a:moveTo>
                      <a:pt x="1146" y="48"/>
                    </a:moveTo>
                    <a:lnTo>
                      <a:pt x="1143" y="6"/>
                    </a:lnTo>
                    <a:lnTo>
                      <a:pt x="1115" y="8"/>
                    </a:lnTo>
                    <a:lnTo>
                      <a:pt x="1119" y="50"/>
                    </a:lnTo>
                    <a:lnTo>
                      <a:pt x="1146" y="48"/>
                    </a:lnTo>
                    <a:close/>
                    <a:moveTo>
                      <a:pt x="1138" y="29"/>
                    </a:moveTo>
                    <a:cubicBezTo>
                      <a:pt x="1138" y="17"/>
                      <a:pt x="1129" y="8"/>
                      <a:pt x="1117" y="8"/>
                    </a:cubicBezTo>
                    <a:cubicBezTo>
                      <a:pt x="1106" y="8"/>
                      <a:pt x="1096" y="17"/>
                      <a:pt x="1096" y="29"/>
                    </a:cubicBezTo>
                    <a:cubicBezTo>
                      <a:pt x="1096" y="41"/>
                      <a:pt x="1106" y="50"/>
                      <a:pt x="1117" y="50"/>
                    </a:cubicBezTo>
                    <a:cubicBezTo>
                      <a:pt x="1129" y="50"/>
                      <a:pt x="1138" y="41"/>
                      <a:pt x="1138" y="29"/>
                    </a:cubicBezTo>
                    <a:close/>
                    <a:moveTo>
                      <a:pt x="1119" y="50"/>
                    </a:moveTo>
                    <a:lnTo>
                      <a:pt x="1115" y="8"/>
                    </a:lnTo>
                    <a:lnTo>
                      <a:pt x="1088" y="11"/>
                    </a:lnTo>
                    <a:lnTo>
                      <a:pt x="1092" y="53"/>
                    </a:lnTo>
                    <a:lnTo>
                      <a:pt x="1119" y="50"/>
                    </a:lnTo>
                    <a:close/>
                    <a:moveTo>
                      <a:pt x="1111" y="32"/>
                    </a:moveTo>
                    <a:cubicBezTo>
                      <a:pt x="1111" y="20"/>
                      <a:pt x="1102" y="11"/>
                      <a:pt x="1090" y="11"/>
                    </a:cubicBezTo>
                    <a:cubicBezTo>
                      <a:pt x="1079" y="11"/>
                      <a:pt x="1069" y="20"/>
                      <a:pt x="1069" y="32"/>
                    </a:cubicBezTo>
                    <a:cubicBezTo>
                      <a:pt x="1069" y="43"/>
                      <a:pt x="1079" y="53"/>
                      <a:pt x="1090" y="53"/>
                    </a:cubicBezTo>
                    <a:cubicBezTo>
                      <a:pt x="1102" y="53"/>
                      <a:pt x="1111" y="43"/>
                      <a:pt x="1111" y="32"/>
                    </a:cubicBezTo>
                    <a:close/>
                    <a:moveTo>
                      <a:pt x="1093" y="52"/>
                    </a:moveTo>
                    <a:lnTo>
                      <a:pt x="1088" y="11"/>
                    </a:lnTo>
                    <a:lnTo>
                      <a:pt x="1063" y="13"/>
                    </a:lnTo>
                    <a:lnTo>
                      <a:pt x="1068" y="55"/>
                    </a:lnTo>
                    <a:lnTo>
                      <a:pt x="1093" y="52"/>
                    </a:lnTo>
                    <a:close/>
                    <a:moveTo>
                      <a:pt x="1086" y="34"/>
                    </a:moveTo>
                    <a:cubicBezTo>
                      <a:pt x="1086" y="23"/>
                      <a:pt x="1077" y="13"/>
                      <a:pt x="1065" y="13"/>
                    </a:cubicBezTo>
                    <a:cubicBezTo>
                      <a:pt x="1054" y="13"/>
                      <a:pt x="1045" y="23"/>
                      <a:pt x="1045" y="34"/>
                    </a:cubicBezTo>
                    <a:cubicBezTo>
                      <a:pt x="1045" y="46"/>
                      <a:pt x="1054" y="55"/>
                      <a:pt x="1065" y="55"/>
                    </a:cubicBezTo>
                    <a:cubicBezTo>
                      <a:pt x="1077" y="55"/>
                      <a:pt x="1086" y="46"/>
                      <a:pt x="1086" y="34"/>
                    </a:cubicBezTo>
                    <a:close/>
                    <a:moveTo>
                      <a:pt x="1068" y="55"/>
                    </a:moveTo>
                    <a:lnTo>
                      <a:pt x="1063" y="13"/>
                    </a:lnTo>
                    <a:lnTo>
                      <a:pt x="1038" y="16"/>
                    </a:lnTo>
                    <a:lnTo>
                      <a:pt x="1043" y="58"/>
                    </a:lnTo>
                    <a:lnTo>
                      <a:pt x="1068" y="55"/>
                    </a:lnTo>
                    <a:close/>
                    <a:moveTo>
                      <a:pt x="1062" y="37"/>
                    </a:moveTo>
                    <a:cubicBezTo>
                      <a:pt x="1062" y="26"/>
                      <a:pt x="1053" y="16"/>
                      <a:pt x="1041" y="16"/>
                    </a:cubicBezTo>
                    <a:cubicBezTo>
                      <a:pt x="1029" y="16"/>
                      <a:pt x="1020" y="26"/>
                      <a:pt x="1020" y="37"/>
                    </a:cubicBezTo>
                    <a:cubicBezTo>
                      <a:pt x="1020" y="49"/>
                      <a:pt x="1029" y="58"/>
                      <a:pt x="1041" y="58"/>
                    </a:cubicBezTo>
                    <a:cubicBezTo>
                      <a:pt x="1053" y="58"/>
                      <a:pt x="1062" y="49"/>
                      <a:pt x="1062" y="37"/>
                    </a:cubicBezTo>
                    <a:close/>
                    <a:moveTo>
                      <a:pt x="1044" y="58"/>
                    </a:moveTo>
                    <a:lnTo>
                      <a:pt x="1038" y="16"/>
                    </a:lnTo>
                    <a:lnTo>
                      <a:pt x="1016" y="19"/>
                    </a:lnTo>
                    <a:lnTo>
                      <a:pt x="1021" y="61"/>
                    </a:lnTo>
                    <a:lnTo>
                      <a:pt x="1044" y="58"/>
                    </a:lnTo>
                    <a:close/>
                    <a:moveTo>
                      <a:pt x="1039" y="40"/>
                    </a:moveTo>
                    <a:cubicBezTo>
                      <a:pt x="1039" y="29"/>
                      <a:pt x="1030" y="19"/>
                      <a:pt x="1018" y="19"/>
                    </a:cubicBezTo>
                    <a:cubicBezTo>
                      <a:pt x="1007" y="19"/>
                      <a:pt x="997" y="29"/>
                      <a:pt x="997" y="40"/>
                    </a:cubicBezTo>
                    <a:cubicBezTo>
                      <a:pt x="997" y="52"/>
                      <a:pt x="1007" y="61"/>
                      <a:pt x="1018" y="61"/>
                    </a:cubicBezTo>
                    <a:cubicBezTo>
                      <a:pt x="1030" y="61"/>
                      <a:pt x="1039" y="52"/>
                      <a:pt x="1039" y="40"/>
                    </a:cubicBezTo>
                    <a:close/>
                    <a:moveTo>
                      <a:pt x="1021" y="61"/>
                    </a:moveTo>
                    <a:lnTo>
                      <a:pt x="1015" y="20"/>
                    </a:lnTo>
                    <a:lnTo>
                      <a:pt x="993" y="23"/>
                    </a:lnTo>
                    <a:lnTo>
                      <a:pt x="999" y="64"/>
                    </a:lnTo>
                    <a:lnTo>
                      <a:pt x="1021" y="61"/>
                    </a:lnTo>
                    <a:close/>
                    <a:moveTo>
                      <a:pt x="1016" y="44"/>
                    </a:moveTo>
                    <a:cubicBezTo>
                      <a:pt x="1016" y="32"/>
                      <a:pt x="1007" y="23"/>
                      <a:pt x="996" y="23"/>
                    </a:cubicBezTo>
                    <a:cubicBezTo>
                      <a:pt x="984" y="23"/>
                      <a:pt x="975" y="32"/>
                      <a:pt x="975" y="44"/>
                    </a:cubicBezTo>
                    <a:cubicBezTo>
                      <a:pt x="975" y="55"/>
                      <a:pt x="984" y="65"/>
                      <a:pt x="996" y="65"/>
                    </a:cubicBezTo>
                    <a:cubicBezTo>
                      <a:pt x="1007" y="65"/>
                      <a:pt x="1016" y="55"/>
                      <a:pt x="1016" y="44"/>
                    </a:cubicBezTo>
                    <a:close/>
                    <a:moveTo>
                      <a:pt x="999" y="64"/>
                    </a:moveTo>
                    <a:lnTo>
                      <a:pt x="992" y="23"/>
                    </a:lnTo>
                    <a:lnTo>
                      <a:pt x="971" y="26"/>
                    </a:lnTo>
                    <a:lnTo>
                      <a:pt x="977" y="68"/>
                    </a:lnTo>
                    <a:lnTo>
                      <a:pt x="999" y="64"/>
                    </a:lnTo>
                    <a:close/>
                    <a:moveTo>
                      <a:pt x="995" y="47"/>
                    </a:moveTo>
                    <a:cubicBezTo>
                      <a:pt x="995" y="35"/>
                      <a:pt x="986" y="26"/>
                      <a:pt x="974" y="26"/>
                    </a:cubicBezTo>
                    <a:cubicBezTo>
                      <a:pt x="962" y="26"/>
                      <a:pt x="953" y="35"/>
                      <a:pt x="953" y="47"/>
                    </a:cubicBezTo>
                    <a:cubicBezTo>
                      <a:pt x="953" y="58"/>
                      <a:pt x="962" y="68"/>
                      <a:pt x="974" y="68"/>
                    </a:cubicBezTo>
                    <a:cubicBezTo>
                      <a:pt x="986" y="68"/>
                      <a:pt x="995" y="58"/>
                      <a:pt x="995" y="47"/>
                    </a:cubicBezTo>
                    <a:close/>
                    <a:moveTo>
                      <a:pt x="977" y="68"/>
                    </a:moveTo>
                    <a:lnTo>
                      <a:pt x="971" y="26"/>
                    </a:lnTo>
                    <a:lnTo>
                      <a:pt x="949" y="30"/>
                    </a:lnTo>
                    <a:lnTo>
                      <a:pt x="956" y="71"/>
                    </a:lnTo>
                    <a:lnTo>
                      <a:pt x="977" y="68"/>
                    </a:lnTo>
                    <a:close/>
                    <a:moveTo>
                      <a:pt x="974" y="50"/>
                    </a:moveTo>
                    <a:cubicBezTo>
                      <a:pt x="974" y="39"/>
                      <a:pt x="964" y="29"/>
                      <a:pt x="953" y="29"/>
                    </a:cubicBezTo>
                    <a:cubicBezTo>
                      <a:pt x="941" y="29"/>
                      <a:pt x="932" y="39"/>
                      <a:pt x="932" y="50"/>
                    </a:cubicBezTo>
                    <a:cubicBezTo>
                      <a:pt x="932" y="62"/>
                      <a:pt x="941" y="71"/>
                      <a:pt x="953" y="71"/>
                    </a:cubicBezTo>
                    <a:cubicBezTo>
                      <a:pt x="964" y="71"/>
                      <a:pt x="974" y="62"/>
                      <a:pt x="974" y="50"/>
                    </a:cubicBezTo>
                    <a:close/>
                    <a:moveTo>
                      <a:pt x="956" y="71"/>
                    </a:moveTo>
                    <a:lnTo>
                      <a:pt x="949" y="30"/>
                    </a:lnTo>
                    <a:lnTo>
                      <a:pt x="929" y="33"/>
                    </a:lnTo>
                    <a:lnTo>
                      <a:pt x="936" y="75"/>
                    </a:lnTo>
                    <a:lnTo>
                      <a:pt x="956" y="71"/>
                    </a:lnTo>
                    <a:close/>
                    <a:moveTo>
                      <a:pt x="953" y="54"/>
                    </a:moveTo>
                    <a:cubicBezTo>
                      <a:pt x="953" y="42"/>
                      <a:pt x="944" y="33"/>
                      <a:pt x="932" y="33"/>
                    </a:cubicBezTo>
                    <a:cubicBezTo>
                      <a:pt x="921" y="33"/>
                      <a:pt x="912" y="42"/>
                      <a:pt x="912" y="54"/>
                    </a:cubicBezTo>
                    <a:cubicBezTo>
                      <a:pt x="912" y="66"/>
                      <a:pt x="921" y="75"/>
                      <a:pt x="932" y="75"/>
                    </a:cubicBezTo>
                    <a:cubicBezTo>
                      <a:pt x="944" y="75"/>
                      <a:pt x="953" y="66"/>
                      <a:pt x="953" y="54"/>
                    </a:cubicBezTo>
                    <a:close/>
                    <a:moveTo>
                      <a:pt x="936" y="75"/>
                    </a:moveTo>
                    <a:lnTo>
                      <a:pt x="929" y="33"/>
                    </a:lnTo>
                    <a:lnTo>
                      <a:pt x="909" y="37"/>
                    </a:lnTo>
                    <a:lnTo>
                      <a:pt x="916" y="78"/>
                    </a:lnTo>
                    <a:lnTo>
                      <a:pt x="936" y="75"/>
                    </a:lnTo>
                    <a:close/>
                    <a:moveTo>
                      <a:pt x="933" y="58"/>
                    </a:moveTo>
                    <a:cubicBezTo>
                      <a:pt x="933" y="46"/>
                      <a:pt x="924" y="37"/>
                      <a:pt x="912" y="37"/>
                    </a:cubicBezTo>
                    <a:cubicBezTo>
                      <a:pt x="901" y="37"/>
                      <a:pt x="891" y="46"/>
                      <a:pt x="891" y="58"/>
                    </a:cubicBezTo>
                    <a:cubicBezTo>
                      <a:pt x="891" y="69"/>
                      <a:pt x="901" y="79"/>
                      <a:pt x="912" y="79"/>
                    </a:cubicBezTo>
                    <a:cubicBezTo>
                      <a:pt x="924" y="79"/>
                      <a:pt x="933" y="69"/>
                      <a:pt x="933" y="58"/>
                    </a:cubicBezTo>
                    <a:close/>
                    <a:moveTo>
                      <a:pt x="917" y="78"/>
                    </a:moveTo>
                    <a:lnTo>
                      <a:pt x="908" y="37"/>
                    </a:lnTo>
                    <a:lnTo>
                      <a:pt x="889" y="41"/>
                    </a:lnTo>
                    <a:lnTo>
                      <a:pt x="897" y="82"/>
                    </a:lnTo>
                    <a:lnTo>
                      <a:pt x="917" y="78"/>
                    </a:lnTo>
                    <a:close/>
                    <a:moveTo>
                      <a:pt x="914" y="62"/>
                    </a:moveTo>
                    <a:cubicBezTo>
                      <a:pt x="914" y="50"/>
                      <a:pt x="904" y="41"/>
                      <a:pt x="893" y="41"/>
                    </a:cubicBezTo>
                    <a:cubicBezTo>
                      <a:pt x="881" y="41"/>
                      <a:pt x="872" y="50"/>
                      <a:pt x="872" y="62"/>
                    </a:cubicBezTo>
                    <a:cubicBezTo>
                      <a:pt x="872" y="73"/>
                      <a:pt x="881" y="83"/>
                      <a:pt x="893" y="83"/>
                    </a:cubicBezTo>
                    <a:cubicBezTo>
                      <a:pt x="904" y="83"/>
                      <a:pt x="914" y="73"/>
                      <a:pt x="914" y="62"/>
                    </a:cubicBezTo>
                    <a:close/>
                    <a:moveTo>
                      <a:pt x="897" y="82"/>
                    </a:moveTo>
                    <a:lnTo>
                      <a:pt x="888" y="41"/>
                    </a:lnTo>
                    <a:lnTo>
                      <a:pt x="870" y="45"/>
                    </a:lnTo>
                    <a:lnTo>
                      <a:pt x="878" y="86"/>
                    </a:lnTo>
                    <a:lnTo>
                      <a:pt x="897" y="82"/>
                    </a:lnTo>
                    <a:close/>
                    <a:moveTo>
                      <a:pt x="895" y="66"/>
                    </a:moveTo>
                    <a:cubicBezTo>
                      <a:pt x="895" y="54"/>
                      <a:pt x="886" y="45"/>
                      <a:pt x="874" y="45"/>
                    </a:cubicBezTo>
                    <a:cubicBezTo>
                      <a:pt x="862" y="45"/>
                      <a:pt x="853" y="54"/>
                      <a:pt x="853" y="66"/>
                    </a:cubicBezTo>
                    <a:cubicBezTo>
                      <a:pt x="853" y="77"/>
                      <a:pt x="862" y="87"/>
                      <a:pt x="874" y="87"/>
                    </a:cubicBezTo>
                    <a:cubicBezTo>
                      <a:pt x="886" y="87"/>
                      <a:pt x="895" y="77"/>
                      <a:pt x="895" y="66"/>
                    </a:cubicBezTo>
                    <a:close/>
                    <a:moveTo>
                      <a:pt x="879" y="86"/>
                    </a:moveTo>
                    <a:lnTo>
                      <a:pt x="869" y="45"/>
                    </a:lnTo>
                    <a:lnTo>
                      <a:pt x="848" y="50"/>
                    </a:lnTo>
                    <a:lnTo>
                      <a:pt x="858" y="91"/>
                    </a:lnTo>
                    <a:lnTo>
                      <a:pt x="879" y="86"/>
                    </a:lnTo>
                    <a:close/>
                    <a:moveTo>
                      <a:pt x="874" y="70"/>
                    </a:moveTo>
                    <a:cubicBezTo>
                      <a:pt x="874" y="59"/>
                      <a:pt x="865" y="49"/>
                      <a:pt x="853" y="49"/>
                    </a:cubicBezTo>
                    <a:cubicBezTo>
                      <a:pt x="841" y="49"/>
                      <a:pt x="832" y="59"/>
                      <a:pt x="832" y="70"/>
                    </a:cubicBezTo>
                    <a:cubicBezTo>
                      <a:pt x="832" y="82"/>
                      <a:pt x="841" y="91"/>
                      <a:pt x="853" y="91"/>
                    </a:cubicBezTo>
                    <a:cubicBezTo>
                      <a:pt x="865" y="91"/>
                      <a:pt x="874" y="82"/>
                      <a:pt x="874" y="70"/>
                    </a:cubicBezTo>
                    <a:close/>
                    <a:moveTo>
                      <a:pt x="858" y="91"/>
                    </a:moveTo>
                    <a:lnTo>
                      <a:pt x="848" y="50"/>
                    </a:lnTo>
                    <a:lnTo>
                      <a:pt x="830" y="54"/>
                    </a:lnTo>
                    <a:lnTo>
                      <a:pt x="840" y="95"/>
                    </a:lnTo>
                    <a:lnTo>
                      <a:pt x="858" y="91"/>
                    </a:lnTo>
                    <a:close/>
                    <a:moveTo>
                      <a:pt x="856" y="75"/>
                    </a:moveTo>
                    <a:cubicBezTo>
                      <a:pt x="856" y="63"/>
                      <a:pt x="846" y="54"/>
                      <a:pt x="835" y="54"/>
                    </a:cubicBezTo>
                    <a:cubicBezTo>
                      <a:pt x="823" y="54"/>
                      <a:pt x="814" y="63"/>
                      <a:pt x="814" y="75"/>
                    </a:cubicBezTo>
                    <a:cubicBezTo>
                      <a:pt x="814" y="86"/>
                      <a:pt x="823" y="96"/>
                      <a:pt x="835" y="96"/>
                    </a:cubicBezTo>
                    <a:cubicBezTo>
                      <a:pt x="846" y="96"/>
                      <a:pt x="856" y="86"/>
                      <a:pt x="856" y="75"/>
                    </a:cubicBezTo>
                    <a:close/>
                    <a:moveTo>
                      <a:pt x="840" y="95"/>
                    </a:moveTo>
                    <a:lnTo>
                      <a:pt x="830" y="54"/>
                    </a:lnTo>
                    <a:lnTo>
                      <a:pt x="810" y="59"/>
                    </a:lnTo>
                    <a:lnTo>
                      <a:pt x="820" y="100"/>
                    </a:lnTo>
                    <a:lnTo>
                      <a:pt x="840" y="95"/>
                    </a:lnTo>
                    <a:close/>
                    <a:moveTo>
                      <a:pt x="836" y="79"/>
                    </a:moveTo>
                    <a:cubicBezTo>
                      <a:pt x="836" y="68"/>
                      <a:pt x="827" y="58"/>
                      <a:pt x="815" y="58"/>
                    </a:cubicBezTo>
                    <a:cubicBezTo>
                      <a:pt x="804" y="58"/>
                      <a:pt x="794" y="68"/>
                      <a:pt x="794" y="79"/>
                    </a:cubicBezTo>
                    <a:cubicBezTo>
                      <a:pt x="794" y="91"/>
                      <a:pt x="804" y="100"/>
                      <a:pt x="815" y="100"/>
                    </a:cubicBezTo>
                    <a:cubicBezTo>
                      <a:pt x="827" y="100"/>
                      <a:pt x="836" y="91"/>
                      <a:pt x="836" y="79"/>
                    </a:cubicBezTo>
                    <a:close/>
                    <a:moveTo>
                      <a:pt x="821" y="100"/>
                    </a:moveTo>
                    <a:lnTo>
                      <a:pt x="810" y="59"/>
                    </a:lnTo>
                    <a:lnTo>
                      <a:pt x="793" y="64"/>
                    </a:lnTo>
                    <a:lnTo>
                      <a:pt x="803" y="104"/>
                    </a:lnTo>
                    <a:lnTo>
                      <a:pt x="821" y="100"/>
                    </a:lnTo>
                    <a:close/>
                    <a:moveTo>
                      <a:pt x="819" y="84"/>
                    </a:moveTo>
                    <a:cubicBezTo>
                      <a:pt x="819" y="72"/>
                      <a:pt x="810" y="63"/>
                      <a:pt x="798" y="63"/>
                    </a:cubicBezTo>
                    <a:cubicBezTo>
                      <a:pt x="787" y="63"/>
                      <a:pt x="777" y="72"/>
                      <a:pt x="777" y="84"/>
                    </a:cubicBezTo>
                    <a:cubicBezTo>
                      <a:pt x="777" y="95"/>
                      <a:pt x="787" y="105"/>
                      <a:pt x="798" y="105"/>
                    </a:cubicBezTo>
                    <a:cubicBezTo>
                      <a:pt x="810" y="105"/>
                      <a:pt x="819" y="95"/>
                      <a:pt x="819" y="84"/>
                    </a:cubicBezTo>
                    <a:close/>
                    <a:moveTo>
                      <a:pt x="803" y="104"/>
                    </a:moveTo>
                    <a:lnTo>
                      <a:pt x="793" y="64"/>
                    </a:lnTo>
                    <a:lnTo>
                      <a:pt x="775" y="68"/>
                    </a:lnTo>
                    <a:lnTo>
                      <a:pt x="786" y="109"/>
                    </a:lnTo>
                    <a:lnTo>
                      <a:pt x="803" y="104"/>
                    </a:lnTo>
                    <a:close/>
                    <a:moveTo>
                      <a:pt x="802" y="88"/>
                    </a:moveTo>
                    <a:cubicBezTo>
                      <a:pt x="802" y="77"/>
                      <a:pt x="792" y="67"/>
                      <a:pt x="781" y="67"/>
                    </a:cubicBezTo>
                    <a:cubicBezTo>
                      <a:pt x="769" y="67"/>
                      <a:pt x="760" y="77"/>
                      <a:pt x="760" y="88"/>
                    </a:cubicBezTo>
                    <a:cubicBezTo>
                      <a:pt x="760" y="100"/>
                      <a:pt x="769" y="109"/>
                      <a:pt x="781" y="109"/>
                    </a:cubicBezTo>
                    <a:cubicBezTo>
                      <a:pt x="792" y="109"/>
                      <a:pt x="802" y="100"/>
                      <a:pt x="802" y="88"/>
                    </a:cubicBezTo>
                    <a:close/>
                    <a:moveTo>
                      <a:pt x="787" y="109"/>
                    </a:moveTo>
                    <a:lnTo>
                      <a:pt x="775" y="68"/>
                    </a:lnTo>
                    <a:lnTo>
                      <a:pt x="755" y="74"/>
                    </a:lnTo>
                    <a:lnTo>
                      <a:pt x="767" y="114"/>
                    </a:lnTo>
                    <a:lnTo>
                      <a:pt x="787" y="109"/>
                    </a:lnTo>
                    <a:close/>
                    <a:moveTo>
                      <a:pt x="782" y="94"/>
                    </a:moveTo>
                    <a:cubicBezTo>
                      <a:pt x="782" y="83"/>
                      <a:pt x="773" y="73"/>
                      <a:pt x="761" y="73"/>
                    </a:cubicBezTo>
                    <a:cubicBezTo>
                      <a:pt x="749" y="73"/>
                      <a:pt x="740" y="83"/>
                      <a:pt x="740" y="94"/>
                    </a:cubicBezTo>
                    <a:cubicBezTo>
                      <a:pt x="740" y="106"/>
                      <a:pt x="749" y="115"/>
                      <a:pt x="761" y="115"/>
                    </a:cubicBezTo>
                    <a:cubicBezTo>
                      <a:pt x="773" y="115"/>
                      <a:pt x="782" y="106"/>
                      <a:pt x="782" y="94"/>
                    </a:cubicBezTo>
                    <a:close/>
                    <a:moveTo>
                      <a:pt x="768" y="114"/>
                    </a:moveTo>
                    <a:lnTo>
                      <a:pt x="754" y="75"/>
                    </a:lnTo>
                    <a:lnTo>
                      <a:pt x="738" y="81"/>
                    </a:lnTo>
                    <a:lnTo>
                      <a:pt x="752" y="120"/>
                    </a:lnTo>
                    <a:lnTo>
                      <a:pt x="768" y="114"/>
                    </a:lnTo>
                    <a:close/>
                    <a:moveTo>
                      <a:pt x="766" y="100"/>
                    </a:moveTo>
                    <a:cubicBezTo>
                      <a:pt x="766" y="89"/>
                      <a:pt x="756" y="79"/>
                      <a:pt x="745" y="79"/>
                    </a:cubicBezTo>
                    <a:cubicBezTo>
                      <a:pt x="733" y="79"/>
                      <a:pt x="724" y="89"/>
                      <a:pt x="724" y="100"/>
                    </a:cubicBezTo>
                    <a:cubicBezTo>
                      <a:pt x="724" y="112"/>
                      <a:pt x="733" y="121"/>
                      <a:pt x="745" y="121"/>
                    </a:cubicBezTo>
                    <a:cubicBezTo>
                      <a:pt x="756" y="121"/>
                      <a:pt x="766" y="112"/>
                      <a:pt x="766" y="100"/>
                    </a:cubicBezTo>
                    <a:close/>
                    <a:moveTo>
                      <a:pt x="753" y="120"/>
                    </a:moveTo>
                    <a:lnTo>
                      <a:pt x="736" y="81"/>
                    </a:lnTo>
                    <a:lnTo>
                      <a:pt x="722" y="87"/>
                    </a:lnTo>
                    <a:lnTo>
                      <a:pt x="739" y="126"/>
                    </a:lnTo>
                    <a:lnTo>
                      <a:pt x="753" y="120"/>
                    </a:lnTo>
                    <a:close/>
                    <a:moveTo>
                      <a:pt x="751" y="106"/>
                    </a:moveTo>
                    <a:cubicBezTo>
                      <a:pt x="751" y="95"/>
                      <a:pt x="742" y="85"/>
                      <a:pt x="730" y="85"/>
                    </a:cubicBezTo>
                    <a:cubicBezTo>
                      <a:pt x="719" y="85"/>
                      <a:pt x="709" y="95"/>
                      <a:pt x="709" y="106"/>
                    </a:cubicBezTo>
                    <a:cubicBezTo>
                      <a:pt x="709" y="118"/>
                      <a:pt x="719" y="127"/>
                      <a:pt x="730" y="127"/>
                    </a:cubicBezTo>
                    <a:cubicBezTo>
                      <a:pt x="742" y="127"/>
                      <a:pt x="751" y="118"/>
                      <a:pt x="751" y="106"/>
                    </a:cubicBezTo>
                    <a:close/>
                    <a:moveTo>
                      <a:pt x="740" y="125"/>
                    </a:moveTo>
                    <a:lnTo>
                      <a:pt x="721" y="88"/>
                    </a:lnTo>
                    <a:lnTo>
                      <a:pt x="710" y="93"/>
                    </a:lnTo>
                    <a:lnTo>
                      <a:pt x="729" y="131"/>
                    </a:lnTo>
                    <a:lnTo>
                      <a:pt x="740" y="125"/>
                    </a:lnTo>
                    <a:close/>
                    <a:moveTo>
                      <a:pt x="740" y="112"/>
                    </a:moveTo>
                    <a:cubicBezTo>
                      <a:pt x="740" y="100"/>
                      <a:pt x="731" y="91"/>
                      <a:pt x="719" y="91"/>
                    </a:cubicBezTo>
                    <a:cubicBezTo>
                      <a:pt x="708" y="91"/>
                      <a:pt x="698" y="100"/>
                      <a:pt x="698" y="112"/>
                    </a:cubicBezTo>
                    <a:cubicBezTo>
                      <a:pt x="698" y="124"/>
                      <a:pt x="708" y="133"/>
                      <a:pt x="719" y="133"/>
                    </a:cubicBezTo>
                    <a:cubicBezTo>
                      <a:pt x="731" y="133"/>
                      <a:pt x="740" y="124"/>
                      <a:pt x="740" y="112"/>
                    </a:cubicBezTo>
                    <a:close/>
                    <a:moveTo>
                      <a:pt x="730" y="130"/>
                    </a:moveTo>
                    <a:lnTo>
                      <a:pt x="709" y="94"/>
                    </a:lnTo>
                    <a:lnTo>
                      <a:pt x="698" y="100"/>
                    </a:lnTo>
                    <a:lnTo>
                      <a:pt x="719" y="136"/>
                    </a:lnTo>
                    <a:lnTo>
                      <a:pt x="730" y="130"/>
                    </a:lnTo>
                    <a:close/>
                    <a:moveTo>
                      <a:pt x="730" y="118"/>
                    </a:moveTo>
                    <a:cubicBezTo>
                      <a:pt x="730" y="107"/>
                      <a:pt x="720" y="97"/>
                      <a:pt x="709" y="97"/>
                    </a:cubicBezTo>
                    <a:cubicBezTo>
                      <a:pt x="697" y="97"/>
                      <a:pt x="688" y="107"/>
                      <a:pt x="688" y="118"/>
                    </a:cubicBezTo>
                    <a:cubicBezTo>
                      <a:pt x="688" y="130"/>
                      <a:pt x="697" y="139"/>
                      <a:pt x="709" y="139"/>
                    </a:cubicBezTo>
                    <a:cubicBezTo>
                      <a:pt x="720" y="139"/>
                      <a:pt x="730" y="130"/>
                      <a:pt x="730" y="118"/>
                    </a:cubicBezTo>
                    <a:close/>
                    <a:moveTo>
                      <a:pt x="720" y="136"/>
                    </a:moveTo>
                    <a:lnTo>
                      <a:pt x="697" y="101"/>
                    </a:lnTo>
                    <a:lnTo>
                      <a:pt x="689" y="106"/>
                    </a:lnTo>
                    <a:lnTo>
                      <a:pt x="712" y="141"/>
                    </a:lnTo>
                    <a:lnTo>
                      <a:pt x="720" y="136"/>
                    </a:lnTo>
                    <a:close/>
                    <a:moveTo>
                      <a:pt x="721" y="124"/>
                    </a:moveTo>
                    <a:cubicBezTo>
                      <a:pt x="721" y="112"/>
                      <a:pt x="712" y="103"/>
                      <a:pt x="700" y="103"/>
                    </a:cubicBezTo>
                    <a:cubicBezTo>
                      <a:pt x="689" y="103"/>
                      <a:pt x="679" y="112"/>
                      <a:pt x="679" y="124"/>
                    </a:cubicBezTo>
                    <a:cubicBezTo>
                      <a:pt x="679" y="135"/>
                      <a:pt x="689" y="145"/>
                      <a:pt x="700" y="145"/>
                    </a:cubicBezTo>
                    <a:cubicBezTo>
                      <a:pt x="712" y="145"/>
                      <a:pt x="721" y="135"/>
                      <a:pt x="721" y="124"/>
                    </a:cubicBezTo>
                    <a:close/>
                    <a:moveTo>
                      <a:pt x="713" y="141"/>
                    </a:moveTo>
                    <a:lnTo>
                      <a:pt x="688" y="107"/>
                    </a:lnTo>
                    <a:lnTo>
                      <a:pt x="680" y="113"/>
                    </a:lnTo>
                    <a:lnTo>
                      <a:pt x="704" y="147"/>
                    </a:lnTo>
                    <a:lnTo>
                      <a:pt x="713" y="141"/>
                    </a:lnTo>
                    <a:close/>
                    <a:moveTo>
                      <a:pt x="713" y="130"/>
                    </a:moveTo>
                    <a:cubicBezTo>
                      <a:pt x="713" y="118"/>
                      <a:pt x="703" y="109"/>
                      <a:pt x="692" y="109"/>
                    </a:cubicBezTo>
                    <a:cubicBezTo>
                      <a:pt x="680" y="109"/>
                      <a:pt x="671" y="118"/>
                      <a:pt x="671" y="130"/>
                    </a:cubicBezTo>
                    <a:cubicBezTo>
                      <a:pt x="671" y="141"/>
                      <a:pt x="680" y="151"/>
                      <a:pt x="692" y="151"/>
                    </a:cubicBezTo>
                    <a:cubicBezTo>
                      <a:pt x="703" y="151"/>
                      <a:pt x="713" y="141"/>
                      <a:pt x="713" y="130"/>
                    </a:cubicBezTo>
                    <a:close/>
                    <a:moveTo>
                      <a:pt x="705" y="146"/>
                    </a:moveTo>
                    <a:lnTo>
                      <a:pt x="679" y="113"/>
                    </a:lnTo>
                    <a:lnTo>
                      <a:pt x="671" y="120"/>
                    </a:lnTo>
                    <a:lnTo>
                      <a:pt x="696" y="153"/>
                    </a:lnTo>
                    <a:lnTo>
                      <a:pt x="705" y="146"/>
                    </a:lnTo>
                    <a:close/>
                    <a:moveTo>
                      <a:pt x="704" y="136"/>
                    </a:moveTo>
                    <a:cubicBezTo>
                      <a:pt x="704" y="125"/>
                      <a:pt x="695" y="115"/>
                      <a:pt x="683" y="115"/>
                    </a:cubicBezTo>
                    <a:cubicBezTo>
                      <a:pt x="672" y="115"/>
                      <a:pt x="662" y="125"/>
                      <a:pt x="662" y="136"/>
                    </a:cubicBezTo>
                    <a:cubicBezTo>
                      <a:pt x="662" y="148"/>
                      <a:pt x="672" y="157"/>
                      <a:pt x="683" y="157"/>
                    </a:cubicBezTo>
                    <a:cubicBezTo>
                      <a:pt x="695" y="157"/>
                      <a:pt x="704" y="148"/>
                      <a:pt x="704" y="136"/>
                    </a:cubicBezTo>
                    <a:close/>
                    <a:moveTo>
                      <a:pt x="697" y="153"/>
                    </a:moveTo>
                    <a:lnTo>
                      <a:pt x="670" y="120"/>
                    </a:lnTo>
                    <a:lnTo>
                      <a:pt x="663" y="126"/>
                    </a:lnTo>
                    <a:lnTo>
                      <a:pt x="690" y="158"/>
                    </a:lnTo>
                    <a:lnTo>
                      <a:pt x="697" y="153"/>
                    </a:lnTo>
                    <a:close/>
                    <a:moveTo>
                      <a:pt x="697" y="142"/>
                    </a:moveTo>
                    <a:cubicBezTo>
                      <a:pt x="697" y="131"/>
                      <a:pt x="688" y="121"/>
                      <a:pt x="676" y="121"/>
                    </a:cubicBezTo>
                    <a:cubicBezTo>
                      <a:pt x="665" y="121"/>
                      <a:pt x="655" y="131"/>
                      <a:pt x="655" y="142"/>
                    </a:cubicBezTo>
                    <a:cubicBezTo>
                      <a:pt x="655" y="154"/>
                      <a:pt x="665" y="163"/>
                      <a:pt x="676" y="163"/>
                    </a:cubicBezTo>
                    <a:cubicBezTo>
                      <a:pt x="688" y="163"/>
                      <a:pt x="697" y="154"/>
                      <a:pt x="697" y="142"/>
                    </a:cubicBezTo>
                    <a:close/>
                    <a:moveTo>
                      <a:pt x="690" y="158"/>
                    </a:moveTo>
                    <a:lnTo>
                      <a:pt x="663" y="126"/>
                    </a:lnTo>
                    <a:lnTo>
                      <a:pt x="655" y="133"/>
                    </a:lnTo>
                    <a:lnTo>
                      <a:pt x="682" y="165"/>
                    </a:lnTo>
                    <a:lnTo>
                      <a:pt x="690" y="158"/>
                    </a:lnTo>
                    <a:close/>
                    <a:moveTo>
                      <a:pt x="689" y="149"/>
                    </a:moveTo>
                    <a:cubicBezTo>
                      <a:pt x="689" y="137"/>
                      <a:pt x="680" y="128"/>
                      <a:pt x="668" y="128"/>
                    </a:cubicBezTo>
                    <a:cubicBezTo>
                      <a:pt x="657" y="128"/>
                      <a:pt x="647" y="137"/>
                      <a:pt x="647" y="149"/>
                    </a:cubicBezTo>
                    <a:cubicBezTo>
                      <a:pt x="647" y="161"/>
                      <a:pt x="657" y="170"/>
                      <a:pt x="668" y="170"/>
                    </a:cubicBezTo>
                    <a:cubicBezTo>
                      <a:pt x="680" y="170"/>
                      <a:pt x="689" y="161"/>
                      <a:pt x="689" y="149"/>
                    </a:cubicBezTo>
                    <a:close/>
                    <a:moveTo>
                      <a:pt x="682" y="165"/>
                    </a:moveTo>
                    <a:lnTo>
                      <a:pt x="655" y="133"/>
                    </a:lnTo>
                    <a:lnTo>
                      <a:pt x="647" y="140"/>
                    </a:lnTo>
                    <a:lnTo>
                      <a:pt x="674" y="172"/>
                    </a:lnTo>
                    <a:lnTo>
                      <a:pt x="682" y="165"/>
                    </a:lnTo>
                    <a:close/>
                    <a:moveTo>
                      <a:pt x="682" y="156"/>
                    </a:moveTo>
                    <a:cubicBezTo>
                      <a:pt x="682" y="144"/>
                      <a:pt x="672" y="135"/>
                      <a:pt x="661" y="135"/>
                    </a:cubicBezTo>
                    <a:cubicBezTo>
                      <a:pt x="649" y="135"/>
                      <a:pt x="640" y="144"/>
                      <a:pt x="640" y="156"/>
                    </a:cubicBezTo>
                    <a:cubicBezTo>
                      <a:pt x="640" y="167"/>
                      <a:pt x="649" y="177"/>
                      <a:pt x="661" y="177"/>
                    </a:cubicBezTo>
                    <a:cubicBezTo>
                      <a:pt x="672" y="177"/>
                      <a:pt x="682" y="167"/>
                      <a:pt x="682" y="156"/>
                    </a:cubicBezTo>
                    <a:close/>
                    <a:moveTo>
                      <a:pt x="674" y="171"/>
                    </a:moveTo>
                    <a:lnTo>
                      <a:pt x="647" y="140"/>
                    </a:lnTo>
                    <a:lnTo>
                      <a:pt x="638" y="147"/>
                    </a:lnTo>
                    <a:lnTo>
                      <a:pt x="666" y="179"/>
                    </a:lnTo>
                    <a:lnTo>
                      <a:pt x="674" y="171"/>
                    </a:lnTo>
                    <a:close/>
                    <a:moveTo>
                      <a:pt x="673" y="163"/>
                    </a:moveTo>
                    <a:cubicBezTo>
                      <a:pt x="673" y="151"/>
                      <a:pt x="664" y="142"/>
                      <a:pt x="652" y="142"/>
                    </a:cubicBezTo>
                    <a:cubicBezTo>
                      <a:pt x="641" y="142"/>
                      <a:pt x="631" y="151"/>
                      <a:pt x="631" y="163"/>
                    </a:cubicBezTo>
                    <a:cubicBezTo>
                      <a:pt x="631" y="175"/>
                      <a:pt x="641" y="184"/>
                      <a:pt x="652" y="184"/>
                    </a:cubicBezTo>
                    <a:cubicBezTo>
                      <a:pt x="664" y="184"/>
                      <a:pt x="673" y="175"/>
                      <a:pt x="673" y="163"/>
                    </a:cubicBezTo>
                    <a:close/>
                    <a:moveTo>
                      <a:pt x="666" y="179"/>
                    </a:moveTo>
                    <a:lnTo>
                      <a:pt x="638" y="147"/>
                    </a:lnTo>
                    <a:lnTo>
                      <a:pt x="631" y="154"/>
                    </a:lnTo>
                    <a:lnTo>
                      <a:pt x="658" y="186"/>
                    </a:lnTo>
                    <a:lnTo>
                      <a:pt x="666" y="179"/>
                    </a:lnTo>
                    <a:close/>
                    <a:moveTo>
                      <a:pt x="665" y="170"/>
                    </a:moveTo>
                    <a:cubicBezTo>
                      <a:pt x="665" y="158"/>
                      <a:pt x="656" y="149"/>
                      <a:pt x="644" y="149"/>
                    </a:cubicBezTo>
                    <a:cubicBezTo>
                      <a:pt x="633" y="149"/>
                      <a:pt x="624" y="158"/>
                      <a:pt x="624" y="170"/>
                    </a:cubicBezTo>
                    <a:cubicBezTo>
                      <a:pt x="624" y="181"/>
                      <a:pt x="633" y="191"/>
                      <a:pt x="644" y="191"/>
                    </a:cubicBezTo>
                    <a:cubicBezTo>
                      <a:pt x="656" y="191"/>
                      <a:pt x="665" y="181"/>
                      <a:pt x="665" y="170"/>
                    </a:cubicBezTo>
                    <a:close/>
                    <a:moveTo>
                      <a:pt x="658" y="186"/>
                    </a:moveTo>
                    <a:lnTo>
                      <a:pt x="631" y="154"/>
                    </a:lnTo>
                    <a:lnTo>
                      <a:pt x="623" y="160"/>
                    </a:lnTo>
                    <a:lnTo>
                      <a:pt x="650" y="192"/>
                    </a:lnTo>
                    <a:lnTo>
                      <a:pt x="658" y="186"/>
                    </a:lnTo>
                    <a:close/>
                    <a:moveTo>
                      <a:pt x="658" y="176"/>
                    </a:moveTo>
                    <a:cubicBezTo>
                      <a:pt x="658" y="165"/>
                      <a:pt x="648" y="155"/>
                      <a:pt x="637" y="155"/>
                    </a:cubicBezTo>
                    <a:cubicBezTo>
                      <a:pt x="625" y="155"/>
                      <a:pt x="616" y="165"/>
                      <a:pt x="616" y="176"/>
                    </a:cubicBezTo>
                    <a:cubicBezTo>
                      <a:pt x="616" y="188"/>
                      <a:pt x="625" y="197"/>
                      <a:pt x="637" y="197"/>
                    </a:cubicBezTo>
                    <a:cubicBezTo>
                      <a:pt x="648" y="197"/>
                      <a:pt x="658" y="188"/>
                      <a:pt x="658" y="176"/>
                    </a:cubicBezTo>
                    <a:close/>
                    <a:moveTo>
                      <a:pt x="650" y="193"/>
                    </a:moveTo>
                    <a:lnTo>
                      <a:pt x="623" y="160"/>
                    </a:lnTo>
                    <a:lnTo>
                      <a:pt x="615" y="167"/>
                    </a:lnTo>
                    <a:lnTo>
                      <a:pt x="642" y="199"/>
                    </a:lnTo>
                    <a:lnTo>
                      <a:pt x="650" y="193"/>
                    </a:lnTo>
                    <a:close/>
                    <a:moveTo>
                      <a:pt x="649" y="183"/>
                    </a:moveTo>
                    <a:cubicBezTo>
                      <a:pt x="649" y="172"/>
                      <a:pt x="640" y="162"/>
                      <a:pt x="628" y="162"/>
                    </a:cubicBezTo>
                    <a:cubicBezTo>
                      <a:pt x="617" y="162"/>
                      <a:pt x="607" y="172"/>
                      <a:pt x="607" y="183"/>
                    </a:cubicBezTo>
                    <a:cubicBezTo>
                      <a:pt x="607" y="195"/>
                      <a:pt x="617" y="204"/>
                      <a:pt x="628" y="204"/>
                    </a:cubicBezTo>
                    <a:cubicBezTo>
                      <a:pt x="640" y="204"/>
                      <a:pt x="649" y="195"/>
                      <a:pt x="649" y="183"/>
                    </a:cubicBezTo>
                    <a:close/>
                    <a:moveTo>
                      <a:pt x="641" y="200"/>
                    </a:moveTo>
                    <a:lnTo>
                      <a:pt x="615" y="167"/>
                    </a:lnTo>
                    <a:lnTo>
                      <a:pt x="607" y="173"/>
                    </a:lnTo>
                    <a:lnTo>
                      <a:pt x="633" y="206"/>
                    </a:lnTo>
                    <a:lnTo>
                      <a:pt x="641" y="200"/>
                    </a:lnTo>
                    <a:close/>
                    <a:moveTo>
                      <a:pt x="641" y="190"/>
                    </a:moveTo>
                    <a:cubicBezTo>
                      <a:pt x="641" y="178"/>
                      <a:pt x="632" y="169"/>
                      <a:pt x="620" y="169"/>
                    </a:cubicBezTo>
                    <a:cubicBezTo>
                      <a:pt x="609" y="169"/>
                      <a:pt x="599" y="178"/>
                      <a:pt x="599" y="190"/>
                    </a:cubicBezTo>
                    <a:cubicBezTo>
                      <a:pt x="599" y="201"/>
                      <a:pt x="609" y="211"/>
                      <a:pt x="620" y="211"/>
                    </a:cubicBezTo>
                    <a:cubicBezTo>
                      <a:pt x="632" y="211"/>
                      <a:pt x="641" y="201"/>
                      <a:pt x="641" y="190"/>
                    </a:cubicBezTo>
                    <a:close/>
                    <a:moveTo>
                      <a:pt x="633" y="206"/>
                    </a:moveTo>
                    <a:lnTo>
                      <a:pt x="608" y="173"/>
                    </a:lnTo>
                    <a:lnTo>
                      <a:pt x="599" y="179"/>
                    </a:lnTo>
                    <a:lnTo>
                      <a:pt x="625" y="212"/>
                    </a:lnTo>
                    <a:lnTo>
                      <a:pt x="633" y="206"/>
                    </a:lnTo>
                    <a:close/>
                    <a:moveTo>
                      <a:pt x="633" y="196"/>
                    </a:moveTo>
                    <a:cubicBezTo>
                      <a:pt x="633" y="184"/>
                      <a:pt x="624" y="175"/>
                      <a:pt x="612" y="175"/>
                    </a:cubicBezTo>
                    <a:cubicBezTo>
                      <a:pt x="601" y="175"/>
                      <a:pt x="591" y="184"/>
                      <a:pt x="591" y="196"/>
                    </a:cubicBezTo>
                    <a:cubicBezTo>
                      <a:pt x="591" y="207"/>
                      <a:pt x="601" y="217"/>
                      <a:pt x="612" y="217"/>
                    </a:cubicBezTo>
                    <a:cubicBezTo>
                      <a:pt x="624" y="217"/>
                      <a:pt x="633" y="207"/>
                      <a:pt x="633" y="196"/>
                    </a:cubicBezTo>
                    <a:close/>
                    <a:moveTo>
                      <a:pt x="625" y="213"/>
                    </a:moveTo>
                    <a:lnTo>
                      <a:pt x="600" y="179"/>
                    </a:lnTo>
                    <a:lnTo>
                      <a:pt x="593" y="184"/>
                    </a:lnTo>
                    <a:lnTo>
                      <a:pt x="618" y="218"/>
                    </a:lnTo>
                    <a:lnTo>
                      <a:pt x="625" y="213"/>
                    </a:lnTo>
                    <a:close/>
                    <a:moveTo>
                      <a:pt x="627" y="201"/>
                    </a:moveTo>
                    <a:cubicBezTo>
                      <a:pt x="627" y="189"/>
                      <a:pt x="617" y="180"/>
                      <a:pt x="606" y="180"/>
                    </a:cubicBezTo>
                    <a:cubicBezTo>
                      <a:pt x="594" y="180"/>
                      <a:pt x="585" y="189"/>
                      <a:pt x="585" y="201"/>
                    </a:cubicBezTo>
                    <a:cubicBezTo>
                      <a:pt x="585" y="212"/>
                      <a:pt x="594" y="222"/>
                      <a:pt x="606" y="222"/>
                    </a:cubicBezTo>
                    <a:cubicBezTo>
                      <a:pt x="617" y="222"/>
                      <a:pt x="627" y="212"/>
                      <a:pt x="627" y="201"/>
                    </a:cubicBezTo>
                    <a:close/>
                    <a:moveTo>
                      <a:pt x="618" y="218"/>
                    </a:moveTo>
                    <a:lnTo>
                      <a:pt x="593" y="184"/>
                    </a:lnTo>
                    <a:lnTo>
                      <a:pt x="581" y="193"/>
                    </a:lnTo>
                    <a:lnTo>
                      <a:pt x="606" y="227"/>
                    </a:lnTo>
                    <a:lnTo>
                      <a:pt x="618" y="218"/>
                    </a:lnTo>
                    <a:close/>
                    <a:moveTo>
                      <a:pt x="614" y="210"/>
                    </a:moveTo>
                    <a:cubicBezTo>
                      <a:pt x="614" y="198"/>
                      <a:pt x="605" y="189"/>
                      <a:pt x="593" y="189"/>
                    </a:cubicBezTo>
                    <a:cubicBezTo>
                      <a:pt x="582" y="189"/>
                      <a:pt x="572" y="198"/>
                      <a:pt x="572" y="210"/>
                    </a:cubicBezTo>
                    <a:cubicBezTo>
                      <a:pt x="572" y="221"/>
                      <a:pt x="582" y="231"/>
                      <a:pt x="593" y="231"/>
                    </a:cubicBezTo>
                    <a:cubicBezTo>
                      <a:pt x="605" y="231"/>
                      <a:pt x="614" y="221"/>
                      <a:pt x="614" y="210"/>
                    </a:cubicBezTo>
                    <a:close/>
                    <a:moveTo>
                      <a:pt x="605" y="227"/>
                    </a:moveTo>
                    <a:lnTo>
                      <a:pt x="581" y="193"/>
                    </a:lnTo>
                    <a:lnTo>
                      <a:pt x="569" y="201"/>
                    </a:lnTo>
                    <a:lnTo>
                      <a:pt x="593" y="236"/>
                    </a:lnTo>
                    <a:lnTo>
                      <a:pt x="605" y="227"/>
                    </a:lnTo>
                    <a:close/>
                    <a:moveTo>
                      <a:pt x="602" y="219"/>
                    </a:moveTo>
                    <a:cubicBezTo>
                      <a:pt x="602" y="207"/>
                      <a:pt x="592" y="198"/>
                      <a:pt x="581" y="198"/>
                    </a:cubicBezTo>
                    <a:cubicBezTo>
                      <a:pt x="569" y="198"/>
                      <a:pt x="560" y="207"/>
                      <a:pt x="560" y="219"/>
                    </a:cubicBezTo>
                    <a:cubicBezTo>
                      <a:pt x="560" y="230"/>
                      <a:pt x="569" y="240"/>
                      <a:pt x="581" y="240"/>
                    </a:cubicBezTo>
                    <a:cubicBezTo>
                      <a:pt x="592" y="240"/>
                      <a:pt x="602" y="230"/>
                      <a:pt x="602" y="219"/>
                    </a:cubicBezTo>
                    <a:close/>
                    <a:moveTo>
                      <a:pt x="592" y="236"/>
                    </a:moveTo>
                    <a:lnTo>
                      <a:pt x="569" y="201"/>
                    </a:lnTo>
                    <a:lnTo>
                      <a:pt x="561" y="207"/>
                    </a:lnTo>
                    <a:lnTo>
                      <a:pt x="584" y="241"/>
                    </a:lnTo>
                    <a:lnTo>
                      <a:pt x="592" y="236"/>
                    </a:lnTo>
                    <a:close/>
                    <a:moveTo>
                      <a:pt x="594" y="224"/>
                    </a:moveTo>
                    <a:cubicBezTo>
                      <a:pt x="594" y="212"/>
                      <a:pt x="584" y="203"/>
                      <a:pt x="573" y="203"/>
                    </a:cubicBezTo>
                    <a:cubicBezTo>
                      <a:pt x="561" y="203"/>
                      <a:pt x="552" y="212"/>
                      <a:pt x="552" y="224"/>
                    </a:cubicBezTo>
                    <a:cubicBezTo>
                      <a:pt x="552" y="235"/>
                      <a:pt x="561" y="245"/>
                      <a:pt x="573" y="245"/>
                    </a:cubicBezTo>
                    <a:cubicBezTo>
                      <a:pt x="584" y="245"/>
                      <a:pt x="594" y="235"/>
                      <a:pt x="594" y="224"/>
                    </a:cubicBezTo>
                    <a:close/>
                    <a:moveTo>
                      <a:pt x="584" y="242"/>
                    </a:moveTo>
                    <a:lnTo>
                      <a:pt x="560" y="207"/>
                    </a:lnTo>
                    <a:lnTo>
                      <a:pt x="551" y="214"/>
                    </a:lnTo>
                    <a:lnTo>
                      <a:pt x="574" y="248"/>
                    </a:lnTo>
                    <a:lnTo>
                      <a:pt x="584" y="242"/>
                    </a:lnTo>
                    <a:close/>
                    <a:moveTo>
                      <a:pt x="584" y="230"/>
                    </a:moveTo>
                    <a:cubicBezTo>
                      <a:pt x="584" y="219"/>
                      <a:pt x="575" y="210"/>
                      <a:pt x="563" y="210"/>
                    </a:cubicBezTo>
                    <a:cubicBezTo>
                      <a:pt x="552" y="210"/>
                      <a:pt x="543" y="219"/>
                      <a:pt x="543" y="230"/>
                    </a:cubicBezTo>
                    <a:cubicBezTo>
                      <a:pt x="543" y="241"/>
                      <a:pt x="552" y="250"/>
                      <a:pt x="563" y="250"/>
                    </a:cubicBezTo>
                    <a:cubicBezTo>
                      <a:pt x="575" y="250"/>
                      <a:pt x="584" y="241"/>
                      <a:pt x="584" y="230"/>
                    </a:cubicBezTo>
                    <a:close/>
                    <a:moveTo>
                      <a:pt x="573" y="248"/>
                    </a:moveTo>
                    <a:lnTo>
                      <a:pt x="551" y="214"/>
                    </a:lnTo>
                    <a:lnTo>
                      <a:pt x="540" y="223"/>
                    </a:lnTo>
                    <a:lnTo>
                      <a:pt x="560" y="254"/>
                    </a:lnTo>
                    <a:lnTo>
                      <a:pt x="573" y="248"/>
                    </a:lnTo>
                    <a:close/>
                    <a:moveTo>
                      <a:pt x="571" y="238"/>
                    </a:moveTo>
                    <a:cubicBezTo>
                      <a:pt x="571" y="227"/>
                      <a:pt x="562" y="219"/>
                      <a:pt x="552" y="219"/>
                    </a:cubicBezTo>
                    <a:cubicBezTo>
                      <a:pt x="541" y="219"/>
                      <a:pt x="533" y="227"/>
                      <a:pt x="533" y="238"/>
                    </a:cubicBezTo>
                    <a:cubicBezTo>
                      <a:pt x="533" y="248"/>
                      <a:pt x="541" y="256"/>
                      <a:pt x="552" y="256"/>
                    </a:cubicBezTo>
                    <a:cubicBezTo>
                      <a:pt x="562" y="256"/>
                      <a:pt x="571" y="248"/>
                      <a:pt x="571" y="238"/>
                    </a:cubicBezTo>
                    <a:close/>
                    <a:moveTo>
                      <a:pt x="559" y="255"/>
                    </a:moveTo>
                    <a:lnTo>
                      <a:pt x="539" y="224"/>
                    </a:lnTo>
                    <a:lnTo>
                      <a:pt x="527" y="234"/>
                    </a:lnTo>
                    <a:lnTo>
                      <a:pt x="545" y="261"/>
                    </a:lnTo>
                    <a:lnTo>
                      <a:pt x="559" y="255"/>
                    </a:lnTo>
                    <a:close/>
                    <a:moveTo>
                      <a:pt x="554" y="247"/>
                    </a:moveTo>
                    <a:cubicBezTo>
                      <a:pt x="554" y="238"/>
                      <a:pt x="547" y="230"/>
                      <a:pt x="538" y="230"/>
                    </a:cubicBezTo>
                    <a:cubicBezTo>
                      <a:pt x="529" y="230"/>
                      <a:pt x="522" y="238"/>
                      <a:pt x="522" y="247"/>
                    </a:cubicBezTo>
                    <a:cubicBezTo>
                      <a:pt x="522" y="256"/>
                      <a:pt x="529" y="263"/>
                      <a:pt x="538" y="263"/>
                    </a:cubicBezTo>
                    <a:cubicBezTo>
                      <a:pt x="547" y="263"/>
                      <a:pt x="554" y="256"/>
                      <a:pt x="554" y="247"/>
                    </a:cubicBezTo>
                    <a:close/>
                    <a:moveTo>
                      <a:pt x="545" y="261"/>
                    </a:moveTo>
                    <a:lnTo>
                      <a:pt x="528" y="234"/>
                    </a:lnTo>
                    <a:lnTo>
                      <a:pt x="510" y="249"/>
                    </a:lnTo>
                    <a:lnTo>
                      <a:pt x="524" y="271"/>
                    </a:lnTo>
                    <a:lnTo>
                      <a:pt x="545" y="261"/>
                    </a:lnTo>
                    <a:close/>
                    <a:moveTo>
                      <a:pt x="532" y="259"/>
                    </a:moveTo>
                    <a:cubicBezTo>
                      <a:pt x="532" y="252"/>
                      <a:pt x="526" y="246"/>
                      <a:pt x="518" y="246"/>
                    </a:cubicBezTo>
                    <a:cubicBezTo>
                      <a:pt x="511" y="246"/>
                      <a:pt x="505" y="252"/>
                      <a:pt x="505" y="259"/>
                    </a:cubicBezTo>
                    <a:cubicBezTo>
                      <a:pt x="505" y="266"/>
                      <a:pt x="511" y="272"/>
                      <a:pt x="518" y="272"/>
                    </a:cubicBezTo>
                    <a:cubicBezTo>
                      <a:pt x="526" y="272"/>
                      <a:pt x="532" y="266"/>
                      <a:pt x="532" y="259"/>
                    </a:cubicBezTo>
                    <a:close/>
                    <a:moveTo>
                      <a:pt x="524" y="271"/>
                    </a:moveTo>
                    <a:lnTo>
                      <a:pt x="510" y="249"/>
                    </a:lnTo>
                    <a:lnTo>
                      <a:pt x="488" y="266"/>
                    </a:lnTo>
                    <a:lnTo>
                      <a:pt x="499" y="283"/>
                    </a:lnTo>
                    <a:lnTo>
                      <a:pt x="524" y="271"/>
                    </a:lnTo>
                    <a:close/>
                    <a:moveTo>
                      <a:pt x="505" y="274"/>
                    </a:moveTo>
                    <a:cubicBezTo>
                      <a:pt x="505" y="268"/>
                      <a:pt x="501" y="264"/>
                      <a:pt x="495" y="264"/>
                    </a:cubicBezTo>
                    <a:cubicBezTo>
                      <a:pt x="489" y="264"/>
                      <a:pt x="485" y="268"/>
                      <a:pt x="485" y="274"/>
                    </a:cubicBezTo>
                    <a:cubicBezTo>
                      <a:pt x="485" y="280"/>
                      <a:pt x="489" y="284"/>
                      <a:pt x="495" y="284"/>
                    </a:cubicBezTo>
                    <a:cubicBezTo>
                      <a:pt x="501" y="284"/>
                      <a:pt x="505" y="280"/>
                      <a:pt x="505" y="274"/>
                    </a:cubicBezTo>
                    <a:close/>
                    <a:moveTo>
                      <a:pt x="500" y="283"/>
                    </a:moveTo>
                    <a:lnTo>
                      <a:pt x="489" y="266"/>
                    </a:lnTo>
                    <a:lnTo>
                      <a:pt x="460" y="288"/>
                    </a:lnTo>
                    <a:lnTo>
                      <a:pt x="468" y="300"/>
                    </a:lnTo>
                    <a:lnTo>
                      <a:pt x="500" y="283"/>
                    </a:lnTo>
                    <a:close/>
                    <a:moveTo>
                      <a:pt x="472" y="294"/>
                    </a:moveTo>
                    <a:cubicBezTo>
                      <a:pt x="472" y="290"/>
                      <a:pt x="469" y="286"/>
                      <a:pt x="465" y="286"/>
                    </a:cubicBezTo>
                    <a:cubicBezTo>
                      <a:pt x="460" y="286"/>
                      <a:pt x="457" y="290"/>
                      <a:pt x="457" y="294"/>
                    </a:cubicBezTo>
                    <a:cubicBezTo>
                      <a:pt x="457" y="298"/>
                      <a:pt x="460" y="301"/>
                      <a:pt x="465" y="301"/>
                    </a:cubicBezTo>
                    <a:cubicBezTo>
                      <a:pt x="469" y="301"/>
                      <a:pt x="472" y="298"/>
                      <a:pt x="472" y="294"/>
                    </a:cubicBezTo>
                    <a:close/>
                  </a:path>
                </a:pathLst>
              </a:custGeom>
              <a:solidFill>
                <a:srgbClr val="FFFF00"/>
              </a:solidFill>
              <a:ln w="0">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40"/>
                                        </p:tgtEl>
                                        <p:attrNameLst>
                                          <p:attrName>style.visibility</p:attrName>
                                        </p:attrNameLst>
                                      </p:cBhvr>
                                      <p:to>
                                        <p:strVal val="visible"/>
                                      </p:to>
                                    </p:set>
                                    <p:animEffect transition="in" filter="fade">
                                      <p:cBhvr>
                                        <p:cTn id="20" dur="500"/>
                                        <p:tgtEl>
                                          <p:spTgt spid="10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6" name="Freeform 14"/>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18435" name="Rectangle 3"/>
          <p:cNvSpPr>
            <a:spLocks noGrp="1" noChangeArrowheads="1"/>
          </p:cNvSpPr>
          <p:nvPr>
            <p:ph type="title"/>
          </p:nvPr>
        </p:nvSpPr>
        <p:spPr/>
        <p:txBody>
          <a:bodyPr/>
          <a:lstStyle/>
          <a:p>
            <a:r>
              <a:rPr lang="en-US" dirty="0"/>
              <a:t>Goal: exploring program states</a:t>
            </a:r>
          </a:p>
        </p:txBody>
      </p:sp>
      <p:sp>
        <p:nvSpPr>
          <p:cNvPr id="18436"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18437" name="Freeform 5"/>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18438"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18439"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sp>
        <p:nvSpPr>
          <p:cNvPr id="18440"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18442" name="Line 10"/>
          <p:cNvSpPr>
            <a:spLocks noChangeShapeType="1"/>
          </p:cNvSpPr>
          <p:nvPr/>
        </p:nvSpPr>
        <p:spPr bwMode="auto">
          <a:xfrm flipV="1">
            <a:off x="1403350" y="4437063"/>
            <a:ext cx="0" cy="1008062"/>
          </a:xfrm>
          <a:prstGeom prst="line">
            <a:avLst/>
          </a:prstGeom>
          <a:noFill/>
          <a:ln w="9525">
            <a:solidFill>
              <a:schemeClr val="tx1"/>
            </a:solidFill>
            <a:round/>
            <a:headEnd/>
            <a:tailEnd type="triangle" w="med" len="med"/>
          </a:ln>
          <a:effectLst/>
        </p:spPr>
        <p:txBody>
          <a:bodyPr/>
          <a:lstStyle/>
          <a:p>
            <a:endParaRPr lang="he-IL"/>
          </a:p>
        </p:txBody>
      </p:sp>
      <p:sp>
        <p:nvSpPr>
          <p:cNvPr id="18443" name="Line 11"/>
          <p:cNvSpPr>
            <a:spLocks noChangeShapeType="1"/>
          </p:cNvSpPr>
          <p:nvPr/>
        </p:nvSpPr>
        <p:spPr bwMode="auto">
          <a:xfrm flipV="1">
            <a:off x="1979613" y="4581525"/>
            <a:ext cx="504825" cy="863600"/>
          </a:xfrm>
          <a:prstGeom prst="line">
            <a:avLst/>
          </a:prstGeom>
          <a:noFill/>
          <a:ln w="9525">
            <a:solidFill>
              <a:schemeClr val="tx1"/>
            </a:solidFill>
            <a:round/>
            <a:headEnd/>
            <a:tailEnd type="triangle" w="med" len="med"/>
          </a:ln>
          <a:effectLst/>
        </p:spPr>
        <p:txBody>
          <a:bodyPr/>
          <a:lstStyle/>
          <a:p>
            <a:endParaRPr lang="he-IL"/>
          </a:p>
        </p:txBody>
      </p:sp>
      <p:sp>
        <p:nvSpPr>
          <p:cNvPr id="18444" name="Line 12"/>
          <p:cNvSpPr>
            <a:spLocks noChangeShapeType="1"/>
          </p:cNvSpPr>
          <p:nvPr/>
        </p:nvSpPr>
        <p:spPr bwMode="auto">
          <a:xfrm flipV="1">
            <a:off x="2268538" y="5084763"/>
            <a:ext cx="1079500" cy="576262"/>
          </a:xfrm>
          <a:prstGeom prst="line">
            <a:avLst/>
          </a:prstGeom>
          <a:noFill/>
          <a:ln w="9525">
            <a:solidFill>
              <a:schemeClr val="tx1"/>
            </a:solidFill>
            <a:round/>
            <a:headEnd/>
            <a:tailEnd type="triangle" w="med" len="med"/>
          </a:ln>
          <a:effectLst/>
        </p:spPr>
        <p:txBody>
          <a:bodyPr/>
          <a:lstStyle/>
          <a:p>
            <a:endParaRPr lang="he-IL"/>
          </a:p>
        </p:txBody>
      </p:sp>
      <p:sp>
        <p:nvSpPr>
          <p:cNvPr id="18445" name="Line 13"/>
          <p:cNvSpPr>
            <a:spLocks noChangeShapeType="1"/>
          </p:cNvSpPr>
          <p:nvPr/>
        </p:nvSpPr>
        <p:spPr bwMode="auto">
          <a:xfrm flipV="1">
            <a:off x="2268538" y="5876925"/>
            <a:ext cx="1295400" cy="73025"/>
          </a:xfrm>
          <a:prstGeom prst="line">
            <a:avLst/>
          </a:prstGeom>
          <a:noFill/>
          <a:ln w="9525">
            <a:solidFill>
              <a:schemeClr val="tx1"/>
            </a:solidFill>
            <a:round/>
            <a:headEnd/>
            <a:tailEnd type="triangle" w="med" len="med"/>
          </a:ln>
          <a:effectLst/>
        </p:spPr>
        <p:txBody>
          <a:bodyPr/>
          <a:lstStyle/>
          <a:p>
            <a:endParaRPr lang="he-IL"/>
          </a:p>
        </p:txBody>
      </p:sp>
      <p:sp>
        <p:nvSpPr>
          <p:cNvPr id="15"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48</a:t>
            </a:fld>
            <a:endParaRPr lang="en-US"/>
          </a:p>
        </p:txBody>
      </p:sp>
      <p:sp>
        <p:nvSpPr>
          <p:cNvPr id="16"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4" name="Freeform 24"/>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20503" name="Freeform 23"/>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20483" name="Rectangle 3"/>
          <p:cNvSpPr>
            <a:spLocks noGrp="1" noChangeArrowheads="1"/>
          </p:cNvSpPr>
          <p:nvPr>
            <p:ph type="title"/>
          </p:nvPr>
        </p:nvSpPr>
        <p:spPr/>
        <p:txBody>
          <a:bodyPr>
            <a:normAutofit/>
          </a:bodyPr>
          <a:lstStyle/>
          <a:p>
            <a:r>
              <a:rPr lang="en-US" dirty="0"/>
              <a:t>Technique: explore abstract states</a:t>
            </a:r>
          </a:p>
        </p:txBody>
      </p:sp>
      <p:sp>
        <p:nvSpPr>
          <p:cNvPr id="20484"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20490" name="Line 10"/>
          <p:cNvSpPr>
            <a:spLocks noChangeShapeType="1"/>
          </p:cNvSpPr>
          <p:nvPr/>
        </p:nvSpPr>
        <p:spPr bwMode="auto">
          <a:xfrm>
            <a:off x="1908175" y="1844675"/>
            <a:ext cx="0" cy="4248150"/>
          </a:xfrm>
          <a:prstGeom prst="line">
            <a:avLst/>
          </a:prstGeom>
          <a:noFill/>
          <a:ln w="9525">
            <a:solidFill>
              <a:schemeClr val="tx1"/>
            </a:solidFill>
            <a:round/>
            <a:headEnd/>
            <a:tailEnd/>
          </a:ln>
          <a:effectLst/>
        </p:spPr>
        <p:txBody>
          <a:bodyPr/>
          <a:lstStyle/>
          <a:p>
            <a:endParaRPr lang="he-IL"/>
          </a:p>
        </p:txBody>
      </p:sp>
      <p:sp>
        <p:nvSpPr>
          <p:cNvPr id="20491" name="Line 11"/>
          <p:cNvSpPr>
            <a:spLocks noChangeShapeType="1"/>
          </p:cNvSpPr>
          <p:nvPr/>
        </p:nvSpPr>
        <p:spPr bwMode="auto">
          <a:xfrm>
            <a:off x="2700338" y="1844675"/>
            <a:ext cx="0" cy="4248150"/>
          </a:xfrm>
          <a:prstGeom prst="line">
            <a:avLst/>
          </a:prstGeom>
          <a:noFill/>
          <a:ln w="9525">
            <a:solidFill>
              <a:schemeClr val="tx1"/>
            </a:solidFill>
            <a:round/>
            <a:headEnd/>
            <a:tailEnd/>
          </a:ln>
          <a:effectLst/>
        </p:spPr>
        <p:txBody>
          <a:bodyPr/>
          <a:lstStyle/>
          <a:p>
            <a:endParaRPr lang="he-IL"/>
          </a:p>
        </p:txBody>
      </p:sp>
      <p:sp>
        <p:nvSpPr>
          <p:cNvPr id="20492" name="Line 12"/>
          <p:cNvSpPr>
            <a:spLocks noChangeShapeType="1"/>
          </p:cNvSpPr>
          <p:nvPr/>
        </p:nvSpPr>
        <p:spPr bwMode="auto">
          <a:xfrm>
            <a:off x="3492500" y="1844675"/>
            <a:ext cx="0" cy="4248150"/>
          </a:xfrm>
          <a:prstGeom prst="line">
            <a:avLst/>
          </a:prstGeom>
          <a:noFill/>
          <a:ln w="9525">
            <a:solidFill>
              <a:schemeClr val="tx1"/>
            </a:solidFill>
            <a:round/>
            <a:headEnd/>
            <a:tailEnd/>
          </a:ln>
          <a:effectLst/>
        </p:spPr>
        <p:txBody>
          <a:bodyPr/>
          <a:lstStyle/>
          <a:p>
            <a:endParaRPr lang="he-IL"/>
          </a:p>
        </p:txBody>
      </p:sp>
      <p:sp>
        <p:nvSpPr>
          <p:cNvPr id="20493"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20494" name="Line 14"/>
          <p:cNvSpPr>
            <a:spLocks noChangeShapeType="1"/>
          </p:cNvSpPr>
          <p:nvPr/>
        </p:nvSpPr>
        <p:spPr bwMode="auto">
          <a:xfrm>
            <a:off x="5221288" y="1844675"/>
            <a:ext cx="0" cy="4248150"/>
          </a:xfrm>
          <a:prstGeom prst="line">
            <a:avLst/>
          </a:prstGeom>
          <a:noFill/>
          <a:ln w="9525">
            <a:solidFill>
              <a:schemeClr val="tx1"/>
            </a:solidFill>
            <a:round/>
            <a:headEnd/>
            <a:tailEnd/>
          </a:ln>
          <a:effectLst/>
        </p:spPr>
        <p:txBody>
          <a:bodyPr/>
          <a:lstStyle/>
          <a:p>
            <a:endParaRPr lang="he-IL"/>
          </a:p>
        </p:txBody>
      </p:sp>
      <p:sp>
        <p:nvSpPr>
          <p:cNvPr id="20495" name="Line 15"/>
          <p:cNvSpPr>
            <a:spLocks noChangeShapeType="1"/>
          </p:cNvSpPr>
          <p:nvPr/>
        </p:nvSpPr>
        <p:spPr bwMode="auto">
          <a:xfrm>
            <a:off x="6084888" y="1844675"/>
            <a:ext cx="0" cy="4248150"/>
          </a:xfrm>
          <a:prstGeom prst="line">
            <a:avLst/>
          </a:prstGeom>
          <a:noFill/>
          <a:ln w="9525">
            <a:solidFill>
              <a:schemeClr val="tx1"/>
            </a:solidFill>
            <a:round/>
            <a:headEnd/>
            <a:tailEnd/>
          </a:ln>
          <a:effectLst/>
        </p:spPr>
        <p:txBody>
          <a:bodyPr/>
          <a:lstStyle/>
          <a:p>
            <a:endParaRPr lang="he-IL"/>
          </a:p>
        </p:txBody>
      </p:sp>
      <p:sp>
        <p:nvSpPr>
          <p:cNvPr id="20496" name="Line 16"/>
          <p:cNvSpPr>
            <a:spLocks noChangeShapeType="1"/>
          </p:cNvSpPr>
          <p:nvPr/>
        </p:nvSpPr>
        <p:spPr bwMode="auto">
          <a:xfrm>
            <a:off x="6877050" y="1844675"/>
            <a:ext cx="0" cy="4248150"/>
          </a:xfrm>
          <a:prstGeom prst="line">
            <a:avLst/>
          </a:prstGeom>
          <a:noFill/>
          <a:ln w="9525">
            <a:solidFill>
              <a:schemeClr val="tx1"/>
            </a:solidFill>
            <a:round/>
            <a:headEnd/>
            <a:tailEnd/>
          </a:ln>
          <a:effectLst/>
        </p:spPr>
        <p:txBody>
          <a:bodyPr/>
          <a:lstStyle/>
          <a:p>
            <a:endParaRPr lang="he-IL"/>
          </a:p>
        </p:txBody>
      </p:sp>
      <p:sp>
        <p:nvSpPr>
          <p:cNvPr id="20497" name="Line 17"/>
          <p:cNvSpPr>
            <a:spLocks noChangeShapeType="1"/>
          </p:cNvSpPr>
          <p:nvPr/>
        </p:nvSpPr>
        <p:spPr bwMode="auto">
          <a:xfrm>
            <a:off x="7524750" y="1844675"/>
            <a:ext cx="0" cy="4248150"/>
          </a:xfrm>
          <a:prstGeom prst="line">
            <a:avLst/>
          </a:prstGeom>
          <a:noFill/>
          <a:ln w="9525">
            <a:solidFill>
              <a:schemeClr val="tx1"/>
            </a:solidFill>
            <a:round/>
            <a:headEnd/>
            <a:tailEnd/>
          </a:ln>
          <a:effectLst/>
        </p:spPr>
        <p:txBody>
          <a:bodyPr/>
          <a:lstStyle/>
          <a:p>
            <a:endParaRPr lang="he-IL"/>
          </a:p>
        </p:txBody>
      </p:sp>
      <p:sp>
        <p:nvSpPr>
          <p:cNvPr id="20498" name="Line 18"/>
          <p:cNvSpPr>
            <a:spLocks noChangeShapeType="1"/>
          </p:cNvSpPr>
          <p:nvPr/>
        </p:nvSpPr>
        <p:spPr bwMode="auto">
          <a:xfrm>
            <a:off x="1116013" y="5445125"/>
            <a:ext cx="7056437" cy="0"/>
          </a:xfrm>
          <a:prstGeom prst="line">
            <a:avLst/>
          </a:prstGeom>
          <a:noFill/>
          <a:ln w="9525">
            <a:solidFill>
              <a:schemeClr val="tx1"/>
            </a:solidFill>
            <a:round/>
            <a:headEnd/>
            <a:tailEnd/>
          </a:ln>
          <a:effectLst/>
        </p:spPr>
        <p:txBody>
          <a:bodyPr/>
          <a:lstStyle/>
          <a:p>
            <a:endParaRPr lang="he-IL"/>
          </a:p>
        </p:txBody>
      </p:sp>
      <p:sp>
        <p:nvSpPr>
          <p:cNvPr id="20499" name="Line 19"/>
          <p:cNvSpPr>
            <a:spLocks noChangeShapeType="1"/>
          </p:cNvSpPr>
          <p:nvPr/>
        </p:nvSpPr>
        <p:spPr bwMode="auto">
          <a:xfrm>
            <a:off x="1116013" y="4724400"/>
            <a:ext cx="7056437" cy="0"/>
          </a:xfrm>
          <a:prstGeom prst="line">
            <a:avLst/>
          </a:prstGeom>
          <a:noFill/>
          <a:ln w="9525">
            <a:solidFill>
              <a:schemeClr val="tx1"/>
            </a:solidFill>
            <a:round/>
            <a:headEnd/>
            <a:tailEnd/>
          </a:ln>
          <a:effectLst/>
        </p:spPr>
        <p:txBody>
          <a:bodyPr/>
          <a:lstStyle/>
          <a:p>
            <a:endParaRPr lang="he-IL"/>
          </a:p>
        </p:txBody>
      </p:sp>
      <p:sp>
        <p:nvSpPr>
          <p:cNvPr id="20500"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20501" name="Line 21"/>
          <p:cNvSpPr>
            <a:spLocks noChangeShapeType="1"/>
          </p:cNvSpPr>
          <p:nvPr/>
        </p:nvSpPr>
        <p:spPr bwMode="auto">
          <a:xfrm>
            <a:off x="1116013" y="3140075"/>
            <a:ext cx="7056437" cy="0"/>
          </a:xfrm>
          <a:prstGeom prst="line">
            <a:avLst/>
          </a:prstGeom>
          <a:noFill/>
          <a:ln w="9525">
            <a:solidFill>
              <a:schemeClr val="tx1"/>
            </a:solidFill>
            <a:round/>
            <a:headEnd/>
            <a:tailEnd/>
          </a:ln>
          <a:effectLst/>
        </p:spPr>
        <p:txBody>
          <a:bodyPr/>
          <a:lstStyle/>
          <a:p>
            <a:endParaRPr lang="he-IL"/>
          </a:p>
        </p:txBody>
      </p:sp>
      <p:sp>
        <p:nvSpPr>
          <p:cNvPr id="2048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0502" name="Line 22"/>
          <p:cNvSpPr>
            <a:spLocks noChangeShapeType="1"/>
          </p:cNvSpPr>
          <p:nvPr/>
        </p:nvSpPr>
        <p:spPr bwMode="auto">
          <a:xfrm>
            <a:off x="1116013" y="2563813"/>
            <a:ext cx="7056437" cy="0"/>
          </a:xfrm>
          <a:prstGeom prst="line">
            <a:avLst/>
          </a:prstGeom>
          <a:noFill/>
          <a:ln w="9525">
            <a:solidFill>
              <a:schemeClr val="tx1"/>
            </a:solidFill>
            <a:round/>
            <a:headEnd/>
            <a:tailEnd/>
          </a:ln>
          <a:effectLst/>
        </p:spPr>
        <p:txBody>
          <a:bodyPr/>
          <a:lstStyle/>
          <a:p>
            <a:endParaRPr lang="he-IL"/>
          </a:p>
        </p:txBody>
      </p:sp>
      <p:sp>
        <p:nvSpPr>
          <p:cNvPr id="2048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sp>
        <p:nvSpPr>
          <p:cNvPr id="25"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26"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49</a:t>
            </a:fld>
            <a:endParaRPr lang="en-US"/>
          </a:p>
        </p:txBody>
      </p:sp>
      <p:sp>
        <p:nvSpPr>
          <p:cNvPr id="27"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is Everywhere</a:t>
            </a:r>
          </a:p>
        </p:txBody>
      </p:sp>
      <p:pic>
        <p:nvPicPr>
          <p:cNvPr id="5" name="Picture 4" descr="softcars02.jpg"/>
          <p:cNvPicPr>
            <a:picLocks noChangeAspect="1"/>
          </p:cNvPicPr>
          <p:nvPr/>
        </p:nvPicPr>
        <p:blipFill>
          <a:blip r:embed="rId4" cstate="print"/>
          <a:stretch>
            <a:fillRect/>
          </a:stretch>
        </p:blipFill>
        <p:spPr>
          <a:xfrm>
            <a:off x="5029200" y="1981200"/>
            <a:ext cx="3544731" cy="2209800"/>
          </a:xfrm>
          <a:prstGeom prst="rect">
            <a:avLst/>
          </a:prstGeom>
        </p:spPr>
      </p:pic>
      <p:pic>
        <p:nvPicPr>
          <p:cNvPr id="6" name="Picture 5" descr="iphone3g.jpg"/>
          <p:cNvPicPr>
            <a:picLocks noChangeAspect="1"/>
          </p:cNvPicPr>
          <p:nvPr/>
        </p:nvPicPr>
        <p:blipFill>
          <a:blip r:embed="rId5" cstate="print"/>
          <a:stretch>
            <a:fillRect/>
          </a:stretch>
        </p:blipFill>
        <p:spPr>
          <a:xfrm>
            <a:off x="914400" y="1981200"/>
            <a:ext cx="1849339" cy="2225291"/>
          </a:xfrm>
          <a:prstGeom prst="rect">
            <a:avLst/>
          </a:prstGeom>
        </p:spPr>
      </p:pic>
      <p:pic>
        <p:nvPicPr>
          <p:cNvPr id="9" name="Picture 14" descr="bigwash_H1245A"/>
          <p:cNvPicPr>
            <a:picLocks noChangeAspect="1" noChangeArrowheads="1"/>
          </p:cNvPicPr>
          <p:nvPr/>
        </p:nvPicPr>
        <p:blipFill>
          <a:blip r:embed="rId6" cstate="print"/>
          <a:srcRect t="4303" r="55083"/>
          <a:stretch>
            <a:fillRect/>
          </a:stretch>
        </p:blipFill>
        <p:spPr bwMode="auto">
          <a:xfrm>
            <a:off x="2844800" y="1981200"/>
            <a:ext cx="2108518" cy="2209800"/>
          </a:xfrm>
          <a:prstGeom prst="rect">
            <a:avLst/>
          </a:prstGeom>
          <a:noFill/>
        </p:spPr>
      </p:pic>
      <p:pic>
        <p:nvPicPr>
          <p:cNvPr id="10" name="Picture 9" descr="1958Airbus_A380.jpg"/>
          <p:cNvPicPr>
            <a:picLocks noChangeAspect="1"/>
          </p:cNvPicPr>
          <p:nvPr/>
        </p:nvPicPr>
        <p:blipFill>
          <a:blip r:embed="rId7" cstate="print"/>
          <a:stretch>
            <a:fillRect/>
          </a:stretch>
        </p:blipFill>
        <p:spPr>
          <a:xfrm>
            <a:off x="5638800" y="4267200"/>
            <a:ext cx="2946400" cy="2209800"/>
          </a:xfrm>
          <a:prstGeom prst="rect">
            <a:avLst/>
          </a:prstGeom>
        </p:spPr>
      </p:pic>
      <p:pic>
        <p:nvPicPr>
          <p:cNvPr id="8" name="Picture 12" descr="rt_linac"/>
          <p:cNvPicPr>
            <a:picLocks noGrp="1" noChangeAspect="1" noChangeArrowheads="1"/>
          </p:cNvPicPr>
          <p:nvPr>
            <p:ph sz="half" idx="4294967295"/>
          </p:nvPr>
        </p:nvPicPr>
        <p:blipFill>
          <a:blip r:embed="rId8" cstate="print"/>
          <a:srcRect/>
          <a:stretch>
            <a:fillRect/>
          </a:stretch>
        </p:blipFill>
        <p:spPr>
          <a:xfrm>
            <a:off x="2819400" y="4267200"/>
            <a:ext cx="2743200" cy="2228850"/>
          </a:xfrm>
          <a:prstGeom prst="rect">
            <a:avLst/>
          </a:prstGeom>
          <a:noFill/>
          <a:ln/>
        </p:spPr>
      </p:pic>
      <p:pic>
        <p:nvPicPr>
          <p:cNvPr id="11" name="Picture 10" descr="nuclear reactor.jpg"/>
          <p:cNvPicPr>
            <a:picLocks noChangeAspect="1"/>
          </p:cNvPicPr>
          <p:nvPr/>
        </p:nvPicPr>
        <p:blipFill>
          <a:blip r:embed="rId9" cstate="print"/>
          <a:srcRect r="46615"/>
          <a:stretch>
            <a:fillRect/>
          </a:stretch>
        </p:blipFill>
        <p:spPr>
          <a:xfrm>
            <a:off x="914400" y="4267200"/>
            <a:ext cx="1828800" cy="2285861"/>
          </a:xfrm>
          <a:prstGeom prst="rect">
            <a:avLst/>
          </a:prstGeom>
        </p:spPr>
      </p:pic>
    </p:spTree>
    <p:custDataLst>
      <p:tags r:id="rId1"/>
    </p:custDataLst>
    <p:extLst>
      <p:ext uri="{BB962C8B-B14F-4D97-AF65-F5344CB8AC3E}">
        <p14:creationId xmlns:p14="http://schemas.microsoft.com/office/powerpoint/2010/main" val="160165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3" name="Freeform 25"/>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22552" name="Freeform 24"/>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22531" name="Rectangle 3"/>
          <p:cNvSpPr>
            <a:spLocks noGrp="1" noChangeArrowheads="1"/>
          </p:cNvSpPr>
          <p:nvPr>
            <p:ph type="title"/>
          </p:nvPr>
        </p:nvSpPr>
        <p:spPr/>
        <p:txBody>
          <a:bodyPr/>
          <a:lstStyle/>
          <a:p>
            <a:r>
              <a:rPr lang="en-US" dirty="0"/>
              <a:t>Technique: explore abstract states</a:t>
            </a:r>
          </a:p>
        </p:txBody>
      </p:sp>
      <p:sp>
        <p:nvSpPr>
          <p:cNvPr id="22532"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22538" name="Line 10"/>
          <p:cNvSpPr>
            <a:spLocks noChangeShapeType="1"/>
          </p:cNvSpPr>
          <p:nvPr/>
        </p:nvSpPr>
        <p:spPr bwMode="auto">
          <a:xfrm>
            <a:off x="1908175" y="1844675"/>
            <a:ext cx="0" cy="4248150"/>
          </a:xfrm>
          <a:prstGeom prst="line">
            <a:avLst/>
          </a:prstGeom>
          <a:noFill/>
          <a:ln w="9525">
            <a:solidFill>
              <a:schemeClr val="tx1"/>
            </a:solidFill>
            <a:round/>
            <a:headEnd/>
            <a:tailEnd/>
          </a:ln>
          <a:effectLst/>
        </p:spPr>
        <p:txBody>
          <a:bodyPr/>
          <a:lstStyle/>
          <a:p>
            <a:endParaRPr lang="he-IL"/>
          </a:p>
        </p:txBody>
      </p:sp>
      <p:sp>
        <p:nvSpPr>
          <p:cNvPr id="22539" name="Line 11"/>
          <p:cNvSpPr>
            <a:spLocks noChangeShapeType="1"/>
          </p:cNvSpPr>
          <p:nvPr/>
        </p:nvSpPr>
        <p:spPr bwMode="auto">
          <a:xfrm>
            <a:off x="2700338" y="1844675"/>
            <a:ext cx="0" cy="4248150"/>
          </a:xfrm>
          <a:prstGeom prst="line">
            <a:avLst/>
          </a:prstGeom>
          <a:noFill/>
          <a:ln w="9525">
            <a:solidFill>
              <a:schemeClr val="tx1"/>
            </a:solidFill>
            <a:round/>
            <a:headEnd/>
            <a:tailEnd/>
          </a:ln>
          <a:effectLst/>
        </p:spPr>
        <p:txBody>
          <a:bodyPr/>
          <a:lstStyle/>
          <a:p>
            <a:endParaRPr lang="he-IL"/>
          </a:p>
        </p:txBody>
      </p:sp>
      <p:sp>
        <p:nvSpPr>
          <p:cNvPr id="22540" name="Line 12"/>
          <p:cNvSpPr>
            <a:spLocks noChangeShapeType="1"/>
          </p:cNvSpPr>
          <p:nvPr/>
        </p:nvSpPr>
        <p:spPr bwMode="auto">
          <a:xfrm>
            <a:off x="3492500" y="1844675"/>
            <a:ext cx="0" cy="4248150"/>
          </a:xfrm>
          <a:prstGeom prst="line">
            <a:avLst/>
          </a:prstGeom>
          <a:noFill/>
          <a:ln w="9525">
            <a:solidFill>
              <a:schemeClr val="tx1"/>
            </a:solidFill>
            <a:round/>
            <a:headEnd/>
            <a:tailEnd/>
          </a:ln>
          <a:effectLst/>
        </p:spPr>
        <p:txBody>
          <a:bodyPr/>
          <a:lstStyle/>
          <a:p>
            <a:endParaRPr lang="he-IL"/>
          </a:p>
        </p:txBody>
      </p:sp>
      <p:sp>
        <p:nvSpPr>
          <p:cNvPr id="22541"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22542" name="Line 14"/>
          <p:cNvSpPr>
            <a:spLocks noChangeShapeType="1"/>
          </p:cNvSpPr>
          <p:nvPr/>
        </p:nvSpPr>
        <p:spPr bwMode="auto">
          <a:xfrm>
            <a:off x="5221288" y="1844675"/>
            <a:ext cx="0" cy="4248150"/>
          </a:xfrm>
          <a:prstGeom prst="line">
            <a:avLst/>
          </a:prstGeom>
          <a:noFill/>
          <a:ln w="9525">
            <a:solidFill>
              <a:schemeClr val="tx1"/>
            </a:solidFill>
            <a:round/>
            <a:headEnd/>
            <a:tailEnd/>
          </a:ln>
          <a:effectLst/>
        </p:spPr>
        <p:txBody>
          <a:bodyPr/>
          <a:lstStyle/>
          <a:p>
            <a:endParaRPr lang="he-IL"/>
          </a:p>
        </p:txBody>
      </p:sp>
      <p:sp>
        <p:nvSpPr>
          <p:cNvPr id="22543" name="Line 15"/>
          <p:cNvSpPr>
            <a:spLocks noChangeShapeType="1"/>
          </p:cNvSpPr>
          <p:nvPr/>
        </p:nvSpPr>
        <p:spPr bwMode="auto">
          <a:xfrm>
            <a:off x="6084888" y="1844675"/>
            <a:ext cx="0" cy="4248150"/>
          </a:xfrm>
          <a:prstGeom prst="line">
            <a:avLst/>
          </a:prstGeom>
          <a:noFill/>
          <a:ln w="9525">
            <a:solidFill>
              <a:schemeClr val="tx1"/>
            </a:solidFill>
            <a:round/>
            <a:headEnd/>
            <a:tailEnd/>
          </a:ln>
          <a:effectLst/>
        </p:spPr>
        <p:txBody>
          <a:bodyPr/>
          <a:lstStyle/>
          <a:p>
            <a:endParaRPr lang="he-IL"/>
          </a:p>
        </p:txBody>
      </p:sp>
      <p:sp>
        <p:nvSpPr>
          <p:cNvPr id="22544" name="Line 16"/>
          <p:cNvSpPr>
            <a:spLocks noChangeShapeType="1"/>
          </p:cNvSpPr>
          <p:nvPr/>
        </p:nvSpPr>
        <p:spPr bwMode="auto">
          <a:xfrm>
            <a:off x="6877050" y="1844675"/>
            <a:ext cx="0" cy="4248150"/>
          </a:xfrm>
          <a:prstGeom prst="line">
            <a:avLst/>
          </a:prstGeom>
          <a:noFill/>
          <a:ln w="9525">
            <a:solidFill>
              <a:schemeClr val="tx1"/>
            </a:solidFill>
            <a:round/>
            <a:headEnd/>
            <a:tailEnd/>
          </a:ln>
          <a:effectLst/>
        </p:spPr>
        <p:txBody>
          <a:bodyPr/>
          <a:lstStyle/>
          <a:p>
            <a:endParaRPr lang="he-IL"/>
          </a:p>
        </p:txBody>
      </p:sp>
      <p:sp>
        <p:nvSpPr>
          <p:cNvPr id="22545" name="Line 17"/>
          <p:cNvSpPr>
            <a:spLocks noChangeShapeType="1"/>
          </p:cNvSpPr>
          <p:nvPr/>
        </p:nvSpPr>
        <p:spPr bwMode="auto">
          <a:xfrm>
            <a:off x="7524750" y="1844675"/>
            <a:ext cx="0" cy="4248150"/>
          </a:xfrm>
          <a:prstGeom prst="line">
            <a:avLst/>
          </a:prstGeom>
          <a:noFill/>
          <a:ln w="9525">
            <a:solidFill>
              <a:schemeClr val="tx1"/>
            </a:solidFill>
            <a:round/>
            <a:headEnd/>
            <a:tailEnd/>
          </a:ln>
          <a:effectLst/>
        </p:spPr>
        <p:txBody>
          <a:bodyPr/>
          <a:lstStyle/>
          <a:p>
            <a:endParaRPr lang="he-IL"/>
          </a:p>
        </p:txBody>
      </p:sp>
      <p:sp>
        <p:nvSpPr>
          <p:cNvPr id="22546" name="Line 18"/>
          <p:cNvSpPr>
            <a:spLocks noChangeShapeType="1"/>
          </p:cNvSpPr>
          <p:nvPr/>
        </p:nvSpPr>
        <p:spPr bwMode="auto">
          <a:xfrm>
            <a:off x="1116013" y="5445125"/>
            <a:ext cx="7056437" cy="0"/>
          </a:xfrm>
          <a:prstGeom prst="line">
            <a:avLst/>
          </a:prstGeom>
          <a:noFill/>
          <a:ln w="9525">
            <a:solidFill>
              <a:schemeClr val="tx1"/>
            </a:solidFill>
            <a:round/>
            <a:headEnd/>
            <a:tailEnd/>
          </a:ln>
          <a:effectLst/>
        </p:spPr>
        <p:txBody>
          <a:bodyPr/>
          <a:lstStyle/>
          <a:p>
            <a:endParaRPr lang="he-IL"/>
          </a:p>
        </p:txBody>
      </p:sp>
      <p:sp>
        <p:nvSpPr>
          <p:cNvPr id="22547" name="Line 19"/>
          <p:cNvSpPr>
            <a:spLocks noChangeShapeType="1"/>
          </p:cNvSpPr>
          <p:nvPr/>
        </p:nvSpPr>
        <p:spPr bwMode="auto">
          <a:xfrm>
            <a:off x="1116013" y="4724400"/>
            <a:ext cx="7056437" cy="0"/>
          </a:xfrm>
          <a:prstGeom prst="line">
            <a:avLst/>
          </a:prstGeom>
          <a:noFill/>
          <a:ln w="9525">
            <a:solidFill>
              <a:schemeClr val="tx1"/>
            </a:solidFill>
            <a:round/>
            <a:headEnd/>
            <a:tailEnd/>
          </a:ln>
          <a:effectLst/>
        </p:spPr>
        <p:txBody>
          <a:bodyPr/>
          <a:lstStyle/>
          <a:p>
            <a:endParaRPr lang="he-IL"/>
          </a:p>
        </p:txBody>
      </p:sp>
      <p:sp>
        <p:nvSpPr>
          <p:cNvPr id="22548"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22549" name="Line 21"/>
          <p:cNvSpPr>
            <a:spLocks noChangeShapeType="1"/>
          </p:cNvSpPr>
          <p:nvPr/>
        </p:nvSpPr>
        <p:spPr bwMode="auto">
          <a:xfrm>
            <a:off x="1116013" y="3140075"/>
            <a:ext cx="7056437" cy="0"/>
          </a:xfrm>
          <a:prstGeom prst="line">
            <a:avLst/>
          </a:prstGeom>
          <a:noFill/>
          <a:ln w="9525">
            <a:solidFill>
              <a:schemeClr val="tx1"/>
            </a:solidFill>
            <a:round/>
            <a:headEnd/>
            <a:tailEnd/>
          </a:ln>
          <a:effectLst/>
        </p:spPr>
        <p:txBody>
          <a:bodyPr/>
          <a:lstStyle/>
          <a:p>
            <a:endParaRPr lang="he-IL"/>
          </a:p>
        </p:txBody>
      </p:sp>
      <p:sp>
        <p:nvSpPr>
          <p:cNvPr id="22550" name="Line 22"/>
          <p:cNvSpPr>
            <a:spLocks noChangeShapeType="1"/>
          </p:cNvSpPr>
          <p:nvPr/>
        </p:nvSpPr>
        <p:spPr bwMode="auto">
          <a:xfrm>
            <a:off x="1116013" y="2563813"/>
            <a:ext cx="7056437" cy="0"/>
          </a:xfrm>
          <a:prstGeom prst="line">
            <a:avLst/>
          </a:prstGeom>
          <a:noFill/>
          <a:ln w="9525">
            <a:solidFill>
              <a:schemeClr val="tx1"/>
            </a:solidFill>
            <a:round/>
            <a:headEnd/>
            <a:tailEnd/>
          </a:ln>
          <a:effectLst/>
        </p:spPr>
        <p:txBody>
          <a:bodyPr/>
          <a:lstStyle/>
          <a:p>
            <a:endParaRPr lang="he-IL"/>
          </a:p>
        </p:txBody>
      </p:sp>
      <p:sp>
        <p:nvSpPr>
          <p:cNvPr id="22551" name="Freeform 23"/>
          <p:cNvSpPr>
            <a:spLocks/>
          </p:cNvSpPr>
          <p:nvPr/>
        </p:nvSpPr>
        <p:spPr bwMode="auto">
          <a:xfrm>
            <a:off x="1116013" y="4724400"/>
            <a:ext cx="1584325" cy="1368425"/>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chemeClr val="accent2">
              <a:alpha val="37000"/>
            </a:schemeClr>
          </a:solidFill>
          <a:ln w="9525">
            <a:solidFill>
              <a:schemeClr val="tx1"/>
            </a:solidFill>
            <a:round/>
            <a:headEnd/>
            <a:tailEnd/>
          </a:ln>
          <a:effectLst/>
        </p:spPr>
        <p:txBody>
          <a:bodyPr/>
          <a:lstStyle/>
          <a:p>
            <a:endParaRPr lang="he-IL"/>
          </a:p>
        </p:txBody>
      </p:sp>
      <p:grpSp>
        <p:nvGrpSpPr>
          <p:cNvPr id="25" name="קבוצה 24"/>
          <p:cNvGrpSpPr/>
          <p:nvPr/>
        </p:nvGrpSpPr>
        <p:grpSpPr>
          <a:xfrm>
            <a:off x="1116013" y="5373688"/>
            <a:ext cx="1223962" cy="719137"/>
            <a:chOff x="1116013" y="5373688"/>
            <a:chExt cx="1223962" cy="719137"/>
          </a:xfrm>
        </p:grpSpPr>
        <p:sp>
          <p:nvSpPr>
            <p:cNvPr id="2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8"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29"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50</a:t>
            </a:fld>
            <a:endParaRPr lang="en-US"/>
          </a:p>
        </p:txBody>
      </p:sp>
      <p:sp>
        <p:nvSpPr>
          <p:cNvPr id="30"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0" name="Freeform 24"/>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24578" name="Freeform 2"/>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24579" name="Rectangle 3"/>
          <p:cNvSpPr>
            <a:spLocks noGrp="1" noChangeArrowheads="1"/>
          </p:cNvSpPr>
          <p:nvPr>
            <p:ph type="title"/>
          </p:nvPr>
        </p:nvSpPr>
        <p:spPr/>
        <p:txBody>
          <a:bodyPr/>
          <a:lstStyle/>
          <a:p>
            <a:r>
              <a:rPr lang="en-US" dirty="0"/>
              <a:t>Technique: explore abstract states</a:t>
            </a:r>
          </a:p>
        </p:txBody>
      </p:sp>
      <p:sp>
        <p:nvSpPr>
          <p:cNvPr id="24580"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24586" name="Line 10"/>
          <p:cNvSpPr>
            <a:spLocks noChangeShapeType="1"/>
          </p:cNvSpPr>
          <p:nvPr/>
        </p:nvSpPr>
        <p:spPr bwMode="auto">
          <a:xfrm>
            <a:off x="1908175" y="1844675"/>
            <a:ext cx="0" cy="4248150"/>
          </a:xfrm>
          <a:prstGeom prst="line">
            <a:avLst/>
          </a:prstGeom>
          <a:noFill/>
          <a:ln w="9525">
            <a:solidFill>
              <a:schemeClr val="tx1"/>
            </a:solidFill>
            <a:round/>
            <a:headEnd/>
            <a:tailEnd/>
          </a:ln>
          <a:effectLst/>
        </p:spPr>
        <p:txBody>
          <a:bodyPr/>
          <a:lstStyle/>
          <a:p>
            <a:endParaRPr lang="he-IL"/>
          </a:p>
        </p:txBody>
      </p:sp>
      <p:sp>
        <p:nvSpPr>
          <p:cNvPr id="24587" name="Line 11"/>
          <p:cNvSpPr>
            <a:spLocks noChangeShapeType="1"/>
          </p:cNvSpPr>
          <p:nvPr/>
        </p:nvSpPr>
        <p:spPr bwMode="auto">
          <a:xfrm>
            <a:off x="2700338" y="1844675"/>
            <a:ext cx="0" cy="4248150"/>
          </a:xfrm>
          <a:prstGeom prst="line">
            <a:avLst/>
          </a:prstGeom>
          <a:noFill/>
          <a:ln w="9525">
            <a:solidFill>
              <a:schemeClr val="tx1"/>
            </a:solidFill>
            <a:round/>
            <a:headEnd/>
            <a:tailEnd/>
          </a:ln>
          <a:effectLst/>
        </p:spPr>
        <p:txBody>
          <a:bodyPr/>
          <a:lstStyle/>
          <a:p>
            <a:endParaRPr lang="he-IL"/>
          </a:p>
        </p:txBody>
      </p:sp>
      <p:sp>
        <p:nvSpPr>
          <p:cNvPr id="24588" name="Line 12"/>
          <p:cNvSpPr>
            <a:spLocks noChangeShapeType="1"/>
          </p:cNvSpPr>
          <p:nvPr/>
        </p:nvSpPr>
        <p:spPr bwMode="auto">
          <a:xfrm>
            <a:off x="3492500" y="1844675"/>
            <a:ext cx="0" cy="4248150"/>
          </a:xfrm>
          <a:prstGeom prst="line">
            <a:avLst/>
          </a:prstGeom>
          <a:noFill/>
          <a:ln w="9525">
            <a:solidFill>
              <a:schemeClr val="tx1"/>
            </a:solidFill>
            <a:round/>
            <a:headEnd/>
            <a:tailEnd/>
          </a:ln>
          <a:effectLst/>
        </p:spPr>
        <p:txBody>
          <a:bodyPr/>
          <a:lstStyle/>
          <a:p>
            <a:endParaRPr lang="he-IL"/>
          </a:p>
        </p:txBody>
      </p:sp>
      <p:sp>
        <p:nvSpPr>
          <p:cNvPr id="24589"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24590" name="Line 14"/>
          <p:cNvSpPr>
            <a:spLocks noChangeShapeType="1"/>
          </p:cNvSpPr>
          <p:nvPr/>
        </p:nvSpPr>
        <p:spPr bwMode="auto">
          <a:xfrm>
            <a:off x="5221288" y="1844675"/>
            <a:ext cx="0" cy="4248150"/>
          </a:xfrm>
          <a:prstGeom prst="line">
            <a:avLst/>
          </a:prstGeom>
          <a:noFill/>
          <a:ln w="9525">
            <a:solidFill>
              <a:schemeClr val="tx1"/>
            </a:solidFill>
            <a:round/>
            <a:headEnd/>
            <a:tailEnd/>
          </a:ln>
          <a:effectLst/>
        </p:spPr>
        <p:txBody>
          <a:bodyPr/>
          <a:lstStyle/>
          <a:p>
            <a:endParaRPr lang="he-IL"/>
          </a:p>
        </p:txBody>
      </p:sp>
      <p:sp>
        <p:nvSpPr>
          <p:cNvPr id="24591" name="Line 15"/>
          <p:cNvSpPr>
            <a:spLocks noChangeShapeType="1"/>
          </p:cNvSpPr>
          <p:nvPr/>
        </p:nvSpPr>
        <p:spPr bwMode="auto">
          <a:xfrm>
            <a:off x="6084888" y="1844675"/>
            <a:ext cx="0" cy="4248150"/>
          </a:xfrm>
          <a:prstGeom prst="line">
            <a:avLst/>
          </a:prstGeom>
          <a:noFill/>
          <a:ln w="9525">
            <a:solidFill>
              <a:schemeClr val="tx1"/>
            </a:solidFill>
            <a:round/>
            <a:headEnd/>
            <a:tailEnd/>
          </a:ln>
          <a:effectLst/>
        </p:spPr>
        <p:txBody>
          <a:bodyPr/>
          <a:lstStyle/>
          <a:p>
            <a:endParaRPr lang="he-IL"/>
          </a:p>
        </p:txBody>
      </p:sp>
      <p:sp>
        <p:nvSpPr>
          <p:cNvPr id="24592" name="Line 16"/>
          <p:cNvSpPr>
            <a:spLocks noChangeShapeType="1"/>
          </p:cNvSpPr>
          <p:nvPr/>
        </p:nvSpPr>
        <p:spPr bwMode="auto">
          <a:xfrm>
            <a:off x="6877050" y="1844675"/>
            <a:ext cx="0" cy="4248150"/>
          </a:xfrm>
          <a:prstGeom prst="line">
            <a:avLst/>
          </a:prstGeom>
          <a:noFill/>
          <a:ln w="9525">
            <a:solidFill>
              <a:schemeClr val="tx1"/>
            </a:solidFill>
            <a:round/>
            <a:headEnd/>
            <a:tailEnd/>
          </a:ln>
          <a:effectLst/>
        </p:spPr>
        <p:txBody>
          <a:bodyPr/>
          <a:lstStyle/>
          <a:p>
            <a:endParaRPr lang="he-IL"/>
          </a:p>
        </p:txBody>
      </p:sp>
      <p:sp>
        <p:nvSpPr>
          <p:cNvPr id="24593" name="Line 17"/>
          <p:cNvSpPr>
            <a:spLocks noChangeShapeType="1"/>
          </p:cNvSpPr>
          <p:nvPr/>
        </p:nvSpPr>
        <p:spPr bwMode="auto">
          <a:xfrm>
            <a:off x="7524750" y="1844675"/>
            <a:ext cx="0" cy="4248150"/>
          </a:xfrm>
          <a:prstGeom prst="line">
            <a:avLst/>
          </a:prstGeom>
          <a:noFill/>
          <a:ln w="9525">
            <a:solidFill>
              <a:schemeClr val="tx1"/>
            </a:solidFill>
            <a:round/>
            <a:headEnd/>
            <a:tailEnd/>
          </a:ln>
          <a:effectLst/>
        </p:spPr>
        <p:txBody>
          <a:bodyPr/>
          <a:lstStyle/>
          <a:p>
            <a:endParaRPr lang="he-IL"/>
          </a:p>
        </p:txBody>
      </p:sp>
      <p:sp>
        <p:nvSpPr>
          <p:cNvPr id="24594" name="Line 18"/>
          <p:cNvSpPr>
            <a:spLocks noChangeShapeType="1"/>
          </p:cNvSpPr>
          <p:nvPr/>
        </p:nvSpPr>
        <p:spPr bwMode="auto">
          <a:xfrm>
            <a:off x="1116013" y="5445125"/>
            <a:ext cx="7056437" cy="0"/>
          </a:xfrm>
          <a:prstGeom prst="line">
            <a:avLst/>
          </a:prstGeom>
          <a:noFill/>
          <a:ln w="9525">
            <a:solidFill>
              <a:schemeClr val="tx1"/>
            </a:solidFill>
            <a:round/>
            <a:headEnd/>
            <a:tailEnd/>
          </a:ln>
          <a:effectLst/>
        </p:spPr>
        <p:txBody>
          <a:bodyPr/>
          <a:lstStyle/>
          <a:p>
            <a:endParaRPr lang="he-IL"/>
          </a:p>
        </p:txBody>
      </p:sp>
      <p:sp>
        <p:nvSpPr>
          <p:cNvPr id="24595" name="Line 19"/>
          <p:cNvSpPr>
            <a:spLocks noChangeShapeType="1"/>
          </p:cNvSpPr>
          <p:nvPr/>
        </p:nvSpPr>
        <p:spPr bwMode="auto">
          <a:xfrm>
            <a:off x="1116013" y="4724400"/>
            <a:ext cx="7056437" cy="0"/>
          </a:xfrm>
          <a:prstGeom prst="line">
            <a:avLst/>
          </a:prstGeom>
          <a:noFill/>
          <a:ln w="9525">
            <a:solidFill>
              <a:schemeClr val="tx1"/>
            </a:solidFill>
            <a:round/>
            <a:headEnd/>
            <a:tailEnd/>
          </a:ln>
          <a:effectLst/>
        </p:spPr>
        <p:txBody>
          <a:bodyPr/>
          <a:lstStyle/>
          <a:p>
            <a:endParaRPr lang="he-IL"/>
          </a:p>
        </p:txBody>
      </p:sp>
      <p:sp>
        <p:nvSpPr>
          <p:cNvPr id="24596"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24597" name="Line 21"/>
          <p:cNvSpPr>
            <a:spLocks noChangeShapeType="1"/>
          </p:cNvSpPr>
          <p:nvPr/>
        </p:nvSpPr>
        <p:spPr bwMode="auto">
          <a:xfrm>
            <a:off x="1116013" y="3140075"/>
            <a:ext cx="7056437" cy="0"/>
          </a:xfrm>
          <a:prstGeom prst="line">
            <a:avLst/>
          </a:prstGeom>
          <a:noFill/>
          <a:ln w="9525">
            <a:solidFill>
              <a:schemeClr val="tx1"/>
            </a:solidFill>
            <a:round/>
            <a:headEnd/>
            <a:tailEnd/>
          </a:ln>
          <a:effectLst/>
        </p:spPr>
        <p:txBody>
          <a:bodyPr/>
          <a:lstStyle/>
          <a:p>
            <a:endParaRPr lang="he-IL"/>
          </a:p>
        </p:txBody>
      </p:sp>
      <p:sp>
        <p:nvSpPr>
          <p:cNvPr id="24598" name="Line 22"/>
          <p:cNvSpPr>
            <a:spLocks noChangeShapeType="1"/>
          </p:cNvSpPr>
          <p:nvPr/>
        </p:nvSpPr>
        <p:spPr bwMode="auto">
          <a:xfrm>
            <a:off x="1116013" y="2563813"/>
            <a:ext cx="7056437" cy="0"/>
          </a:xfrm>
          <a:prstGeom prst="line">
            <a:avLst/>
          </a:prstGeom>
          <a:noFill/>
          <a:ln w="9525">
            <a:solidFill>
              <a:schemeClr val="tx1"/>
            </a:solidFill>
            <a:round/>
            <a:headEnd/>
            <a:tailEnd/>
          </a:ln>
          <a:effectLst/>
        </p:spPr>
        <p:txBody>
          <a:bodyPr/>
          <a:lstStyle/>
          <a:p>
            <a:endParaRPr lang="he-IL"/>
          </a:p>
        </p:txBody>
      </p:sp>
      <p:sp>
        <p:nvSpPr>
          <p:cNvPr id="24599" name="Freeform 23"/>
          <p:cNvSpPr>
            <a:spLocks/>
          </p:cNvSpPr>
          <p:nvPr/>
        </p:nvSpPr>
        <p:spPr bwMode="auto">
          <a:xfrm>
            <a:off x="1116013" y="3789363"/>
            <a:ext cx="2376487" cy="2303462"/>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chemeClr val="accent2">
              <a:alpha val="37000"/>
            </a:schemeClr>
          </a:solidFill>
          <a:ln w="9525">
            <a:solidFill>
              <a:schemeClr val="tx1"/>
            </a:solidFill>
            <a:round/>
            <a:headEnd/>
            <a:tailEnd/>
          </a:ln>
          <a:effectLst/>
        </p:spPr>
        <p:txBody>
          <a:bodyPr/>
          <a:lstStyle/>
          <a:p>
            <a:endParaRPr lang="he-IL"/>
          </a:p>
        </p:txBody>
      </p:sp>
      <p:grpSp>
        <p:nvGrpSpPr>
          <p:cNvPr id="25" name="קבוצה 24"/>
          <p:cNvGrpSpPr/>
          <p:nvPr/>
        </p:nvGrpSpPr>
        <p:grpSpPr>
          <a:xfrm>
            <a:off x="1116013" y="5373688"/>
            <a:ext cx="1223962" cy="719137"/>
            <a:chOff x="1116013" y="5373688"/>
            <a:chExt cx="1223962" cy="719137"/>
          </a:xfrm>
        </p:grpSpPr>
        <p:sp>
          <p:nvSpPr>
            <p:cNvPr id="2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8"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29"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51</a:t>
            </a:fld>
            <a:endParaRPr lang="en-US"/>
          </a:p>
        </p:txBody>
      </p:sp>
      <p:sp>
        <p:nvSpPr>
          <p:cNvPr id="30"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9" name="Freeform 25"/>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26648" name="Freeform 24"/>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26627" name="Rectangle 3"/>
          <p:cNvSpPr>
            <a:spLocks noGrp="1" noChangeArrowheads="1"/>
          </p:cNvSpPr>
          <p:nvPr>
            <p:ph type="title"/>
          </p:nvPr>
        </p:nvSpPr>
        <p:spPr/>
        <p:txBody>
          <a:bodyPr/>
          <a:lstStyle/>
          <a:p>
            <a:r>
              <a:rPr lang="en-US" dirty="0"/>
              <a:t>Technique: explore abstract states</a:t>
            </a:r>
          </a:p>
        </p:txBody>
      </p:sp>
      <p:sp>
        <p:nvSpPr>
          <p:cNvPr id="26628"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26634" name="Line 10"/>
          <p:cNvSpPr>
            <a:spLocks noChangeShapeType="1"/>
          </p:cNvSpPr>
          <p:nvPr/>
        </p:nvSpPr>
        <p:spPr bwMode="auto">
          <a:xfrm>
            <a:off x="1908175" y="1844675"/>
            <a:ext cx="0" cy="4248150"/>
          </a:xfrm>
          <a:prstGeom prst="line">
            <a:avLst/>
          </a:prstGeom>
          <a:noFill/>
          <a:ln w="9525">
            <a:solidFill>
              <a:schemeClr val="tx1"/>
            </a:solidFill>
            <a:round/>
            <a:headEnd/>
            <a:tailEnd/>
          </a:ln>
          <a:effectLst/>
        </p:spPr>
        <p:txBody>
          <a:bodyPr/>
          <a:lstStyle/>
          <a:p>
            <a:endParaRPr lang="he-IL"/>
          </a:p>
        </p:txBody>
      </p:sp>
      <p:sp>
        <p:nvSpPr>
          <p:cNvPr id="26635" name="Line 11"/>
          <p:cNvSpPr>
            <a:spLocks noChangeShapeType="1"/>
          </p:cNvSpPr>
          <p:nvPr/>
        </p:nvSpPr>
        <p:spPr bwMode="auto">
          <a:xfrm>
            <a:off x="2700338" y="1844675"/>
            <a:ext cx="0" cy="4248150"/>
          </a:xfrm>
          <a:prstGeom prst="line">
            <a:avLst/>
          </a:prstGeom>
          <a:noFill/>
          <a:ln w="9525">
            <a:solidFill>
              <a:schemeClr val="tx1"/>
            </a:solidFill>
            <a:round/>
            <a:headEnd/>
            <a:tailEnd/>
          </a:ln>
          <a:effectLst/>
        </p:spPr>
        <p:txBody>
          <a:bodyPr/>
          <a:lstStyle/>
          <a:p>
            <a:endParaRPr lang="he-IL"/>
          </a:p>
        </p:txBody>
      </p:sp>
      <p:sp>
        <p:nvSpPr>
          <p:cNvPr id="26636" name="Line 12"/>
          <p:cNvSpPr>
            <a:spLocks noChangeShapeType="1"/>
          </p:cNvSpPr>
          <p:nvPr/>
        </p:nvSpPr>
        <p:spPr bwMode="auto">
          <a:xfrm>
            <a:off x="3492500" y="1844675"/>
            <a:ext cx="0" cy="4248150"/>
          </a:xfrm>
          <a:prstGeom prst="line">
            <a:avLst/>
          </a:prstGeom>
          <a:noFill/>
          <a:ln w="9525">
            <a:solidFill>
              <a:schemeClr val="tx1"/>
            </a:solidFill>
            <a:round/>
            <a:headEnd/>
            <a:tailEnd/>
          </a:ln>
          <a:effectLst/>
        </p:spPr>
        <p:txBody>
          <a:bodyPr/>
          <a:lstStyle/>
          <a:p>
            <a:endParaRPr lang="he-IL"/>
          </a:p>
        </p:txBody>
      </p:sp>
      <p:sp>
        <p:nvSpPr>
          <p:cNvPr id="26637"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26638" name="Line 14"/>
          <p:cNvSpPr>
            <a:spLocks noChangeShapeType="1"/>
          </p:cNvSpPr>
          <p:nvPr/>
        </p:nvSpPr>
        <p:spPr bwMode="auto">
          <a:xfrm>
            <a:off x="5221288" y="1844675"/>
            <a:ext cx="0" cy="4248150"/>
          </a:xfrm>
          <a:prstGeom prst="line">
            <a:avLst/>
          </a:prstGeom>
          <a:noFill/>
          <a:ln w="9525">
            <a:solidFill>
              <a:schemeClr val="tx1"/>
            </a:solidFill>
            <a:round/>
            <a:headEnd/>
            <a:tailEnd/>
          </a:ln>
          <a:effectLst/>
        </p:spPr>
        <p:txBody>
          <a:bodyPr/>
          <a:lstStyle/>
          <a:p>
            <a:endParaRPr lang="he-IL"/>
          </a:p>
        </p:txBody>
      </p:sp>
      <p:sp>
        <p:nvSpPr>
          <p:cNvPr id="26639" name="Line 15"/>
          <p:cNvSpPr>
            <a:spLocks noChangeShapeType="1"/>
          </p:cNvSpPr>
          <p:nvPr/>
        </p:nvSpPr>
        <p:spPr bwMode="auto">
          <a:xfrm>
            <a:off x="6084888" y="1844675"/>
            <a:ext cx="0" cy="4248150"/>
          </a:xfrm>
          <a:prstGeom prst="line">
            <a:avLst/>
          </a:prstGeom>
          <a:noFill/>
          <a:ln w="9525">
            <a:solidFill>
              <a:schemeClr val="tx1"/>
            </a:solidFill>
            <a:round/>
            <a:headEnd/>
            <a:tailEnd/>
          </a:ln>
          <a:effectLst/>
        </p:spPr>
        <p:txBody>
          <a:bodyPr/>
          <a:lstStyle/>
          <a:p>
            <a:endParaRPr lang="he-IL"/>
          </a:p>
        </p:txBody>
      </p:sp>
      <p:sp>
        <p:nvSpPr>
          <p:cNvPr id="26640" name="Line 16"/>
          <p:cNvSpPr>
            <a:spLocks noChangeShapeType="1"/>
          </p:cNvSpPr>
          <p:nvPr/>
        </p:nvSpPr>
        <p:spPr bwMode="auto">
          <a:xfrm>
            <a:off x="6877050" y="1844675"/>
            <a:ext cx="0" cy="4248150"/>
          </a:xfrm>
          <a:prstGeom prst="line">
            <a:avLst/>
          </a:prstGeom>
          <a:noFill/>
          <a:ln w="9525">
            <a:solidFill>
              <a:schemeClr val="tx1"/>
            </a:solidFill>
            <a:round/>
            <a:headEnd/>
            <a:tailEnd/>
          </a:ln>
          <a:effectLst/>
        </p:spPr>
        <p:txBody>
          <a:bodyPr/>
          <a:lstStyle/>
          <a:p>
            <a:endParaRPr lang="he-IL"/>
          </a:p>
        </p:txBody>
      </p:sp>
      <p:sp>
        <p:nvSpPr>
          <p:cNvPr id="26641" name="Line 17"/>
          <p:cNvSpPr>
            <a:spLocks noChangeShapeType="1"/>
          </p:cNvSpPr>
          <p:nvPr/>
        </p:nvSpPr>
        <p:spPr bwMode="auto">
          <a:xfrm>
            <a:off x="7524750" y="1844675"/>
            <a:ext cx="0" cy="4248150"/>
          </a:xfrm>
          <a:prstGeom prst="line">
            <a:avLst/>
          </a:prstGeom>
          <a:noFill/>
          <a:ln w="9525">
            <a:solidFill>
              <a:schemeClr val="tx1"/>
            </a:solidFill>
            <a:round/>
            <a:headEnd/>
            <a:tailEnd/>
          </a:ln>
          <a:effectLst/>
        </p:spPr>
        <p:txBody>
          <a:bodyPr/>
          <a:lstStyle/>
          <a:p>
            <a:endParaRPr lang="he-IL"/>
          </a:p>
        </p:txBody>
      </p:sp>
      <p:sp>
        <p:nvSpPr>
          <p:cNvPr id="26642" name="Line 18"/>
          <p:cNvSpPr>
            <a:spLocks noChangeShapeType="1"/>
          </p:cNvSpPr>
          <p:nvPr/>
        </p:nvSpPr>
        <p:spPr bwMode="auto">
          <a:xfrm>
            <a:off x="1116013" y="5445125"/>
            <a:ext cx="7056437" cy="0"/>
          </a:xfrm>
          <a:prstGeom prst="line">
            <a:avLst/>
          </a:prstGeom>
          <a:noFill/>
          <a:ln w="9525">
            <a:solidFill>
              <a:schemeClr val="tx1"/>
            </a:solidFill>
            <a:round/>
            <a:headEnd/>
            <a:tailEnd/>
          </a:ln>
          <a:effectLst/>
        </p:spPr>
        <p:txBody>
          <a:bodyPr/>
          <a:lstStyle/>
          <a:p>
            <a:endParaRPr lang="he-IL"/>
          </a:p>
        </p:txBody>
      </p:sp>
      <p:sp>
        <p:nvSpPr>
          <p:cNvPr id="26643" name="Line 19"/>
          <p:cNvSpPr>
            <a:spLocks noChangeShapeType="1"/>
          </p:cNvSpPr>
          <p:nvPr/>
        </p:nvSpPr>
        <p:spPr bwMode="auto">
          <a:xfrm>
            <a:off x="1116013" y="4724400"/>
            <a:ext cx="7056437" cy="0"/>
          </a:xfrm>
          <a:prstGeom prst="line">
            <a:avLst/>
          </a:prstGeom>
          <a:noFill/>
          <a:ln w="9525">
            <a:solidFill>
              <a:schemeClr val="tx1"/>
            </a:solidFill>
            <a:round/>
            <a:headEnd/>
            <a:tailEnd/>
          </a:ln>
          <a:effectLst/>
        </p:spPr>
        <p:txBody>
          <a:bodyPr/>
          <a:lstStyle/>
          <a:p>
            <a:endParaRPr lang="he-IL"/>
          </a:p>
        </p:txBody>
      </p:sp>
      <p:sp>
        <p:nvSpPr>
          <p:cNvPr id="26644"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26645" name="Line 21"/>
          <p:cNvSpPr>
            <a:spLocks noChangeShapeType="1"/>
          </p:cNvSpPr>
          <p:nvPr/>
        </p:nvSpPr>
        <p:spPr bwMode="auto">
          <a:xfrm>
            <a:off x="1116013" y="3140075"/>
            <a:ext cx="7056437" cy="0"/>
          </a:xfrm>
          <a:prstGeom prst="line">
            <a:avLst/>
          </a:prstGeom>
          <a:noFill/>
          <a:ln w="9525">
            <a:solidFill>
              <a:schemeClr val="tx1"/>
            </a:solidFill>
            <a:round/>
            <a:headEnd/>
            <a:tailEnd/>
          </a:ln>
          <a:effectLst/>
        </p:spPr>
        <p:txBody>
          <a:bodyPr/>
          <a:lstStyle/>
          <a:p>
            <a:endParaRPr lang="he-IL"/>
          </a:p>
        </p:txBody>
      </p:sp>
      <p:sp>
        <p:nvSpPr>
          <p:cNvPr id="26646" name="Line 22"/>
          <p:cNvSpPr>
            <a:spLocks noChangeShapeType="1"/>
          </p:cNvSpPr>
          <p:nvPr/>
        </p:nvSpPr>
        <p:spPr bwMode="auto">
          <a:xfrm>
            <a:off x="1116013" y="2563813"/>
            <a:ext cx="7056437" cy="0"/>
          </a:xfrm>
          <a:prstGeom prst="line">
            <a:avLst/>
          </a:prstGeom>
          <a:noFill/>
          <a:ln w="9525">
            <a:solidFill>
              <a:schemeClr val="tx1"/>
            </a:solidFill>
            <a:round/>
            <a:headEnd/>
            <a:tailEnd/>
          </a:ln>
          <a:effectLst/>
        </p:spPr>
        <p:txBody>
          <a:bodyPr/>
          <a:lstStyle/>
          <a:p>
            <a:endParaRPr lang="he-IL"/>
          </a:p>
        </p:txBody>
      </p:sp>
      <p:sp>
        <p:nvSpPr>
          <p:cNvPr id="26647" name="Freeform 23"/>
          <p:cNvSpPr>
            <a:spLocks/>
          </p:cNvSpPr>
          <p:nvPr/>
        </p:nvSpPr>
        <p:spPr bwMode="auto">
          <a:xfrm>
            <a:off x="1116013" y="3141663"/>
            <a:ext cx="4103687" cy="2951162"/>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chemeClr val="accent2">
              <a:alpha val="37000"/>
            </a:schemeClr>
          </a:solidFill>
          <a:ln w="9525">
            <a:solidFill>
              <a:schemeClr val="tx1"/>
            </a:solidFill>
            <a:round/>
            <a:headEnd/>
            <a:tailEnd/>
          </a:ln>
          <a:effectLst/>
        </p:spPr>
        <p:txBody>
          <a:bodyPr/>
          <a:lstStyle/>
          <a:p>
            <a:endParaRPr lang="he-IL"/>
          </a:p>
        </p:txBody>
      </p:sp>
      <p:grpSp>
        <p:nvGrpSpPr>
          <p:cNvPr id="25" name="קבוצה 24"/>
          <p:cNvGrpSpPr/>
          <p:nvPr/>
        </p:nvGrpSpPr>
        <p:grpSpPr>
          <a:xfrm>
            <a:off x="1116013" y="5373688"/>
            <a:ext cx="1223962" cy="719137"/>
            <a:chOff x="1116013" y="5373688"/>
            <a:chExt cx="1223962" cy="719137"/>
          </a:xfrm>
        </p:grpSpPr>
        <p:sp>
          <p:nvSpPr>
            <p:cNvPr id="2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8"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29"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52</a:t>
            </a:fld>
            <a:endParaRPr lang="en-US"/>
          </a:p>
        </p:txBody>
      </p:sp>
      <p:sp>
        <p:nvSpPr>
          <p:cNvPr id="30"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Freeform 25"/>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28696" name="Freeform 24"/>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28675" name="Rectangle 3"/>
          <p:cNvSpPr>
            <a:spLocks noGrp="1" noChangeArrowheads="1"/>
          </p:cNvSpPr>
          <p:nvPr>
            <p:ph type="title"/>
          </p:nvPr>
        </p:nvSpPr>
        <p:spPr/>
        <p:txBody>
          <a:bodyPr>
            <a:normAutofit/>
          </a:bodyPr>
          <a:lstStyle/>
          <a:p>
            <a:r>
              <a:rPr lang="en-US" dirty="0"/>
              <a:t>Sound: cover all reachable states</a:t>
            </a:r>
          </a:p>
        </p:txBody>
      </p:sp>
      <p:sp>
        <p:nvSpPr>
          <p:cNvPr id="30" name="Slide Number Placeholder 12"/>
          <p:cNvSpPr>
            <a:spLocks noGrp="1"/>
          </p:cNvSpPr>
          <p:nvPr>
            <p:ph type="sldNum" sz="quarter" idx="12"/>
          </p:nvPr>
        </p:nvSpPr>
        <p:spPr/>
        <p:txBody>
          <a:bodyPr/>
          <a:lstStyle/>
          <a:p>
            <a:fld id="{B6F15528-21DE-4FAA-801E-634DDDAF4B2B}" type="slidenum">
              <a:rPr lang="en-US" smtClean="0"/>
              <a:pPr/>
              <a:t>53</a:t>
            </a:fld>
            <a:endParaRPr lang="en-US"/>
          </a:p>
        </p:txBody>
      </p:sp>
      <p:sp>
        <p:nvSpPr>
          <p:cNvPr id="28676"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28682" name="Line 10"/>
          <p:cNvSpPr>
            <a:spLocks noChangeShapeType="1"/>
          </p:cNvSpPr>
          <p:nvPr/>
        </p:nvSpPr>
        <p:spPr bwMode="auto">
          <a:xfrm>
            <a:off x="1908175" y="1844675"/>
            <a:ext cx="0" cy="4248150"/>
          </a:xfrm>
          <a:prstGeom prst="line">
            <a:avLst/>
          </a:prstGeom>
          <a:noFill/>
          <a:ln w="9525">
            <a:solidFill>
              <a:schemeClr val="tx1"/>
            </a:solidFill>
            <a:round/>
            <a:headEnd/>
            <a:tailEnd/>
          </a:ln>
          <a:effectLst/>
        </p:spPr>
        <p:txBody>
          <a:bodyPr/>
          <a:lstStyle/>
          <a:p>
            <a:endParaRPr lang="he-IL"/>
          </a:p>
        </p:txBody>
      </p:sp>
      <p:sp>
        <p:nvSpPr>
          <p:cNvPr id="28683" name="Line 11"/>
          <p:cNvSpPr>
            <a:spLocks noChangeShapeType="1"/>
          </p:cNvSpPr>
          <p:nvPr/>
        </p:nvSpPr>
        <p:spPr bwMode="auto">
          <a:xfrm>
            <a:off x="2700338" y="1844675"/>
            <a:ext cx="0" cy="4248150"/>
          </a:xfrm>
          <a:prstGeom prst="line">
            <a:avLst/>
          </a:prstGeom>
          <a:noFill/>
          <a:ln w="9525">
            <a:solidFill>
              <a:schemeClr val="tx1"/>
            </a:solidFill>
            <a:round/>
            <a:headEnd/>
            <a:tailEnd/>
          </a:ln>
          <a:effectLst/>
        </p:spPr>
        <p:txBody>
          <a:bodyPr/>
          <a:lstStyle/>
          <a:p>
            <a:endParaRPr lang="he-IL"/>
          </a:p>
        </p:txBody>
      </p:sp>
      <p:sp>
        <p:nvSpPr>
          <p:cNvPr id="28684" name="Line 12"/>
          <p:cNvSpPr>
            <a:spLocks noChangeShapeType="1"/>
          </p:cNvSpPr>
          <p:nvPr/>
        </p:nvSpPr>
        <p:spPr bwMode="auto">
          <a:xfrm>
            <a:off x="3492500" y="1844675"/>
            <a:ext cx="0" cy="4248150"/>
          </a:xfrm>
          <a:prstGeom prst="line">
            <a:avLst/>
          </a:prstGeom>
          <a:noFill/>
          <a:ln w="9525">
            <a:solidFill>
              <a:schemeClr val="tx1"/>
            </a:solidFill>
            <a:round/>
            <a:headEnd/>
            <a:tailEnd/>
          </a:ln>
          <a:effectLst/>
        </p:spPr>
        <p:txBody>
          <a:bodyPr/>
          <a:lstStyle/>
          <a:p>
            <a:endParaRPr lang="he-IL"/>
          </a:p>
        </p:txBody>
      </p:sp>
      <p:sp>
        <p:nvSpPr>
          <p:cNvPr id="28685"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28686" name="Line 14"/>
          <p:cNvSpPr>
            <a:spLocks noChangeShapeType="1"/>
          </p:cNvSpPr>
          <p:nvPr/>
        </p:nvSpPr>
        <p:spPr bwMode="auto">
          <a:xfrm>
            <a:off x="5221288" y="1844675"/>
            <a:ext cx="0" cy="4248150"/>
          </a:xfrm>
          <a:prstGeom prst="line">
            <a:avLst/>
          </a:prstGeom>
          <a:noFill/>
          <a:ln w="9525">
            <a:solidFill>
              <a:schemeClr val="tx1"/>
            </a:solidFill>
            <a:round/>
            <a:headEnd/>
            <a:tailEnd/>
          </a:ln>
          <a:effectLst/>
        </p:spPr>
        <p:txBody>
          <a:bodyPr/>
          <a:lstStyle/>
          <a:p>
            <a:endParaRPr lang="he-IL"/>
          </a:p>
        </p:txBody>
      </p:sp>
      <p:sp>
        <p:nvSpPr>
          <p:cNvPr id="28687" name="Line 15"/>
          <p:cNvSpPr>
            <a:spLocks noChangeShapeType="1"/>
          </p:cNvSpPr>
          <p:nvPr/>
        </p:nvSpPr>
        <p:spPr bwMode="auto">
          <a:xfrm>
            <a:off x="6084888" y="1844675"/>
            <a:ext cx="0" cy="4248150"/>
          </a:xfrm>
          <a:prstGeom prst="line">
            <a:avLst/>
          </a:prstGeom>
          <a:noFill/>
          <a:ln w="9525">
            <a:solidFill>
              <a:schemeClr val="tx1"/>
            </a:solidFill>
            <a:round/>
            <a:headEnd/>
            <a:tailEnd/>
          </a:ln>
          <a:effectLst/>
        </p:spPr>
        <p:txBody>
          <a:bodyPr/>
          <a:lstStyle/>
          <a:p>
            <a:endParaRPr lang="he-IL"/>
          </a:p>
        </p:txBody>
      </p:sp>
      <p:sp>
        <p:nvSpPr>
          <p:cNvPr id="28688" name="Line 16"/>
          <p:cNvSpPr>
            <a:spLocks noChangeShapeType="1"/>
          </p:cNvSpPr>
          <p:nvPr/>
        </p:nvSpPr>
        <p:spPr bwMode="auto">
          <a:xfrm>
            <a:off x="6877050" y="1844675"/>
            <a:ext cx="0" cy="4248150"/>
          </a:xfrm>
          <a:prstGeom prst="line">
            <a:avLst/>
          </a:prstGeom>
          <a:noFill/>
          <a:ln w="9525">
            <a:solidFill>
              <a:schemeClr val="tx1"/>
            </a:solidFill>
            <a:round/>
            <a:headEnd/>
            <a:tailEnd/>
          </a:ln>
          <a:effectLst/>
        </p:spPr>
        <p:txBody>
          <a:bodyPr/>
          <a:lstStyle/>
          <a:p>
            <a:endParaRPr lang="he-IL"/>
          </a:p>
        </p:txBody>
      </p:sp>
      <p:sp>
        <p:nvSpPr>
          <p:cNvPr id="28689" name="Line 17"/>
          <p:cNvSpPr>
            <a:spLocks noChangeShapeType="1"/>
          </p:cNvSpPr>
          <p:nvPr/>
        </p:nvSpPr>
        <p:spPr bwMode="auto">
          <a:xfrm>
            <a:off x="7524750" y="1844675"/>
            <a:ext cx="0" cy="4248150"/>
          </a:xfrm>
          <a:prstGeom prst="line">
            <a:avLst/>
          </a:prstGeom>
          <a:noFill/>
          <a:ln w="9525">
            <a:solidFill>
              <a:schemeClr val="tx1"/>
            </a:solidFill>
            <a:round/>
            <a:headEnd/>
            <a:tailEnd/>
          </a:ln>
          <a:effectLst/>
        </p:spPr>
        <p:txBody>
          <a:bodyPr/>
          <a:lstStyle/>
          <a:p>
            <a:endParaRPr lang="he-IL"/>
          </a:p>
        </p:txBody>
      </p:sp>
      <p:sp>
        <p:nvSpPr>
          <p:cNvPr id="28690" name="Line 18"/>
          <p:cNvSpPr>
            <a:spLocks noChangeShapeType="1"/>
          </p:cNvSpPr>
          <p:nvPr/>
        </p:nvSpPr>
        <p:spPr bwMode="auto">
          <a:xfrm>
            <a:off x="1116013" y="5445125"/>
            <a:ext cx="7056437" cy="0"/>
          </a:xfrm>
          <a:prstGeom prst="line">
            <a:avLst/>
          </a:prstGeom>
          <a:noFill/>
          <a:ln w="9525">
            <a:solidFill>
              <a:schemeClr val="tx1"/>
            </a:solidFill>
            <a:round/>
            <a:headEnd/>
            <a:tailEnd/>
          </a:ln>
          <a:effectLst/>
        </p:spPr>
        <p:txBody>
          <a:bodyPr/>
          <a:lstStyle/>
          <a:p>
            <a:endParaRPr lang="he-IL"/>
          </a:p>
        </p:txBody>
      </p:sp>
      <p:sp>
        <p:nvSpPr>
          <p:cNvPr id="28691" name="Line 19"/>
          <p:cNvSpPr>
            <a:spLocks noChangeShapeType="1"/>
          </p:cNvSpPr>
          <p:nvPr/>
        </p:nvSpPr>
        <p:spPr bwMode="auto">
          <a:xfrm>
            <a:off x="1116013" y="4724400"/>
            <a:ext cx="7056437" cy="0"/>
          </a:xfrm>
          <a:prstGeom prst="line">
            <a:avLst/>
          </a:prstGeom>
          <a:noFill/>
          <a:ln w="9525">
            <a:solidFill>
              <a:schemeClr val="tx1"/>
            </a:solidFill>
            <a:round/>
            <a:headEnd/>
            <a:tailEnd/>
          </a:ln>
          <a:effectLst/>
        </p:spPr>
        <p:txBody>
          <a:bodyPr/>
          <a:lstStyle/>
          <a:p>
            <a:endParaRPr lang="he-IL"/>
          </a:p>
        </p:txBody>
      </p:sp>
      <p:sp>
        <p:nvSpPr>
          <p:cNvPr id="28692"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28693" name="Line 21"/>
          <p:cNvSpPr>
            <a:spLocks noChangeShapeType="1"/>
          </p:cNvSpPr>
          <p:nvPr/>
        </p:nvSpPr>
        <p:spPr bwMode="auto">
          <a:xfrm>
            <a:off x="1116013" y="3140075"/>
            <a:ext cx="7056437" cy="0"/>
          </a:xfrm>
          <a:prstGeom prst="line">
            <a:avLst/>
          </a:prstGeom>
          <a:noFill/>
          <a:ln w="9525">
            <a:solidFill>
              <a:schemeClr val="tx1"/>
            </a:solidFill>
            <a:round/>
            <a:headEnd/>
            <a:tailEnd/>
          </a:ln>
          <a:effectLst/>
        </p:spPr>
        <p:txBody>
          <a:bodyPr/>
          <a:lstStyle/>
          <a:p>
            <a:endParaRPr lang="he-IL"/>
          </a:p>
        </p:txBody>
      </p:sp>
      <p:sp>
        <p:nvSpPr>
          <p:cNvPr id="28694" name="Line 22"/>
          <p:cNvSpPr>
            <a:spLocks noChangeShapeType="1"/>
          </p:cNvSpPr>
          <p:nvPr/>
        </p:nvSpPr>
        <p:spPr bwMode="auto">
          <a:xfrm>
            <a:off x="1116013" y="2563813"/>
            <a:ext cx="7056437" cy="0"/>
          </a:xfrm>
          <a:prstGeom prst="line">
            <a:avLst/>
          </a:prstGeom>
          <a:noFill/>
          <a:ln w="9525">
            <a:solidFill>
              <a:schemeClr val="tx1"/>
            </a:solidFill>
            <a:round/>
            <a:headEnd/>
            <a:tailEnd/>
          </a:ln>
          <a:effectLst/>
        </p:spPr>
        <p:txBody>
          <a:bodyPr/>
          <a:lstStyle/>
          <a:p>
            <a:endParaRPr lang="he-IL"/>
          </a:p>
        </p:txBody>
      </p:sp>
      <p:sp>
        <p:nvSpPr>
          <p:cNvPr id="25" name="Freeform 23"/>
          <p:cNvSpPr>
            <a:spLocks/>
          </p:cNvSpPr>
          <p:nvPr/>
        </p:nvSpPr>
        <p:spPr bwMode="auto">
          <a:xfrm>
            <a:off x="1116013" y="1844675"/>
            <a:ext cx="4968875" cy="4248150"/>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chemeClr val="accent2">
              <a:alpha val="37000"/>
            </a:schemeClr>
          </a:solidFill>
          <a:ln w="9525">
            <a:solidFill>
              <a:schemeClr val="tx1"/>
            </a:solidFill>
            <a:round/>
            <a:headEnd/>
            <a:tailEnd/>
          </a:ln>
          <a:effectLst/>
        </p:spPr>
        <p:txBody>
          <a:bodyPr/>
          <a:lstStyle/>
          <a:p>
            <a:endParaRPr lang="he-IL"/>
          </a:p>
        </p:txBody>
      </p:sp>
      <p:grpSp>
        <p:nvGrpSpPr>
          <p:cNvPr id="26" name="קבוצה 25"/>
          <p:cNvGrpSpPr/>
          <p:nvPr/>
        </p:nvGrpSpPr>
        <p:grpSpPr>
          <a:xfrm>
            <a:off x="1116013" y="5373688"/>
            <a:ext cx="1223962" cy="719137"/>
            <a:chOff x="1116013" y="5373688"/>
            <a:chExt cx="1223962" cy="719137"/>
          </a:xfrm>
        </p:grpSpPr>
        <p:sp>
          <p:nvSpPr>
            <p:cNvPr id="27"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8"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9"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31"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reeform 2"/>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138243" name="Freeform 3"/>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138244" name="Rectangle 4"/>
          <p:cNvSpPr>
            <a:spLocks noGrp="1" noChangeArrowheads="1"/>
          </p:cNvSpPr>
          <p:nvPr>
            <p:ph type="title"/>
          </p:nvPr>
        </p:nvSpPr>
        <p:spPr/>
        <p:txBody>
          <a:bodyPr>
            <a:noAutofit/>
          </a:bodyPr>
          <a:lstStyle/>
          <a:p>
            <a:r>
              <a:rPr lang="en-US" sz="4000" dirty="0"/>
              <a:t>Unsound: miss some reachable states</a:t>
            </a:r>
          </a:p>
        </p:txBody>
      </p:sp>
      <p:sp>
        <p:nvSpPr>
          <p:cNvPr id="29" name="Slide Number Placeholder 12"/>
          <p:cNvSpPr>
            <a:spLocks noGrp="1"/>
          </p:cNvSpPr>
          <p:nvPr>
            <p:ph type="sldNum" sz="quarter" idx="12"/>
          </p:nvPr>
        </p:nvSpPr>
        <p:spPr/>
        <p:txBody>
          <a:bodyPr/>
          <a:lstStyle/>
          <a:p>
            <a:fld id="{B6F15528-21DE-4FAA-801E-634DDDAF4B2B}" type="slidenum">
              <a:rPr lang="en-US" smtClean="0"/>
              <a:pPr/>
              <a:t>54</a:t>
            </a:fld>
            <a:endParaRPr lang="en-US"/>
          </a:p>
        </p:txBody>
      </p:sp>
      <p:sp>
        <p:nvSpPr>
          <p:cNvPr id="138245" name="Rectangle 5"/>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138250" name="Line 10"/>
          <p:cNvSpPr>
            <a:spLocks noChangeShapeType="1"/>
          </p:cNvSpPr>
          <p:nvPr/>
        </p:nvSpPr>
        <p:spPr bwMode="auto">
          <a:xfrm>
            <a:off x="1908175" y="1844675"/>
            <a:ext cx="0" cy="4248150"/>
          </a:xfrm>
          <a:prstGeom prst="line">
            <a:avLst/>
          </a:prstGeom>
          <a:noFill/>
          <a:ln w="9525">
            <a:solidFill>
              <a:schemeClr val="tx1"/>
            </a:solidFill>
            <a:round/>
            <a:headEnd/>
            <a:tailEnd/>
          </a:ln>
          <a:effectLst/>
        </p:spPr>
        <p:txBody>
          <a:bodyPr/>
          <a:lstStyle/>
          <a:p>
            <a:endParaRPr lang="he-IL"/>
          </a:p>
        </p:txBody>
      </p:sp>
      <p:sp>
        <p:nvSpPr>
          <p:cNvPr id="138251" name="Line 11"/>
          <p:cNvSpPr>
            <a:spLocks noChangeShapeType="1"/>
          </p:cNvSpPr>
          <p:nvPr/>
        </p:nvSpPr>
        <p:spPr bwMode="auto">
          <a:xfrm>
            <a:off x="2700338" y="1844675"/>
            <a:ext cx="0" cy="4248150"/>
          </a:xfrm>
          <a:prstGeom prst="line">
            <a:avLst/>
          </a:prstGeom>
          <a:noFill/>
          <a:ln w="9525">
            <a:solidFill>
              <a:schemeClr val="tx1"/>
            </a:solidFill>
            <a:round/>
            <a:headEnd/>
            <a:tailEnd/>
          </a:ln>
          <a:effectLst/>
        </p:spPr>
        <p:txBody>
          <a:bodyPr/>
          <a:lstStyle/>
          <a:p>
            <a:endParaRPr lang="he-IL"/>
          </a:p>
        </p:txBody>
      </p:sp>
      <p:sp>
        <p:nvSpPr>
          <p:cNvPr id="138252" name="Line 12"/>
          <p:cNvSpPr>
            <a:spLocks noChangeShapeType="1"/>
          </p:cNvSpPr>
          <p:nvPr/>
        </p:nvSpPr>
        <p:spPr bwMode="auto">
          <a:xfrm>
            <a:off x="3492500" y="1844675"/>
            <a:ext cx="0" cy="4248150"/>
          </a:xfrm>
          <a:prstGeom prst="line">
            <a:avLst/>
          </a:prstGeom>
          <a:noFill/>
          <a:ln w="9525">
            <a:solidFill>
              <a:schemeClr val="tx1"/>
            </a:solidFill>
            <a:round/>
            <a:headEnd/>
            <a:tailEnd/>
          </a:ln>
          <a:effectLst/>
        </p:spPr>
        <p:txBody>
          <a:bodyPr/>
          <a:lstStyle/>
          <a:p>
            <a:endParaRPr lang="he-IL"/>
          </a:p>
        </p:txBody>
      </p:sp>
      <p:sp>
        <p:nvSpPr>
          <p:cNvPr id="138253"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138254" name="Line 14"/>
          <p:cNvSpPr>
            <a:spLocks noChangeShapeType="1"/>
          </p:cNvSpPr>
          <p:nvPr/>
        </p:nvSpPr>
        <p:spPr bwMode="auto">
          <a:xfrm>
            <a:off x="5221288" y="1844675"/>
            <a:ext cx="0" cy="4248150"/>
          </a:xfrm>
          <a:prstGeom prst="line">
            <a:avLst/>
          </a:prstGeom>
          <a:noFill/>
          <a:ln w="9525">
            <a:solidFill>
              <a:schemeClr val="tx1"/>
            </a:solidFill>
            <a:round/>
            <a:headEnd/>
            <a:tailEnd/>
          </a:ln>
          <a:effectLst/>
        </p:spPr>
        <p:txBody>
          <a:bodyPr/>
          <a:lstStyle/>
          <a:p>
            <a:endParaRPr lang="he-IL"/>
          </a:p>
        </p:txBody>
      </p:sp>
      <p:sp>
        <p:nvSpPr>
          <p:cNvPr id="138255" name="Line 15"/>
          <p:cNvSpPr>
            <a:spLocks noChangeShapeType="1"/>
          </p:cNvSpPr>
          <p:nvPr/>
        </p:nvSpPr>
        <p:spPr bwMode="auto">
          <a:xfrm>
            <a:off x="6084888" y="1844675"/>
            <a:ext cx="0" cy="4248150"/>
          </a:xfrm>
          <a:prstGeom prst="line">
            <a:avLst/>
          </a:prstGeom>
          <a:noFill/>
          <a:ln w="9525">
            <a:solidFill>
              <a:schemeClr val="tx1"/>
            </a:solidFill>
            <a:round/>
            <a:headEnd/>
            <a:tailEnd/>
          </a:ln>
          <a:effectLst/>
        </p:spPr>
        <p:txBody>
          <a:bodyPr/>
          <a:lstStyle/>
          <a:p>
            <a:endParaRPr lang="he-IL"/>
          </a:p>
        </p:txBody>
      </p:sp>
      <p:sp>
        <p:nvSpPr>
          <p:cNvPr id="138256" name="Line 16"/>
          <p:cNvSpPr>
            <a:spLocks noChangeShapeType="1"/>
          </p:cNvSpPr>
          <p:nvPr/>
        </p:nvSpPr>
        <p:spPr bwMode="auto">
          <a:xfrm>
            <a:off x="6877050" y="1844675"/>
            <a:ext cx="0" cy="4248150"/>
          </a:xfrm>
          <a:prstGeom prst="line">
            <a:avLst/>
          </a:prstGeom>
          <a:noFill/>
          <a:ln w="9525">
            <a:solidFill>
              <a:schemeClr val="tx1"/>
            </a:solidFill>
            <a:round/>
            <a:headEnd/>
            <a:tailEnd/>
          </a:ln>
          <a:effectLst/>
        </p:spPr>
        <p:txBody>
          <a:bodyPr/>
          <a:lstStyle/>
          <a:p>
            <a:endParaRPr lang="he-IL"/>
          </a:p>
        </p:txBody>
      </p:sp>
      <p:sp>
        <p:nvSpPr>
          <p:cNvPr id="138257" name="Line 17"/>
          <p:cNvSpPr>
            <a:spLocks noChangeShapeType="1"/>
          </p:cNvSpPr>
          <p:nvPr/>
        </p:nvSpPr>
        <p:spPr bwMode="auto">
          <a:xfrm>
            <a:off x="7524750" y="1844675"/>
            <a:ext cx="0" cy="4248150"/>
          </a:xfrm>
          <a:prstGeom prst="line">
            <a:avLst/>
          </a:prstGeom>
          <a:noFill/>
          <a:ln w="9525">
            <a:solidFill>
              <a:schemeClr val="tx1"/>
            </a:solidFill>
            <a:round/>
            <a:headEnd/>
            <a:tailEnd/>
          </a:ln>
          <a:effectLst/>
        </p:spPr>
        <p:txBody>
          <a:bodyPr/>
          <a:lstStyle/>
          <a:p>
            <a:endParaRPr lang="he-IL"/>
          </a:p>
        </p:txBody>
      </p:sp>
      <p:sp>
        <p:nvSpPr>
          <p:cNvPr id="138258" name="Line 18"/>
          <p:cNvSpPr>
            <a:spLocks noChangeShapeType="1"/>
          </p:cNvSpPr>
          <p:nvPr/>
        </p:nvSpPr>
        <p:spPr bwMode="auto">
          <a:xfrm>
            <a:off x="1116013" y="5445125"/>
            <a:ext cx="7056437" cy="0"/>
          </a:xfrm>
          <a:prstGeom prst="line">
            <a:avLst/>
          </a:prstGeom>
          <a:noFill/>
          <a:ln w="9525">
            <a:solidFill>
              <a:schemeClr val="tx1"/>
            </a:solidFill>
            <a:round/>
            <a:headEnd/>
            <a:tailEnd/>
          </a:ln>
          <a:effectLst/>
        </p:spPr>
        <p:txBody>
          <a:bodyPr/>
          <a:lstStyle/>
          <a:p>
            <a:endParaRPr lang="he-IL"/>
          </a:p>
        </p:txBody>
      </p:sp>
      <p:sp>
        <p:nvSpPr>
          <p:cNvPr id="138259" name="Line 19"/>
          <p:cNvSpPr>
            <a:spLocks noChangeShapeType="1"/>
          </p:cNvSpPr>
          <p:nvPr/>
        </p:nvSpPr>
        <p:spPr bwMode="auto">
          <a:xfrm>
            <a:off x="1116013" y="4724400"/>
            <a:ext cx="7056437" cy="0"/>
          </a:xfrm>
          <a:prstGeom prst="line">
            <a:avLst/>
          </a:prstGeom>
          <a:noFill/>
          <a:ln w="9525">
            <a:solidFill>
              <a:schemeClr val="tx1"/>
            </a:solidFill>
            <a:round/>
            <a:headEnd/>
            <a:tailEnd/>
          </a:ln>
          <a:effectLst/>
        </p:spPr>
        <p:txBody>
          <a:bodyPr/>
          <a:lstStyle/>
          <a:p>
            <a:endParaRPr lang="he-IL"/>
          </a:p>
        </p:txBody>
      </p:sp>
      <p:sp>
        <p:nvSpPr>
          <p:cNvPr id="138260"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138261" name="Line 21"/>
          <p:cNvSpPr>
            <a:spLocks noChangeShapeType="1"/>
          </p:cNvSpPr>
          <p:nvPr/>
        </p:nvSpPr>
        <p:spPr bwMode="auto">
          <a:xfrm>
            <a:off x="1116013" y="3140075"/>
            <a:ext cx="7056437" cy="0"/>
          </a:xfrm>
          <a:prstGeom prst="line">
            <a:avLst/>
          </a:prstGeom>
          <a:noFill/>
          <a:ln w="9525">
            <a:solidFill>
              <a:schemeClr val="tx1"/>
            </a:solidFill>
            <a:round/>
            <a:headEnd/>
            <a:tailEnd/>
          </a:ln>
          <a:effectLst/>
        </p:spPr>
        <p:txBody>
          <a:bodyPr/>
          <a:lstStyle/>
          <a:p>
            <a:endParaRPr lang="he-IL"/>
          </a:p>
        </p:txBody>
      </p:sp>
      <p:sp>
        <p:nvSpPr>
          <p:cNvPr id="138262" name="Line 22"/>
          <p:cNvSpPr>
            <a:spLocks noChangeShapeType="1"/>
          </p:cNvSpPr>
          <p:nvPr/>
        </p:nvSpPr>
        <p:spPr bwMode="auto">
          <a:xfrm>
            <a:off x="1116013" y="2563813"/>
            <a:ext cx="7056437" cy="0"/>
          </a:xfrm>
          <a:prstGeom prst="line">
            <a:avLst/>
          </a:prstGeom>
          <a:noFill/>
          <a:ln w="9525">
            <a:solidFill>
              <a:schemeClr val="tx1"/>
            </a:solidFill>
            <a:round/>
            <a:headEnd/>
            <a:tailEnd/>
          </a:ln>
          <a:effectLst/>
        </p:spPr>
        <p:txBody>
          <a:bodyPr/>
          <a:lstStyle/>
          <a:p>
            <a:endParaRPr lang="he-IL"/>
          </a:p>
        </p:txBody>
      </p:sp>
      <p:sp>
        <p:nvSpPr>
          <p:cNvPr id="138263" name="Freeform 23"/>
          <p:cNvSpPr>
            <a:spLocks/>
          </p:cNvSpPr>
          <p:nvPr/>
        </p:nvSpPr>
        <p:spPr bwMode="auto">
          <a:xfrm>
            <a:off x="1116013" y="2565400"/>
            <a:ext cx="4103687" cy="3527425"/>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rgbClr val="CC0066">
              <a:alpha val="37000"/>
            </a:srgbClr>
          </a:solidFill>
          <a:ln w="9525">
            <a:solidFill>
              <a:schemeClr val="tx1"/>
            </a:solidFill>
            <a:round/>
            <a:headEnd/>
            <a:tailEnd/>
          </a:ln>
          <a:effectLst/>
        </p:spPr>
        <p:txBody>
          <a:bodyPr/>
          <a:lstStyle/>
          <a:p>
            <a:endParaRPr lang="he-IL"/>
          </a:p>
        </p:txBody>
      </p:sp>
      <p:grpSp>
        <p:nvGrpSpPr>
          <p:cNvPr id="25" name="קבוצה 24"/>
          <p:cNvGrpSpPr/>
          <p:nvPr/>
        </p:nvGrpSpPr>
        <p:grpSpPr>
          <a:xfrm>
            <a:off x="1116013" y="5373688"/>
            <a:ext cx="1223962" cy="719137"/>
            <a:chOff x="1116013" y="5373688"/>
            <a:chExt cx="1223962" cy="719137"/>
          </a:xfrm>
        </p:grpSpPr>
        <p:sp>
          <p:nvSpPr>
            <p:cNvPr id="2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8"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30"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מציין מיקום של מספר שקופית 2"/>
          <p:cNvSpPr>
            <a:spLocks noGrp="1"/>
          </p:cNvSpPr>
          <p:nvPr>
            <p:ph type="sldNum" sz="quarter" idx="4294967295"/>
          </p:nvPr>
        </p:nvSpPr>
        <p:spPr>
          <a:xfrm>
            <a:off x="3530600" y="6489700"/>
            <a:ext cx="1905000" cy="287338"/>
          </a:xfrm>
          <a:prstGeom prst="rect">
            <a:avLst/>
          </a:prstGeom>
        </p:spPr>
        <p:txBody>
          <a:bodyPr/>
          <a:lstStyle/>
          <a:p>
            <a:fld id="{8A9EAC51-A2CC-4699-8B3D-51C8A7D3ECA6}" type="slidenum">
              <a:rPr lang="x-none"/>
              <a:pPr/>
              <a:t>55</a:t>
            </a:fld>
            <a:endParaRPr lang="en-US"/>
          </a:p>
        </p:txBody>
      </p:sp>
      <p:sp>
        <p:nvSpPr>
          <p:cNvPr id="51202" name="Freeform 2"/>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51203" name="Freeform 3"/>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51204" name="Rectangle 4"/>
          <p:cNvSpPr>
            <a:spLocks noGrp="1" noChangeArrowheads="1"/>
          </p:cNvSpPr>
          <p:nvPr>
            <p:ph type="title"/>
          </p:nvPr>
        </p:nvSpPr>
        <p:spPr/>
        <p:txBody>
          <a:bodyPr>
            <a:normAutofit/>
          </a:bodyPr>
          <a:lstStyle/>
          <a:p>
            <a:r>
              <a:rPr lang="en-US" dirty="0"/>
              <a:t>Imprecise abstraction</a:t>
            </a:r>
          </a:p>
        </p:txBody>
      </p:sp>
      <p:sp>
        <p:nvSpPr>
          <p:cNvPr id="51205" name="Rectangle 5"/>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51210" name="Line 10"/>
          <p:cNvSpPr>
            <a:spLocks noChangeShapeType="1"/>
          </p:cNvSpPr>
          <p:nvPr/>
        </p:nvSpPr>
        <p:spPr bwMode="auto">
          <a:xfrm>
            <a:off x="1908175" y="1844675"/>
            <a:ext cx="0" cy="4248150"/>
          </a:xfrm>
          <a:prstGeom prst="line">
            <a:avLst/>
          </a:prstGeom>
          <a:noFill/>
          <a:ln w="9525">
            <a:solidFill>
              <a:schemeClr val="tx1"/>
            </a:solidFill>
            <a:round/>
            <a:headEnd/>
            <a:tailEnd/>
          </a:ln>
          <a:effectLst/>
        </p:spPr>
        <p:txBody>
          <a:bodyPr/>
          <a:lstStyle/>
          <a:p>
            <a:endParaRPr lang="he-IL"/>
          </a:p>
        </p:txBody>
      </p:sp>
      <p:sp>
        <p:nvSpPr>
          <p:cNvPr id="51212" name="Line 12"/>
          <p:cNvSpPr>
            <a:spLocks noChangeShapeType="1"/>
          </p:cNvSpPr>
          <p:nvPr/>
        </p:nvSpPr>
        <p:spPr bwMode="auto">
          <a:xfrm>
            <a:off x="3492500" y="1844675"/>
            <a:ext cx="0" cy="4248150"/>
          </a:xfrm>
          <a:prstGeom prst="line">
            <a:avLst/>
          </a:prstGeom>
          <a:noFill/>
          <a:ln w="9525">
            <a:solidFill>
              <a:schemeClr val="tx1"/>
            </a:solidFill>
            <a:round/>
            <a:headEnd/>
            <a:tailEnd/>
          </a:ln>
          <a:effectLst/>
        </p:spPr>
        <p:txBody>
          <a:bodyPr/>
          <a:lstStyle/>
          <a:p>
            <a:endParaRPr lang="he-IL"/>
          </a:p>
        </p:txBody>
      </p:sp>
      <p:sp>
        <p:nvSpPr>
          <p:cNvPr id="51214" name="Line 14"/>
          <p:cNvSpPr>
            <a:spLocks noChangeShapeType="1"/>
          </p:cNvSpPr>
          <p:nvPr/>
        </p:nvSpPr>
        <p:spPr bwMode="auto">
          <a:xfrm>
            <a:off x="5221288" y="1844675"/>
            <a:ext cx="0" cy="4248150"/>
          </a:xfrm>
          <a:prstGeom prst="line">
            <a:avLst/>
          </a:prstGeom>
          <a:noFill/>
          <a:ln w="9525">
            <a:solidFill>
              <a:schemeClr val="tx1"/>
            </a:solidFill>
            <a:round/>
            <a:headEnd/>
            <a:tailEnd/>
          </a:ln>
          <a:effectLst/>
        </p:spPr>
        <p:txBody>
          <a:bodyPr/>
          <a:lstStyle/>
          <a:p>
            <a:endParaRPr lang="he-IL"/>
          </a:p>
        </p:txBody>
      </p:sp>
      <p:sp>
        <p:nvSpPr>
          <p:cNvPr id="51216" name="Line 16"/>
          <p:cNvSpPr>
            <a:spLocks noChangeShapeType="1"/>
          </p:cNvSpPr>
          <p:nvPr/>
        </p:nvSpPr>
        <p:spPr bwMode="auto">
          <a:xfrm>
            <a:off x="6877050" y="1844675"/>
            <a:ext cx="0" cy="4248150"/>
          </a:xfrm>
          <a:prstGeom prst="line">
            <a:avLst/>
          </a:prstGeom>
          <a:noFill/>
          <a:ln w="9525">
            <a:solidFill>
              <a:schemeClr val="tx1"/>
            </a:solidFill>
            <a:round/>
            <a:headEnd/>
            <a:tailEnd/>
          </a:ln>
          <a:effectLst/>
        </p:spPr>
        <p:txBody>
          <a:bodyPr/>
          <a:lstStyle/>
          <a:p>
            <a:endParaRPr lang="he-IL"/>
          </a:p>
        </p:txBody>
      </p:sp>
      <p:sp>
        <p:nvSpPr>
          <p:cNvPr id="51219" name="Line 19"/>
          <p:cNvSpPr>
            <a:spLocks noChangeShapeType="1"/>
          </p:cNvSpPr>
          <p:nvPr/>
        </p:nvSpPr>
        <p:spPr bwMode="auto">
          <a:xfrm>
            <a:off x="1116013" y="4724400"/>
            <a:ext cx="7056437" cy="0"/>
          </a:xfrm>
          <a:prstGeom prst="line">
            <a:avLst/>
          </a:prstGeom>
          <a:noFill/>
          <a:ln w="9525">
            <a:solidFill>
              <a:schemeClr val="tx1"/>
            </a:solidFill>
            <a:round/>
            <a:headEnd/>
            <a:tailEnd/>
          </a:ln>
          <a:effectLst/>
        </p:spPr>
        <p:txBody>
          <a:bodyPr/>
          <a:lstStyle/>
          <a:p>
            <a:endParaRPr lang="he-IL"/>
          </a:p>
        </p:txBody>
      </p:sp>
      <p:sp>
        <p:nvSpPr>
          <p:cNvPr id="51220"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51222" name="Line 22"/>
          <p:cNvSpPr>
            <a:spLocks noChangeShapeType="1"/>
          </p:cNvSpPr>
          <p:nvPr/>
        </p:nvSpPr>
        <p:spPr bwMode="auto">
          <a:xfrm>
            <a:off x="1116013" y="2563813"/>
            <a:ext cx="7056437" cy="0"/>
          </a:xfrm>
          <a:prstGeom prst="line">
            <a:avLst/>
          </a:prstGeom>
          <a:noFill/>
          <a:ln w="9525">
            <a:solidFill>
              <a:schemeClr val="tx1"/>
            </a:solidFill>
            <a:round/>
            <a:headEnd/>
            <a:tailEnd/>
          </a:ln>
          <a:effectLst/>
        </p:spPr>
        <p:txBody>
          <a:bodyPr/>
          <a:lstStyle/>
          <a:p>
            <a:endParaRPr lang="he-IL"/>
          </a:p>
        </p:txBody>
      </p:sp>
      <p:sp>
        <p:nvSpPr>
          <p:cNvPr id="20" name="Freeform 24"/>
          <p:cNvSpPr>
            <a:spLocks/>
          </p:cNvSpPr>
          <p:nvPr/>
        </p:nvSpPr>
        <p:spPr bwMode="auto">
          <a:xfrm>
            <a:off x="1116013" y="1844675"/>
            <a:ext cx="5761037" cy="4248150"/>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rgbClr val="CC0066">
              <a:alpha val="37000"/>
            </a:srgbClr>
          </a:solidFill>
          <a:ln w="9525">
            <a:solidFill>
              <a:schemeClr val="tx1"/>
            </a:solidFill>
            <a:round/>
            <a:headEnd/>
            <a:tailEnd/>
          </a:ln>
          <a:effectLst/>
        </p:spPr>
        <p:txBody>
          <a:bodyPr/>
          <a:lstStyle/>
          <a:p>
            <a:endParaRPr lang="he-IL"/>
          </a:p>
        </p:txBody>
      </p:sp>
      <p:grpSp>
        <p:nvGrpSpPr>
          <p:cNvPr id="21" name="קבוצה 20"/>
          <p:cNvGrpSpPr/>
          <p:nvPr/>
        </p:nvGrpSpPr>
        <p:grpSpPr>
          <a:xfrm>
            <a:off x="1116013" y="5373688"/>
            <a:ext cx="1223962" cy="719137"/>
            <a:chOff x="1116013" y="5373688"/>
            <a:chExt cx="1223962" cy="719137"/>
          </a:xfrm>
        </p:grpSpPr>
        <p:sp>
          <p:nvSpPr>
            <p:cNvPr id="22"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3"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4"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25"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55</a:t>
            </a:fld>
            <a:endParaRPr lang="en-US"/>
          </a:p>
        </p:txBody>
      </p:sp>
      <p:sp>
        <p:nvSpPr>
          <p:cNvPr id="51209"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
        <p:nvSpPr>
          <p:cNvPr id="26" name="הסבר מלבני 25"/>
          <p:cNvSpPr/>
          <p:nvPr/>
        </p:nvSpPr>
        <p:spPr>
          <a:xfrm>
            <a:off x="3707904" y="1052736"/>
            <a:ext cx="1728192" cy="576064"/>
          </a:xfrm>
          <a:prstGeom prst="wedgeRectCallout">
            <a:avLst>
              <a:gd name="adj1" fmla="val 94742"/>
              <a:gd name="adj2" fmla="val 35162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dirty="0">
                <a:solidFill>
                  <a:schemeClr val="bg1"/>
                </a:solidFill>
              </a:rPr>
              <a:t>False alarms</a:t>
            </a:r>
            <a:endParaRPr lang="he-IL"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sound message</a:t>
            </a:r>
          </a:p>
        </p:txBody>
      </p:sp>
      <p:sp>
        <p:nvSpPr>
          <p:cNvPr id="4" name="TextBox 3"/>
          <p:cNvSpPr txBox="1"/>
          <p:nvPr/>
        </p:nvSpPr>
        <p:spPr>
          <a:xfrm>
            <a:off x="1447800" y="1524000"/>
            <a:ext cx="3384260" cy="4031873"/>
          </a:xfrm>
          <a:prstGeom prst="rect">
            <a:avLst/>
          </a:prstGeom>
          <a:noFill/>
        </p:spPr>
        <p:txBody>
          <a:bodyPr wrap="square" rtlCol="0">
            <a:spAutoFit/>
          </a:bodyPr>
          <a:lstStyle/>
          <a:p>
            <a:pPr algn="l" rtl="0"/>
            <a:r>
              <a:rPr lang="en-US" sz="3200" dirty="0"/>
              <a:t>x = ?</a:t>
            </a:r>
          </a:p>
          <a:p>
            <a:pPr algn="l" rtl="0"/>
            <a:r>
              <a:rPr lang="en-US" sz="3200" dirty="0"/>
              <a:t>if (x &gt; 0) {</a:t>
            </a:r>
          </a:p>
          <a:p>
            <a:pPr algn="l" rtl="0"/>
            <a:r>
              <a:rPr lang="en-US" sz="3200" dirty="0"/>
              <a:t>   y = 42;</a:t>
            </a:r>
          </a:p>
          <a:p>
            <a:pPr algn="l" rtl="0"/>
            <a:r>
              <a:rPr lang="en-US" sz="3200" dirty="0"/>
              <a:t>}  else {</a:t>
            </a:r>
          </a:p>
          <a:p>
            <a:pPr algn="l" rtl="0"/>
            <a:r>
              <a:rPr lang="en-US" sz="3200" dirty="0"/>
              <a:t>   y  = 73;</a:t>
            </a:r>
          </a:p>
          <a:p>
            <a:pPr algn="l" rtl="0"/>
            <a:r>
              <a:rPr lang="en-US" sz="3200" dirty="0"/>
              <a:t>   </a:t>
            </a:r>
            <a:r>
              <a:rPr lang="en-US" sz="3200" dirty="0" err="1"/>
              <a:t>foo</a:t>
            </a:r>
            <a:r>
              <a:rPr lang="en-US" sz="3200" dirty="0"/>
              <a:t>();</a:t>
            </a:r>
          </a:p>
          <a:p>
            <a:pPr algn="l" rtl="0"/>
            <a:r>
              <a:rPr lang="en-US" sz="3200" dirty="0"/>
              <a:t>} </a:t>
            </a:r>
          </a:p>
          <a:p>
            <a:pPr algn="l" rtl="0"/>
            <a:r>
              <a:rPr lang="en-US" sz="3200" dirty="0"/>
              <a:t>assert (y == 42);</a:t>
            </a:r>
          </a:p>
        </p:txBody>
      </p:sp>
      <p:sp>
        <p:nvSpPr>
          <p:cNvPr id="5" name="Content Placeholder 2"/>
          <p:cNvSpPr txBox="1">
            <a:spLocks/>
          </p:cNvSpPr>
          <p:nvPr/>
        </p:nvSpPr>
        <p:spPr>
          <a:xfrm>
            <a:off x="4211960" y="4998024"/>
            <a:ext cx="4320480" cy="807240"/>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lang="en-US" sz="3000" dirty="0">
                <a:solidFill>
                  <a:schemeClr val="accent6">
                    <a:lumMod val="75000"/>
                  </a:schemeClr>
                </a:solidFill>
              </a:rPr>
              <a:t>Assertion </a:t>
            </a:r>
            <a:r>
              <a:rPr lang="en-US" sz="3000" b="1" dirty="0">
                <a:solidFill>
                  <a:schemeClr val="accent6">
                    <a:lumMod val="75000"/>
                  </a:schemeClr>
                </a:solidFill>
              </a:rPr>
              <a:t>may</a:t>
            </a:r>
            <a:r>
              <a:rPr lang="en-US" sz="3000" dirty="0">
                <a:solidFill>
                  <a:schemeClr val="accent6">
                    <a:lumMod val="75000"/>
                  </a:schemeClr>
                </a:solidFill>
              </a:rPr>
              <a:t> be violated</a:t>
            </a:r>
            <a:endParaRPr kumimoji="0" lang="en-US" sz="3000" b="0"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268760"/>
            <a:ext cx="7772400" cy="4320480"/>
          </a:xfrm>
        </p:spPr>
        <p:txBody>
          <a:bodyPr>
            <a:normAutofit/>
          </a:bodyPr>
          <a:lstStyle/>
          <a:p>
            <a:r>
              <a:rPr lang="en-US" dirty="0"/>
              <a:t>Avoid useless result</a:t>
            </a:r>
            <a:br>
              <a:rPr lang="en-US" dirty="0"/>
            </a:br>
            <a:br>
              <a:rPr lang="en-US" dirty="0"/>
            </a:br>
            <a:br>
              <a:rPr lang="en-US" dirty="0"/>
            </a:br>
            <a:endParaRPr lang="en-US" dirty="0"/>
          </a:p>
          <a:p>
            <a:r>
              <a:rPr lang="en-US" dirty="0"/>
              <a:t>Low false alarm rate</a:t>
            </a:r>
          </a:p>
          <a:p>
            <a:r>
              <a:rPr lang="en-US" dirty="0"/>
              <a:t>Understand where precision is lost</a:t>
            </a:r>
          </a:p>
        </p:txBody>
      </p:sp>
      <p:sp>
        <p:nvSpPr>
          <p:cNvPr id="4" name="Title 3"/>
          <p:cNvSpPr>
            <a:spLocks noGrp="1"/>
          </p:cNvSpPr>
          <p:nvPr>
            <p:ph type="title"/>
          </p:nvPr>
        </p:nvSpPr>
        <p:spPr/>
        <p:txBody>
          <a:bodyPr/>
          <a:lstStyle/>
          <a:p>
            <a:r>
              <a:rPr lang="en-US" dirty="0"/>
              <a:t>Precision</a:t>
            </a:r>
          </a:p>
        </p:txBody>
      </p:sp>
      <p:sp>
        <p:nvSpPr>
          <p:cNvPr id="5" name="TextBox 4"/>
          <p:cNvSpPr txBox="1"/>
          <p:nvPr/>
        </p:nvSpPr>
        <p:spPr>
          <a:xfrm>
            <a:off x="685800" y="1880245"/>
            <a:ext cx="7999306" cy="1292662"/>
          </a:xfrm>
          <a:prstGeom prst="rect">
            <a:avLst/>
          </a:prstGeom>
          <a:noFill/>
          <a:ln>
            <a:solidFill>
              <a:schemeClr val="tx1"/>
            </a:solidFill>
          </a:ln>
        </p:spPr>
        <p:txBody>
          <a:bodyPr wrap="none" rtlCol="0">
            <a:spAutoFit/>
          </a:bodyPr>
          <a:lstStyle/>
          <a:p>
            <a:pPr algn="l" rtl="0"/>
            <a:r>
              <a:rPr lang="en-US" sz="2600" dirty="0" err="1">
                <a:latin typeface="Courier New" pitchFamily="49" charset="0"/>
                <a:cs typeface="Courier New" pitchFamily="49" charset="0"/>
              </a:rPr>
              <a:t>UselessAnalysis</a:t>
            </a:r>
            <a:r>
              <a:rPr lang="en-US" sz="2600" dirty="0">
                <a:latin typeface="Courier New" pitchFamily="49" charset="0"/>
                <a:cs typeface="Courier New" pitchFamily="49" charset="0"/>
              </a:rPr>
              <a:t>(Program p) { </a:t>
            </a:r>
          </a:p>
          <a:p>
            <a:pPr algn="l" rtl="0"/>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printf</a:t>
            </a:r>
            <a:r>
              <a:rPr lang="en-US" sz="2600" dirty="0">
                <a:latin typeface="Courier New" pitchFamily="49" charset="0"/>
                <a:cs typeface="Courier New" pitchFamily="49" charset="0"/>
              </a:rPr>
              <a:t>(“assertion may be violated\n”);</a:t>
            </a:r>
          </a:p>
          <a:p>
            <a:pPr algn="l" rtl="0"/>
            <a:r>
              <a:rPr lang="en-US" sz="2600"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sound message</a:t>
            </a:r>
          </a:p>
        </p:txBody>
      </p:sp>
      <p:sp>
        <p:nvSpPr>
          <p:cNvPr id="4" name="TextBox 3"/>
          <p:cNvSpPr txBox="1"/>
          <p:nvPr/>
        </p:nvSpPr>
        <p:spPr>
          <a:xfrm>
            <a:off x="1447800" y="1524000"/>
            <a:ext cx="3384260" cy="4031873"/>
          </a:xfrm>
          <a:prstGeom prst="rect">
            <a:avLst/>
          </a:prstGeom>
          <a:noFill/>
        </p:spPr>
        <p:txBody>
          <a:bodyPr wrap="square" rtlCol="0">
            <a:spAutoFit/>
          </a:bodyPr>
          <a:lstStyle/>
          <a:p>
            <a:pPr algn="l" rtl="0"/>
            <a:r>
              <a:rPr lang="en-US" sz="3200" dirty="0"/>
              <a:t>y = ?; x = y * 2</a:t>
            </a:r>
          </a:p>
          <a:p>
            <a:pPr algn="l" rtl="0"/>
            <a:r>
              <a:rPr lang="en-US" sz="3200" dirty="0"/>
              <a:t>if (x % 2 == 0) {</a:t>
            </a:r>
          </a:p>
          <a:p>
            <a:pPr algn="l" rtl="0"/>
            <a:r>
              <a:rPr lang="en-US" sz="3200" dirty="0"/>
              <a:t>   y = 42;</a:t>
            </a:r>
          </a:p>
          <a:p>
            <a:pPr algn="l" rtl="0"/>
            <a:r>
              <a:rPr lang="en-US" sz="3200" dirty="0"/>
              <a:t>}  else {</a:t>
            </a:r>
          </a:p>
          <a:p>
            <a:pPr algn="l" rtl="0"/>
            <a:r>
              <a:rPr lang="en-US" sz="3200" dirty="0"/>
              <a:t>   y  = 73;</a:t>
            </a:r>
          </a:p>
          <a:p>
            <a:pPr algn="l" rtl="0"/>
            <a:r>
              <a:rPr lang="en-US" sz="3200" dirty="0"/>
              <a:t>   </a:t>
            </a:r>
            <a:r>
              <a:rPr lang="en-US" sz="3200" dirty="0" err="1"/>
              <a:t>foo</a:t>
            </a:r>
            <a:r>
              <a:rPr lang="en-US" sz="3200" dirty="0"/>
              <a:t>();</a:t>
            </a:r>
          </a:p>
          <a:p>
            <a:pPr algn="l" rtl="0"/>
            <a:r>
              <a:rPr lang="en-US" sz="3200" dirty="0"/>
              <a:t>} </a:t>
            </a:r>
          </a:p>
          <a:p>
            <a:pPr algn="l" rtl="0"/>
            <a:r>
              <a:rPr lang="en-US" sz="3200" dirty="0"/>
              <a:t>assert (y == 42);</a:t>
            </a:r>
          </a:p>
        </p:txBody>
      </p:sp>
      <p:sp>
        <p:nvSpPr>
          <p:cNvPr id="5" name="Content Placeholder 2"/>
          <p:cNvSpPr txBox="1">
            <a:spLocks/>
          </p:cNvSpPr>
          <p:nvPr/>
        </p:nvSpPr>
        <p:spPr>
          <a:xfrm>
            <a:off x="4211960" y="4998024"/>
            <a:ext cx="4320480" cy="807240"/>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tabLst/>
              <a:defRPr/>
            </a:pPr>
            <a:r>
              <a:rPr lang="en-US" sz="3000" dirty="0">
                <a:solidFill>
                  <a:schemeClr val="accent6">
                    <a:lumMod val="75000"/>
                  </a:schemeClr>
                </a:solidFill>
              </a:rPr>
              <a:t>Assertion </a:t>
            </a:r>
            <a:r>
              <a:rPr lang="en-US" sz="3000" b="1" dirty="0">
                <a:solidFill>
                  <a:schemeClr val="accent6">
                    <a:lumMod val="75000"/>
                  </a:schemeClr>
                </a:solidFill>
              </a:rPr>
              <a:t>is true</a:t>
            </a:r>
            <a:endParaRPr kumimoji="0" lang="en-US" sz="3000" b="0"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057041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find “the right” abstraction?</a:t>
            </a:r>
          </a:p>
        </p:txBody>
      </p:sp>
      <p:sp>
        <p:nvSpPr>
          <p:cNvPr id="4" name="Content Placeholder 3"/>
          <p:cNvSpPr>
            <a:spLocks noGrp="1"/>
          </p:cNvSpPr>
          <p:nvPr>
            <p:ph idx="1"/>
          </p:nvPr>
        </p:nvSpPr>
        <p:spPr/>
        <p:txBody>
          <a:bodyPr/>
          <a:lstStyle/>
          <a:p>
            <a:r>
              <a:rPr lang="en-US" dirty="0"/>
              <a:t>Pick an </a:t>
            </a:r>
            <a:r>
              <a:rPr lang="en-US" dirty="0">
                <a:solidFill>
                  <a:schemeClr val="accent6">
                    <a:lumMod val="75000"/>
                  </a:schemeClr>
                </a:solidFill>
              </a:rPr>
              <a:t>abstract domain </a:t>
            </a:r>
            <a:r>
              <a:rPr lang="en-US" dirty="0"/>
              <a:t>suited for your property</a:t>
            </a:r>
          </a:p>
          <a:p>
            <a:pPr lvl="1"/>
            <a:r>
              <a:rPr lang="en-US" dirty="0"/>
              <a:t>Numerical domains</a:t>
            </a:r>
          </a:p>
          <a:p>
            <a:pPr lvl="1"/>
            <a:r>
              <a:rPr lang="en-US" dirty="0"/>
              <a:t>Domains for reasoning about the heap</a:t>
            </a:r>
          </a:p>
          <a:p>
            <a:pPr lvl="1"/>
            <a:r>
              <a:rPr lang="en-US" dirty="0"/>
              <a:t>…</a:t>
            </a:r>
          </a:p>
          <a:p>
            <a:r>
              <a:rPr lang="en-US" dirty="0"/>
              <a:t>Combination of abstract domains</a:t>
            </a:r>
          </a:p>
          <a:p>
            <a:endParaRPr lang="en-US" dirty="0"/>
          </a:p>
        </p:txBody>
      </p:sp>
      <p:sp>
        <p:nvSpPr>
          <p:cNvPr id="5"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77863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996952"/>
            <a:ext cx="5562600" cy="914400"/>
          </a:xfrm>
        </p:spPr>
        <p:txBody>
          <a:bodyPr/>
          <a:lstStyle/>
          <a:p>
            <a:r>
              <a:rPr lang="en-US" sz="3600" dirty="0"/>
              <a:t>Software is Everywhere</a:t>
            </a:r>
          </a:p>
        </p:txBody>
      </p:sp>
      <p:sp>
        <p:nvSpPr>
          <p:cNvPr id="3" name="Rectangle 2"/>
          <p:cNvSpPr/>
          <p:nvPr/>
        </p:nvSpPr>
        <p:spPr>
          <a:xfrm>
            <a:off x="662259" y="3142709"/>
            <a:ext cx="2829621" cy="646331"/>
          </a:xfrm>
          <a:prstGeom prst="rect">
            <a:avLst/>
          </a:prstGeom>
        </p:spPr>
        <p:txBody>
          <a:bodyPr wrap="none">
            <a:spAutoFit/>
          </a:bodyPr>
          <a:lstStyle/>
          <a:p>
            <a:r>
              <a:rPr lang="en-US" sz="3600" b="1" spc="-100" dirty="0">
                <a:solidFill>
                  <a:srgbClr val="FF0000"/>
                </a:solidFill>
                <a:latin typeface="Consolas"/>
                <a:ea typeface="+mj-ea"/>
                <a:cs typeface="+mj-cs"/>
              </a:rPr>
              <a:t>Unreliable</a:t>
            </a:r>
            <a:r>
              <a:rPr lang="en-US" sz="3600" b="1" spc="-100" dirty="0">
                <a:solidFill>
                  <a:srgbClr val="D6ECFF">
                    <a:satMod val="200000"/>
                  </a:srgbClr>
                </a:solidFill>
                <a:latin typeface="Consolas"/>
                <a:ea typeface="+mj-ea"/>
                <a:cs typeface="+mj-cs"/>
              </a:rPr>
              <a:t> </a:t>
            </a:r>
            <a:endParaRPr lang="en-US" b="1" dirty="0"/>
          </a:p>
        </p:txBody>
      </p:sp>
    </p:spTree>
    <p:custDataLst>
      <p:tags r:id="rId1"/>
    </p:custDataLst>
    <p:extLst>
      <p:ext uri="{BB962C8B-B14F-4D97-AF65-F5344CB8AC3E}">
        <p14:creationId xmlns:p14="http://schemas.microsoft.com/office/powerpoint/2010/main" val="23390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5.55112E-17 0 L 0.27083 0 " pathEditMode="relative" rAng="0" ptsTypes="AA">
                                      <p:cBhvr>
                                        <p:cTn id="6" dur="2000" fill="hold"/>
                                        <p:tgtEl>
                                          <p:spTgt spid="4"/>
                                        </p:tgtEl>
                                        <p:attrNameLst>
                                          <p:attrName>ppt_x</p:attrName>
                                          <p:attrName>ppt_y</p:attrName>
                                        </p:attrNameLst>
                                      </p:cBhvr>
                                      <p:rCtr x="135" y="0"/>
                                    </p:animMotion>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Intervals Abstraction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cxnSp>
        <p:nvCxnSpPr>
          <p:cNvPr id="5" name="Straight Connector 4"/>
          <p:cNvCxnSpPr/>
          <p:nvPr/>
        </p:nvCxnSpPr>
        <p:spPr>
          <a:xfrm rot="5400000">
            <a:off x="1495732" y="3551460"/>
            <a:ext cx="3276202"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3133837" y="5191379"/>
            <a:ext cx="2804705"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2170840" y="3743110"/>
            <a:ext cx="2888469" cy="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2663180" y="3751993"/>
            <a:ext cx="2874109" cy="1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169882" y="3772852"/>
            <a:ext cx="2831026" cy="2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623421" y="3745324"/>
            <a:ext cx="28884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3133831" y="4693111"/>
            <a:ext cx="2522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3133831" y="4244831"/>
            <a:ext cx="2522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3133831" y="3796550"/>
            <a:ext cx="2522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133831" y="3348268"/>
            <a:ext cx="2522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3133831" y="2899987"/>
            <a:ext cx="252238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62401" y="5131854"/>
            <a:ext cx="369012" cy="523219"/>
          </a:xfrm>
          <a:prstGeom prst="rect">
            <a:avLst/>
          </a:prstGeom>
          <a:noFill/>
        </p:spPr>
        <p:txBody>
          <a:bodyPr wrap="none" rtlCol="0">
            <a:spAutoFit/>
          </a:bodyPr>
          <a:lstStyle/>
          <a:p>
            <a:r>
              <a:rPr lang="en-US" sz="2800" dirty="0"/>
              <a:t>0</a:t>
            </a:r>
          </a:p>
        </p:txBody>
      </p:sp>
      <p:sp>
        <p:nvSpPr>
          <p:cNvPr id="17" name="TextBox 16"/>
          <p:cNvSpPr txBox="1"/>
          <p:nvPr/>
        </p:nvSpPr>
        <p:spPr>
          <a:xfrm>
            <a:off x="3948675" y="5131854"/>
            <a:ext cx="367408" cy="523219"/>
          </a:xfrm>
          <a:prstGeom prst="rect">
            <a:avLst/>
          </a:prstGeom>
          <a:noFill/>
        </p:spPr>
        <p:txBody>
          <a:bodyPr wrap="none" rtlCol="0">
            <a:spAutoFit/>
          </a:bodyPr>
          <a:lstStyle/>
          <a:p>
            <a:r>
              <a:rPr lang="en-US" sz="2800" dirty="0"/>
              <a:t>2</a:t>
            </a:r>
          </a:p>
        </p:txBody>
      </p:sp>
      <p:sp>
        <p:nvSpPr>
          <p:cNvPr id="18" name="TextBox 17"/>
          <p:cNvSpPr txBox="1"/>
          <p:nvPr/>
        </p:nvSpPr>
        <p:spPr>
          <a:xfrm>
            <a:off x="4415109" y="5131854"/>
            <a:ext cx="348172" cy="523219"/>
          </a:xfrm>
          <a:prstGeom prst="rect">
            <a:avLst/>
          </a:prstGeom>
          <a:noFill/>
        </p:spPr>
        <p:txBody>
          <a:bodyPr wrap="none" rtlCol="0">
            <a:spAutoFit/>
          </a:bodyPr>
          <a:lstStyle/>
          <a:p>
            <a:r>
              <a:rPr lang="en-US" sz="2800" dirty="0"/>
              <a:t>3</a:t>
            </a:r>
          </a:p>
        </p:txBody>
      </p:sp>
      <p:sp>
        <p:nvSpPr>
          <p:cNvPr id="19" name="TextBox 18"/>
          <p:cNvSpPr txBox="1"/>
          <p:nvPr/>
        </p:nvSpPr>
        <p:spPr>
          <a:xfrm>
            <a:off x="2652761" y="4505981"/>
            <a:ext cx="344966" cy="523219"/>
          </a:xfrm>
          <a:prstGeom prst="rect">
            <a:avLst/>
          </a:prstGeom>
          <a:noFill/>
        </p:spPr>
        <p:txBody>
          <a:bodyPr wrap="none" rtlCol="0">
            <a:spAutoFit/>
          </a:bodyPr>
          <a:lstStyle/>
          <a:p>
            <a:r>
              <a:rPr lang="en-US" sz="2800" dirty="0"/>
              <a:t>1</a:t>
            </a:r>
          </a:p>
        </p:txBody>
      </p:sp>
      <p:sp>
        <p:nvSpPr>
          <p:cNvPr id="20" name="TextBox 19"/>
          <p:cNvSpPr txBox="1"/>
          <p:nvPr/>
        </p:nvSpPr>
        <p:spPr>
          <a:xfrm>
            <a:off x="2652761" y="4053620"/>
            <a:ext cx="367408" cy="523219"/>
          </a:xfrm>
          <a:prstGeom prst="rect">
            <a:avLst/>
          </a:prstGeom>
          <a:noFill/>
        </p:spPr>
        <p:txBody>
          <a:bodyPr wrap="none" rtlCol="0">
            <a:spAutoFit/>
          </a:bodyPr>
          <a:lstStyle/>
          <a:p>
            <a:r>
              <a:rPr lang="en-US" sz="2800" dirty="0"/>
              <a:t>2</a:t>
            </a:r>
          </a:p>
        </p:txBody>
      </p:sp>
      <p:sp>
        <p:nvSpPr>
          <p:cNvPr id="21" name="TextBox 20"/>
          <p:cNvSpPr txBox="1"/>
          <p:nvPr/>
        </p:nvSpPr>
        <p:spPr>
          <a:xfrm>
            <a:off x="2652761" y="3601259"/>
            <a:ext cx="348172" cy="523219"/>
          </a:xfrm>
          <a:prstGeom prst="rect">
            <a:avLst/>
          </a:prstGeom>
          <a:noFill/>
        </p:spPr>
        <p:txBody>
          <a:bodyPr wrap="none" rtlCol="0">
            <a:spAutoFit/>
          </a:bodyPr>
          <a:lstStyle/>
          <a:p>
            <a:r>
              <a:rPr lang="en-US" sz="2800" dirty="0"/>
              <a:t>3</a:t>
            </a:r>
          </a:p>
        </p:txBody>
      </p:sp>
      <p:sp>
        <p:nvSpPr>
          <p:cNvPr id="22" name="TextBox 21"/>
          <p:cNvSpPr txBox="1"/>
          <p:nvPr/>
        </p:nvSpPr>
        <p:spPr>
          <a:xfrm>
            <a:off x="2652761" y="3148898"/>
            <a:ext cx="370614" cy="523219"/>
          </a:xfrm>
          <a:prstGeom prst="rect">
            <a:avLst/>
          </a:prstGeom>
          <a:noFill/>
        </p:spPr>
        <p:txBody>
          <a:bodyPr wrap="none" rtlCol="0">
            <a:spAutoFit/>
          </a:bodyPr>
          <a:lstStyle/>
          <a:p>
            <a:r>
              <a:rPr lang="en-US" sz="2800" dirty="0"/>
              <a:t>4</a:t>
            </a:r>
          </a:p>
        </p:txBody>
      </p:sp>
      <p:sp>
        <p:nvSpPr>
          <p:cNvPr id="23" name="TextBox 22"/>
          <p:cNvSpPr txBox="1"/>
          <p:nvPr/>
        </p:nvSpPr>
        <p:spPr>
          <a:xfrm>
            <a:off x="2667252" y="2696537"/>
            <a:ext cx="357790" cy="523219"/>
          </a:xfrm>
          <a:prstGeom prst="rect">
            <a:avLst/>
          </a:prstGeom>
          <a:noFill/>
        </p:spPr>
        <p:txBody>
          <a:bodyPr wrap="none" rtlCol="0">
            <a:spAutoFit/>
          </a:bodyPr>
          <a:lstStyle/>
          <a:p>
            <a:r>
              <a:rPr lang="en-US" sz="2800" dirty="0"/>
              <a:t>5</a:t>
            </a:r>
          </a:p>
        </p:txBody>
      </p:sp>
      <p:sp>
        <p:nvSpPr>
          <p:cNvPr id="24" name="TextBox 23"/>
          <p:cNvSpPr txBox="1"/>
          <p:nvPr/>
        </p:nvSpPr>
        <p:spPr>
          <a:xfrm>
            <a:off x="4881542" y="5131854"/>
            <a:ext cx="370614" cy="523219"/>
          </a:xfrm>
          <a:prstGeom prst="rect">
            <a:avLst/>
          </a:prstGeom>
          <a:noFill/>
        </p:spPr>
        <p:txBody>
          <a:bodyPr wrap="none" rtlCol="0">
            <a:spAutoFit/>
          </a:bodyPr>
          <a:lstStyle/>
          <a:p>
            <a:r>
              <a:rPr lang="en-US" sz="2800" dirty="0"/>
              <a:t>4</a:t>
            </a:r>
          </a:p>
        </p:txBody>
      </p:sp>
      <p:sp>
        <p:nvSpPr>
          <p:cNvPr id="25" name="Oval 24"/>
          <p:cNvSpPr/>
          <p:nvPr/>
        </p:nvSpPr>
        <p:spPr>
          <a:xfrm>
            <a:off x="4983577" y="2829440"/>
            <a:ext cx="167335" cy="16358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6" name="Straight Connector 25"/>
          <p:cNvCxnSpPr/>
          <p:nvPr/>
        </p:nvCxnSpPr>
        <p:spPr>
          <a:xfrm rot="10800000">
            <a:off x="3133831" y="2499873"/>
            <a:ext cx="252238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652761" y="2244176"/>
            <a:ext cx="372218" cy="523219"/>
          </a:xfrm>
          <a:prstGeom prst="rect">
            <a:avLst/>
          </a:prstGeom>
          <a:noFill/>
        </p:spPr>
        <p:txBody>
          <a:bodyPr wrap="none" rtlCol="0">
            <a:spAutoFit/>
          </a:bodyPr>
          <a:lstStyle/>
          <a:p>
            <a:r>
              <a:rPr lang="en-US" sz="2800" dirty="0"/>
              <a:t>6</a:t>
            </a:r>
          </a:p>
        </p:txBody>
      </p:sp>
      <p:sp>
        <p:nvSpPr>
          <p:cNvPr id="28" name="Oval 27"/>
          <p:cNvSpPr/>
          <p:nvPr/>
        </p:nvSpPr>
        <p:spPr>
          <a:xfrm>
            <a:off x="4011597" y="3249624"/>
            <a:ext cx="154911" cy="150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9" name="Oval 28"/>
          <p:cNvSpPr/>
          <p:nvPr/>
        </p:nvSpPr>
        <p:spPr>
          <a:xfrm>
            <a:off x="3536862" y="2835839"/>
            <a:ext cx="154911" cy="150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0" name="Oval 29"/>
          <p:cNvSpPr/>
          <p:nvPr/>
        </p:nvSpPr>
        <p:spPr>
          <a:xfrm>
            <a:off x="4021493" y="2835839"/>
            <a:ext cx="154911" cy="150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1" name="Oval 30"/>
          <p:cNvSpPr/>
          <p:nvPr/>
        </p:nvSpPr>
        <p:spPr>
          <a:xfrm>
            <a:off x="4508353" y="2835839"/>
            <a:ext cx="154911" cy="150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2" name="Oval 31"/>
          <p:cNvSpPr/>
          <p:nvPr/>
        </p:nvSpPr>
        <p:spPr>
          <a:xfrm>
            <a:off x="4508352" y="3272875"/>
            <a:ext cx="154911" cy="150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3" name="Oval 32"/>
          <p:cNvSpPr/>
          <p:nvPr/>
        </p:nvSpPr>
        <p:spPr>
          <a:xfrm>
            <a:off x="4995214" y="2433760"/>
            <a:ext cx="154911" cy="150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4" name="Oval 33"/>
          <p:cNvSpPr/>
          <p:nvPr/>
        </p:nvSpPr>
        <p:spPr>
          <a:xfrm>
            <a:off x="4025955" y="3729976"/>
            <a:ext cx="154911" cy="150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Oval 34"/>
          <p:cNvSpPr/>
          <p:nvPr/>
        </p:nvSpPr>
        <p:spPr>
          <a:xfrm>
            <a:off x="3524354" y="3729982"/>
            <a:ext cx="154911" cy="150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TextBox 36"/>
          <p:cNvSpPr txBox="1"/>
          <p:nvPr/>
        </p:nvSpPr>
        <p:spPr>
          <a:xfrm>
            <a:off x="5794313" y="5248551"/>
            <a:ext cx="301687" cy="400110"/>
          </a:xfrm>
          <a:prstGeom prst="rect">
            <a:avLst/>
          </a:prstGeom>
          <a:noFill/>
        </p:spPr>
        <p:txBody>
          <a:bodyPr wrap="none" rtlCol="0">
            <a:spAutoFit/>
          </a:bodyPr>
          <a:lstStyle/>
          <a:p>
            <a:r>
              <a:rPr lang="en-US" sz="2000" dirty="0"/>
              <a:t>x</a:t>
            </a:r>
          </a:p>
        </p:txBody>
      </p:sp>
      <p:sp>
        <p:nvSpPr>
          <p:cNvPr id="38" name="TextBox 37"/>
          <p:cNvSpPr txBox="1"/>
          <p:nvPr/>
        </p:nvSpPr>
        <p:spPr>
          <a:xfrm>
            <a:off x="2560001" y="1676400"/>
            <a:ext cx="308099" cy="400110"/>
          </a:xfrm>
          <a:prstGeom prst="rect">
            <a:avLst/>
          </a:prstGeom>
          <a:noFill/>
        </p:spPr>
        <p:txBody>
          <a:bodyPr wrap="none" rtlCol="0">
            <a:spAutoFit/>
          </a:bodyPr>
          <a:lstStyle/>
          <a:p>
            <a:r>
              <a:rPr lang="en-US" sz="2000" dirty="0"/>
              <a:t>y</a:t>
            </a:r>
          </a:p>
        </p:txBody>
      </p:sp>
      <p:sp>
        <p:nvSpPr>
          <p:cNvPr id="39" name="TextBox 38"/>
          <p:cNvSpPr txBox="1"/>
          <p:nvPr/>
        </p:nvSpPr>
        <p:spPr>
          <a:xfrm>
            <a:off x="3482242" y="5131854"/>
            <a:ext cx="344966" cy="523219"/>
          </a:xfrm>
          <a:prstGeom prst="rect">
            <a:avLst/>
          </a:prstGeom>
          <a:noFill/>
        </p:spPr>
        <p:txBody>
          <a:bodyPr wrap="none" rtlCol="0">
            <a:spAutoFit/>
          </a:bodyPr>
          <a:lstStyle/>
          <a:p>
            <a:r>
              <a:rPr lang="en-US" sz="2800" dirty="0"/>
              <a:t>1</a:t>
            </a:r>
          </a:p>
        </p:txBody>
      </p:sp>
      <p:cxnSp>
        <p:nvCxnSpPr>
          <p:cNvPr id="42" name="Straight Connector 41"/>
          <p:cNvCxnSpPr/>
          <p:nvPr/>
        </p:nvCxnSpPr>
        <p:spPr>
          <a:xfrm rot="5400000">
            <a:off x="4095408" y="3806435"/>
            <a:ext cx="2888469"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0484" y="2891135"/>
            <a:ext cx="1340432" cy="461665"/>
          </a:xfrm>
          <a:prstGeom prst="rect">
            <a:avLst/>
          </a:prstGeom>
          <a:noFill/>
        </p:spPr>
        <p:txBody>
          <a:bodyPr wrap="none" rtlCol="0">
            <a:spAutoFit/>
          </a:bodyPr>
          <a:lstStyle/>
          <a:p>
            <a:r>
              <a:rPr lang="en-US" sz="2400" dirty="0"/>
              <a:t>y </a:t>
            </a:r>
            <a:r>
              <a:rPr lang="en-US" sz="2400" dirty="0">
                <a:sym typeface="Math C"/>
              </a:rPr>
              <a:t> [3,6]</a:t>
            </a:r>
            <a:endParaRPr lang="en-US" sz="2400" dirty="0"/>
          </a:p>
        </p:txBody>
      </p:sp>
      <p:cxnSp>
        <p:nvCxnSpPr>
          <p:cNvPr id="36" name="Straight Connector 35"/>
          <p:cNvCxnSpPr/>
          <p:nvPr/>
        </p:nvCxnSpPr>
        <p:spPr>
          <a:xfrm>
            <a:off x="5074385" y="1897443"/>
            <a:ext cx="787" cy="4106441"/>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11628" y="1897443"/>
            <a:ext cx="787" cy="4106441"/>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940916" y="2501596"/>
            <a:ext cx="449501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40916" y="3794256"/>
            <a:ext cx="449501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981200" y="2531824"/>
            <a:ext cx="0" cy="1220823"/>
          </a:xfrm>
          <a:prstGeom prst="straightConnector1">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669840" y="5943600"/>
            <a:ext cx="1340488" cy="0"/>
          </a:xfrm>
          <a:prstGeom prst="straightConnector1">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650349" y="6017993"/>
            <a:ext cx="1388522" cy="461665"/>
          </a:xfrm>
          <a:prstGeom prst="rect">
            <a:avLst/>
          </a:prstGeom>
        </p:spPr>
        <p:txBody>
          <a:bodyPr wrap="none">
            <a:spAutoFit/>
          </a:bodyPr>
          <a:lstStyle/>
          <a:p>
            <a:pPr lvl="0"/>
            <a:r>
              <a:rPr lang="en-US" sz="2400" dirty="0">
                <a:solidFill>
                  <a:prstClr val="white"/>
                </a:solidFill>
              </a:rPr>
              <a:t>x </a:t>
            </a:r>
            <a:r>
              <a:rPr lang="en-US" sz="2400" dirty="0">
                <a:solidFill>
                  <a:prstClr val="white"/>
                </a:solidFill>
                <a:sym typeface="Math C"/>
              </a:rPr>
              <a:t> [1,4] </a:t>
            </a:r>
          </a:p>
        </p:txBody>
      </p:sp>
    </p:spTree>
    <p:extLst>
      <p:ext uri="{BB962C8B-B14F-4D97-AF65-F5344CB8AC3E}">
        <p14:creationId xmlns:p14="http://schemas.microsoft.com/office/powerpoint/2010/main" val="30812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04" y="228600"/>
            <a:ext cx="7772400" cy="914400"/>
          </a:xfrm>
        </p:spPr>
        <p:txBody>
          <a:bodyPr/>
          <a:lstStyle/>
          <a:p>
            <a:r>
              <a:rPr lang="en-US" dirty="0"/>
              <a:t>Interval Lattice</a:t>
            </a:r>
          </a:p>
        </p:txBody>
      </p:sp>
      <p:sp>
        <p:nvSpPr>
          <p:cNvPr id="86" name="Oval 85"/>
          <p:cNvSpPr/>
          <p:nvPr/>
        </p:nvSpPr>
        <p:spPr>
          <a:xfrm>
            <a:off x="4610100" y="55312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535896" y="6412468"/>
            <a:ext cx="311304" cy="369332"/>
          </a:xfrm>
          <a:prstGeom prst="rect">
            <a:avLst/>
          </a:prstGeom>
          <a:noFill/>
        </p:spPr>
        <p:txBody>
          <a:bodyPr wrap="none" rtlCol="0">
            <a:spAutoFit/>
          </a:bodyPr>
          <a:lstStyle/>
          <a:p>
            <a:r>
              <a:rPr lang="en-US" dirty="0">
                <a:sym typeface="Math B"/>
              </a:rPr>
              <a:t></a:t>
            </a:r>
            <a:endParaRPr lang="en-US" dirty="0"/>
          </a:p>
        </p:txBody>
      </p:sp>
      <p:sp>
        <p:nvSpPr>
          <p:cNvPr id="113" name="Oval 112"/>
          <p:cNvSpPr/>
          <p:nvPr/>
        </p:nvSpPr>
        <p:spPr>
          <a:xfrm>
            <a:off x="4610100" y="63163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86" idx="4"/>
            <a:endCxn id="113" idx="0"/>
          </p:cNvCxnSpPr>
          <p:nvPr/>
        </p:nvCxnSpPr>
        <p:spPr>
          <a:xfrm rot="5400000">
            <a:off x="4369918" y="6000006"/>
            <a:ext cx="632764"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737992" y="5401988"/>
            <a:ext cx="627095" cy="369332"/>
          </a:xfrm>
          <a:prstGeom prst="rect">
            <a:avLst/>
          </a:prstGeom>
          <a:noFill/>
        </p:spPr>
        <p:txBody>
          <a:bodyPr wrap="none" rtlCol="0">
            <a:spAutoFit/>
          </a:bodyPr>
          <a:lstStyle/>
          <a:p>
            <a:r>
              <a:rPr lang="en-US" dirty="0"/>
              <a:t>[0,0]</a:t>
            </a:r>
          </a:p>
        </p:txBody>
      </p:sp>
      <p:sp>
        <p:nvSpPr>
          <p:cNvPr id="51" name="Oval 50"/>
          <p:cNvSpPr/>
          <p:nvPr/>
        </p:nvSpPr>
        <p:spPr>
          <a:xfrm>
            <a:off x="3061592" y="55734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300063" y="5401988"/>
            <a:ext cx="752129" cy="369332"/>
          </a:xfrm>
          <a:prstGeom prst="rect">
            <a:avLst/>
          </a:prstGeom>
          <a:noFill/>
        </p:spPr>
        <p:txBody>
          <a:bodyPr wrap="none" rtlCol="0">
            <a:spAutoFit/>
          </a:bodyPr>
          <a:lstStyle/>
          <a:p>
            <a:r>
              <a:rPr lang="en-US" dirty="0"/>
              <a:t>[-1,-1]</a:t>
            </a:r>
          </a:p>
        </p:txBody>
      </p:sp>
      <p:sp>
        <p:nvSpPr>
          <p:cNvPr id="53" name="Oval 52"/>
          <p:cNvSpPr/>
          <p:nvPr/>
        </p:nvSpPr>
        <p:spPr>
          <a:xfrm>
            <a:off x="1537592" y="55617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689992" y="5401988"/>
            <a:ext cx="780983" cy="369332"/>
          </a:xfrm>
          <a:prstGeom prst="rect">
            <a:avLst/>
          </a:prstGeom>
          <a:noFill/>
        </p:spPr>
        <p:txBody>
          <a:bodyPr wrap="none" rtlCol="0">
            <a:spAutoFit/>
          </a:bodyPr>
          <a:lstStyle/>
          <a:p>
            <a:r>
              <a:rPr lang="en-US" dirty="0"/>
              <a:t>[-2,-2]</a:t>
            </a:r>
          </a:p>
        </p:txBody>
      </p:sp>
      <p:sp>
        <p:nvSpPr>
          <p:cNvPr id="57" name="Oval 56"/>
          <p:cNvSpPr/>
          <p:nvPr/>
        </p:nvSpPr>
        <p:spPr>
          <a:xfrm>
            <a:off x="2209800" y="4896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438400" y="4752224"/>
            <a:ext cx="780983" cy="369332"/>
          </a:xfrm>
          <a:prstGeom prst="rect">
            <a:avLst/>
          </a:prstGeom>
          <a:noFill/>
        </p:spPr>
        <p:txBody>
          <a:bodyPr wrap="none" rtlCol="0">
            <a:spAutoFit/>
          </a:bodyPr>
          <a:lstStyle/>
          <a:p>
            <a:r>
              <a:rPr lang="en-US" dirty="0"/>
              <a:t>[-2,-1]</a:t>
            </a:r>
          </a:p>
        </p:txBody>
      </p:sp>
      <p:sp>
        <p:nvSpPr>
          <p:cNvPr id="60" name="Oval 59"/>
          <p:cNvSpPr/>
          <p:nvPr/>
        </p:nvSpPr>
        <p:spPr>
          <a:xfrm>
            <a:off x="3810000" y="4896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971800" y="42092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200400" y="4042056"/>
            <a:ext cx="704039" cy="369332"/>
          </a:xfrm>
          <a:prstGeom prst="rect">
            <a:avLst/>
          </a:prstGeom>
          <a:noFill/>
        </p:spPr>
        <p:txBody>
          <a:bodyPr wrap="none" rtlCol="0">
            <a:spAutoFit/>
          </a:bodyPr>
          <a:lstStyle/>
          <a:p>
            <a:r>
              <a:rPr lang="en-US" dirty="0"/>
              <a:t>[-2,0]</a:t>
            </a:r>
          </a:p>
        </p:txBody>
      </p:sp>
      <p:cxnSp>
        <p:nvCxnSpPr>
          <p:cNvPr id="64" name="Straight Connector 63"/>
          <p:cNvCxnSpPr>
            <a:stCxn id="113" idx="0"/>
            <a:endCxn id="51" idx="4"/>
          </p:cNvCxnSpPr>
          <p:nvPr/>
        </p:nvCxnSpPr>
        <p:spPr>
          <a:xfrm rot="16200000" flipV="1">
            <a:off x="3616771" y="5246859"/>
            <a:ext cx="590550" cy="1548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13" idx="1"/>
            <a:endCxn id="53" idx="4"/>
          </p:cNvCxnSpPr>
          <p:nvPr/>
        </p:nvCxnSpPr>
        <p:spPr>
          <a:xfrm rot="16200000" flipV="1">
            <a:off x="2810837" y="4517125"/>
            <a:ext cx="624536" cy="301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3" idx="0"/>
            <a:endCxn id="57" idx="3"/>
          </p:cNvCxnSpPr>
          <p:nvPr/>
        </p:nvCxnSpPr>
        <p:spPr>
          <a:xfrm rot="5400000" flipH="1" flipV="1">
            <a:off x="1655306" y="4984958"/>
            <a:ext cx="535299" cy="618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1" idx="1"/>
            <a:endCxn id="57" idx="5"/>
          </p:cNvCxnSpPr>
          <p:nvPr/>
        </p:nvCxnSpPr>
        <p:spPr>
          <a:xfrm rot="16200000" flipV="1">
            <a:off x="2427254" y="4939100"/>
            <a:ext cx="569285" cy="744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6" idx="1"/>
            <a:endCxn id="60" idx="5"/>
          </p:cNvCxnSpPr>
          <p:nvPr/>
        </p:nvCxnSpPr>
        <p:spPr>
          <a:xfrm rot="16200000" flipV="1">
            <a:off x="4022715" y="4943839"/>
            <a:ext cx="527071" cy="692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51" idx="7"/>
            <a:endCxn id="60" idx="3"/>
          </p:cNvCxnSpPr>
          <p:nvPr/>
        </p:nvCxnSpPr>
        <p:spPr>
          <a:xfrm rot="5400000" flipH="1" flipV="1">
            <a:off x="3227354" y="4990792"/>
            <a:ext cx="569285" cy="640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7" idx="7"/>
            <a:endCxn id="62" idx="3"/>
          </p:cNvCxnSpPr>
          <p:nvPr/>
        </p:nvCxnSpPr>
        <p:spPr>
          <a:xfrm rot="5400000" flipH="1" flipV="1">
            <a:off x="2377298" y="4301887"/>
            <a:ext cx="579405" cy="654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0" idx="1"/>
            <a:endCxn id="62" idx="5"/>
          </p:cNvCxnSpPr>
          <p:nvPr/>
        </p:nvCxnSpPr>
        <p:spPr>
          <a:xfrm rot="16200000" flipV="1">
            <a:off x="3177398" y="4263787"/>
            <a:ext cx="579405" cy="730436"/>
          </a:xfrm>
          <a:prstGeom prst="line">
            <a:avLst/>
          </a:prstGeom>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4610100" y="41827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a:stCxn id="86" idx="7"/>
            <a:endCxn id="124" idx="3"/>
          </p:cNvCxnSpPr>
          <p:nvPr/>
        </p:nvCxnSpPr>
        <p:spPr>
          <a:xfrm rot="5400000" flipH="1" flipV="1">
            <a:off x="4822814" y="4943840"/>
            <a:ext cx="527071" cy="692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60" idx="7"/>
            <a:endCxn id="109" idx="3"/>
          </p:cNvCxnSpPr>
          <p:nvPr/>
        </p:nvCxnSpPr>
        <p:spPr>
          <a:xfrm rot="5400000" flipH="1" flipV="1">
            <a:off x="3983332" y="4269621"/>
            <a:ext cx="605837" cy="692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24" idx="1"/>
            <a:endCxn id="109" idx="5"/>
          </p:cNvCxnSpPr>
          <p:nvPr/>
        </p:nvCxnSpPr>
        <p:spPr>
          <a:xfrm rot="16200000" flipV="1">
            <a:off x="4783432" y="4269621"/>
            <a:ext cx="605837" cy="692335"/>
          </a:xfrm>
          <a:prstGeom prst="line">
            <a:avLst/>
          </a:prstGeom>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5410200" y="4896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185792" y="55312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410199" y="4896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a:stCxn id="123" idx="1"/>
            <a:endCxn id="124" idx="5"/>
          </p:cNvCxnSpPr>
          <p:nvPr/>
        </p:nvCxnSpPr>
        <p:spPr>
          <a:xfrm rot="16200000" flipV="1">
            <a:off x="5610661" y="4956092"/>
            <a:ext cx="527071" cy="667829"/>
          </a:xfrm>
          <a:prstGeom prst="line">
            <a:avLst/>
          </a:prstGeom>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6172200" y="42589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3" idx="7"/>
            <a:endCxn id="131" idx="3"/>
          </p:cNvCxnSpPr>
          <p:nvPr/>
        </p:nvCxnSpPr>
        <p:spPr>
          <a:xfrm rot="5400000" flipH="1" flipV="1">
            <a:off x="6374717" y="4971743"/>
            <a:ext cx="522957" cy="640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4" idx="7"/>
            <a:endCxn id="126" idx="3"/>
          </p:cNvCxnSpPr>
          <p:nvPr/>
        </p:nvCxnSpPr>
        <p:spPr>
          <a:xfrm rot="5400000" flipH="1" flipV="1">
            <a:off x="5602581" y="4326771"/>
            <a:ext cx="529637" cy="654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31" idx="1"/>
            <a:endCxn id="126" idx="5"/>
          </p:cNvCxnSpPr>
          <p:nvPr/>
        </p:nvCxnSpPr>
        <p:spPr>
          <a:xfrm rot="16200000" flipV="1">
            <a:off x="6362525" y="4328828"/>
            <a:ext cx="533751" cy="654235"/>
          </a:xfrm>
          <a:prstGeom prst="line">
            <a:avLst/>
          </a:prstGeom>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7709792" y="55353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934199" y="490050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30" idx="1"/>
            <a:endCxn id="131" idx="5"/>
          </p:cNvCxnSpPr>
          <p:nvPr/>
        </p:nvCxnSpPr>
        <p:spPr>
          <a:xfrm rot="16200000" flipV="1">
            <a:off x="7134661" y="4960206"/>
            <a:ext cx="527071" cy="667829"/>
          </a:xfrm>
          <a:prstGeom prst="line">
            <a:avLst/>
          </a:prstGeom>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7696199" y="41869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stCxn id="139" idx="1"/>
            <a:endCxn id="133" idx="5"/>
          </p:cNvCxnSpPr>
          <p:nvPr/>
        </p:nvCxnSpPr>
        <p:spPr>
          <a:xfrm rot="16200000" flipV="1">
            <a:off x="7850482" y="4292784"/>
            <a:ext cx="605837" cy="654237"/>
          </a:xfrm>
          <a:prstGeom prst="line">
            <a:avLst/>
          </a:prstGeom>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8458200" y="490050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810000" y="34544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stCxn id="62" idx="7"/>
            <a:endCxn id="140" idx="3"/>
          </p:cNvCxnSpPr>
          <p:nvPr/>
        </p:nvCxnSpPr>
        <p:spPr>
          <a:xfrm rot="5400000" flipH="1" flipV="1">
            <a:off x="3143583" y="3542803"/>
            <a:ext cx="647034" cy="730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09" idx="1"/>
            <a:endCxn id="140" idx="5"/>
          </p:cNvCxnSpPr>
          <p:nvPr/>
        </p:nvCxnSpPr>
        <p:spPr>
          <a:xfrm rot="16200000" flipV="1">
            <a:off x="3975949" y="3548637"/>
            <a:ext cx="620602" cy="692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23" idx="4"/>
            <a:endCxn id="113" idx="0"/>
          </p:cNvCxnSpPr>
          <p:nvPr/>
        </p:nvCxnSpPr>
        <p:spPr>
          <a:xfrm rot="5400000">
            <a:off x="5157764" y="5212160"/>
            <a:ext cx="632764" cy="1575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30" idx="4"/>
            <a:endCxn id="113" idx="0"/>
          </p:cNvCxnSpPr>
          <p:nvPr/>
        </p:nvCxnSpPr>
        <p:spPr>
          <a:xfrm rot="5400000">
            <a:off x="5921821" y="4452217"/>
            <a:ext cx="628650" cy="3099692"/>
          </a:xfrm>
          <a:prstGeom prst="line">
            <a:avLst/>
          </a:prstGeom>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261992" y="5401988"/>
            <a:ext cx="598241" cy="369332"/>
          </a:xfrm>
          <a:prstGeom prst="rect">
            <a:avLst/>
          </a:prstGeom>
          <a:noFill/>
        </p:spPr>
        <p:txBody>
          <a:bodyPr wrap="none" rtlCol="0">
            <a:spAutoFit/>
          </a:bodyPr>
          <a:lstStyle/>
          <a:p>
            <a:r>
              <a:rPr lang="en-US" dirty="0"/>
              <a:t>[1,1]</a:t>
            </a:r>
          </a:p>
        </p:txBody>
      </p:sp>
      <p:sp>
        <p:nvSpPr>
          <p:cNvPr id="154" name="TextBox 153"/>
          <p:cNvSpPr txBox="1"/>
          <p:nvPr/>
        </p:nvSpPr>
        <p:spPr>
          <a:xfrm>
            <a:off x="7785992" y="5401988"/>
            <a:ext cx="627095" cy="369332"/>
          </a:xfrm>
          <a:prstGeom prst="rect">
            <a:avLst/>
          </a:prstGeom>
          <a:noFill/>
        </p:spPr>
        <p:txBody>
          <a:bodyPr wrap="none" rtlCol="0">
            <a:spAutoFit/>
          </a:bodyPr>
          <a:lstStyle/>
          <a:p>
            <a:r>
              <a:rPr lang="en-US" dirty="0"/>
              <a:t>[2,2]</a:t>
            </a:r>
          </a:p>
        </p:txBody>
      </p:sp>
      <p:sp>
        <p:nvSpPr>
          <p:cNvPr id="155" name="TextBox 154"/>
          <p:cNvSpPr txBox="1"/>
          <p:nvPr/>
        </p:nvSpPr>
        <p:spPr>
          <a:xfrm>
            <a:off x="4038600" y="4727856"/>
            <a:ext cx="689612" cy="369332"/>
          </a:xfrm>
          <a:prstGeom prst="rect">
            <a:avLst/>
          </a:prstGeom>
          <a:noFill/>
        </p:spPr>
        <p:txBody>
          <a:bodyPr wrap="none" rtlCol="0">
            <a:spAutoFit/>
          </a:bodyPr>
          <a:lstStyle/>
          <a:p>
            <a:r>
              <a:rPr lang="en-US" dirty="0"/>
              <a:t>[-1,0]</a:t>
            </a:r>
          </a:p>
        </p:txBody>
      </p:sp>
      <p:sp>
        <p:nvSpPr>
          <p:cNvPr id="156" name="TextBox 155"/>
          <p:cNvSpPr txBox="1"/>
          <p:nvPr/>
        </p:nvSpPr>
        <p:spPr>
          <a:xfrm>
            <a:off x="5638800" y="4804056"/>
            <a:ext cx="612668" cy="369332"/>
          </a:xfrm>
          <a:prstGeom prst="rect">
            <a:avLst/>
          </a:prstGeom>
          <a:noFill/>
        </p:spPr>
        <p:txBody>
          <a:bodyPr wrap="none" rtlCol="0">
            <a:spAutoFit/>
          </a:bodyPr>
          <a:lstStyle/>
          <a:p>
            <a:r>
              <a:rPr lang="en-US" dirty="0"/>
              <a:t>[0,1]</a:t>
            </a:r>
          </a:p>
        </p:txBody>
      </p:sp>
      <p:sp>
        <p:nvSpPr>
          <p:cNvPr id="157" name="TextBox 156"/>
          <p:cNvSpPr txBox="1"/>
          <p:nvPr/>
        </p:nvSpPr>
        <p:spPr>
          <a:xfrm>
            <a:off x="7086600" y="4804056"/>
            <a:ext cx="612668" cy="369332"/>
          </a:xfrm>
          <a:prstGeom prst="rect">
            <a:avLst/>
          </a:prstGeom>
          <a:noFill/>
        </p:spPr>
        <p:txBody>
          <a:bodyPr wrap="none" rtlCol="0">
            <a:spAutoFit/>
          </a:bodyPr>
          <a:lstStyle/>
          <a:p>
            <a:r>
              <a:rPr lang="en-US" dirty="0"/>
              <a:t>[1,2]</a:t>
            </a:r>
          </a:p>
        </p:txBody>
      </p:sp>
      <p:sp>
        <p:nvSpPr>
          <p:cNvPr id="158" name="TextBox 157"/>
          <p:cNvSpPr txBox="1"/>
          <p:nvPr/>
        </p:nvSpPr>
        <p:spPr>
          <a:xfrm rot="19059944">
            <a:off x="8001000" y="5105400"/>
            <a:ext cx="367408" cy="369332"/>
          </a:xfrm>
          <a:prstGeom prst="rect">
            <a:avLst/>
          </a:prstGeom>
          <a:noFill/>
        </p:spPr>
        <p:txBody>
          <a:bodyPr wrap="none" rtlCol="0">
            <a:spAutoFit/>
          </a:bodyPr>
          <a:lstStyle/>
          <a:p>
            <a:r>
              <a:rPr lang="en-US" dirty="0"/>
              <a:t>…</a:t>
            </a:r>
          </a:p>
        </p:txBody>
      </p:sp>
      <p:sp>
        <p:nvSpPr>
          <p:cNvPr id="159" name="TextBox 158"/>
          <p:cNvSpPr txBox="1"/>
          <p:nvPr/>
        </p:nvSpPr>
        <p:spPr>
          <a:xfrm>
            <a:off x="4800600" y="4030388"/>
            <a:ext cx="689612" cy="369332"/>
          </a:xfrm>
          <a:prstGeom prst="rect">
            <a:avLst/>
          </a:prstGeom>
          <a:noFill/>
        </p:spPr>
        <p:txBody>
          <a:bodyPr wrap="none" rtlCol="0">
            <a:spAutoFit/>
          </a:bodyPr>
          <a:lstStyle/>
          <a:p>
            <a:r>
              <a:rPr lang="en-US" dirty="0"/>
              <a:t>[-1,1]</a:t>
            </a:r>
          </a:p>
        </p:txBody>
      </p:sp>
      <p:sp>
        <p:nvSpPr>
          <p:cNvPr id="160" name="TextBox 159"/>
          <p:cNvSpPr txBox="1"/>
          <p:nvPr/>
        </p:nvSpPr>
        <p:spPr>
          <a:xfrm>
            <a:off x="6535705" y="4030388"/>
            <a:ext cx="627095" cy="369332"/>
          </a:xfrm>
          <a:prstGeom prst="rect">
            <a:avLst/>
          </a:prstGeom>
          <a:noFill/>
        </p:spPr>
        <p:txBody>
          <a:bodyPr wrap="none" rtlCol="0">
            <a:spAutoFit/>
          </a:bodyPr>
          <a:lstStyle/>
          <a:p>
            <a:r>
              <a:rPr lang="en-US" dirty="0"/>
              <a:t>[0,2]</a:t>
            </a:r>
          </a:p>
        </p:txBody>
      </p:sp>
      <p:sp>
        <p:nvSpPr>
          <p:cNvPr id="161" name="Oval 160"/>
          <p:cNvSpPr/>
          <p:nvPr/>
        </p:nvSpPr>
        <p:spPr>
          <a:xfrm>
            <a:off x="5334000" y="34705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09" idx="7"/>
            <a:endCxn id="161" idx="3"/>
          </p:cNvCxnSpPr>
          <p:nvPr/>
        </p:nvCxnSpPr>
        <p:spPr>
          <a:xfrm rot="5400000" flipH="1" flipV="1">
            <a:off x="4746016" y="3594804"/>
            <a:ext cx="604468" cy="61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26" idx="1"/>
            <a:endCxn id="161" idx="5"/>
          </p:cNvCxnSpPr>
          <p:nvPr/>
        </p:nvCxnSpPr>
        <p:spPr>
          <a:xfrm rot="16200000" flipV="1">
            <a:off x="5488966" y="3575754"/>
            <a:ext cx="680668" cy="730436"/>
          </a:xfrm>
          <a:prstGeom prst="line">
            <a:avLst/>
          </a:prstGeom>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4038600" y="3356256"/>
            <a:ext cx="704039" cy="369332"/>
          </a:xfrm>
          <a:prstGeom prst="rect">
            <a:avLst/>
          </a:prstGeom>
          <a:noFill/>
        </p:spPr>
        <p:txBody>
          <a:bodyPr wrap="none" rtlCol="0">
            <a:spAutoFit/>
          </a:bodyPr>
          <a:lstStyle/>
          <a:p>
            <a:r>
              <a:rPr lang="en-US" dirty="0"/>
              <a:t>[-2,1]</a:t>
            </a:r>
          </a:p>
        </p:txBody>
      </p:sp>
      <p:sp>
        <p:nvSpPr>
          <p:cNvPr id="167" name="TextBox 166"/>
          <p:cNvSpPr txBox="1"/>
          <p:nvPr/>
        </p:nvSpPr>
        <p:spPr>
          <a:xfrm>
            <a:off x="5486400" y="3356256"/>
            <a:ext cx="689612" cy="369332"/>
          </a:xfrm>
          <a:prstGeom prst="rect">
            <a:avLst/>
          </a:prstGeom>
          <a:noFill/>
        </p:spPr>
        <p:txBody>
          <a:bodyPr wrap="none" rtlCol="0">
            <a:spAutoFit/>
          </a:bodyPr>
          <a:lstStyle/>
          <a:p>
            <a:r>
              <a:rPr lang="en-US" dirty="0"/>
              <a:t>[-1,2]</a:t>
            </a:r>
          </a:p>
        </p:txBody>
      </p:sp>
      <p:sp>
        <p:nvSpPr>
          <p:cNvPr id="168" name="Oval 167"/>
          <p:cNvSpPr/>
          <p:nvPr/>
        </p:nvSpPr>
        <p:spPr>
          <a:xfrm>
            <a:off x="4610100" y="26587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p:cNvCxnSpPr>
            <a:stCxn id="140" idx="7"/>
            <a:endCxn id="168" idx="4"/>
          </p:cNvCxnSpPr>
          <p:nvPr/>
        </p:nvCxnSpPr>
        <p:spPr>
          <a:xfrm rot="5400000" flipH="1" flipV="1">
            <a:off x="3980415" y="2770855"/>
            <a:ext cx="665552" cy="74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61" idx="1"/>
            <a:endCxn id="168" idx="4"/>
          </p:cNvCxnSpPr>
          <p:nvPr/>
        </p:nvCxnSpPr>
        <p:spPr>
          <a:xfrm rot="16200000" flipV="1">
            <a:off x="4680466" y="2817022"/>
            <a:ext cx="681686" cy="670018"/>
          </a:xfrm>
          <a:prstGeom prst="line">
            <a:avLst/>
          </a:prstGeom>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4876800" y="2582588"/>
            <a:ext cx="704039" cy="369332"/>
          </a:xfrm>
          <a:prstGeom prst="rect">
            <a:avLst/>
          </a:prstGeom>
          <a:noFill/>
        </p:spPr>
        <p:txBody>
          <a:bodyPr wrap="none" rtlCol="0">
            <a:spAutoFit/>
          </a:bodyPr>
          <a:lstStyle/>
          <a:p>
            <a:r>
              <a:rPr lang="en-US" dirty="0"/>
              <a:t>[-2,2]</a:t>
            </a:r>
          </a:p>
        </p:txBody>
      </p:sp>
      <p:cxnSp>
        <p:nvCxnSpPr>
          <p:cNvPr id="174" name="Straight Connector 173"/>
          <p:cNvCxnSpPr>
            <a:endCxn id="113" idx="1"/>
          </p:cNvCxnSpPr>
          <p:nvPr/>
        </p:nvCxnSpPr>
        <p:spPr>
          <a:xfrm rot="10800000" flipV="1">
            <a:off x="4632419" y="5847520"/>
            <a:ext cx="3839373" cy="491186"/>
          </a:xfrm>
          <a:prstGeom prst="line">
            <a:avLst/>
          </a:prstGeom>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8547992" y="5618920"/>
            <a:ext cx="367408" cy="369332"/>
          </a:xfrm>
          <a:prstGeom prst="rect">
            <a:avLst/>
          </a:prstGeom>
          <a:noFill/>
        </p:spPr>
        <p:txBody>
          <a:bodyPr wrap="none" rtlCol="0">
            <a:spAutoFit/>
          </a:bodyPr>
          <a:lstStyle/>
          <a:p>
            <a:r>
              <a:rPr lang="en-US" dirty="0"/>
              <a:t>…</a:t>
            </a:r>
          </a:p>
        </p:txBody>
      </p:sp>
      <p:cxnSp>
        <p:nvCxnSpPr>
          <p:cNvPr id="177" name="Straight Connector 176"/>
          <p:cNvCxnSpPr>
            <a:endCxn id="113" idx="1"/>
          </p:cNvCxnSpPr>
          <p:nvPr/>
        </p:nvCxnSpPr>
        <p:spPr>
          <a:xfrm>
            <a:off x="775592" y="5847520"/>
            <a:ext cx="3856826" cy="491186"/>
          </a:xfrm>
          <a:prstGeom prst="line">
            <a:avLst/>
          </a:prstGeom>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394592" y="5618920"/>
            <a:ext cx="367408" cy="369332"/>
          </a:xfrm>
          <a:prstGeom prst="rect">
            <a:avLst/>
          </a:prstGeom>
          <a:noFill/>
        </p:spPr>
        <p:txBody>
          <a:bodyPr wrap="none" rtlCol="0">
            <a:spAutoFit/>
          </a:bodyPr>
          <a:lstStyle/>
          <a:p>
            <a:r>
              <a:rPr lang="en-US" dirty="0"/>
              <a:t>…</a:t>
            </a:r>
          </a:p>
        </p:txBody>
      </p:sp>
      <p:sp>
        <p:nvSpPr>
          <p:cNvPr id="229" name="TextBox 228"/>
          <p:cNvSpPr txBox="1"/>
          <p:nvPr/>
        </p:nvSpPr>
        <p:spPr>
          <a:xfrm>
            <a:off x="8516905" y="4648200"/>
            <a:ext cx="673582" cy="369332"/>
          </a:xfrm>
          <a:prstGeom prst="rect">
            <a:avLst/>
          </a:prstGeom>
          <a:noFill/>
        </p:spPr>
        <p:txBody>
          <a:bodyPr wrap="none" rtlCol="0">
            <a:spAutoFit/>
          </a:bodyPr>
          <a:lstStyle/>
          <a:p>
            <a:r>
              <a:rPr lang="en-US" dirty="0"/>
              <a:t>[2,</a:t>
            </a:r>
            <a:r>
              <a:rPr lang="en-US" dirty="0">
                <a:sym typeface="Math C"/>
              </a:rPr>
              <a:t></a:t>
            </a:r>
            <a:r>
              <a:rPr lang="en-US" dirty="0"/>
              <a:t>]</a:t>
            </a:r>
          </a:p>
        </p:txBody>
      </p:sp>
      <p:sp>
        <p:nvSpPr>
          <p:cNvPr id="230" name="TextBox 229"/>
          <p:cNvSpPr txBox="1"/>
          <p:nvPr/>
        </p:nvSpPr>
        <p:spPr>
          <a:xfrm rot="19059944">
            <a:off x="7163058" y="4418961"/>
            <a:ext cx="367408" cy="369332"/>
          </a:xfrm>
          <a:prstGeom prst="rect">
            <a:avLst/>
          </a:prstGeom>
          <a:noFill/>
        </p:spPr>
        <p:txBody>
          <a:bodyPr wrap="none" rtlCol="0">
            <a:spAutoFit/>
          </a:bodyPr>
          <a:lstStyle/>
          <a:p>
            <a:r>
              <a:rPr lang="en-US" dirty="0"/>
              <a:t>…</a:t>
            </a:r>
          </a:p>
        </p:txBody>
      </p:sp>
      <p:sp>
        <p:nvSpPr>
          <p:cNvPr id="231" name="TextBox 230"/>
          <p:cNvSpPr txBox="1"/>
          <p:nvPr/>
        </p:nvSpPr>
        <p:spPr>
          <a:xfrm>
            <a:off x="7848600" y="3962400"/>
            <a:ext cx="673582" cy="369332"/>
          </a:xfrm>
          <a:prstGeom prst="rect">
            <a:avLst/>
          </a:prstGeom>
          <a:noFill/>
        </p:spPr>
        <p:txBody>
          <a:bodyPr wrap="none" rtlCol="0">
            <a:spAutoFit/>
          </a:bodyPr>
          <a:lstStyle/>
          <a:p>
            <a:r>
              <a:rPr lang="en-US" dirty="0"/>
              <a:t>[1,</a:t>
            </a:r>
            <a:r>
              <a:rPr lang="en-US" dirty="0">
                <a:sym typeface="Math C"/>
              </a:rPr>
              <a:t></a:t>
            </a:r>
            <a:r>
              <a:rPr lang="en-US" dirty="0"/>
              <a:t>]</a:t>
            </a:r>
          </a:p>
        </p:txBody>
      </p:sp>
      <p:sp>
        <p:nvSpPr>
          <p:cNvPr id="232" name="Oval 231"/>
          <p:cNvSpPr/>
          <p:nvPr/>
        </p:nvSpPr>
        <p:spPr>
          <a:xfrm>
            <a:off x="6946417" y="35011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a:endCxn id="232" idx="5"/>
          </p:cNvCxnSpPr>
          <p:nvPr/>
        </p:nvCxnSpPr>
        <p:spPr>
          <a:xfrm rot="10800000">
            <a:off x="7076500" y="3631184"/>
            <a:ext cx="654239" cy="605838"/>
          </a:xfrm>
          <a:prstGeom prst="line">
            <a:avLst/>
          </a:prstGeom>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7098818" y="3276600"/>
            <a:ext cx="673582" cy="369332"/>
          </a:xfrm>
          <a:prstGeom prst="rect">
            <a:avLst/>
          </a:prstGeom>
          <a:noFill/>
        </p:spPr>
        <p:txBody>
          <a:bodyPr wrap="none" rtlCol="0">
            <a:spAutoFit/>
          </a:bodyPr>
          <a:lstStyle/>
          <a:p>
            <a:r>
              <a:rPr lang="en-US" dirty="0"/>
              <a:t>[0,</a:t>
            </a:r>
            <a:r>
              <a:rPr lang="en-US" dirty="0">
                <a:sym typeface="Math C"/>
              </a:rPr>
              <a:t></a:t>
            </a:r>
            <a:r>
              <a:rPr lang="en-US" dirty="0"/>
              <a:t>]</a:t>
            </a:r>
          </a:p>
        </p:txBody>
      </p:sp>
      <p:sp>
        <p:nvSpPr>
          <p:cNvPr id="237" name="Oval 236"/>
          <p:cNvSpPr/>
          <p:nvPr/>
        </p:nvSpPr>
        <p:spPr>
          <a:xfrm>
            <a:off x="6172200" y="27692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a:stCxn id="232" idx="1"/>
            <a:endCxn id="237" idx="5"/>
          </p:cNvCxnSpPr>
          <p:nvPr/>
        </p:nvCxnSpPr>
        <p:spPr>
          <a:xfrm rot="16200000" flipV="1">
            <a:off x="6323480" y="2878164"/>
            <a:ext cx="624058" cy="666453"/>
          </a:xfrm>
          <a:prstGeom prst="line">
            <a:avLst/>
          </a:prstGeom>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6324600" y="2590800"/>
            <a:ext cx="736099" cy="369332"/>
          </a:xfrm>
          <a:prstGeom prst="rect">
            <a:avLst/>
          </a:prstGeom>
          <a:noFill/>
        </p:spPr>
        <p:txBody>
          <a:bodyPr wrap="none" rtlCol="0">
            <a:spAutoFit/>
          </a:bodyPr>
          <a:lstStyle/>
          <a:p>
            <a:r>
              <a:rPr lang="en-US" dirty="0"/>
              <a:t>[-1,</a:t>
            </a:r>
            <a:r>
              <a:rPr lang="en-US" dirty="0">
                <a:sym typeface="Math C"/>
              </a:rPr>
              <a:t></a:t>
            </a:r>
            <a:r>
              <a:rPr lang="en-US" dirty="0"/>
              <a:t>]</a:t>
            </a:r>
          </a:p>
        </p:txBody>
      </p:sp>
      <p:sp>
        <p:nvSpPr>
          <p:cNvPr id="241" name="Oval 240"/>
          <p:cNvSpPr/>
          <p:nvPr/>
        </p:nvSpPr>
        <p:spPr>
          <a:xfrm>
            <a:off x="5410200" y="20652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a:stCxn id="237" idx="1"/>
            <a:endCxn id="241" idx="5"/>
          </p:cNvCxnSpPr>
          <p:nvPr/>
        </p:nvCxnSpPr>
        <p:spPr>
          <a:xfrm rot="16200000" flipV="1">
            <a:off x="5569272" y="2166352"/>
            <a:ext cx="596256" cy="654236"/>
          </a:xfrm>
          <a:prstGeom prst="line">
            <a:avLst/>
          </a:prstGeom>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562600" y="1886780"/>
            <a:ext cx="750526" cy="369332"/>
          </a:xfrm>
          <a:prstGeom prst="rect">
            <a:avLst/>
          </a:prstGeom>
          <a:noFill/>
        </p:spPr>
        <p:txBody>
          <a:bodyPr wrap="none" rtlCol="0">
            <a:spAutoFit/>
          </a:bodyPr>
          <a:lstStyle/>
          <a:p>
            <a:r>
              <a:rPr lang="en-US" dirty="0"/>
              <a:t>[-2,</a:t>
            </a:r>
            <a:r>
              <a:rPr lang="en-US" dirty="0">
                <a:sym typeface="Math C"/>
              </a:rPr>
              <a:t></a:t>
            </a:r>
            <a:r>
              <a:rPr lang="en-US" dirty="0"/>
              <a:t>]</a:t>
            </a:r>
          </a:p>
        </p:txBody>
      </p:sp>
      <p:sp>
        <p:nvSpPr>
          <p:cNvPr id="245" name="TextBox 244"/>
          <p:cNvSpPr txBox="1"/>
          <p:nvPr/>
        </p:nvSpPr>
        <p:spPr>
          <a:xfrm rot="19059944">
            <a:off x="6401058" y="3733161"/>
            <a:ext cx="367408" cy="369332"/>
          </a:xfrm>
          <a:prstGeom prst="rect">
            <a:avLst/>
          </a:prstGeom>
          <a:noFill/>
        </p:spPr>
        <p:txBody>
          <a:bodyPr wrap="none" rtlCol="0">
            <a:spAutoFit/>
          </a:bodyPr>
          <a:lstStyle/>
          <a:p>
            <a:r>
              <a:rPr lang="en-US" dirty="0"/>
              <a:t>…</a:t>
            </a:r>
          </a:p>
        </p:txBody>
      </p:sp>
      <p:sp>
        <p:nvSpPr>
          <p:cNvPr id="246" name="TextBox 245"/>
          <p:cNvSpPr txBox="1"/>
          <p:nvPr/>
        </p:nvSpPr>
        <p:spPr>
          <a:xfrm rot="19059944">
            <a:off x="5639060" y="3047360"/>
            <a:ext cx="367408" cy="369332"/>
          </a:xfrm>
          <a:prstGeom prst="rect">
            <a:avLst/>
          </a:prstGeom>
          <a:noFill/>
        </p:spPr>
        <p:txBody>
          <a:bodyPr wrap="none" rtlCol="0">
            <a:spAutoFit/>
          </a:bodyPr>
          <a:lstStyle/>
          <a:p>
            <a:r>
              <a:rPr lang="en-US" dirty="0"/>
              <a:t>…</a:t>
            </a:r>
          </a:p>
        </p:txBody>
      </p:sp>
      <p:sp>
        <p:nvSpPr>
          <p:cNvPr id="247" name="TextBox 246"/>
          <p:cNvSpPr txBox="1"/>
          <p:nvPr/>
        </p:nvSpPr>
        <p:spPr>
          <a:xfrm rot="19059944">
            <a:off x="4953260" y="2285361"/>
            <a:ext cx="367408" cy="369332"/>
          </a:xfrm>
          <a:prstGeom prst="rect">
            <a:avLst/>
          </a:prstGeom>
          <a:noFill/>
        </p:spPr>
        <p:txBody>
          <a:bodyPr wrap="none" rtlCol="0">
            <a:spAutoFit/>
          </a:bodyPr>
          <a:lstStyle/>
          <a:p>
            <a:r>
              <a:rPr lang="en-US" dirty="0"/>
              <a:t>…</a:t>
            </a:r>
          </a:p>
        </p:txBody>
      </p:sp>
      <p:sp>
        <p:nvSpPr>
          <p:cNvPr id="248" name="TextBox 247"/>
          <p:cNvSpPr txBox="1"/>
          <p:nvPr/>
        </p:nvSpPr>
        <p:spPr>
          <a:xfrm rot="2708194">
            <a:off x="5042218" y="1676009"/>
            <a:ext cx="367408" cy="369332"/>
          </a:xfrm>
          <a:prstGeom prst="rect">
            <a:avLst/>
          </a:prstGeom>
          <a:noFill/>
        </p:spPr>
        <p:txBody>
          <a:bodyPr wrap="none" rtlCol="0">
            <a:spAutoFit/>
          </a:bodyPr>
          <a:lstStyle/>
          <a:p>
            <a:r>
              <a:rPr lang="en-US" dirty="0"/>
              <a:t>…</a:t>
            </a:r>
          </a:p>
        </p:txBody>
      </p:sp>
      <p:sp>
        <p:nvSpPr>
          <p:cNvPr id="251" name="Oval 250"/>
          <p:cNvSpPr/>
          <p:nvPr/>
        </p:nvSpPr>
        <p:spPr>
          <a:xfrm>
            <a:off x="4648200" y="144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4800600" y="1295400"/>
            <a:ext cx="843501" cy="369332"/>
          </a:xfrm>
          <a:prstGeom prst="rect">
            <a:avLst/>
          </a:prstGeom>
          <a:noFill/>
        </p:spPr>
        <p:txBody>
          <a:bodyPr wrap="none" rtlCol="0">
            <a:spAutoFit/>
          </a:bodyPr>
          <a:lstStyle/>
          <a:p>
            <a:r>
              <a:rPr lang="en-US" dirty="0"/>
              <a:t>[-</a:t>
            </a:r>
            <a:r>
              <a:rPr lang="en-US" dirty="0">
                <a:sym typeface="Math C"/>
              </a:rPr>
              <a:t> </a:t>
            </a:r>
            <a:r>
              <a:rPr lang="en-US" dirty="0"/>
              <a:t>,</a:t>
            </a:r>
            <a:r>
              <a:rPr lang="en-US" dirty="0">
                <a:sym typeface="Math C"/>
              </a:rPr>
              <a:t></a:t>
            </a:r>
            <a:r>
              <a:rPr lang="en-US" dirty="0"/>
              <a:t>]</a:t>
            </a:r>
          </a:p>
        </p:txBody>
      </p:sp>
      <p:sp>
        <p:nvSpPr>
          <p:cNvPr id="264" name="Oval 263"/>
          <p:cNvSpPr/>
          <p:nvPr/>
        </p:nvSpPr>
        <p:spPr>
          <a:xfrm flipH="1">
            <a:off x="1600201" y="41869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264"/>
          <p:cNvCxnSpPr>
            <a:stCxn id="266" idx="1"/>
            <a:endCxn id="264" idx="5"/>
          </p:cNvCxnSpPr>
          <p:nvPr/>
        </p:nvCxnSpPr>
        <p:spPr>
          <a:xfrm rot="5400000" flipH="1" flipV="1">
            <a:off x="992481" y="4292784"/>
            <a:ext cx="605837" cy="654237"/>
          </a:xfrm>
          <a:prstGeom prst="line">
            <a:avLst/>
          </a:prstGeom>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flipH="1">
            <a:off x="838200" y="490050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p:cNvSpPr txBox="1"/>
          <p:nvPr/>
        </p:nvSpPr>
        <p:spPr>
          <a:xfrm rot="2540056" flipH="1">
            <a:off x="1080392" y="5105400"/>
            <a:ext cx="367408" cy="369332"/>
          </a:xfrm>
          <a:prstGeom prst="rect">
            <a:avLst/>
          </a:prstGeom>
          <a:noFill/>
        </p:spPr>
        <p:txBody>
          <a:bodyPr wrap="none" rtlCol="0">
            <a:spAutoFit/>
          </a:bodyPr>
          <a:lstStyle/>
          <a:p>
            <a:r>
              <a:rPr lang="en-US" dirty="0"/>
              <a:t>…</a:t>
            </a:r>
          </a:p>
        </p:txBody>
      </p:sp>
      <p:sp>
        <p:nvSpPr>
          <p:cNvPr id="277" name="TextBox 276"/>
          <p:cNvSpPr txBox="1"/>
          <p:nvPr/>
        </p:nvSpPr>
        <p:spPr>
          <a:xfrm flipH="1">
            <a:off x="394252" y="5618920"/>
            <a:ext cx="367408" cy="369332"/>
          </a:xfrm>
          <a:prstGeom prst="rect">
            <a:avLst/>
          </a:prstGeom>
          <a:noFill/>
        </p:spPr>
        <p:txBody>
          <a:bodyPr wrap="none" rtlCol="0">
            <a:spAutoFit/>
          </a:bodyPr>
          <a:lstStyle/>
          <a:p>
            <a:r>
              <a:rPr lang="en-US" dirty="0"/>
              <a:t>…</a:t>
            </a:r>
          </a:p>
        </p:txBody>
      </p:sp>
      <p:sp>
        <p:nvSpPr>
          <p:cNvPr id="278" name="TextBox 277"/>
          <p:cNvSpPr txBox="1"/>
          <p:nvPr/>
        </p:nvSpPr>
        <p:spPr>
          <a:xfrm flipH="1">
            <a:off x="76200" y="4648200"/>
            <a:ext cx="873957" cy="369332"/>
          </a:xfrm>
          <a:prstGeom prst="rect">
            <a:avLst/>
          </a:prstGeom>
          <a:noFill/>
        </p:spPr>
        <p:txBody>
          <a:bodyPr wrap="none" rtlCol="0">
            <a:spAutoFit/>
          </a:bodyPr>
          <a:lstStyle/>
          <a:p>
            <a:r>
              <a:rPr lang="en-US" dirty="0"/>
              <a:t>[-</a:t>
            </a:r>
            <a:r>
              <a:rPr lang="en-US" dirty="0">
                <a:sym typeface="Math C"/>
              </a:rPr>
              <a:t> </a:t>
            </a:r>
            <a:r>
              <a:rPr lang="en-US" dirty="0"/>
              <a:t>,</a:t>
            </a:r>
            <a:r>
              <a:rPr lang="en-US" dirty="0">
                <a:sym typeface="Math C"/>
              </a:rPr>
              <a:t>-2</a:t>
            </a:r>
            <a:r>
              <a:rPr lang="en-US" dirty="0"/>
              <a:t>]</a:t>
            </a:r>
          </a:p>
        </p:txBody>
      </p:sp>
      <p:sp>
        <p:nvSpPr>
          <p:cNvPr id="279" name="TextBox 278"/>
          <p:cNvSpPr txBox="1"/>
          <p:nvPr/>
        </p:nvSpPr>
        <p:spPr>
          <a:xfrm rot="2540056" flipH="1">
            <a:off x="1918334" y="4418961"/>
            <a:ext cx="367408" cy="369332"/>
          </a:xfrm>
          <a:prstGeom prst="rect">
            <a:avLst/>
          </a:prstGeom>
          <a:noFill/>
        </p:spPr>
        <p:txBody>
          <a:bodyPr wrap="none" rtlCol="0">
            <a:spAutoFit/>
          </a:bodyPr>
          <a:lstStyle/>
          <a:p>
            <a:r>
              <a:rPr lang="en-US" dirty="0"/>
              <a:t>…</a:t>
            </a:r>
          </a:p>
        </p:txBody>
      </p:sp>
      <p:sp>
        <p:nvSpPr>
          <p:cNvPr id="280" name="TextBox 279"/>
          <p:cNvSpPr txBox="1"/>
          <p:nvPr/>
        </p:nvSpPr>
        <p:spPr>
          <a:xfrm flipH="1">
            <a:off x="926618" y="3962400"/>
            <a:ext cx="813043" cy="369332"/>
          </a:xfrm>
          <a:prstGeom prst="rect">
            <a:avLst/>
          </a:prstGeom>
          <a:noFill/>
        </p:spPr>
        <p:txBody>
          <a:bodyPr wrap="none" rtlCol="0">
            <a:spAutoFit/>
          </a:bodyPr>
          <a:lstStyle/>
          <a:p>
            <a:r>
              <a:rPr lang="en-US" dirty="0"/>
              <a:t>[-</a:t>
            </a:r>
            <a:r>
              <a:rPr lang="en-US" dirty="0">
                <a:sym typeface="Math C"/>
              </a:rPr>
              <a:t></a:t>
            </a:r>
            <a:r>
              <a:rPr lang="en-US" dirty="0"/>
              <a:t>,</a:t>
            </a:r>
            <a:r>
              <a:rPr lang="en-US" dirty="0">
                <a:sym typeface="Math C"/>
              </a:rPr>
              <a:t>-1</a:t>
            </a:r>
            <a:r>
              <a:rPr lang="en-US" dirty="0"/>
              <a:t>]</a:t>
            </a:r>
          </a:p>
        </p:txBody>
      </p:sp>
      <p:sp>
        <p:nvSpPr>
          <p:cNvPr id="281" name="Oval 280"/>
          <p:cNvSpPr/>
          <p:nvPr/>
        </p:nvSpPr>
        <p:spPr>
          <a:xfrm flipH="1">
            <a:off x="2349983" y="35011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2" name="Straight Connector 281"/>
          <p:cNvCxnSpPr>
            <a:endCxn id="281" idx="5"/>
          </p:cNvCxnSpPr>
          <p:nvPr/>
        </p:nvCxnSpPr>
        <p:spPr>
          <a:xfrm rot="10800000" flipH="1">
            <a:off x="1718061" y="3631184"/>
            <a:ext cx="654239" cy="605838"/>
          </a:xfrm>
          <a:prstGeom prst="line">
            <a:avLst/>
          </a:prstGeom>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flipH="1">
            <a:off x="1676400" y="3276600"/>
            <a:ext cx="797013" cy="369332"/>
          </a:xfrm>
          <a:prstGeom prst="rect">
            <a:avLst/>
          </a:prstGeom>
          <a:noFill/>
        </p:spPr>
        <p:txBody>
          <a:bodyPr wrap="none" rtlCol="0">
            <a:spAutoFit/>
          </a:bodyPr>
          <a:lstStyle/>
          <a:p>
            <a:r>
              <a:rPr lang="en-US" dirty="0"/>
              <a:t>[-</a:t>
            </a:r>
            <a:r>
              <a:rPr lang="en-US" dirty="0">
                <a:sym typeface="Math C"/>
              </a:rPr>
              <a:t> </a:t>
            </a:r>
            <a:r>
              <a:rPr lang="en-US" dirty="0"/>
              <a:t>,</a:t>
            </a:r>
            <a:r>
              <a:rPr lang="en-US" dirty="0">
                <a:sym typeface="Math C"/>
              </a:rPr>
              <a:t>0</a:t>
            </a:r>
            <a:r>
              <a:rPr lang="en-US" dirty="0"/>
              <a:t>]</a:t>
            </a:r>
          </a:p>
        </p:txBody>
      </p:sp>
      <p:sp>
        <p:nvSpPr>
          <p:cNvPr id="284" name="Oval 283"/>
          <p:cNvSpPr/>
          <p:nvPr/>
        </p:nvSpPr>
        <p:spPr>
          <a:xfrm flipH="1">
            <a:off x="3124200" y="27692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5" name="Straight Connector 284"/>
          <p:cNvCxnSpPr>
            <a:stCxn id="281" idx="1"/>
            <a:endCxn id="284" idx="5"/>
          </p:cNvCxnSpPr>
          <p:nvPr/>
        </p:nvCxnSpPr>
        <p:spPr>
          <a:xfrm rot="5400000" flipH="1" flipV="1">
            <a:off x="2501262" y="2878165"/>
            <a:ext cx="624058" cy="666453"/>
          </a:xfrm>
          <a:prstGeom prst="line">
            <a:avLst/>
          </a:prstGeom>
        </p:spPr>
        <p:style>
          <a:lnRef idx="1">
            <a:schemeClr val="accent1"/>
          </a:lnRef>
          <a:fillRef idx="0">
            <a:schemeClr val="accent1"/>
          </a:fillRef>
          <a:effectRef idx="0">
            <a:schemeClr val="accent1"/>
          </a:effectRef>
          <a:fontRef idx="minor">
            <a:schemeClr val="tx1"/>
          </a:fontRef>
        </p:style>
      </p:cxnSp>
      <p:sp>
        <p:nvSpPr>
          <p:cNvPr id="286" name="TextBox 285"/>
          <p:cNvSpPr txBox="1"/>
          <p:nvPr/>
        </p:nvSpPr>
        <p:spPr>
          <a:xfrm flipH="1">
            <a:off x="2388101" y="2590800"/>
            <a:ext cx="736099" cy="369332"/>
          </a:xfrm>
          <a:prstGeom prst="rect">
            <a:avLst/>
          </a:prstGeom>
          <a:noFill/>
        </p:spPr>
        <p:txBody>
          <a:bodyPr wrap="none" rtlCol="0">
            <a:spAutoFit/>
          </a:bodyPr>
          <a:lstStyle/>
          <a:p>
            <a:r>
              <a:rPr lang="en-US" dirty="0"/>
              <a:t>[-</a:t>
            </a:r>
            <a:r>
              <a:rPr lang="en-US" dirty="0">
                <a:sym typeface="Math C"/>
              </a:rPr>
              <a:t></a:t>
            </a:r>
            <a:r>
              <a:rPr lang="en-US" dirty="0"/>
              <a:t>,</a:t>
            </a:r>
            <a:r>
              <a:rPr lang="en-US" dirty="0">
                <a:sym typeface="Math C"/>
              </a:rPr>
              <a:t>1</a:t>
            </a:r>
            <a:r>
              <a:rPr lang="en-US" dirty="0"/>
              <a:t>]</a:t>
            </a:r>
          </a:p>
        </p:txBody>
      </p:sp>
      <p:sp>
        <p:nvSpPr>
          <p:cNvPr id="287" name="Oval 286"/>
          <p:cNvSpPr/>
          <p:nvPr/>
        </p:nvSpPr>
        <p:spPr>
          <a:xfrm flipH="1">
            <a:off x="3886200" y="20652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8" name="Straight Connector 287"/>
          <p:cNvCxnSpPr>
            <a:stCxn id="284" idx="1"/>
            <a:endCxn id="287" idx="5"/>
          </p:cNvCxnSpPr>
          <p:nvPr/>
        </p:nvCxnSpPr>
        <p:spPr>
          <a:xfrm rot="5400000" flipH="1" flipV="1">
            <a:off x="3283272" y="2166352"/>
            <a:ext cx="596256" cy="654236"/>
          </a:xfrm>
          <a:prstGeom prst="line">
            <a:avLst/>
          </a:prstGeom>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flipH="1">
            <a:off x="3135674" y="1886780"/>
            <a:ext cx="797013" cy="369332"/>
          </a:xfrm>
          <a:prstGeom prst="rect">
            <a:avLst/>
          </a:prstGeom>
          <a:noFill/>
        </p:spPr>
        <p:txBody>
          <a:bodyPr wrap="none" rtlCol="0">
            <a:spAutoFit/>
          </a:bodyPr>
          <a:lstStyle/>
          <a:p>
            <a:r>
              <a:rPr lang="en-US" dirty="0"/>
              <a:t>[-</a:t>
            </a:r>
            <a:r>
              <a:rPr lang="en-US" dirty="0">
                <a:sym typeface="Math C"/>
              </a:rPr>
              <a:t> </a:t>
            </a:r>
            <a:r>
              <a:rPr lang="en-US" dirty="0"/>
              <a:t>,</a:t>
            </a:r>
            <a:r>
              <a:rPr lang="en-US" dirty="0">
                <a:sym typeface="Math C"/>
              </a:rPr>
              <a:t>2</a:t>
            </a:r>
            <a:r>
              <a:rPr lang="en-US" dirty="0"/>
              <a:t>]</a:t>
            </a:r>
          </a:p>
        </p:txBody>
      </p:sp>
      <p:sp>
        <p:nvSpPr>
          <p:cNvPr id="290" name="TextBox 289"/>
          <p:cNvSpPr txBox="1"/>
          <p:nvPr/>
        </p:nvSpPr>
        <p:spPr>
          <a:xfrm rot="2540056" flipH="1">
            <a:off x="2680334" y="3733161"/>
            <a:ext cx="367408" cy="369332"/>
          </a:xfrm>
          <a:prstGeom prst="rect">
            <a:avLst/>
          </a:prstGeom>
          <a:noFill/>
        </p:spPr>
        <p:txBody>
          <a:bodyPr wrap="none" rtlCol="0">
            <a:spAutoFit/>
          </a:bodyPr>
          <a:lstStyle/>
          <a:p>
            <a:r>
              <a:rPr lang="en-US" dirty="0"/>
              <a:t>…</a:t>
            </a:r>
          </a:p>
        </p:txBody>
      </p:sp>
      <p:sp>
        <p:nvSpPr>
          <p:cNvPr id="291" name="TextBox 290"/>
          <p:cNvSpPr txBox="1"/>
          <p:nvPr/>
        </p:nvSpPr>
        <p:spPr>
          <a:xfrm rot="2540056" flipH="1">
            <a:off x="3442332" y="3047360"/>
            <a:ext cx="367408" cy="369332"/>
          </a:xfrm>
          <a:prstGeom prst="rect">
            <a:avLst/>
          </a:prstGeom>
          <a:noFill/>
        </p:spPr>
        <p:txBody>
          <a:bodyPr wrap="none" rtlCol="0">
            <a:spAutoFit/>
          </a:bodyPr>
          <a:lstStyle/>
          <a:p>
            <a:r>
              <a:rPr lang="en-US" dirty="0"/>
              <a:t>…</a:t>
            </a:r>
          </a:p>
        </p:txBody>
      </p:sp>
      <p:sp>
        <p:nvSpPr>
          <p:cNvPr id="292" name="TextBox 291"/>
          <p:cNvSpPr txBox="1"/>
          <p:nvPr/>
        </p:nvSpPr>
        <p:spPr>
          <a:xfrm rot="2540056" flipH="1">
            <a:off x="4128132" y="2285361"/>
            <a:ext cx="367408" cy="369332"/>
          </a:xfrm>
          <a:prstGeom prst="rect">
            <a:avLst/>
          </a:prstGeom>
          <a:noFill/>
        </p:spPr>
        <p:txBody>
          <a:bodyPr wrap="none" rtlCol="0">
            <a:spAutoFit/>
          </a:bodyPr>
          <a:lstStyle/>
          <a:p>
            <a:r>
              <a:rPr lang="en-US" dirty="0"/>
              <a:t>…</a:t>
            </a:r>
          </a:p>
        </p:txBody>
      </p:sp>
      <p:sp>
        <p:nvSpPr>
          <p:cNvPr id="293" name="TextBox 292"/>
          <p:cNvSpPr txBox="1"/>
          <p:nvPr/>
        </p:nvSpPr>
        <p:spPr>
          <a:xfrm rot="18891806" flipH="1">
            <a:off x="4039174" y="1676009"/>
            <a:ext cx="367408" cy="369332"/>
          </a:xfrm>
          <a:prstGeom prst="rect">
            <a:avLst/>
          </a:prstGeom>
          <a:noFill/>
        </p:spPr>
        <p:txBody>
          <a:bodyPr wrap="none" rtlCol="0">
            <a:spAutoFit/>
          </a:bodyPr>
          <a:lstStyle/>
          <a:p>
            <a:r>
              <a:rPr lang="en-US" dirty="0"/>
              <a:t>…</a:t>
            </a:r>
          </a:p>
        </p:txBody>
      </p:sp>
      <p:sp>
        <p:nvSpPr>
          <p:cNvPr id="108" name="Slide Number Placeholder 107"/>
          <p:cNvSpPr>
            <a:spLocks noGrp="1"/>
          </p:cNvSpPr>
          <p:nvPr>
            <p:ph type="sldNum" sz="quarter" idx="12"/>
          </p:nvPr>
        </p:nvSpPr>
        <p:spPr/>
        <p:txBody>
          <a:bodyPr/>
          <a:lstStyle/>
          <a:p>
            <a:fld id="{B6F15528-21DE-4FAA-801E-634DDDAF4B2B}" type="slidenum">
              <a:rPr lang="en-US" smtClean="0"/>
              <a:pPr/>
              <a:t>61</a:t>
            </a:fld>
            <a:endParaRPr lang="en-US"/>
          </a:p>
        </p:txBody>
      </p:sp>
      <p:sp>
        <p:nvSpPr>
          <p:cNvPr id="115" name="TextBox 114"/>
          <p:cNvSpPr txBox="1"/>
          <p:nvPr/>
        </p:nvSpPr>
        <p:spPr>
          <a:xfrm>
            <a:off x="330216" y="6336268"/>
            <a:ext cx="3079689" cy="369332"/>
          </a:xfrm>
          <a:prstGeom prst="rect">
            <a:avLst/>
          </a:prstGeom>
          <a:noFill/>
        </p:spPr>
        <p:txBody>
          <a:bodyPr wrap="none" rtlCol="0">
            <a:spAutoFit/>
          </a:bodyPr>
          <a:lstStyle/>
          <a:p>
            <a:r>
              <a:rPr lang="en-US" dirty="0"/>
              <a:t>(infinite lattice, infinite height)</a:t>
            </a:r>
          </a:p>
        </p:txBody>
      </p:sp>
    </p:spTree>
    <p:extLst>
      <p:ext uri="{BB962C8B-B14F-4D97-AF65-F5344CB8AC3E}">
        <p14:creationId xmlns:p14="http://schemas.microsoft.com/office/powerpoint/2010/main" val="2166469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10"/>
            <a:ext cx="8229600" cy="778098"/>
          </a:xfrm>
        </p:spPr>
        <p:txBody>
          <a:bodyPr/>
          <a:lstStyle/>
          <a:p>
            <a:r>
              <a:rPr lang="en-US" dirty="0"/>
              <a:t>Example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
        <p:nvSpPr>
          <p:cNvPr id="5" name="Rectangle 8"/>
          <p:cNvSpPr>
            <a:spLocks noChangeArrowheads="1"/>
          </p:cNvSpPr>
          <p:nvPr/>
        </p:nvSpPr>
        <p:spPr bwMode="auto">
          <a:xfrm>
            <a:off x="685801" y="1752600"/>
            <a:ext cx="2895600" cy="1773382"/>
          </a:xfrm>
          <a:prstGeom prst="rect">
            <a:avLst/>
          </a:prstGeom>
          <a:noFill/>
          <a:ln>
            <a:headEnd/>
            <a:tailEnd/>
          </a:ln>
          <a:scene3d>
            <a:camera prst="orthographicFront"/>
            <a:lightRig rig="glow" dir="t">
              <a:rot lat="0" lon="0" rev="4800000"/>
            </a:lightRig>
          </a:scene3d>
          <a:sp3d prstMaterial="powder">
            <a:contourClr>
              <a:schemeClr val="accent4"/>
            </a:contourClr>
          </a:sp3d>
        </p:spPr>
        <p:style>
          <a:lnRef idx="0">
            <a:schemeClr val="accent4"/>
          </a:lnRef>
          <a:fillRef idx="3">
            <a:schemeClr val="accent4"/>
          </a:fillRef>
          <a:effectRef idx="3">
            <a:schemeClr val="accent4"/>
          </a:effectRef>
          <a:fontRef idx="minor">
            <a:schemeClr val="lt1"/>
          </a:fontRef>
        </p:style>
        <p:txBody>
          <a:bodyPr wrap="none" anchor="ctr"/>
          <a:lstStyle/>
          <a:p>
            <a:pPr algn="l"/>
            <a:r>
              <a:rPr lang="en-US" sz="2400" dirty="0" err="1">
                <a:solidFill>
                  <a:schemeClr val="tx1"/>
                </a:solidFill>
                <a:latin typeface="Courier New" pitchFamily="49" charset="0"/>
                <a:cs typeface="Courier New" pitchFamily="49" charset="0"/>
              </a:rPr>
              <a:t>int</a:t>
            </a:r>
            <a:r>
              <a:rPr lang="en-US" sz="2400" dirty="0">
                <a:solidFill>
                  <a:schemeClr val="tx1"/>
                </a:solidFill>
                <a:latin typeface="Courier New" pitchFamily="49" charset="0"/>
                <a:cs typeface="Courier New" pitchFamily="49" charset="0"/>
              </a:rPr>
              <a:t> x = 0;</a:t>
            </a:r>
          </a:p>
          <a:p>
            <a:pPr algn="l"/>
            <a:r>
              <a:rPr lang="en-US" sz="2400" dirty="0">
                <a:solidFill>
                  <a:schemeClr val="tx1"/>
                </a:solidFill>
                <a:latin typeface="Courier New" pitchFamily="49" charset="0"/>
                <a:cs typeface="Courier New" pitchFamily="49" charset="0"/>
              </a:rPr>
              <a:t>if (?) x++;</a:t>
            </a:r>
          </a:p>
          <a:p>
            <a:pPr algn="l"/>
            <a:r>
              <a:rPr lang="en-US" sz="2400" dirty="0">
                <a:solidFill>
                  <a:schemeClr val="tx1"/>
                </a:solidFill>
                <a:latin typeface="Courier New" pitchFamily="49" charset="0"/>
                <a:cs typeface="Courier New" pitchFamily="49" charset="0"/>
              </a:rPr>
              <a:t>if (?) x++;</a:t>
            </a:r>
          </a:p>
        </p:txBody>
      </p:sp>
      <p:sp>
        <p:nvSpPr>
          <p:cNvPr id="6" name="TextBox 5"/>
          <p:cNvSpPr txBox="1"/>
          <p:nvPr/>
        </p:nvSpPr>
        <p:spPr>
          <a:xfrm>
            <a:off x="5771317" y="1963350"/>
            <a:ext cx="1151277" cy="400110"/>
          </a:xfrm>
          <a:prstGeom prst="rect">
            <a:avLst/>
          </a:prstGeom>
          <a:noFill/>
        </p:spPr>
        <p:txBody>
          <a:bodyPr wrap="none" rtlCol="0">
            <a:spAutoFit/>
          </a:bodyPr>
          <a:lstStyle/>
          <a:p>
            <a:r>
              <a:rPr lang="en-US" sz="2000" dirty="0"/>
              <a:t>x </a:t>
            </a:r>
            <a:r>
              <a:rPr lang="en-US" sz="2000" dirty="0">
                <a:sym typeface="Math C"/>
              </a:rPr>
              <a:t> </a:t>
            </a:r>
            <a:r>
              <a:rPr lang="en-US" sz="2000" dirty="0"/>
              <a:t>[0,0]</a:t>
            </a:r>
          </a:p>
        </p:txBody>
      </p:sp>
      <p:sp>
        <p:nvSpPr>
          <p:cNvPr id="7" name="TextBox 6"/>
          <p:cNvSpPr txBox="1"/>
          <p:nvPr/>
        </p:nvSpPr>
        <p:spPr>
          <a:xfrm>
            <a:off x="5308811" y="914400"/>
            <a:ext cx="801823" cy="400110"/>
          </a:xfrm>
          <a:prstGeom prst="rect">
            <a:avLst/>
          </a:prstGeom>
          <a:noFill/>
        </p:spPr>
        <p:txBody>
          <a:bodyPr wrap="none" rtlCol="0">
            <a:spAutoFit/>
          </a:bodyPr>
          <a:lstStyle/>
          <a:p>
            <a:r>
              <a:rPr lang="en-US" sz="2000" dirty="0"/>
              <a:t>x </a:t>
            </a:r>
            <a:r>
              <a:rPr lang="en-US" sz="2000" dirty="0">
                <a:sym typeface="Math C"/>
              </a:rPr>
              <a:t> </a:t>
            </a:r>
            <a:endParaRPr lang="en-US" sz="2000" dirty="0"/>
          </a:p>
        </p:txBody>
      </p:sp>
      <p:sp>
        <p:nvSpPr>
          <p:cNvPr id="8" name="TextBox 7"/>
          <p:cNvSpPr txBox="1"/>
          <p:nvPr/>
        </p:nvSpPr>
        <p:spPr>
          <a:xfrm>
            <a:off x="4198753" y="3581400"/>
            <a:ext cx="1135247" cy="400110"/>
          </a:xfrm>
          <a:prstGeom prst="rect">
            <a:avLst/>
          </a:prstGeom>
          <a:noFill/>
        </p:spPr>
        <p:txBody>
          <a:bodyPr wrap="none" rtlCol="0">
            <a:spAutoFit/>
          </a:bodyPr>
          <a:lstStyle/>
          <a:p>
            <a:r>
              <a:rPr lang="en-US" sz="2000" dirty="0"/>
              <a:t>x </a:t>
            </a:r>
            <a:r>
              <a:rPr lang="en-US" sz="2000" dirty="0">
                <a:sym typeface="Math C"/>
              </a:rPr>
              <a:t> </a:t>
            </a:r>
            <a:r>
              <a:rPr lang="en-US" sz="2000" dirty="0"/>
              <a:t>[0,1]</a:t>
            </a:r>
          </a:p>
        </p:txBody>
      </p:sp>
      <p:sp>
        <p:nvSpPr>
          <p:cNvPr id="9" name="TextBox 8"/>
          <p:cNvSpPr txBox="1"/>
          <p:nvPr/>
        </p:nvSpPr>
        <p:spPr>
          <a:xfrm>
            <a:off x="4198753" y="4956561"/>
            <a:ext cx="1151277" cy="400110"/>
          </a:xfrm>
          <a:prstGeom prst="rect">
            <a:avLst/>
          </a:prstGeom>
          <a:noFill/>
        </p:spPr>
        <p:txBody>
          <a:bodyPr wrap="none" rtlCol="0">
            <a:spAutoFit/>
          </a:bodyPr>
          <a:lstStyle/>
          <a:p>
            <a:r>
              <a:rPr lang="en-US" sz="2000" dirty="0"/>
              <a:t>x </a:t>
            </a:r>
            <a:r>
              <a:rPr lang="en-US" sz="2000" dirty="0">
                <a:sym typeface="Math C"/>
              </a:rPr>
              <a:t> </a:t>
            </a:r>
            <a:r>
              <a:rPr lang="en-US" sz="2000" dirty="0"/>
              <a:t>[0,2]</a:t>
            </a:r>
          </a:p>
        </p:txBody>
      </p:sp>
      <p:sp>
        <p:nvSpPr>
          <p:cNvPr id="10" name="Rounded Rectangle 9"/>
          <p:cNvSpPr/>
          <p:nvPr/>
        </p:nvSpPr>
        <p:spPr>
          <a:xfrm>
            <a:off x="5302513" y="1447800"/>
            <a:ext cx="685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x=0</a:t>
            </a:r>
          </a:p>
        </p:txBody>
      </p:sp>
      <p:sp>
        <p:nvSpPr>
          <p:cNvPr id="11" name="Rounded Rectangle 10"/>
          <p:cNvSpPr/>
          <p:nvPr/>
        </p:nvSpPr>
        <p:spPr>
          <a:xfrm>
            <a:off x="5302513" y="2363460"/>
            <a:ext cx="685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a:t>
            </a:r>
          </a:p>
        </p:txBody>
      </p:sp>
      <p:sp>
        <p:nvSpPr>
          <p:cNvPr id="12" name="Rounded Rectangle 11"/>
          <p:cNvSpPr/>
          <p:nvPr/>
        </p:nvSpPr>
        <p:spPr>
          <a:xfrm>
            <a:off x="6705600" y="2916382"/>
            <a:ext cx="685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3" name="Rounded Rectangle 12"/>
          <p:cNvSpPr/>
          <p:nvPr/>
        </p:nvSpPr>
        <p:spPr>
          <a:xfrm>
            <a:off x="5302513" y="3525982"/>
            <a:ext cx="685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a:t>
            </a:r>
          </a:p>
        </p:txBody>
      </p:sp>
      <p:sp>
        <p:nvSpPr>
          <p:cNvPr id="14" name="Rounded Rectangle 13"/>
          <p:cNvSpPr/>
          <p:nvPr/>
        </p:nvSpPr>
        <p:spPr>
          <a:xfrm>
            <a:off x="6705600" y="4135582"/>
            <a:ext cx="685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16" name="Straight Arrow Connector 15"/>
          <p:cNvCxnSpPr>
            <a:stCxn id="10" idx="2"/>
            <a:endCxn id="11" idx="0"/>
          </p:cNvCxnSpPr>
          <p:nvPr/>
        </p:nvCxnSpPr>
        <p:spPr>
          <a:xfrm>
            <a:off x="5645413" y="1905000"/>
            <a:ext cx="0" cy="458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3" idx="0"/>
          </p:cNvCxnSpPr>
          <p:nvPr/>
        </p:nvCxnSpPr>
        <p:spPr>
          <a:xfrm>
            <a:off x="5645413" y="2820660"/>
            <a:ext cx="0" cy="705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2" idx="0"/>
          </p:cNvCxnSpPr>
          <p:nvPr/>
        </p:nvCxnSpPr>
        <p:spPr>
          <a:xfrm>
            <a:off x="5988313" y="2592060"/>
            <a:ext cx="1060187" cy="324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3" idx="3"/>
          </p:cNvCxnSpPr>
          <p:nvPr/>
        </p:nvCxnSpPr>
        <p:spPr>
          <a:xfrm flipH="1">
            <a:off x="5988313" y="3373582"/>
            <a:ext cx="1060187"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4" idx="0"/>
          </p:cNvCxnSpPr>
          <p:nvPr/>
        </p:nvCxnSpPr>
        <p:spPr>
          <a:xfrm>
            <a:off x="5988313" y="3754582"/>
            <a:ext cx="1060187"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302513" y="4897582"/>
            <a:ext cx="685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exit</a:t>
            </a:r>
          </a:p>
        </p:txBody>
      </p:sp>
      <p:cxnSp>
        <p:nvCxnSpPr>
          <p:cNvPr id="34" name="Straight Arrow Connector 33"/>
          <p:cNvCxnSpPr>
            <a:stCxn id="13" idx="2"/>
            <a:endCxn id="33" idx="0"/>
          </p:cNvCxnSpPr>
          <p:nvPr/>
        </p:nvCxnSpPr>
        <p:spPr>
          <a:xfrm>
            <a:off x="5645413" y="3983182"/>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2"/>
            <a:endCxn id="33" idx="0"/>
          </p:cNvCxnSpPr>
          <p:nvPr/>
        </p:nvCxnSpPr>
        <p:spPr>
          <a:xfrm flipH="1">
            <a:off x="5645413" y="4592782"/>
            <a:ext cx="1403087"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419600" y="3025524"/>
            <a:ext cx="1151277" cy="400110"/>
          </a:xfrm>
          <a:prstGeom prst="rect">
            <a:avLst/>
          </a:prstGeom>
          <a:noFill/>
        </p:spPr>
        <p:txBody>
          <a:bodyPr wrap="none" rtlCol="0">
            <a:spAutoFit/>
          </a:bodyPr>
          <a:lstStyle/>
          <a:p>
            <a:r>
              <a:rPr lang="en-US" sz="2000" dirty="0"/>
              <a:t>x </a:t>
            </a:r>
            <a:r>
              <a:rPr lang="en-US" sz="2000" dirty="0">
                <a:sym typeface="Math C"/>
              </a:rPr>
              <a:t> </a:t>
            </a:r>
            <a:r>
              <a:rPr lang="en-US" sz="2000" dirty="0"/>
              <a:t>[0,0]</a:t>
            </a:r>
          </a:p>
        </p:txBody>
      </p:sp>
      <p:sp>
        <p:nvSpPr>
          <p:cNvPr id="42" name="TextBox 41"/>
          <p:cNvSpPr txBox="1"/>
          <p:nvPr/>
        </p:nvSpPr>
        <p:spPr>
          <a:xfrm>
            <a:off x="7403995" y="2973472"/>
            <a:ext cx="1119217" cy="400110"/>
          </a:xfrm>
          <a:prstGeom prst="rect">
            <a:avLst/>
          </a:prstGeom>
          <a:noFill/>
        </p:spPr>
        <p:txBody>
          <a:bodyPr wrap="none" rtlCol="0">
            <a:spAutoFit/>
          </a:bodyPr>
          <a:lstStyle/>
          <a:p>
            <a:r>
              <a:rPr lang="en-US" sz="2000" dirty="0"/>
              <a:t>x </a:t>
            </a:r>
            <a:r>
              <a:rPr lang="en-US" sz="2000" dirty="0">
                <a:sym typeface="Math C"/>
              </a:rPr>
              <a:t> </a:t>
            </a:r>
            <a:r>
              <a:rPr lang="en-US" sz="2000" dirty="0"/>
              <a:t>[1,1]</a:t>
            </a:r>
          </a:p>
        </p:txBody>
      </p:sp>
      <p:sp>
        <p:nvSpPr>
          <p:cNvPr id="43" name="Rounded Rectangle 42"/>
          <p:cNvSpPr/>
          <p:nvPr/>
        </p:nvSpPr>
        <p:spPr>
          <a:xfrm>
            <a:off x="4114800" y="685800"/>
            <a:ext cx="4495800" cy="502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432964" y="4164127"/>
            <a:ext cx="1135247" cy="400110"/>
          </a:xfrm>
          <a:prstGeom prst="rect">
            <a:avLst/>
          </a:prstGeom>
          <a:noFill/>
        </p:spPr>
        <p:txBody>
          <a:bodyPr wrap="none" rtlCol="0">
            <a:spAutoFit/>
          </a:bodyPr>
          <a:lstStyle/>
          <a:p>
            <a:r>
              <a:rPr lang="en-US" sz="2000" dirty="0"/>
              <a:t>x </a:t>
            </a:r>
            <a:r>
              <a:rPr lang="en-US" sz="2000" dirty="0">
                <a:sym typeface="Math C"/>
              </a:rPr>
              <a:t> </a:t>
            </a:r>
            <a:r>
              <a:rPr lang="en-US" sz="2000" dirty="0"/>
              <a:t>[1,2]</a:t>
            </a:r>
          </a:p>
        </p:txBody>
      </p:sp>
      <p:sp>
        <p:nvSpPr>
          <p:cNvPr id="45" name="TextBox 44"/>
          <p:cNvSpPr txBox="1"/>
          <p:nvPr/>
        </p:nvSpPr>
        <p:spPr>
          <a:xfrm>
            <a:off x="420269" y="5867400"/>
            <a:ext cx="4374274" cy="369332"/>
          </a:xfrm>
          <a:prstGeom prst="rect">
            <a:avLst/>
          </a:prstGeom>
          <a:noFill/>
        </p:spPr>
        <p:txBody>
          <a:bodyPr wrap="none" rtlCol="0">
            <a:spAutoFit/>
          </a:bodyPr>
          <a:lstStyle/>
          <a:p>
            <a:r>
              <a:rPr lang="en-US" dirty="0"/>
              <a:t>[a1,a2] </a:t>
            </a:r>
            <a:r>
              <a:rPr lang="en-US" dirty="0">
                <a:sym typeface="Math B"/>
              </a:rPr>
              <a:t> [b1,b2] = [min(a1,b1), max(a2,b2)] </a:t>
            </a:r>
            <a:endParaRPr lang="en-US" dirty="0"/>
          </a:p>
        </p:txBody>
      </p:sp>
    </p:spTree>
    <p:extLst>
      <p:ext uri="{BB962C8B-B14F-4D97-AF65-F5344CB8AC3E}">
        <p14:creationId xmlns:p14="http://schemas.microsoft.com/office/powerpoint/2010/main" val="17734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41" grpId="0"/>
      <p:bldP spid="42" grpId="0"/>
      <p:bldP spid="4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Polyhedral Abstraction</a:t>
            </a:r>
          </a:p>
        </p:txBody>
      </p:sp>
      <p:sp>
        <p:nvSpPr>
          <p:cNvPr id="3" name="Content Placeholder 2"/>
          <p:cNvSpPr>
            <a:spLocks noGrp="1"/>
          </p:cNvSpPr>
          <p:nvPr>
            <p:ph idx="1"/>
          </p:nvPr>
        </p:nvSpPr>
        <p:spPr>
          <a:xfrm>
            <a:off x="914400" y="1783560"/>
            <a:ext cx="7772400" cy="1874040"/>
          </a:xfrm>
        </p:spPr>
        <p:txBody>
          <a:bodyPr>
            <a:normAutofit fontScale="92500" lnSpcReduction="20000"/>
          </a:bodyPr>
          <a:lstStyle/>
          <a:p>
            <a:r>
              <a:rPr lang="en-US" dirty="0"/>
              <a:t>abstract state is an intersection of linear inequalities of the form a</a:t>
            </a:r>
            <a:r>
              <a:rPr lang="en-US" baseline="-25000" dirty="0"/>
              <a:t>1</a:t>
            </a:r>
            <a:r>
              <a:rPr lang="en-US" dirty="0"/>
              <a:t>x</a:t>
            </a:r>
            <a:r>
              <a:rPr lang="en-US" baseline="-25000" dirty="0"/>
              <a:t>2</a:t>
            </a:r>
            <a:r>
              <a:rPr lang="en-US" dirty="0"/>
              <a:t>+a</a:t>
            </a:r>
            <a:r>
              <a:rPr lang="en-US" baseline="-25000" dirty="0"/>
              <a:t>2</a:t>
            </a:r>
            <a:r>
              <a:rPr lang="en-US" dirty="0"/>
              <a:t>x</a:t>
            </a:r>
            <a:r>
              <a:rPr lang="en-US" baseline="-25000" dirty="0"/>
              <a:t>2</a:t>
            </a:r>
            <a:r>
              <a:rPr lang="en-US" dirty="0"/>
              <a:t>+…</a:t>
            </a:r>
            <a:r>
              <a:rPr lang="en-US" dirty="0" err="1"/>
              <a:t>a</a:t>
            </a:r>
            <a:r>
              <a:rPr lang="en-US" baseline="-25000" dirty="0" err="1"/>
              <a:t>n</a:t>
            </a:r>
            <a:r>
              <a:rPr lang="en-US" dirty="0" err="1"/>
              <a:t>x</a:t>
            </a:r>
            <a:r>
              <a:rPr lang="en-US" baseline="-25000" dirty="0" err="1"/>
              <a:t>n</a:t>
            </a:r>
            <a:r>
              <a:rPr lang="en-US" dirty="0"/>
              <a:t> </a:t>
            </a:r>
            <a:r>
              <a:rPr lang="en-US" dirty="0">
                <a:sym typeface="Math B"/>
              </a:rPr>
              <a:t></a:t>
            </a:r>
            <a:r>
              <a:rPr lang="en-US" dirty="0"/>
              <a:t> </a:t>
            </a:r>
            <a:r>
              <a:rPr lang="en-US" dirty="0">
                <a:sym typeface="Math B"/>
              </a:rPr>
              <a:t>c</a:t>
            </a:r>
          </a:p>
          <a:p>
            <a:pPr marL="68580" indent="0">
              <a:buNone/>
            </a:pPr>
            <a:r>
              <a:rPr lang="en-US" dirty="0"/>
              <a:t> </a:t>
            </a:r>
          </a:p>
          <a:p>
            <a:r>
              <a:rPr lang="en-US" dirty="0"/>
              <a:t>represent a set of points by their convex hull</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pic>
        <p:nvPicPr>
          <p:cNvPr id="1028" name="Picture 4" descr="Problem Outp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259080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extBox 42"/>
          <p:cNvSpPr txBox="1"/>
          <p:nvPr/>
        </p:nvSpPr>
        <p:spPr>
          <a:xfrm>
            <a:off x="1066800" y="6477000"/>
            <a:ext cx="7102906" cy="369332"/>
          </a:xfrm>
          <a:prstGeom prst="rect">
            <a:avLst/>
          </a:prstGeom>
          <a:noFill/>
        </p:spPr>
        <p:txBody>
          <a:bodyPr wrap="none" rtlCol="0">
            <a:spAutoFit/>
          </a:bodyPr>
          <a:lstStyle/>
          <a:p>
            <a:r>
              <a:rPr lang="en-US" dirty="0"/>
              <a:t>(image from </a:t>
            </a:r>
            <a:r>
              <a:rPr lang="en-US" dirty="0">
                <a:hlinkClick r:id="rId3"/>
              </a:rPr>
              <a:t>http://www.cs.sunysb.edu/~algorith/files/convex-hull.shtml</a:t>
            </a:r>
            <a:r>
              <a:rPr lang="en-US" dirty="0"/>
              <a:t>)</a:t>
            </a:r>
          </a:p>
        </p:txBody>
      </p:sp>
    </p:spTree>
    <p:extLst>
      <p:ext uri="{BB962C8B-B14F-4D97-AF65-F5344CB8AC3E}">
        <p14:creationId xmlns:p14="http://schemas.microsoft.com/office/powerpoint/2010/main" val="308878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normAutofit fontScale="90000"/>
          </a:bodyPr>
          <a:lstStyle/>
          <a:p>
            <a:r>
              <a:rPr lang="en-US" sz="3600" dirty="0"/>
              <a:t>McCarthy 91 function</a:t>
            </a:r>
            <a:br>
              <a:rPr lang="en-US" sz="3600" dirty="0"/>
            </a:b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a:p>
        </p:txBody>
      </p:sp>
      <p:pic>
        <p:nvPicPr>
          <p:cNvPr id="6" name="Picture 5" descr="Screen Shot 2014-02-17 at 12.24.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509120"/>
            <a:ext cx="4729207" cy="1203490"/>
          </a:xfrm>
          <a:prstGeom prst="rect">
            <a:avLst/>
          </a:prstGeom>
        </p:spPr>
      </p:pic>
      <p:pic>
        <p:nvPicPr>
          <p:cNvPr id="7" name="Picture 6" descr="Screen Shot 2014-02-17 at 12.24.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987" y="737910"/>
            <a:ext cx="5105400" cy="3086100"/>
          </a:xfrm>
          <a:prstGeom prst="rect">
            <a:avLst/>
          </a:prstGeom>
        </p:spPr>
      </p:pic>
      <p:sp>
        <p:nvSpPr>
          <p:cNvPr id="8" name="Rectangle 7"/>
          <p:cNvSpPr/>
          <p:nvPr/>
        </p:nvSpPr>
        <p:spPr>
          <a:xfrm>
            <a:off x="1835696" y="5445224"/>
            <a:ext cx="56166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Tree>
    <p:extLst>
      <p:ext uri="{BB962C8B-B14F-4D97-AF65-F5344CB8AC3E}">
        <p14:creationId xmlns:p14="http://schemas.microsoft.com/office/powerpoint/2010/main" val="1810203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normAutofit fontScale="90000"/>
          </a:bodyPr>
          <a:lstStyle/>
          <a:p>
            <a:r>
              <a:rPr lang="en-US" sz="3600" dirty="0"/>
              <a:t>McCarthy 91 function</a:t>
            </a:r>
            <a:br>
              <a:rPr lang="en-US" sz="3600" dirty="0"/>
            </a:br>
            <a:endParaRPr lang="en-US" sz="3600" dirty="0"/>
          </a:p>
        </p:txBody>
      </p:sp>
      <p:sp>
        <p:nvSpPr>
          <p:cNvPr id="3" name="TextBox 2"/>
          <p:cNvSpPr txBox="1"/>
          <p:nvPr/>
        </p:nvSpPr>
        <p:spPr>
          <a:xfrm>
            <a:off x="533400" y="685800"/>
            <a:ext cx="8318303" cy="5909310"/>
          </a:xfrm>
          <a:prstGeom prst="rect">
            <a:avLst/>
          </a:prstGeom>
          <a:noFill/>
        </p:spPr>
        <p:txBody>
          <a:bodyPr wrap="none" rtlCol="0">
            <a:spAutoFit/>
          </a:bodyPr>
          <a:lstStyle/>
          <a:p>
            <a:pPr algn="l"/>
            <a:r>
              <a:rPr lang="en-US" dirty="0">
                <a:latin typeface="Courier New" pitchFamily="49" charset="0"/>
                <a:cs typeface="Courier New" pitchFamily="49" charset="0"/>
              </a:rPr>
              <a:t>proc MC (n : </a:t>
            </a:r>
            <a:r>
              <a:rPr lang="en-US" dirty="0" err="1">
                <a:latin typeface="Courier New" pitchFamily="49" charset="0"/>
                <a:cs typeface="Courier New" pitchFamily="49" charset="0"/>
              </a:rPr>
              <a:t>int</a:t>
            </a:r>
            <a:r>
              <a:rPr lang="en-US" dirty="0">
                <a:latin typeface="Courier New" pitchFamily="49" charset="0"/>
                <a:cs typeface="Courier New" pitchFamily="49" charset="0"/>
              </a:rPr>
              <a:t>) returns (r :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var</a:t>
            </a:r>
            <a:r>
              <a:rPr lang="en-US" dirty="0">
                <a:latin typeface="Courier New" pitchFamily="49" charset="0"/>
                <a:cs typeface="Courier New" pitchFamily="49" charset="0"/>
              </a:rPr>
              <a:t> t1 : </a:t>
            </a:r>
            <a:r>
              <a:rPr lang="en-US" dirty="0" err="1">
                <a:latin typeface="Courier New" pitchFamily="49" charset="0"/>
                <a:cs typeface="Courier New" pitchFamily="49" charset="0"/>
              </a:rPr>
              <a:t>int</a:t>
            </a:r>
            <a:r>
              <a:rPr lang="en-US" dirty="0">
                <a:latin typeface="Courier New" pitchFamily="49" charset="0"/>
                <a:cs typeface="Courier New" pitchFamily="49" charset="0"/>
              </a:rPr>
              <a:t>, t2 : </a:t>
            </a:r>
            <a:r>
              <a:rPr lang="en-US" dirty="0" err="1">
                <a:latin typeface="Courier New" pitchFamily="49" charset="0"/>
                <a:cs typeface="Courier New" pitchFamily="49" charset="0"/>
              </a:rPr>
              <a:t>int</a:t>
            </a:r>
            <a:r>
              <a:rPr lang="en-US" dirty="0">
                <a:latin typeface="Courier New" pitchFamily="49" charset="0"/>
                <a:cs typeface="Courier New" pitchFamily="49" charset="0"/>
              </a:rPr>
              <a:t>;</a:t>
            </a:r>
          </a:p>
          <a:p>
            <a:pPr algn="l"/>
            <a:r>
              <a:rPr lang="en-US" dirty="0">
                <a:latin typeface="Courier New" pitchFamily="49" charset="0"/>
                <a:cs typeface="Courier New" pitchFamily="49" charset="0"/>
              </a:rPr>
              <a:t>begin</a:t>
            </a:r>
          </a:p>
          <a:p>
            <a:pPr algn="l"/>
            <a:r>
              <a:rPr lang="en-US" dirty="0">
                <a:latin typeface="Courier New" pitchFamily="49" charset="0"/>
                <a:cs typeface="Courier New" pitchFamily="49" charset="0"/>
              </a:rPr>
              <a:t>                   </a:t>
            </a:r>
          </a:p>
          <a:p>
            <a:pPr algn="l"/>
            <a:r>
              <a:rPr lang="en-US" dirty="0">
                <a:latin typeface="Courier New" pitchFamily="49" charset="0"/>
                <a:cs typeface="Courier New" pitchFamily="49" charset="0"/>
              </a:rPr>
              <a:t>  if n &gt; 100 then</a:t>
            </a:r>
          </a:p>
          <a:p>
            <a:pPr algn="l"/>
            <a:r>
              <a:rPr lang="en-US" dirty="0">
                <a:latin typeface="Courier New" pitchFamily="49" charset="0"/>
                <a:cs typeface="Courier New" pitchFamily="49" charset="0"/>
              </a:rPr>
              <a:t>                    </a:t>
            </a:r>
          </a:p>
          <a:p>
            <a:pPr algn="l"/>
            <a:r>
              <a:rPr lang="en-US" dirty="0">
                <a:latin typeface="Courier New" pitchFamily="49" charset="0"/>
                <a:cs typeface="Courier New" pitchFamily="49" charset="0"/>
              </a:rPr>
              <a:t>     r = n - 10;     </a:t>
            </a:r>
          </a:p>
          <a:p>
            <a:pPr algn="l"/>
            <a:r>
              <a:rPr lang="en-US" dirty="0">
                <a:latin typeface="Courier New" pitchFamily="49" charset="0"/>
                <a:cs typeface="Courier New" pitchFamily="49" charset="0"/>
              </a:rPr>
              <a:t>  else</a:t>
            </a:r>
          </a:p>
          <a:p>
            <a:pPr algn="l"/>
            <a:r>
              <a:rPr lang="en-US" dirty="0">
                <a:latin typeface="Courier New" pitchFamily="49" charset="0"/>
                <a:cs typeface="Courier New" pitchFamily="49" charset="0"/>
              </a:rPr>
              <a:t>                    </a:t>
            </a:r>
          </a:p>
          <a:p>
            <a:pPr algn="l"/>
            <a:r>
              <a:rPr lang="en-US" dirty="0">
                <a:latin typeface="Courier New" pitchFamily="49" charset="0"/>
                <a:cs typeface="Courier New" pitchFamily="49" charset="0"/>
              </a:rPr>
              <a:t>    t1 = n + 11;    </a:t>
            </a:r>
          </a:p>
          <a:p>
            <a:pPr algn="l"/>
            <a:r>
              <a:rPr lang="en-US" dirty="0">
                <a:latin typeface="Courier New" pitchFamily="49" charset="0"/>
                <a:cs typeface="Courier New" pitchFamily="49" charset="0"/>
              </a:rPr>
              <a:t>    t2 = MC(t1);   </a:t>
            </a:r>
          </a:p>
          <a:p>
            <a:pPr algn="l"/>
            <a:r>
              <a:rPr lang="en-US" dirty="0">
                <a:latin typeface="Courier New" pitchFamily="49" charset="0"/>
                <a:cs typeface="Courier New" pitchFamily="49" charset="0"/>
              </a:rPr>
              <a:t>                      </a:t>
            </a:r>
          </a:p>
          <a:p>
            <a:pPr algn="l"/>
            <a:r>
              <a:rPr lang="en-US" dirty="0">
                <a:latin typeface="Courier New" pitchFamily="49" charset="0"/>
                <a:cs typeface="Courier New" pitchFamily="49" charset="0"/>
              </a:rPr>
              <a:t>    r = MC(t2);     </a:t>
            </a:r>
          </a:p>
          <a:p>
            <a:pPr algn="l"/>
            <a:r>
              <a:rPr lang="en-US" dirty="0">
                <a:latin typeface="Courier New" pitchFamily="49" charset="0"/>
                <a:cs typeface="Courier New" pitchFamily="49" charset="0"/>
              </a:rPr>
              <a:t>                          </a:t>
            </a:r>
          </a:p>
          <a:p>
            <a:pPr algn="l"/>
            <a:r>
              <a:rPr lang="en-US" dirty="0">
                <a:latin typeface="Courier New" pitchFamily="49" charset="0"/>
                <a:cs typeface="Courier New" pitchFamily="49" charset="0"/>
              </a:rPr>
              <a:t>                          </a:t>
            </a:r>
          </a:p>
          <a:p>
            <a:pPr algn="l"/>
            <a:r>
              <a:rPr lang="en-US" dirty="0">
                <a:latin typeface="Courier New" pitchFamily="49" charset="0"/>
                <a:cs typeface="Courier New" pitchFamily="49" charset="0"/>
              </a:rPr>
              <a:t>  </a:t>
            </a:r>
            <a:r>
              <a:rPr lang="en-US" dirty="0" err="1">
                <a:latin typeface="Courier New" pitchFamily="49" charset="0"/>
                <a:cs typeface="Courier New" pitchFamily="49" charset="0"/>
              </a:rPr>
              <a:t>endif</a:t>
            </a:r>
            <a:r>
              <a:rPr lang="en-US" dirty="0">
                <a:latin typeface="Courier New" pitchFamily="49" charset="0"/>
                <a:cs typeface="Courier New" pitchFamily="49" charset="0"/>
              </a:rPr>
              <a:t>;            </a:t>
            </a:r>
          </a:p>
          <a:p>
            <a:pPr algn="l"/>
            <a:r>
              <a:rPr lang="en-US" dirty="0">
                <a:latin typeface="Courier New" pitchFamily="49" charset="0"/>
                <a:cs typeface="Courier New" pitchFamily="49" charset="0"/>
              </a:rPr>
              <a:t>end</a:t>
            </a:r>
          </a:p>
          <a:p>
            <a:pPr algn="l"/>
            <a:endParaRPr lang="en-US" dirty="0">
              <a:latin typeface="Courier New" pitchFamily="49" charset="0"/>
              <a:cs typeface="Courier New" pitchFamily="49" charset="0"/>
            </a:endParaRPr>
          </a:p>
          <a:p>
            <a:pPr algn="l"/>
            <a:r>
              <a:rPr lang="en-US" dirty="0" err="1">
                <a:latin typeface="Courier New" pitchFamily="49" charset="0"/>
                <a:cs typeface="Courier New" pitchFamily="49" charset="0"/>
              </a:rPr>
              <a:t>var</a:t>
            </a:r>
            <a:r>
              <a:rPr lang="en-US" dirty="0">
                <a:latin typeface="Courier New" pitchFamily="49" charset="0"/>
                <a:cs typeface="Courier New" pitchFamily="49" charset="0"/>
              </a:rPr>
              <a:t> a : </a:t>
            </a:r>
            <a:r>
              <a:rPr lang="en-US" dirty="0" err="1">
                <a:latin typeface="Courier New" pitchFamily="49" charset="0"/>
                <a:cs typeface="Courier New" pitchFamily="49" charset="0"/>
              </a:rPr>
              <a:t>int</a:t>
            </a:r>
            <a:r>
              <a:rPr lang="en-US" dirty="0">
                <a:latin typeface="Courier New" pitchFamily="49" charset="0"/>
                <a:cs typeface="Courier New" pitchFamily="49" charset="0"/>
              </a:rPr>
              <a:t>, b : </a:t>
            </a:r>
            <a:r>
              <a:rPr lang="en-US" dirty="0" err="1">
                <a:latin typeface="Courier New" pitchFamily="49" charset="0"/>
                <a:cs typeface="Courier New" pitchFamily="49" charset="0"/>
              </a:rPr>
              <a:t>int</a:t>
            </a:r>
            <a:r>
              <a:rPr lang="en-US" dirty="0">
                <a:latin typeface="Courier New" pitchFamily="49" charset="0"/>
                <a:cs typeface="Courier New" pitchFamily="49" charset="0"/>
              </a:rPr>
              <a:t>;</a:t>
            </a:r>
          </a:p>
          <a:p>
            <a:pPr algn="l"/>
            <a:r>
              <a:rPr lang="en-US" dirty="0">
                <a:latin typeface="Courier New" pitchFamily="49" charset="0"/>
                <a:cs typeface="Courier New" pitchFamily="49" charset="0"/>
              </a:rPr>
              <a:t>begin /* top */</a:t>
            </a:r>
          </a:p>
          <a:p>
            <a:pPr algn="l"/>
            <a:r>
              <a:rPr lang="en-US" dirty="0">
                <a:latin typeface="Courier New" pitchFamily="49" charset="0"/>
                <a:cs typeface="Courier New" pitchFamily="49" charset="0"/>
              </a:rPr>
              <a:t>  b = MC(a);        </a:t>
            </a:r>
          </a:p>
          <a:p>
            <a:pPr algn="l"/>
            <a:r>
              <a:rPr lang="en-US" dirty="0">
                <a:latin typeface="Courier New" pitchFamily="49" charset="0"/>
                <a:cs typeface="Courier New" pitchFamily="49" charset="0"/>
              </a:rPr>
              <a:t>end</a:t>
            </a:r>
          </a:p>
        </p:txBody>
      </p:sp>
      <p:sp>
        <p:nvSpPr>
          <p:cNvPr id="4" name="TextBox 3"/>
          <p:cNvSpPr txBox="1"/>
          <p:nvPr/>
        </p:nvSpPr>
        <p:spPr>
          <a:xfrm>
            <a:off x="6096000" y="6474023"/>
            <a:ext cx="2286000"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1400" dirty="0"/>
              <a:t>if (n&gt;=101) then n-10 else 91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4373050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normAutofit fontScale="90000"/>
          </a:bodyPr>
          <a:lstStyle/>
          <a:p>
            <a:r>
              <a:rPr lang="en-US" sz="3600" dirty="0"/>
              <a:t>McCarthy 91 function</a:t>
            </a:r>
            <a:br>
              <a:rPr lang="en-US" sz="3600" dirty="0"/>
            </a:br>
            <a:endParaRPr lang="en-US" sz="3600" dirty="0"/>
          </a:p>
        </p:txBody>
      </p:sp>
      <p:sp>
        <p:nvSpPr>
          <p:cNvPr id="3" name="TextBox 2"/>
          <p:cNvSpPr txBox="1"/>
          <p:nvPr/>
        </p:nvSpPr>
        <p:spPr>
          <a:xfrm>
            <a:off x="533400" y="685800"/>
            <a:ext cx="8318303" cy="5909310"/>
          </a:xfrm>
          <a:prstGeom prst="rect">
            <a:avLst/>
          </a:prstGeom>
          <a:noFill/>
        </p:spPr>
        <p:txBody>
          <a:bodyPr wrap="none" rtlCol="0">
            <a:spAutoFit/>
          </a:bodyPr>
          <a:lstStyle/>
          <a:p>
            <a:pPr algn="l"/>
            <a:r>
              <a:rPr lang="en-US" dirty="0">
                <a:latin typeface="Courier New" pitchFamily="49" charset="0"/>
                <a:cs typeface="Courier New" pitchFamily="49" charset="0"/>
              </a:rPr>
              <a:t>proc MC (n : </a:t>
            </a:r>
            <a:r>
              <a:rPr lang="en-US" dirty="0" err="1">
                <a:latin typeface="Courier New" pitchFamily="49" charset="0"/>
                <a:cs typeface="Courier New" pitchFamily="49" charset="0"/>
              </a:rPr>
              <a:t>int</a:t>
            </a:r>
            <a:r>
              <a:rPr lang="en-US" dirty="0">
                <a:latin typeface="Courier New" pitchFamily="49" charset="0"/>
                <a:cs typeface="Courier New" pitchFamily="49" charset="0"/>
              </a:rPr>
              <a:t>) returns (r :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var</a:t>
            </a:r>
            <a:r>
              <a:rPr lang="en-US" dirty="0">
                <a:latin typeface="Courier New" pitchFamily="49" charset="0"/>
                <a:cs typeface="Courier New" pitchFamily="49" charset="0"/>
              </a:rPr>
              <a:t> t1 : </a:t>
            </a:r>
            <a:r>
              <a:rPr lang="en-US" dirty="0" err="1">
                <a:latin typeface="Courier New" pitchFamily="49" charset="0"/>
                <a:cs typeface="Courier New" pitchFamily="49" charset="0"/>
              </a:rPr>
              <a:t>int</a:t>
            </a:r>
            <a:r>
              <a:rPr lang="en-US" dirty="0">
                <a:latin typeface="Courier New" pitchFamily="49" charset="0"/>
                <a:cs typeface="Courier New" pitchFamily="49" charset="0"/>
              </a:rPr>
              <a:t>, t2 : </a:t>
            </a:r>
            <a:r>
              <a:rPr lang="en-US" dirty="0" err="1">
                <a:latin typeface="Courier New" pitchFamily="49" charset="0"/>
                <a:cs typeface="Courier New" pitchFamily="49" charset="0"/>
              </a:rPr>
              <a:t>int</a:t>
            </a:r>
            <a:r>
              <a:rPr lang="en-US" dirty="0">
                <a:latin typeface="Courier New" pitchFamily="49" charset="0"/>
                <a:cs typeface="Courier New" pitchFamily="49" charset="0"/>
              </a:rPr>
              <a:t>;</a:t>
            </a:r>
          </a:p>
          <a:p>
            <a:pPr algn="l"/>
            <a:r>
              <a:rPr lang="en-US" dirty="0">
                <a:latin typeface="Courier New" pitchFamily="49" charset="0"/>
                <a:cs typeface="Courier New" pitchFamily="49" charset="0"/>
              </a:rPr>
              <a:t>begin</a:t>
            </a:r>
          </a:p>
          <a:p>
            <a:pPr algn="l"/>
            <a:r>
              <a:rPr lang="en-US" dirty="0">
                <a:latin typeface="Courier New" pitchFamily="49" charset="0"/>
                <a:cs typeface="Courier New" pitchFamily="49" charset="0"/>
              </a:rPr>
              <a:t>                   /* top */</a:t>
            </a:r>
          </a:p>
          <a:p>
            <a:pPr algn="l"/>
            <a:r>
              <a:rPr lang="en-US" dirty="0">
                <a:latin typeface="Courier New" pitchFamily="49" charset="0"/>
                <a:cs typeface="Courier New" pitchFamily="49" charset="0"/>
              </a:rPr>
              <a:t>  if n &gt; 100 then</a:t>
            </a:r>
          </a:p>
          <a:p>
            <a:pPr algn="l"/>
            <a:r>
              <a:rPr lang="en-US" dirty="0">
                <a:latin typeface="Courier New" pitchFamily="49" charset="0"/>
                <a:cs typeface="Courier New" pitchFamily="49" charset="0"/>
              </a:rPr>
              <a:t>                   /* [|n-101&gt;=0|] */</a:t>
            </a:r>
          </a:p>
          <a:p>
            <a:pPr algn="l"/>
            <a:r>
              <a:rPr lang="en-US" dirty="0">
                <a:latin typeface="Courier New" pitchFamily="49" charset="0"/>
                <a:cs typeface="Courier New" pitchFamily="49" charset="0"/>
              </a:rPr>
              <a:t>     r = n - 10;   /* [|-n+r+10=0; n-101&gt;=0|] */</a:t>
            </a:r>
          </a:p>
          <a:p>
            <a:pPr algn="l"/>
            <a:r>
              <a:rPr lang="en-US" dirty="0">
                <a:latin typeface="Courier New" pitchFamily="49" charset="0"/>
                <a:cs typeface="Courier New" pitchFamily="49" charset="0"/>
              </a:rPr>
              <a:t>  else</a:t>
            </a:r>
          </a:p>
          <a:p>
            <a:pPr algn="l"/>
            <a:r>
              <a:rPr lang="en-US" dirty="0">
                <a:latin typeface="Courier New" pitchFamily="49" charset="0"/>
                <a:cs typeface="Courier New" pitchFamily="49" charset="0"/>
              </a:rPr>
              <a:t>                   /* [|-n+100&gt;=0|] */</a:t>
            </a:r>
          </a:p>
          <a:p>
            <a:pPr algn="l"/>
            <a:r>
              <a:rPr lang="en-US" dirty="0">
                <a:latin typeface="Courier New" pitchFamily="49" charset="0"/>
                <a:cs typeface="Courier New" pitchFamily="49" charset="0"/>
              </a:rPr>
              <a:t>    t1 = n + 11;   /* [|-n+t1-11=0; -n+100&gt;=0|] */</a:t>
            </a:r>
          </a:p>
          <a:p>
            <a:pPr algn="l"/>
            <a:r>
              <a:rPr lang="en-US" dirty="0">
                <a:latin typeface="Courier New" pitchFamily="49" charset="0"/>
                <a:cs typeface="Courier New" pitchFamily="49" charset="0"/>
              </a:rPr>
              <a:t>    t2 = MC(t1);   /* [|-n+t1-11=0; -n+100&gt;=0; </a:t>
            </a:r>
          </a:p>
          <a:p>
            <a:pPr algn="l"/>
            <a:r>
              <a:rPr lang="en-US" dirty="0">
                <a:latin typeface="Courier New" pitchFamily="49" charset="0"/>
                <a:cs typeface="Courier New" pitchFamily="49" charset="0"/>
              </a:rPr>
              <a:t>                     -n+t2-1&gt;=0; t2-91&gt;=0|] */</a:t>
            </a:r>
          </a:p>
          <a:p>
            <a:pPr algn="l"/>
            <a:r>
              <a:rPr lang="en-US" dirty="0">
                <a:latin typeface="Courier New" pitchFamily="49" charset="0"/>
                <a:cs typeface="Courier New" pitchFamily="49" charset="0"/>
              </a:rPr>
              <a:t>    r = MC(t2);    /* [|-n+t1-11=0; -n+100&gt;=0; </a:t>
            </a:r>
          </a:p>
          <a:p>
            <a:pPr algn="l"/>
            <a:r>
              <a:rPr lang="en-US" dirty="0">
                <a:latin typeface="Courier New" pitchFamily="49" charset="0"/>
                <a:cs typeface="Courier New" pitchFamily="49" charset="0"/>
              </a:rPr>
              <a:t>                         -n+t2-1&gt;=0; t2-91&gt;=0; r-t2+10&gt;=0;</a:t>
            </a:r>
          </a:p>
          <a:p>
            <a:pPr algn="l"/>
            <a:r>
              <a:rPr lang="en-US" dirty="0">
                <a:latin typeface="Courier New" pitchFamily="49" charset="0"/>
                <a:cs typeface="Courier New" pitchFamily="49" charset="0"/>
              </a:rPr>
              <a:t>                         r-91&gt;=0|] */</a:t>
            </a:r>
          </a:p>
          <a:p>
            <a:pPr algn="l"/>
            <a:r>
              <a:rPr lang="en-US" dirty="0">
                <a:latin typeface="Courier New" pitchFamily="49" charset="0"/>
                <a:cs typeface="Courier New" pitchFamily="49" charset="0"/>
              </a:rPr>
              <a:t>  </a:t>
            </a:r>
            <a:r>
              <a:rPr lang="en-US" dirty="0" err="1">
                <a:latin typeface="Courier New" pitchFamily="49" charset="0"/>
                <a:cs typeface="Courier New" pitchFamily="49" charset="0"/>
              </a:rPr>
              <a:t>endif</a:t>
            </a:r>
            <a:r>
              <a:rPr lang="en-US" dirty="0">
                <a:latin typeface="Courier New" pitchFamily="49" charset="0"/>
                <a:cs typeface="Courier New" pitchFamily="49" charset="0"/>
              </a:rPr>
              <a:t>;           /* [|-n+r+10&gt;=0; r-91&gt;=0|] */</a:t>
            </a:r>
          </a:p>
          <a:p>
            <a:pPr algn="l"/>
            <a:r>
              <a:rPr lang="en-US" dirty="0">
                <a:latin typeface="Courier New" pitchFamily="49" charset="0"/>
                <a:cs typeface="Courier New" pitchFamily="49" charset="0"/>
              </a:rPr>
              <a:t>end</a:t>
            </a:r>
          </a:p>
          <a:p>
            <a:pPr algn="l"/>
            <a:endParaRPr lang="en-US" dirty="0">
              <a:latin typeface="Courier New" pitchFamily="49" charset="0"/>
              <a:cs typeface="Courier New" pitchFamily="49" charset="0"/>
            </a:endParaRPr>
          </a:p>
          <a:p>
            <a:pPr algn="l"/>
            <a:r>
              <a:rPr lang="en-US" dirty="0" err="1">
                <a:latin typeface="Courier New" pitchFamily="49" charset="0"/>
                <a:cs typeface="Courier New" pitchFamily="49" charset="0"/>
              </a:rPr>
              <a:t>var</a:t>
            </a:r>
            <a:r>
              <a:rPr lang="en-US" dirty="0">
                <a:latin typeface="Courier New" pitchFamily="49" charset="0"/>
                <a:cs typeface="Courier New" pitchFamily="49" charset="0"/>
              </a:rPr>
              <a:t> a : </a:t>
            </a:r>
            <a:r>
              <a:rPr lang="en-US" dirty="0" err="1">
                <a:latin typeface="Courier New" pitchFamily="49" charset="0"/>
                <a:cs typeface="Courier New" pitchFamily="49" charset="0"/>
              </a:rPr>
              <a:t>int</a:t>
            </a:r>
            <a:r>
              <a:rPr lang="en-US" dirty="0">
                <a:latin typeface="Courier New" pitchFamily="49" charset="0"/>
                <a:cs typeface="Courier New" pitchFamily="49" charset="0"/>
              </a:rPr>
              <a:t>, b : </a:t>
            </a:r>
            <a:r>
              <a:rPr lang="en-US" dirty="0" err="1">
                <a:latin typeface="Courier New" pitchFamily="49" charset="0"/>
                <a:cs typeface="Courier New" pitchFamily="49" charset="0"/>
              </a:rPr>
              <a:t>int</a:t>
            </a:r>
            <a:r>
              <a:rPr lang="en-US" dirty="0">
                <a:latin typeface="Courier New" pitchFamily="49" charset="0"/>
                <a:cs typeface="Courier New" pitchFamily="49" charset="0"/>
              </a:rPr>
              <a:t>;</a:t>
            </a:r>
          </a:p>
          <a:p>
            <a:pPr algn="l"/>
            <a:r>
              <a:rPr lang="en-US" dirty="0">
                <a:latin typeface="Courier New" pitchFamily="49" charset="0"/>
                <a:cs typeface="Courier New" pitchFamily="49" charset="0"/>
              </a:rPr>
              <a:t>begin /* top */</a:t>
            </a:r>
          </a:p>
          <a:p>
            <a:pPr algn="l"/>
            <a:r>
              <a:rPr lang="en-US" dirty="0">
                <a:latin typeface="Courier New" pitchFamily="49" charset="0"/>
                <a:cs typeface="Courier New" pitchFamily="49" charset="0"/>
              </a:rPr>
              <a:t>  b = MC(a);       /* [|-a+b+10&gt;=0; b-91&gt;=0|] */</a:t>
            </a:r>
          </a:p>
          <a:p>
            <a:pPr algn="l"/>
            <a:r>
              <a:rPr lang="en-US" dirty="0">
                <a:latin typeface="Courier New" pitchFamily="49" charset="0"/>
                <a:cs typeface="Courier New" pitchFamily="49" charset="0"/>
              </a:rPr>
              <a:t>end</a:t>
            </a:r>
          </a:p>
        </p:txBody>
      </p:sp>
      <p:sp>
        <p:nvSpPr>
          <p:cNvPr id="4" name="TextBox 3"/>
          <p:cNvSpPr txBox="1"/>
          <p:nvPr/>
        </p:nvSpPr>
        <p:spPr>
          <a:xfrm>
            <a:off x="6096000" y="6474023"/>
            <a:ext cx="2286000"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1400" dirty="0"/>
              <a:t>if (n&gt;=101) then n-10 else 91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a:p>
        </p:txBody>
      </p:sp>
      <p:sp>
        <p:nvSpPr>
          <p:cNvPr id="6" name="TextBox 5"/>
          <p:cNvSpPr txBox="1"/>
          <p:nvPr/>
        </p:nvSpPr>
        <p:spPr>
          <a:xfrm>
            <a:off x="1619672" y="764704"/>
            <a:ext cx="6048672" cy="523220"/>
          </a:xfrm>
          <a:prstGeom prst="rect">
            <a:avLst/>
          </a:prstGeom>
          <a:solidFill>
            <a:srgbClr val="CCFFCC"/>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rtl="0"/>
            <a:r>
              <a:rPr lang="en-US" sz="2800" dirty="0">
                <a:solidFill>
                  <a:srgbClr val="FF0000"/>
                </a:solidFill>
              </a:rPr>
              <a:t>if (n&gt;=101) then n-10 else 91</a:t>
            </a:r>
          </a:p>
        </p:txBody>
      </p:sp>
    </p:spTree>
    <p:extLst>
      <p:ext uri="{BB962C8B-B14F-4D97-AF65-F5344CB8AC3E}">
        <p14:creationId xmlns:p14="http://schemas.microsoft.com/office/powerpoint/2010/main" val="228353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McCarthy 91 function</a:t>
            </a:r>
          </a:p>
        </p:txBody>
      </p:sp>
      <p:sp>
        <p:nvSpPr>
          <p:cNvPr id="4" name="TextBox 3"/>
          <p:cNvSpPr txBox="1"/>
          <p:nvPr/>
        </p:nvSpPr>
        <p:spPr>
          <a:xfrm>
            <a:off x="1619672" y="764704"/>
            <a:ext cx="6048672" cy="523220"/>
          </a:xfrm>
          <a:prstGeom prst="rect">
            <a:avLst/>
          </a:prstGeom>
          <a:solidFill>
            <a:srgbClr val="CCFFCC"/>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rtl="0"/>
            <a:r>
              <a:rPr lang="en-US" sz="2800" dirty="0">
                <a:solidFill>
                  <a:srgbClr val="FF0000"/>
                </a:solidFill>
              </a:rPr>
              <a:t>if (n&gt;=101) then n-10 else 91</a:t>
            </a:r>
          </a:p>
        </p:txBody>
      </p:sp>
      <p:sp>
        <p:nvSpPr>
          <p:cNvPr id="6"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67</a:t>
            </a:fld>
            <a:endParaRPr lang="en-US"/>
          </a:p>
        </p:txBody>
      </p:sp>
      <p:sp>
        <p:nvSpPr>
          <p:cNvPr id="7" name="TextBox 6"/>
          <p:cNvSpPr txBox="1"/>
          <p:nvPr/>
        </p:nvSpPr>
        <p:spPr>
          <a:xfrm>
            <a:off x="611560" y="728111"/>
            <a:ext cx="7572506" cy="5509201"/>
          </a:xfrm>
          <a:prstGeom prst="rect">
            <a:avLst/>
          </a:prstGeom>
          <a:noFill/>
        </p:spPr>
        <p:txBody>
          <a:bodyPr wrap="none" rtlCol="0">
            <a:spAutoFit/>
          </a:bodyPr>
          <a:lstStyle/>
          <a:p>
            <a:pPr algn="l" rtl="0"/>
            <a:r>
              <a:rPr lang="en-US" sz="1600" dirty="0">
                <a:latin typeface="Courier New" pitchFamily="49" charset="0"/>
                <a:cs typeface="Courier New" pitchFamily="49" charset="0"/>
              </a:rPr>
              <a:t>proc MC (n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returns (r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var</a:t>
            </a:r>
            <a:r>
              <a:rPr lang="en-US" sz="1600" dirty="0">
                <a:latin typeface="Courier New" pitchFamily="49" charset="0"/>
                <a:cs typeface="Courier New" pitchFamily="49" charset="0"/>
              </a:rPr>
              <a:t> t1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t2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a:t>
            </a:r>
          </a:p>
          <a:p>
            <a:pPr algn="l" rtl="0"/>
            <a:r>
              <a:rPr lang="en-US" sz="1600" dirty="0">
                <a:latin typeface="Courier New" pitchFamily="49" charset="0"/>
                <a:cs typeface="Courier New" pitchFamily="49" charset="0"/>
              </a:rPr>
              <a:t>begin</a:t>
            </a:r>
          </a:p>
          <a:p>
            <a:pPr algn="l" rtl="0"/>
            <a:r>
              <a:rPr lang="en-US" sz="1600" dirty="0">
                <a:latin typeface="Courier New" pitchFamily="49" charset="0"/>
                <a:cs typeface="Courier New" pitchFamily="49" charset="0"/>
              </a:rPr>
              <a:t>                   /* (L6 C5) top */</a:t>
            </a:r>
          </a:p>
          <a:p>
            <a:pPr algn="l" rtl="0"/>
            <a:r>
              <a:rPr lang="en-US" sz="1600" dirty="0">
                <a:latin typeface="Courier New" pitchFamily="49" charset="0"/>
                <a:cs typeface="Courier New" pitchFamily="49" charset="0"/>
              </a:rPr>
              <a:t>  if n &gt; 100 then</a:t>
            </a:r>
          </a:p>
          <a:p>
            <a:pPr algn="l" rtl="0"/>
            <a:r>
              <a:rPr lang="en-US" sz="1600" dirty="0">
                <a:latin typeface="Courier New" pitchFamily="49" charset="0"/>
                <a:cs typeface="Courier New" pitchFamily="49" charset="0"/>
              </a:rPr>
              <a:t>                   /* (L7 C17) [|n-101&gt;=0|] */</a:t>
            </a:r>
          </a:p>
          <a:p>
            <a:pPr algn="l" rtl="0"/>
            <a:r>
              <a:rPr lang="en-US" sz="1600" dirty="0">
                <a:latin typeface="Courier New" pitchFamily="49" charset="0"/>
                <a:cs typeface="Courier New" pitchFamily="49" charset="0"/>
              </a:rPr>
              <a:t>     r = n - 10;   /* (L8 C14) [|-n+r+10=0; n-101&gt;=0|] */</a:t>
            </a:r>
          </a:p>
          <a:p>
            <a:pPr algn="l" rtl="0"/>
            <a:r>
              <a:rPr lang="en-US" sz="1600" dirty="0">
                <a:latin typeface="Courier New" pitchFamily="49" charset="0"/>
                <a:cs typeface="Courier New" pitchFamily="49" charset="0"/>
              </a:rPr>
              <a:t>  else</a:t>
            </a:r>
          </a:p>
          <a:p>
            <a:pPr algn="l" rtl="0"/>
            <a:r>
              <a:rPr lang="en-US" sz="1600" dirty="0">
                <a:latin typeface="Courier New" pitchFamily="49" charset="0"/>
                <a:cs typeface="Courier New" pitchFamily="49" charset="0"/>
              </a:rPr>
              <a:t>                   /* (L9 C6) [|-n+100&gt;=0|] */</a:t>
            </a:r>
          </a:p>
          <a:p>
            <a:pPr algn="l" rtl="0"/>
            <a:r>
              <a:rPr lang="en-US" sz="1600" dirty="0">
                <a:latin typeface="Courier New" pitchFamily="49" charset="0"/>
                <a:cs typeface="Courier New" pitchFamily="49" charset="0"/>
              </a:rPr>
              <a:t>    t1 = n + 11;   /* (L10 C17) [|-n+t1-11=0; -n+100&gt;=0|] */</a:t>
            </a:r>
          </a:p>
          <a:p>
            <a:pPr algn="l" rtl="0"/>
            <a:r>
              <a:rPr lang="en-US" sz="1600" dirty="0">
                <a:latin typeface="Courier New" pitchFamily="49" charset="0"/>
                <a:cs typeface="Courier New" pitchFamily="49" charset="0"/>
              </a:rPr>
              <a:t>    t2 = MC(t1);   /* (L11 C17) [|-n+t1-11=0; -n+100&gt;=0; </a:t>
            </a:r>
          </a:p>
          <a:p>
            <a:pPr algn="l" rtl="0"/>
            <a:r>
              <a:rPr lang="en-US" sz="1600" dirty="0">
                <a:latin typeface="Courier New" pitchFamily="49" charset="0"/>
                <a:cs typeface="Courier New" pitchFamily="49" charset="0"/>
              </a:rPr>
              <a:t>                     -n+t2-1&gt;=0; t2-91&gt;=0|] */</a:t>
            </a:r>
          </a:p>
          <a:p>
            <a:pPr algn="l" rtl="0"/>
            <a:r>
              <a:rPr lang="en-US" sz="1600" dirty="0">
                <a:latin typeface="Courier New" pitchFamily="49" charset="0"/>
                <a:cs typeface="Courier New" pitchFamily="49" charset="0"/>
              </a:rPr>
              <a:t>    r = MC(t2);    /* (L12 C16) [|-n+t1-11=0; -n+100&gt;=0; </a:t>
            </a:r>
          </a:p>
          <a:p>
            <a:pPr algn="l" rtl="0"/>
            <a:r>
              <a:rPr lang="en-US" sz="1600" dirty="0">
                <a:latin typeface="Courier New" pitchFamily="49" charset="0"/>
                <a:cs typeface="Courier New" pitchFamily="49" charset="0"/>
              </a:rPr>
              <a:t>                         -n+t2-1&gt;=0; t2-91&gt;=0; r-t2+10&gt;=0;</a:t>
            </a:r>
          </a:p>
          <a:p>
            <a:pPr algn="l" rtl="0"/>
            <a:r>
              <a:rPr lang="en-US" sz="1600" dirty="0">
                <a:latin typeface="Courier New" pitchFamily="49" charset="0"/>
                <a:cs typeface="Courier New" pitchFamily="49" charset="0"/>
              </a:rPr>
              <a:t>                         r-91&gt;=0|] */</a:t>
            </a:r>
          </a:p>
          <a:p>
            <a:pPr algn="l" rtl="0"/>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endif</a:t>
            </a:r>
            <a:r>
              <a:rPr lang="en-US" sz="1600" dirty="0">
                <a:latin typeface="Courier New" pitchFamily="49" charset="0"/>
                <a:cs typeface="Courier New" pitchFamily="49" charset="0"/>
              </a:rPr>
              <a:t>;           /* (L13 C8) [|-n+r+10&gt;=0; r-91&gt;=0|] */</a:t>
            </a:r>
          </a:p>
          <a:p>
            <a:pPr algn="l" rtl="0"/>
            <a:r>
              <a:rPr lang="en-US" sz="1600" dirty="0">
                <a:latin typeface="Courier New" pitchFamily="49" charset="0"/>
                <a:cs typeface="Courier New" pitchFamily="49" charset="0"/>
              </a:rPr>
              <a:t>end</a:t>
            </a:r>
          </a:p>
          <a:p>
            <a:pPr algn="l" rtl="0"/>
            <a:endParaRPr lang="en-US" sz="1600" dirty="0">
              <a:latin typeface="Courier New" pitchFamily="49" charset="0"/>
              <a:cs typeface="Courier New" pitchFamily="49" charset="0"/>
            </a:endParaRPr>
          </a:p>
          <a:p>
            <a:pPr algn="l" rtl="0"/>
            <a:r>
              <a:rPr lang="en-US" sz="1600" dirty="0" err="1">
                <a:latin typeface="Courier New" pitchFamily="49" charset="0"/>
                <a:cs typeface="Courier New" pitchFamily="49" charset="0"/>
              </a:rPr>
              <a:t>var</a:t>
            </a:r>
            <a:r>
              <a:rPr lang="en-US" sz="1600" dirty="0">
                <a:latin typeface="Courier New" pitchFamily="49" charset="0"/>
                <a:cs typeface="Courier New" pitchFamily="49" charset="0"/>
              </a:rPr>
              <a:t> a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b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a:t>
            </a:r>
          </a:p>
          <a:p>
            <a:pPr algn="l" rtl="0"/>
            <a:r>
              <a:rPr lang="en-US" sz="1600" dirty="0">
                <a:latin typeface="Courier New" pitchFamily="49" charset="0"/>
                <a:cs typeface="Courier New" pitchFamily="49" charset="0"/>
              </a:rPr>
              <a:t>begin</a:t>
            </a:r>
          </a:p>
          <a:p>
            <a:pPr algn="l" rtl="0"/>
            <a:r>
              <a:rPr lang="en-US" sz="1600" dirty="0">
                <a:latin typeface="Courier New" pitchFamily="49" charset="0"/>
                <a:cs typeface="Courier New" pitchFamily="49" charset="0"/>
              </a:rPr>
              <a:t>                   /* (L18 C5) top */</a:t>
            </a:r>
          </a:p>
          <a:p>
            <a:pPr algn="l" rtl="0"/>
            <a:r>
              <a:rPr lang="en-US" sz="1600" dirty="0">
                <a:latin typeface="Courier New" pitchFamily="49" charset="0"/>
                <a:cs typeface="Courier New" pitchFamily="49" charset="0"/>
              </a:rPr>
              <a:t>  b = MC(a);       /* (L19 C12) [|-a+b+10&gt;=0; b-91&gt;=0|] */</a:t>
            </a:r>
          </a:p>
          <a:p>
            <a:pPr algn="l" rtl="0"/>
            <a:r>
              <a:rPr lang="en-US" sz="1600" dirty="0">
                <a:latin typeface="Courier New" pitchFamily="49" charset="0"/>
                <a:cs typeface="Courier New" pitchFamily="49" charset="0"/>
              </a:rPr>
              <a:t>end</a:t>
            </a:r>
          </a:p>
        </p:txBody>
      </p:sp>
    </p:spTree>
    <p:extLst>
      <p:ext uri="{BB962C8B-B14F-4D97-AF65-F5344CB8AC3E}">
        <p14:creationId xmlns:p14="http://schemas.microsoft.com/office/powerpoint/2010/main" val="6963669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14400" y="1783560"/>
            <a:ext cx="7772400" cy="3779040"/>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2400" dirty="0"/>
              <a:t>Develop </a:t>
            </a:r>
            <a:r>
              <a:rPr lang="en-US" sz="2400" dirty="0">
                <a:solidFill>
                  <a:srgbClr val="008000"/>
                </a:solidFill>
              </a:rPr>
              <a:t>theory </a:t>
            </a:r>
            <a:r>
              <a:rPr lang="en-US" sz="2400" dirty="0"/>
              <a:t>and </a:t>
            </a:r>
            <a:r>
              <a:rPr lang="en-US" sz="2400" dirty="0">
                <a:solidFill>
                  <a:srgbClr val="008000"/>
                </a:solidFill>
              </a:rPr>
              <a:t>tools </a:t>
            </a:r>
            <a:r>
              <a:rPr lang="en-US" sz="2400" dirty="0"/>
              <a:t>for program correctness and robustness</a:t>
            </a:r>
          </a:p>
          <a:p>
            <a:endParaRPr lang="en-US" sz="2400" dirty="0"/>
          </a:p>
          <a:p>
            <a:r>
              <a:rPr lang="en-US" sz="2400" dirty="0"/>
              <a:t>Reason </a:t>
            </a:r>
            <a:r>
              <a:rPr lang="en-US" sz="2400" dirty="0">
                <a:solidFill>
                  <a:srgbClr val="008000"/>
                </a:solidFill>
              </a:rPr>
              <a:t>statically</a:t>
            </a:r>
            <a:r>
              <a:rPr lang="en-US" sz="2400" dirty="0">
                <a:solidFill>
                  <a:srgbClr val="FFFF00"/>
                </a:solidFill>
              </a:rPr>
              <a:t> </a:t>
            </a:r>
            <a:r>
              <a:rPr lang="en-US" sz="2400" dirty="0"/>
              <a:t>(at compile time) about the possible runtime behaviors of a program </a:t>
            </a:r>
          </a:p>
          <a:p>
            <a:endParaRPr lang="en-US" sz="2400" dirty="0"/>
          </a:p>
          <a:p>
            <a:pPr>
              <a:buFont typeface="Wingdings"/>
              <a:buNone/>
            </a:pPr>
            <a:endParaRPr lang="en-US" sz="2400" dirty="0"/>
          </a:p>
          <a:p>
            <a:endParaRPr lang="en-US" sz="2400" dirty="0"/>
          </a:p>
        </p:txBody>
      </p:sp>
      <p:sp>
        <p:nvSpPr>
          <p:cNvPr id="2" name="Title 1"/>
          <p:cNvSpPr>
            <a:spLocks noGrp="1"/>
          </p:cNvSpPr>
          <p:nvPr>
            <p:ph type="title"/>
          </p:nvPr>
        </p:nvSpPr>
        <p:spPr/>
        <p:txBody>
          <a:bodyPr/>
          <a:lstStyle/>
          <a:p>
            <a:r>
              <a:rPr lang="en-US"/>
              <a:t>What is Static analysis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68</a:t>
            </a:fld>
            <a:endParaRPr lang="en-US"/>
          </a:p>
        </p:txBody>
      </p:sp>
      <p:sp>
        <p:nvSpPr>
          <p:cNvPr id="7" name="Rounded Rectangle 6"/>
          <p:cNvSpPr/>
          <p:nvPr/>
        </p:nvSpPr>
        <p:spPr>
          <a:xfrm>
            <a:off x="1143000" y="4495800"/>
            <a:ext cx="7010400" cy="1371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l">
              <a:buNone/>
            </a:pPr>
            <a:r>
              <a:rPr lang="en-US" sz="2800" dirty="0"/>
              <a:t>“The </a:t>
            </a:r>
            <a:r>
              <a:rPr lang="en-US" sz="2800" dirty="0">
                <a:solidFill>
                  <a:srgbClr val="FFFF99"/>
                </a:solidFill>
              </a:rPr>
              <a:t>algorithmic discovery </a:t>
            </a:r>
            <a:r>
              <a:rPr lang="en-US" sz="2800" dirty="0"/>
              <a:t>of </a:t>
            </a:r>
            <a:r>
              <a:rPr lang="en-US" sz="2800" dirty="0">
                <a:solidFill>
                  <a:srgbClr val="FFFF99"/>
                </a:solidFill>
              </a:rPr>
              <a:t>properties</a:t>
            </a:r>
            <a:r>
              <a:rPr lang="en-US" sz="2800" dirty="0">
                <a:solidFill>
                  <a:srgbClr val="FFFF00"/>
                </a:solidFill>
              </a:rPr>
              <a:t> </a:t>
            </a:r>
            <a:r>
              <a:rPr lang="en-US" sz="2800" dirty="0"/>
              <a:t>of a </a:t>
            </a:r>
            <a:r>
              <a:rPr lang="en-US" sz="2400" dirty="0"/>
              <a:t>program by inspection of its source text</a:t>
            </a:r>
            <a:r>
              <a:rPr lang="en-US" sz="2400" baseline="30000" dirty="0"/>
              <a:t>1</a:t>
            </a:r>
            <a:r>
              <a:rPr lang="en-US" sz="2400" dirty="0"/>
              <a:t>”</a:t>
            </a:r>
          </a:p>
          <a:p>
            <a:pPr algn="l">
              <a:buNone/>
            </a:pPr>
            <a:r>
              <a:rPr lang="en-US" sz="2400" dirty="0"/>
              <a:t>                                                         -- Manna, </a:t>
            </a:r>
            <a:r>
              <a:rPr lang="en-US" sz="2800" dirty="0" err="1"/>
              <a:t>Pnueli</a:t>
            </a:r>
            <a:endParaRPr lang="en-US" sz="2800" dirty="0"/>
          </a:p>
        </p:txBody>
      </p:sp>
      <p:sp>
        <p:nvSpPr>
          <p:cNvPr id="5" name="TextBox 4"/>
          <p:cNvSpPr txBox="1"/>
          <p:nvPr/>
        </p:nvSpPr>
        <p:spPr>
          <a:xfrm>
            <a:off x="1447800" y="6138446"/>
            <a:ext cx="6210354" cy="338554"/>
          </a:xfrm>
          <a:prstGeom prst="rect">
            <a:avLst/>
          </a:prstGeom>
          <a:noFill/>
        </p:spPr>
        <p:txBody>
          <a:bodyPr wrap="none" rtlCol="0">
            <a:spAutoFit/>
          </a:bodyPr>
          <a:lstStyle/>
          <a:p>
            <a:r>
              <a:rPr lang="en-US" sz="1600" dirty="0"/>
              <a:t>1 Does not have to literally be the source text, just means w/o running it</a:t>
            </a:r>
          </a:p>
        </p:txBody>
      </p:sp>
    </p:spTree>
    <p:extLst>
      <p:ext uri="{BB962C8B-B14F-4D97-AF65-F5344CB8AC3E}">
        <p14:creationId xmlns:p14="http://schemas.microsoft.com/office/powerpoint/2010/main" val="99744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definition</a:t>
            </a:r>
          </a:p>
        </p:txBody>
      </p:sp>
      <p:sp>
        <p:nvSpPr>
          <p:cNvPr id="6" name="Rounded Rectangle 5"/>
          <p:cNvSpPr/>
          <p:nvPr/>
        </p:nvSpPr>
        <p:spPr>
          <a:xfrm>
            <a:off x="1143000" y="1052736"/>
            <a:ext cx="7010400" cy="1905000"/>
          </a:xfrm>
          <a:prstGeom prst="roundRect">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l" rtl="0">
              <a:buNone/>
            </a:pPr>
            <a:r>
              <a:rPr lang="en-US" sz="2800" dirty="0">
                <a:solidFill>
                  <a:schemeClr val="tx1"/>
                </a:solidFill>
              </a:rPr>
              <a:t>Reason </a:t>
            </a:r>
            <a:r>
              <a:rPr lang="en-US" sz="2800" dirty="0">
                <a:solidFill>
                  <a:schemeClr val="accent6">
                    <a:lumMod val="75000"/>
                  </a:schemeClr>
                </a:solidFill>
              </a:rPr>
              <a:t>statically</a:t>
            </a:r>
            <a:r>
              <a:rPr lang="en-US" sz="2800" dirty="0">
                <a:solidFill>
                  <a:schemeClr val="tx1"/>
                </a:solidFill>
              </a:rPr>
              <a:t> (at compile time) about the possible runtime behaviors of a program </a:t>
            </a:r>
          </a:p>
        </p:txBody>
      </p:sp>
      <p:sp>
        <p:nvSpPr>
          <p:cNvPr id="7" name="Rounded Rectangle 6"/>
          <p:cNvSpPr/>
          <p:nvPr/>
        </p:nvSpPr>
        <p:spPr>
          <a:xfrm>
            <a:off x="1143000" y="3338736"/>
            <a:ext cx="7010400" cy="1905000"/>
          </a:xfrm>
          <a:prstGeom prst="roundRect">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l" rtl="0">
              <a:buNone/>
            </a:pPr>
            <a:r>
              <a:rPr lang="en-US" sz="2800" dirty="0">
                <a:solidFill>
                  <a:schemeClr val="tx1"/>
                </a:solidFill>
              </a:rPr>
              <a:t>“The </a:t>
            </a:r>
            <a:r>
              <a:rPr lang="en-US" sz="2800" dirty="0">
                <a:solidFill>
                  <a:schemeClr val="accent6">
                    <a:lumMod val="75000"/>
                  </a:schemeClr>
                </a:solidFill>
              </a:rPr>
              <a:t>algorithmic discovery </a:t>
            </a:r>
            <a:r>
              <a:rPr lang="en-US" sz="2800" dirty="0">
                <a:solidFill>
                  <a:schemeClr val="tx1"/>
                </a:solidFill>
              </a:rPr>
              <a:t>of </a:t>
            </a:r>
            <a:r>
              <a:rPr lang="en-US" sz="2800" dirty="0">
                <a:solidFill>
                  <a:schemeClr val="accent6">
                    <a:lumMod val="75000"/>
                  </a:schemeClr>
                </a:solidFill>
              </a:rPr>
              <a:t>properties</a:t>
            </a:r>
            <a:r>
              <a:rPr lang="en-US" sz="2800" dirty="0">
                <a:solidFill>
                  <a:schemeClr val="tx1"/>
                </a:solidFill>
              </a:rPr>
              <a:t> of a program by inspection of its source text</a:t>
            </a:r>
            <a:r>
              <a:rPr lang="en-US" sz="2800" baseline="30000" dirty="0">
                <a:solidFill>
                  <a:schemeClr val="tx1"/>
                </a:solidFill>
              </a:rPr>
              <a:t>1</a:t>
            </a:r>
            <a:r>
              <a:rPr lang="en-US" sz="2800" dirty="0">
                <a:solidFill>
                  <a:schemeClr val="tx1"/>
                </a:solidFill>
              </a:rPr>
              <a:t>”</a:t>
            </a:r>
          </a:p>
          <a:p>
            <a:pPr algn="l" rtl="0">
              <a:buNone/>
            </a:pPr>
            <a:r>
              <a:rPr lang="en-US" sz="2800" dirty="0">
                <a:solidFill>
                  <a:schemeClr val="tx1"/>
                </a:solidFill>
              </a:rPr>
              <a:t>-- Manna, </a:t>
            </a:r>
            <a:r>
              <a:rPr lang="en-US" sz="2800" dirty="0" err="1">
                <a:solidFill>
                  <a:schemeClr val="tx1"/>
                </a:solidFill>
              </a:rPr>
              <a:t>Pnueli</a:t>
            </a:r>
            <a:endParaRPr lang="en-US" sz="2800" dirty="0">
              <a:solidFill>
                <a:schemeClr val="tx1"/>
              </a:solidFill>
            </a:endParaRPr>
          </a:p>
        </p:txBody>
      </p:sp>
      <p:sp>
        <p:nvSpPr>
          <p:cNvPr id="5" name="TextBox 4"/>
          <p:cNvSpPr txBox="1"/>
          <p:nvPr/>
        </p:nvSpPr>
        <p:spPr>
          <a:xfrm>
            <a:off x="1447800" y="5867400"/>
            <a:ext cx="6210354" cy="338554"/>
          </a:xfrm>
          <a:prstGeom prst="rect">
            <a:avLst/>
          </a:prstGeom>
          <a:noFill/>
        </p:spPr>
        <p:txBody>
          <a:bodyPr wrap="none" rtlCol="0">
            <a:spAutoFit/>
          </a:bodyPr>
          <a:lstStyle/>
          <a:p>
            <a:pPr algn="l" rtl="0"/>
            <a:r>
              <a:rPr lang="en-US" sz="1600" dirty="0"/>
              <a:t>1 Does not have to literally be the source text, just means w/o running it</a:t>
            </a:r>
          </a:p>
        </p:txBody>
      </p:sp>
      <p:sp>
        <p:nvSpPr>
          <p:cNvPr id="8" name="Slide Number Placeholder 7"/>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11083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ue screen.gif"/>
          <p:cNvPicPr>
            <a:picLocks noGrp="1" noChangeAspect="1"/>
          </p:cNvPicPr>
          <p:nvPr>
            <p:ph idx="1"/>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6019437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automatic tools</a:t>
            </a:r>
          </a:p>
        </p:txBody>
      </p:sp>
      <p:sp>
        <p:nvSpPr>
          <p:cNvPr id="3" name="Slide Number Placeholder 2"/>
          <p:cNvSpPr>
            <a:spLocks noGrp="1"/>
          </p:cNvSpPr>
          <p:nvPr>
            <p:ph type="sldNum" sz="quarter" idx="12"/>
          </p:nvPr>
        </p:nvSpPr>
        <p:spPr/>
        <p:txBody>
          <a:bodyPr/>
          <a:lstStyle/>
          <a:p>
            <a:fld id="{DAF22AC9-109E-4E4D-92F9-530E51D9A3A2}" type="slidenum">
              <a:rPr lang="he-IL" smtClean="0"/>
              <a:pPr/>
              <a:t>70</a:t>
            </a:fld>
            <a:endParaRPr lang="he-IL" dirty="0"/>
          </a:p>
        </p:txBody>
      </p:sp>
    </p:spTree>
    <p:extLst>
      <p:ext uri="{BB962C8B-B14F-4D97-AF65-F5344CB8AC3E}">
        <p14:creationId xmlns:p14="http://schemas.microsoft.com/office/powerpoint/2010/main" val="1099223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normAutofit/>
          </a:bodyPr>
          <a:lstStyle/>
          <a:p>
            <a:r>
              <a:rPr lang="en-US" dirty="0"/>
              <a:t>Challenges</a:t>
            </a:r>
          </a:p>
        </p:txBody>
      </p:sp>
      <p:sp>
        <p:nvSpPr>
          <p:cNvPr id="595973" name="Rectangle 5"/>
          <p:cNvSpPr>
            <a:spLocks noChangeArrowheads="1"/>
          </p:cNvSpPr>
          <p:nvPr/>
        </p:nvSpPr>
        <p:spPr bwMode="auto">
          <a:xfrm>
            <a:off x="304800" y="1268760"/>
            <a:ext cx="8534400" cy="5112568"/>
          </a:xfrm>
          <a:prstGeom prst="rect">
            <a:avLst/>
          </a:prstGeom>
          <a:noFill/>
          <a:ln w="9525">
            <a:noFill/>
            <a:miter lim="800000"/>
            <a:headEnd/>
            <a:tailEnd/>
          </a:ln>
          <a:effectLst/>
        </p:spPr>
        <p:txBody>
          <a:bodyPr/>
          <a:lstStyle/>
          <a:p>
            <a:pPr marL="228600" indent="-228600" algn="l" rtl="0">
              <a:lnSpc>
                <a:spcPct val="80000"/>
              </a:lnSpc>
              <a:spcBef>
                <a:spcPct val="35000"/>
              </a:spcBef>
              <a:spcAft>
                <a:spcPct val="15000"/>
              </a:spcAft>
            </a:pPr>
            <a:r>
              <a:rPr lang="en-US" sz="1600" b="1" dirty="0">
                <a:solidFill>
                  <a:schemeClr val="tx2">
                    <a:lumMod val="75000"/>
                  </a:schemeClr>
                </a:solidFill>
                <a:latin typeface="Courier New" pitchFamily="49" charset="0"/>
              </a:rPr>
              <a:t>class </a:t>
            </a:r>
            <a:r>
              <a:rPr lang="en-US" sz="1600" b="1" dirty="0" err="1">
                <a:solidFill>
                  <a:srgbClr val="006600"/>
                </a:solidFill>
                <a:latin typeface="Courier New" pitchFamily="49" charset="0"/>
              </a:rPr>
              <a:t>SocketHolder</a:t>
            </a:r>
            <a:r>
              <a:rPr lang="en-US" sz="1600" b="1" dirty="0">
                <a:solidFill>
                  <a:schemeClr val="tx2">
                    <a:lumMod val="75000"/>
                  </a:schemeClr>
                </a:solidFill>
                <a:latin typeface="Courier New" pitchFamily="49" charset="0"/>
              </a:rPr>
              <a:t> </a:t>
            </a:r>
            <a:r>
              <a:rPr lang="en-US" sz="1600" b="1" dirty="0">
                <a:solidFill>
                  <a:schemeClr val="tx2"/>
                </a:solidFill>
                <a:latin typeface="Courier New" pitchFamily="49" charset="0"/>
              </a:rPr>
              <a:t>{  </a:t>
            </a:r>
            <a:r>
              <a:rPr lang="en-US" sz="1600" b="1" dirty="0">
                <a:solidFill>
                  <a:srgbClr val="006600"/>
                </a:solidFill>
                <a:latin typeface="Courier New" pitchFamily="49" charset="0"/>
              </a:rPr>
              <a:t>Socket s;</a:t>
            </a:r>
            <a:r>
              <a:rPr lang="en-US" sz="1600" b="1" dirty="0">
                <a:solidFill>
                  <a:schemeClr val="tx2"/>
                </a:solidFill>
                <a:latin typeface="Courier New" pitchFamily="49" charset="0"/>
              </a:rPr>
              <a:t>  }</a:t>
            </a:r>
          </a:p>
          <a:p>
            <a:pPr marL="228600" indent="-228600" algn="l" rtl="0">
              <a:lnSpc>
                <a:spcPct val="80000"/>
              </a:lnSpc>
              <a:spcBef>
                <a:spcPct val="35000"/>
              </a:spcBef>
              <a:spcAft>
                <a:spcPct val="15000"/>
              </a:spcAft>
            </a:pPr>
            <a:r>
              <a:rPr lang="en-US" sz="1600" b="1" dirty="0">
                <a:latin typeface="Courier New" pitchFamily="49" charset="0"/>
              </a:rPr>
              <a:t>Socket </a:t>
            </a:r>
            <a:r>
              <a:rPr lang="en-US" sz="1600" b="1" dirty="0" err="1">
                <a:solidFill>
                  <a:schemeClr val="accent6">
                    <a:lumMod val="75000"/>
                  </a:schemeClr>
                </a:solidFill>
                <a:latin typeface="Courier New" pitchFamily="49" charset="0"/>
              </a:rPr>
              <a:t>makeSocket</a:t>
            </a:r>
            <a:r>
              <a:rPr lang="en-US" sz="1600" b="1" dirty="0">
                <a:latin typeface="Courier New" pitchFamily="49" charset="0"/>
              </a:rPr>
              <a:t>() { return new Socket(); // A }</a:t>
            </a:r>
          </a:p>
          <a:p>
            <a:pPr marL="228600" indent="-228600" algn="l" rtl="0">
              <a:lnSpc>
                <a:spcPct val="80000"/>
              </a:lnSpc>
              <a:spcBef>
                <a:spcPct val="35000"/>
              </a:spcBef>
              <a:spcAft>
                <a:spcPct val="15000"/>
              </a:spcAft>
            </a:pPr>
            <a:r>
              <a:rPr lang="en-US" sz="1600" b="1" dirty="0">
                <a:solidFill>
                  <a:schemeClr val="accent6">
                    <a:lumMod val="75000"/>
                  </a:schemeClr>
                </a:solidFill>
                <a:latin typeface="Courier New" pitchFamily="49" charset="0"/>
              </a:rPr>
              <a:t>open</a:t>
            </a:r>
            <a:r>
              <a:rPr lang="en-US" sz="1600" b="1" dirty="0">
                <a:latin typeface="Courier New" pitchFamily="49" charset="0"/>
              </a:rPr>
              <a:t>(Socket l) { </a:t>
            </a:r>
            <a:r>
              <a:rPr lang="en-US" sz="1600" b="1" dirty="0" err="1">
                <a:latin typeface="Courier New" pitchFamily="49" charset="0"/>
              </a:rPr>
              <a:t>l.connect</a:t>
            </a:r>
            <a:r>
              <a:rPr lang="en-US" sz="1600" b="1" dirty="0">
                <a:latin typeface="Courier New" pitchFamily="49" charset="0"/>
              </a:rPr>
              <a:t>(); }</a:t>
            </a:r>
          </a:p>
          <a:p>
            <a:pPr marL="228600" indent="-228600" algn="l" rtl="0">
              <a:lnSpc>
                <a:spcPct val="80000"/>
              </a:lnSpc>
              <a:spcBef>
                <a:spcPct val="15000"/>
              </a:spcBef>
              <a:spcAft>
                <a:spcPct val="15000"/>
              </a:spcAft>
            </a:pPr>
            <a:r>
              <a:rPr lang="en-US" sz="1600" b="1" dirty="0">
                <a:solidFill>
                  <a:schemeClr val="accent6">
                    <a:lumMod val="75000"/>
                  </a:schemeClr>
                </a:solidFill>
                <a:latin typeface="Courier New" pitchFamily="49" charset="0"/>
              </a:rPr>
              <a:t>talk</a:t>
            </a:r>
            <a:r>
              <a:rPr lang="en-US" sz="1600" b="1" dirty="0">
                <a:latin typeface="Courier New" pitchFamily="49" charset="0"/>
              </a:rPr>
              <a:t>(Socket s) { </a:t>
            </a:r>
            <a:r>
              <a:rPr lang="en-US" sz="1600" b="1" dirty="0" err="1">
                <a:latin typeface="Courier New" pitchFamily="49" charset="0"/>
              </a:rPr>
              <a:t>s.getOutputStream</a:t>
            </a:r>
            <a:r>
              <a:rPr lang="en-US" sz="1600" b="1" dirty="0">
                <a:latin typeface="Courier New" pitchFamily="49" charset="0"/>
              </a:rPr>
              <a:t>()).write(“hello”); }</a:t>
            </a:r>
          </a:p>
          <a:p>
            <a:pPr marL="228600" indent="-228600" algn="l" rtl="0">
              <a:lnSpc>
                <a:spcPct val="80000"/>
              </a:lnSpc>
              <a:spcBef>
                <a:spcPct val="15000"/>
              </a:spcBef>
              <a:spcAft>
                <a:spcPct val="15000"/>
              </a:spcAft>
            </a:pPr>
            <a:endParaRPr lang="en-US" sz="1600" b="1" dirty="0">
              <a:latin typeface="Courier New" pitchFamily="49" charset="0"/>
            </a:endParaRPr>
          </a:p>
          <a:p>
            <a:pPr marL="228600" indent="-228600" algn="l" rtl="0">
              <a:lnSpc>
                <a:spcPct val="80000"/>
              </a:lnSpc>
              <a:spcBef>
                <a:spcPct val="15000"/>
              </a:spcBef>
              <a:spcAft>
                <a:spcPct val="15000"/>
              </a:spcAft>
            </a:pPr>
            <a:r>
              <a:rPr lang="en-US" sz="1600" b="1" dirty="0">
                <a:latin typeface="Courier New" pitchFamily="49" charset="0"/>
              </a:rPr>
              <a:t>main() {</a:t>
            </a:r>
          </a:p>
          <a:p>
            <a:pPr marL="228600" indent="-228600" algn="l" rtl="0">
              <a:lnSpc>
                <a:spcPct val="80000"/>
              </a:lnSpc>
              <a:spcBef>
                <a:spcPct val="15000"/>
              </a:spcBef>
              <a:spcAft>
                <a:spcPct val="15000"/>
              </a:spcAft>
            </a:pPr>
            <a:r>
              <a:rPr lang="en-US" sz="1600" b="1" dirty="0">
                <a:solidFill>
                  <a:srgbClr val="006600"/>
                </a:solidFill>
                <a:latin typeface="Courier New" pitchFamily="49" charset="0"/>
              </a:rPr>
              <a:t>  Set&lt;</a:t>
            </a:r>
            <a:r>
              <a:rPr lang="en-US" sz="1600" b="1" dirty="0" err="1">
                <a:solidFill>
                  <a:srgbClr val="006600"/>
                </a:solidFill>
                <a:latin typeface="Courier New" pitchFamily="49" charset="0"/>
              </a:rPr>
              <a:t>SocketHolder</a:t>
            </a:r>
            <a:r>
              <a:rPr lang="en-US" sz="1600" b="1" dirty="0">
                <a:solidFill>
                  <a:srgbClr val="006600"/>
                </a:solidFill>
                <a:latin typeface="Courier New" pitchFamily="49" charset="0"/>
              </a:rPr>
              <a:t>&gt; set = new </a:t>
            </a:r>
            <a:r>
              <a:rPr lang="en-US" sz="1600" b="1" dirty="0" err="1">
                <a:solidFill>
                  <a:srgbClr val="006600"/>
                </a:solidFill>
                <a:latin typeface="Courier New" pitchFamily="49" charset="0"/>
              </a:rPr>
              <a:t>HashSet</a:t>
            </a:r>
            <a:r>
              <a:rPr lang="en-US" sz="1600" b="1" dirty="0">
                <a:solidFill>
                  <a:srgbClr val="006600"/>
                </a:solidFill>
                <a:latin typeface="Courier New" pitchFamily="49" charset="0"/>
              </a:rPr>
              <a:t>&lt;</a:t>
            </a:r>
            <a:r>
              <a:rPr lang="en-US" sz="1600" b="1" dirty="0" err="1">
                <a:solidFill>
                  <a:srgbClr val="006600"/>
                </a:solidFill>
                <a:latin typeface="Courier New" pitchFamily="49" charset="0"/>
              </a:rPr>
              <a:t>SocketHolder</a:t>
            </a:r>
            <a:r>
              <a:rPr lang="en-US" sz="1600" b="1" dirty="0">
                <a:solidFill>
                  <a:srgbClr val="006600"/>
                </a:solidFill>
                <a:latin typeface="Courier New" pitchFamily="49" charset="0"/>
              </a:rPr>
              <a:t>&gt;();</a:t>
            </a:r>
          </a:p>
          <a:p>
            <a:pPr marL="228600" indent="-228600" algn="l" rtl="0">
              <a:lnSpc>
                <a:spcPct val="80000"/>
              </a:lnSpc>
              <a:spcBef>
                <a:spcPct val="15000"/>
              </a:spcBef>
              <a:spcAft>
                <a:spcPct val="15000"/>
              </a:spcAft>
            </a:pPr>
            <a:r>
              <a:rPr lang="en-US" sz="1600" b="1" dirty="0">
                <a:latin typeface="Courier New" pitchFamily="49" charset="0"/>
              </a:rPr>
              <a:t>  while(…) { </a:t>
            </a:r>
          </a:p>
          <a:p>
            <a:pPr marL="228600" indent="-228600" algn="l" rtl="0">
              <a:lnSpc>
                <a:spcPct val="80000"/>
              </a:lnSpc>
              <a:spcBef>
                <a:spcPct val="15000"/>
              </a:spcBef>
              <a:spcAft>
                <a:spcPct val="15000"/>
              </a:spcAft>
            </a:pPr>
            <a:r>
              <a:rPr lang="en-US" sz="1600" b="1" dirty="0">
                <a:latin typeface="Courier New" pitchFamily="49" charset="0"/>
              </a:rPr>
              <a:t>     </a:t>
            </a:r>
            <a:r>
              <a:rPr lang="en-US" sz="1600" b="1" dirty="0" err="1">
                <a:solidFill>
                  <a:schemeClr val="tx2"/>
                </a:solidFill>
                <a:latin typeface="Courier New" pitchFamily="49" charset="0"/>
              </a:rPr>
              <a:t>SocketHolder</a:t>
            </a:r>
            <a:r>
              <a:rPr lang="en-US" sz="1600" b="1" dirty="0">
                <a:solidFill>
                  <a:schemeClr val="tx2"/>
                </a:solidFill>
                <a:latin typeface="Courier New" pitchFamily="49" charset="0"/>
              </a:rPr>
              <a:t> h = new </a:t>
            </a:r>
            <a:r>
              <a:rPr lang="en-US" sz="1600" b="1" dirty="0" err="1">
                <a:solidFill>
                  <a:schemeClr val="tx2"/>
                </a:solidFill>
                <a:latin typeface="Courier New" pitchFamily="49" charset="0"/>
              </a:rPr>
              <a:t>SocketHolder</a:t>
            </a:r>
            <a:r>
              <a:rPr lang="en-US" sz="1600" b="1" dirty="0">
                <a:solidFill>
                  <a:schemeClr val="tx2"/>
                </a:solidFill>
                <a:latin typeface="Courier New" pitchFamily="49" charset="0"/>
              </a:rPr>
              <a:t>();</a:t>
            </a:r>
          </a:p>
          <a:p>
            <a:pPr marL="228600" indent="-228600" algn="l" rtl="0">
              <a:lnSpc>
                <a:spcPct val="80000"/>
              </a:lnSpc>
              <a:spcBef>
                <a:spcPct val="15000"/>
              </a:spcBef>
              <a:spcAft>
                <a:spcPct val="15000"/>
              </a:spcAft>
            </a:pPr>
            <a:r>
              <a:rPr lang="en-US" sz="1600" b="1" dirty="0">
                <a:latin typeface="Courier New" pitchFamily="49" charset="0"/>
              </a:rPr>
              <a:t>     </a:t>
            </a:r>
            <a:r>
              <a:rPr lang="en-US" sz="1600" b="1" dirty="0" err="1">
                <a:solidFill>
                  <a:srgbClr val="006600"/>
                </a:solidFill>
                <a:latin typeface="Courier New" pitchFamily="49" charset="0"/>
              </a:rPr>
              <a:t>h.s</a:t>
            </a:r>
            <a:r>
              <a:rPr lang="en-US" sz="1600" b="1" dirty="0">
                <a:solidFill>
                  <a:schemeClr val="tx2"/>
                </a:solidFill>
                <a:latin typeface="Courier New" pitchFamily="49" charset="0"/>
              </a:rPr>
              <a:t> =</a:t>
            </a:r>
            <a:r>
              <a:rPr lang="en-US" sz="1600" b="1" dirty="0">
                <a:latin typeface="Courier New" pitchFamily="49" charset="0"/>
              </a:rPr>
              <a:t> </a:t>
            </a:r>
            <a:r>
              <a:rPr lang="en-US" sz="1600" b="1" dirty="0" err="1">
                <a:solidFill>
                  <a:schemeClr val="accent6">
                    <a:lumMod val="75000"/>
                  </a:schemeClr>
                </a:solidFill>
                <a:latin typeface="Courier New" pitchFamily="49" charset="0"/>
              </a:rPr>
              <a:t>makeSocket</a:t>
            </a:r>
            <a:r>
              <a:rPr lang="en-US" sz="1600" b="1" dirty="0">
                <a:latin typeface="Courier New" pitchFamily="49" charset="0"/>
              </a:rPr>
              <a:t>();</a:t>
            </a:r>
          </a:p>
          <a:p>
            <a:pPr marL="228600" indent="-228600" algn="l" rtl="0">
              <a:lnSpc>
                <a:spcPct val="80000"/>
              </a:lnSpc>
              <a:spcBef>
                <a:spcPct val="15000"/>
              </a:spcBef>
              <a:spcAft>
                <a:spcPct val="15000"/>
              </a:spcAft>
            </a:pPr>
            <a:r>
              <a:rPr lang="en-US" sz="1600" b="1" dirty="0">
                <a:latin typeface="Courier New" pitchFamily="49" charset="0"/>
              </a:rPr>
              <a:t>     </a:t>
            </a:r>
            <a:r>
              <a:rPr lang="en-US" sz="1600" b="1" dirty="0" err="1">
                <a:solidFill>
                  <a:srgbClr val="006600"/>
                </a:solidFill>
                <a:latin typeface="Courier New" pitchFamily="49" charset="0"/>
              </a:rPr>
              <a:t>set.add</a:t>
            </a:r>
            <a:r>
              <a:rPr lang="en-US" sz="1600" b="1" dirty="0">
                <a:solidFill>
                  <a:srgbClr val="006600"/>
                </a:solidFill>
                <a:latin typeface="Courier New" pitchFamily="49" charset="0"/>
              </a:rPr>
              <a:t>(h)</a:t>
            </a:r>
            <a:r>
              <a:rPr lang="en-US" sz="1600" b="1" dirty="0">
                <a:solidFill>
                  <a:schemeClr val="tx2">
                    <a:lumMod val="75000"/>
                  </a:schemeClr>
                </a:solidFill>
                <a:latin typeface="Courier New" pitchFamily="49" charset="0"/>
              </a:rPr>
              <a:t>;</a:t>
            </a:r>
          </a:p>
          <a:p>
            <a:pPr marL="228600" indent="-228600" algn="l" rtl="0">
              <a:lnSpc>
                <a:spcPct val="80000"/>
              </a:lnSpc>
              <a:spcBef>
                <a:spcPct val="15000"/>
              </a:spcBef>
              <a:spcAft>
                <a:spcPct val="15000"/>
              </a:spcAft>
            </a:pPr>
            <a:r>
              <a:rPr lang="en-US" sz="1600" b="1" dirty="0">
                <a:latin typeface="Courier New" pitchFamily="49" charset="0"/>
              </a:rPr>
              <a:t>  } </a:t>
            </a:r>
          </a:p>
          <a:p>
            <a:pPr marL="228600" indent="-228600" algn="l" rtl="0">
              <a:lnSpc>
                <a:spcPct val="80000"/>
              </a:lnSpc>
              <a:spcBef>
                <a:spcPct val="15000"/>
              </a:spcBef>
              <a:spcAft>
                <a:spcPct val="15000"/>
              </a:spcAft>
            </a:pPr>
            <a:r>
              <a:rPr lang="en-US" sz="1600" b="1" dirty="0">
                <a:latin typeface="Courier New" pitchFamily="49" charset="0"/>
              </a:rPr>
              <a:t>  for (</a:t>
            </a:r>
            <a:r>
              <a:rPr lang="en-US" sz="1600" b="1" dirty="0" err="1">
                <a:latin typeface="Courier New" pitchFamily="49" charset="0"/>
              </a:rPr>
              <a:t>Iterator</a:t>
            </a:r>
            <a:r>
              <a:rPr lang="en-US" sz="1600" b="1" dirty="0">
                <a:latin typeface="Courier New" pitchFamily="49" charset="0"/>
              </a:rPr>
              <a:t>&lt;</a:t>
            </a:r>
            <a:r>
              <a:rPr lang="en-US" sz="1600" b="1" dirty="0" err="1">
                <a:latin typeface="Courier New" pitchFamily="49" charset="0"/>
              </a:rPr>
              <a:t>SocketHolder</a:t>
            </a:r>
            <a:r>
              <a:rPr lang="en-US" sz="1600" b="1" dirty="0">
                <a:latin typeface="Courier New" pitchFamily="49" charset="0"/>
              </a:rPr>
              <a:t>&gt; it = </a:t>
            </a:r>
            <a:r>
              <a:rPr lang="en-US" sz="1600" b="1" dirty="0" err="1">
                <a:latin typeface="Courier New" pitchFamily="49" charset="0"/>
              </a:rPr>
              <a:t>set.iterator</a:t>
            </a:r>
            <a:r>
              <a:rPr lang="en-US" sz="1600" b="1" dirty="0">
                <a:latin typeface="Courier New" pitchFamily="49" charset="0"/>
              </a:rPr>
              <a:t>(); …) {</a:t>
            </a:r>
          </a:p>
          <a:p>
            <a:pPr marL="228600" indent="-228600" algn="l" rtl="0">
              <a:lnSpc>
                <a:spcPct val="80000"/>
              </a:lnSpc>
              <a:spcBef>
                <a:spcPct val="15000"/>
              </a:spcBef>
              <a:spcAft>
                <a:spcPct val="15000"/>
              </a:spcAft>
            </a:pPr>
            <a:r>
              <a:rPr lang="en-US" sz="1600" b="1" dirty="0">
                <a:latin typeface="Courier New" pitchFamily="49" charset="0"/>
              </a:rPr>
              <a:t>     Socket g = </a:t>
            </a:r>
            <a:r>
              <a:rPr lang="en-US" sz="1600" b="1" dirty="0" err="1">
                <a:solidFill>
                  <a:schemeClr val="accent6">
                    <a:lumMod val="75000"/>
                  </a:schemeClr>
                </a:solidFill>
                <a:latin typeface="Courier New" pitchFamily="49" charset="0"/>
              </a:rPr>
              <a:t>it.next</a:t>
            </a:r>
            <a:r>
              <a:rPr lang="en-US" sz="1600" b="1" dirty="0">
                <a:solidFill>
                  <a:schemeClr val="accent6">
                    <a:lumMod val="75000"/>
                  </a:schemeClr>
                </a:solidFill>
                <a:latin typeface="Courier New" pitchFamily="49" charset="0"/>
              </a:rPr>
              <a:t>().s</a:t>
            </a:r>
            <a:r>
              <a:rPr lang="en-US" sz="1600" b="1" dirty="0">
                <a:latin typeface="Courier New" pitchFamily="49" charset="0"/>
              </a:rPr>
              <a:t>;</a:t>
            </a:r>
          </a:p>
          <a:p>
            <a:pPr marL="228600" indent="-228600" algn="l" rtl="0">
              <a:lnSpc>
                <a:spcPct val="80000"/>
              </a:lnSpc>
              <a:spcBef>
                <a:spcPct val="15000"/>
              </a:spcBef>
              <a:spcAft>
                <a:spcPct val="15000"/>
              </a:spcAft>
            </a:pPr>
            <a:r>
              <a:rPr lang="en-US" sz="1600" b="1" dirty="0">
                <a:latin typeface="Courier New" pitchFamily="49" charset="0"/>
              </a:rPr>
              <a:t>     </a:t>
            </a:r>
            <a:r>
              <a:rPr lang="en-US" sz="1600" b="1" dirty="0">
                <a:solidFill>
                  <a:schemeClr val="accent6">
                    <a:lumMod val="75000"/>
                  </a:schemeClr>
                </a:solidFill>
                <a:latin typeface="Courier New" pitchFamily="49" charset="0"/>
              </a:rPr>
              <a:t>open</a:t>
            </a:r>
            <a:r>
              <a:rPr lang="en-US" sz="1600" b="1" dirty="0">
                <a:latin typeface="Courier New" pitchFamily="49" charset="0"/>
              </a:rPr>
              <a:t>(g);</a:t>
            </a:r>
          </a:p>
          <a:p>
            <a:pPr marL="228600" indent="-228600" algn="l" rtl="0">
              <a:lnSpc>
                <a:spcPct val="80000"/>
              </a:lnSpc>
              <a:spcBef>
                <a:spcPct val="15000"/>
              </a:spcBef>
              <a:spcAft>
                <a:spcPct val="15000"/>
              </a:spcAft>
            </a:pPr>
            <a:r>
              <a:rPr lang="en-US" sz="1600" b="1" dirty="0">
                <a:latin typeface="Courier New" pitchFamily="49" charset="0"/>
              </a:rPr>
              <a:t>     </a:t>
            </a:r>
            <a:r>
              <a:rPr lang="en-US" sz="1600" b="1" dirty="0">
                <a:solidFill>
                  <a:schemeClr val="accent6">
                    <a:lumMod val="75000"/>
                  </a:schemeClr>
                </a:solidFill>
                <a:latin typeface="Courier New" pitchFamily="49" charset="0"/>
              </a:rPr>
              <a:t>talk</a:t>
            </a:r>
            <a:r>
              <a:rPr lang="en-US" sz="1600" b="1" dirty="0">
                <a:latin typeface="Courier New" pitchFamily="49" charset="0"/>
              </a:rPr>
              <a:t>(g);</a:t>
            </a:r>
          </a:p>
          <a:p>
            <a:pPr marL="228600" indent="-228600" algn="l" rtl="0">
              <a:lnSpc>
                <a:spcPct val="80000"/>
              </a:lnSpc>
              <a:spcBef>
                <a:spcPct val="15000"/>
              </a:spcBef>
              <a:spcAft>
                <a:spcPct val="15000"/>
              </a:spcAft>
            </a:pPr>
            <a:r>
              <a:rPr lang="en-US" sz="1600" b="1" dirty="0">
                <a:latin typeface="Courier New" pitchFamily="49" charset="0"/>
              </a:rPr>
              <a:t>   }</a:t>
            </a:r>
          </a:p>
          <a:p>
            <a:pPr marL="228600" indent="-228600" algn="l" rtl="0">
              <a:lnSpc>
                <a:spcPct val="80000"/>
              </a:lnSpc>
              <a:spcBef>
                <a:spcPct val="15000"/>
              </a:spcBef>
              <a:spcAft>
                <a:spcPct val="15000"/>
              </a:spcAft>
            </a:pPr>
            <a:r>
              <a:rPr lang="en-US" sz="1600" b="1" dirty="0">
                <a:latin typeface="Courier New" pitchFamily="49" charset="0"/>
              </a:rPr>
              <a:t>}</a:t>
            </a:r>
          </a:p>
        </p:txBody>
      </p:sp>
      <p:sp>
        <p:nvSpPr>
          <p:cNvPr id="6" name="Slide Number Placeholder 12"/>
          <p:cNvSpPr>
            <a:spLocks noGrp="1"/>
          </p:cNvSpPr>
          <p:nvPr>
            <p:ph type="sldNum" sz="quarter" idx="12"/>
          </p:nvPr>
        </p:nvSpPr>
        <p:spPr>
          <a:xfrm>
            <a:off x="8244408" y="6492875"/>
            <a:ext cx="899592" cy="365125"/>
          </a:xfrm>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2585410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152400" y="228600"/>
            <a:ext cx="8245475" cy="498475"/>
          </a:xfrm>
        </p:spPr>
        <p:txBody>
          <a:bodyPr>
            <a:noAutofit/>
          </a:bodyPr>
          <a:lstStyle/>
          <a:p>
            <a:r>
              <a:rPr lang="en-US" dirty="0"/>
              <a:t>(In)correct usage of APIs</a:t>
            </a:r>
          </a:p>
        </p:txBody>
      </p:sp>
      <p:sp>
        <p:nvSpPr>
          <p:cNvPr id="605198" name="Rectangle 14"/>
          <p:cNvSpPr>
            <a:spLocks noChangeArrowheads="1"/>
          </p:cNvSpPr>
          <p:nvPr/>
        </p:nvSpPr>
        <p:spPr bwMode="auto">
          <a:xfrm>
            <a:off x="457200" y="990600"/>
            <a:ext cx="7848600" cy="2438400"/>
          </a:xfrm>
          <a:prstGeom prst="rect">
            <a:avLst/>
          </a:prstGeom>
          <a:noFill/>
          <a:ln w="9525">
            <a:noFill/>
            <a:miter lim="800000"/>
            <a:headEnd/>
            <a:tailEnd/>
          </a:ln>
          <a:effectLst/>
        </p:spPr>
        <p:txBody>
          <a:bodyPr/>
          <a:lstStyle/>
          <a:p>
            <a:pPr marL="342900" indent="-342900" algn="l" rtl="0">
              <a:lnSpc>
                <a:spcPct val="100000"/>
              </a:lnSpc>
              <a:spcBef>
                <a:spcPct val="35000"/>
              </a:spcBef>
              <a:spcAft>
                <a:spcPct val="15000"/>
              </a:spcAft>
              <a:buFont typeface="Wingdings" pitchFamily="2" charset="2"/>
              <a:buChar char="§"/>
            </a:pPr>
            <a:r>
              <a:rPr lang="en-US" sz="1800" b="1" dirty="0">
                <a:solidFill>
                  <a:schemeClr val="accent1"/>
                </a:solidFill>
              </a:rPr>
              <a:t>Application trend: Increasing number of libraries and APIs</a:t>
            </a:r>
          </a:p>
          <a:p>
            <a:pPr marL="742950" lvl="1" indent="-285750" algn="l" rtl="0">
              <a:lnSpc>
                <a:spcPct val="100000"/>
              </a:lnSpc>
              <a:spcBef>
                <a:spcPct val="25000"/>
              </a:spcBef>
              <a:spcAft>
                <a:spcPct val="15000"/>
              </a:spcAft>
              <a:buFont typeface="Arial" charset="0"/>
              <a:buChar char="–"/>
            </a:pPr>
            <a:r>
              <a:rPr lang="en-US" dirty="0"/>
              <a:t>Non-trivial restrictions on permitted sequences of operations</a:t>
            </a:r>
            <a:r>
              <a:rPr lang="en-US" b="1" dirty="0"/>
              <a:t> </a:t>
            </a:r>
          </a:p>
          <a:p>
            <a:pPr marL="342900" indent="-342900" algn="l" rtl="0">
              <a:lnSpc>
                <a:spcPct val="100000"/>
              </a:lnSpc>
              <a:spcBef>
                <a:spcPct val="35000"/>
              </a:spcBef>
              <a:spcAft>
                <a:spcPct val="15000"/>
              </a:spcAft>
              <a:buFont typeface="Wingdings" pitchFamily="2" charset="2"/>
              <a:buChar char="§"/>
            </a:pPr>
            <a:r>
              <a:rPr lang="en-US" sz="1800" b="1" dirty="0">
                <a:solidFill>
                  <a:schemeClr val="accent1"/>
                </a:solidFill>
              </a:rPr>
              <a:t>Typestate:</a:t>
            </a:r>
            <a:r>
              <a:rPr lang="en-US" dirty="0">
                <a:solidFill>
                  <a:schemeClr val="accent1"/>
                </a:solidFill>
              </a:rPr>
              <a:t> </a:t>
            </a:r>
            <a:r>
              <a:rPr lang="en-US" dirty="0"/>
              <a:t>Temporal safety properties</a:t>
            </a:r>
          </a:p>
          <a:p>
            <a:pPr marL="742950" lvl="1" indent="-285750" algn="l" rtl="0">
              <a:lnSpc>
                <a:spcPct val="100000"/>
              </a:lnSpc>
              <a:spcBef>
                <a:spcPct val="25000"/>
              </a:spcBef>
              <a:spcAft>
                <a:spcPct val="15000"/>
              </a:spcAft>
              <a:buFont typeface="Arial" charset="0"/>
              <a:buChar char="–"/>
            </a:pPr>
            <a:r>
              <a:rPr lang="en-US" dirty="0"/>
              <a:t>What sequence of operations are permitted on an object?</a:t>
            </a:r>
          </a:p>
          <a:p>
            <a:pPr marL="742950" lvl="1" indent="-285750" algn="l" rtl="0">
              <a:lnSpc>
                <a:spcPct val="100000"/>
              </a:lnSpc>
              <a:spcBef>
                <a:spcPct val="25000"/>
              </a:spcBef>
              <a:spcAft>
                <a:spcPct val="15000"/>
              </a:spcAft>
              <a:buFont typeface="Arial" charset="0"/>
              <a:buChar char="–"/>
            </a:pPr>
            <a:r>
              <a:rPr lang="en-US" dirty="0"/>
              <a:t>Encoded as DFA</a:t>
            </a:r>
          </a:p>
          <a:p>
            <a:pPr marL="742950" lvl="1" indent="-285750" algn="l" rtl="0">
              <a:lnSpc>
                <a:spcPct val="100000"/>
              </a:lnSpc>
              <a:spcBef>
                <a:spcPct val="25000"/>
              </a:spcBef>
              <a:spcAft>
                <a:spcPct val="15000"/>
              </a:spcAft>
              <a:buFont typeface="Arial" charset="0"/>
              <a:buNone/>
            </a:pPr>
            <a:r>
              <a:rPr lang="en-US" sz="1800" b="1" dirty="0"/>
              <a:t>e.g. “Don’t use a Socket unless it is connected”</a:t>
            </a:r>
          </a:p>
        </p:txBody>
      </p:sp>
      <p:grpSp>
        <p:nvGrpSpPr>
          <p:cNvPr id="2" name="Group 28"/>
          <p:cNvGrpSpPr/>
          <p:nvPr/>
        </p:nvGrpSpPr>
        <p:grpSpPr>
          <a:xfrm>
            <a:off x="1603375" y="3356992"/>
            <a:ext cx="5894570" cy="3127177"/>
            <a:chOff x="1603375" y="3502223"/>
            <a:chExt cx="5894570" cy="3127177"/>
          </a:xfrm>
        </p:grpSpPr>
        <p:sp>
          <p:nvSpPr>
            <p:cNvPr id="605201" name="Oval 17"/>
            <p:cNvSpPr>
              <a:spLocks noChangeArrowheads="1"/>
            </p:cNvSpPr>
            <p:nvPr/>
          </p:nvSpPr>
          <p:spPr bwMode="auto">
            <a:xfrm>
              <a:off x="1603375" y="4579937"/>
              <a:ext cx="1143000" cy="762000"/>
            </a:xfrm>
            <a:prstGeom prst="ellipse">
              <a:avLst/>
            </a:prstGeom>
            <a:solidFill>
              <a:schemeClr val="accent4">
                <a:lumMod val="75000"/>
              </a:schemeClr>
            </a:soli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1800">
                  <a:solidFill>
                    <a:schemeClr val="bg1"/>
                  </a:solidFill>
                </a:rPr>
                <a:t>init</a:t>
              </a:r>
            </a:p>
          </p:txBody>
        </p:sp>
        <p:sp>
          <p:nvSpPr>
            <p:cNvPr id="605202" name="Oval 18"/>
            <p:cNvSpPr>
              <a:spLocks noChangeArrowheads="1"/>
            </p:cNvSpPr>
            <p:nvPr/>
          </p:nvSpPr>
          <p:spPr bwMode="auto">
            <a:xfrm>
              <a:off x="3660775" y="4579937"/>
              <a:ext cx="1143000" cy="762000"/>
            </a:xfrm>
            <a:prstGeom prst="ellipse">
              <a:avLst/>
            </a:prstGeom>
            <a:solidFill>
              <a:srgbClr val="00B0F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1800" dirty="0">
                  <a:solidFill>
                    <a:schemeClr val="bg1"/>
                  </a:solidFill>
                </a:rPr>
                <a:t>connected</a:t>
              </a:r>
            </a:p>
          </p:txBody>
        </p:sp>
        <p:sp>
          <p:nvSpPr>
            <p:cNvPr id="605203" name="Oval 19"/>
            <p:cNvSpPr>
              <a:spLocks noChangeArrowheads="1"/>
            </p:cNvSpPr>
            <p:nvPr/>
          </p:nvSpPr>
          <p:spPr bwMode="auto">
            <a:xfrm>
              <a:off x="5794375" y="4579937"/>
              <a:ext cx="1143000" cy="762000"/>
            </a:xfrm>
            <a:prstGeom prst="ellipse">
              <a:avLst/>
            </a:prstGeom>
            <a:solidFill>
              <a:srgbClr val="92D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800">
                  <a:solidFill>
                    <a:schemeClr val="bg1"/>
                  </a:solidFill>
                </a:rPr>
                <a:t>closed</a:t>
              </a:r>
            </a:p>
          </p:txBody>
        </p:sp>
        <p:sp>
          <p:nvSpPr>
            <p:cNvPr id="605205" name="Oval 21"/>
            <p:cNvSpPr>
              <a:spLocks noChangeArrowheads="1"/>
            </p:cNvSpPr>
            <p:nvPr/>
          </p:nvSpPr>
          <p:spPr bwMode="auto">
            <a:xfrm>
              <a:off x="3810000" y="5799137"/>
              <a:ext cx="987425" cy="75406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t>err</a:t>
              </a:r>
            </a:p>
          </p:txBody>
        </p:sp>
        <p:cxnSp>
          <p:nvCxnSpPr>
            <p:cNvPr id="605206" name="AutoShape 22"/>
            <p:cNvCxnSpPr>
              <a:cxnSpLocks noChangeShapeType="1"/>
              <a:stCxn id="605201" idx="6"/>
              <a:endCxn id="605202" idx="2"/>
            </p:cNvCxnSpPr>
            <p:nvPr/>
          </p:nvCxnSpPr>
          <p:spPr bwMode="auto">
            <a:xfrm>
              <a:off x="2746375" y="4960937"/>
              <a:ext cx="914400" cy="0"/>
            </a:xfrm>
            <a:prstGeom prst="straightConnector1">
              <a:avLst/>
            </a:prstGeom>
            <a:noFill/>
            <a:ln w="12700">
              <a:solidFill>
                <a:schemeClr val="tx1"/>
              </a:solidFill>
              <a:round/>
              <a:headEnd/>
              <a:tailEnd type="triangle" w="med" len="med"/>
            </a:ln>
            <a:effectLst/>
          </p:spPr>
        </p:cxnSp>
        <p:cxnSp>
          <p:nvCxnSpPr>
            <p:cNvPr id="605207" name="AutoShape 23"/>
            <p:cNvCxnSpPr>
              <a:cxnSpLocks noChangeShapeType="1"/>
              <a:stCxn id="605202" idx="6"/>
              <a:endCxn id="605203" idx="2"/>
            </p:cNvCxnSpPr>
            <p:nvPr/>
          </p:nvCxnSpPr>
          <p:spPr bwMode="auto">
            <a:xfrm>
              <a:off x="4803775" y="4960937"/>
              <a:ext cx="990600" cy="0"/>
            </a:xfrm>
            <a:prstGeom prst="straightConnector1">
              <a:avLst/>
            </a:prstGeom>
            <a:noFill/>
            <a:ln w="12700">
              <a:solidFill>
                <a:schemeClr val="tx1"/>
              </a:solidFill>
              <a:round/>
              <a:headEnd/>
              <a:tailEnd type="triangle" w="med" len="med"/>
            </a:ln>
            <a:effectLst/>
          </p:spPr>
        </p:cxnSp>
        <p:cxnSp>
          <p:nvCxnSpPr>
            <p:cNvPr id="605208" name="AutoShape 24"/>
            <p:cNvCxnSpPr>
              <a:cxnSpLocks noChangeShapeType="1"/>
              <a:stCxn id="605201" idx="4"/>
              <a:endCxn id="605205" idx="2"/>
            </p:cNvCxnSpPr>
            <p:nvPr/>
          </p:nvCxnSpPr>
          <p:spPr bwMode="auto">
            <a:xfrm rot="16200000" flipH="1">
              <a:off x="2575321" y="4941490"/>
              <a:ext cx="834232" cy="1635125"/>
            </a:xfrm>
            <a:prstGeom prst="curvedConnector2">
              <a:avLst/>
            </a:prstGeom>
            <a:noFill/>
            <a:ln w="12700">
              <a:solidFill>
                <a:schemeClr val="tx1"/>
              </a:solidFill>
              <a:round/>
              <a:headEnd/>
              <a:tailEnd type="triangle" w="med" len="med"/>
            </a:ln>
            <a:effectLst/>
          </p:spPr>
        </p:cxnSp>
        <p:cxnSp>
          <p:nvCxnSpPr>
            <p:cNvPr id="605209" name="AutoShape 25"/>
            <p:cNvCxnSpPr>
              <a:cxnSpLocks noChangeShapeType="1"/>
              <a:stCxn id="605203" idx="4"/>
              <a:endCxn id="605205" idx="6"/>
            </p:cNvCxnSpPr>
            <p:nvPr/>
          </p:nvCxnSpPr>
          <p:spPr bwMode="auto">
            <a:xfrm rot="5400000">
              <a:off x="5164534" y="4974828"/>
              <a:ext cx="834232" cy="1568450"/>
            </a:xfrm>
            <a:prstGeom prst="curvedConnector2">
              <a:avLst/>
            </a:prstGeom>
            <a:noFill/>
            <a:ln w="12700">
              <a:solidFill>
                <a:schemeClr val="tx1"/>
              </a:solidFill>
              <a:round/>
              <a:headEnd/>
              <a:tailEnd type="triangle" w="med" len="med"/>
            </a:ln>
            <a:effectLst/>
          </p:spPr>
        </p:cxnSp>
        <p:cxnSp>
          <p:nvCxnSpPr>
            <p:cNvPr id="605210" name="AutoShape 26"/>
            <p:cNvCxnSpPr>
              <a:cxnSpLocks noChangeShapeType="1"/>
              <a:stCxn id="605205" idx="4"/>
              <a:endCxn id="605205" idx="6"/>
            </p:cNvCxnSpPr>
            <p:nvPr/>
          </p:nvCxnSpPr>
          <p:spPr bwMode="auto">
            <a:xfrm rot="5400000" flipH="1" flipV="1">
              <a:off x="4362053" y="6117829"/>
              <a:ext cx="377031" cy="493712"/>
            </a:xfrm>
            <a:prstGeom prst="curvedConnector4">
              <a:avLst>
                <a:gd name="adj1" fmla="val -60632"/>
                <a:gd name="adj2" fmla="val 146302"/>
              </a:avLst>
            </a:prstGeom>
            <a:noFill/>
            <a:ln w="12700">
              <a:solidFill>
                <a:schemeClr val="tx1"/>
              </a:solidFill>
              <a:round/>
              <a:headEnd/>
              <a:tailEnd type="triangle" w="med" len="med"/>
            </a:ln>
            <a:effectLst/>
          </p:spPr>
        </p:cxnSp>
        <p:cxnSp>
          <p:nvCxnSpPr>
            <p:cNvPr id="605211" name="AutoShape 27"/>
            <p:cNvCxnSpPr>
              <a:cxnSpLocks noChangeShapeType="1"/>
              <a:stCxn id="605202" idx="7"/>
              <a:endCxn id="605202" idx="0"/>
            </p:cNvCxnSpPr>
            <p:nvPr/>
          </p:nvCxnSpPr>
          <p:spPr bwMode="auto">
            <a:xfrm rot="5400000" flipH="1">
              <a:off x="4379912" y="4432300"/>
              <a:ext cx="111125" cy="404813"/>
            </a:xfrm>
            <a:prstGeom prst="curvedConnector3">
              <a:avLst>
                <a:gd name="adj1" fmla="val 305713"/>
              </a:avLst>
            </a:prstGeom>
            <a:noFill/>
            <a:ln w="12700">
              <a:solidFill>
                <a:schemeClr val="tx1"/>
              </a:solidFill>
              <a:round/>
              <a:headEnd/>
              <a:tailEnd type="triangle" w="med" len="med"/>
            </a:ln>
            <a:effectLst/>
          </p:spPr>
        </p:cxnSp>
        <p:cxnSp>
          <p:nvCxnSpPr>
            <p:cNvPr id="605212" name="AutoShape 28"/>
            <p:cNvCxnSpPr>
              <a:cxnSpLocks noChangeShapeType="1"/>
              <a:stCxn id="605201" idx="0"/>
              <a:endCxn id="605203" idx="0"/>
            </p:cNvCxnSpPr>
            <p:nvPr/>
          </p:nvCxnSpPr>
          <p:spPr bwMode="auto">
            <a:xfrm rot="5400000" flipV="1">
              <a:off x="4268787" y="2486025"/>
              <a:ext cx="1588" cy="4191000"/>
            </a:xfrm>
            <a:prstGeom prst="curvedConnector3">
              <a:avLst>
                <a:gd name="adj1" fmla="val -56366139"/>
              </a:avLst>
            </a:prstGeom>
            <a:noFill/>
            <a:ln w="12700">
              <a:solidFill>
                <a:schemeClr val="tx1"/>
              </a:solidFill>
              <a:round/>
              <a:headEnd/>
              <a:tailEnd type="triangle" w="med" len="med"/>
            </a:ln>
            <a:effectLst/>
          </p:spPr>
        </p:cxnSp>
        <p:sp>
          <p:nvSpPr>
            <p:cNvPr id="605213" name="Text Box 29"/>
            <p:cNvSpPr txBox="1">
              <a:spLocks noChangeArrowheads="1"/>
            </p:cNvSpPr>
            <p:nvPr/>
          </p:nvSpPr>
          <p:spPr bwMode="auto">
            <a:xfrm>
              <a:off x="2746375" y="4732337"/>
              <a:ext cx="888385" cy="307777"/>
            </a:xfrm>
            <a:prstGeom prst="rect">
              <a:avLst/>
            </a:prstGeom>
            <a:noFill/>
            <a:ln w="12700" algn="ctr">
              <a:noFill/>
              <a:miter lim="800000"/>
              <a:headEnd/>
              <a:tailEnd/>
            </a:ln>
            <a:effectLst/>
          </p:spPr>
          <p:txBody>
            <a:bodyPr wrap="none">
              <a:spAutoFit/>
            </a:bodyPr>
            <a:lstStyle/>
            <a:p>
              <a:pPr algn="ctr"/>
              <a:r>
                <a:rPr lang="en-US" sz="1400"/>
                <a:t>connect()</a:t>
              </a:r>
            </a:p>
          </p:txBody>
        </p:sp>
        <p:sp>
          <p:nvSpPr>
            <p:cNvPr id="605214" name="Text Box 30"/>
            <p:cNvSpPr txBox="1">
              <a:spLocks noChangeArrowheads="1"/>
            </p:cNvSpPr>
            <p:nvPr/>
          </p:nvSpPr>
          <p:spPr bwMode="auto">
            <a:xfrm>
              <a:off x="4894263" y="4732337"/>
              <a:ext cx="671979" cy="307777"/>
            </a:xfrm>
            <a:prstGeom prst="rect">
              <a:avLst/>
            </a:prstGeom>
            <a:noFill/>
            <a:ln w="12700" algn="ctr">
              <a:noFill/>
              <a:miter lim="800000"/>
              <a:headEnd/>
              <a:tailEnd/>
            </a:ln>
            <a:effectLst/>
          </p:spPr>
          <p:txBody>
            <a:bodyPr wrap="none">
              <a:spAutoFit/>
            </a:bodyPr>
            <a:lstStyle/>
            <a:p>
              <a:pPr algn="ctr"/>
              <a:r>
                <a:rPr lang="en-US" sz="1400"/>
                <a:t>close()</a:t>
              </a:r>
            </a:p>
          </p:txBody>
        </p:sp>
        <p:sp>
          <p:nvSpPr>
            <p:cNvPr id="605215" name="Text Box 31"/>
            <p:cNvSpPr txBox="1">
              <a:spLocks noChangeArrowheads="1"/>
            </p:cNvSpPr>
            <p:nvPr/>
          </p:nvSpPr>
          <p:spPr bwMode="auto">
            <a:xfrm>
              <a:off x="3861469" y="3893063"/>
              <a:ext cx="1627370" cy="523220"/>
            </a:xfrm>
            <a:prstGeom prst="rect">
              <a:avLst/>
            </a:prstGeom>
            <a:noFill/>
            <a:ln w="12700" algn="ctr">
              <a:noFill/>
              <a:miter lim="800000"/>
              <a:headEnd/>
              <a:tailEnd/>
            </a:ln>
            <a:effectLst/>
          </p:spPr>
          <p:txBody>
            <a:bodyPr wrap="none">
              <a:spAutoFit/>
            </a:bodyPr>
            <a:lstStyle/>
            <a:p>
              <a:pPr algn="ctr"/>
              <a:r>
                <a:rPr lang="en-US" sz="1400" dirty="0" err="1"/>
                <a:t>getInputStream</a:t>
              </a:r>
              <a:r>
                <a:rPr lang="en-US" sz="1400" dirty="0"/>
                <a:t>()</a:t>
              </a:r>
            </a:p>
            <a:p>
              <a:pPr algn="ctr"/>
              <a:r>
                <a:rPr lang="en-US" sz="1400" dirty="0" err="1"/>
                <a:t>getOutputStream</a:t>
              </a:r>
              <a:r>
                <a:rPr lang="en-US" sz="1400" dirty="0"/>
                <a:t>()</a:t>
              </a:r>
            </a:p>
          </p:txBody>
        </p:sp>
        <p:sp>
          <p:nvSpPr>
            <p:cNvPr id="605216" name="Text Box 32"/>
            <p:cNvSpPr txBox="1">
              <a:spLocks noChangeArrowheads="1"/>
            </p:cNvSpPr>
            <p:nvPr/>
          </p:nvSpPr>
          <p:spPr bwMode="auto">
            <a:xfrm>
              <a:off x="5870575" y="5799137"/>
              <a:ext cx="1627370" cy="523220"/>
            </a:xfrm>
            <a:prstGeom prst="rect">
              <a:avLst/>
            </a:prstGeom>
            <a:noFill/>
            <a:ln w="12700" algn="ctr">
              <a:noFill/>
              <a:miter lim="800000"/>
              <a:headEnd/>
              <a:tailEnd/>
            </a:ln>
            <a:effectLst/>
          </p:spPr>
          <p:txBody>
            <a:bodyPr wrap="none">
              <a:spAutoFit/>
            </a:bodyPr>
            <a:lstStyle/>
            <a:p>
              <a:pPr algn="ctr"/>
              <a:r>
                <a:rPr lang="en-US" sz="1400"/>
                <a:t>getInputStream()</a:t>
              </a:r>
            </a:p>
            <a:p>
              <a:pPr algn="ctr"/>
              <a:r>
                <a:rPr lang="en-US" sz="1400"/>
                <a:t>getOutputStream()</a:t>
              </a:r>
            </a:p>
          </p:txBody>
        </p:sp>
        <p:sp>
          <p:nvSpPr>
            <p:cNvPr id="605217" name="Text Box 33"/>
            <p:cNvSpPr txBox="1">
              <a:spLocks noChangeArrowheads="1"/>
            </p:cNvSpPr>
            <p:nvPr/>
          </p:nvSpPr>
          <p:spPr bwMode="auto">
            <a:xfrm>
              <a:off x="1603375" y="6032500"/>
              <a:ext cx="1627370" cy="523220"/>
            </a:xfrm>
            <a:prstGeom prst="rect">
              <a:avLst/>
            </a:prstGeom>
            <a:noFill/>
            <a:ln w="12700" algn="ctr">
              <a:noFill/>
              <a:miter lim="800000"/>
              <a:headEnd/>
              <a:tailEnd/>
            </a:ln>
            <a:effectLst/>
          </p:spPr>
          <p:txBody>
            <a:bodyPr wrap="none">
              <a:spAutoFit/>
            </a:bodyPr>
            <a:lstStyle/>
            <a:p>
              <a:pPr algn="ctr"/>
              <a:r>
                <a:rPr lang="en-US" sz="1400" dirty="0" err="1"/>
                <a:t>getInputStream</a:t>
              </a:r>
              <a:r>
                <a:rPr lang="en-US" sz="1400" dirty="0"/>
                <a:t>()</a:t>
              </a:r>
            </a:p>
            <a:p>
              <a:pPr algn="ctr"/>
              <a:r>
                <a:rPr lang="en-US" sz="1400" dirty="0" err="1"/>
                <a:t>getOutputStream</a:t>
              </a:r>
              <a:r>
                <a:rPr lang="en-US" sz="1400" dirty="0"/>
                <a:t>()</a:t>
              </a:r>
            </a:p>
          </p:txBody>
        </p:sp>
        <p:sp>
          <p:nvSpPr>
            <p:cNvPr id="605218" name="Text Box 34"/>
            <p:cNvSpPr txBox="1">
              <a:spLocks noChangeArrowheads="1"/>
            </p:cNvSpPr>
            <p:nvPr/>
          </p:nvSpPr>
          <p:spPr bwMode="auto">
            <a:xfrm>
              <a:off x="2974975" y="3502223"/>
              <a:ext cx="671979" cy="307777"/>
            </a:xfrm>
            <a:prstGeom prst="rect">
              <a:avLst/>
            </a:prstGeom>
            <a:noFill/>
            <a:ln w="12700" algn="ctr">
              <a:noFill/>
              <a:miter lim="800000"/>
              <a:headEnd/>
              <a:tailEnd/>
            </a:ln>
            <a:effectLst/>
          </p:spPr>
          <p:txBody>
            <a:bodyPr wrap="none">
              <a:spAutoFit/>
            </a:bodyPr>
            <a:lstStyle/>
            <a:p>
              <a:pPr algn="ctr"/>
              <a:r>
                <a:rPr lang="en-US" sz="1400" dirty="0"/>
                <a:t>close()</a:t>
              </a:r>
            </a:p>
          </p:txBody>
        </p:sp>
        <p:sp>
          <p:nvSpPr>
            <p:cNvPr id="605221" name="Text Box 37"/>
            <p:cNvSpPr txBox="1">
              <a:spLocks noChangeArrowheads="1"/>
            </p:cNvSpPr>
            <p:nvPr/>
          </p:nvSpPr>
          <p:spPr bwMode="auto">
            <a:xfrm>
              <a:off x="5053013" y="6415087"/>
              <a:ext cx="263525" cy="214313"/>
            </a:xfrm>
            <a:prstGeom prst="rect">
              <a:avLst/>
            </a:prstGeom>
            <a:noFill/>
            <a:ln w="12700" algn="ctr">
              <a:noFill/>
              <a:miter lim="800000"/>
              <a:headEnd/>
              <a:tailEnd/>
            </a:ln>
            <a:effectLst/>
          </p:spPr>
          <p:txBody>
            <a:bodyPr wrap="none">
              <a:spAutoFit/>
            </a:bodyPr>
            <a:lstStyle/>
            <a:p>
              <a:pPr algn="ctr"/>
              <a:r>
                <a:rPr lang="en-US"/>
                <a:t>*</a:t>
              </a:r>
            </a:p>
          </p:txBody>
        </p:sp>
      </p:grpSp>
      <p:sp>
        <p:nvSpPr>
          <p:cNvPr id="23" name="Slide Number Placeholder 22"/>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ChangeArrowheads="1"/>
          </p:cNvSpPr>
          <p:nvPr/>
        </p:nvSpPr>
        <p:spPr bwMode="auto">
          <a:xfrm>
            <a:off x="3203847" y="6019800"/>
            <a:ext cx="2736305" cy="533400"/>
          </a:xfrm>
          <a:prstGeom prst="rect">
            <a:avLst/>
          </a:prstGeom>
          <a:solidFill>
            <a:srgbClr val="CCFF99"/>
          </a:solidFill>
          <a:ln w="9525" algn="ctr">
            <a:solidFill>
              <a:schemeClr val="tx1"/>
            </a:solidFill>
            <a:miter lim="800000"/>
            <a:headEnd/>
            <a:tailEnd/>
          </a:ln>
        </p:spPr>
        <p:txBody>
          <a:bodyPr wrap="none" anchor="ctr"/>
          <a:lstStyle/>
          <a:p>
            <a:pPr algn="l" rtl="0">
              <a:spcBef>
                <a:spcPct val="0"/>
              </a:spcBef>
              <a:buClrTx/>
              <a:buSzTx/>
              <a:buFontTx/>
              <a:buNone/>
            </a:pPr>
            <a:r>
              <a:rPr lang="en-US">
                <a:solidFill>
                  <a:srgbClr val="000000"/>
                </a:solidFill>
                <a:latin typeface="Tahoma" pitchFamily="34" charset="0"/>
              </a:rPr>
              <a:t>Driver’s Source Code in C</a:t>
            </a:r>
          </a:p>
        </p:txBody>
      </p:sp>
      <p:pic>
        <p:nvPicPr>
          <p:cNvPr id="118787" name="Picture 7" descr="0735605882"/>
          <p:cNvPicPr>
            <a:picLocks noChangeAspect="1" noChangeArrowheads="1"/>
          </p:cNvPicPr>
          <p:nvPr/>
        </p:nvPicPr>
        <p:blipFill>
          <a:blip r:embed="rId3" cstate="print"/>
          <a:srcRect/>
          <a:stretch>
            <a:fillRect/>
          </a:stretch>
        </p:blipFill>
        <p:spPr bwMode="auto">
          <a:xfrm>
            <a:off x="4495800" y="457200"/>
            <a:ext cx="957263" cy="1219200"/>
          </a:xfrm>
          <a:prstGeom prst="rect">
            <a:avLst/>
          </a:prstGeom>
          <a:noFill/>
          <a:ln w="9525">
            <a:solidFill>
              <a:schemeClr val="tx1"/>
            </a:solidFill>
            <a:miter lim="800000"/>
            <a:headEnd/>
            <a:tailEnd/>
          </a:ln>
        </p:spPr>
      </p:pic>
      <p:pic>
        <p:nvPicPr>
          <p:cNvPr id="118788" name="Picture 8" descr="0735609292"/>
          <p:cNvPicPr>
            <a:picLocks noChangeAspect="1" noChangeArrowheads="1"/>
          </p:cNvPicPr>
          <p:nvPr/>
        </p:nvPicPr>
        <p:blipFill>
          <a:blip r:embed="rId4" cstate="print"/>
          <a:srcRect/>
          <a:stretch>
            <a:fillRect/>
          </a:stretch>
        </p:blipFill>
        <p:spPr bwMode="auto">
          <a:xfrm>
            <a:off x="3733800" y="304800"/>
            <a:ext cx="974725" cy="1182688"/>
          </a:xfrm>
          <a:prstGeom prst="rect">
            <a:avLst/>
          </a:prstGeom>
          <a:noFill/>
          <a:ln w="9525">
            <a:solidFill>
              <a:schemeClr val="tx1"/>
            </a:solidFill>
            <a:miter lim="800000"/>
            <a:headEnd/>
            <a:tailEnd/>
          </a:ln>
        </p:spPr>
      </p:pic>
      <p:grpSp>
        <p:nvGrpSpPr>
          <p:cNvPr id="2" name="Group 11"/>
          <p:cNvGrpSpPr>
            <a:grpSpLocks/>
          </p:cNvGrpSpPr>
          <p:nvPr/>
        </p:nvGrpSpPr>
        <p:grpSpPr bwMode="auto">
          <a:xfrm>
            <a:off x="3398838" y="2057400"/>
            <a:ext cx="4373562" cy="3962400"/>
            <a:chOff x="2141" y="1152"/>
            <a:chExt cx="1680" cy="2496"/>
          </a:xfrm>
        </p:grpSpPr>
        <p:sp>
          <p:nvSpPr>
            <p:cNvPr id="118837" name="Rectangle 12"/>
            <p:cNvSpPr>
              <a:spLocks noChangeArrowheads="1"/>
            </p:cNvSpPr>
            <p:nvPr/>
          </p:nvSpPr>
          <p:spPr bwMode="auto">
            <a:xfrm>
              <a:off x="2141" y="1440"/>
              <a:ext cx="1680" cy="1728"/>
            </a:xfrm>
            <a:prstGeom prst="rect">
              <a:avLst/>
            </a:prstGeom>
            <a:solidFill>
              <a:schemeClr val="accent1"/>
            </a:solidFill>
            <a:ln w="9525">
              <a:noFill/>
              <a:miter lim="800000"/>
              <a:headEnd/>
              <a:tailEnd/>
            </a:ln>
          </p:spPr>
          <p:txBody>
            <a:bodyPr wrap="none" anchor="ctr"/>
            <a:lstStyle/>
            <a:p>
              <a:pPr algn="r" rtl="0" eaLnBrk="1" hangingPunct="1">
                <a:spcBef>
                  <a:spcPct val="0"/>
                </a:spcBef>
                <a:buClrTx/>
                <a:buSzTx/>
                <a:buFontTx/>
                <a:buNone/>
              </a:pPr>
              <a:endParaRPr lang="en-US" sz="1800">
                <a:solidFill>
                  <a:srgbClr val="000000"/>
                </a:solidFill>
                <a:latin typeface="Calibri" pitchFamily="34" charset="0"/>
              </a:endParaRPr>
            </a:p>
          </p:txBody>
        </p:sp>
        <p:sp>
          <p:nvSpPr>
            <p:cNvPr id="118838" name="AutoShape 13"/>
            <p:cNvSpPr>
              <a:spLocks noChangeArrowheads="1"/>
            </p:cNvSpPr>
            <p:nvPr/>
          </p:nvSpPr>
          <p:spPr bwMode="auto">
            <a:xfrm>
              <a:off x="2311" y="1824"/>
              <a:ext cx="597" cy="403"/>
            </a:xfrm>
            <a:prstGeom prst="roundRect">
              <a:avLst>
                <a:gd name="adj" fmla="val 16667"/>
              </a:avLst>
            </a:prstGeom>
            <a:solidFill>
              <a:schemeClr val="bg1"/>
            </a:solidFill>
            <a:ln w="9525" algn="ctr">
              <a:solidFill>
                <a:schemeClr val="tx1"/>
              </a:solidFill>
              <a:round/>
              <a:headEnd/>
              <a:tailEnd/>
            </a:ln>
          </p:spPr>
          <p:txBody>
            <a:bodyPr wrap="none" anchor="ctr"/>
            <a:lstStyle/>
            <a:p>
              <a:pPr algn="l" rtl="0">
                <a:spcBef>
                  <a:spcPct val="0"/>
                </a:spcBef>
                <a:buClrTx/>
                <a:buSzTx/>
                <a:buFontTx/>
                <a:buNone/>
              </a:pPr>
              <a:r>
                <a:rPr lang="en-US" sz="1400">
                  <a:solidFill>
                    <a:srgbClr val="000000"/>
                  </a:solidFill>
                  <a:latin typeface="Tahoma" pitchFamily="34" charset="0"/>
                </a:rPr>
                <a:t>Precise</a:t>
              </a:r>
            </a:p>
            <a:p>
              <a:pPr algn="l" rtl="0">
                <a:spcBef>
                  <a:spcPct val="0"/>
                </a:spcBef>
                <a:buClrTx/>
                <a:buSzTx/>
                <a:buFontTx/>
                <a:buNone/>
              </a:pPr>
              <a:r>
                <a:rPr lang="en-US" sz="1400">
                  <a:solidFill>
                    <a:srgbClr val="000000"/>
                  </a:solidFill>
                  <a:latin typeface="Tahoma" pitchFamily="34" charset="0"/>
                </a:rPr>
                <a:t>API Usage Rules</a:t>
              </a:r>
            </a:p>
            <a:p>
              <a:pPr algn="l" rtl="0">
                <a:spcBef>
                  <a:spcPct val="0"/>
                </a:spcBef>
                <a:buClrTx/>
                <a:buSzTx/>
                <a:buFontTx/>
                <a:buNone/>
              </a:pPr>
              <a:r>
                <a:rPr lang="en-US" sz="1400">
                  <a:solidFill>
                    <a:srgbClr val="000000"/>
                  </a:solidFill>
                  <a:latin typeface="Tahoma" pitchFamily="34" charset="0"/>
                </a:rPr>
                <a:t>(SLIC)</a:t>
              </a:r>
            </a:p>
          </p:txBody>
        </p:sp>
        <p:sp>
          <p:nvSpPr>
            <p:cNvPr id="118839" name="Line 15"/>
            <p:cNvSpPr>
              <a:spLocks noChangeShapeType="1"/>
            </p:cNvSpPr>
            <p:nvPr/>
          </p:nvSpPr>
          <p:spPr bwMode="auto">
            <a:xfrm flipV="1">
              <a:off x="2621" y="1152"/>
              <a:ext cx="0" cy="672"/>
            </a:xfrm>
            <a:prstGeom prst="line">
              <a:avLst/>
            </a:prstGeom>
            <a:noFill/>
            <a:ln w="34925">
              <a:solidFill>
                <a:schemeClr val="tx1"/>
              </a:solidFill>
              <a:round/>
              <a:headEnd type="triangle" w="med" len="med"/>
              <a:tailEnd type="none" w="lg" len="med"/>
            </a:ln>
          </p:spPr>
          <p:txBody>
            <a:bodyPr/>
            <a:lstStyle/>
            <a:p>
              <a:pPr algn="l" rtl="0"/>
              <a:endParaRPr lang="he-IL"/>
            </a:p>
          </p:txBody>
        </p:sp>
        <p:sp>
          <p:nvSpPr>
            <p:cNvPr id="118840" name="Text Box 17"/>
            <p:cNvSpPr txBox="1">
              <a:spLocks noChangeArrowheads="1"/>
            </p:cNvSpPr>
            <p:nvPr/>
          </p:nvSpPr>
          <p:spPr bwMode="auto">
            <a:xfrm>
              <a:off x="3038" y="1292"/>
              <a:ext cx="71" cy="233"/>
            </a:xfrm>
            <a:prstGeom prst="rect">
              <a:avLst/>
            </a:prstGeom>
            <a:noFill/>
            <a:ln w="9525">
              <a:noFill/>
              <a:miter lim="800000"/>
              <a:headEnd/>
              <a:tailEnd/>
            </a:ln>
          </p:spPr>
          <p:txBody>
            <a:bodyPr wrap="none">
              <a:spAutoFit/>
            </a:bodyPr>
            <a:lstStyle/>
            <a:p>
              <a:pPr algn="r" rtl="0" eaLnBrk="1" hangingPunct="1">
                <a:spcBef>
                  <a:spcPct val="0"/>
                </a:spcBef>
                <a:buClrTx/>
                <a:buSzTx/>
                <a:buFontTx/>
                <a:buNone/>
              </a:pPr>
              <a:endParaRPr lang="en-US" sz="1800">
                <a:solidFill>
                  <a:srgbClr val="000000"/>
                </a:solidFill>
                <a:latin typeface="Calibri" pitchFamily="34" charset="0"/>
              </a:endParaRPr>
            </a:p>
          </p:txBody>
        </p:sp>
        <p:sp>
          <p:nvSpPr>
            <p:cNvPr id="118841" name="AutoShape 23"/>
            <p:cNvSpPr>
              <a:spLocks noChangeArrowheads="1"/>
            </p:cNvSpPr>
            <p:nvPr/>
          </p:nvSpPr>
          <p:spPr bwMode="auto">
            <a:xfrm>
              <a:off x="2562" y="2928"/>
              <a:ext cx="133" cy="720"/>
            </a:xfrm>
            <a:prstGeom prst="upArrow">
              <a:avLst>
                <a:gd name="adj1" fmla="val 43750"/>
                <a:gd name="adj2" fmla="val 64060"/>
              </a:avLst>
            </a:prstGeom>
            <a:solidFill>
              <a:schemeClr val="accent2"/>
            </a:solidFill>
            <a:ln w="9525">
              <a:noFill/>
              <a:miter lim="800000"/>
              <a:headEnd/>
              <a:tailEnd/>
            </a:ln>
          </p:spPr>
          <p:txBody>
            <a:bodyPr vert="eaVert" wrap="none" anchor="ctr"/>
            <a:lstStyle/>
            <a:p>
              <a:pPr algn="r" rtl="0" eaLnBrk="1" hangingPunct="1">
                <a:spcBef>
                  <a:spcPct val="0"/>
                </a:spcBef>
                <a:buClrTx/>
                <a:buSzTx/>
                <a:buFontTx/>
                <a:buNone/>
              </a:pPr>
              <a:endParaRPr lang="en-US" sz="1800">
                <a:solidFill>
                  <a:srgbClr val="000000"/>
                </a:solidFill>
                <a:latin typeface="Calibri" pitchFamily="34" charset="0"/>
              </a:endParaRPr>
            </a:p>
          </p:txBody>
        </p:sp>
        <p:sp>
          <p:nvSpPr>
            <p:cNvPr id="118842" name="AutoShape 24"/>
            <p:cNvSpPr>
              <a:spLocks noChangeArrowheads="1"/>
            </p:cNvSpPr>
            <p:nvPr/>
          </p:nvSpPr>
          <p:spPr bwMode="auto">
            <a:xfrm>
              <a:off x="2533" y="2208"/>
              <a:ext cx="88" cy="336"/>
            </a:xfrm>
            <a:prstGeom prst="downArrow">
              <a:avLst>
                <a:gd name="adj1" fmla="val 50000"/>
                <a:gd name="adj2" fmla="val 64061"/>
              </a:avLst>
            </a:prstGeom>
            <a:solidFill>
              <a:schemeClr val="accent2"/>
            </a:solidFill>
            <a:ln w="9525">
              <a:noFill/>
              <a:miter lim="800000"/>
              <a:headEnd/>
              <a:tailEnd/>
            </a:ln>
          </p:spPr>
          <p:txBody>
            <a:bodyPr vert="eaVert" wrap="none" anchor="ctr"/>
            <a:lstStyle/>
            <a:p>
              <a:pPr algn="r" rtl="0" eaLnBrk="1" hangingPunct="1">
                <a:spcBef>
                  <a:spcPct val="0"/>
                </a:spcBef>
                <a:buClrTx/>
                <a:buSzTx/>
                <a:buFontTx/>
                <a:buNone/>
              </a:pPr>
              <a:endParaRPr lang="en-US" sz="1800">
                <a:solidFill>
                  <a:srgbClr val="000000"/>
                </a:solidFill>
                <a:latin typeface="Calibri" pitchFamily="34" charset="0"/>
              </a:endParaRPr>
            </a:p>
          </p:txBody>
        </p:sp>
        <p:sp>
          <p:nvSpPr>
            <p:cNvPr id="10265" name="Text Box 25"/>
            <p:cNvSpPr txBox="1">
              <a:spLocks noChangeArrowheads="1"/>
            </p:cNvSpPr>
            <p:nvPr/>
          </p:nvSpPr>
          <p:spPr bwMode="auto">
            <a:xfrm>
              <a:off x="2203" y="1470"/>
              <a:ext cx="71" cy="252"/>
            </a:xfrm>
            <a:prstGeom prst="rect">
              <a:avLst/>
            </a:prstGeom>
            <a:noFill/>
            <a:ln w="9525">
              <a:noFill/>
              <a:miter lim="800000"/>
              <a:headEnd/>
              <a:tailEnd/>
            </a:ln>
            <a:effectLst/>
          </p:spPr>
          <p:txBody>
            <a:bodyPr wrap="none">
              <a:spAutoFit/>
            </a:bodyPr>
            <a:lstStyle/>
            <a:p>
              <a:pPr algn="r" rtl="0" eaLnBrk="1" fontAlgn="auto" hangingPunct="1">
                <a:spcBef>
                  <a:spcPts val="0"/>
                </a:spcBef>
                <a:spcAft>
                  <a:spcPts val="0"/>
                </a:spcAft>
                <a:buClrTx/>
                <a:buSzTx/>
                <a:buFontTx/>
                <a:buNone/>
                <a:defRPr/>
              </a:pPr>
              <a:endParaRPr lang="en-US" sz="2000" b="1" u="sng">
                <a:solidFill>
                  <a:prstClr val="black"/>
                </a:solidFill>
                <a:effectLst>
                  <a:outerShdw blurRad="38100" dist="38100" dir="2700000" algn="tl">
                    <a:srgbClr val="C0C0C0"/>
                  </a:outerShdw>
                </a:effectLst>
                <a:latin typeface="Calibri"/>
              </a:endParaRPr>
            </a:p>
          </p:txBody>
        </p:sp>
      </p:grpSp>
      <p:grpSp>
        <p:nvGrpSpPr>
          <p:cNvPr id="3" name="Group 27"/>
          <p:cNvGrpSpPr>
            <a:grpSpLocks/>
          </p:cNvGrpSpPr>
          <p:nvPr/>
        </p:nvGrpSpPr>
        <p:grpSpPr bwMode="auto">
          <a:xfrm>
            <a:off x="1676400" y="3733800"/>
            <a:ext cx="3660775" cy="1828800"/>
            <a:chOff x="966" y="2208"/>
            <a:chExt cx="2306" cy="1152"/>
          </a:xfrm>
        </p:grpSpPr>
        <p:sp>
          <p:nvSpPr>
            <p:cNvPr id="118796" name="AutoShape 28"/>
            <p:cNvSpPr>
              <a:spLocks noChangeArrowheads="1"/>
            </p:cNvSpPr>
            <p:nvPr/>
          </p:nvSpPr>
          <p:spPr bwMode="auto">
            <a:xfrm rot="680900">
              <a:off x="1699" y="2511"/>
              <a:ext cx="865" cy="177"/>
            </a:xfrm>
            <a:prstGeom prst="leftArrow">
              <a:avLst>
                <a:gd name="adj1" fmla="val 50000"/>
                <a:gd name="adj2" fmla="val 122175"/>
              </a:avLst>
            </a:prstGeom>
            <a:solidFill>
              <a:schemeClr val="accent2"/>
            </a:solidFill>
            <a:ln w="9525">
              <a:noFill/>
              <a:miter lim="800000"/>
              <a:headEnd/>
              <a:tailEnd/>
            </a:ln>
          </p:spPr>
          <p:txBody>
            <a:bodyPr wrap="none" anchor="ctr"/>
            <a:lstStyle/>
            <a:p>
              <a:pPr algn="r" rtl="0" eaLnBrk="1" hangingPunct="1">
                <a:spcBef>
                  <a:spcPct val="0"/>
                </a:spcBef>
                <a:buClrTx/>
                <a:buSzTx/>
                <a:buFontTx/>
                <a:buNone/>
              </a:pPr>
              <a:endParaRPr lang="en-US" sz="1800">
                <a:solidFill>
                  <a:srgbClr val="000000"/>
                </a:solidFill>
                <a:latin typeface="Calibri" pitchFamily="34" charset="0"/>
              </a:endParaRPr>
            </a:p>
          </p:txBody>
        </p:sp>
        <p:sp>
          <p:nvSpPr>
            <p:cNvPr id="118797" name="AutoShape 29"/>
            <p:cNvSpPr>
              <a:spLocks noChangeArrowheads="1"/>
            </p:cNvSpPr>
            <p:nvPr/>
          </p:nvSpPr>
          <p:spPr bwMode="auto">
            <a:xfrm rot="20403457" flipV="1">
              <a:off x="1666" y="2847"/>
              <a:ext cx="952" cy="159"/>
            </a:xfrm>
            <a:prstGeom prst="leftArrow">
              <a:avLst>
                <a:gd name="adj1" fmla="val 50000"/>
                <a:gd name="adj2" fmla="val 149686"/>
              </a:avLst>
            </a:prstGeom>
            <a:solidFill>
              <a:schemeClr val="accent2"/>
            </a:solidFill>
            <a:ln w="9525">
              <a:noFill/>
              <a:miter lim="800000"/>
              <a:headEnd/>
              <a:tailEnd/>
            </a:ln>
          </p:spPr>
          <p:txBody>
            <a:bodyPr wrap="none" anchor="ctr"/>
            <a:lstStyle/>
            <a:p>
              <a:pPr algn="r" rtl="0" eaLnBrk="1" hangingPunct="1">
                <a:spcBef>
                  <a:spcPct val="0"/>
                </a:spcBef>
                <a:buClrTx/>
                <a:buSzTx/>
                <a:buFontTx/>
                <a:buNone/>
              </a:pPr>
              <a:endParaRPr lang="en-US" sz="1800">
                <a:solidFill>
                  <a:srgbClr val="000000"/>
                </a:solidFill>
                <a:latin typeface="Calibri" pitchFamily="34" charset="0"/>
              </a:endParaRPr>
            </a:p>
          </p:txBody>
        </p:sp>
        <p:pic>
          <p:nvPicPr>
            <p:cNvPr id="118798" name="Picture 30" descr="AN00460_[1]"/>
            <p:cNvPicPr>
              <a:picLocks noChangeAspect="1" noChangeArrowheads="1"/>
            </p:cNvPicPr>
            <p:nvPr/>
          </p:nvPicPr>
          <p:blipFill>
            <a:blip r:embed="rId5" cstate="print"/>
            <a:srcRect/>
            <a:stretch>
              <a:fillRect/>
            </a:stretch>
          </p:blipFill>
          <p:spPr bwMode="auto">
            <a:xfrm>
              <a:off x="1297" y="2208"/>
              <a:ext cx="451" cy="480"/>
            </a:xfrm>
            <a:prstGeom prst="rect">
              <a:avLst/>
            </a:prstGeom>
            <a:noFill/>
            <a:ln w="9525">
              <a:noFill/>
              <a:miter lim="800000"/>
              <a:headEnd/>
              <a:tailEnd/>
            </a:ln>
          </p:spPr>
        </p:pic>
        <p:grpSp>
          <p:nvGrpSpPr>
            <p:cNvPr id="4" name="Group 31"/>
            <p:cNvGrpSpPr>
              <a:grpSpLocks/>
            </p:cNvGrpSpPr>
            <p:nvPr/>
          </p:nvGrpSpPr>
          <p:grpSpPr bwMode="auto">
            <a:xfrm>
              <a:off x="1364" y="2832"/>
              <a:ext cx="384" cy="528"/>
              <a:chOff x="96" y="3264"/>
              <a:chExt cx="436" cy="709"/>
            </a:xfrm>
          </p:grpSpPr>
          <p:sp>
            <p:nvSpPr>
              <p:cNvPr id="118803" name="AutoShape 32"/>
              <p:cNvSpPr>
                <a:spLocks noChangeAspect="1" noChangeArrowheads="1" noTextEdit="1"/>
              </p:cNvSpPr>
              <p:nvPr/>
            </p:nvSpPr>
            <p:spPr bwMode="auto">
              <a:xfrm>
                <a:off x="96" y="3264"/>
                <a:ext cx="436" cy="709"/>
              </a:xfrm>
              <a:prstGeom prst="rect">
                <a:avLst/>
              </a:prstGeom>
              <a:noFill/>
              <a:ln w="9525">
                <a:noFill/>
                <a:miter lim="800000"/>
                <a:headEnd/>
                <a:tailEnd/>
              </a:ln>
            </p:spPr>
            <p:txBody>
              <a:bodyPr/>
              <a:lstStyle/>
              <a:p>
                <a:pPr algn="l" rtl="0"/>
                <a:endParaRPr lang="he-IL"/>
              </a:p>
            </p:txBody>
          </p:sp>
          <p:sp>
            <p:nvSpPr>
              <p:cNvPr id="118804" name="Freeform 33"/>
              <p:cNvSpPr>
                <a:spLocks/>
              </p:cNvSpPr>
              <p:nvPr/>
            </p:nvSpPr>
            <p:spPr bwMode="auto">
              <a:xfrm>
                <a:off x="123" y="3342"/>
                <a:ext cx="365" cy="593"/>
              </a:xfrm>
              <a:custGeom>
                <a:avLst/>
                <a:gdLst>
                  <a:gd name="T0" fmla="*/ 0 w 1463"/>
                  <a:gd name="T1" fmla="*/ 0 h 2375"/>
                  <a:gd name="T2" fmla="*/ 0 w 1463"/>
                  <a:gd name="T3" fmla="*/ 0 h 2375"/>
                  <a:gd name="T4" fmla="*/ 0 w 1463"/>
                  <a:gd name="T5" fmla="*/ 0 h 2375"/>
                  <a:gd name="T6" fmla="*/ 0 w 1463"/>
                  <a:gd name="T7" fmla="*/ 0 h 2375"/>
                  <a:gd name="T8" fmla="*/ 0 w 1463"/>
                  <a:gd name="T9" fmla="*/ 0 h 2375"/>
                  <a:gd name="T10" fmla="*/ 0 w 1463"/>
                  <a:gd name="T11" fmla="*/ 0 h 2375"/>
                  <a:gd name="T12" fmla="*/ 0 w 1463"/>
                  <a:gd name="T13" fmla="*/ 0 h 2375"/>
                  <a:gd name="T14" fmla="*/ 0 w 1463"/>
                  <a:gd name="T15" fmla="*/ 0 h 2375"/>
                  <a:gd name="T16" fmla="*/ 0 w 1463"/>
                  <a:gd name="T17" fmla="*/ 0 h 2375"/>
                  <a:gd name="T18" fmla="*/ 0 w 1463"/>
                  <a:gd name="T19" fmla="*/ 0 h 2375"/>
                  <a:gd name="T20" fmla="*/ 0 w 1463"/>
                  <a:gd name="T21" fmla="*/ 0 h 2375"/>
                  <a:gd name="T22" fmla="*/ 0 w 1463"/>
                  <a:gd name="T23" fmla="*/ 0 h 2375"/>
                  <a:gd name="T24" fmla="*/ 0 w 1463"/>
                  <a:gd name="T25" fmla="*/ 0 h 2375"/>
                  <a:gd name="T26" fmla="*/ 0 w 1463"/>
                  <a:gd name="T27" fmla="*/ 0 h 2375"/>
                  <a:gd name="T28" fmla="*/ 0 w 1463"/>
                  <a:gd name="T29" fmla="*/ 0 h 2375"/>
                  <a:gd name="T30" fmla="*/ 0 w 1463"/>
                  <a:gd name="T31" fmla="*/ 0 h 2375"/>
                  <a:gd name="T32" fmla="*/ 0 w 1463"/>
                  <a:gd name="T33" fmla="*/ 0 h 2375"/>
                  <a:gd name="T34" fmla="*/ 0 w 1463"/>
                  <a:gd name="T35" fmla="*/ 0 h 2375"/>
                  <a:gd name="T36" fmla="*/ 0 w 1463"/>
                  <a:gd name="T37" fmla="*/ 0 h 2375"/>
                  <a:gd name="T38" fmla="*/ 0 w 1463"/>
                  <a:gd name="T39" fmla="*/ 0 h 2375"/>
                  <a:gd name="T40" fmla="*/ 0 w 1463"/>
                  <a:gd name="T41" fmla="*/ 0 h 2375"/>
                  <a:gd name="T42" fmla="*/ 0 w 1463"/>
                  <a:gd name="T43" fmla="*/ 0 h 2375"/>
                  <a:gd name="T44" fmla="*/ 0 w 1463"/>
                  <a:gd name="T45" fmla="*/ 0 h 2375"/>
                  <a:gd name="T46" fmla="*/ 0 w 1463"/>
                  <a:gd name="T47" fmla="*/ 0 h 2375"/>
                  <a:gd name="T48" fmla="*/ 0 w 1463"/>
                  <a:gd name="T49" fmla="*/ 0 h 2375"/>
                  <a:gd name="T50" fmla="*/ 0 w 1463"/>
                  <a:gd name="T51" fmla="*/ 0 h 2375"/>
                  <a:gd name="T52" fmla="*/ 0 w 1463"/>
                  <a:gd name="T53" fmla="*/ 0 h 2375"/>
                  <a:gd name="T54" fmla="*/ 0 w 1463"/>
                  <a:gd name="T55" fmla="*/ 0 h 2375"/>
                  <a:gd name="T56" fmla="*/ 0 w 1463"/>
                  <a:gd name="T57" fmla="*/ 0 h 2375"/>
                  <a:gd name="T58" fmla="*/ 0 w 1463"/>
                  <a:gd name="T59" fmla="*/ 0 h 2375"/>
                  <a:gd name="T60" fmla="*/ 0 w 1463"/>
                  <a:gd name="T61" fmla="*/ 0 h 2375"/>
                  <a:gd name="T62" fmla="*/ 0 w 1463"/>
                  <a:gd name="T63" fmla="*/ 0 h 2375"/>
                  <a:gd name="T64" fmla="*/ 0 w 1463"/>
                  <a:gd name="T65" fmla="*/ 0 h 2375"/>
                  <a:gd name="T66" fmla="*/ 0 w 1463"/>
                  <a:gd name="T67" fmla="*/ 0 h 2375"/>
                  <a:gd name="T68" fmla="*/ 0 w 1463"/>
                  <a:gd name="T69" fmla="*/ 0 h 2375"/>
                  <a:gd name="T70" fmla="*/ 0 w 1463"/>
                  <a:gd name="T71" fmla="*/ 0 h 2375"/>
                  <a:gd name="T72" fmla="*/ 0 w 1463"/>
                  <a:gd name="T73" fmla="*/ 0 h 2375"/>
                  <a:gd name="T74" fmla="*/ 0 w 1463"/>
                  <a:gd name="T75" fmla="*/ 0 h 2375"/>
                  <a:gd name="T76" fmla="*/ 0 w 1463"/>
                  <a:gd name="T77" fmla="*/ 0 h 2375"/>
                  <a:gd name="T78" fmla="*/ 0 w 1463"/>
                  <a:gd name="T79" fmla="*/ 0 h 2375"/>
                  <a:gd name="T80" fmla="*/ 0 w 1463"/>
                  <a:gd name="T81" fmla="*/ 0 h 2375"/>
                  <a:gd name="T82" fmla="*/ 0 w 1463"/>
                  <a:gd name="T83" fmla="*/ 0 h 2375"/>
                  <a:gd name="T84" fmla="*/ 0 w 1463"/>
                  <a:gd name="T85" fmla="*/ 0 h 2375"/>
                  <a:gd name="T86" fmla="*/ 0 w 1463"/>
                  <a:gd name="T87" fmla="*/ 0 h 2375"/>
                  <a:gd name="T88" fmla="*/ 0 w 1463"/>
                  <a:gd name="T89" fmla="*/ 0 h 2375"/>
                  <a:gd name="T90" fmla="*/ 0 w 1463"/>
                  <a:gd name="T91" fmla="*/ 0 h 2375"/>
                  <a:gd name="T92" fmla="*/ 0 w 1463"/>
                  <a:gd name="T93" fmla="*/ 0 h 2375"/>
                  <a:gd name="T94" fmla="*/ 0 w 1463"/>
                  <a:gd name="T95" fmla="*/ 0 h 2375"/>
                  <a:gd name="T96" fmla="*/ 0 w 1463"/>
                  <a:gd name="T97" fmla="*/ 0 h 2375"/>
                  <a:gd name="T98" fmla="*/ 0 w 1463"/>
                  <a:gd name="T99" fmla="*/ 0 h 2375"/>
                  <a:gd name="T100" fmla="*/ 0 w 1463"/>
                  <a:gd name="T101" fmla="*/ 0 h 2375"/>
                  <a:gd name="T102" fmla="*/ 0 w 1463"/>
                  <a:gd name="T103" fmla="*/ 0 h 2375"/>
                  <a:gd name="T104" fmla="*/ 0 w 1463"/>
                  <a:gd name="T105" fmla="*/ 0 h 2375"/>
                  <a:gd name="T106" fmla="*/ 0 w 1463"/>
                  <a:gd name="T107" fmla="*/ 0 h 2375"/>
                  <a:gd name="T108" fmla="*/ 0 w 1463"/>
                  <a:gd name="T109" fmla="*/ 0 h 2375"/>
                  <a:gd name="T110" fmla="*/ 0 w 1463"/>
                  <a:gd name="T111" fmla="*/ 0 h 2375"/>
                  <a:gd name="T112" fmla="*/ 0 w 1463"/>
                  <a:gd name="T113" fmla="*/ 0 h 2375"/>
                  <a:gd name="T114" fmla="*/ 0 w 1463"/>
                  <a:gd name="T115" fmla="*/ 0 h 2375"/>
                  <a:gd name="T116" fmla="*/ 0 w 1463"/>
                  <a:gd name="T117" fmla="*/ 0 h 2375"/>
                  <a:gd name="T118" fmla="*/ 0 w 1463"/>
                  <a:gd name="T119" fmla="*/ 0 h 2375"/>
                  <a:gd name="T120" fmla="*/ 0 w 1463"/>
                  <a:gd name="T121" fmla="*/ 0 h 2375"/>
                  <a:gd name="T122" fmla="*/ 0 w 1463"/>
                  <a:gd name="T123" fmla="*/ 0 h 2375"/>
                  <a:gd name="T124" fmla="*/ 0 w 1463"/>
                  <a:gd name="T125" fmla="*/ 0 h 23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3"/>
                  <a:gd name="T190" fmla="*/ 0 h 2375"/>
                  <a:gd name="T191" fmla="*/ 1463 w 1463"/>
                  <a:gd name="T192" fmla="*/ 2375 h 23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3" h="2375">
                    <a:moveTo>
                      <a:pt x="902" y="5"/>
                    </a:moveTo>
                    <a:lnTo>
                      <a:pt x="779" y="0"/>
                    </a:lnTo>
                    <a:lnTo>
                      <a:pt x="723" y="48"/>
                    </a:lnTo>
                    <a:lnTo>
                      <a:pt x="722" y="164"/>
                    </a:lnTo>
                    <a:lnTo>
                      <a:pt x="763" y="360"/>
                    </a:lnTo>
                    <a:lnTo>
                      <a:pt x="806" y="530"/>
                    </a:lnTo>
                    <a:lnTo>
                      <a:pt x="783" y="701"/>
                    </a:lnTo>
                    <a:lnTo>
                      <a:pt x="728" y="724"/>
                    </a:lnTo>
                    <a:lnTo>
                      <a:pt x="654" y="741"/>
                    </a:lnTo>
                    <a:lnTo>
                      <a:pt x="617" y="772"/>
                    </a:lnTo>
                    <a:lnTo>
                      <a:pt x="594" y="805"/>
                    </a:lnTo>
                    <a:lnTo>
                      <a:pt x="569" y="857"/>
                    </a:lnTo>
                    <a:lnTo>
                      <a:pt x="574" y="908"/>
                    </a:lnTo>
                    <a:lnTo>
                      <a:pt x="611" y="946"/>
                    </a:lnTo>
                    <a:lnTo>
                      <a:pt x="604" y="982"/>
                    </a:lnTo>
                    <a:lnTo>
                      <a:pt x="554" y="1058"/>
                    </a:lnTo>
                    <a:lnTo>
                      <a:pt x="538" y="1108"/>
                    </a:lnTo>
                    <a:lnTo>
                      <a:pt x="572" y="1189"/>
                    </a:lnTo>
                    <a:lnTo>
                      <a:pt x="617" y="1236"/>
                    </a:lnTo>
                    <a:lnTo>
                      <a:pt x="515" y="1386"/>
                    </a:lnTo>
                    <a:lnTo>
                      <a:pt x="358" y="1500"/>
                    </a:lnTo>
                    <a:lnTo>
                      <a:pt x="332" y="1505"/>
                    </a:lnTo>
                    <a:lnTo>
                      <a:pt x="295" y="1476"/>
                    </a:lnTo>
                    <a:lnTo>
                      <a:pt x="259" y="1472"/>
                    </a:lnTo>
                    <a:lnTo>
                      <a:pt x="159" y="1509"/>
                    </a:lnTo>
                    <a:lnTo>
                      <a:pt x="99" y="1465"/>
                    </a:lnTo>
                    <a:lnTo>
                      <a:pt x="57" y="1542"/>
                    </a:lnTo>
                    <a:lnTo>
                      <a:pt x="0" y="1696"/>
                    </a:lnTo>
                    <a:lnTo>
                      <a:pt x="0" y="2013"/>
                    </a:lnTo>
                    <a:lnTo>
                      <a:pt x="25" y="2229"/>
                    </a:lnTo>
                    <a:lnTo>
                      <a:pt x="352" y="2340"/>
                    </a:lnTo>
                    <a:lnTo>
                      <a:pt x="493" y="2375"/>
                    </a:lnTo>
                    <a:lnTo>
                      <a:pt x="595" y="2326"/>
                    </a:lnTo>
                    <a:lnTo>
                      <a:pt x="604" y="2201"/>
                    </a:lnTo>
                    <a:lnTo>
                      <a:pt x="723" y="2003"/>
                    </a:lnTo>
                    <a:lnTo>
                      <a:pt x="754" y="1884"/>
                    </a:lnTo>
                    <a:lnTo>
                      <a:pt x="992" y="1817"/>
                    </a:lnTo>
                    <a:lnTo>
                      <a:pt x="1091" y="1708"/>
                    </a:lnTo>
                    <a:lnTo>
                      <a:pt x="1211" y="1715"/>
                    </a:lnTo>
                    <a:lnTo>
                      <a:pt x="1352" y="1587"/>
                    </a:lnTo>
                    <a:lnTo>
                      <a:pt x="1321" y="1468"/>
                    </a:lnTo>
                    <a:lnTo>
                      <a:pt x="1360" y="1426"/>
                    </a:lnTo>
                    <a:lnTo>
                      <a:pt x="1389" y="1349"/>
                    </a:lnTo>
                    <a:lnTo>
                      <a:pt x="1389" y="1279"/>
                    </a:lnTo>
                    <a:lnTo>
                      <a:pt x="1437" y="1245"/>
                    </a:lnTo>
                    <a:lnTo>
                      <a:pt x="1463" y="1124"/>
                    </a:lnTo>
                    <a:lnTo>
                      <a:pt x="1443" y="1016"/>
                    </a:lnTo>
                    <a:lnTo>
                      <a:pt x="1426" y="989"/>
                    </a:lnTo>
                    <a:lnTo>
                      <a:pt x="1418" y="872"/>
                    </a:lnTo>
                    <a:lnTo>
                      <a:pt x="1392" y="824"/>
                    </a:lnTo>
                    <a:lnTo>
                      <a:pt x="1347" y="749"/>
                    </a:lnTo>
                    <a:lnTo>
                      <a:pt x="1284" y="655"/>
                    </a:lnTo>
                    <a:lnTo>
                      <a:pt x="1253" y="636"/>
                    </a:lnTo>
                    <a:lnTo>
                      <a:pt x="1221" y="627"/>
                    </a:lnTo>
                    <a:lnTo>
                      <a:pt x="1148" y="618"/>
                    </a:lnTo>
                    <a:lnTo>
                      <a:pt x="1079" y="635"/>
                    </a:lnTo>
                    <a:lnTo>
                      <a:pt x="1076" y="565"/>
                    </a:lnTo>
                    <a:lnTo>
                      <a:pt x="1122" y="321"/>
                    </a:lnTo>
                    <a:lnTo>
                      <a:pt x="1116" y="249"/>
                    </a:lnTo>
                    <a:lnTo>
                      <a:pt x="1075" y="149"/>
                    </a:lnTo>
                    <a:lnTo>
                      <a:pt x="983" y="42"/>
                    </a:lnTo>
                    <a:lnTo>
                      <a:pt x="902" y="5"/>
                    </a:lnTo>
                    <a:close/>
                  </a:path>
                </a:pathLst>
              </a:custGeom>
              <a:solidFill>
                <a:srgbClr val="FFFFFF"/>
              </a:solidFill>
              <a:ln w="9525">
                <a:noFill/>
                <a:round/>
                <a:headEnd/>
                <a:tailEnd/>
              </a:ln>
            </p:spPr>
            <p:txBody>
              <a:bodyPr/>
              <a:lstStyle/>
              <a:p>
                <a:pPr algn="l" rtl="0"/>
                <a:endParaRPr lang="he-IL"/>
              </a:p>
            </p:txBody>
          </p:sp>
          <p:sp>
            <p:nvSpPr>
              <p:cNvPr id="118805" name="Freeform 34"/>
              <p:cNvSpPr>
                <a:spLocks/>
              </p:cNvSpPr>
              <p:nvPr/>
            </p:nvSpPr>
            <p:spPr bwMode="auto">
              <a:xfrm>
                <a:off x="134" y="3738"/>
                <a:ext cx="143" cy="188"/>
              </a:xfrm>
              <a:custGeom>
                <a:avLst/>
                <a:gdLst>
                  <a:gd name="T0" fmla="*/ 0 w 574"/>
                  <a:gd name="T1" fmla="*/ 0 h 751"/>
                  <a:gd name="T2" fmla="*/ 0 w 574"/>
                  <a:gd name="T3" fmla="*/ 0 h 751"/>
                  <a:gd name="T4" fmla="*/ 0 w 574"/>
                  <a:gd name="T5" fmla="*/ 0 h 751"/>
                  <a:gd name="T6" fmla="*/ 0 w 574"/>
                  <a:gd name="T7" fmla="*/ 0 h 751"/>
                  <a:gd name="T8" fmla="*/ 0 w 574"/>
                  <a:gd name="T9" fmla="*/ 0 h 751"/>
                  <a:gd name="T10" fmla="*/ 0 w 574"/>
                  <a:gd name="T11" fmla="*/ 0 h 751"/>
                  <a:gd name="T12" fmla="*/ 0 w 574"/>
                  <a:gd name="T13" fmla="*/ 0 h 751"/>
                  <a:gd name="T14" fmla="*/ 0 w 574"/>
                  <a:gd name="T15" fmla="*/ 0 h 751"/>
                  <a:gd name="T16" fmla="*/ 0 w 574"/>
                  <a:gd name="T17" fmla="*/ 0 h 751"/>
                  <a:gd name="T18" fmla="*/ 0 w 574"/>
                  <a:gd name="T19" fmla="*/ 0 h 751"/>
                  <a:gd name="T20" fmla="*/ 0 w 574"/>
                  <a:gd name="T21" fmla="*/ 0 h 751"/>
                  <a:gd name="T22" fmla="*/ 0 w 574"/>
                  <a:gd name="T23" fmla="*/ 0 h 751"/>
                  <a:gd name="T24" fmla="*/ 0 w 574"/>
                  <a:gd name="T25" fmla="*/ 0 h 751"/>
                  <a:gd name="T26" fmla="*/ 0 w 574"/>
                  <a:gd name="T27" fmla="*/ 0 h 751"/>
                  <a:gd name="T28" fmla="*/ 0 w 574"/>
                  <a:gd name="T29" fmla="*/ 0 h 751"/>
                  <a:gd name="T30" fmla="*/ 0 w 574"/>
                  <a:gd name="T31" fmla="*/ 0 h 751"/>
                  <a:gd name="T32" fmla="*/ 0 w 574"/>
                  <a:gd name="T33" fmla="*/ 0 h 751"/>
                  <a:gd name="T34" fmla="*/ 0 w 574"/>
                  <a:gd name="T35" fmla="*/ 0 h 751"/>
                  <a:gd name="T36" fmla="*/ 0 w 574"/>
                  <a:gd name="T37" fmla="*/ 0 h 751"/>
                  <a:gd name="T38" fmla="*/ 0 w 574"/>
                  <a:gd name="T39" fmla="*/ 0 h 751"/>
                  <a:gd name="T40" fmla="*/ 0 w 574"/>
                  <a:gd name="T41" fmla="*/ 0 h 751"/>
                  <a:gd name="T42" fmla="*/ 0 w 574"/>
                  <a:gd name="T43" fmla="*/ 0 h 7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4"/>
                  <a:gd name="T67" fmla="*/ 0 h 751"/>
                  <a:gd name="T68" fmla="*/ 574 w 574"/>
                  <a:gd name="T69" fmla="*/ 751 h 7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4" h="751">
                    <a:moveTo>
                      <a:pt x="64" y="0"/>
                    </a:moveTo>
                    <a:lnTo>
                      <a:pt x="43" y="152"/>
                    </a:lnTo>
                    <a:lnTo>
                      <a:pt x="71" y="285"/>
                    </a:lnTo>
                    <a:lnTo>
                      <a:pt x="88" y="317"/>
                    </a:lnTo>
                    <a:lnTo>
                      <a:pt x="111" y="256"/>
                    </a:lnTo>
                    <a:lnTo>
                      <a:pt x="128" y="166"/>
                    </a:lnTo>
                    <a:lnTo>
                      <a:pt x="158" y="270"/>
                    </a:lnTo>
                    <a:lnTo>
                      <a:pt x="218" y="360"/>
                    </a:lnTo>
                    <a:lnTo>
                      <a:pt x="372" y="475"/>
                    </a:lnTo>
                    <a:lnTo>
                      <a:pt x="438" y="511"/>
                    </a:lnTo>
                    <a:lnTo>
                      <a:pt x="419" y="543"/>
                    </a:lnTo>
                    <a:lnTo>
                      <a:pt x="541" y="573"/>
                    </a:lnTo>
                    <a:lnTo>
                      <a:pt x="549" y="608"/>
                    </a:lnTo>
                    <a:lnTo>
                      <a:pt x="574" y="723"/>
                    </a:lnTo>
                    <a:lnTo>
                      <a:pt x="517" y="751"/>
                    </a:lnTo>
                    <a:lnTo>
                      <a:pt x="304" y="731"/>
                    </a:lnTo>
                    <a:lnTo>
                      <a:pt x="135" y="680"/>
                    </a:lnTo>
                    <a:lnTo>
                      <a:pt x="35" y="457"/>
                    </a:lnTo>
                    <a:lnTo>
                      <a:pt x="2" y="238"/>
                    </a:lnTo>
                    <a:lnTo>
                      <a:pt x="0" y="66"/>
                    </a:lnTo>
                    <a:lnTo>
                      <a:pt x="64" y="0"/>
                    </a:lnTo>
                    <a:close/>
                  </a:path>
                </a:pathLst>
              </a:custGeom>
              <a:solidFill>
                <a:srgbClr val="C8C8E6"/>
              </a:solidFill>
              <a:ln w="9525">
                <a:noFill/>
                <a:round/>
                <a:headEnd/>
                <a:tailEnd/>
              </a:ln>
            </p:spPr>
            <p:txBody>
              <a:bodyPr/>
              <a:lstStyle/>
              <a:p>
                <a:pPr algn="l" rtl="0"/>
                <a:endParaRPr lang="he-IL"/>
              </a:p>
            </p:txBody>
          </p:sp>
          <p:sp>
            <p:nvSpPr>
              <p:cNvPr id="118806" name="Freeform 35"/>
              <p:cNvSpPr>
                <a:spLocks/>
              </p:cNvSpPr>
              <p:nvPr/>
            </p:nvSpPr>
            <p:spPr bwMode="auto">
              <a:xfrm>
                <a:off x="96" y="3714"/>
                <a:ext cx="170" cy="253"/>
              </a:xfrm>
              <a:custGeom>
                <a:avLst/>
                <a:gdLst>
                  <a:gd name="T0" fmla="*/ 0 w 681"/>
                  <a:gd name="T1" fmla="*/ 0 h 1010"/>
                  <a:gd name="T2" fmla="*/ 0 w 681"/>
                  <a:gd name="T3" fmla="*/ 0 h 1010"/>
                  <a:gd name="T4" fmla="*/ 0 w 681"/>
                  <a:gd name="T5" fmla="*/ 0 h 1010"/>
                  <a:gd name="T6" fmla="*/ 0 w 681"/>
                  <a:gd name="T7" fmla="*/ 0 h 1010"/>
                  <a:gd name="T8" fmla="*/ 0 w 681"/>
                  <a:gd name="T9" fmla="*/ 0 h 1010"/>
                  <a:gd name="T10" fmla="*/ 0 w 681"/>
                  <a:gd name="T11" fmla="*/ 0 h 1010"/>
                  <a:gd name="T12" fmla="*/ 0 w 681"/>
                  <a:gd name="T13" fmla="*/ 0 h 1010"/>
                  <a:gd name="T14" fmla="*/ 0 w 681"/>
                  <a:gd name="T15" fmla="*/ 0 h 1010"/>
                  <a:gd name="T16" fmla="*/ 0 w 681"/>
                  <a:gd name="T17" fmla="*/ 0 h 1010"/>
                  <a:gd name="T18" fmla="*/ 0 w 681"/>
                  <a:gd name="T19" fmla="*/ 0 h 1010"/>
                  <a:gd name="T20" fmla="*/ 0 w 681"/>
                  <a:gd name="T21" fmla="*/ 0 h 1010"/>
                  <a:gd name="T22" fmla="*/ 0 w 681"/>
                  <a:gd name="T23" fmla="*/ 0 h 1010"/>
                  <a:gd name="T24" fmla="*/ 0 w 681"/>
                  <a:gd name="T25" fmla="*/ 0 h 1010"/>
                  <a:gd name="T26" fmla="*/ 0 w 681"/>
                  <a:gd name="T27" fmla="*/ 0 h 1010"/>
                  <a:gd name="T28" fmla="*/ 0 w 681"/>
                  <a:gd name="T29" fmla="*/ 0 h 1010"/>
                  <a:gd name="T30" fmla="*/ 0 w 681"/>
                  <a:gd name="T31" fmla="*/ 0 h 1010"/>
                  <a:gd name="T32" fmla="*/ 0 w 681"/>
                  <a:gd name="T33" fmla="*/ 0 h 1010"/>
                  <a:gd name="T34" fmla="*/ 0 w 681"/>
                  <a:gd name="T35" fmla="*/ 0 h 1010"/>
                  <a:gd name="T36" fmla="*/ 0 w 681"/>
                  <a:gd name="T37" fmla="*/ 0 h 1010"/>
                  <a:gd name="T38" fmla="*/ 0 w 681"/>
                  <a:gd name="T39" fmla="*/ 0 h 1010"/>
                  <a:gd name="T40" fmla="*/ 0 w 681"/>
                  <a:gd name="T41" fmla="*/ 0 h 10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1"/>
                  <a:gd name="T64" fmla="*/ 0 h 1010"/>
                  <a:gd name="T65" fmla="*/ 681 w 681"/>
                  <a:gd name="T66" fmla="*/ 1010 h 10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1" h="1010">
                    <a:moveTo>
                      <a:pt x="28" y="47"/>
                    </a:moveTo>
                    <a:lnTo>
                      <a:pt x="64" y="11"/>
                    </a:lnTo>
                    <a:lnTo>
                      <a:pt x="168" y="0"/>
                    </a:lnTo>
                    <a:lnTo>
                      <a:pt x="164" y="90"/>
                    </a:lnTo>
                    <a:lnTo>
                      <a:pt x="136" y="381"/>
                    </a:lnTo>
                    <a:lnTo>
                      <a:pt x="153" y="492"/>
                    </a:lnTo>
                    <a:lnTo>
                      <a:pt x="273" y="712"/>
                    </a:lnTo>
                    <a:lnTo>
                      <a:pt x="455" y="827"/>
                    </a:lnTo>
                    <a:lnTo>
                      <a:pt x="567" y="844"/>
                    </a:lnTo>
                    <a:lnTo>
                      <a:pt x="681" y="866"/>
                    </a:lnTo>
                    <a:lnTo>
                      <a:pt x="567" y="973"/>
                    </a:lnTo>
                    <a:lnTo>
                      <a:pt x="434" y="1010"/>
                    </a:lnTo>
                    <a:lnTo>
                      <a:pt x="326" y="996"/>
                    </a:lnTo>
                    <a:lnTo>
                      <a:pt x="204" y="934"/>
                    </a:lnTo>
                    <a:lnTo>
                      <a:pt x="53" y="812"/>
                    </a:lnTo>
                    <a:lnTo>
                      <a:pt x="0" y="690"/>
                    </a:lnTo>
                    <a:lnTo>
                      <a:pt x="60" y="434"/>
                    </a:lnTo>
                    <a:lnTo>
                      <a:pt x="38" y="190"/>
                    </a:lnTo>
                    <a:lnTo>
                      <a:pt x="89" y="57"/>
                    </a:lnTo>
                    <a:lnTo>
                      <a:pt x="28" y="47"/>
                    </a:lnTo>
                    <a:close/>
                  </a:path>
                </a:pathLst>
              </a:custGeom>
              <a:solidFill>
                <a:srgbClr val="809FC3"/>
              </a:solidFill>
              <a:ln w="9525">
                <a:noFill/>
                <a:round/>
                <a:headEnd/>
                <a:tailEnd/>
              </a:ln>
            </p:spPr>
            <p:txBody>
              <a:bodyPr/>
              <a:lstStyle/>
              <a:p>
                <a:pPr algn="l" rtl="0"/>
                <a:endParaRPr lang="he-IL"/>
              </a:p>
            </p:txBody>
          </p:sp>
          <p:sp>
            <p:nvSpPr>
              <p:cNvPr id="118807" name="Freeform 36"/>
              <p:cNvSpPr>
                <a:spLocks/>
              </p:cNvSpPr>
              <p:nvPr/>
            </p:nvSpPr>
            <p:spPr bwMode="auto">
              <a:xfrm>
                <a:off x="170" y="3340"/>
                <a:ext cx="315" cy="518"/>
              </a:xfrm>
              <a:custGeom>
                <a:avLst/>
                <a:gdLst>
                  <a:gd name="T0" fmla="*/ 0 w 1259"/>
                  <a:gd name="T1" fmla="*/ 0 h 2072"/>
                  <a:gd name="T2" fmla="*/ 0 w 1259"/>
                  <a:gd name="T3" fmla="*/ 0 h 2072"/>
                  <a:gd name="T4" fmla="*/ 0 w 1259"/>
                  <a:gd name="T5" fmla="*/ 0 h 2072"/>
                  <a:gd name="T6" fmla="*/ 0 w 1259"/>
                  <a:gd name="T7" fmla="*/ 0 h 2072"/>
                  <a:gd name="T8" fmla="*/ 0 w 1259"/>
                  <a:gd name="T9" fmla="*/ 0 h 2072"/>
                  <a:gd name="T10" fmla="*/ 0 w 1259"/>
                  <a:gd name="T11" fmla="*/ 0 h 2072"/>
                  <a:gd name="T12" fmla="*/ 0 w 1259"/>
                  <a:gd name="T13" fmla="*/ 0 h 2072"/>
                  <a:gd name="T14" fmla="*/ 0 w 1259"/>
                  <a:gd name="T15" fmla="*/ 0 h 2072"/>
                  <a:gd name="T16" fmla="*/ 0 w 1259"/>
                  <a:gd name="T17" fmla="*/ 0 h 2072"/>
                  <a:gd name="T18" fmla="*/ 0 w 1259"/>
                  <a:gd name="T19" fmla="*/ 0 h 2072"/>
                  <a:gd name="T20" fmla="*/ 0 w 1259"/>
                  <a:gd name="T21" fmla="*/ 0 h 2072"/>
                  <a:gd name="T22" fmla="*/ 0 w 1259"/>
                  <a:gd name="T23" fmla="*/ 0 h 2072"/>
                  <a:gd name="T24" fmla="*/ 0 w 1259"/>
                  <a:gd name="T25" fmla="*/ 0 h 2072"/>
                  <a:gd name="T26" fmla="*/ 0 w 1259"/>
                  <a:gd name="T27" fmla="*/ 0 h 2072"/>
                  <a:gd name="T28" fmla="*/ 0 w 1259"/>
                  <a:gd name="T29" fmla="*/ 0 h 2072"/>
                  <a:gd name="T30" fmla="*/ 0 w 1259"/>
                  <a:gd name="T31" fmla="*/ 0 h 2072"/>
                  <a:gd name="T32" fmla="*/ 0 w 1259"/>
                  <a:gd name="T33" fmla="*/ 0 h 2072"/>
                  <a:gd name="T34" fmla="*/ 0 w 1259"/>
                  <a:gd name="T35" fmla="*/ 0 h 2072"/>
                  <a:gd name="T36" fmla="*/ 0 w 1259"/>
                  <a:gd name="T37" fmla="*/ 0 h 2072"/>
                  <a:gd name="T38" fmla="*/ 0 w 1259"/>
                  <a:gd name="T39" fmla="*/ 1 h 2072"/>
                  <a:gd name="T40" fmla="*/ 0 w 1259"/>
                  <a:gd name="T41" fmla="*/ 1 h 2072"/>
                  <a:gd name="T42" fmla="*/ 0 w 1259"/>
                  <a:gd name="T43" fmla="*/ 1 h 2072"/>
                  <a:gd name="T44" fmla="*/ 0 w 1259"/>
                  <a:gd name="T45" fmla="*/ 1 h 2072"/>
                  <a:gd name="T46" fmla="*/ 0 w 1259"/>
                  <a:gd name="T47" fmla="*/ 1 h 2072"/>
                  <a:gd name="T48" fmla="*/ 0 w 1259"/>
                  <a:gd name="T49" fmla="*/ 1 h 2072"/>
                  <a:gd name="T50" fmla="*/ 0 w 1259"/>
                  <a:gd name="T51" fmla="*/ 1 h 2072"/>
                  <a:gd name="T52" fmla="*/ 0 w 1259"/>
                  <a:gd name="T53" fmla="*/ 1 h 2072"/>
                  <a:gd name="T54" fmla="*/ 0 w 1259"/>
                  <a:gd name="T55" fmla="*/ 0 h 2072"/>
                  <a:gd name="T56" fmla="*/ 0 w 1259"/>
                  <a:gd name="T57" fmla="*/ 0 h 2072"/>
                  <a:gd name="T58" fmla="*/ 0 w 1259"/>
                  <a:gd name="T59" fmla="*/ 0 h 2072"/>
                  <a:gd name="T60" fmla="*/ 0 w 1259"/>
                  <a:gd name="T61" fmla="*/ 0 h 2072"/>
                  <a:gd name="T62" fmla="*/ 0 w 1259"/>
                  <a:gd name="T63" fmla="*/ 0 h 2072"/>
                  <a:gd name="T64" fmla="*/ 0 w 1259"/>
                  <a:gd name="T65" fmla="*/ 0 h 2072"/>
                  <a:gd name="T66" fmla="*/ 0 w 1259"/>
                  <a:gd name="T67" fmla="*/ 0 h 2072"/>
                  <a:gd name="T68" fmla="*/ 0 w 1259"/>
                  <a:gd name="T69" fmla="*/ 0 h 2072"/>
                  <a:gd name="T70" fmla="*/ 0 w 1259"/>
                  <a:gd name="T71" fmla="*/ 0 h 2072"/>
                  <a:gd name="T72" fmla="*/ 0 w 1259"/>
                  <a:gd name="T73" fmla="*/ 0 h 2072"/>
                  <a:gd name="T74" fmla="*/ 0 w 1259"/>
                  <a:gd name="T75" fmla="*/ 0 h 2072"/>
                  <a:gd name="T76" fmla="*/ 0 w 1259"/>
                  <a:gd name="T77" fmla="*/ 0 h 2072"/>
                  <a:gd name="T78" fmla="*/ 0 w 1259"/>
                  <a:gd name="T79" fmla="*/ 0 h 2072"/>
                  <a:gd name="T80" fmla="*/ 0 w 1259"/>
                  <a:gd name="T81" fmla="*/ 0 h 2072"/>
                  <a:gd name="T82" fmla="*/ 0 w 1259"/>
                  <a:gd name="T83" fmla="*/ 0 h 2072"/>
                  <a:gd name="T84" fmla="*/ 0 w 1259"/>
                  <a:gd name="T85" fmla="*/ 0 h 2072"/>
                  <a:gd name="T86" fmla="*/ 0 w 1259"/>
                  <a:gd name="T87" fmla="*/ 0 h 2072"/>
                  <a:gd name="T88" fmla="*/ 0 w 1259"/>
                  <a:gd name="T89" fmla="*/ 0 h 2072"/>
                  <a:gd name="T90" fmla="*/ 0 w 1259"/>
                  <a:gd name="T91" fmla="*/ 0 h 2072"/>
                  <a:gd name="T92" fmla="*/ 0 w 1259"/>
                  <a:gd name="T93" fmla="*/ 0 h 2072"/>
                  <a:gd name="T94" fmla="*/ 0 w 1259"/>
                  <a:gd name="T95" fmla="*/ 0 h 2072"/>
                  <a:gd name="T96" fmla="*/ 0 w 1259"/>
                  <a:gd name="T97" fmla="*/ 0 h 20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9"/>
                  <a:gd name="T148" fmla="*/ 0 h 2072"/>
                  <a:gd name="T149" fmla="*/ 1259 w 1259"/>
                  <a:gd name="T150" fmla="*/ 2072 h 20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9" h="2072">
                    <a:moveTo>
                      <a:pt x="604" y="0"/>
                    </a:moveTo>
                    <a:lnTo>
                      <a:pt x="552" y="41"/>
                    </a:lnTo>
                    <a:lnTo>
                      <a:pt x="531" y="104"/>
                    </a:lnTo>
                    <a:lnTo>
                      <a:pt x="547" y="250"/>
                    </a:lnTo>
                    <a:lnTo>
                      <a:pt x="604" y="468"/>
                    </a:lnTo>
                    <a:lnTo>
                      <a:pt x="604" y="583"/>
                    </a:lnTo>
                    <a:lnTo>
                      <a:pt x="583" y="702"/>
                    </a:lnTo>
                    <a:lnTo>
                      <a:pt x="463" y="749"/>
                    </a:lnTo>
                    <a:lnTo>
                      <a:pt x="411" y="791"/>
                    </a:lnTo>
                    <a:lnTo>
                      <a:pt x="381" y="854"/>
                    </a:lnTo>
                    <a:lnTo>
                      <a:pt x="397" y="921"/>
                    </a:lnTo>
                    <a:lnTo>
                      <a:pt x="423" y="963"/>
                    </a:lnTo>
                    <a:lnTo>
                      <a:pt x="344" y="1087"/>
                    </a:lnTo>
                    <a:lnTo>
                      <a:pt x="365" y="1171"/>
                    </a:lnTo>
                    <a:lnTo>
                      <a:pt x="416" y="1223"/>
                    </a:lnTo>
                    <a:lnTo>
                      <a:pt x="324" y="1394"/>
                    </a:lnTo>
                    <a:lnTo>
                      <a:pt x="214" y="1488"/>
                    </a:lnTo>
                    <a:lnTo>
                      <a:pt x="89" y="1540"/>
                    </a:lnTo>
                    <a:lnTo>
                      <a:pt x="0" y="1577"/>
                    </a:lnTo>
                    <a:lnTo>
                      <a:pt x="58" y="1821"/>
                    </a:lnTo>
                    <a:lnTo>
                      <a:pt x="428" y="2072"/>
                    </a:lnTo>
                    <a:lnTo>
                      <a:pt x="484" y="2072"/>
                    </a:lnTo>
                    <a:lnTo>
                      <a:pt x="573" y="1889"/>
                    </a:lnTo>
                    <a:lnTo>
                      <a:pt x="656" y="1868"/>
                    </a:lnTo>
                    <a:lnTo>
                      <a:pt x="787" y="1842"/>
                    </a:lnTo>
                    <a:lnTo>
                      <a:pt x="813" y="1816"/>
                    </a:lnTo>
                    <a:lnTo>
                      <a:pt x="895" y="1723"/>
                    </a:lnTo>
                    <a:lnTo>
                      <a:pt x="1072" y="1692"/>
                    </a:lnTo>
                    <a:lnTo>
                      <a:pt x="1182" y="1593"/>
                    </a:lnTo>
                    <a:lnTo>
                      <a:pt x="1166" y="1514"/>
                    </a:lnTo>
                    <a:lnTo>
                      <a:pt x="1156" y="1446"/>
                    </a:lnTo>
                    <a:lnTo>
                      <a:pt x="1196" y="1296"/>
                    </a:lnTo>
                    <a:lnTo>
                      <a:pt x="1233" y="1260"/>
                    </a:lnTo>
                    <a:lnTo>
                      <a:pt x="1259" y="1087"/>
                    </a:lnTo>
                    <a:lnTo>
                      <a:pt x="1229" y="989"/>
                    </a:lnTo>
                    <a:lnTo>
                      <a:pt x="1224" y="848"/>
                    </a:lnTo>
                    <a:lnTo>
                      <a:pt x="1151" y="749"/>
                    </a:lnTo>
                    <a:lnTo>
                      <a:pt x="1109" y="672"/>
                    </a:lnTo>
                    <a:lnTo>
                      <a:pt x="1051" y="630"/>
                    </a:lnTo>
                    <a:lnTo>
                      <a:pt x="958" y="625"/>
                    </a:lnTo>
                    <a:lnTo>
                      <a:pt x="905" y="635"/>
                    </a:lnTo>
                    <a:lnTo>
                      <a:pt x="890" y="562"/>
                    </a:lnTo>
                    <a:lnTo>
                      <a:pt x="911" y="416"/>
                    </a:lnTo>
                    <a:lnTo>
                      <a:pt x="926" y="287"/>
                    </a:lnTo>
                    <a:lnTo>
                      <a:pt x="839" y="88"/>
                    </a:lnTo>
                    <a:lnTo>
                      <a:pt x="729" y="26"/>
                    </a:lnTo>
                    <a:lnTo>
                      <a:pt x="656" y="0"/>
                    </a:lnTo>
                    <a:lnTo>
                      <a:pt x="604" y="0"/>
                    </a:lnTo>
                    <a:close/>
                  </a:path>
                </a:pathLst>
              </a:custGeom>
              <a:solidFill>
                <a:srgbClr val="FFFFFF"/>
              </a:solidFill>
              <a:ln w="9525">
                <a:noFill/>
                <a:round/>
                <a:headEnd/>
                <a:tailEnd/>
              </a:ln>
            </p:spPr>
            <p:txBody>
              <a:bodyPr/>
              <a:lstStyle/>
              <a:p>
                <a:pPr algn="l" rtl="0"/>
                <a:endParaRPr lang="he-IL"/>
              </a:p>
            </p:txBody>
          </p:sp>
          <p:sp>
            <p:nvSpPr>
              <p:cNvPr id="118808" name="Freeform 37"/>
              <p:cNvSpPr>
                <a:spLocks/>
              </p:cNvSpPr>
              <p:nvPr/>
            </p:nvSpPr>
            <p:spPr bwMode="auto">
              <a:xfrm>
                <a:off x="316" y="3353"/>
                <a:ext cx="77" cy="160"/>
              </a:xfrm>
              <a:custGeom>
                <a:avLst/>
                <a:gdLst>
                  <a:gd name="T0" fmla="*/ 0 w 307"/>
                  <a:gd name="T1" fmla="*/ 0 h 640"/>
                  <a:gd name="T2" fmla="*/ 0 w 307"/>
                  <a:gd name="T3" fmla="*/ 0 h 640"/>
                  <a:gd name="T4" fmla="*/ 0 w 307"/>
                  <a:gd name="T5" fmla="*/ 0 h 640"/>
                  <a:gd name="T6" fmla="*/ 0 w 307"/>
                  <a:gd name="T7" fmla="*/ 0 h 640"/>
                  <a:gd name="T8" fmla="*/ 0 w 307"/>
                  <a:gd name="T9" fmla="*/ 0 h 640"/>
                  <a:gd name="T10" fmla="*/ 0 w 307"/>
                  <a:gd name="T11" fmla="*/ 0 h 640"/>
                  <a:gd name="T12" fmla="*/ 0 w 307"/>
                  <a:gd name="T13" fmla="*/ 0 h 640"/>
                  <a:gd name="T14" fmla="*/ 0 w 307"/>
                  <a:gd name="T15" fmla="*/ 0 h 640"/>
                  <a:gd name="T16" fmla="*/ 0 w 307"/>
                  <a:gd name="T17" fmla="*/ 0 h 640"/>
                  <a:gd name="T18" fmla="*/ 0 w 307"/>
                  <a:gd name="T19" fmla="*/ 0 h 640"/>
                  <a:gd name="T20" fmla="*/ 0 w 307"/>
                  <a:gd name="T21" fmla="*/ 0 h 640"/>
                  <a:gd name="T22" fmla="*/ 0 w 307"/>
                  <a:gd name="T23" fmla="*/ 0 h 640"/>
                  <a:gd name="T24" fmla="*/ 0 w 307"/>
                  <a:gd name="T25" fmla="*/ 0 h 640"/>
                  <a:gd name="T26" fmla="*/ 0 w 307"/>
                  <a:gd name="T27" fmla="*/ 0 h 640"/>
                  <a:gd name="T28" fmla="*/ 0 w 307"/>
                  <a:gd name="T29" fmla="*/ 0 h 640"/>
                  <a:gd name="T30" fmla="*/ 0 w 307"/>
                  <a:gd name="T31" fmla="*/ 0 h 640"/>
                  <a:gd name="T32" fmla="*/ 0 w 307"/>
                  <a:gd name="T33" fmla="*/ 0 h 640"/>
                  <a:gd name="T34" fmla="*/ 0 w 307"/>
                  <a:gd name="T35" fmla="*/ 0 h 640"/>
                  <a:gd name="T36" fmla="*/ 0 w 307"/>
                  <a:gd name="T37" fmla="*/ 0 h 640"/>
                  <a:gd name="T38" fmla="*/ 0 w 307"/>
                  <a:gd name="T39" fmla="*/ 0 h 6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640"/>
                  <a:gd name="T62" fmla="*/ 307 w 307"/>
                  <a:gd name="T63" fmla="*/ 640 h 6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640">
                    <a:moveTo>
                      <a:pt x="26" y="640"/>
                    </a:moveTo>
                    <a:lnTo>
                      <a:pt x="63" y="505"/>
                    </a:lnTo>
                    <a:lnTo>
                      <a:pt x="115" y="458"/>
                    </a:lnTo>
                    <a:lnTo>
                      <a:pt x="265" y="422"/>
                    </a:lnTo>
                    <a:lnTo>
                      <a:pt x="230" y="385"/>
                    </a:lnTo>
                    <a:lnTo>
                      <a:pt x="84" y="406"/>
                    </a:lnTo>
                    <a:lnTo>
                      <a:pt x="47" y="343"/>
                    </a:lnTo>
                    <a:lnTo>
                      <a:pt x="26" y="203"/>
                    </a:lnTo>
                    <a:lnTo>
                      <a:pt x="0" y="57"/>
                    </a:lnTo>
                    <a:lnTo>
                      <a:pt x="21" y="10"/>
                    </a:lnTo>
                    <a:lnTo>
                      <a:pt x="110" y="0"/>
                    </a:lnTo>
                    <a:lnTo>
                      <a:pt x="214" y="94"/>
                    </a:lnTo>
                    <a:lnTo>
                      <a:pt x="276" y="261"/>
                    </a:lnTo>
                    <a:lnTo>
                      <a:pt x="256" y="328"/>
                    </a:lnTo>
                    <a:lnTo>
                      <a:pt x="286" y="390"/>
                    </a:lnTo>
                    <a:lnTo>
                      <a:pt x="307" y="458"/>
                    </a:lnTo>
                    <a:lnTo>
                      <a:pt x="305" y="591"/>
                    </a:lnTo>
                    <a:lnTo>
                      <a:pt x="152" y="603"/>
                    </a:lnTo>
                    <a:lnTo>
                      <a:pt x="26" y="640"/>
                    </a:lnTo>
                    <a:close/>
                  </a:path>
                </a:pathLst>
              </a:custGeom>
              <a:solidFill>
                <a:srgbClr val="FFC7B0"/>
              </a:solidFill>
              <a:ln w="9525">
                <a:noFill/>
                <a:round/>
                <a:headEnd/>
                <a:tailEnd/>
              </a:ln>
            </p:spPr>
            <p:txBody>
              <a:bodyPr/>
              <a:lstStyle/>
              <a:p>
                <a:pPr algn="l" rtl="0"/>
                <a:endParaRPr lang="he-IL"/>
              </a:p>
            </p:txBody>
          </p:sp>
          <p:sp>
            <p:nvSpPr>
              <p:cNvPr id="118809" name="Freeform 38"/>
              <p:cNvSpPr>
                <a:spLocks/>
              </p:cNvSpPr>
              <p:nvPr/>
            </p:nvSpPr>
            <p:spPr bwMode="auto">
              <a:xfrm>
                <a:off x="170" y="3509"/>
                <a:ext cx="311" cy="363"/>
              </a:xfrm>
              <a:custGeom>
                <a:avLst/>
                <a:gdLst>
                  <a:gd name="T0" fmla="*/ 0 w 1243"/>
                  <a:gd name="T1" fmla="*/ 0 h 1451"/>
                  <a:gd name="T2" fmla="*/ 0 w 1243"/>
                  <a:gd name="T3" fmla="*/ 0 h 1451"/>
                  <a:gd name="T4" fmla="*/ 0 w 1243"/>
                  <a:gd name="T5" fmla="*/ 0 h 1451"/>
                  <a:gd name="T6" fmla="*/ 0 w 1243"/>
                  <a:gd name="T7" fmla="*/ 0 h 1451"/>
                  <a:gd name="T8" fmla="*/ 0 w 1243"/>
                  <a:gd name="T9" fmla="*/ 0 h 1451"/>
                  <a:gd name="T10" fmla="*/ 0 w 1243"/>
                  <a:gd name="T11" fmla="*/ 0 h 1451"/>
                  <a:gd name="T12" fmla="*/ 0 w 1243"/>
                  <a:gd name="T13" fmla="*/ 0 h 1451"/>
                  <a:gd name="T14" fmla="*/ 0 w 1243"/>
                  <a:gd name="T15" fmla="*/ 0 h 1451"/>
                  <a:gd name="T16" fmla="*/ 0 w 1243"/>
                  <a:gd name="T17" fmla="*/ 0 h 1451"/>
                  <a:gd name="T18" fmla="*/ 0 w 1243"/>
                  <a:gd name="T19" fmla="*/ 0 h 1451"/>
                  <a:gd name="T20" fmla="*/ 0 w 1243"/>
                  <a:gd name="T21" fmla="*/ 0 h 1451"/>
                  <a:gd name="T22" fmla="*/ 0 w 1243"/>
                  <a:gd name="T23" fmla="*/ 0 h 1451"/>
                  <a:gd name="T24" fmla="*/ 0 w 1243"/>
                  <a:gd name="T25" fmla="*/ 0 h 1451"/>
                  <a:gd name="T26" fmla="*/ 0 w 1243"/>
                  <a:gd name="T27" fmla="*/ 0 h 1451"/>
                  <a:gd name="T28" fmla="*/ 0 w 1243"/>
                  <a:gd name="T29" fmla="*/ 0 h 1451"/>
                  <a:gd name="T30" fmla="*/ 0 w 1243"/>
                  <a:gd name="T31" fmla="*/ 0 h 1451"/>
                  <a:gd name="T32" fmla="*/ 0 w 1243"/>
                  <a:gd name="T33" fmla="*/ 0 h 1451"/>
                  <a:gd name="T34" fmla="*/ 0 w 1243"/>
                  <a:gd name="T35" fmla="*/ 0 h 1451"/>
                  <a:gd name="T36" fmla="*/ 0 w 1243"/>
                  <a:gd name="T37" fmla="*/ 0 h 1451"/>
                  <a:gd name="T38" fmla="*/ 0 w 1243"/>
                  <a:gd name="T39" fmla="*/ 0 h 1451"/>
                  <a:gd name="T40" fmla="*/ 0 w 1243"/>
                  <a:gd name="T41" fmla="*/ 0 h 1451"/>
                  <a:gd name="T42" fmla="*/ 0 w 1243"/>
                  <a:gd name="T43" fmla="*/ 0 h 1451"/>
                  <a:gd name="T44" fmla="*/ 0 w 1243"/>
                  <a:gd name="T45" fmla="*/ 0 h 1451"/>
                  <a:gd name="T46" fmla="*/ 0 w 1243"/>
                  <a:gd name="T47" fmla="*/ 0 h 1451"/>
                  <a:gd name="T48" fmla="*/ 0 w 1243"/>
                  <a:gd name="T49" fmla="*/ 0 h 1451"/>
                  <a:gd name="T50" fmla="*/ 0 w 1243"/>
                  <a:gd name="T51" fmla="*/ 0 h 1451"/>
                  <a:gd name="T52" fmla="*/ 0 w 1243"/>
                  <a:gd name="T53" fmla="*/ 0 h 1451"/>
                  <a:gd name="T54" fmla="*/ 0 w 1243"/>
                  <a:gd name="T55" fmla="*/ 0 h 1451"/>
                  <a:gd name="T56" fmla="*/ 0 w 1243"/>
                  <a:gd name="T57" fmla="*/ 0 h 1451"/>
                  <a:gd name="T58" fmla="*/ 0 w 1243"/>
                  <a:gd name="T59" fmla="*/ 0 h 1451"/>
                  <a:gd name="T60" fmla="*/ 0 w 1243"/>
                  <a:gd name="T61" fmla="*/ 0 h 1451"/>
                  <a:gd name="T62" fmla="*/ 0 w 1243"/>
                  <a:gd name="T63" fmla="*/ 0 h 1451"/>
                  <a:gd name="T64" fmla="*/ 0 w 1243"/>
                  <a:gd name="T65" fmla="*/ 0 h 1451"/>
                  <a:gd name="T66" fmla="*/ 0 w 1243"/>
                  <a:gd name="T67" fmla="*/ 0 h 1451"/>
                  <a:gd name="T68" fmla="*/ 0 w 1243"/>
                  <a:gd name="T69" fmla="*/ 0 h 1451"/>
                  <a:gd name="T70" fmla="*/ 0 w 1243"/>
                  <a:gd name="T71" fmla="*/ 0 h 1451"/>
                  <a:gd name="T72" fmla="*/ 0 w 1243"/>
                  <a:gd name="T73" fmla="*/ 0 h 1451"/>
                  <a:gd name="T74" fmla="*/ 0 w 1243"/>
                  <a:gd name="T75" fmla="*/ 0 h 1451"/>
                  <a:gd name="T76" fmla="*/ 0 w 1243"/>
                  <a:gd name="T77" fmla="*/ 0 h 1451"/>
                  <a:gd name="T78" fmla="*/ 0 w 1243"/>
                  <a:gd name="T79" fmla="*/ 0 h 1451"/>
                  <a:gd name="T80" fmla="*/ 0 w 1243"/>
                  <a:gd name="T81" fmla="*/ 0 h 1451"/>
                  <a:gd name="T82" fmla="*/ 0 w 1243"/>
                  <a:gd name="T83" fmla="*/ 0 h 1451"/>
                  <a:gd name="T84" fmla="*/ 0 w 1243"/>
                  <a:gd name="T85" fmla="*/ 0 h 1451"/>
                  <a:gd name="T86" fmla="*/ 0 w 1243"/>
                  <a:gd name="T87" fmla="*/ 0 h 1451"/>
                  <a:gd name="T88" fmla="*/ 0 w 1243"/>
                  <a:gd name="T89" fmla="*/ 0 h 1451"/>
                  <a:gd name="T90" fmla="*/ 0 w 1243"/>
                  <a:gd name="T91" fmla="*/ 0 h 1451"/>
                  <a:gd name="T92" fmla="*/ 0 w 1243"/>
                  <a:gd name="T93" fmla="*/ 0 h 1451"/>
                  <a:gd name="T94" fmla="*/ 0 w 1243"/>
                  <a:gd name="T95" fmla="*/ 0 h 1451"/>
                  <a:gd name="T96" fmla="*/ 0 w 1243"/>
                  <a:gd name="T97" fmla="*/ 0 h 1451"/>
                  <a:gd name="T98" fmla="*/ 0 w 1243"/>
                  <a:gd name="T99" fmla="*/ 0 h 1451"/>
                  <a:gd name="T100" fmla="*/ 0 w 1243"/>
                  <a:gd name="T101" fmla="*/ 0 h 1451"/>
                  <a:gd name="T102" fmla="*/ 0 w 1243"/>
                  <a:gd name="T103" fmla="*/ 0 h 1451"/>
                  <a:gd name="T104" fmla="*/ 0 w 1243"/>
                  <a:gd name="T105" fmla="*/ 0 h 1451"/>
                  <a:gd name="T106" fmla="*/ 0 w 1243"/>
                  <a:gd name="T107" fmla="*/ 0 h 1451"/>
                  <a:gd name="T108" fmla="*/ 0 w 1243"/>
                  <a:gd name="T109" fmla="*/ 0 h 1451"/>
                  <a:gd name="T110" fmla="*/ 0 w 1243"/>
                  <a:gd name="T111" fmla="*/ 0 h 1451"/>
                  <a:gd name="T112" fmla="*/ 0 w 1243"/>
                  <a:gd name="T113" fmla="*/ 0 h 1451"/>
                  <a:gd name="T114" fmla="*/ 0 w 1243"/>
                  <a:gd name="T115" fmla="*/ 1 h 1451"/>
                  <a:gd name="T116" fmla="*/ 0 w 1243"/>
                  <a:gd name="T117" fmla="*/ 0 h 1451"/>
                  <a:gd name="T118" fmla="*/ 0 w 1243"/>
                  <a:gd name="T119" fmla="*/ 0 h 1451"/>
                  <a:gd name="T120" fmla="*/ 0 w 1243"/>
                  <a:gd name="T121" fmla="*/ 0 h 1451"/>
                  <a:gd name="T122" fmla="*/ 0 w 1243"/>
                  <a:gd name="T123" fmla="*/ 0 h 1451"/>
                  <a:gd name="T124" fmla="*/ 0 w 1243"/>
                  <a:gd name="T125" fmla="*/ 0 h 14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3"/>
                  <a:gd name="T190" fmla="*/ 0 h 1451"/>
                  <a:gd name="T191" fmla="*/ 1243 w 1243"/>
                  <a:gd name="T192" fmla="*/ 1451 h 14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3" h="1451">
                    <a:moveTo>
                      <a:pt x="141" y="906"/>
                    </a:moveTo>
                    <a:lnTo>
                      <a:pt x="292" y="812"/>
                    </a:lnTo>
                    <a:lnTo>
                      <a:pt x="360" y="697"/>
                    </a:lnTo>
                    <a:lnTo>
                      <a:pt x="444" y="563"/>
                    </a:lnTo>
                    <a:lnTo>
                      <a:pt x="371" y="453"/>
                    </a:lnTo>
                    <a:lnTo>
                      <a:pt x="407" y="390"/>
                    </a:lnTo>
                    <a:lnTo>
                      <a:pt x="469" y="313"/>
                    </a:lnTo>
                    <a:lnTo>
                      <a:pt x="397" y="245"/>
                    </a:lnTo>
                    <a:lnTo>
                      <a:pt x="416" y="188"/>
                    </a:lnTo>
                    <a:lnTo>
                      <a:pt x="489" y="104"/>
                    </a:lnTo>
                    <a:lnTo>
                      <a:pt x="604" y="94"/>
                    </a:lnTo>
                    <a:lnTo>
                      <a:pt x="832" y="37"/>
                    </a:lnTo>
                    <a:lnTo>
                      <a:pt x="958" y="0"/>
                    </a:lnTo>
                    <a:lnTo>
                      <a:pt x="1025" y="0"/>
                    </a:lnTo>
                    <a:lnTo>
                      <a:pt x="1098" y="125"/>
                    </a:lnTo>
                    <a:lnTo>
                      <a:pt x="1135" y="120"/>
                    </a:lnTo>
                    <a:lnTo>
                      <a:pt x="1182" y="188"/>
                    </a:lnTo>
                    <a:lnTo>
                      <a:pt x="1192" y="282"/>
                    </a:lnTo>
                    <a:lnTo>
                      <a:pt x="1119" y="230"/>
                    </a:lnTo>
                    <a:lnTo>
                      <a:pt x="1051" y="214"/>
                    </a:lnTo>
                    <a:lnTo>
                      <a:pt x="859" y="240"/>
                    </a:lnTo>
                    <a:lnTo>
                      <a:pt x="745" y="308"/>
                    </a:lnTo>
                    <a:lnTo>
                      <a:pt x="879" y="298"/>
                    </a:lnTo>
                    <a:lnTo>
                      <a:pt x="1005" y="266"/>
                    </a:lnTo>
                    <a:lnTo>
                      <a:pt x="1031" y="292"/>
                    </a:lnTo>
                    <a:lnTo>
                      <a:pt x="1057" y="364"/>
                    </a:lnTo>
                    <a:lnTo>
                      <a:pt x="1093" y="287"/>
                    </a:lnTo>
                    <a:lnTo>
                      <a:pt x="1145" y="313"/>
                    </a:lnTo>
                    <a:lnTo>
                      <a:pt x="1217" y="411"/>
                    </a:lnTo>
                    <a:lnTo>
                      <a:pt x="1243" y="521"/>
                    </a:lnTo>
                    <a:lnTo>
                      <a:pt x="1233" y="584"/>
                    </a:lnTo>
                    <a:lnTo>
                      <a:pt x="1196" y="620"/>
                    </a:lnTo>
                    <a:lnTo>
                      <a:pt x="1161" y="552"/>
                    </a:lnTo>
                    <a:lnTo>
                      <a:pt x="1104" y="521"/>
                    </a:lnTo>
                    <a:lnTo>
                      <a:pt x="1020" y="500"/>
                    </a:lnTo>
                    <a:lnTo>
                      <a:pt x="900" y="547"/>
                    </a:lnTo>
                    <a:lnTo>
                      <a:pt x="740" y="578"/>
                    </a:lnTo>
                    <a:lnTo>
                      <a:pt x="635" y="558"/>
                    </a:lnTo>
                    <a:lnTo>
                      <a:pt x="719" y="615"/>
                    </a:lnTo>
                    <a:lnTo>
                      <a:pt x="848" y="620"/>
                    </a:lnTo>
                    <a:lnTo>
                      <a:pt x="999" y="573"/>
                    </a:lnTo>
                    <a:lnTo>
                      <a:pt x="1031" y="610"/>
                    </a:lnTo>
                    <a:lnTo>
                      <a:pt x="1041" y="672"/>
                    </a:lnTo>
                    <a:lnTo>
                      <a:pt x="1078" y="620"/>
                    </a:lnTo>
                    <a:lnTo>
                      <a:pt x="1078" y="552"/>
                    </a:lnTo>
                    <a:lnTo>
                      <a:pt x="1140" y="589"/>
                    </a:lnTo>
                    <a:lnTo>
                      <a:pt x="1171" y="693"/>
                    </a:lnTo>
                    <a:lnTo>
                      <a:pt x="1135" y="781"/>
                    </a:lnTo>
                    <a:lnTo>
                      <a:pt x="1166" y="838"/>
                    </a:lnTo>
                    <a:lnTo>
                      <a:pt x="1161" y="906"/>
                    </a:lnTo>
                    <a:lnTo>
                      <a:pt x="1072" y="1016"/>
                    </a:lnTo>
                    <a:lnTo>
                      <a:pt x="1020" y="1047"/>
                    </a:lnTo>
                    <a:lnTo>
                      <a:pt x="895" y="1047"/>
                    </a:lnTo>
                    <a:lnTo>
                      <a:pt x="813" y="1140"/>
                    </a:lnTo>
                    <a:lnTo>
                      <a:pt x="719" y="1166"/>
                    </a:lnTo>
                    <a:lnTo>
                      <a:pt x="573" y="1213"/>
                    </a:lnTo>
                    <a:lnTo>
                      <a:pt x="542" y="1291"/>
                    </a:lnTo>
                    <a:lnTo>
                      <a:pt x="457" y="1451"/>
                    </a:lnTo>
                    <a:lnTo>
                      <a:pt x="151" y="1357"/>
                    </a:lnTo>
                    <a:lnTo>
                      <a:pt x="12" y="1188"/>
                    </a:lnTo>
                    <a:lnTo>
                      <a:pt x="0" y="943"/>
                    </a:lnTo>
                    <a:lnTo>
                      <a:pt x="141" y="906"/>
                    </a:lnTo>
                    <a:close/>
                  </a:path>
                </a:pathLst>
              </a:custGeom>
              <a:solidFill>
                <a:srgbClr val="FFC7B0"/>
              </a:solidFill>
              <a:ln w="9525">
                <a:noFill/>
                <a:round/>
                <a:headEnd/>
                <a:tailEnd/>
              </a:ln>
            </p:spPr>
            <p:txBody>
              <a:bodyPr/>
              <a:lstStyle/>
              <a:p>
                <a:pPr algn="l" rtl="0"/>
                <a:endParaRPr lang="he-IL"/>
              </a:p>
            </p:txBody>
          </p:sp>
          <p:sp>
            <p:nvSpPr>
              <p:cNvPr id="118810" name="Freeform 39"/>
              <p:cNvSpPr>
                <a:spLocks/>
              </p:cNvSpPr>
              <p:nvPr/>
            </p:nvSpPr>
            <p:spPr bwMode="auto">
              <a:xfrm>
                <a:off x="329" y="3479"/>
                <a:ext cx="60" cy="33"/>
              </a:xfrm>
              <a:custGeom>
                <a:avLst/>
                <a:gdLst>
                  <a:gd name="T0" fmla="*/ 0 w 239"/>
                  <a:gd name="T1" fmla="*/ 0 h 131"/>
                  <a:gd name="T2" fmla="*/ 0 w 239"/>
                  <a:gd name="T3" fmla="*/ 0 h 131"/>
                  <a:gd name="T4" fmla="*/ 0 w 239"/>
                  <a:gd name="T5" fmla="*/ 0 h 131"/>
                  <a:gd name="T6" fmla="*/ 0 w 239"/>
                  <a:gd name="T7" fmla="*/ 0 h 131"/>
                  <a:gd name="T8" fmla="*/ 0 w 239"/>
                  <a:gd name="T9" fmla="*/ 0 h 131"/>
                  <a:gd name="T10" fmla="*/ 0 w 239"/>
                  <a:gd name="T11" fmla="*/ 0 h 131"/>
                  <a:gd name="T12" fmla="*/ 0 w 239"/>
                  <a:gd name="T13" fmla="*/ 0 h 131"/>
                  <a:gd name="T14" fmla="*/ 0 60000 65536"/>
                  <a:gd name="T15" fmla="*/ 0 60000 65536"/>
                  <a:gd name="T16" fmla="*/ 0 60000 65536"/>
                  <a:gd name="T17" fmla="*/ 0 60000 65536"/>
                  <a:gd name="T18" fmla="*/ 0 60000 65536"/>
                  <a:gd name="T19" fmla="*/ 0 60000 65536"/>
                  <a:gd name="T20" fmla="*/ 0 60000 65536"/>
                  <a:gd name="T21" fmla="*/ 0 w 239"/>
                  <a:gd name="T22" fmla="*/ 0 h 131"/>
                  <a:gd name="T23" fmla="*/ 239 w 239"/>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31">
                    <a:moveTo>
                      <a:pt x="0" y="131"/>
                    </a:moveTo>
                    <a:lnTo>
                      <a:pt x="68" y="37"/>
                    </a:lnTo>
                    <a:lnTo>
                      <a:pt x="162" y="0"/>
                    </a:lnTo>
                    <a:lnTo>
                      <a:pt x="239" y="89"/>
                    </a:lnTo>
                    <a:lnTo>
                      <a:pt x="131" y="101"/>
                    </a:lnTo>
                    <a:lnTo>
                      <a:pt x="0" y="131"/>
                    </a:lnTo>
                    <a:close/>
                  </a:path>
                </a:pathLst>
              </a:custGeom>
              <a:solidFill>
                <a:srgbClr val="DFA084"/>
              </a:solidFill>
              <a:ln w="9525">
                <a:noFill/>
                <a:round/>
                <a:headEnd/>
                <a:tailEnd/>
              </a:ln>
            </p:spPr>
            <p:txBody>
              <a:bodyPr/>
              <a:lstStyle/>
              <a:p>
                <a:pPr algn="l" rtl="0"/>
                <a:endParaRPr lang="he-IL"/>
              </a:p>
            </p:txBody>
          </p:sp>
          <p:sp>
            <p:nvSpPr>
              <p:cNvPr id="118811" name="Freeform 40"/>
              <p:cNvSpPr>
                <a:spLocks/>
              </p:cNvSpPr>
              <p:nvPr/>
            </p:nvSpPr>
            <p:spPr bwMode="auto">
              <a:xfrm>
                <a:off x="310" y="3546"/>
                <a:ext cx="148" cy="36"/>
              </a:xfrm>
              <a:custGeom>
                <a:avLst/>
                <a:gdLst>
                  <a:gd name="T0" fmla="*/ 0 w 594"/>
                  <a:gd name="T1" fmla="*/ 0 h 141"/>
                  <a:gd name="T2" fmla="*/ 0 w 594"/>
                  <a:gd name="T3" fmla="*/ 0 h 141"/>
                  <a:gd name="T4" fmla="*/ 0 w 594"/>
                  <a:gd name="T5" fmla="*/ 0 h 141"/>
                  <a:gd name="T6" fmla="*/ 0 w 594"/>
                  <a:gd name="T7" fmla="*/ 0 h 141"/>
                  <a:gd name="T8" fmla="*/ 0 w 594"/>
                  <a:gd name="T9" fmla="*/ 0 h 141"/>
                  <a:gd name="T10" fmla="*/ 0 w 594"/>
                  <a:gd name="T11" fmla="*/ 0 h 141"/>
                  <a:gd name="T12" fmla="*/ 0 w 594"/>
                  <a:gd name="T13" fmla="*/ 0 h 141"/>
                  <a:gd name="T14" fmla="*/ 0 w 594"/>
                  <a:gd name="T15" fmla="*/ 0 h 141"/>
                  <a:gd name="T16" fmla="*/ 0 w 594"/>
                  <a:gd name="T17" fmla="*/ 0 h 141"/>
                  <a:gd name="T18" fmla="*/ 0 w 594"/>
                  <a:gd name="T19" fmla="*/ 0 h 141"/>
                  <a:gd name="T20" fmla="*/ 0 w 594"/>
                  <a:gd name="T21" fmla="*/ 0 h 141"/>
                  <a:gd name="T22" fmla="*/ 0 w 594"/>
                  <a:gd name="T23" fmla="*/ 0 h 141"/>
                  <a:gd name="T24" fmla="*/ 0 w 594"/>
                  <a:gd name="T25" fmla="*/ 0 h 141"/>
                  <a:gd name="T26" fmla="*/ 0 w 594"/>
                  <a:gd name="T27" fmla="*/ 0 h 141"/>
                  <a:gd name="T28" fmla="*/ 0 w 594"/>
                  <a:gd name="T29" fmla="*/ 0 h 1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4"/>
                  <a:gd name="T46" fmla="*/ 0 h 141"/>
                  <a:gd name="T47" fmla="*/ 594 w 594"/>
                  <a:gd name="T48" fmla="*/ 141 h 1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4" h="141">
                    <a:moveTo>
                      <a:pt x="203" y="115"/>
                    </a:moveTo>
                    <a:lnTo>
                      <a:pt x="68" y="141"/>
                    </a:lnTo>
                    <a:lnTo>
                      <a:pt x="0" y="105"/>
                    </a:lnTo>
                    <a:lnTo>
                      <a:pt x="0" y="58"/>
                    </a:lnTo>
                    <a:lnTo>
                      <a:pt x="136" y="27"/>
                    </a:lnTo>
                    <a:lnTo>
                      <a:pt x="265" y="27"/>
                    </a:lnTo>
                    <a:lnTo>
                      <a:pt x="385" y="0"/>
                    </a:lnTo>
                    <a:lnTo>
                      <a:pt x="448" y="6"/>
                    </a:lnTo>
                    <a:lnTo>
                      <a:pt x="505" y="0"/>
                    </a:lnTo>
                    <a:lnTo>
                      <a:pt x="573" y="37"/>
                    </a:lnTo>
                    <a:lnTo>
                      <a:pt x="594" y="94"/>
                    </a:lnTo>
                    <a:lnTo>
                      <a:pt x="494" y="63"/>
                    </a:lnTo>
                    <a:lnTo>
                      <a:pt x="322" y="84"/>
                    </a:lnTo>
                    <a:lnTo>
                      <a:pt x="203" y="115"/>
                    </a:lnTo>
                    <a:close/>
                  </a:path>
                </a:pathLst>
              </a:custGeom>
              <a:solidFill>
                <a:srgbClr val="DFA084"/>
              </a:solidFill>
              <a:ln w="9525">
                <a:noFill/>
                <a:round/>
                <a:headEnd/>
                <a:tailEnd/>
              </a:ln>
            </p:spPr>
            <p:txBody>
              <a:bodyPr/>
              <a:lstStyle/>
              <a:p>
                <a:pPr algn="l" rtl="0"/>
                <a:endParaRPr lang="he-IL"/>
              </a:p>
            </p:txBody>
          </p:sp>
          <p:sp>
            <p:nvSpPr>
              <p:cNvPr id="118812" name="Freeform 41"/>
              <p:cNvSpPr>
                <a:spLocks/>
              </p:cNvSpPr>
              <p:nvPr/>
            </p:nvSpPr>
            <p:spPr bwMode="auto">
              <a:xfrm>
                <a:off x="321" y="3599"/>
                <a:ext cx="155" cy="63"/>
              </a:xfrm>
              <a:custGeom>
                <a:avLst/>
                <a:gdLst>
                  <a:gd name="T0" fmla="*/ 0 w 620"/>
                  <a:gd name="T1" fmla="*/ 0 h 256"/>
                  <a:gd name="T2" fmla="*/ 0 w 620"/>
                  <a:gd name="T3" fmla="*/ 0 h 256"/>
                  <a:gd name="T4" fmla="*/ 0 w 620"/>
                  <a:gd name="T5" fmla="*/ 0 h 256"/>
                  <a:gd name="T6" fmla="*/ 0 w 620"/>
                  <a:gd name="T7" fmla="*/ 0 h 256"/>
                  <a:gd name="T8" fmla="*/ 0 w 620"/>
                  <a:gd name="T9" fmla="*/ 0 h 256"/>
                  <a:gd name="T10" fmla="*/ 0 w 620"/>
                  <a:gd name="T11" fmla="*/ 0 h 256"/>
                  <a:gd name="T12" fmla="*/ 0 w 620"/>
                  <a:gd name="T13" fmla="*/ 0 h 256"/>
                  <a:gd name="T14" fmla="*/ 0 w 620"/>
                  <a:gd name="T15" fmla="*/ 0 h 256"/>
                  <a:gd name="T16" fmla="*/ 0 w 620"/>
                  <a:gd name="T17" fmla="*/ 0 h 256"/>
                  <a:gd name="T18" fmla="*/ 0 w 620"/>
                  <a:gd name="T19" fmla="*/ 0 h 256"/>
                  <a:gd name="T20" fmla="*/ 0 w 620"/>
                  <a:gd name="T21" fmla="*/ 0 h 256"/>
                  <a:gd name="T22" fmla="*/ 0 w 620"/>
                  <a:gd name="T23" fmla="*/ 0 h 256"/>
                  <a:gd name="T24" fmla="*/ 0 w 620"/>
                  <a:gd name="T25" fmla="*/ 0 h 256"/>
                  <a:gd name="T26" fmla="*/ 0 w 620"/>
                  <a:gd name="T27" fmla="*/ 0 h 256"/>
                  <a:gd name="T28" fmla="*/ 0 w 620"/>
                  <a:gd name="T29" fmla="*/ 0 h 256"/>
                  <a:gd name="T30" fmla="*/ 0 w 620"/>
                  <a:gd name="T31" fmla="*/ 0 h 256"/>
                  <a:gd name="T32" fmla="*/ 0 w 620"/>
                  <a:gd name="T33" fmla="*/ 0 h 256"/>
                  <a:gd name="T34" fmla="*/ 0 w 620"/>
                  <a:gd name="T35" fmla="*/ 0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256"/>
                  <a:gd name="T56" fmla="*/ 620 w 620"/>
                  <a:gd name="T57" fmla="*/ 256 h 2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256">
                    <a:moveTo>
                      <a:pt x="110" y="183"/>
                    </a:moveTo>
                    <a:lnTo>
                      <a:pt x="16" y="157"/>
                    </a:lnTo>
                    <a:lnTo>
                      <a:pt x="0" y="120"/>
                    </a:lnTo>
                    <a:lnTo>
                      <a:pt x="31" y="89"/>
                    </a:lnTo>
                    <a:lnTo>
                      <a:pt x="110" y="89"/>
                    </a:lnTo>
                    <a:lnTo>
                      <a:pt x="249" y="94"/>
                    </a:lnTo>
                    <a:lnTo>
                      <a:pt x="395" y="89"/>
                    </a:lnTo>
                    <a:lnTo>
                      <a:pt x="432" y="115"/>
                    </a:lnTo>
                    <a:lnTo>
                      <a:pt x="531" y="115"/>
                    </a:lnTo>
                    <a:lnTo>
                      <a:pt x="557" y="0"/>
                    </a:lnTo>
                    <a:lnTo>
                      <a:pt x="620" y="120"/>
                    </a:lnTo>
                    <a:lnTo>
                      <a:pt x="613" y="256"/>
                    </a:lnTo>
                    <a:lnTo>
                      <a:pt x="557" y="193"/>
                    </a:lnTo>
                    <a:lnTo>
                      <a:pt x="500" y="162"/>
                    </a:lnTo>
                    <a:lnTo>
                      <a:pt x="395" y="146"/>
                    </a:lnTo>
                    <a:lnTo>
                      <a:pt x="296" y="188"/>
                    </a:lnTo>
                    <a:lnTo>
                      <a:pt x="110" y="183"/>
                    </a:lnTo>
                    <a:close/>
                  </a:path>
                </a:pathLst>
              </a:custGeom>
              <a:solidFill>
                <a:srgbClr val="DFA084"/>
              </a:solidFill>
              <a:ln w="9525">
                <a:noFill/>
                <a:round/>
                <a:headEnd/>
                <a:tailEnd/>
              </a:ln>
            </p:spPr>
            <p:txBody>
              <a:bodyPr/>
              <a:lstStyle/>
              <a:p>
                <a:pPr algn="l" rtl="0"/>
                <a:endParaRPr lang="he-IL"/>
              </a:p>
            </p:txBody>
          </p:sp>
          <p:sp>
            <p:nvSpPr>
              <p:cNvPr id="118813" name="Freeform 42"/>
              <p:cNvSpPr>
                <a:spLocks/>
              </p:cNvSpPr>
              <p:nvPr/>
            </p:nvSpPr>
            <p:spPr bwMode="auto">
              <a:xfrm>
                <a:off x="346" y="3665"/>
                <a:ext cx="121" cy="51"/>
              </a:xfrm>
              <a:custGeom>
                <a:avLst/>
                <a:gdLst>
                  <a:gd name="T0" fmla="*/ 0 w 484"/>
                  <a:gd name="T1" fmla="*/ 0 h 203"/>
                  <a:gd name="T2" fmla="*/ 0 w 484"/>
                  <a:gd name="T3" fmla="*/ 0 h 203"/>
                  <a:gd name="T4" fmla="*/ 0 w 484"/>
                  <a:gd name="T5" fmla="*/ 0 h 203"/>
                  <a:gd name="T6" fmla="*/ 0 w 484"/>
                  <a:gd name="T7" fmla="*/ 0 h 203"/>
                  <a:gd name="T8" fmla="*/ 0 w 484"/>
                  <a:gd name="T9" fmla="*/ 0 h 203"/>
                  <a:gd name="T10" fmla="*/ 0 w 484"/>
                  <a:gd name="T11" fmla="*/ 0 h 203"/>
                  <a:gd name="T12" fmla="*/ 0 w 484"/>
                  <a:gd name="T13" fmla="*/ 0 h 203"/>
                  <a:gd name="T14" fmla="*/ 0 w 484"/>
                  <a:gd name="T15" fmla="*/ 0 h 203"/>
                  <a:gd name="T16" fmla="*/ 0 w 484"/>
                  <a:gd name="T17" fmla="*/ 0 h 203"/>
                  <a:gd name="T18" fmla="*/ 0 w 484"/>
                  <a:gd name="T19" fmla="*/ 0 h 203"/>
                  <a:gd name="T20" fmla="*/ 0 w 484"/>
                  <a:gd name="T21" fmla="*/ 0 h 203"/>
                  <a:gd name="T22" fmla="*/ 0 w 484"/>
                  <a:gd name="T23" fmla="*/ 0 h 203"/>
                  <a:gd name="T24" fmla="*/ 0 w 484"/>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4"/>
                  <a:gd name="T40" fmla="*/ 0 h 203"/>
                  <a:gd name="T41" fmla="*/ 484 w 484"/>
                  <a:gd name="T42" fmla="*/ 203 h 2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4" h="203">
                    <a:moveTo>
                      <a:pt x="63" y="187"/>
                    </a:moveTo>
                    <a:lnTo>
                      <a:pt x="0" y="119"/>
                    </a:lnTo>
                    <a:lnTo>
                      <a:pt x="47" y="88"/>
                    </a:lnTo>
                    <a:lnTo>
                      <a:pt x="124" y="109"/>
                    </a:lnTo>
                    <a:lnTo>
                      <a:pt x="229" y="114"/>
                    </a:lnTo>
                    <a:lnTo>
                      <a:pt x="395" y="79"/>
                    </a:lnTo>
                    <a:lnTo>
                      <a:pt x="432" y="0"/>
                    </a:lnTo>
                    <a:lnTo>
                      <a:pt x="484" y="114"/>
                    </a:lnTo>
                    <a:lnTo>
                      <a:pt x="432" y="156"/>
                    </a:lnTo>
                    <a:lnTo>
                      <a:pt x="375" y="125"/>
                    </a:lnTo>
                    <a:lnTo>
                      <a:pt x="140" y="203"/>
                    </a:lnTo>
                    <a:lnTo>
                      <a:pt x="63" y="187"/>
                    </a:lnTo>
                    <a:close/>
                  </a:path>
                </a:pathLst>
              </a:custGeom>
              <a:solidFill>
                <a:srgbClr val="DFA084"/>
              </a:solidFill>
              <a:ln w="9525">
                <a:noFill/>
                <a:round/>
                <a:headEnd/>
                <a:tailEnd/>
              </a:ln>
            </p:spPr>
            <p:txBody>
              <a:bodyPr/>
              <a:lstStyle/>
              <a:p>
                <a:pPr algn="l" rtl="0"/>
                <a:endParaRPr lang="he-IL"/>
              </a:p>
            </p:txBody>
          </p:sp>
          <p:sp>
            <p:nvSpPr>
              <p:cNvPr id="118814" name="Freeform 43"/>
              <p:cNvSpPr>
                <a:spLocks/>
              </p:cNvSpPr>
              <p:nvPr/>
            </p:nvSpPr>
            <p:spPr bwMode="auto">
              <a:xfrm>
                <a:off x="170" y="3668"/>
                <a:ext cx="281" cy="199"/>
              </a:xfrm>
              <a:custGeom>
                <a:avLst/>
                <a:gdLst>
                  <a:gd name="T0" fmla="*/ 0 w 1124"/>
                  <a:gd name="T1" fmla="*/ 0 h 797"/>
                  <a:gd name="T2" fmla="*/ 0 w 1124"/>
                  <a:gd name="T3" fmla="*/ 0 h 797"/>
                  <a:gd name="T4" fmla="*/ 0 w 1124"/>
                  <a:gd name="T5" fmla="*/ 0 h 797"/>
                  <a:gd name="T6" fmla="*/ 0 w 1124"/>
                  <a:gd name="T7" fmla="*/ 0 h 797"/>
                  <a:gd name="T8" fmla="*/ 0 w 1124"/>
                  <a:gd name="T9" fmla="*/ 0 h 797"/>
                  <a:gd name="T10" fmla="*/ 0 w 1124"/>
                  <a:gd name="T11" fmla="*/ 0 h 797"/>
                  <a:gd name="T12" fmla="*/ 0 w 1124"/>
                  <a:gd name="T13" fmla="*/ 0 h 797"/>
                  <a:gd name="T14" fmla="*/ 0 w 1124"/>
                  <a:gd name="T15" fmla="*/ 0 h 797"/>
                  <a:gd name="T16" fmla="*/ 0 w 1124"/>
                  <a:gd name="T17" fmla="*/ 0 h 797"/>
                  <a:gd name="T18" fmla="*/ 0 w 1124"/>
                  <a:gd name="T19" fmla="*/ 0 h 797"/>
                  <a:gd name="T20" fmla="*/ 0 w 1124"/>
                  <a:gd name="T21" fmla="*/ 0 h 797"/>
                  <a:gd name="T22" fmla="*/ 0 w 1124"/>
                  <a:gd name="T23" fmla="*/ 0 h 797"/>
                  <a:gd name="T24" fmla="*/ 0 w 1124"/>
                  <a:gd name="T25" fmla="*/ 0 h 797"/>
                  <a:gd name="T26" fmla="*/ 0 w 1124"/>
                  <a:gd name="T27" fmla="*/ 0 h 797"/>
                  <a:gd name="T28" fmla="*/ 0 w 1124"/>
                  <a:gd name="T29" fmla="*/ 0 h 797"/>
                  <a:gd name="T30" fmla="*/ 0 w 1124"/>
                  <a:gd name="T31" fmla="*/ 0 h 797"/>
                  <a:gd name="T32" fmla="*/ 0 w 1124"/>
                  <a:gd name="T33" fmla="*/ 0 h 797"/>
                  <a:gd name="T34" fmla="*/ 0 w 1124"/>
                  <a:gd name="T35" fmla="*/ 0 h 797"/>
                  <a:gd name="T36" fmla="*/ 0 w 1124"/>
                  <a:gd name="T37" fmla="*/ 0 h 797"/>
                  <a:gd name="T38" fmla="*/ 0 w 1124"/>
                  <a:gd name="T39" fmla="*/ 0 h 797"/>
                  <a:gd name="T40" fmla="*/ 0 w 1124"/>
                  <a:gd name="T41" fmla="*/ 0 h 797"/>
                  <a:gd name="T42" fmla="*/ 0 w 1124"/>
                  <a:gd name="T43" fmla="*/ 0 h 797"/>
                  <a:gd name="T44" fmla="*/ 0 w 1124"/>
                  <a:gd name="T45" fmla="*/ 0 h 797"/>
                  <a:gd name="T46" fmla="*/ 0 w 1124"/>
                  <a:gd name="T47" fmla="*/ 0 h 797"/>
                  <a:gd name="T48" fmla="*/ 0 w 1124"/>
                  <a:gd name="T49" fmla="*/ 0 h 797"/>
                  <a:gd name="T50" fmla="*/ 0 w 1124"/>
                  <a:gd name="T51" fmla="*/ 0 h 797"/>
                  <a:gd name="T52" fmla="*/ 0 w 1124"/>
                  <a:gd name="T53" fmla="*/ 0 h 797"/>
                  <a:gd name="T54" fmla="*/ 0 w 1124"/>
                  <a:gd name="T55" fmla="*/ 0 h 797"/>
                  <a:gd name="T56" fmla="*/ 0 w 1124"/>
                  <a:gd name="T57" fmla="*/ 0 h 797"/>
                  <a:gd name="T58" fmla="*/ 0 w 1124"/>
                  <a:gd name="T59" fmla="*/ 0 h 797"/>
                  <a:gd name="T60" fmla="*/ 0 w 1124"/>
                  <a:gd name="T61" fmla="*/ 0 h 797"/>
                  <a:gd name="T62" fmla="*/ 0 w 1124"/>
                  <a:gd name="T63" fmla="*/ 0 h 797"/>
                  <a:gd name="T64" fmla="*/ 0 w 1124"/>
                  <a:gd name="T65" fmla="*/ 0 h 797"/>
                  <a:gd name="T66" fmla="*/ 0 w 1124"/>
                  <a:gd name="T67" fmla="*/ 0 h 797"/>
                  <a:gd name="T68" fmla="*/ 0 w 1124"/>
                  <a:gd name="T69" fmla="*/ 0 h 7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4"/>
                  <a:gd name="T106" fmla="*/ 0 h 797"/>
                  <a:gd name="T107" fmla="*/ 1124 w 1124"/>
                  <a:gd name="T108" fmla="*/ 797 h 7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4" h="797">
                    <a:moveTo>
                      <a:pt x="542" y="354"/>
                    </a:moveTo>
                    <a:lnTo>
                      <a:pt x="625" y="364"/>
                    </a:lnTo>
                    <a:lnTo>
                      <a:pt x="682" y="328"/>
                    </a:lnTo>
                    <a:lnTo>
                      <a:pt x="771" y="338"/>
                    </a:lnTo>
                    <a:lnTo>
                      <a:pt x="869" y="322"/>
                    </a:lnTo>
                    <a:lnTo>
                      <a:pt x="937" y="296"/>
                    </a:lnTo>
                    <a:lnTo>
                      <a:pt x="1015" y="234"/>
                    </a:lnTo>
                    <a:lnTo>
                      <a:pt x="1057" y="275"/>
                    </a:lnTo>
                    <a:lnTo>
                      <a:pt x="1124" y="197"/>
                    </a:lnTo>
                    <a:lnTo>
                      <a:pt x="1124" y="281"/>
                    </a:lnTo>
                    <a:lnTo>
                      <a:pt x="1072" y="380"/>
                    </a:lnTo>
                    <a:lnTo>
                      <a:pt x="942" y="406"/>
                    </a:lnTo>
                    <a:lnTo>
                      <a:pt x="895" y="411"/>
                    </a:lnTo>
                    <a:lnTo>
                      <a:pt x="832" y="467"/>
                    </a:lnTo>
                    <a:lnTo>
                      <a:pt x="700" y="504"/>
                    </a:lnTo>
                    <a:lnTo>
                      <a:pt x="520" y="510"/>
                    </a:lnTo>
                    <a:lnTo>
                      <a:pt x="537" y="519"/>
                    </a:lnTo>
                    <a:lnTo>
                      <a:pt x="565" y="533"/>
                    </a:lnTo>
                    <a:lnTo>
                      <a:pt x="594" y="556"/>
                    </a:lnTo>
                    <a:lnTo>
                      <a:pt x="448" y="629"/>
                    </a:lnTo>
                    <a:lnTo>
                      <a:pt x="399" y="797"/>
                    </a:lnTo>
                    <a:lnTo>
                      <a:pt x="160" y="736"/>
                    </a:lnTo>
                    <a:lnTo>
                      <a:pt x="25" y="584"/>
                    </a:lnTo>
                    <a:lnTo>
                      <a:pt x="0" y="469"/>
                    </a:lnTo>
                    <a:lnTo>
                      <a:pt x="0" y="307"/>
                    </a:lnTo>
                    <a:lnTo>
                      <a:pt x="36" y="462"/>
                    </a:lnTo>
                    <a:lnTo>
                      <a:pt x="166" y="541"/>
                    </a:lnTo>
                    <a:lnTo>
                      <a:pt x="360" y="348"/>
                    </a:lnTo>
                    <a:lnTo>
                      <a:pt x="344" y="171"/>
                    </a:lnTo>
                    <a:lnTo>
                      <a:pt x="381" y="0"/>
                    </a:lnTo>
                    <a:lnTo>
                      <a:pt x="428" y="140"/>
                    </a:lnTo>
                    <a:lnTo>
                      <a:pt x="510" y="223"/>
                    </a:lnTo>
                    <a:lnTo>
                      <a:pt x="536" y="286"/>
                    </a:lnTo>
                    <a:lnTo>
                      <a:pt x="542" y="354"/>
                    </a:lnTo>
                    <a:close/>
                  </a:path>
                </a:pathLst>
              </a:custGeom>
              <a:solidFill>
                <a:srgbClr val="DFA084"/>
              </a:solidFill>
              <a:ln w="9525">
                <a:noFill/>
                <a:round/>
                <a:headEnd/>
                <a:tailEnd/>
              </a:ln>
            </p:spPr>
            <p:txBody>
              <a:bodyPr/>
              <a:lstStyle/>
              <a:p>
                <a:pPr algn="l" rtl="0"/>
                <a:endParaRPr lang="he-IL"/>
              </a:p>
            </p:txBody>
          </p:sp>
          <p:sp>
            <p:nvSpPr>
              <p:cNvPr id="118815" name="Freeform 44"/>
              <p:cNvSpPr>
                <a:spLocks/>
              </p:cNvSpPr>
              <p:nvPr/>
            </p:nvSpPr>
            <p:spPr bwMode="auto">
              <a:xfrm>
                <a:off x="263" y="3622"/>
                <a:ext cx="34" cy="57"/>
              </a:xfrm>
              <a:custGeom>
                <a:avLst/>
                <a:gdLst>
                  <a:gd name="T0" fmla="*/ 0 w 134"/>
                  <a:gd name="T1" fmla="*/ 0 h 230"/>
                  <a:gd name="T2" fmla="*/ 0 w 134"/>
                  <a:gd name="T3" fmla="*/ 0 h 230"/>
                  <a:gd name="T4" fmla="*/ 0 w 134"/>
                  <a:gd name="T5" fmla="*/ 0 h 230"/>
                  <a:gd name="T6" fmla="*/ 0 w 134"/>
                  <a:gd name="T7" fmla="*/ 0 h 230"/>
                  <a:gd name="T8" fmla="*/ 0 w 134"/>
                  <a:gd name="T9" fmla="*/ 0 h 230"/>
                  <a:gd name="T10" fmla="*/ 0 w 134"/>
                  <a:gd name="T11" fmla="*/ 0 h 230"/>
                  <a:gd name="T12" fmla="*/ 0 w 134"/>
                  <a:gd name="T13" fmla="*/ 0 h 230"/>
                  <a:gd name="T14" fmla="*/ 0 w 134"/>
                  <a:gd name="T15" fmla="*/ 0 h 230"/>
                  <a:gd name="T16" fmla="*/ 0 w 134"/>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230"/>
                  <a:gd name="T29" fmla="*/ 134 w 134"/>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230">
                    <a:moveTo>
                      <a:pt x="0" y="0"/>
                    </a:moveTo>
                    <a:lnTo>
                      <a:pt x="73" y="21"/>
                    </a:lnTo>
                    <a:lnTo>
                      <a:pt x="113" y="57"/>
                    </a:lnTo>
                    <a:lnTo>
                      <a:pt x="134" y="136"/>
                    </a:lnTo>
                    <a:lnTo>
                      <a:pt x="92" y="193"/>
                    </a:lnTo>
                    <a:lnTo>
                      <a:pt x="45" y="230"/>
                    </a:lnTo>
                    <a:lnTo>
                      <a:pt x="73" y="110"/>
                    </a:lnTo>
                    <a:lnTo>
                      <a:pt x="0" y="0"/>
                    </a:lnTo>
                    <a:close/>
                  </a:path>
                </a:pathLst>
              </a:custGeom>
              <a:solidFill>
                <a:srgbClr val="DFA084"/>
              </a:solidFill>
              <a:ln w="9525">
                <a:noFill/>
                <a:round/>
                <a:headEnd/>
                <a:tailEnd/>
              </a:ln>
            </p:spPr>
            <p:txBody>
              <a:bodyPr/>
              <a:lstStyle/>
              <a:p>
                <a:pPr algn="l" rtl="0"/>
                <a:endParaRPr lang="he-IL"/>
              </a:p>
            </p:txBody>
          </p:sp>
          <p:sp>
            <p:nvSpPr>
              <p:cNvPr id="118816" name="Freeform 45"/>
              <p:cNvSpPr>
                <a:spLocks/>
              </p:cNvSpPr>
              <p:nvPr/>
            </p:nvSpPr>
            <p:spPr bwMode="auto">
              <a:xfrm>
                <a:off x="193" y="3647"/>
                <a:ext cx="87" cy="81"/>
              </a:xfrm>
              <a:custGeom>
                <a:avLst/>
                <a:gdLst>
                  <a:gd name="T0" fmla="*/ 0 w 347"/>
                  <a:gd name="T1" fmla="*/ 0 h 322"/>
                  <a:gd name="T2" fmla="*/ 0 w 347"/>
                  <a:gd name="T3" fmla="*/ 0 h 322"/>
                  <a:gd name="T4" fmla="*/ 0 w 347"/>
                  <a:gd name="T5" fmla="*/ 0 h 322"/>
                  <a:gd name="T6" fmla="*/ 0 w 347"/>
                  <a:gd name="T7" fmla="*/ 0 h 322"/>
                  <a:gd name="T8" fmla="*/ 0 w 347"/>
                  <a:gd name="T9" fmla="*/ 0 h 322"/>
                  <a:gd name="T10" fmla="*/ 0 w 347"/>
                  <a:gd name="T11" fmla="*/ 0 h 322"/>
                  <a:gd name="T12" fmla="*/ 0 w 347"/>
                  <a:gd name="T13" fmla="*/ 0 h 322"/>
                  <a:gd name="T14" fmla="*/ 0 w 347"/>
                  <a:gd name="T15" fmla="*/ 0 h 322"/>
                  <a:gd name="T16" fmla="*/ 0 w 347"/>
                  <a:gd name="T17" fmla="*/ 0 h 322"/>
                  <a:gd name="T18" fmla="*/ 0 w 347"/>
                  <a:gd name="T19" fmla="*/ 0 h 322"/>
                  <a:gd name="T20" fmla="*/ 0 w 347"/>
                  <a:gd name="T21" fmla="*/ 0 h 322"/>
                  <a:gd name="T22" fmla="*/ 0 w 347"/>
                  <a:gd name="T23" fmla="*/ 0 h 322"/>
                  <a:gd name="T24" fmla="*/ 0 w 347"/>
                  <a:gd name="T25" fmla="*/ 0 h 322"/>
                  <a:gd name="T26" fmla="*/ 0 w 347"/>
                  <a:gd name="T27" fmla="*/ 0 h 322"/>
                  <a:gd name="T28" fmla="*/ 0 w 347"/>
                  <a:gd name="T29" fmla="*/ 0 h 322"/>
                  <a:gd name="T30" fmla="*/ 0 w 347"/>
                  <a:gd name="T31" fmla="*/ 0 h 322"/>
                  <a:gd name="T32" fmla="*/ 0 w 347"/>
                  <a:gd name="T33" fmla="*/ 0 h 322"/>
                  <a:gd name="T34" fmla="*/ 0 w 347"/>
                  <a:gd name="T35" fmla="*/ 0 h 322"/>
                  <a:gd name="T36" fmla="*/ 0 w 347"/>
                  <a:gd name="T37" fmla="*/ 0 h 322"/>
                  <a:gd name="T38" fmla="*/ 0 w 347"/>
                  <a:gd name="T39" fmla="*/ 0 h 322"/>
                  <a:gd name="T40" fmla="*/ 0 w 347"/>
                  <a:gd name="T41" fmla="*/ 0 h 322"/>
                  <a:gd name="T42" fmla="*/ 0 w 347"/>
                  <a:gd name="T43" fmla="*/ 0 h 322"/>
                  <a:gd name="T44" fmla="*/ 0 w 347"/>
                  <a:gd name="T45" fmla="*/ 0 h 322"/>
                  <a:gd name="T46" fmla="*/ 0 w 347"/>
                  <a:gd name="T47" fmla="*/ 0 h 322"/>
                  <a:gd name="T48" fmla="*/ 0 w 347"/>
                  <a:gd name="T49" fmla="*/ 0 h 322"/>
                  <a:gd name="T50" fmla="*/ 0 w 347"/>
                  <a:gd name="T51" fmla="*/ 0 h 322"/>
                  <a:gd name="T52" fmla="*/ 0 w 347"/>
                  <a:gd name="T53" fmla="*/ 0 h 322"/>
                  <a:gd name="T54" fmla="*/ 0 w 347"/>
                  <a:gd name="T55" fmla="*/ 0 h 322"/>
                  <a:gd name="T56" fmla="*/ 0 w 347"/>
                  <a:gd name="T57" fmla="*/ 0 h 322"/>
                  <a:gd name="T58" fmla="*/ 0 w 347"/>
                  <a:gd name="T59" fmla="*/ 0 h 322"/>
                  <a:gd name="T60" fmla="*/ 0 w 347"/>
                  <a:gd name="T61" fmla="*/ 0 h 322"/>
                  <a:gd name="T62" fmla="*/ 0 w 347"/>
                  <a:gd name="T63" fmla="*/ 0 h 322"/>
                  <a:gd name="T64" fmla="*/ 0 w 347"/>
                  <a:gd name="T65" fmla="*/ 0 h 322"/>
                  <a:gd name="T66" fmla="*/ 0 w 347"/>
                  <a:gd name="T67" fmla="*/ 0 h 3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7"/>
                  <a:gd name="T103" fmla="*/ 0 h 322"/>
                  <a:gd name="T104" fmla="*/ 347 w 347"/>
                  <a:gd name="T105" fmla="*/ 322 h 3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7" h="322">
                    <a:moveTo>
                      <a:pt x="347" y="36"/>
                    </a:moveTo>
                    <a:lnTo>
                      <a:pt x="332" y="64"/>
                    </a:lnTo>
                    <a:lnTo>
                      <a:pt x="317" y="89"/>
                    </a:lnTo>
                    <a:lnTo>
                      <a:pt x="300" y="112"/>
                    </a:lnTo>
                    <a:lnTo>
                      <a:pt x="282" y="135"/>
                    </a:lnTo>
                    <a:lnTo>
                      <a:pt x="265" y="154"/>
                    </a:lnTo>
                    <a:lnTo>
                      <a:pt x="247" y="173"/>
                    </a:lnTo>
                    <a:lnTo>
                      <a:pt x="206" y="205"/>
                    </a:lnTo>
                    <a:lnTo>
                      <a:pt x="185" y="221"/>
                    </a:lnTo>
                    <a:lnTo>
                      <a:pt x="163" y="236"/>
                    </a:lnTo>
                    <a:lnTo>
                      <a:pt x="140" y="249"/>
                    </a:lnTo>
                    <a:lnTo>
                      <a:pt x="116" y="264"/>
                    </a:lnTo>
                    <a:lnTo>
                      <a:pt x="91" y="278"/>
                    </a:lnTo>
                    <a:lnTo>
                      <a:pt x="66" y="292"/>
                    </a:lnTo>
                    <a:lnTo>
                      <a:pt x="39" y="307"/>
                    </a:lnTo>
                    <a:lnTo>
                      <a:pt x="12" y="322"/>
                    </a:lnTo>
                    <a:lnTo>
                      <a:pt x="0" y="320"/>
                    </a:lnTo>
                    <a:lnTo>
                      <a:pt x="3" y="307"/>
                    </a:lnTo>
                    <a:lnTo>
                      <a:pt x="29" y="292"/>
                    </a:lnTo>
                    <a:lnTo>
                      <a:pt x="54" y="278"/>
                    </a:lnTo>
                    <a:lnTo>
                      <a:pt x="78" y="263"/>
                    </a:lnTo>
                    <a:lnTo>
                      <a:pt x="100" y="248"/>
                    </a:lnTo>
                    <a:lnTo>
                      <a:pt x="121" y="233"/>
                    </a:lnTo>
                    <a:lnTo>
                      <a:pt x="140" y="217"/>
                    </a:lnTo>
                    <a:lnTo>
                      <a:pt x="179" y="185"/>
                    </a:lnTo>
                    <a:lnTo>
                      <a:pt x="213" y="149"/>
                    </a:lnTo>
                    <a:lnTo>
                      <a:pt x="244" y="110"/>
                    </a:lnTo>
                    <a:lnTo>
                      <a:pt x="259" y="89"/>
                    </a:lnTo>
                    <a:lnTo>
                      <a:pt x="274" y="65"/>
                    </a:lnTo>
                    <a:lnTo>
                      <a:pt x="302" y="14"/>
                    </a:lnTo>
                    <a:lnTo>
                      <a:pt x="318" y="0"/>
                    </a:lnTo>
                    <a:lnTo>
                      <a:pt x="336" y="3"/>
                    </a:lnTo>
                    <a:lnTo>
                      <a:pt x="347" y="36"/>
                    </a:lnTo>
                    <a:close/>
                  </a:path>
                </a:pathLst>
              </a:custGeom>
              <a:solidFill>
                <a:srgbClr val="000000"/>
              </a:solidFill>
              <a:ln w="9525">
                <a:noFill/>
                <a:round/>
                <a:headEnd/>
                <a:tailEnd/>
              </a:ln>
            </p:spPr>
            <p:txBody>
              <a:bodyPr/>
              <a:lstStyle/>
              <a:p>
                <a:pPr algn="l" rtl="0"/>
                <a:endParaRPr lang="he-IL"/>
              </a:p>
            </p:txBody>
          </p:sp>
          <p:sp>
            <p:nvSpPr>
              <p:cNvPr id="118817" name="Freeform 46"/>
              <p:cNvSpPr>
                <a:spLocks/>
              </p:cNvSpPr>
              <p:nvPr/>
            </p:nvSpPr>
            <p:spPr bwMode="auto">
              <a:xfrm>
                <a:off x="308" y="3769"/>
                <a:ext cx="90" cy="39"/>
              </a:xfrm>
              <a:custGeom>
                <a:avLst/>
                <a:gdLst>
                  <a:gd name="T0" fmla="*/ 0 w 359"/>
                  <a:gd name="T1" fmla="*/ 0 h 158"/>
                  <a:gd name="T2" fmla="*/ 0 w 359"/>
                  <a:gd name="T3" fmla="*/ 0 h 158"/>
                  <a:gd name="T4" fmla="*/ 0 w 359"/>
                  <a:gd name="T5" fmla="*/ 0 h 158"/>
                  <a:gd name="T6" fmla="*/ 0 w 359"/>
                  <a:gd name="T7" fmla="*/ 0 h 158"/>
                  <a:gd name="T8" fmla="*/ 0 w 359"/>
                  <a:gd name="T9" fmla="*/ 0 h 158"/>
                  <a:gd name="T10" fmla="*/ 0 w 359"/>
                  <a:gd name="T11" fmla="*/ 0 h 158"/>
                  <a:gd name="T12" fmla="*/ 0 w 359"/>
                  <a:gd name="T13" fmla="*/ 0 h 158"/>
                  <a:gd name="T14" fmla="*/ 0 w 359"/>
                  <a:gd name="T15" fmla="*/ 0 h 158"/>
                  <a:gd name="T16" fmla="*/ 0 w 359"/>
                  <a:gd name="T17" fmla="*/ 0 h 158"/>
                  <a:gd name="T18" fmla="*/ 0 w 359"/>
                  <a:gd name="T19" fmla="*/ 0 h 158"/>
                  <a:gd name="T20" fmla="*/ 0 w 359"/>
                  <a:gd name="T21" fmla="*/ 0 h 158"/>
                  <a:gd name="T22" fmla="*/ 0 w 359"/>
                  <a:gd name="T23" fmla="*/ 0 h 158"/>
                  <a:gd name="T24" fmla="*/ 0 w 359"/>
                  <a:gd name="T25" fmla="*/ 0 h 158"/>
                  <a:gd name="T26" fmla="*/ 0 w 359"/>
                  <a:gd name="T27" fmla="*/ 0 h 158"/>
                  <a:gd name="T28" fmla="*/ 0 w 359"/>
                  <a:gd name="T29" fmla="*/ 0 h 158"/>
                  <a:gd name="T30" fmla="*/ 0 w 359"/>
                  <a:gd name="T31" fmla="*/ 0 h 158"/>
                  <a:gd name="T32" fmla="*/ 0 w 359"/>
                  <a:gd name="T33" fmla="*/ 0 h 158"/>
                  <a:gd name="T34" fmla="*/ 0 w 359"/>
                  <a:gd name="T35" fmla="*/ 0 h 158"/>
                  <a:gd name="T36" fmla="*/ 0 w 359"/>
                  <a:gd name="T37" fmla="*/ 0 h 158"/>
                  <a:gd name="T38" fmla="*/ 0 w 359"/>
                  <a:gd name="T39" fmla="*/ 0 h 158"/>
                  <a:gd name="T40" fmla="*/ 0 w 359"/>
                  <a:gd name="T41" fmla="*/ 0 h 1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9"/>
                  <a:gd name="T64" fmla="*/ 0 h 158"/>
                  <a:gd name="T65" fmla="*/ 359 w 359"/>
                  <a:gd name="T66" fmla="*/ 158 h 1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9" h="158">
                    <a:moveTo>
                      <a:pt x="10" y="122"/>
                    </a:moveTo>
                    <a:lnTo>
                      <a:pt x="75" y="135"/>
                    </a:lnTo>
                    <a:lnTo>
                      <a:pt x="133" y="128"/>
                    </a:lnTo>
                    <a:lnTo>
                      <a:pt x="191" y="107"/>
                    </a:lnTo>
                    <a:lnTo>
                      <a:pt x="221" y="93"/>
                    </a:lnTo>
                    <a:lnTo>
                      <a:pt x="253" y="77"/>
                    </a:lnTo>
                    <a:lnTo>
                      <a:pt x="346" y="0"/>
                    </a:lnTo>
                    <a:lnTo>
                      <a:pt x="358" y="0"/>
                    </a:lnTo>
                    <a:lnTo>
                      <a:pt x="359" y="11"/>
                    </a:lnTo>
                    <a:lnTo>
                      <a:pt x="338" y="38"/>
                    </a:lnTo>
                    <a:lnTo>
                      <a:pt x="322" y="64"/>
                    </a:lnTo>
                    <a:lnTo>
                      <a:pt x="304" y="89"/>
                    </a:lnTo>
                    <a:lnTo>
                      <a:pt x="282" y="115"/>
                    </a:lnTo>
                    <a:lnTo>
                      <a:pt x="246" y="131"/>
                    </a:lnTo>
                    <a:lnTo>
                      <a:pt x="211" y="144"/>
                    </a:lnTo>
                    <a:lnTo>
                      <a:pt x="145" y="158"/>
                    </a:lnTo>
                    <a:lnTo>
                      <a:pt x="78" y="156"/>
                    </a:lnTo>
                    <a:lnTo>
                      <a:pt x="5" y="138"/>
                    </a:lnTo>
                    <a:lnTo>
                      <a:pt x="0" y="127"/>
                    </a:lnTo>
                    <a:lnTo>
                      <a:pt x="10" y="122"/>
                    </a:lnTo>
                    <a:close/>
                  </a:path>
                </a:pathLst>
              </a:custGeom>
              <a:solidFill>
                <a:srgbClr val="000000"/>
              </a:solidFill>
              <a:ln w="9525">
                <a:noFill/>
                <a:round/>
                <a:headEnd/>
                <a:tailEnd/>
              </a:ln>
            </p:spPr>
            <p:txBody>
              <a:bodyPr/>
              <a:lstStyle/>
              <a:p>
                <a:pPr algn="l" rtl="0"/>
                <a:endParaRPr lang="he-IL"/>
              </a:p>
            </p:txBody>
          </p:sp>
          <p:sp>
            <p:nvSpPr>
              <p:cNvPr id="118818" name="Freeform 47"/>
              <p:cNvSpPr>
                <a:spLocks/>
              </p:cNvSpPr>
              <p:nvPr/>
            </p:nvSpPr>
            <p:spPr bwMode="auto">
              <a:xfrm>
                <a:off x="291" y="3803"/>
                <a:ext cx="48" cy="39"/>
              </a:xfrm>
              <a:custGeom>
                <a:avLst/>
                <a:gdLst>
                  <a:gd name="T0" fmla="*/ 0 w 191"/>
                  <a:gd name="T1" fmla="*/ 0 h 158"/>
                  <a:gd name="T2" fmla="*/ 0 w 191"/>
                  <a:gd name="T3" fmla="*/ 0 h 158"/>
                  <a:gd name="T4" fmla="*/ 0 w 191"/>
                  <a:gd name="T5" fmla="*/ 0 h 158"/>
                  <a:gd name="T6" fmla="*/ 0 w 191"/>
                  <a:gd name="T7" fmla="*/ 0 h 158"/>
                  <a:gd name="T8" fmla="*/ 0 w 191"/>
                  <a:gd name="T9" fmla="*/ 0 h 158"/>
                  <a:gd name="T10" fmla="*/ 0 w 191"/>
                  <a:gd name="T11" fmla="*/ 0 h 158"/>
                  <a:gd name="T12" fmla="*/ 0 w 191"/>
                  <a:gd name="T13" fmla="*/ 0 h 158"/>
                  <a:gd name="T14" fmla="*/ 0 w 191"/>
                  <a:gd name="T15" fmla="*/ 0 h 158"/>
                  <a:gd name="T16" fmla="*/ 0 w 191"/>
                  <a:gd name="T17" fmla="*/ 0 h 158"/>
                  <a:gd name="T18" fmla="*/ 0 w 191"/>
                  <a:gd name="T19" fmla="*/ 0 h 158"/>
                  <a:gd name="T20" fmla="*/ 0 w 191"/>
                  <a:gd name="T21" fmla="*/ 0 h 158"/>
                  <a:gd name="T22" fmla="*/ 0 w 191"/>
                  <a:gd name="T23" fmla="*/ 0 h 158"/>
                  <a:gd name="T24" fmla="*/ 0 w 191"/>
                  <a:gd name="T25" fmla="*/ 0 h 158"/>
                  <a:gd name="T26" fmla="*/ 0 w 191"/>
                  <a:gd name="T27" fmla="*/ 0 h 158"/>
                  <a:gd name="T28" fmla="*/ 0 w 191"/>
                  <a:gd name="T29" fmla="*/ 0 h 158"/>
                  <a:gd name="T30" fmla="*/ 0 w 191"/>
                  <a:gd name="T31" fmla="*/ 0 h 158"/>
                  <a:gd name="T32" fmla="*/ 0 w 191"/>
                  <a:gd name="T33" fmla="*/ 0 h 158"/>
                  <a:gd name="T34" fmla="*/ 0 w 191"/>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58"/>
                  <a:gd name="T56" fmla="*/ 191 w 191"/>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58">
                    <a:moveTo>
                      <a:pt x="191" y="19"/>
                    </a:moveTo>
                    <a:lnTo>
                      <a:pt x="174" y="28"/>
                    </a:lnTo>
                    <a:lnTo>
                      <a:pt x="152" y="40"/>
                    </a:lnTo>
                    <a:lnTo>
                      <a:pt x="113" y="62"/>
                    </a:lnTo>
                    <a:lnTo>
                      <a:pt x="78" y="105"/>
                    </a:lnTo>
                    <a:lnTo>
                      <a:pt x="39" y="143"/>
                    </a:lnTo>
                    <a:lnTo>
                      <a:pt x="24" y="154"/>
                    </a:lnTo>
                    <a:lnTo>
                      <a:pt x="10" y="158"/>
                    </a:lnTo>
                    <a:lnTo>
                      <a:pt x="0" y="153"/>
                    </a:lnTo>
                    <a:lnTo>
                      <a:pt x="1" y="141"/>
                    </a:lnTo>
                    <a:lnTo>
                      <a:pt x="39" y="75"/>
                    </a:lnTo>
                    <a:lnTo>
                      <a:pt x="79" y="28"/>
                    </a:lnTo>
                    <a:lnTo>
                      <a:pt x="106" y="7"/>
                    </a:lnTo>
                    <a:lnTo>
                      <a:pt x="132" y="0"/>
                    </a:lnTo>
                    <a:lnTo>
                      <a:pt x="166" y="0"/>
                    </a:lnTo>
                    <a:lnTo>
                      <a:pt x="191" y="6"/>
                    </a:lnTo>
                    <a:lnTo>
                      <a:pt x="191" y="19"/>
                    </a:lnTo>
                    <a:close/>
                  </a:path>
                </a:pathLst>
              </a:custGeom>
              <a:solidFill>
                <a:srgbClr val="000000"/>
              </a:solidFill>
              <a:ln w="9525">
                <a:noFill/>
                <a:round/>
                <a:headEnd/>
                <a:tailEnd/>
              </a:ln>
            </p:spPr>
            <p:txBody>
              <a:bodyPr/>
              <a:lstStyle/>
              <a:p>
                <a:pPr algn="l" rtl="0"/>
                <a:endParaRPr lang="he-IL"/>
              </a:p>
            </p:txBody>
          </p:sp>
          <p:sp>
            <p:nvSpPr>
              <p:cNvPr id="118819" name="Freeform 48"/>
              <p:cNvSpPr>
                <a:spLocks/>
              </p:cNvSpPr>
              <p:nvPr/>
            </p:nvSpPr>
            <p:spPr bwMode="auto">
              <a:xfrm>
                <a:off x="255" y="3756"/>
                <a:ext cx="30" cy="62"/>
              </a:xfrm>
              <a:custGeom>
                <a:avLst/>
                <a:gdLst>
                  <a:gd name="T0" fmla="*/ 0 w 123"/>
                  <a:gd name="T1" fmla="*/ 0 h 249"/>
                  <a:gd name="T2" fmla="*/ 0 w 123"/>
                  <a:gd name="T3" fmla="*/ 0 h 249"/>
                  <a:gd name="T4" fmla="*/ 0 w 123"/>
                  <a:gd name="T5" fmla="*/ 0 h 249"/>
                  <a:gd name="T6" fmla="*/ 0 w 123"/>
                  <a:gd name="T7" fmla="*/ 0 h 249"/>
                  <a:gd name="T8" fmla="*/ 0 w 123"/>
                  <a:gd name="T9" fmla="*/ 0 h 249"/>
                  <a:gd name="T10" fmla="*/ 0 w 123"/>
                  <a:gd name="T11" fmla="*/ 0 h 249"/>
                  <a:gd name="T12" fmla="*/ 0 w 123"/>
                  <a:gd name="T13" fmla="*/ 0 h 249"/>
                  <a:gd name="T14" fmla="*/ 0 w 123"/>
                  <a:gd name="T15" fmla="*/ 0 h 249"/>
                  <a:gd name="T16" fmla="*/ 0 w 123"/>
                  <a:gd name="T17" fmla="*/ 0 h 249"/>
                  <a:gd name="T18" fmla="*/ 0 w 123"/>
                  <a:gd name="T19" fmla="*/ 0 h 249"/>
                  <a:gd name="T20" fmla="*/ 0 w 123"/>
                  <a:gd name="T21" fmla="*/ 0 h 249"/>
                  <a:gd name="T22" fmla="*/ 0 w 123"/>
                  <a:gd name="T23" fmla="*/ 0 h 249"/>
                  <a:gd name="T24" fmla="*/ 0 w 123"/>
                  <a:gd name="T25" fmla="*/ 0 h 249"/>
                  <a:gd name="T26" fmla="*/ 0 w 123"/>
                  <a:gd name="T27" fmla="*/ 0 h 249"/>
                  <a:gd name="T28" fmla="*/ 0 w 123"/>
                  <a:gd name="T29" fmla="*/ 0 h 249"/>
                  <a:gd name="T30" fmla="*/ 0 w 123"/>
                  <a:gd name="T31" fmla="*/ 0 h 249"/>
                  <a:gd name="T32" fmla="*/ 0 w 123"/>
                  <a:gd name="T33" fmla="*/ 0 h 249"/>
                  <a:gd name="T34" fmla="*/ 0 w 123"/>
                  <a:gd name="T35" fmla="*/ 0 h 249"/>
                  <a:gd name="T36" fmla="*/ 0 w 123"/>
                  <a:gd name="T37" fmla="*/ 0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249"/>
                  <a:gd name="T59" fmla="*/ 123 w 123"/>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249">
                    <a:moveTo>
                      <a:pt x="104" y="11"/>
                    </a:moveTo>
                    <a:lnTo>
                      <a:pt x="94" y="40"/>
                    </a:lnTo>
                    <a:lnTo>
                      <a:pt x="102" y="71"/>
                    </a:lnTo>
                    <a:lnTo>
                      <a:pt x="123" y="138"/>
                    </a:lnTo>
                    <a:lnTo>
                      <a:pt x="120" y="151"/>
                    </a:lnTo>
                    <a:lnTo>
                      <a:pt x="97" y="181"/>
                    </a:lnTo>
                    <a:lnTo>
                      <a:pt x="72" y="204"/>
                    </a:lnTo>
                    <a:lnTo>
                      <a:pt x="15" y="249"/>
                    </a:lnTo>
                    <a:lnTo>
                      <a:pt x="0" y="248"/>
                    </a:lnTo>
                    <a:lnTo>
                      <a:pt x="2" y="233"/>
                    </a:lnTo>
                    <a:lnTo>
                      <a:pt x="44" y="186"/>
                    </a:lnTo>
                    <a:lnTo>
                      <a:pt x="60" y="161"/>
                    </a:lnTo>
                    <a:lnTo>
                      <a:pt x="77" y="133"/>
                    </a:lnTo>
                    <a:lnTo>
                      <a:pt x="71" y="64"/>
                    </a:lnTo>
                    <a:lnTo>
                      <a:pt x="74" y="32"/>
                    </a:lnTo>
                    <a:lnTo>
                      <a:pt x="91" y="1"/>
                    </a:lnTo>
                    <a:lnTo>
                      <a:pt x="102" y="0"/>
                    </a:lnTo>
                    <a:lnTo>
                      <a:pt x="104" y="11"/>
                    </a:lnTo>
                    <a:close/>
                  </a:path>
                </a:pathLst>
              </a:custGeom>
              <a:solidFill>
                <a:srgbClr val="000000"/>
              </a:solidFill>
              <a:ln w="9525">
                <a:noFill/>
                <a:round/>
                <a:headEnd/>
                <a:tailEnd/>
              </a:ln>
            </p:spPr>
            <p:txBody>
              <a:bodyPr/>
              <a:lstStyle/>
              <a:p>
                <a:pPr algn="l" rtl="0"/>
                <a:endParaRPr lang="he-IL"/>
              </a:p>
            </p:txBody>
          </p:sp>
          <p:sp>
            <p:nvSpPr>
              <p:cNvPr id="118820" name="Freeform 49"/>
              <p:cNvSpPr>
                <a:spLocks/>
              </p:cNvSpPr>
              <p:nvPr/>
            </p:nvSpPr>
            <p:spPr bwMode="auto">
              <a:xfrm>
                <a:off x="300" y="3336"/>
                <a:ext cx="108" cy="183"/>
              </a:xfrm>
              <a:custGeom>
                <a:avLst/>
                <a:gdLst>
                  <a:gd name="T0" fmla="*/ 0 w 432"/>
                  <a:gd name="T1" fmla="*/ 0 h 733"/>
                  <a:gd name="T2" fmla="*/ 0 w 432"/>
                  <a:gd name="T3" fmla="*/ 0 h 733"/>
                  <a:gd name="T4" fmla="*/ 0 w 432"/>
                  <a:gd name="T5" fmla="*/ 0 h 733"/>
                  <a:gd name="T6" fmla="*/ 0 w 432"/>
                  <a:gd name="T7" fmla="*/ 0 h 733"/>
                  <a:gd name="T8" fmla="*/ 0 w 432"/>
                  <a:gd name="T9" fmla="*/ 0 h 733"/>
                  <a:gd name="T10" fmla="*/ 0 w 432"/>
                  <a:gd name="T11" fmla="*/ 0 h 733"/>
                  <a:gd name="T12" fmla="*/ 0 w 432"/>
                  <a:gd name="T13" fmla="*/ 0 h 733"/>
                  <a:gd name="T14" fmla="*/ 0 w 432"/>
                  <a:gd name="T15" fmla="*/ 0 h 733"/>
                  <a:gd name="T16" fmla="*/ 0 w 432"/>
                  <a:gd name="T17" fmla="*/ 0 h 733"/>
                  <a:gd name="T18" fmla="*/ 0 w 432"/>
                  <a:gd name="T19" fmla="*/ 0 h 733"/>
                  <a:gd name="T20" fmla="*/ 0 w 432"/>
                  <a:gd name="T21" fmla="*/ 0 h 733"/>
                  <a:gd name="T22" fmla="*/ 0 w 432"/>
                  <a:gd name="T23" fmla="*/ 0 h 733"/>
                  <a:gd name="T24" fmla="*/ 0 w 432"/>
                  <a:gd name="T25" fmla="*/ 0 h 733"/>
                  <a:gd name="T26" fmla="*/ 0 w 432"/>
                  <a:gd name="T27" fmla="*/ 0 h 733"/>
                  <a:gd name="T28" fmla="*/ 0 w 432"/>
                  <a:gd name="T29" fmla="*/ 0 h 733"/>
                  <a:gd name="T30" fmla="*/ 0 w 432"/>
                  <a:gd name="T31" fmla="*/ 0 h 733"/>
                  <a:gd name="T32" fmla="*/ 0 w 432"/>
                  <a:gd name="T33" fmla="*/ 0 h 733"/>
                  <a:gd name="T34" fmla="*/ 0 w 432"/>
                  <a:gd name="T35" fmla="*/ 0 h 733"/>
                  <a:gd name="T36" fmla="*/ 0 w 432"/>
                  <a:gd name="T37" fmla="*/ 0 h 733"/>
                  <a:gd name="T38" fmla="*/ 0 w 432"/>
                  <a:gd name="T39" fmla="*/ 0 h 733"/>
                  <a:gd name="T40" fmla="*/ 0 w 432"/>
                  <a:gd name="T41" fmla="*/ 0 h 733"/>
                  <a:gd name="T42" fmla="*/ 0 w 432"/>
                  <a:gd name="T43" fmla="*/ 0 h 733"/>
                  <a:gd name="T44" fmla="*/ 0 w 432"/>
                  <a:gd name="T45" fmla="*/ 0 h 733"/>
                  <a:gd name="T46" fmla="*/ 0 w 432"/>
                  <a:gd name="T47" fmla="*/ 0 h 733"/>
                  <a:gd name="T48" fmla="*/ 0 w 432"/>
                  <a:gd name="T49" fmla="*/ 0 h 733"/>
                  <a:gd name="T50" fmla="*/ 0 w 432"/>
                  <a:gd name="T51" fmla="*/ 0 h 733"/>
                  <a:gd name="T52" fmla="*/ 0 w 432"/>
                  <a:gd name="T53" fmla="*/ 0 h 733"/>
                  <a:gd name="T54" fmla="*/ 0 w 432"/>
                  <a:gd name="T55" fmla="*/ 0 h 733"/>
                  <a:gd name="T56" fmla="*/ 0 w 432"/>
                  <a:gd name="T57" fmla="*/ 0 h 733"/>
                  <a:gd name="T58" fmla="*/ 0 w 432"/>
                  <a:gd name="T59" fmla="*/ 0 h 733"/>
                  <a:gd name="T60" fmla="*/ 0 w 432"/>
                  <a:gd name="T61" fmla="*/ 0 h 733"/>
                  <a:gd name="T62" fmla="*/ 0 w 432"/>
                  <a:gd name="T63" fmla="*/ 0 h 733"/>
                  <a:gd name="T64" fmla="*/ 0 w 432"/>
                  <a:gd name="T65" fmla="*/ 0 h 733"/>
                  <a:gd name="T66" fmla="*/ 0 w 432"/>
                  <a:gd name="T67" fmla="*/ 0 h 733"/>
                  <a:gd name="T68" fmla="*/ 0 w 432"/>
                  <a:gd name="T69" fmla="*/ 0 h 733"/>
                  <a:gd name="T70" fmla="*/ 0 w 432"/>
                  <a:gd name="T71" fmla="*/ 0 h 733"/>
                  <a:gd name="T72" fmla="*/ 0 w 432"/>
                  <a:gd name="T73" fmla="*/ 0 h 733"/>
                  <a:gd name="T74" fmla="*/ 0 w 432"/>
                  <a:gd name="T75" fmla="*/ 0 h 733"/>
                  <a:gd name="T76" fmla="*/ 0 w 432"/>
                  <a:gd name="T77" fmla="*/ 0 h 733"/>
                  <a:gd name="T78" fmla="*/ 0 w 432"/>
                  <a:gd name="T79" fmla="*/ 0 h 733"/>
                  <a:gd name="T80" fmla="*/ 0 w 432"/>
                  <a:gd name="T81" fmla="*/ 0 h 733"/>
                  <a:gd name="T82" fmla="*/ 0 w 432"/>
                  <a:gd name="T83" fmla="*/ 0 h 733"/>
                  <a:gd name="T84" fmla="*/ 0 w 432"/>
                  <a:gd name="T85" fmla="*/ 0 h 733"/>
                  <a:gd name="T86" fmla="*/ 0 w 432"/>
                  <a:gd name="T87" fmla="*/ 0 h 733"/>
                  <a:gd name="T88" fmla="*/ 0 w 432"/>
                  <a:gd name="T89" fmla="*/ 0 h 733"/>
                  <a:gd name="T90" fmla="*/ 0 w 432"/>
                  <a:gd name="T91" fmla="*/ 0 h 733"/>
                  <a:gd name="T92" fmla="*/ 0 w 432"/>
                  <a:gd name="T93" fmla="*/ 0 h 733"/>
                  <a:gd name="T94" fmla="*/ 0 w 432"/>
                  <a:gd name="T95" fmla="*/ 0 h 733"/>
                  <a:gd name="T96" fmla="*/ 0 w 432"/>
                  <a:gd name="T97" fmla="*/ 0 h 733"/>
                  <a:gd name="T98" fmla="*/ 0 w 432"/>
                  <a:gd name="T99" fmla="*/ 0 h 733"/>
                  <a:gd name="T100" fmla="*/ 0 w 432"/>
                  <a:gd name="T101" fmla="*/ 0 h 733"/>
                  <a:gd name="T102" fmla="*/ 0 w 432"/>
                  <a:gd name="T103" fmla="*/ 0 h 733"/>
                  <a:gd name="T104" fmla="*/ 0 w 432"/>
                  <a:gd name="T105" fmla="*/ 0 h 733"/>
                  <a:gd name="T106" fmla="*/ 0 w 432"/>
                  <a:gd name="T107" fmla="*/ 0 h 733"/>
                  <a:gd name="T108" fmla="*/ 0 w 432"/>
                  <a:gd name="T109" fmla="*/ 0 h 7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2"/>
                  <a:gd name="T166" fmla="*/ 0 h 733"/>
                  <a:gd name="T167" fmla="*/ 432 w 432"/>
                  <a:gd name="T168" fmla="*/ 733 h 7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2" h="733">
                    <a:moveTo>
                      <a:pt x="365" y="628"/>
                    </a:moveTo>
                    <a:lnTo>
                      <a:pt x="369" y="526"/>
                    </a:lnTo>
                    <a:lnTo>
                      <a:pt x="386" y="434"/>
                    </a:lnTo>
                    <a:lnTo>
                      <a:pt x="395" y="344"/>
                    </a:lnTo>
                    <a:lnTo>
                      <a:pt x="389" y="297"/>
                    </a:lnTo>
                    <a:lnTo>
                      <a:pt x="374" y="248"/>
                    </a:lnTo>
                    <a:lnTo>
                      <a:pt x="350" y="207"/>
                    </a:lnTo>
                    <a:lnTo>
                      <a:pt x="332" y="172"/>
                    </a:lnTo>
                    <a:lnTo>
                      <a:pt x="311" y="138"/>
                    </a:lnTo>
                    <a:lnTo>
                      <a:pt x="280" y="104"/>
                    </a:lnTo>
                    <a:lnTo>
                      <a:pt x="264" y="91"/>
                    </a:lnTo>
                    <a:lnTo>
                      <a:pt x="249" y="80"/>
                    </a:lnTo>
                    <a:lnTo>
                      <a:pt x="221" y="63"/>
                    </a:lnTo>
                    <a:lnTo>
                      <a:pt x="189" y="52"/>
                    </a:lnTo>
                    <a:lnTo>
                      <a:pt x="152" y="43"/>
                    </a:lnTo>
                    <a:lnTo>
                      <a:pt x="83" y="43"/>
                    </a:lnTo>
                    <a:lnTo>
                      <a:pt x="34" y="82"/>
                    </a:lnTo>
                    <a:lnTo>
                      <a:pt x="37" y="202"/>
                    </a:lnTo>
                    <a:lnTo>
                      <a:pt x="36" y="232"/>
                    </a:lnTo>
                    <a:lnTo>
                      <a:pt x="48" y="283"/>
                    </a:lnTo>
                    <a:lnTo>
                      <a:pt x="60" y="328"/>
                    </a:lnTo>
                    <a:lnTo>
                      <a:pt x="84" y="413"/>
                    </a:lnTo>
                    <a:lnTo>
                      <a:pt x="110" y="597"/>
                    </a:lnTo>
                    <a:lnTo>
                      <a:pt x="90" y="713"/>
                    </a:lnTo>
                    <a:lnTo>
                      <a:pt x="83" y="726"/>
                    </a:lnTo>
                    <a:lnTo>
                      <a:pt x="69" y="733"/>
                    </a:lnTo>
                    <a:lnTo>
                      <a:pt x="58" y="732"/>
                    </a:lnTo>
                    <a:lnTo>
                      <a:pt x="53" y="721"/>
                    </a:lnTo>
                    <a:lnTo>
                      <a:pt x="70" y="591"/>
                    </a:lnTo>
                    <a:lnTo>
                      <a:pt x="64" y="495"/>
                    </a:lnTo>
                    <a:lnTo>
                      <a:pt x="47" y="412"/>
                    </a:lnTo>
                    <a:lnTo>
                      <a:pt x="26" y="330"/>
                    </a:lnTo>
                    <a:lnTo>
                      <a:pt x="1" y="236"/>
                    </a:lnTo>
                    <a:lnTo>
                      <a:pt x="0" y="202"/>
                    </a:lnTo>
                    <a:lnTo>
                      <a:pt x="2" y="73"/>
                    </a:lnTo>
                    <a:lnTo>
                      <a:pt x="13" y="52"/>
                    </a:lnTo>
                    <a:lnTo>
                      <a:pt x="28" y="35"/>
                    </a:lnTo>
                    <a:lnTo>
                      <a:pt x="46" y="21"/>
                    </a:lnTo>
                    <a:lnTo>
                      <a:pt x="65" y="11"/>
                    </a:lnTo>
                    <a:lnTo>
                      <a:pt x="108" y="0"/>
                    </a:lnTo>
                    <a:lnTo>
                      <a:pt x="158" y="0"/>
                    </a:lnTo>
                    <a:lnTo>
                      <a:pt x="239" y="24"/>
                    </a:lnTo>
                    <a:lnTo>
                      <a:pt x="274" y="43"/>
                    </a:lnTo>
                    <a:lnTo>
                      <a:pt x="310" y="71"/>
                    </a:lnTo>
                    <a:lnTo>
                      <a:pt x="343" y="108"/>
                    </a:lnTo>
                    <a:lnTo>
                      <a:pt x="368" y="145"/>
                    </a:lnTo>
                    <a:lnTo>
                      <a:pt x="389" y="184"/>
                    </a:lnTo>
                    <a:lnTo>
                      <a:pt x="413" y="227"/>
                    </a:lnTo>
                    <a:lnTo>
                      <a:pt x="432" y="328"/>
                    </a:lnTo>
                    <a:lnTo>
                      <a:pt x="427" y="376"/>
                    </a:lnTo>
                    <a:lnTo>
                      <a:pt x="416" y="423"/>
                    </a:lnTo>
                    <a:lnTo>
                      <a:pt x="381" y="627"/>
                    </a:lnTo>
                    <a:lnTo>
                      <a:pt x="374" y="637"/>
                    </a:lnTo>
                    <a:lnTo>
                      <a:pt x="365" y="628"/>
                    </a:lnTo>
                    <a:close/>
                  </a:path>
                </a:pathLst>
              </a:custGeom>
              <a:solidFill>
                <a:srgbClr val="000000"/>
              </a:solidFill>
              <a:ln w="9525">
                <a:noFill/>
                <a:round/>
                <a:headEnd/>
                <a:tailEnd/>
              </a:ln>
            </p:spPr>
            <p:txBody>
              <a:bodyPr/>
              <a:lstStyle/>
              <a:p>
                <a:pPr algn="l" rtl="0"/>
                <a:endParaRPr lang="he-IL"/>
              </a:p>
            </p:txBody>
          </p:sp>
          <p:sp>
            <p:nvSpPr>
              <p:cNvPr id="118821" name="Freeform 50"/>
              <p:cNvSpPr>
                <a:spLocks/>
              </p:cNvSpPr>
              <p:nvPr/>
            </p:nvSpPr>
            <p:spPr bwMode="auto">
              <a:xfrm>
                <a:off x="331" y="3448"/>
                <a:ext cx="51" cy="13"/>
              </a:xfrm>
              <a:custGeom>
                <a:avLst/>
                <a:gdLst>
                  <a:gd name="T0" fmla="*/ 0 w 202"/>
                  <a:gd name="T1" fmla="*/ 0 h 49"/>
                  <a:gd name="T2" fmla="*/ 0 w 202"/>
                  <a:gd name="T3" fmla="*/ 0 h 49"/>
                  <a:gd name="T4" fmla="*/ 0 w 202"/>
                  <a:gd name="T5" fmla="*/ 0 h 49"/>
                  <a:gd name="T6" fmla="*/ 0 w 202"/>
                  <a:gd name="T7" fmla="*/ 0 h 49"/>
                  <a:gd name="T8" fmla="*/ 0 w 202"/>
                  <a:gd name="T9" fmla="*/ 0 h 49"/>
                  <a:gd name="T10" fmla="*/ 0 w 202"/>
                  <a:gd name="T11" fmla="*/ 0 h 49"/>
                  <a:gd name="T12" fmla="*/ 0 w 202"/>
                  <a:gd name="T13" fmla="*/ 0 h 49"/>
                  <a:gd name="T14" fmla="*/ 0 w 202"/>
                  <a:gd name="T15" fmla="*/ 0 h 49"/>
                  <a:gd name="T16" fmla="*/ 0 w 202"/>
                  <a:gd name="T17" fmla="*/ 0 h 49"/>
                  <a:gd name="T18" fmla="*/ 0 w 202"/>
                  <a:gd name="T19" fmla="*/ 0 h 49"/>
                  <a:gd name="T20" fmla="*/ 0 w 202"/>
                  <a:gd name="T21" fmla="*/ 0 h 49"/>
                  <a:gd name="T22" fmla="*/ 0 w 202"/>
                  <a:gd name="T23" fmla="*/ 0 h 49"/>
                  <a:gd name="T24" fmla="*/ 0 w 202"/>
                  <a:gd name="T25" fmla="*/ 0 h 49"/>
                  <a:gd name="T26" fmla="*/ 0 w 202"/>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49"/>
                  <a:gd name="T44" fmla="*/ 202 w 202"/>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49">
                    <a:moveTo>
                      <a:pt x="16" y="17"/>
                    </a:moveTo>
                    <a:lnTo>
                      <a:pt x="40" y="6"/>
                    </a:lnTo>
                    <a:lnTo>
                      <a:pt x="116" y="0"/>
                    </a:lnTo>
                    <a:lnTo>
                      <a:pt x="192" y="8"/>
                    </a:lnTo>
                    <a:lnTo>
                      <a:pt x="202" y="21"/>
                    </a:lnTo>
                    <a:lnTo>
                      <a:pt x="196" y="32"/>
                    </a:lnTo>
                    <a:lnTo>
                      <a:pt x="118" y="28"/>
                    </a:lnTo>
                    <a:lnTo>
                      <a:pt x="57" y="45"/>
                    </a:lnTo>
                    <a:lnTo>
                      <a:pt x="32" y="49"/>
                    </a:lnTo>
                    <a:lnTo>
                      <a:pt x="7" y="40"/>
                    </a:lnTo>
                    <a:lnTo>
                      <a:pt x="0" y="24"/>
                    </a:lnTo>
                    <a:lnTo>
                      <a:pt x="5" y="17"/>
                    </a:lnTo>
                    <a:lnTo>
                      <a:pt x="16" y="17"/>
                    </a:lnTo>
                    <a:close/>
                  </a:path>
                </a:pathLst>
              </a:custGeom>
              <a:solidFill>
                <a:srgbClr val="000000"/>
              </a:solidFill>
              <a:ln w="9525">
                <a:noFill/>
                <a:round/>
                <a:headEnd/>
                <a:tailEnd/>
              </a:ln>
            </p:spPr>
            <p:txBody>
              <a:bodyPr/>
              <a:lstStyle/>
              <a:p>
                <a:pPr algn="l" rtl="0"/>
                <a:endParaRPr lang="he-IL"/>
              </a:p>
            </p:txBody>
          </p:sp>
          <p:sp>
            <p:nvSpPr>
              <p:cNvPr id="118822" name="Freeform 51"/>
              <p:cNvSpPr>
                <a:spLocks/>
              </p:cNvSpPr>
              <p:nvPr/>
            </p:nvSpPr>
            <p:spPr bwMode="auto">
              <a:xfrm>
                <a:off x="255" y="3496"/>
                <a:ext cx="157" cy="234"/>
              </a:xfrm>
              <a:custGeom>
                <a:avLst/>
                <a:gdLst>
                  <a:gd name="T0" fmla="*/ 0 w 627"/>
                  <a:gd name="T1" fmla="*/ 0 h 935"/>
                  <a:gd name="T2" fmla="*/ 0 w 627"/>
                  <a:gd name="T3" fmla="*/ 0 h 935"/>
                  <a:gd name="T4" fmla="*/ 0 w 627"/>
                  <a:gd name="T5" fmla="*/ 0 h 935"/>
                  <a:gd name="T6" fmla="*/ 0 w 627"/>
                  <a:gd name="T7" fmla="*/ 0 h 935"/>
                  <a:gd name="T8" fmla="*/ 0 w 627"/>
                  <a:gd name="T9" fmla="*/ 0 h 935"/>
                  <a:gd name="T10" fmla="*/ 0 w 627"/>
                  <a:gd name="T11" fmla="*/ 0 h 935"/>
                  <a:gd name="T12" fmla="*/ 0 w 627"/>
                  <a:gd name="T13" fmla="*/ 0 h 935"/>
                  <a:gd name="T14" fmla="*/ 0 w 627"/>
                  <a:gd name="T15" fmla="*/ 0 h 935"/>
                  <a:gd name="T16" fmla="*/ 0 w 627"/>
                  <a:gd name="T17" fmla="*/ 0 h 935"/>
                  <a:gd name="T18" fmla="*/ 0 w 627"/>
                  <a:gd name="T19" fmla="*/ 0 h 935"/>
                  <a:gd name="T20" fmla="*/ 0 w 627"/>
                  <a:gd name="T21" fmla="*/ 0 h 935"/>
                  <a:gd name="T22" fmla="*/ 0 w 627"/>
                  <a:gd name="T23" fmla="*/ 0 h 935"/>
                  <a:gd name="T24" fmla="*/ 0 w 627"/>
                  <a:gd name="T25" fmla="*/ 0 h 935"/>
                  <a:gd name="T26" fmla="*/ 0 w 627"/>
                  <a:gd name="T27" fmla="*/ 0 h 935"/>
                  <a:gd name="T28" fmla="*/ 0 w 627"/>
                  <a:gd name="T29" fmla="*/ 0 h 935"/>
                  <a:gd name="T30" fmla="*/ 0 w 627"/>
                  <a:gd name="T31" fmla="*/ 0 h 935"/>
                  <a:gd name="T32" fmla="*/ 0 w 627"/>
                  <a:gd name="T33" fmla="*/ 0 h 935"/>
                  <a:gd name="T34" fmla="*/ 0 w 627"/>
                  <a:gd name="T35" fmla="*/ 0 h 935"/>
                  <a:gd name="T36" fmla="*/ 0 w 627"/>
                  <a:gd name="T37" fmla="*/ 0 h 935"/>
                  <a:gd name="T38" fmla="*/ 0 w 627"/>
                  <a:gd name="T39" fmla="*/ 0 h 935"/>
                  <a:gd name="T40" fmla="*/ 0 w 627"/>
                  <a:gd name="T41" fmla="*/ 0 h 935"/>
                  <a:gd name="T42" fmla="*/ 0 w 627"/>
                  <a:gd name="T43" fmla="*/ 0 h 935"/>
                  <a:gd name="T44" fmla="*/ 0 w 627"/>
                  <a:gd name="T45" fmla="*/ 0 h 935"/>
                  <a:gd name="T46" fmla="*/ 0 w 627"/>
                  <a:gd name="T47" fmla="*/ 0 h 935"/>
                  <a:gd name="T48" fmla="*/ 0 w 627"/>
                  <a:gd name="T49" fmla="*/ 0 h 935"/>
                  <a:gd name="T50" fmla="*/ 0 w 627"/>
                  <a:gd name="T51" fmla="*/ 0 h 935"/>
                  <a:gd name="T52" fmla="*/ 0 w 627"/>
                  <a:gd name="T53" fmla="*/ 0 h 935"/>
                  <a:gd name="T54" fmla="*/ 0 w 627"/>
                  <a:gd name="T55" fmla="*/ 0 h 935"/>
                  <a:gd name="T56" fmla="*/ 0 w 627"/>
                  <a:gd name="T57" fmla="*/ 0 h 935"/>
                  <a:gd name="T58" fmla="*/ 0 w 627"/>
                  <a:gd name="T59" fmla="*/ 0 h 935"/>
                  <a:gd name="T60" fmla="*/ 0 w 627"/>
                  <a:gd name="T61" fmla="*/ 0 h 935"/>
                  <a:gd name="T62" fmla="*/ 0 w 627"/>
                  <a:gd name="T63" fmla="*/ 0 h 935"/>
                  <a:gd name="T64" fmla="*/ 0 w 627"/>
                  <a:gd name="T65" fmla="*/ 0 h 935"/>
                  <a:gd name="T66" fmla="*/ 0 w 627"/>
                  <a:gd name="T67" fmla="*/ 0 h 935"/>
                  <a:gd name="T68" fmla="*/ 0 w 627"/>
                  <a:gd name="T69" fmla="*/ 0 h 935"/>
                  <a:gd name="T70" fmla="*/ 0 w 627"/>
                  <a:gd name="T71" fmla="*/ 0 h 935"/>
                  <a:gd name="T72" fmla="*/ 0 w 627"/>
                  <a:gd name="T73" fmla="*/ 0 h 935"/>
                  <a:gd name="T74" fmla="*/ 0 w 627"/>
                  <a:gd name="T75" fmla="*/ 0 h 935"/>
                  <a:gd name="T76" fmla="*/ 0 w 627"/>
                  <a:gd name="T77" fmla="*/ 0 h 935"/>
                  <a:gd name="T78" fmla="*/ 0 w 627"/>
                  <a:gd name="T79" fmla="*/ 0 h 935"/>
                  <a:gd name="T80" fmla="*/ 0 w 627"/>
                  <a:gd name="T81" fmla="*/ 0 h 935"/>
                  <a:gd name="T82" fmla="*/ 0 w 627"/>
                  <a:gd name="T83" fmla="*/ 0 h 935"/>
                  <a:gd name="T84" fmla="*/ 0 w 627"/>
                  <a:gd name="T85" fmla="*/ 0 h 935"/>
                  <a:gd name="T86" fmla="*/ 0 w 627"/>
                  <a:gd name="T87" fmla="*/ 0 h 935"/>
                  <a:gd name="T88" fmla="*/ 0 w 627"/>
                  <a:gd name="T89" fmla="*/ 0 h 935"/>
                  <a:gd name="T90" fmla="*/ 0 w 627"/>
                  <a:gd name="T91" fmla="*/ 0 h 935"/>
                  <a:gd name="T92" fmla="*/ 0 w 627"/>
                  <a:gd name="T93" fmla="*/ 0 h 935"/>
                  <a:gd name="T94" fmla="*/ 0 w 627"/>
                  <a:gd name="T95" fmla="*/ 0 h 935"/>
                  <a:gd name="T96" fmla="*/ 0 w 627"/>
                  <a:gd name="T97" fmla="*/ 0 h 935"/>
                  <a:gd name="T98" fmla="*/ 0 w 627"/>
                  <a:gd name="T99" fmla="*/ 0 h 935"/>
                  <a:gd name="T100" fmla="*/ 0 w 627"/>
                  <a:gd name="T101" fmla="*/ 0 h 935"/>
                  <a:gd name="T102" fmla="*/ 0 w 627"/>
                  <a:gd name="T103" fmla="*/ 0 h 935"/>
                  <a:gd name="T104" fmla="*/ 0 w 627"/>
                  <a:gd name="T105" fmla="*/ 0 h 935"/>
                  <a:gd name="T106" fmla="*/ 0 w 627"/>
                  <a:gd name="T107" fmla="*/ 0 h 935"/>
                  <a:gd name="T108" fmla="*/ 0 w 627"/>
                  <a:gd name="T109" fmla="*/ 0 h 935"/>
                  <a:gd name="T110" fmla="*/ 0 w 627"/>
                  <a:gd name="T111" fmla="*/ 0 h 935"/>
                  <a:gd name="T112" fmla="*/ 0 w 627"/>
                  <a:gd name="T113" fmla="*/ 0 h 935"/>
                  <a:gd name="T114" fmla="*/ 0 w 627"/>
                  <a:gd name="T115" fmla="*/ 0 h 935"/>
                  <a:gd name="T116" fmla="*/ 0 w 627"/>
                  <a:gd name="T117" fmla="*/ 0 h 9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7"/>
                  <a:gd name="T178" fmla="*/ 0 h 935"/>
                  <a:gd name="T179" fmla="*/ 627 w 627"/>
                  <a:gd name="T180" fmla="*/ 935 h 9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7" h="935">
                    <a:moveTo>
                      <a:pt x="618" y="17"/>
                    </a:moveTo>
                    <a:lnTo>
                      <a:pt x="437" y="39"/>
                    </a:lnTo>
                    <a:lnTo>
                      <a:pt x="353" y="60"/>
                    </a:lnTo>
                    <a:lnTo>
                      <a:pt x="310" y="75"/>
                    </a:lnTo>
                    <a:lnTo>
                      <a:pt x="263" y="94"/>
                    </a:lnTo>
                    <a:lnTo>
                      <a:pt x="162" y="132"/>
                    </a:lnTo>
                    <a:lnTo>
                      <a:pt x="71" y="185"/>
                    </a:lnTo>
                    <a:lnTo>
                      <a:pt x="47" y="250"/>
                    </a:lnTo>
                    <a:lnTo>
                      <a:pt x="57" y="270"/>
                    </a:lnTo>
                    <a:lnTo>
                      <a:pt x="75" y="286"/>
                    </a:lnTo>
                    <a:lnTo>
                      <a:pt x="100" y="347"/>
                    </a:lnTo>
                    <a:lnTo>
                      <a:pt x="83" y="370"/>
                    </a:lnTo>
                    <a:lnTo>
                      <a:pt x="64" y="392"/>
                    </a:lnTo>
                    <a:lnTo>
                      <a:pt x="21" y="464"/>
                    </a:lnTo>
                    <a:lnTo>
                      <a:pt x="21" y="486"/>
                    </a:lnTo>
                    <a:lnTo>
                      <a:pt x="32" y="503"/>
                    </a:lnTo>
                    <a:lnTo>
                      <a:pt x="64" y="539"/>
                    </a:lnTo>
                    <a:lnTo>
                      <a:pt x="104" y="581"/>
                    </a:lnTo>
                    <a:lnTo>
                      <a:pt x="116" y="629"/>
                    </a:lnTo>
                    <a:lnTo>
                      <a:pt x="102" y="675"/>
                    </a:lnTo>
                    <a:lnTo>
                      <a:pt x="75" y="775"/>
                    </a:lnTo>
                    <a:lnTo>
                      <a:pt x="91" y="796"/>
                    </a:lnTo>
                    <a:lnTo>
                      <a:pt x="111" y="814"/>
                    </a:lnTo>
                    <a:lnTo>
                      <a:pt x="146" y="868"/>
                    </a:lnTo>
                    <a:lnTo>
                      <a:pt x="160" y="895"/>
                    </a:lnTo>
                    <a:lnTo>
                      <a:pt x="179" y="924"/>
                    </a:lnTo>
                    <a:lnTo>
                      <a:pt x="176" y="935"/>
                    </a:lnTo>
                    <a:lnTo>
                      <a:pt x="164" y="934"/>
                    </a:lnTo>
                    <a:lnTo>
                      <a:pt x="144" y="905"/>
                    </a:lnTo>
                    <a:lnTo>
                      <a:pt x="126" y="883"/>
                    </a:lnTo>
                    <a:lnTo>
                      <a:pt x="107" y="860"/>
                    </a:lnTo>
                    <a:lnTo>
                      <a:pt x="88" y="833"/>
                    </a:lnTo>
                    <a:lnTo>
                      <a:pt x="46" y="783"/>
                    </a:lnTo>
                    <a:lnTo>
                      <a:pt x="50" y="735"/>
                    </a:lnTo>
                    <a:lnTo>
                      <a:pt x="63" y="693"/>
                    </a:lnTo>
                    <a:lnTo>
                      <a:pt x="70" y="652"/>
                    </a:lnTo>
                    <a:lnTo>
                      <a:pt x="59" y="609"/>
                    </a:lnTo>
                    <a:lnTo>
                      <a:pt x="21" y="570"/>
                    </a:lnTo>
                    <a:lnTo>
                      <a:pt x="0" y="516"/>
                    </a:lnTo>
                    <a:lnTo>
                      <a:pt x="5" y="456"/>
                    </a:lnTo>
                    <a:lnTo>
                      <a:pt x="49" y="384"/>
                    </a:lnTo>
                    <a:lnTo>
                      <a:pt x="64" y="342"/>
                    </a:lnTo>
                    <a:lnTo>
                      <a:pt x="44" y="307"/>
                    </a:lnTo>
                    <a:lnTo>
                      <a:pt x="31" y="281"/>
                    </a:lnTo>
                    <a:lnTo>
                      <a:pt x="28" y="249"/>
                    </a:lnTo>
                    <a:lnTo>
                      <a:pt x="55" y="178"/>
                    </a:lnTo>
                    <a:lnTo>
                      <a:pt x="74" y="153"/>
                    </a:lnTo>
                    <a:lnTo>
                      <a:pt x="94" y="133"/>
                    </a:lnTo>
                    <a:lnTo>
                      <a:pt x="117" y="116"/>
                    </a:lnTo>
                    <a:lnTo>
                      <a:pt x="146" y="102"/>
                    </a:lnTo>
                    <a:lnTo>
                      <a:pt x="199" y="86"/>
                    </a:lnTo>
                    <a:lnTo>
                      <a:pt x="253" y="73"/>
                    </a:lnTo>
                    <a:lnTo>
                      <a:pt x="301" y="54"/>
                    </a:lnTo>
                    <a:lnTo>
                      <a:pt x="345" y="39"/>
                    </a:lnTo>
                    <a:lnTo>
                      <a:pt x="431" y="21"/>
                    </a:lnTo>
                    <a:lnTo>
                      <a:pt x="617" y="0"/>
                    </a:lnTo>
                    <a:lnTo>
                      <a:pt x="627" y="7"/>
                    </a:lnTo>
                    <a:lnTo>
                      <a:pt x="618" y="17"/>
                    </a:lnTo>
                    <a:close/>
                  </a:path>
                </a:pathLst>
              </a:custGeom>
              <a:solidFill>
                <a:srgbClr val="000000"/>
              </a:solidFill>
              <a:ln w="9525">
                <a:noFill/>
                <a:round/>
                <a:headEnd/>
                <a:tailEnd/>
              </a:ln>
            </p:spPr>
            <p:txBody>
              <a:bodyPr/>
              <a:lstStyle/>
              <a:p>
                <a:pPr algn="l" rtl="0"/>
                <a:endParaRPr lang="he-IL"/>
              </a:p>
            </p:txBody>
          </p:sp>
          <p:sp>
            <p:nvSpPr>
              <p:cNvPr id="118823" name="Freeform 52"/>
              <p:cNvSpPr>
                <a:spLocks/>
              </p:cNvSpPr>
              <p:nvPr/>
            </p:nvSpPr>
            <p:spPr bwMode="auto">
              <a:xfrm>
                <a:off x="294" y="3745"/>
                <a:ext cx="28" cy="22"/>
              </a:xfrm>
              <a:custGeom>
                <a:avLst/>
                <a:gdLst>
                  <a:gd name="T0" fmla="*/ 0 w 114"/>
                  <a:gd name="T1" fmla="*/ 0 h 88"/>
                  <a:gd name="T2" fmla="*/ 0 w 114"/>
                  <a:gd name="T3" fmla="*/ 0 h 88"/>
                  <a:gd name="T4" fmla="*/ 0 w 114"/>
                  <a:gd name="T5" fmla="*/ 0 h 88"/>
                  <a:gd name="T6" fmla="*/ 0 w 114"/>
                  <a:gd name="T7" fmla="*/ 0 h 88"/>
                  <a:gd name="T8" fmla="*/ 0 w 114"/>
                  <a:gd name="T9" fmla="*/ 0 h 88"/>
                  <a:gd name="T10" fmla="*/ 0 w 114"/>
                  <a:gd name="T11" fmla="*/ 0 h 88"/>
                  <a:gd name="T12" fmla="*/ 0 w 114"/>
                  <a:gd name="T13" fmla="*/ 0 h 88"/>
                  <a:gd name="T14" fmla="*/ 0 w 114"/>
                  <a:gd name="T15" fmla="*/ 0 h 88"/>
                  <a:gd name="T16" fmla="*/ 0 w 114"/>
                  <a:gd name="T17" fmla="*/ 0 h 88"/>
                  <a:gd name="T18" fmla="*/ 0 w 114"/>
                  <a:gd name="T19" fmla="*/ 0 h 88"/>
                  <a:gd name="T20" fmla="*/ 0 w 114"/>
                  <a:gd name="T21" fmla="*/ 0 h 88"/>
                  <a:gd name="T22" fmla="*/ 0 w 114"/>
                  <a:gd name="T23" fmla="*/ 0 h 88"/>
                  <a:gd name="T24" fmla="*/ 0 w 114"/>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88"/>
                  <a:gd name="T41" fmla="*/ 114 w 114"/>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88">
                    <a:moveTo>
                      <a:pt x="18" y="8"/>
                    </a:moveTo>
                    <a:lnTo>
                      <a:pt x="28" y="29"/>
                    </a:lnTo>
                    <a:lnTo>
                      <a:pt x="47" y="44"/>
                    </a:lnTo>
                    <a:lnTo>
                      <a:pt x="77" y="58"/>
                    </a:lnTo>
                    <a:lnTo>
                      <a:pt x="108" y="72"/>
                    </a:lnTo>
                    <a:lnTo>
                      <a:pt x="114" y="83"/>
                    </a:lnTo>
                    <a:lnTo>
                      <a:pt x="103" y="88"/>
                    </a:lnTo>
                    <a:lnTo>
                      <a:pt x="35" y="68"/>
                    </a:lnTo>
                    <a:lnTo>
                      <a:pt x="10" y="44"/>
                    </a:lnTo>
                    <a:lnTo>
                      <a:pt x="0" y="10"/>
                    </a:lnTo>
                    <a:lnTo>
                      <a:pt x="7" y="0"/>
                    </a:lnTo>
                    <a:lnTo>
                      <a:pt x="18" y="8"/>
                    </a:lnTo>
                    <a:close/>
                  </a:path>
                </a:pathLst>
              </a:custGeom>
              <a:solidFill>
                <a:srgbClr val="000000"/>
              </a:solidFill>
              <a:ln w="9525">
                <a:noFill/>
                <a:round/>
                <a:headEnd/>
                <a:tailEnd/>
              </a:ln>
            </p:spPr>
            <p:txBody>
              <a:bodyPr/>
              <a:lstStyle/>
              <a:p>
                <a:pPr algn="l" rtl="0"/>
                <a:endParaRPr lang="he-IL"/>
              </a:p>
            </p:txBody>
          </p:sp>
          <p:sp>
            <p:nvSpPr>
              <p:cNvPr id="118824" name="Freeform 53"/>
              <p:cNvSpPr>
                <a:spLocks/>
              </p:cNvSpPr>
              <p:nvPr/>
            </p:nvSpPr>
            <p:spPr bwMode="auto">
              <a:xfrm>
                <a:off x="327" y="3739"/>
                <a:ext cx="97" cy="39"/>
              </a:xfrm>
              <a:custGeom>
                <a:avLst/>
                <a:gdLst>
                  <a:gd name="T0" fmla="*/ 0 w 389"/>
                  <a:gd name="T1" fmla="*/ 0 h 160"/>
                  <a:gd name="T2" fmla="*/ 0 w 389"/>
                  <a:gd name="T3" fmla="*/ 0 h 160"/>
                  <a:gd name="T4" fmla="*/ 0 w 389"/>
                  <a:gd name="T5" fmla="*/ 0 h 160"/>
                  <a:gd name="T6" fmla="*/ 0 w 389"/>
                  <a:gd name="T7" fmla="*/ 0 h 160"/>
                  <a:gd name="T8" fmla="*/ 0 w 389"/>
                  <a:gd name="T9" fmla="*/ 0 h 160"/>
                  <a:gd name="T10" fmla="*/ 0 w 389"/>
                  <a:gd name="T11" fmla="*/ 0 h 160"/>
                  <a:gd name="T12" fmla="*/ 0 w 389"/>
                  <a:gd name="T13" fmla="*/ 0 h 160"/>
                  <a:gd name="T14" fmla="*/ 0 w 389"/>
                  <a:gd name="T15" fmla="*/ 0 h 160"/>
                  <a:gd name="T16" fmla="*/ 0 w 389"/>
                  <a:gd name="T17" fmla="*/ 0 h 160"/>
                  <a:gd name="T18" fmla="*/ 0 w 389"/>
                  <a:gd name="T19" fmla="*/ 0 h 160"/>
                  <a:gd name="T20" fmla="*/ 0 w 389"/>
                  <a:gd name="T21" fmla="*/ 0 h 160"/>
                  <a:gd name="T22" fmla="*/ 0 w 389"/>
                  <a:gd name="T23" fmla="*/ 0 h 160"/>
                  <a:gd name="T24" fmla="*/ 0 w 389"/>
                  <a:gd name="T25" fmla="*/ 0 h 160"/>
                  <a:gd name="T26" fmla="*/ 0 w 389"/>
                  <a:gd name="T27" fmla="*/ 0 h 160"/>
                  <a:gd name="T28" fmla="*/ 0 w 389"/>
                  <a:gd name="T29" fmla="*/ 0 h 160"/>
                  <a:gd name="T30" fmla="*/ 0 w 389"/>
                  <a:gd name="T31" fmla="*/ 0 h 160"/>
                  <a:gd name="T32" fmla="*/ 0 w 389"/>
                  <a:gd name="T33" fmla="*/ 0 h 160"/>
                  <a:gd name="T34" fmla="*/ 0 w 389"/>
                  <a:gd name="T35" fmla="*/ 0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9"/>
                  <a:gd name="T55" fmla="*/ 0 h 160"/>
                  <a:gd name="T56" fmla="*/ 389 w 3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9" h="160">
                    <a:moveTo>
                      <a:pt x="9" y="142"/>
                    </a:moveTo>
                    <a:lnTo>
                      <a:pt x="136" y="121"/>
                    </a:lnTo>
                    <a:lnTo>
                      <a:pt x="258" y="86"/>
                    </a:lnTo>
                    <a:lnTo>
                      <a:pt x="328" y="62"/>
                    </a:lnTo>
                    <a:lnTo>
                      <a:pt x="373" y="4"/>
                    </a:lnTo>
                    <a:lnTo>
                      <a:pt x="384" y="0"/>
                    </a:lnTo>
                    <a:lnTo>
                      <a:pt x="389" y="12"/>
                    </a:lnTo>
                    <a:lnTo>
                      <a:pt x="373" y="52"/>
                    </a:lnTo>
                    <a:lnTo>
                      <a:pt x="353" y="91"/>
                    </a:lnTo>
                    <a:lnTo>
                      <a:pt x="313" y="107"/>
                    </a:lnTo>
                    <a:lnTo>
                      <a:pt x="273" y="121"/>
                    </a:lnTo>
                    <a:lnTo>
                      <a:pt x="239" y="132"/>
                    </a:lnTo>
                    <a:lnTo>
                      <a:pt x="207" y="141"/>
                    </a:lnTo>
                    <a:lnTo>
                      <a:pt x="145" y="149"/>
                    </a:lnTo>
                    <a:lnTo>
                      <a:pt x="12" y="160"/>
                    </a:lnTo>
                    <a:lnTo>
                      <a:pt x="0" y="152"/>
                    </a:lnTo>
                    <a:lnTo>
                      <a:pt x="9" y="142"/>
                    </a:lnTo>
                    <a:close/>
                  </a:path>
                </a:pathLst>
              </a:custGeom>
              <a:solidFill>
                <a:srgbClr val="000000"/>
              </a:solidFill>
              <a:ln w="9525">
                <a:noFill/>
                <a:round/>
                <a:headEnd/>
                <a:tailEnd/>
              </a:ln>
            </p:spPr>
            <p:txBody>
              <a:bodyPr/>
              <a:lstStyle/>
              <a:p>
                <a:pPr algn="l" rtl="0"/>
                <a:endParaRPr lang="he-IL"/>
              </a:p>
            </p:txBody>
          </p:sp>
          <p:sp>
            <p:nvSpPr>
              <p:cNvPr id="118825" name="Freeform 54"/>
              <p:cNvSpPr>
                <a:spLocks/>
              </p:cNvSpPr>
              <p:nvPr/>
            </p:nvSpPr>
            <p:spPr bwMode="auto">
              <a:xfrm>
                <a:off x="347" y="3696"/>
                <a:ext cx="98" cy="20"/>
              </a:xfrm>
              <a:custGeom>
                <a:avLst/>
                <a:gdLst>
                  <a:gd name="T0" fmla="*/ 0 w 392"/>
                  <a:gd name="T1" fmla="*/ 0 h 82"/>
                  <a:gd name="T2" fmla="*/ 0 w 392"/>
                  <a:gd name="T3" fmla="*/ 0 h 82"/>
                  <a:gd name="T4" fmla="*/ 0 w 392"/>
                  <a:gd name="T5" fmla="*/ 0 h 82"/>
                  <a:gd name="T6" fmla="*/ 0 w 392"/>
                  <a:gd name="T7" fmla="*/ 0 h 82"/>
                  <a:gd name="T8" fmla="*/ 0 w 392"/>
                  <a:gd name="T9" fmla="*/ 0 h 82"/>
                  <a:gd name="T10" fmla="*/ 0 w 392"/>
                  <a:gd name="T11" fmla="*/ 0 h 82"/>
                  <a:gd name="T12" fmla="*/ 0 w 392"/>
                  <a:gd name="T13" fmla="*/ 0 h 82"/>
                  <a:gd name="T14" fmla="*/ 0 w 392"/>
                  <a:gd name="T15" fmla="*/ 0 h 82"/>
                  <a:gd name="T16" fmla="*/ 0 w 392"/>
                  <a:gd name="T17" fmla="*/ 0 h 82"/>
                  <a:gd name="T18" fmla="*/ 0 w 392"/>
                  <a:gd name="T19" fmla="*/ 0 h 82"/>
                  <a:gd name="T20" fmla="*/ 0 w 392"/>
                  <a:gd name="T21" fmla="*/ 0 h 82"/>
                  <a:gd name="T22" fmla="*/ 0 w 392"/>
                  <a:gd name="T23" fmla="*/ 0 h 82"/>
                  <a:gd name="T24" fmla="*/ 0 w 392"/>
                  <a:gd name="T25" fmla="*/ 0 h 82"/>
                  <a:gd name="T26" fmla="*/ 0 w 392"/>
                  <a:gd name="T27" fmla="*/ 0 h 82"/>
                  <a:gd name="T28" fmla="*/ 0 w 392"/>
                  <a:gd name="T29" fmla="*/ 0 h 82"/>
                  <a:gd name="T30" fmla="*/ 0 w 392"/>
                  <a:gd name="T31" fmla="*/ 0 h 82"/>
                  <a:gd name="T32" fmla="*/ 0 w 392"/>
                  <a:gd name="T33" fmla="*/ 0 h 82"/>
                  <a:gd name="T34" fmla="*/ 0 w 392"/>
                  <a:gd name="T35" fmla="*/ 0 h 82"/>
                  <a:gd name="T36" fmla="*/ 0 w 392"/>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2"/>
                  <a:gd name="T58" fmla="*/ 0 h 82"/>
                  <a:gd name="T59" fmla="*/ 392 w 392"/>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2" h="82">
                    <a:moveTo>
                      <a:pt x="12" y="0"/>
                    </a:moveTo>
                    <a:lnTo>
                      <a:pt x="65" y="21"/>
                    </a:lnTo>
                    <a:lnTo>
                      <a:pt x="133" y="35"/>
                    </a:lnTo>
                    <a:lnTo>
                      <a:pt x="258" y="18"/>
                    </a:lnTo>
                    <a:lnTo>
                      <a:pt x="317" y="9"/>
                    </a:lnTo>
                    <a:lnTo>
                      <a:pt x="384" y="5"/>
                    </a:lnTo>
                    <a:lnTo>
                      <a:pt x="392" y="14"/>
                    </a:lnTo>
                    <a:lnTo>
                      <a:pt x="384" y="22"/>
                    </a:lnTo>
                    <a:lnTo>
                      <a:pt x="317" y="31"/>
                    </a:lnTo>
                    <a:lnTo>
                      <a:pt x="259" y="50"/>
                    </a:lnTo>
                    <a:lnTo>
                      <a:pt x="201" y="71"/>
                    </a:lnTo>
                    <a:lnTo>
                      <a:pt x="134" y="82"/>
                    </a:lnTo>
                    <a:lnTo>
                      <a:pt x="85" y="77"/>
                    </a:lnTo>
                    <a:lnTo>
                      <a:pt x="38" y="61"/>
                    </a:lnTo>
                    <a:lnTo>
                      <a:pt x="22" y="36"/>
                    </a:lnTo>
                    <a:lnTo>
                      <a:pt x="5" y="16"/>
                    </a:lnTo>
                    <a:lnTo>
                      <a:pt x="0" y="4"/>
                    </a:lnTo>
                    <a:lnTo>
                      <a:pt x="12" y="0"/>
                    </a:lnTo>
                    <a:close/>
                  </a:path>
                </a:pathLst>
              </a:custGeom>
              <a:solidFill>
                <a:srgbClr val="000000"/>
              </a:solidFill>
              <a:ln w="9525">
                <a:noFill/>
                <a:round/>
                <a:headEnd/>
                <a:tailEnd/>
              </a:ln>
            </p:spPr>
            <p:txBody>
              <a:bodyPr/>
              <a:lstStyle/>
              <a:p>
                <a:pPr algn="l" rtl="0"/>
                <a:endParaRPr lang="he-IL"/>
              </a:p>
            </p:txBody>
          </p:sp>
          <p:sp>
            <p:nvSpPr>
              <p:cNvPr id="118826" name="Freeform 55"/>
              <p:cNvSpPr>
                <a:spLocks/>
              </p:cNvSpPr>
              <p:nvPr/>
            </p:nvSpPr>
            <p:spPr bwMode="auto">
              <a:xfrm>
                <a:off x="325" y="3629"/>
                <a:ext cx="104" cy="16"/>
              </a:xfrm>
              <a:custGeom>
                <a:avLst/>
                <a:gdLst>
                  <a:gd name="T0" fmla="*/ 0 w 415"/>
                  <a:gd name="T1" fmla="*/ 0 h 64"/>
                  <a:gd name="T2" fmla="*/ 0 w 415"/>
                  <a:gd name="T3" fmla="*/ 0 h 64"/>
                  <a:gd name="T4" fmla="*/ 0 w 415"/>
                  <a:gd name="T5" fmla="*/ 0 h 64"/>
                  <a:gd name="T6" fmla="*/ 0 w 415"/>
                  <a:gd name="T7" fmla="*/ 0 h 64"/>
                  <a:gd name="T8" fmla="*/ 0 w 415"/>
                  <a:gd name="T9" fmla="*/ 0 h 64"/>
                  <a:gd name="T10" fmla="*/ 0 w 415"/>
                  <a:gd name="T11" fmla="*/ 0 h 64"/>
                  <a:gd name="T12" fmla="*/ 0 w 415"/>
                  <a:gd name="T13" fmla="*/ 0 h 64"/>
                  <a:gd name="T14" fmla="*/ 0 w 415"/>
                  <a:gd name="T15" fmla="*/ 0 h 64"/>
                  <a:gd name="T16" fmla="*/ 0 w 415"/>
                  <a:gd name="T17" fmla="*/ 0 h 64"/>
                  <a:gd name="T18" fmla="*/ 0 w 415"/>
                  <a:gd name="T19" fmla="*/ 0 h 64"/>
                  <a:gd name="T20" fmla="*/ 0 w 415"/>
                  <a:gd name="T21" fmla="*/ 0 h 64"/>
                  <a:gd name="T22" fmla="*/ 0 w 415"/>
                  <a:gd name="T23" fmla="*/ 0 h 64"/>
                  <a:gd name="T24" fmla="*/ 0 w 415"/>
                  <a:gd name="T25" fmla="*/ 0 h 64"/>
                  <a:gd name="T26" fmla="*/ 0 w 415"/>
                  <a:gd name="T27" fmla="*/ 0 h 64"/>
                  <a:gd name="T28" fmla="*/ 0 w 415"/>
                  <a:gd name="T29" fmla="*/ 0 h 64"/>
                  <a:gd name="T30" fmla="*/ 0 w 415"/>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5"/>
                  <a:gd name="T49" fmla="*/ 0 h 64"/>
                  <a:gd name="T50" fmla="*/ 415 w 415"/>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5" h="64">
                    <a:moveTo>
                      <a:pt x="11" y="24"/>
                    </a:moveTo>
                    <a:lnTo>
                      <a:pt x="79" y="26"/>
                    </a:lnTo>
                    <a:lnTo>
                      <a:pt x="147" y="13"/>
                    </a:lnTo>
                    <a:lnTo>
                      <a:pt x="216" y="2"/>
                    </a:lnTo>
                    <a:lnTo>
                      <a:pt x="277" y="0"/>
                    </a:lnTo>
                    <a:lnTo>
                      <a:pt x="406" y="1"/>
                    </a:lnTo>
                    <a:lnTo>
                      <a:pt x="415" y="8"/>
                    </a:lnTo>
                    <a:lnTo>
                      <a:pt x="406" y="18"/>
                    </a:lnTo>
                    <a:lnTo>
                      <a:pt x="283" y="33"/>
                    </a:lnTo>
                    <a:lnTo>
                      <a:pt x="226" y="48"/>
                    </a:lnTo>
                    <a:lnTo>
                      <a:pt x="159" y="64"/>
                    </a:lnTo>
                    <a:lnTo>
                      <a:pt x="84" y="61"/>
                    </a:lnTo>
                    <a:lnTo>
                      <a:pt x="7" y="42"/>
                    </a:lnTo>
                    <a:lnTo>
                      <a:pt x="0" y="31"/>
                    </a:lnTo>
                    <a:lnTo>
                      <a:pt x="11" y="24"/>
                    </a:lnTo>
                    <a:close/>
                  </a:path>
                </a:pathLst>
              </a:custGeom>
              <a:solidFill>
                <a:srgbClr val="000000"/>
              </a:solidFill>
              <a:ln w="9525">
                <a:noFill/>
                <a:round/>
                <a:headEnd/>
                <a:tailEnd/>
              </a:ln>
            </p:spPr>
            <p:txBody>
              <a:bodyPr/>
              <a:lstStyle/>
              <a:p>
                <a:pPr algn="l" rtl="0"/>
                <a:endParaRPr lang="he-IL"/>
              </a:p>
            </p:txBody>
          </p:sp>
          <p:sp>
            <p:nvSpPr>
              <p:cNvPr id="118827" name="Freeform 56"/>
              <p:cNvSpPr>
                <a:spLocks/>
              </p:cNvSpPr>
              <p:nvPr/>
            </p:nvSpPr>
            <p:spPr bwMode="auto">
              <a:xfrm>
                <a:off x="313" y="3559"/>
                <a:ext cx="129" cy="23"/>
              </a:xfrm>
              <a:custGeom>
                <a:avLst/>
                <a:gdLst>
                  <a:gd name="T0" fmla="*/ 0 w 514"/>
                  <a:gd name="T1" fmla="*/ 0 h 93"/>
                  <a:gd name="T2" fmla="*/ 0 w 514"/>
                  <a:gd name="T3" fmla="*/ 0 h 93"/>
                  <a:gd name="T4" fmla="*/ 0 w 514"/>
                  <a:gd name="T5" fmla="*/ 0 h 93"/>
                  <a:gd name="T6" fmla="*/ 0 w 514"/>
                  <a:gd name="T7" fmla="*/ 0 h 93"/>
                  <a:gd name="T8" fmla="*/ 0 w 514"/>
                  <a:gd name="T9" fmla="*/ 0 h 93"/>
                  <a:gd name="T10" fmla="*/ 0 w 514"/>
                  <a:gd name="T11" fmla="*/ 0 h 93"/>
                  <a:gd name="T12" fmla="*/ 0 w 514"/>
                  <a:gd name="T13" fmla="*/ 0 h 93"/>
                  <a:gd name="T14" fmla="*/ 0 w 514"/>
                  <a:gd name="T15" fmla="*/ 0 h 93"/>
                  <a:gd name="T16" fmla="*/ 0 w 514"/>
                  <a:gd name="T17" fmla="*/ 0 h 93"/>
                  <a:gd name="T18" fmla="*/ 0 w 514"/>
                  <a:gd name="T19" fmla="*/ 0 h 93"/>
                  <a:gd name="T20" fmla="*/ 0 w 514"/>
                  <a:gd name="T21" fmla="*/ 0 h 93"/>
                  <a:gd name="T22" fmla="*/ 0 w 514"/>
                  <a:gd name="T23" fmla="*/ 0 h 93"/>
                  <a:gd name="T24" fmla="*/ 0 w 514"/>
                  <a:gd name="T25" fmla="*/ 0 h 93"/>
                  <a:gd name="T26" fmla="*/ 0 w 514"/>
                  <a:gd name="T27" fmla="*/ 0 h 93"/>
                  <a:gd name="T28" fmla="*/ 0 w 514"/>
                  <a:gd name="T29" fmla="*/ 0 h 93"/>
                  <a:gd name="T30" fmla="*/ 0 w 514"/>
                  <a:gd name="T31" fmla="*/ 0 h 93"/>
                  <a:gd name="T32" fmla="*/ 0 w 514"/>
                  <a:gd name="T33" fmla="*/ 0 h 93"/>
                  <a:gd name="T34" fmla="*/ 0 w 514"/>
                  <a:gd name="T35" fmla="*/ 0 h 93"/>
                  <a:gd name="T36" fmla="*/ 0 w 514"/>
                  <a:gd name="T37" fmla="*/ 0 h 93"/>
                  <a:gd name="T38" fmla="*/ 0 w 514"/>
                  <a:gd name="T39" fmla="*/ 0 h 93"/>
                  <a:gd name="T40" fmla="*/ 0 w 514"/>
                  <a:gd name="T41" fmla="*/ 0 h 93"/>
                  <a:gd name="T42" fmla="*/ 0 w 514"/>
                  <a:gd name="T43" fmla="*/ 0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4"/>
                  <a:gd name="T67" fmla="*/ 0 h 93"/>
                  <a:gd name="T68" fmla="*/ 514 w 51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4" h="93">
                    <a:moveTo>
                      <a:pt x="11" y="41"/>
                    </a:moveTo>
                    <a:lnTo>
                      <a:pt x="81" y="43"/>
                    </a:lnTo>
                    <a:lnTo>
                      <a:pt x="123" y="43"/>
                    </a:lnTo>
                    <a:lnTo>
                      <a:pt x="164" y="37"/>
                    </a:lnTo>
                    <a:lnTo>
                      <a:pt x="211" y="25"/>
                    </a:lnTo>
                    <a:lnTo>
                      <a:pt x="253" y="16"/>
                    </a:lnTo>
                    <a:lnTo>
                      <a:pt x="332" y="7"/>
                    </a:lnTo>
                    <a:lnTo>
                      <a:pt x="504" y="0"/>
                    </a:lnTo>
                    <a:lnTo>
                      <a:pt x="514" y="7"/>
                    </a:lnTo>
                    <a:lnTo>
                      <a:pt x="506" y="16"/>
                    </a:lnTo>
                    <a:lnTo>
                      <a:pt x="339" y="41"/>
                    </a:lnTo>
                    <a:lnTo>
                      <a:pt x="261" y="61"/>
                    </a:lnTo>
                    <a:lnTo>
                      <a:pt x="221" y="72"/>
                    </a:lnTo>
                    <a:lnTo>
                      <a:pt x="175" y="85"/>
                    </a:lnTo>
                    <a:lnTo>
                      <a:pt x="123" y="93"/>
                    </a:lnTo>
                    <a:lnTo>
                      <a:pt x="71" y="93"/>
                    </a:lnTo>
                    <a:lnTo>
                      <a:pt x="38" y="75"/>
                    </a:lnTo>
                    <a:lnTo>
                      <a:pt x="23" y="65"/>
                    </a:lnTo>
                    <a:lnTo>
                      <a:pt x="6" y="57"/>
                    </a:lnTo>
                    <a:lnTo>
                      <a:pt x="0" y="46"/>
                    </a:lnTo>
                    <a:lnTo>
                      <a:pt x="11" y="41"/>
                    </a:lnTo>
                    <a:close/>
                  </a:path>
                </a:pathLst>
              </a:custGeom>
              <a:solidFill>
                <a:srgbClr val="000000"/>
              </a:solidFill>
              <a:ln w="9525">
                <a:noFill/>
                <a:round/>
                <a:headEnd/>
                <a:tailEnd/>
              </a:ln>
            </p:spPr>
            <p:txBody>
              <a:bodyPr/>
              <a:lstStyle/>
              <a:p>
                <a:pPr algn="l" rtl="0"/>
                <a:endParaRPr lang="he-IL"/>
              </a:p>
            </p:txBody>
          </p:sp>
          <p:sp>
            <p:nvSpPr>
              <p:cNvPr id="118828" name="Freeform 57"/>
              <p:cNvSpPr>
                <a:spLocks/>
              </p:cNvSpPr>
              <p:nvPr/>
            </p:nvSpPr>
            <p:spPr bwMode="auto">
              <a:xfrm>
                <a:off x="426" y="3509"/>
                <a:ext cx="17" cy="34"/>
              </a:xfrm>
              <a:custGeom>
                <a:avLst/>
                <a:gdLst>
                  <a:gd name="T0" fmla="*/ 0 w 70"/>
                  <a:gd name="T1" fmla="*/ 0 h 133"/>
                  <a:gd name="T2" fmla="*/ 0 w 70"/>
                  <a:gd name="T3" fmla="*/ 0 h 133"/>
                  <a:gd name="T4" fmla="*/ 0 w 70"/>
                  <a:gd name="T5" fmla="*/ 0 h 133"/>
                  <a:gd name="T6" fmla="*/ 0 w 70"/>
                  <a:gd name="T7" fmla="*/ 0 h 133"/>
                  <a:gd name="T8" fmla="*/ 0 w 70"/>
                  <a:gd name="T9" fmla="*/ 0 h 133"/>
                  <a:gd name="T10" fmla="*/ 0 w 70"/>
                  <a:gd name="T11" fmla="*/ 0 h 133"/>
                  <a:gd name="T12" fmla="*/ 0 w 70"/>
                  <a:gd name="T13" fmla="*/ 0 h 133"/>
                  <a:gd name="T14" fmla="*/ 0 w 70"/>
                  <a:gd name="T15" fmla="*/ 0 h 133"/>
                  <a:gd name="T16" fmla="*/ 0 w 70"/>
                  <a:gd name="T17" fmla="*/ 0 h 133"/>
                  <a:gd name="T18" fmla="*/ 0 w 70"/>
                  <a:gd name="T19" fmla="*/ 0 h 133"/>
                  <a:gd name="T20" fmla="*/ 0 w 70"/>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33"/>
                  <a:gd name="T35" fmla="*/ 70 w 70"/>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33">
                    <a:moveTo>
                      <a:pt x="15" y="2"/>
                    </a:moveTo>
                    <a:lnTo>
                      <a:pt x="42" y="33"/>
                    </a:lnTo>
                    <a:lnTo>
                      <a:pt x="70" y="65"/>
                    </a:lnTo>
                    <a:lnTo>
                      <a:pt x="67" y="125"/>
                    </a:lnTo>
                    <a:lnTo>
                      <a:pt x="58" y="133"/>
                    </a:lnTo>
                    <a:lnTo>
                      <a:pt x="49" y="125"/>
                    </a:lnTo>
                    <a:lnTo>
                      <a:pt x="39" y="76"/>
                    </a:lnTo>
                    <a:lnTo>
                      <a:pt x="0" y="11"/>
                    </a:lnTo>
                    <a:lnTo>
                      <a:pt x="3" y="0"/>
                    </a:lnTo>
                    <a:lnTo>
                      <a:pt x="15" y="2"/>
                    </a:lnTo>
                    <a:close/>
                  </a:path>
                </a:pathLst>
              </a:custGeom>
              <a:solidFill>
                <a:srgbClr val="000000"/>
              </a:solidFill>
              <a:ln w="9525">
                <a:noFill/>
                <a:round/>
                <a:headEnd/>
                <a:tailEnd/>
              </a:ln>
            </p:spPr>
            <p:txBody>
              <a:bodyPr/>
              <a:lstStyle/>
              <a:p>
                <a:pPr algn="l" rtl="0"/>
                <a:endParaRPr lang="he-IL"/>
              </a:p>
            </p:txBody>
          </p:sp>
          <p:sp>
            <p:nvSpPr>
              <p:cNvPr id="118829" name="Freeform 58"/>
              <p:cNvSpPr>
                <a:spLocks/>
              </p:cNvSpPr>
              <p:nvPr/>
            </p:nvSpPr>
            <p:spPr bwMode="auto">
              <a:xfrm>
                <a:off x="435" y="3499"/>
                <a:ext cx="48" cy="95"/>
              </a:xfrm>
              <a:custGeom>
                <a:avLst/>
                <a:gdLst>
                  <a:gd name="T0" fmla="*/ 0 w 194"/>
                  <a:gd name="T1" fmla="*/ 0 h 378"/>
                  <a:gd name="T2" fmla="*/ 0 w 194"/>
                  <a:gd name="T3" fmla="*/ 0 h 378"/>
                  <a:gd name="T4" fmla="*/ 0 w 194"/>
                  <a:gd name="T5" fmla="*/ 0 h 378"/>
                  <a:gd name="T6" fmla="*/ 0 w 194"/>
                  <a:gd name="T7" fmla="*/ 0 h 378"/>
                  <a:gd name="T8" fmla="*/ 0 w 194"/>
                  <a:gd name="T9" fmla="*/ 0 h 378"/>
                  <a:gd name="T10" fmla="*/ 0 w 194"/>
                  <a:gd name="T11" fmla="*/ 0 h 378"/>
                  <a:gd name="T12" fmla="*/ 0 w 194"/>
                  <a:gd name="T13" fmla="*/ 0 h 378"/>
                  <a:gd name="T14" fmla="*/ 0 w 194"/>
                  <a:gd name="T15" fmla="*/ 0 h 378"/>
                  <a:gd name="T16" fmla="*/ 0 w 194"/>
                  <a:gd name="T17" fmla="*/ 0 h 378"/>
                  <a:gd name="T18" fmla="*/ 0 w 194"/>
                  <a:gd name="T19" fmla="*/ 0 h 378"/>
                  <a:gd name="T20" fmla="*/ 0 w 194"/>
                  <a:gd name="T21" fmla="*/ 0 h 378"/>
                  <a:gd name="T22" fmla="*/ 0 w 194"/>
                  <a:gd name="T23" fmla="*/ 0 h 378"/>
                  <a:gd name="T24" fmla="*/ 0 w 194"/>
                  <a:gd name="T25" fmla="*/ 0 h 378"/>
                  <a:gd name="T26" fmla="*/ 0 w 194"/>
                  <a:gd name="T27" fmla="*/ 0 h 378"/>
                  <a:gd name="T28" fmla="*/ 0 w 194"/>
                  <a:gd name="T29" fmla="*/ 0 h 378"/>
                  <a:gd name="T30" fmla="*/ 0 w 194"/>
                  <a:gd name="T31" fmla="*/ 0 h 378"/>
                  <a:gd name="T32" fmla="*/ 0 w 194"/>
                  <a:gd name="T33" fmla="*/ 0 h 378"/>
                  <a:gd name="T34" fmla="*/ 0 w 194"/>
                  <a:gd name="T35" fmla="*/ 0 h 378"/>
                  <a:gd name="T36" fmla="*/ 0 w 194"/>
                  <a:gd name="T37" fmla="*/ 0 h 378"/>
                  <a:gd name="T38" fmla="*/ 0 w 194"/>
                  <a:gd name="T39" fmla="*/ 0 h 378"/>
                  <a:gd name="T40" fmla="*/ 0 w 194"/>
                  <a:gd name="T41" fmla="*/ 0 h 378"/>
                  <a:gd name="T42" fmla="*/ 0 w 194"/>
                  <a:gd name="T43" fmla="*/ 0 h 378"/>
                  <a:gd name="T44" fmla="*/ 0 w 194"/>
                  <a:gd name="T45" fmla="*/ 0 h 378"/>
                  <a:gd name="T46" fmla="*/ 0 w 194"/>
                  <a:gd name="T47" fmla="*/ 0 h 378"/>
                  <a:gd name="T48" fmla="*/ 0 w 194"/>
                  <a:gd name="T49" fmla="*/ 0 h 378"/>
                  <a:gd name="T50" fmla="*/ 0 w 194"/>
                  <a:gd name="T51" fmla="*/ 0 h 378"/>
                  <a:gd name="T52" fmla="*/ 0 w 194"/>
                  <a:gd name="T53" fmla="*/ 0 h 378"/>
                  <a:gd name="T54" fmla="*/ 0 w 194"/>
                  <a:gd name="T55" fmla="*/ 0 h 378"/>
                  <a:gd name="T56" fmla="*/ 0 w 194"/>
                  <a:gd name="T57" fmla="*/ 0 h 378"/>
                  <a:gd name="T58" fmla="*/ 0 w 194"/>
                  <a:gd name="T59" fmla="*/ 0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4"/>
                  <a:gd name="T91" fmla="*/ 0 h 378"/>
                  <a:gd name="T92" fmla="*/ 194 w 194"/>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4" h="378">
                    <a:moveTo>
                      <a:pt x="13" y="0"/>
                    </a:moveTo>
                    <a:lnTo>
                      <a:pt x="66" y="53"/>
                    </a:lnTo>
                    <a:lnTo>
                      <a:pt x="84" y="84"/>
                    </a:lnTo>
                    <a:lnTo>
                      <a:pt x="105" y="117"/>
                    </a:lnTo>
                    <a:lnTo>
                      <a:pt x="120" y="137"/>
                    </a:lnTo>
                    <a:lnTo>
                      <a:pt x="134" y="156"/>
                    </a:lnTo>
                    <a:lnTo>
                      <a:pt x="162" y="189"/>
                    </a:lnTo>
                    <a:lnTo>
                      <a:pt x="194" y="268"/>
                    </a:lnTo>
                    <a:lnTo>
                      <a:pt x="193" y="342"/>
                    </a:lnTo>
                    <a:lnTo>
                      <a:pt x="183" y="355"/>
                    </a:lnTo>
                    <a:lnTo>
                      <a:pt x="174" y="370"/>
                    </a:lnTo>
                    <a:lnTo>
                      <a:pt x="164" y="378"/>
                    </a:lnTo>
                    <a:lnTo>
                      <a:pt x="157" y="368"/>
                    </a:lnTo>
                    <a:lnTo>
                      <a:pt x="152" y="337"/>
                    </a:lnTo>
                    <a:lnTo>
                      <a:pt x="152" y="318"/>
                    </a:lnTo>
                    <a:lnTo>
                      <a:pt x="152" y="311"/>
                    </a:lnTo>
                    <a:lnTo>
                      <a:pt x="152" y="302"/>
                    </a:lnTo>
                    <a:lnTo>
                      <a:pt x="152" y="295"/>
                    </a:lnTo>
                    <a:lnTo>
                      <a:pt x="152" y="288"/>
                    </a:lnTo>
                    <a:lnTo>
                      <a:pt x="152" y="269"/>
                    </a:lnTo>
                    <a:lnTo>
                      <a:pt x="146" y="228"/>
                    </a:lnTo>
                    <a:lnTo>
                      <a:pt x="132" y="194"/>
                    </a:lnTo>
                    <a:lnTo>
                      <a:pt x="114" y="162"/>
                    </a:lnTo>
                    <a:lnTo>
                      <a:pt x="90" y="126"/>
                    </a:lnTo>
                    <a:lnTo>
                      <a:pt x="52" y="66"/>
                    </a:lnTo>
                    <a:lnTo>
                      <a:pt x="32" y="38"/>
                    </a:lnTo>
                    <a:lnTo>
                      <a:pt x="3" y="14"/>
                    </a:lnTo>
                    <a:lnTo>
                      <a:pt x="0" y="1"/>
                    </a:lnTo>
                    <a:lnTo>
                      <a:pt x="13" y="0"/>
                    </a:lnTo>
                    <a:close/>
                  </a:path>
                </a:pathLst>
              </a:custGeom>
              <a:solidFill>
                <a:srgbClr val="000000"/>
              </a:solidFill>
              <a:ln w="9525">
                <a:noFill/>
                <a:round/>
                <a:headEnd/>
                <a:tailEnd/>
              </a:ln>
            </p:spPr>
            <p:txBody>
              <a:bodyPr/>
              <a:lstStyle/>
              <a:p>
                <a:pPr algn="l" rtl="0"/>
                <a:endParaRPr lang="he-IL"/>
              </a:p>
            </p:txBody>
          </p:sp>
          <p:sp>
            <p:nvSpPr>
              <p:cNvPr id="118830" name="Freeform 59"/>
              <p:cNvSpPr>
                <a:spLocks/>
              </p:cNvSpPr>
              <p:nvPr/>
            </p:nvSpPr>
            <p:spPr bwMode="auto">
              <a:xfrm>
                <a:off x="451" y="3565"/>
                <a:ext cx="41" cy="102"/>
              </a:xfrm>
              <a:custGeom>
                <a:avLst/>
                <a:gdLst>
                  <a:gd name="T0" fmla="*/ 0 w 163"/>
                  <a:gd name="T1" fmla="*/ 0 h 409"/>
                  <a:gd name="T2" fmla="*/ 0 w 163"/>
                  <a:gd name="T3" fmla="*/ 0 h 409"/>
                  <a:gd name="T4" fmla="*/ 0 w 163"/>
                  <a:gd name="T5" fmla="*/ 0 h 409"/>
                  <a:gd name="T6" fmla="*/ 0 w 163"/>
                  <a:gd name="T7" fmla="*/ 0 h 409"/>
                  <a:gd name="T8" fmla="*/ 0 w 163"/>
                  <a:gd name="T9" fmla="*/ 0 h 409"/>
                  <a:gd name="T10" fmla="*/ 0 w 163"/>
                  <a:gd name="T11" fmla="*/ 0 h 409"/>
                  <a:gd name="T12" fmla="*/ 0 w 163"/>
                  <a:gd name="T13" fmla="*/ 0 h 409"/>
                  <a:gd name="T14" fmla="*/ 0 w 163"/>
                  <a:gd name="T15" fmla="*/ 0 h 409"/>
                  <a:gd name="T16" fmla="*/ 0 w 163"/>
                  <a:gd name="T17" fmla="*/ 0 h 409"/>
                  <a:gd name="T18" fmla="*/ 0 w 163"/>
                  <a:gd name="T19" fmla="*/ 0 h 409"/>
                  <a:gd name="T20" fmla="*/ 0 w 163"/>
                  <a:gd name="T21" fmla="*/ 0 h 409"/>
                  <a:gd name="T22" fmla="*/ 0 w 163"/>
                  <a:gd name="T23" fmla="*/ 0 h 409"/>
                  <a:gd name="T24" fmla="*/ 0 w 163"/>
                  <a:gd name="T25" fmla="*/ 0 h 409"/>
                  <a:gd name="T26" fmla="*/ 0 w 163"/>
                  <a:gd name="T27" fmla="*/ 0 h 409"/>
                  <a:gd name="T28" fmla="*/ 0 w 163"/>
                  <a:gd name="T29" fmla="*/ 0 h 409"/>
                  <a:gd name="T30" fmla="*/ 0 w 163"/>
                  <a:gd name="T31" fmla="*/ 0 h 409"/>
                  <a:gd name="T32" fmla="*/ 0 w 163"/>
                  <a:gd name="T33" fmla="*/ 0 h 409"/>
                  <a:gd name="T34" fmla="*/ 0 w 163"/>
                  <a:gd name="T35" fmla="*/ 0 h 409"/>
                  <a:gd name="T36" fmla="*/ 0 w 163"/>
                  <a:gd name="T37" fmla="*/ 0 h 409"/>
                  <a:gd name="T38" fmla="*/ 0 w 163"/>
                  <a:gd name="T39" fmla="*/ 0 h 409"/>
                  <a:gd name="T40" fmla="*/ 0 w 163"/>
                  <a:gd name="T41" fmla="*/ 0 h 409"/>
                  <a:gd name="T42" fmla="*/ 0 w 163"/>
                  <a:gd name="T43" fmla="*/ 0 h 409"/>
                  <a:gd name="T44" fmla="*/ 0 w 163"/>
                  <a:gd name="T45" fmla="*/ 0 h 409"/>
                  <a:gd name="T46" fmla="*/ 0 w 163"/>
                  <a:gd name="T47" fmla="*/ 0 h 409"/>
                  <a:gd name="T48" fmla="*/ 0 w 163"/>
                  <a:gd name="T49" fmla="*/ 0 h 409"/>
                  <a:gd name="T50" fmla="*/ 0 w 163"/>
                  <a:gd name="T51" fmla="*/ 0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409"/>
                  <a:gd name="T80" fmla="*/ 163 w 163"/>
                  <a:gd name="T81" fmla="*/ 409 h 4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409">
                    <a:moveTo>
                      <a:pt x="13" y="0"/>
                    </a:moveTo>
                    <a:lnTo>
                      <a:pt x="61" y="34"/>
                    </a:lnTo>
                    <a:lnTo>
                      <a:pt x="104" y="76"/>
                    </a:lnTo>
                    <a:lnTo>
                      <a:pt x="151" y="154"/>
                    </a:lnTo>
                    <a:lnTo>
                      <a:pt x="157" y="184"/>
                    </a:lnTo>
                    <a:lnTo>
                      <a:pt x="163" y="261"/>
                    </a:lnTo>
                    <a:lnTo>
                      <a:pt x="156" y="298"/>
                    </a:lnTo>
                    <a:lnTo>
                      <a:pt x="144" y="338"/>
                    </a:lnTo>
                    <a:lnTo>
                      <a:pt x="130" y="360"/>
                    </a:lnTo>
                    <a:lnTo>
                      <a:pt x="114" y="377"/>
                    </a:lnTo>
                    <a:lnTo>
                      <a:pt x="76" y="409"/>
                    </a:lnTo>
                    <a:lnTo>
                      <a:pt x="68" y="403"/>
                    </a:lnTo>
                    <a:lnTo>
                      <a:pt x="76" y="387"/>
                    </a:lnTo>
                    <a:lnTo>
                      <a:pt x="97" y="360"/>
                    </a:lnTo>
                    <a:lnTo>
                      <a:pt x="110" y="325"/>
                    </a:lnTo>
                    <a:lnTo>
                      <a:pt x="129" y="258"/>
                    </a:lnTo>
                    <a:lnTo>
                      <a:pt x="126" y="188"/>
                    </a:lnTo>
                    <a:lnTo>
                      <a:pt x="118" y="163"/>
                    </a:lnTo>
                    <a:lnTo>
                      <a:pt x="103" y="128"/>
                    </a:lnTo>
                    <a:lnTo>
                      <a:pt x="79" y="98"/>
                    </a:lnTo>
                    <a:lnTo>
                      <a:pt x="45" y="53"/>
                    </a:lnTo>
                    <a:lnTo>
                      <a:pt x="29" y="32"/>
                    </a:lnTo>
                    <a:lnTo>
                      <a:pt x="4" y="15"/>
                    </a:lnTo>
                    <a:lnTo>
                      <a:pt x="0" y="2"/>
                    </a:lnTo>
                    <a:lnTo>
                      <a:pt x="13" y="0"/>
                    </a:lnTo>
                    <a:close/>
                  </a:path>
                </a:pathLst>
              </a:custGeom>
              <a:solidFill>
                <a:srgbClr val="000000"/>
              </a:solidFill>
              <a:ln w="9525">
                <a:noFill/>
                <a:round/>
                <a:headEnd/>
                <a:tailEnd/>
              </a:ln>
            </p:spPr>
            <p:txBody>
              <a:bodyPr/>
              <a:lstStyle/>
              <a:p>
                <a:pPr algn="l" rtl="0"/>
                <a:endParaRPr lang="he-IL"/>
              </a:p>
            </p:txBody>
          </p:sp>
          <p:sp>
            <p:nvSpPr>
              <p:cNvPr id="118831" name="Freeform 60"/>
              <p:cNvSpPr>
                <a:spLocks/>
              </p:cNvSpPr>
              <p:nvPr/>
            </p:nvSpPr>
            <p:spPr bwMode="auto">
              <a:xfrm>
                <a:off x="436" y="3579"/>
                <a:ext cx="17" cy="45"/>
              </a:xfrm>
              <a:custGeom>
                <a:avLst/>
                <a:gdLst>
                  <a:gd name="T0" fmla="*/ 0 w 67"/>
                  <a:gd name="T1" fmla="*/ 0 h 179"/>
                  <a:gd name="T2" fmla="*/ 0 w 67"/>
                  <a:gd name="T3" fmla="*/ 0 h 179"/>
                  <a:gd name="T4" fmla="*/ 0 w 67"/>
                  <a:gd name="T5" fmla="*/ 0 h 179"/>
                  <a:gd name="T6" fmla="*/ 0 w 67"/>
                  <a:gd name="T7" fmla="*/ 0 h 179"/>
                  <a:gd name="T8" fmla="*/ 0 w 67"/>
                  <a:gd name="T9" fmla="*/ 0 h 179"/>
                  <a:gd name="T10" fmla="*/ 0 w 67"/>
                  <a:gd name="T11" fmla="*/ 0 h 179"/>
                  <a:gd name="T12" fmla="*/ 0 w 67"/>
                  <a:gd name="T13" fmla="*/ 0 h 179"/>
                  <a:gd name="T14" fmla="*/ 0 w 67"/>
                  <a:gd name="T15" fmla="*/ 0 h 179"/>
                  <a:gd name="T16" fmla="*/ 0 w 67"/>
                  <a:gd name="T17" fmla="*/ 0 h 179"/>
                  <a:gd name="T18" fmla="*/ 0 w 67"/>
                  <a:gd name="T19" fmla="*/ 0 h 179"/>
                  <a:gd name="T20" fmla="*/ 0 w 67"/>
                  <a:gd name="T21" fmla="*/ 0 h 179"/>
                  <a:gd name="T22" fmla="*/ 0 w 67"/>
                  <a:gd name="T23" fmla="*/ 0 h 179"/>
                  <a:gd name="T24" fmla="*/ 0 w 67"/>
                  <a:gd name="T25" fmla="*/ 0 h 179"/>
                  <a:gd name="T26" fmla="*/ 0 w 67"/>
                  <a:gd name="T27" fmla="*/ 0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179"/>
                  <a:gd name="T44" fmla="*/ 67 w 67"/>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179">
                    <a:moveTo>
                      <a:pt x="40" y="4"/>
                    </a:moveTo>
                    <a:lnTo>
                      <a:pt x="63" y="55"/>
                    </a:lnTo>
                    <a:lnTo>
                      <a:pt x="67" y="108"/>
                    </a:lnTo>
                    <a:lnTo>
                      <a:pt x="58" y="129"/>
                    </a:lnTo>
                    <a:lnTo>
                      <a:pt x="46" y="147"/>
                    </a:lnTo>
                    <a:lnTo>
                      <a:pt x="12" y="179"/>
                    </a:lnTo>
                    <a:lnTo>
                      <a:pt x="0" y="179"/>
                    </a:lnTo>
                    <a:lnTo>
                      <a:pt x="0" y="168"/>
                    </a:lnTo>
                    <a:lnTo>
                      <a:pt x="17" y="136"/>
                    </a:lnTo>
                    <a:lnTo>
                      <a:pt x="25" y="99"/>
                    </a:lnTo>
                    <a:lnTo>
                      <a:pt x="24" y="12"/>
                    </a:lnTo>
                    <a:lnTo>
                      <a:pt x="27" y="0"/>
                    </a:lnTo>
                    <a:lnTo>
                      <a:pt x="40" y="4"/>
                    </a:lnTo>
                    <a:close/>
                  </a:path>
                </a:pathLst>
              </a:custGeom>
              <a:solidFill>
                <a:srgbClr val="000000"/>
              </a:solidFill>
              <a:ln w="9525">
                <a:noFill/>
                <a:round/>
                <a:headEnd/>
                <a:tailEnd/>
              </a:ln>
            </p:spPr>
            <p:txBody>
              <a:bodyPr/>
              <a:lstStyle/>
              <a:p>
                <a:pPr algn="l" rtl="0"/>
                <a:endParaRPr lang="he-IL"/>
              </a:p>
            </p:txBody>
          </p:sp>
          <p:sp>
            <p:nvSpPr>
              <p:cNvPr id="118832" name="Freeform 61"/>
              <p:cNvSpPr>
                <a:spLocks/>
              </p:cNvSpPr>
              <p:nvPr/>
            </p:nvSpPr>
            <p:spPr bwMode="auto">
              <a:xfrm>
                <a:off x="440" y="3634"/>
                <a:ext cx="34" cy="74"/>
              </a:xfrm>
              <a:custGeom>
                <a:avLst/>
                <a:gdLst>
                  <a:gd name="T0" fmla="*/ 0 w 135"/>
                  <a:gd name="T1" fmla="*/ 0 h 294"/>
                  <a:gd name="T2" fmla="*/ 0 w 135"/>
                  <a:gd name="T3" fmla="*/ 0 h 294"/>
                  <a:gd name="T4" fmla="*/ 0 w 135"/>
                  <a:gd name="T5" fmla="*/ 0 h 294"/>
                  <a:gd name="T6" fmla="*/ 0 w 135"/>
                  <a:gd name="T7" fmla="*/ 0 h 294"/>
                  <a:gd name="T8" fmla="*/ 0 w 135"/>
                  <a:gd name="T9" fmla="*/ 0 h 294"/>
                  <a:gd name="T10" fmla="*/ 0 w 135"/>
                  <a:gd name="T11" fmla="*/ 0 h 294"/>
                  <a:gd name="T12" fmla="*/ 0 w 135"/>
                  <a:gd name="T13" fmla="*/ 0 h 294"/>
                  <a:gd name="T14" fmla="*/ 0 w 135"/>
                  <a:gd name="T15" fmla="*/ 0 h 294"/>
                  <a:gd name="T16" fmla="*/ 0 w 135"/>
                  <a:gd name="T17" fmla="*/ 0 h 294"/>
                  <a:gd name="T18" fmla="*/ 0 w 135"/>
                  <a:gd name="T19" fmla="*/ 0 h 294"/>
                  <a:gd name="T20" fmla="*/ 0 w 135"/>
                  <a:gd name="T21" fmla="*/ 0 h 294"/>
                  <a:gd name="T22" fmla="*/ 0 w 135"/>
                  <a:gd name="T23" fmla="*/ 0 h 294"/>
                  <a:gd name="T24" fmla="*/ 0 w 135"/>
                  <a:gd name="T25" fmla="*/ 0 h 294"/>
                  <a:gd name="T26" fmla="*/ 0 w 135"/>
                  <a:gd name="T27" fmla="*/ 0 h 294"/>
                  <a:gd name="T28" fmla="*/ 0 w 135"/>
                  <a:gd name="T29" fmla="*/ 0 h 294"/>
                  <a:gd name="T30" fmla="*/ 0 w 135"/>
                  <a:gd name="T31" fmla="*/ 0 h 294"/>
                  <a:gd name="T32" fmla="*/ 0 w 135"/>
                  <a:gd name="T33" fmla="*/ 0 h 294"/>
                  <a:gd name="T34" fmla="*/ 0 w 135"/>
                  <a:gd name="T35" fmla="*/ 0 h 294"/>
                  <a:gd name="T36" fmla="*/ 0 w 135"/>
                  <a:gd name="T37" fmla="*/ 0 h 294"/>
                  <a:gd name="T38" fmla="*/ 0 w 135"/>
                  <a:gd name="T39" fmla="*/ 0 h 294"/>
                  <a:gd name="T40" fmla="*/ 0 w 135"/>
                  <a:gd name="T41" fmla="*/ 0 h 294"/>
                  <a:gd name="T42" fmla="*/ 0 w 135"/>
                  <a:gd name="T43" fmla="*/ 0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5"/>
                  <a:gd name="T67" fmla="*/ 0 h 294"/>
                  <a:gd name="T68" fmla="*/ 135 w 135"/>
                  <a:gd name="T69" fmla="*/ 294 h 2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5" h="294">
                    <a:moveTo>
                      <a:pt x="12" y="0"/>
                    </a:moveTo>
                    <a:lnTo>
                      <a:pt x="116" y="87"/>
                    </a:lnTo>
                    <a:lnTo>
                      <a:pt x="135" y="161"/>
                    </a:lnTo>
                    <a:lnTo>
                      <a:pt x="132" y="198"/>
                    </a:lnTo>
                    <a:lnTo>
                      <a:pt x="121" y="239"/>
                    </a:lnTo>
                    <a:lnTo>
                      <a:pt x="110" y="265"/>
                    </a:lnTo>
                    <a:lnTo>
                      <a:pt x="92" y="287"/>
                    </a:lnTo>
                    <a:lnTo>
                      <a:pt x="76" y="294"/>
                    </a:lnTo>
                    <a:lnTo>
                      <a:pt x="61" y="289"/>
                    </a:lnTo>
                    <a:lnTo>
                      <a:pt x="60" y="261"/>
                    </a:lnTo>
                    <a:lnTo>
                      <a:pt x="81" y="227"/>
                    </a:lnTo>
                    <a:lnTo>
                      <a:pt x="93" y="192"/>
                    </a:lnTo>
                    <a:lnTo>
                      <a:pt x="104" y="160"/>
                    </a:lnTo>
                    <a:lnTo>
                      <a:pt x="108" y="128"/>
                    </a:lnTo>
                    <a:lnTo>
                      <a:pt x="99" y="95"/>
                    </a:lnTo>
                    <a:lnTo>
                      <a:pt x="81" y="66"/>
                    </a:lnTo>
                    <a:lnTo>
                      <a:pt x="60" y="46"/>
                    </a:lnTo>
                    <a:lnTo>
                      <a:pt x="33" y="30"/>
                    </a:lnTo>
                    <a:lnTo>
                      <a:pt x="3" y="13"/>
                    </a:lnTo>
                    <a:lnTo>
                      <a:pt x="0" y="2"/>
                    </a:lnTo>
                    <a:lnTo>
                      <a:pt x="12" y="0"/>
                    </a:lnTo>
                    <a:close/>
                  </a:path>
                </a:pathLst>
              </a:custGeom>
              <a:solidFill>
                <a:srgbClr val="000000"/>
              </a:solidFill>
              <a:ln w="9525">
                <a:noFill/>
                <a:round/>
                <a:headEnd/>
                <a:tailEnd/>
              </a:ln>
            </p:spPr>
            <p:txBody>
              <a:bodyPr/>
              <a:lstStyle/>
              <a:p>
                <a:pPr algn="l" rtl="0"/>
                <a:endParaRPr lang="he-IL"/>
              </a:p>
            </p:txBody>
          </p:sp>
          <p:sp>
            <p:nvSpPr>
              <p:cNvPr id="118833" name="Freeform 62"/>
              <p:cNvSpPr>
                <a:spLocks/>
              </p:cNvSpPr>
              <p:nvPr/>
            </p:nvSpPr>
            <p:spPr bwMode="auto">
              <a:xfrm>
                <a:off x="437" y="3644"/>
                <a:ext cx="16" cy="37"/>
              </a:xfrm>
              <a:custGeom>
                <a:avLst/>
                <a:gdLst>
                  <a:gd name="T0" fmla="*/ 0 w 63"/>
                  <a:gd name="T1" fmla="*/ 0 h 150"/>
                  <a:gd name="T2" fmla="*/ 0 w 63"/>
                  <a:gd name="T3" fmla="*/ 0 h 150"/>
                  <a:gd name="T4" fmla="*/ 0 w 63"/>
                  <a:gd name="T5" fmla="*/ 0 h 150"/>
                  <a:gd name="T6" fmla="*/ 0 w 63"/>
                  <a:gd name="T7" fmla="*/ 0 h 150"/>
                  <a:gd name="T8" fmla="*/ 0 w 63"/>
                  <a:gd name="T9" fmla="*/ 0 h 150"/>
                  <a:gd name="T10" fmla="*/ 0 w 63"/>
                  <a:gd name="T11" fmla="*/ 0 h 150"/>
                  <a:gd name="T12" fmla="*/ 0 w 63"/>
                  <a:gd name="T13" fmla="*/ 0 h 150"/>
                  <a:gd name="T14" fmla="*/ 0 w 63"/>
                  <a:gd name="T15" fmla="*/ 0 h 150"/>
                  <a:gd name="T16" fmla="*/ 0 w 63"/>
                  <a:gd name="T17" fmla="*/ 0 h 150"/>
                  <a:gd name="T18" fmla="*/ 0 w 63"/>
                  <a:gd name="T19" fmla="*/ 0 h 150"/>
                  <a:gd name="T20" fmla="*/ 0 w 63"/>
                  <a:gd name="T21" fmla="*/ 0 h 150"/>
                  <a:gd name="T22" fmla="*/ 0 w 63"/>
                  <a:gd name="T23" fmla="*/ 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50"/>
                  <a:gd name="T38" fmla="*/ 63 w 63"/>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50">
                    <a:moveTo>
                      <a:pt x="16" y="2"/>
                    </a:moveTo>
                    <a:lnTo>
                      <a:pt x="63" y="108"/>
                    </a:lnTo>
                    <a:lnTo>
                      <a:pt x="49" y="127"/>
                    </a:lnTo>
                    <a:lnTo>
                      <a:pt x="35" y="145"/>
                    </a:lnTo>
                    <a:lnTo>
                      <a:pt x="24" y="150"/>
                    </a:lnTo>
                    <a:lnTo>
                      <a:pt x="19" y="139"/>
                    </a:lnTo>
                    <a:lnTo>
                      <a:pt x="26" y="101"/>
                    </a:lnTo>
                    <a:lnTo>
                      <a:pt x="20" y="54"/>
                    </a:lnTo>
                    <a:lnTo>
                      <a:pt x="0" y="11"/>
                    </a:lnTo>
                    <a:lnTo>
                      <a:pt x="5" y="0"/>
                    </a:lnTo>
                    <a:lnTo>
                      <a:pt x="16" y="2"/>
                    </a:lnTo>
                    <a:close/>
                  </a:path>
                </a:pathLst>
              </a:custGeom>
              <a:solidFill>
                <a:srgbClr val="000000"/>
              </a:solidFill>
              <a:ln w="9525">
                <a:noFill/>
                <a:round/>
                <a:headEnd/>
                <a:tailEnd/>
              </a:ln>
            </p:spPr>
            <p:txBody>
              <a:bodyPr/>
              <a:lstStyle/>
              <a:p>
                <a:pPr algn="l" rtl="0"/>
                <a:endParaRPr lang="he-IL"/>
              </a:p>
            </p:txBody>
          </p:sp>
          <p:sp>
            <p:nvSpPr>
              <p:cNvPr id="118834" name="Freeform 63"/>
              <p:cNvSpPr>
                <a:spLocks/>
              </p:cNvSpPr>
              <p:nvPr/>
            </p:nvSpPr>
            <p:spPr bwMode="auto">
              <a:xfrm>
                <a:off x="384" y="3703"/>
                <a:ext cx="85" cy="72"/>
              </a:xfrm>
              <a:custGeom>
                <a:avLst/>
                <a:gdLst>
                  <a:gd name="T0" fmla="*/ 0 w 339"/>
                  <a:gd name="T1" fmla="*/ 0 h 289"/>
                  <a:gd name="T2" fmla="*/ 0 w 339"/>
                  <a:gd name="T3" fmla="*/ 0 h 289"/>
                  <a:gd name="T4" fmla="*/ 0 w 339"/>
                  <a:gd name="T5" fmla="*/ 0 h 289"/>
                  <a:gd name="T6" fmla="*/ 0 w 339"/>
                  <a:gd name="T7" fmla="*/ 0 h 289"/>
                  <a:gd name="T8" fmla="*/ 0 w 339"/>
                  <a:gd name="T9" fmla="*/ 0 h 289"/>
                  <a:gd name="T10" fmla="*/ 0 w 339"/>
                  <a:gd name="T11" fmla="*/ 0 h 289"/>
                  <a:gd name="T12" fmla="*/ 0 w 339"/>
                  <a:gd name="T13" fmla="*/ 0 h 289"/>
                  <a:gd name="T14" fmla="*/ 0 w 339"/>
                  <a:gd name="T15" fmla="*/ 0 h 289"/>
                  <a:gd name="T16" fmla="*/ 0 w 339"/>
                  <a:gd name="T17" fmla="*/ 0 h 289"/>
                  <a:gd name="T18" fmla="*/ 0 w 339"/>
                  <a:gd name="T19" fmla="*/ 0 h 289"/>
                  <a:gd name="T20" fmla="*/ 0 w 339"/>
                  <a:gd name="T21" fmla="*/ 0 h 289"/>
                  <a:gd name="T22" fmla="*/ 0 w 339"/>
                  <a:gd name="T23" fmla="*/ 0 h 289"/>
                  <a:gd name="T24" fmla="*/ 0 w 339"/>
                  <a:gd name="T25" fmla="*/ 0 h 289"/>
                  <a:gd name="T26" fmla="*/ 0 w 339"/>
                  <a:gd name="T27" fmla="*/ 0 h 289"/>
                  <a:gd name="T28" fmla="*/ 0 w 339"/>
                  <a:gd name="T29" fmla="*/ 0 h 289"/>
                  <a:gd name="T30" fmla="*/ 0 w 339"/>
                  <a:gd name="T31" fmla="*/ 0 h 289"/>
                  <a:gd name="T32" fmla="*/ 0 w 339"/>
                  <a:gd name="T33" fmla="*/ 0 h 289"/>
                  <a:gd name="T34" fmla="*/ 0 w 339"/>
                  <a:gd name="T35" fmla="*/ 0 h 289"/>
                  <a:gd name="T36" fmla="*/ 0 w 339"/>
                  <a:gd name="T37" fmla="*/ 0 h 289"/>
                  <a:gd name="T38" fmla="*/ 0 w 339"/>
                  <a:gd name="T39" fmla="*/ 0 h 289"/>
                  <a:gd name="T40" fmla="*/ 0 w 339"/>
                  <a:gd name="T41" fmla="*/ 0 h 289"/>
                  <a:gd name="T42" fmla="*/ 0 w 339"/>
                  <a:gd name="T43" fmla="*/ 0 h 289"/>
                  <a:gd name="T44" fmla="*/ 0 w 339"/>
                  <a:gd name="T45" fmla="*/ 0 h 289"/>
                  <a:gd name="T46" fmla="*/ 0 w 339"/>
                  <a:gd name="T47" fmla="*/ 0 h 289"/>
                  <a:gd name="T48" fmla="*/ 0 w 339"/>
                  <a:gd name="T49" fmla="*/ 0 h 289"/>
                  <a:gd name="T50" fmla="*/ 0 w 339"/>
                  <a:gd name="T51" fmla="*/ 0 h 2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9"/>
                  <a:gd name="T79" fmla="*/ 0 h 289"/>
                  <a:gd name="T80" fmla="*/ 339 w 339"/>
                  <a:gd name="T81" fmla="*/ 289 h 2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9" h="289">
                    <a:moveTo>
                      <a:pt x="276" y="0"/>
                    </a:moveTo>
                    <a:lnTo>
                      <a:pt x="310" y="25"/>
                    </a:lnTo>
                    <a:lnTo>
                      <a:pt x="331" y="56"/>
                    </a:lnTo>
                    <a:lnTo>
                      <a:pt x="339" y="135"/>
                    </a:lnTo>
                    <a:lnTo>
                      <a:pt x="323" y="168"/>
                    </a:lnTo>
                    <a:lnTo>
                      <a:pt x="302" y="193"/>
                    </a:lnTo>
                    <a:lnTo>
                      <a:pt x="284" y="218"/>
                    </a:lnTo>
                    <a:lnTo>
                      <a:pt x="259" y="241"/>
                    </a:lnTo>
                    <a:lnTo>
                      <a:pt x="233" y="263"/>
                    </a:lnTo>
                    <a:lnTo>
                      <a:pt x="206" y="278"/>
                    </a:lnTo>
                    <a:lnTo>
                      <a:pt x="145" y="289"/>
                    </a:lnTo>
                    <a:lnTo>
                      <a:pt x="7" y="279"/>
                    </a:lnTo>
                    <a:lnTo>
                      <a:pt x="0" y="269"/>
                    </a:lnTo>
                    <a:lnTo>
                      <a:pt x="8" y="262"/>
                    </a:lnTo>
                    <a:lnTo>
                      <a:pt x="128" y="262"/>
                    </a:lnTo>
                    <a:lnTo>
                      <a:pt x="180" y="246"/>
                    </a:lnTo>
                    <a:lnTo>
                      <a:pt x="226" y="211"/>
                    </a:lnTo>
                    <a:lnTo>
                      <a:pt x="253" y="193"/>
                    </a:lnTo>
                    <a:lnTo>
                      <a:pt x="284" y="148"/>
                    </a:lnTo>
                    <a:lnTo>
                      <a:pt x="296" y="121"/>
                    </a:lnTo>
                    <a:lnTo>
                      <a:pt x="298" y="62"/>
                    </a:lnTo>
                    <a:lnTo>
                      <a:pt x="289" y="37"/>
                    </a:lnTo>
                    <a:lnTo>
                      <a:pt x="265" y="19"/>
                    </a:lnTo>
                    <a:lnTo>
                      <a:pt x="261" y="4"/>
                    </a:lnTo>
                    <a:lnTo>
                      <a:pt x="276" y="0"/>
                    </a:lnTo>
                    <a:close/>
                  </a:path>
                </a:pathLst>
              </a:custGeom>
              <a:solidFill>
                <a:srgbClr val="000000"/>
              </a:solidFill>
              <a:ln w="9525">
                <a:noFill/>
                <a:round/>
                <a:headEnd/>
                <a:tailEnd/>
              </a:ln>
            </p:spPr>
            <p:txBody>
              <a:bodyPr/>
              <a:lstStyle/>
              <a:p>
                <a:pPr algn="l" rtl="0"/>
                <a:endParaRPr lang="he-IL"/>
              </a:p>
            </p:txBody>
          </p:sp>
          <p:sp>
            <p:nvSpPr>
              <p:cNvPr id="118835" name="Freeform 64"/>
              <p:cNvSpPr>
                <a:spLocks/>
              </p:cNvSpPr>
              <p:nvPr/>
            </p:nvSpPr>
            <p:spPr bwMode="auto">
              <a:xfrm>
                <a:off x="164" y="3712"/>
                <a:ext cx="150" cy="196"/>
              </a:xfrm>
              <a:custGeom>
                <a:avLst/>
                <a:gdLst>
                  <a:gd name="T0" fmla="*/ 0 w 600"/>
                  <a:gd name="T1" fmla="*/ 0 h 783"/>
                  <a:gd name="T2" fmla="*/ 0 w 600"/>
                  <a:gd name="T3" fmla="*/ 0 h 783"/>
                  <a:gd name="T4" fmla="*/ 0 w 600"/>
                  <a:gd name="T5" fmla="*/ 0 h 783"/>
                  <a:gd name="T6" fmla="*/ 0 w 600"/>
                  <a:gd name="T7" fmla="*/ 0 h 783"/>
                  <a:gd name="T8" fmla="*/ 0 w 600"/>
                  <a:gd name="T9" fmla="*/ 0 h 783"/>
                  <a:gd name="T10" fmla="*/ 0 w 600"/>
                  <a:gd name="T11" fmla="*/ 0 h 783"/>
                  <a:gd name="T12" fmla="*/ 0 w 600"/>
                  <a:gd name="T13" fmla="*/ 0 h 783"/>
                  <a:gd name="T14" fmla="*/ 0 w 600"/>
                  <a:gd name="T15" fmla="*/ 0 h 783"/>
                  <a:gd name="T16" fmla="*/ 0 w 600"/>
                  <a:gd name="T17" fmla="*/ 0 h 783"/>
                  <a:gd name="T18" fmla="*/ 0 w 600"/>
                  <a:gd name="T19" fmla="*/ 0 h 783"/>
                  <a:gd name="T20" fmla="*/ 0 w 600"/>
                  <a:gd name="T21" fmla="*/ 0 h 783"/>
                  <a:gd name="T22" fmla="*/ 0 w 600"/>
                  <a:gd name="T23" fmla="*/ 0 h 783"/>
                  <a:gd name="T24" fmla="*/ 0 w 600"/>
                  <a:gd name="T25" fmla="*/ 0 h 783"/>
                  <a:gd name="T26" fmla="*/ 0 w 600"/>
                  <a:gd name="T27" fmla="*/ 0 h 783"/>
                  <a:gd name="T28" fmla="*/ 0 w 600"/>
                  <a:gd name="T29" fmla="*/ 0 h 783"/>
                  <a:gd name="T30" fmla="*/ 0 w 600"/>
                  <a:gd name="T31" fmla="*/ 0 h 783"/>
                  <a:gd name="T32" fmla="*/ 0 w 600"/>
                  <a:gd name="T33" fmla="*/ 0 h 783"/>
                  <a:gd name="T34" fmla="*/ 0 w 600"/>
                  <a:gd name="T35" fmla="*/ 0 h 783"/>
                  <a:gd name="T36" fmla="*/ 0 w 600"/>
                  <a:gd name="T37" fmla="*/ 0 h 783"/>
                  <a:gd name="T38" fmla="*/ 0 w 600"/>
                  <a:gd name="T39" fmla="*/ 0 h 783"/>
                  <a:gd name="T40" fmla="*/ 0 w 600"/>
                  <a:gd name="T41" fmla="*/ 0 h 783"/>
                  <a:gd name="T42" fmla="*/ 0 w 600"/>
                  <a:gd name="T43" fmla="*/ 0 h 783"/>
                  <a:gd name="T44" fmla="*/ 0 w 600"/>
                  <a:gd name="T45" fmla="*/ 0 h 783"/>
                  <a:gd name="T46" fmla="*/ 0 w 600"/>
                  <a:gd name="T47" fmla="*/ 0 h 783"/>
                  <a:gd name="T48" fmla="*/ 0 w 600"/>
                  <a:gd name="T49" fmla="*/ 0 h 783"/>
                  <a:gd name="T50" fmla="*/ 0 w 600"/>
                  <a:gd name="T51" fmla="*/ 0 h 783"/>
                  <a:gd name="T52" fmla="*/ 0 w 600"/>
                  <a:gd name="T53" fmla="*/ 0 h 783"/>
                  <a:gd name="T54" fmla="*/ 0 w 600"/>
                  <a:gd name="T55" fmla="*/ 0 h 7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0"/>
                  <a:gd name="T85" fmla="*/ 0 h 783"/>
                  <a:gd name="T86" fmla="*/ 600 w 600"/>
                  <a:gd name="T87" fmla="*/ 783 h 7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0" h="783">
                    <a:moveTo>
                      <a:pt x="182" y="21"/>
                    </a:moveTo>
                    <a:lnTo>
                      <a:pt x="85" y="79"/>
                    </a:lnTo>
                    <a:lnTo>
                      <a:pt x="45" y="169"/>
                    </a:lnTo>
                    <a:lnTo>
                      <a:pt x="32" y="280"/>
                    </a:lnTo>
                    <a:lnTo>
                      <a:pt x="60" y="385"/>
                    </a:lnTo>
                    <a:lnTo>
                      <a:pt x="143" y="492"/>
                    </a:lnTo>
                    <a:lnTo>
                      <a:pt x="273" y="563"/>
                    </a:lnTo>
                    <a:lnTo>
                      <a:pt x="381" y="581"/>
                    </a:lnTo>
                    <a:lnTo>
                      <a:pt x="448" y="567"/>
                    </a:lnTo>
                    <a:lnTo>
                      <a:pt x="507" y="502"/>
                    </a:lnTo>
                    <a:lnTo>
                      <a:pt x="589" y="452"/>
                    </a:lnTo>
                    <a:lnTo>
                      <a:pt x="600" y="510"/>
                    </a:lnTo>
                    <a:lnTo>
                      <a:pt x="560" y="608"/>
                    </a:lnTo>
                    <a:lnTo>
                      <a:pt x="521" y="689"/>
                    </a:lnTo>
                    <a:lnTo>
                      <a:pt x="337" y="783"/>
                    </a:lnTo>
                    <a:lnTo>
                      <a:pt x="297" y="766"/>
                    </a:lnTo>
                    <a:lnTo>
                      <a:pt x="405" y="665"/>
                    </a:lnTo>
                    <a:lnTo>
                      <a:pt x="376" y="621"/>
                    </a:lnTo>
                    <a:lnTo>
                      <a:pt x="247" y="610"/>
                    </a:lnTo>
                    <a:lnTo>
                      <a:pt x="124" y="531"/>
                    </a:lnTo>
                    <a:lnTo>
                      <a:pt x="42" y="441"/>
                    </a:lnTo>
                    <a:lnTo>
                      <a:pt x="0" y="291"/>
                    </a:lnTo>
                    <a:lnTo>
                      <a:pt x="2" y="161"/>
                    </a:lnTo>
                    <a:lnTo>
                      <a:pt x="39" y="54"/>
                    </a:lnTo>
                    <a:lnTo>
                      <a:pt x="85" y="11"/>
                    </a:lnTo>
                    <a:lnTo>
                      <a:pt x="139" y="0"/>
                    </a:lnTo>
                    <a:lnTo>
                      <a:pt x="182" y="21"/>
                    </a:lnTo>
                    <a:close/>
                  </a:path>
                </a:pathLst>
              </a:custGeom>
              <a:solidFill>
                <a:srgbClr val="000000"/>
              </a:solidFill>
              <a:ln w="9525">
                <a:noFill/>
                <a:round/>
                <a:headEnd/>
                <a:tailEnd/>
              </a:ln>
            </p:spPr>
            <p:txBody>
              <a:bodyPr/>
              <a:lstStyle/>
              <a:p>
                <a:pPr algn="l" rtl="0"/>
                <a:endParaRPr lang="he-IL"/>
              </a:p>
            </p:txBody>
          </p:sp>
          <p:sp>
            <p:nvSpPr>
              <p:cNvPr id="118836" name="Freeform 65"/>
              <p:cNvSpPr>
                <a:spLocks/>
              </p:cNvSpPr>
              <p:nvPr/>
            </p:nvSpPr>
            <p:spPr bwMode="auto">
              <a:xfrm>
                <a:off x="112" y="3706"/>
                <a:ext cx="173" cy="252"/>
              </a:xfrm>
              <a:custGeom>
                <a:avLst/>
                <a:gdLst>
                  <a:gd name="T0" fmla="*/ 0 w 690"/>
                  <a:gd name="T1" fmla="*/ 0 h 1005"/>
                  <a:gd name="T2" fmla="*/ 0 w 690"/>
                  <a:gd name="T3" fmla="*/ 0 h 1005"/>
                  <a:gd name="T4" fmla="*/ 0 w 690"/>
                  <a:gd name="T5" fmla="*/ 0 h 1005"/>
                  <a:gd name="T6" fmla="*/ 0 w 690"/>
                  <a:gd name="T7" fmla="*/ 0 h 1005"/>
                  <a:gd name="T8" fmla="*/ 0 w 690"/>
                  <a:gd name="T9" fmla="*/ 0 h 1005"/>
                  <a:gd name="T10" fmla="*/ 0 w 690"/>
                  <a:gd name="T11" fmla="*/ 0 h 1005"/>
                  <a:gd name="T12" fmla="*/ 0 w 690"/>
                  <a:gd name="T13" fmla="*/ 0 h 1005"/>
                  <a:gd name="T14" fmla="*/ 0 w 690"/>
                  <a:gd name="T15" fmla="*/ 0 h 1005"/>
                  <a:gd name="T16" fmla="*/ 0 w 690"/>
                  <a:gd name="T17" fmla="*/ 0 h 1005"/>
                  <a:gd name="T18" fmla="*/ 0 w 690"/>
                  <a:gd name="T19" fmla="*/ 0 h 1005"/>
                  <a:gd name="T20" fmla="*/ 0 w 690"/>
                  <a:gd name="T21" fmla="*/ 0 h 1005"/>
                  <a:gd name="T22" fmla="*/ 0 w 690"/>
                  <a:gd name="T23" fmla="*/ 0 h 1005"/>
                  <a:gd name="T24" fmla="*/ 0 w 690"/>
                  <a:gd name="T25" fmla="*/ 0 h 1005"/>
                  <a:gd name="T26" fmla="*/ 0 w 690"/>
                  <a:gd name="T27" fmla="*/ 0 h 1005"/>
                  <a:gd name="T28" fmla="*/ 0 w 690"/>
                  <a:gd name="T29" fmla="*/ 0 h 1005"/>
                  <a:gd name="T30" fmla="*/ 0 w 690"/>
                  <a:gd name="T31" fmla="*/ 0 h 1005"/>
                  <a:gd name="T32" fmla="*/ 0 w 690"/>
                  <a:gd name="T33" fmla="*/ 0 h 1005"/>
                  <a:gd name="T34" fmla="*/ 0 w 690"/>
                  <a:gd name="T35" fmla="*/ 0 h 1005"/>
                  <a:gd name="T36" fmla="*/ 0 w 690"/>
                  <a:gd name="T37" fmla="*/ 0 h 1005"/>
                  <a:gd name="T38" fmla="*/ 0 w 690"/>
                  <a:gd name="T39" fmla="*/ 0 h 1005"/>
                  <a:gd name="T40" fmla="*/ 0 w 690"/>
                  <a:gd name="T41" fmla="*/ 0 h 1005"/>
                  <a:gd name="T42" fmla="*/ 0 w 690"/>
                  <a:gd name="T43" fmla="*/ 0 h 1005"/>
                  <a:gd name="T44" fmla="*/ 0 w 690"/>
                  <a:gd name="T45" fmla="*/ 0 h 1005"/>
                  <a:gd name="T46" fmla="*/ 0 w 690"/>
                  <a:gd name="T47" fmla="*/ 0 h 1005"/>
                  <a:gd name="T48" fmla="*/ 0 w 690"/>
                  <a:gd name="T49" fmla="*/ 0 h 1005"/>
                  <a:gd name="T50" fmla="*/ 0 w 690"/>
                  <a:gd name="T51" fmla="*/ 0 h 1005"/>
                  <a:gd name="T52" fmla="*/ 0 w 690"/>
                  <a:gd name="T53" fmla="*/ 0 h 1005"/>
                  <a:gd name="T54" fmla="*/ 0 w 690"/>
                  <a:gd name="T55" fmla="*/ 0 h 1005"/>
                  <a:gd name="T56" fmla="*/ 0 w 690"/>
                  <a:gd name="T57" fmla="*/ 0 h 1005"/>
                  <a:gd name="T58" fmla="*/ 0 w 690"/>
                  <a:gd name="T59" fmla="*/ 0 h 1005"/>
                  <a:gd name="T60" fmla="*/ 0 w 690"/>
                  <a:gd name="T61" fmla="*/ 0 h 1005"/>
                  <a:gd name="T62" fmla="*/ 0 w 690"/>
                  <a:gd name="T63" fmla="*/ 0 h 1005"/>
                  <a:gd name="T64" fmla="*/ 0 w 690"/>
                  <a:gd name="T65" fmla="*/ 0 h 1005"/>
                  <a:gd name="T66" fmla="*/ 0 w 690"/>
                  <a:gd name="T67" fmla="*/ 0 h 10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0"/>
                  <a:gd name="T103" fmla="*/ 0 h 1005"/>
                  <a:gd name="T104" fmla="*/ 690 w 690"/>
                  <a:gd name="T105" fmla="*/ 1005 h 10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0" h="1005">
                    <a:moveTo>
                      <a:pt x="301" y="14"/>
                    </a:moveTo>
                    <a:lnTo>
                      <a:pt x="208" y="38"/>
                    </a:lnTo>
                    <a:lnTo>
                      <a:pt x="179" y="0"/>
                    </a:lnTo>
                    <a:lnTo>
                      <a:pt x="115" y="2"/>
                    </a:lnTo>
                    <a:lnTo>
                      <a:pt x="0" y="43"/>
                    </a:lnTo>
                    <a:lnTo>
                      <a:pt x="87" y="49"/>
                    </a:lnTo>
                    <a:lnTo>
                      <a:pt x="72" y="104"/>
                    </a:lnTo>
                    <a:lnTo>
                      <a:pt x="47" y="218"/>
                    </a:lnTo>
                    <a:lnTo>
                      <a:pt x="58" y="333"/>
                    </a:lnTo>
                    <a:lnTo>
                      <a:pt x="50" y="481"/>
                    </a:lnTo>
                    <a:lnTo>
                      <a:pt x="83" y="592"/>
                    </a:lnTo>
                    <a:lnTo>
                      <a:pt x="119" y="675"/>
                    </a:lnTo>
                    <a:lnTo>
                      <a:pt x="179" y="748"/>
                    </a:lnTo>
                    <a:lnTo>
                      <a:pt x="230" y="834"/>
                    </a:lnTo>
                    <a:lnTo>
                      <a:pt x="337" y="898"/>
                    </a:lnTo>
                    <a:lnTo>
                      <a:pt x="435" y="930"/>
                    </a:lnTo>
                    <a:lnTo>
                      <a:pt x="542" y="930"/>
                    </a:lnTo>
                    <a:lnTo>
                      <a:pt x="503" y="1005"/>
                    </a:lnTo>
                    <a:lnTo>
                      <a:pt x="651" y="930"/>
                    </a:lnTo>
                    <a:lnTo>
                      <a:pt x="690" y="847"/>
                    </a:lnTo>
                    <a:lnTo>
                      <a:pt x="664" y="722"/>
                    </a:lnTo>
                    <a:lnTo>
                      <a:pt x="636" y="736"/>
                    </a:lnTo>
                    <a:lnTo>
                      <a:pt x="640" y="826"/>
                    </a:lnTo>
                    <a:lnTo>
                      <a:pt x="578" y="866"/>
                    </a:lnTo>
                    <a:lnTo>
                      <a:pt x="414" y="855"/>
                    </a:lnTo>
                    <a:lnTo>
                      <a:pt x="284" y="772"/>
                    </a:lnTo>
                    <a:lnTo>
                      <a:pt x="222" y="675"/>
                    </a:lnTo>
                    <a:lnTo>
                      <a:pt x="132" y="560"/>
                    </a:lnTo>
                    <a:lnTo>
                      <a:pt x="100" y="252"/>
                    </a:lnTo>
                    <a:lnTo>
                      <a:pt x="132" y="179"/>
                    </a:lnTo>
                    <a:lnTo>
                      <a:pt x="190" y="92"/>
                    </a:lnTo>
                    <a:lnTo>
                      <a:pt x="211" y="72"/>
                    </a:lnTo>
                    <a:lnTo>
                      <a:pt x="301" y="14"/>
                    </a:lnTo>
                    <a:close/>
                  </a:path>
                </a:pathLst>
              </a:custGeom>
              <a:solidFill>
                <a:srgbClr val="000000"/>
              </a:solidFill>
              <a:ln w="9525">
                <a:noFill/>
                <a:round/>
                <a:headEnd/>
                <a:tailEnd/>
              </a:ln>
            </p:spPr>
            <p:txBody>
              <a:bodyPr/>
              <a:lstStyle/>
              <a:p>
                <a:pPr algn="l" rtl="0"/>
                <a:endParaRPr lang="he-IL"/>
              </a:p>
            </p:txBody>
          </p:sp>
        </p:grpSp>
        <p:sp>
          <p:nvSpPr>
            <p:cNvPr id="118800" name="Text Box 66"/>
            <p:cNvSpPr txBox="1">
              <a:spLocks noChangeArrowheads="1"/>
            </p:cNvSpPr>
            <p:nvPr/>
          </p:nvSpPr>
          <p:spPr bwMode="auto">
            <a:xfrm>
              <a:off x="1113" y="2515"/>
              <a:ext cx="415" cy="174"/>
            </a:xfrm>
            <a:prstGeom prst="rect">
              <a:avLst/>
            </a:prstGeom>
            <a:noFill/>
            <a:ln w="9525">
              <a:noFill/>
              <a:miter lim="800000"/>
              <a:headEnd/>
              <a:tailEnd/>
            </a:ln>
          </p:spPr>
          <p:txBody>
            <a:bodyPr wrap="none">
              <a:spAutoFit/>
            </a:bodyPr>
            <a:lstStyle/>
            <a:p>
              <a:pPr algn="r" rtl="0" eaLnBrk="1" hangingPunct="1">
                <a:spcBef>
                  <a:spcPct val="0"/>
                </a:spcBef>
                <a:buClrTx/>
                <a:buSzTx/>
                <a:buFontTx/>
                <a:buNone/>
              </a:pPr>
              <a:r>
                <a:rPr lang="en-US" sz="1200" b="1">
                  <a:solidFill>
                    <a:srgbClr val="000000"/>
                  </a:solidFill>
                  <a:latin typeface="Calibri" pitchFamily="34" charset="0"/>
                </a:rPr>
                <a:t>Defects</a:t>
              </a:r>
            </a:p>
          </p:txBody>
        </p:sp>
        <p:sp>
          <p:nvSpPr>
            <p:cNvPr id="118801" name="Text Box 67"/>
            <p:cNvSpPr txBox="1">
              <a:spLocks noChangeArrowheads="1"/>
            </p:cNvSpPr>
            <p:nvPr/>
          </p:nvSpPr>
          <p:spPr bwMode="auto">
            <a:xfrm>
              <a:off x="966" y="2832"/>
              <a:ext cx="543" cy="291"/>
            </a:xfrm>
            <a:prstGeom prst="rect">
              <a:avLst/>
            </a:prstGeom>
            <a:noFill/>
            <a:ln w="9525">
              <a:noFill/>
              <a:miter lim="800000"/>
              <a:headEnd/>
              <a:tailEnd/>
            </a:ln>
          </p:spPr>
          <p:txBody>
            <a:bodyPr wrap="none">
              <a:spAutoFit/>
            </a:bodyPr>
            <a:lstStyle/>
            <a:p>
              <a:pPr algn="l" rtl="0" eaLnBrk="1" hangingPunct="1">
                <a:spcBef>
                  <a:spcPct val="0"/>
                </a:spcBef>
                <a:buClrTx/>
                <a:buSzTx/>
                <a:buFontTx/>
                <a:buNone/>
              </a:pPr>
              <a:r>
                <a:rPr lang="en-US" sz="1200" b="1">
                  <a:solidFill>
                    <a:srgbClr val="000000"/>
                  </a:solidFill>
                  <a:latin typeface="Calibri" pitchFamily="34" charset="0"/>
                </a:rPr>
                <a:t>100% path</a:t>
              </a:r>
            </a:p>
            <a:p>
              <a:pPr algn="l" rtl="0" eaLnBrk="1" hangingPunct="1">
                <a:spcBef>
                  <a:spcPct val="0"/>
                </a:spcBef>
                <a:buClrTx/>
                <a:buSzTx/>
                <a:buFontTx/>
                <a:buNone/>
              </a:pPr>
              <a:r>
                <a:rPr lang="en-US" sz="1200" b="1">
                  <a:solidFill>
                    <a:srgbClr val="000000"/>
                  </a:solidFill>
                  <a:latin typeface="Calibri" pitchFamily="34" charset="0"/>
                </a:rPr>
                <a:t>coverage</a:t>
              </a:r>
            </a:p>
          </p:txBody>
        </p:sp>
        <p:pic>
          <p:nvPicPr>
            <p:cNvPr id="118802" name="Picture 68" descr="The SLAM Project Logo"/>
            <p:cNvPicPr>
              <a:picLocks noChangeAspect="1" noChangeArrowheads="1"/>
            </p:cNvPicPr>
            <p:nvPr/>
          </p:nvPicPr>
          <p:blipFill>
            <a:blip r:embed="rId6" cstate="print"/>
            <a:srcRect/>
            <a:stretch>
              <a:fillRect/>
            </a:stretch>
          </p:blipFill>
          <p:spPr bwMode="auto">
            <a:xfrm>
              <a:off x="2456" y="2544"/>
              <a:ext cx="816" cy="369"/>
            </a:xfrm>
            <a:prstGeom prst="rect">
              <a:avLst/>
            </a:prstGeom>
            <a:noFill/>
            <a:ln w="9525">
              <a:solidFill>
                <a:schemeClr val="tx1"/>
              </a:solidFill>
              <a:miter lim="800000"/>
              <a:headEnd/>
              <a:tailEnd/>
            </a:ln>
          </p:spPr>
        </p:pic>
      </p:grpSp>
      <p:sp>
        <p:nvSpPr>
          <p:cNvPr id="118791" name="Text Box 71"/>
          <p:cNvSpPr txBox="1">
            <a:spLocks noChangeArrowheads="1"/>
          </p:cNvSpPr>
          <p:nvPr/>
        </p:nvSpPr>
        <p:spPr bwMode="auto">
          <a:xfrm>
            <a:off x="4265613" y="1752600"/>
            <a:ext cx="730250" cy="369888"/>
          </a:xfrm>
          <a:prstGeom prst="rect">
            <a:avLst/>
          </a:prstGeom>
          <a:solidFill>
            <a:schemeClr val="bg1"/>
          </a:solidFill>
          <a:ln w="9525" algn="ctr">
            <a:noFill/>
            <a:miter lim="800000"/>
            <a:headEnd/>
            <a:tailEnd/>
          </a:ln>
        </p:spPr>
        <p:txBody>
          <a:bodyPr wrap="none">
            <a:spAutoFit/>
          </a:bodyPr>
          <a:lstStyle/>
          <a:p>
            <a:pPr algn="l" rtl="0">
              <a:spcBef>
                <a:spcPct val="0"/>
              </a:spcBef>
              <a:buClrTx/>
              <a:buSzTx/>
              <a:buFontTx/>
              <a:buNone/>
            </a:pPr>
            <a:r>
              <a:rPr lang="en-US" sz="1800">
                <a:solidFill>
                  <a:srgbClr val="000000"/>
                </a:solidFill>
                <a:latin typeface="Tahoma" pitchFamily="34" charset="0"/>
              </a:rPr>
              <a:t>Rules</a:t>
            </a:r>
          </a:p>
        </p:txBody>
      </p:sp>
      <p:sp>
        <p:nvSpPr>
          <p:cNvPr id="118792" name="Rectangle 72"/>
          <p:cNvSpPr>
            <a:spLocks noChangeArrowheads="1"/>
          </p:cNvSpPr>
          <p:nvPr/>
        </p:nvSpPr>
        <p:spPr bwMode="auto">
          <a:xfrm>
            <a:off x="3505200" y="2590800"/>
            <a:ext cx="2114550" cy="369888"/>
          </a:xfrm>
          <a:prstGeom prst="rect">
            <a:avLst/>
          </a:prstGeom>
          <a:noFill/>
          <a:ln w="9525">
            <a:noFill/>
            <a:miter lim="800000"/>
            <a:headEnd/>
            <a:tailEnd/>
          </a:ln>
        </p:spPr>
        <p:txBody>
          <a:bodyPr wrap="none">
            <a:spAutoFit/>
          </a:bodyPr>
          <a:lstStyle/>
          <a:p>
            <a:pPr algn="r" rtl="0" eaLnBrk="1" hangingPunct="1">
              <a:spcBef>
                <a:spcPct val="0"/>
              </a:spcBef>
              <a:buClrTx/>
              <a:buSzTx/>
              <a:buFontTx/>
              <a:buNone/>
            </a:pPr>
            <a:r>
              <a:rPr lang="en-US" sz="1800" b="1" u="sng">
                <a:solidFill>
                  <a:srgbClr val="FFFFFF"/>
                </a:solidFill>
                <a:latin typeface="Calibri" pitchFamily="34" charset="0"/>
              </a:rPr>
              <a:t>Static Driver Verifier</a:t>
            </a:r>
          </a:p>
        </p:txBody>
      </p:sp>
      <p:sp>
        <p:nvSpPr>
          <p:cNvPr id="118793" name="AutoShape 13"/>
          <p:cNvSpPr>
            <a:spLocks noChangeArrowheads="1"/>
          </p:cNvSpPr>
          <p:nvPr/>
        </p:nvSpPr>
        <p:spPr bwMode="auto">
          <a:xfrm>
            <a:off x="5791200" y="3124200"/>
            <a:ext cx="1554163" cy="639763"/>
          </a:xfrm>
          <a:prstGeom prst="roundRect">
            <a:avLst>
              <a:gd name="adj" fmla="val 16667"/>
            </a:avLst>
          </a:prstGeom>
          <a:solidFill>
            <a:schemeClr val="bg1"/>
          </a:solidFill>
          <a:ln w="9525" algn="ctr">
            <a:solidFill>
              <a:schemeClr val="tx1"/>
            </a:solidFill>
            <a:round/>
            <a:headEnd/>
            <a:tailEnd/>
          </a:ln>
        </p:spPr>
        <p:txBody>
          <a:bodyPr wrap="none" anchor="ctr"/>
          <a:lstStyle/>
          <a:p>
            <a:pPr algn="l" rtl="0">
              <a:spcBef>
                <a:spcPct val="0"/>
              </a:spcBef>
              <a:buClrTx/>
              <a:buSzTx/>
              <a:buFontTx/>
              <a:buNone/>
            </a:pPr>
            <a:r>
              <a:rPr lang="en-US" sz="1400">
                <a:solidFill>
                  <a:srgbClr val="000000"/>
                </a:solidFill>
                <a:latin typeface="Tahoma" pitchFamily="34" charset="0"/>
              </a:rPr>
              <a:t>Environment </a:t>
            </a:r>
          </a:p>
          <a:p>
            <a:pPr algn="l" rtl="0">
              <a:spcBef>
                <a:spcPct val="0"/>
              </a:spcBef>
              <a:buClrTx/>
              <a:buSzTx/>
              <a:buFontTx/>
              <a:buNone/>
            </a:pPr>
            <a:r>
              <a:rPr lang="en-US" sz="1400">
                <a:solidFill>
                  <a:srgbClr val="000000"/>
                </a:solidFill>
                <a:latin typeface="Tahoma" pitchFamily="34" charset="0"/>
              </a:rPr>
              <a:t>model</a:t>
            </a:r>
          </a:p>
        </p:txBody>
      </p:sp>
      <p:sp>
        <p:nvSpPr>
          <p:cNvPr id="118794" name="AutoShape 23"/>
          <p:cNvSpPr>
            <a:spLocks noChangeArrowheads="1"/>
          </p:cNvSpPr>
          <p:nvPr/>
        </p:nvSpPr>
        <p:spPr bwMode="auto">
          <a:xfrm rot="-7723711">
            <a:off x="5707062" y="3559176"/>
            <a:ext cx="347663" cy="1357312"/>
          </a:xfrm>
          <a:prstGeom prst="upArrow">
            <a:avLst>
              <a:gd name="adj1" fmla="val 43750"/>
              <a:gd name="adj2" fmla="val 64056"/>
            </a:avLst>
          </a:prstGeom>
          <a:solidFill>
            <a:schemeClr val="accent2"/>
          </a:solidFill>
          <a:ln w="9525">
            <a:noFill/>
            <a:miter lim="800000"/>
            <a:headEnd/>
            <a:tailEnd/>
          </a:ln>
        </p:spPr>
        <p:txBody>
          <a:bodyPr vert="eaVert" wrap="none" anchor="ctr"/>
          <a:lstStyle/>
          <a:p>
            <a:pPr algn="r" rtl="0" eaLnBrk="1" hangingPunct="1">
              <a:spcBef>
                <a:spcPct val="0"/>
              </a:spcBef>
              <a:buClrTx/>
              <a:buSzTx/>
              <a:buFontTx/>
              <a:buNone/>
            </a:pPr>
            <a:endParaRPr lang="en-US" sz="1800">
              <a:solidFill>
                <a:srgbClr val="000000"/>
              </a:solidFill>
              <a:latin typeface="Calibri" pitchFamily="34" charset="0"/>
            </a:endParaRPr>
          </a:p>
        </p:txBody>
      </p:sp>
      <p:sp>
        <p:nvSpPr>
          <p:cNvPr id="118795" name="TextBox 4"/>
          <p:cNvSpPr txBox="1">
            <a:spLocks noChangeArrowheads="1"/>
          </p:cNvSpPr>
          <p:nvPr/>
        </p:nvSpPr>
        <p:spPr bwMode="auto">
          <a:xfrm>
            <a:off x="414338" y="257175"/>
            <a:ext cx="2447925" cy="1076325"/>
          </a:xfrm>
          <a:prstGeom prst="rect">
            <a:avLst/>
          </a:prstGeom>
          <a:noFill/>
          <a:ln w="9525">
            <a:noFill/>
            <a:miter lim="800000"/>
            <a:headEnd/>
            <a:tailEnd/>
          </a:ln>
        </p:spPr>
        <p:txBody>
          <a:bodyPr>
            <a:spAutoFit/>
          </a:bodyPr>
          <a:lstStyle/>
          <a:p>
            <a:pPr algn="l" rtl="0" eaLnBrk="1" hangingPunct="1">
              <a:spcBef>
                <a:spcPct val="0"/>
              </a:spcBef>
              <a:buClrTx/>
              <a:buSzTx/>
              <a:buFontTx/>
              <a:buNone/>
            </a:pPr>
            <a:r>
              <a:rPr lang="en-US" sz="3200">
                <a:solidFill>
                  <a:srgbClr val="000000"/>
                </a:solidFill>
                <a:latin typeface="Calibri" pitchFamily="34" charset="0"/>
              </a:rPr>
              <a:t>Static Driver Verifier</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447800"/>
            <a:ext cx="4343400" cy="1409700"/>
          </a:xfrm>
        </p:spPr>
        <p:txBody>
          <a:bodyPr/>
          <a:lstStyle/>
          <a:p>
            <a:r>
              <a:rPr lang="en-US" sz="2400" dirty="0"/>
              <a:t>State machine for locking</a:t>
            </a:r>
          </a:p>
        </p:txBody>
      </p:sp>
      <p:sp>
        <p:nvSpPr>
          <p:cNvPr id="17411" name="Oval 3"/>
          <p:cNvSpPr>
            <a:spLocks noChangeArrowheads="1"/>
          </p:cNvSpPr>
          <p:nvPr/>
        </p:nvSpPr>
        <p:spPr bwMode="auto">
          <a:xfrm>
            <a:off x="846138" y="3276600"/>
            <a:ext cx="1195387" cy="59055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xmlns="">
                <a:solidFill>
                  <a:srgbClr val="03D32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0" hangingPunct="0">
              <a:spcBef>
                <a:spcPct val="20000"/>
              </a:spcBef>
              <a:buClr>
                <a:schemeClr val="tx2"/>
              </a:buClr>
            </a:pPr>
            <a:r>
              <a:rPr lang="en-US" sz="2000" b="0">
                <a:latin typeface="Times New Roman" charset="0"/>
              </a:rPr>
              <a:t>Unlocked</a:t>
            </a:r>
          </a:p>
        </p:txBody>
      </p:sp>
      <p:sp>
        <p:nvSpPr>
          <p:cNvPr id="17412" name="Oval 4"/>
          <p:cNvSpPr>
            <a:spLocks noChangeArrowheads="1"/>
          </p:cNvSpPr>
          <p:nvPr/>
        </p:nvSpPr>
        <p:spPr bwMode="auto">
          <a:xfrm>
            <a:off x="2700338" y="3276600"/>
            <a:ext cx="1185862" cy="59055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0" hangingPunct="0">
              <a:spcBef>
                <a:spcPct val="20000"/>
              </a:spcBef>
              <a:buClr>
                <a:schemeClr val="tx2"/>
              </a:buClr>
            </a:pPr>
            <a:r>
              <a:rPr lang="en-US" sz="2000" b="0">
                <a:latin typeface="Times New Roman" charset="0"/>
              </a:rPr>
              <a:t>Locked</a:t>
            </a:r>
          </a:p>
        </p:txBody>
      </p:sp>
      <p:sp>
        <p:nvSpPr>
          <p:cNvPr id="17413" name="Oval 5"/>
          <p:cNvSpPr>
            <a:spLocks noChangeArrowheads="1"/>
          </p:cNvSpPr>
          <p:nvPr/>
        </p:nvSpPr>
        <p:spPr bwMode="auto">
          <a:xfrm>
            <a:off x="1600200" y="4495800"/>
            <a:ext cx="1219200" cy="590550"/>
          </a:xfrm>
          <a:prstGeom prst="ellipse">
            <a:avLst/>
          </a:prstGeom>
          <a:solidFill>
            <a:srgbClr val="F7360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0" hangingPunct="0">
              <a:spcBef>
                <a:spcPct val="20000"/>
              </a:spcBef>
              <a:buClr>
                <a:schemeClr val="tx2"/>
              </a:buClr>
            </a:pPr>
            <a:r>
              <a:rPr lang="en-US" sz="2000" b="0">
                <a:solidFill>
                  <a:schemeClr val="bg1"/>
                </a:solidFill>
                <a:latin typeface="Times New Roman" charset="0"/>
              </a:rPr>
              <a:t>Error</a:t>
            </a:r>
          </a:p>
        </p:txBody>
      </p:sp>
      <p:cxnSp>
        <p:nvCxnSpPr>
          <p:cNvPr id="17414" name="AutoShape 6"/>
          <p:cNvCxnSpPr>
            <a:cxnSpLocks noChangeShapeType="1"/>
            <a:endCxn id="17411" idx="1"/>
          </p:cNvCxnSpPr>
          <p:nvPr/>
        </p:nvCxnSpPr>
        <p:spPr bwMode="auto">
          <a:xfrm>
            <a:off x="654050" y="2952750"/>
            <a:ext cx="366713" cy="409575"/>
          </a:xfrm>
          <a:prstGeom prst="straightConnector1">
            <a:avLst/>
          </a:prstGeom>
          <a:noFill/>
          <a:ln w="38100">
            <a:solidFill>
              <a:srgbClr val="0000FF"/>
            </a:solidFill>
            <a:round/>
            <a:headEnd type="none" w="sm" len="sm"/>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415" name="AutoShape 7"/>
          <p:cNvCxnSpPr>
            <a:cxnSpLocks noChangeShapeType="1"/>
            <a:stCxn id="17411" idx="6"/>
            <a:endCxn id="17412" idx="2"/>
          </p:cNvCxnSpPr>
          <p:nvPr/>
        </p:nvCxnSpPr>
        <p:spPr bwMode="auto">
          <a:xfrm>
            <a:off x="2041525" y="3571875"/>
            <a:ext cx="658813" cy="0"/>
          </a:xfrm>
          <a:prstGeom prst="straightConnector1">
            <a:avLst/>
          </a:prstGeom>
          <a:noFill/>
          <a:ln w="38100">
            <a:solidFill>
              <a:srgbClr val="0000FF"/>
            </a:solidFill>
            <a:round/>
            <a:headEnd type="none" w="sm" len="sm"/>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416" name="AutoShape 8"/>
          <p:cNvCxnSpPr>
            <a:cxnSpLocks noChangeShapeType="1"/>
            <a:stCxn id="17412" idx="4"/>
            <a:endCxn id="17413" idx="7"/>
          </p:cNvCxnSpPr>
          <p:nvPr/>
        </p:nvCxnSpPr>
        <p:spPr bwMode="auto">
          <a:xfrm flipH="1">
            <a:off x="2641600" y="3867150"/>
            <a:ext cx="652463" cy="714375"/>
          </a:xfrm>
          <a:prstGeom prst="straightConnector1">
            <a:avLst/>
          </a:prstGeom>
          <a:noFill/>
          <a:ln w="38100">
            <a:solidFill>
              <a:srgbClr val="0000FF"/>
            </a:solidFill>
            <a:round/>
            <a:headEnd type="none" w="sm" len="sm"/>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417" name="AutoShape 9"/>
          <p:cNvCxnSpPr>
            <a:cxnSpLocks noChangeShapeType="1"/>
            <a:stCxn id="17412" idx="0"/>
            <a:endCxn id="17411" idx="0"/>
          </p:cNvCxnSpPr>
          <p:nvPr/>
        </p:nvCxnSpPr>
        <p:spPr bwMode="auto">
          <a:xfrm rot="16200000" flipH="1" flipV="1">
            <a:off x="2368550" y="2352675"/>
            <a:ext cx="1588" cy="1849438"/>
          </a:xfrm>
          <a:prstGeom prst="bentConnector3">
            <a:avLst>
              <a:gd name="adj1" fmla="val -14400000"/>
            </a:avLst>
          </a:prstGeom>
          <a:noFill/>
          <a:ln w="38100">
            <a:solidFill>
              <a:srgbClr val="0000FF"/>
            </a:solidFill>
            <a:miter lim="800000"/>
            <a:headEnd type="none" w="sm" len="sm"/>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418" name="Text Box 10"/>
          <p:cNvSpPr txBox="1">
            <a:spLocks noChangeArrowheads="1"/>
          </p:cNvSpPr>
          <p:nvPr/>
        </p:nvSpPr>
        <p:spPr bwMode="auto">
          <a:xfrm>
            <a:off x="1066800" y="4022725"/>
            <a:ext cx="536575" cy="396875"/>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spcBef>
                <a:spcPct val="20000"/>
              </a:spcBef>
              <a:buClr>
                <a:schemeClr val="tx2"/>
              </a:buClr>
            </a:pPr>
            <a:r>
              <a:rPr lang="en-US" sz="2000" b="0">
                <a:latin typeface="Times New Roman" charset="0"/>
              </a:rPr>
              <a:t>Rel</a:t>
            </a:r>
          </a:p>
        </p:txBody>
      </p:sp>
      <p:sp>
        <p:nvSpPr>
          <p:cNvPr id="17419" name="Text Box 11"/>
          <p:cNvSpPr txBox="1">
            <a:spLocks noChangeArrowheads="1"/>
          </p:cNvSpPr>
          <p:nvPr/>
        </p:nvSpPr>
        <p:spPr bwMode="auto">
          <a:xfrm>
            <a:off x="2892425" y="4098925"/>
            <a:ext cx="608013" cy="396875"/>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spcBef>
                <a:spcPct val="20000"/>
              </a:spcBef>
              <a:buClr>
                <a:schemeClr val="tx2"/>
              </a:buClr>
            </a:pPr>
            <a:r>
              <a:rPr lang="en-US" sz="2000" b="0">
                <a:latin typeface="Times New Roman" charset="0"/>
              </a:rPr>
              <a:t>Acq</a:t>
            </a:r>
          </a:p>
        </p:txBody>
      </p:sp>
      <p:sp>
        <p:nvSpPr>
          <p:cNvPr id="17420" name="Text Box 12"/>
          <p:cNvSpPr txBox="1">
            <a:spLocks noChangeArrowheads="1"/>
          </p:cNvSpPr>
          <p:nvPr/>
        </p:nvSpPr>
        <p:spPr bwMode="auto">
          <a:xfrm>
            <a:off x="1982788" y="3124200"/>
            <a:ext cx="608012" cy="396875"/>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spcBef>
                <a:spcPct val="20000"/>
              </a:spcBef>
              <a:buClr>
                <a:schemeClr val="tx2"/>
              </a:buClr>
            </a:pPr>
            <a:r>
              <a:rPr lang="en-US" sz="2000" b="0">
                <a:latin typeface="Times New Roman" charset="0"/>
              </a:rPr>
              <a:t>Acq</a:t>
            </a:r>
          </a:p>
        </p:txBody>
      </p:sp>
      <p:sp>
        <p:nvSpPr>
          <p:cNvPr id="17421" name="Text Box 13"/>
          <p:cNvSpPr txBox="1">
            <a:spLocks noChangeArrowheads="1"/>
          </p:cNvSpPr>
          <p:nvPr/>
        </p:nvSpPr>
        <p:spPr bwMode="auto">
          <a:xfrm>
            <a:off x="2030413" y="2590800"/>
            <a:ext cx="536575" cy="396875"/>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spcBef>
                <a:spcPct val="20000"/>
              </a:spcBef>
              <a:buClr>
                <a:schemeClr val="tx2"/>
              </a:buClr>
            </a:pPr>
            <a:r>
              <a:rPr lang="en-US" sz="2000" b="0">
                <a:latin typeface="Times New Roman" charset="0"/>
              </a:rPr>
              <a:t>Rel</a:t>
            </a:r>
          </a:p>
        </p:txBody>
      </p:sp>
      <p:sp>
        <p:nvSpPr>
          <p:cNvPr id="17423" name="Rectangle 15"/>
          <p:cNvSpPr>
            <a:spLocks noChangeArrowheads="1"/>
          </p:cNvSpPr>
          <p:nvPr/>
        </p:nvSpPr>
        <p:spPr bwMode="auto">
          <a:xfrm>
            <a:off x="4814712" y="1981200"/>
            <a:ext cx="3996268" cy="437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566738" indent="-566738" algn="l">
              <a:spcBef>
                <a:spcPct val="20000"/>
              </a:spcBef>
            </a:pPr>
            <a:r>
              <a:rPr lang="en-US" b="0" dirty="0">
                <a:latin typeface="Courier New" charset="0"/>
              </a:rPr>
              <a:t>state {</a:t>
            </a:r>
          </a:p>
          <a:p>
            <a:pPr marL="566738" indent="-566738" algn="l">
              <a:spcBef>
                <a:spcPct val="20000"/>
              </a:spcBef>
            </a:pPr>
            <a:r>
              <a:rPr lang="en-US" b="0" dirty="0">
                <a:latin typeface="Courier New" charset="0"/>
              </a:rPr>
              <a:t>  </a:t>
            </a:r>
            <a:r>
              <a:rPr lang="en-US" b="0" dirty="0" err="1">
                <a:latin typeface="Courier New" charset="0"/>
              </a:rPr>
              <a:t>enum</a:t>
            </a:r>
            <a:r>
              <a:rPr lang="en-US" b="0" dirty="0">
                <a:latin typeface="Courier New" charset="0"/>
              </a:rPr>
              <a:t> {</a:t>
            </a:r>
            <a:r>
              <a:rPr lang="en-US" b="0" dirty="0" err="1">
                <a:latin typeface="Courier New" charset="0"/>
              </a:rPr>
              <a:t>Locked,Unlocked</a:t>
            </a:r>
            <a:r>
              <a:rPr lang="en-US" b="0" dirty="0">
                <a:latin typeface="Courier New" charset="0"/>
              </a:rPr>
              <a:t>}  </a:t>
            </a:r>
          </a:p>
          <a:p>
            <a:pPr marL="566738" indent="-566738" algn="l">
              <a:spcBef>
                <a:spcPct val="20000"/>
              </a:spcBef>
            </a:pPr>
            <a:r>
              <a:rPr lang="en-US" b="0" dirty="0">
                <a:latin typeface="Courier New" charset="0"/>
              </a:rPr>
              <a:t>	s = Unlocked;</a:t>
            </a:r>
          </a:p>
          <a:p>
            <a:pPr marL="566738" indent="-566738" algn="l">
              <a:spcBef>
                <a:spcPct val="20000"/>
              </a:spcBef>
            </a:pPr>
            <a:r>
              <a:rPr lang="en-US" b="0" dirty="0">
                <a:latin typeface="Courier New" charset="0"/>
              </a:rPr>
              <a:t>}</a:t>
            </a:r>
          </a:p>
          <a:p>
            <a:pPr marL="566738" indent="-566738" algn="l">
              <a:spcBef>
                <a:spcPct val="20000"/>
              </a:spcBef>
              <a:buFontTx/>
              <a:buChar char="•"/>
            </a:pPr>
            <a:endParaRPr lang="en-US" b="0" dirty="0">
              <a:latin typeface="Courier New" charset="0"/>
            </a:endParaRPr>
          </a:p>
          <a:p>
            <a:pPr marL="566738" indent="-566738" algn="l">
              <a:spcBef>
                <a:spcPct val="20000"/>
              </a:spcBef>
            </a:pPr>
            <a:r>
              <a:rPr lang="en-US" dirty="0" err="1">
                <a:latin typeface="Courier New" charset="0"/>
              </a:rPr>
              <a:t>KeAcquireSpinLock</a:t>
            </a:r>
            <a:r>
              <a:rPr lang="en-US" b="0" dirty="0" err="1">
                <a:latin typeface="Courier New" charset="0"/>
              </a:rPr>
              <a:t>.entry</a:t>
            </a:r>
            <a:r>
              <a:rPr lang="en-US" b="0" dirty="0">
                <a:latin typeface="Courier New" charset="0"/>
              </a:rPr>
              <a:t> {</a:t>
            </a:r>
          </a:p>
          <a:p>
            <a:pPr marL="566738" indent="-566738" algn="l">
              <a:spcBef>
                <a:spcPct val="20000"/>
              </a:spcBef>
            </a:pPr>
            <a:r>
              <a:rPr lang="en-US" b="0" dirty="0">
                <a:latin typeface="Courier New" charset="0"/>
              </a:rPr>
              <a:t>  if (s==Locked) </a:t>
            </a:r>
            <a:r>
              <a:rPr lang="en-US" dirty="0">
                <a:solidFill>
                  <a:srgbClr val="FF0000"/>
                </a:solidFill>
                <a:latin typeface="Courier New" charset="0"/>
              </a:rPr>
              <a:t>abort</a:t>
            </a:r>
            <a:r>
              <a:rPr lang="en-US" b="0" dirty="0">
                <a:latin typeface="Courier New" charset="0"/>
              </a:rPr>
              <a:t>;</a:t>
            </a:r>
          </a:p>
          <a:p>
            <a:pPr marL="566738" indent="-566738" algn="l">
              <a:spcBef>
                <a:spcPct val="20000"/>
              </a:spcBef>
            </a:pPr>
            <a:r>
              <a:rPr lang="en-US" b="0" dirty="0">
                <a:latin typeface="Courier New" charset="0"/>
              </a:rPr>
              <a:t>  else s = Locked;</a:t>
            </a:r>
          </a:p>
          <a:p>
            <a:pPr marL="566738" indent="-566738" algn="l">
              <a:spcBef>
                <a:spcPct val="20000"/>
              </a:spcBef>
            </a:pPr>
            <a:r>
              <a:rPr lang="en-US" b="0" dirty="0">
                <a:latin typeface="Courier New" charset="0"/>
              </a:rPr>
              <a:t>}</a:t>
            </a:r>
          </a:p>
          <a:p>
            <a:pPr marL="566738" indent="-566738" algn="l">
              <a:spcBef>
                <a:spcPct val="20000"/>
              </a:spcBef>
            </a:pPr>
            <a:endParaRPr lang="en-US" b="0" dirty="0">
              <a:latin typeface="Courier New" charset="0"/>
            </a:endParaRPr>
          </a:p>
          <a:p>
            <a:pPr marL="566738" indent="-566738" algn="l">
              <a:spcBef>
                <a:spcPct val="20000"/>
              </a:spcBef>
            </a:pPr>
            <a:r>
              <a:rPr lang="en-US" dirty="0" err="1">
                <a:latin typeface="Courier New" charset="0"/>
              </a:rPr>
              <a:t>KeReleaseSpinLock</a:t>
            </a:r>
            <a:r>
              <a:rPr lang="en-US" b="0" dirty="0" err="1">
                <a:latin typeface="Courier New" charset="0"/>
              </a:rPr>
              <a:t>.entry</a:t>
            </a:r>
            <a:r>
              <a:rPr lang="en-US" b="0" dirty="0">
                <a:latin typeface="Courier New" charset="0"/>
              </a:rPr>
              <a:t> {</a:t>
            </a:r>
          </a:p>
          <a:p>
            <a:pPr marL="566738" indent="-566738" algn="l">
              <a:spcBef>
                <a:spcPct val="20000"/>
              </a:spcBef>
            </a:pPr>
            <a:r>
              <a:rPr lang="en-US" b="0" dirty="0">
                <a:latin typeface="Courier New" charset="0"/>
              </a:rPr>
              <a:t>  if (s==Unlocked) </a:t>
            </a:r>
            <a:r>
              <a:rPr lang="en-US" dirty="0">
                <a:solidFill>
                  <a:srgbClr val="FF0000"/>
                </a:solidFill>
                <a:latin typeface="Courier New" charset="0"/>
              </a:rPr>
              <a:t>abort</a:t>
            </a:r>
            <a:r>
              <a:rPr lang="en-US" b="0" dirty="0">
                <a:latin typeface="Courier New" charset="0"/>
              </a:rPr>
              <a:t>;</a:t>
            </a:r>
          </a:p>
          <a:p>
            <a:pPr marL="566738" indent="-566738" algn="l">
              <a:spcBef>
                <a:spcPct val="20000"/>
              </a:spcBef>
            </a:pPr>
            <a:r>
              <a:rPr lang="en-US" b="0" dirty="0">
                <a:latin typeface="Courier New" charset="0"/>
              </a:rPr>
              <a:t>  else s = Unlocked;</a:t>
            </a:r>
          </a:p>
          <a:p>
            <a:pPr marL="566738" indent="-566738" algn="l">
              <a:spcBef>
                <a:spcPct val="20000"/>
              </a:spcBef>
            </a:pPr>
            <a:r>
              <a:rPr lang="en-US" b="0" dirty="0">
                <a:latin typeface="Courier New" charset="0"/>
              </a:rPr>
              <a:t>}</a:t>
            </a:r>
          </a:p>
          <a:p>
            <a:pPr marL="566738" indent="-566738" algn="l">
              <a:spcBef>
                <a:spcPct val="20000"/>
              </a:spcBef>
              <a:buFontTx/>
              <a:buChar char="•"/>
            </a:pPr>
            <a:endParaRPr lang="en-US" sz="2800" b="0" dirty="0">
              <a:latin typeface="Courier New" charset="0"/>
            </a:endParaRPr>
          </a:p>
        </p:txBody>
      </p:sp>
      <p:cxnSp>
        <p:nvCxnSpPr>
          <p:cNvPr id="17425" name="AutoShape 17"/>
          <p:cNvCxnSpPr>
            <a:cxnSpLocks noChangeShapeType="1"/>
            <a:stCxn id="17411" idx="4"/>
            <a:endCxn id="17413" idx="1"/>
          </p:cNvCxnSpPr>
          <p:nvPr/>
        </p:nvCxnSpPr>
        <p:spPr bwMode="auto">
          <a:xfrm>
            <a:off x="1444625" y="3867150"/>
            <a:ext cx="333375" cy="714375"/>
          </a:xfrm>
          <a:prstGeom prst="straightConnector1">
            <a:avLst/>
          </a:prstGeom>
          <a:noFill/>
          <a:ln w="38100">
            <a:solidFill>
              <a:srgbClr val="0000FF"/>
            </a:solidFill>
            <a:round/>
            <a:headEnd type="none" w="sm" len="sm"/>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itle 1"/>
          <p:cNvSpPr txBox="1">
            <a:spLocks/>
          </p:cNvSpPr>
          <p:nvPr/>
        </p:nvSpPr>
        <p:spPr>
          <a:xfrm>
            <a:off x="914400" y="512064"/>
            <a:ext cx="77724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a:t>SLAM</a:t>
            </a:r>
            <a:endParaRPr lang="en-US" dirty="0"/>
          </a:p>
        </p:txBody>
      </p:sp>
      <p:sp>
        <p:nvSpPr>
          <p:cNvPr id="19" name="Rectangle 2"/>
          <p:cNvSpPr txBox="1">
            <a:spLocks noChangeArrowheads="1"/>
          </p:cNvSpPr>
          <p:nvPr/>
        </p:nvSpPr>
        <p:spPr>
          <a:xfrm>
            <a:off x="4800600" y="1485900"/>
            <a:ext cx="4343400" cy="14097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2400" dirty="0"/>
              <a:t>Locking rule in SLIC</a:t>
            </a:r>
          </a:p>
        </p:txBody>
      </p:sp>
    </p:spTree>
    <p:extLst>
      <p:ext uri="{BB962C8B-B14F-4D97-AF65-F5344CB8AC3E}">
        <p14:creationId xmlns:p14="http://schemas.microsoft.com/office/powerpoint/2010/main" val="3244567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SLAM (now SDV) </a:t>
            </a:r>
            <a:r>
              <a:rPr lang="en-US" sz="3200" dirty="0"/>
              <a:t>[Ball</a:t>
            </a:r>
            <a:r>
              <a:rPr lang="en-US" sz="3200" baseline="30000" dirty="0"/>
              <a:t>+</a:t>
            </a:r>
            <a:r>
              <a:rPr lang="en-US" sz="3200" dirty="0"/>
              <a:t>,’11]</a:t>
            </a:r>
          </a:p>
        </p:txBody>
      </p:sp>
      <p:sp>
        <p:nvSpPr>
          <p:cNvPr id="3" name="Vertical Text Placeholder 2"/>
          <p:cNvSpPr>
            <a:spLocks noGrp="1"/>
          </p:cNvSpPr>
          <p:nvPr>
            <p:ph type="body" orient="vert" idx="1"/>
          </p:nvPr>
        </p:nvSpPr>
        <p:spPr>
          <a:xfrm rot="16200000">
            <a:off x="2316420" y="45779"/>
            <a:ext cx="5044559" cy="7848600"/>
          </a:xfrm>
        </p:spPr>
        <p:txBody>
          <a:bodyPr>
            <a:normAutofit fontScale="85000" lnSpcReduction="10000"/>
          </a:bodyPr>
          <a:lstStyle/>
          <a:p>
            <a:r>
              <a:rPr lang="en-US" dirty="0"/>
              <a:t>100 drivers and 80 SLIC rules. </a:t>
            </a:r>
          </a:p>
          <a:p>
            <a:pPr lvl="1"/>
            <a:r>
              <a:rPr lang="en-US" dirty="0"/>
              <a:t>The largest  driver ~ 30,000 LOC </a:t>
            </a:r>
          </a:p>
          <a:p>
            <a:pPr lvl="1"/>
            <a:r>
              <a:rPr lang="en-US" dirty="0"/>
              <a:t>Total size ~450,000 LOC</a:t>
            </a:r>
          </a:p>
          <a:p>
            <a:pPr lvl="1"/>
            <a:endParaRPr lang="en-US" dirty="0"/>
          </a:p>
          <a:p>
            <a:r>
              <a:rPr lang="en-US" dirty="0"/>
              <a:t>The total runtime for the 8,000 runs (driver x rule)</a:t>
            </a:r>
          </a:p>
          <a:p>
            <a:pPr lvl="1"/>
            <a:r>
              <a:rPr lang="en-US" dirty="0"/>
              <a:t>30 hours on an 8-core machine</a:t>
            </a:r>
          </a:p>
          <a:p>
            <a:pPr lvl="1"/>
            <a:r>
              <a:rPr lang="en-US" dirty="0"/>
              <a:t>20 </a:t>
            </a:r>
            <a:r>
              <a:rPr lang="en-US" dirty="0" err="1"/>
              <a:t>mins</a:t>
            </a:r>
            <a:r>
              <a:rPr lang="en-US" dirty="0"/>
              <a:t>. Timeout</a:t>
            </a:r>
          </a:p>
          <a:p>
            <a:endParaRPr lang="en-US" dirty="0"/>
          </a:p>
          <a:p>
            <a:r>
              <a:rPr lang="en-US" dirty="0"/>
              <a:t>Useful results (bug / pass) on over 97% of the runs</a:t>
            </a:r>
          </a:p>
          <a:p>
            <a:endParaRPr lang="en-US" dirty="0"/>
          </a:p>
          <a:p>
            <a:r>
              <a:rPr lang="en-US" dirty="0"/>
              <a:t>Caveats: pointers (imprecise) &amp; concurrency (ignores)</a:t>
            </a:r>
          </a:p>
        </p:txBody>
      </p:sp>
    </p:spTree>
    <p:extLst>
      <p:ext uri="{BB962C8B-B14F-4D97-AF65-F5344CB8AC3E}">
        <p14:creationId xmlns:p14="http://schemas.microsoft.com/office/powerpoint/2010/main" val="1690427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a:t>The </a:t>
            </a:r>
            <a:r>
              <a:rPr lang="en-US" b="1" dirty="0" err="1">
                <a:solidFill>
                  <a:srgbClr val="CC0066"/>
                </a:solidFill>
              </a:rPr>
              <a:t>Astrée</a:t>
            </a:r>
            <a:r>
              <a:rPr lang="en-US" dirty="0"/>
              <a:t> Static Analyzer</a:t>
            </a:r>
          </a:p>
        </p:txBody>
      </p:sp>
      <p:sp>
        <p:nvSpPr>
          <p:cNvPr id="121859" name="Subtitle 2"/>
          <p:cNvSpPr>
            <a:spLocks noGrp="1"/>
          </p:cNvSpPr>
          <p:nvPr>
            <p:ph type="subTitle" sz="quarter" idx="4294967295"/>
          </p:nvPr>
        </p:nvSpPr>
        <p:spPr>
          <a:xfrm>
            <a:off x="2390948" y="1700808"/>
            <a:ext cx="3989040" cy="2664296"/>
          </a:xfrm>
        </p:spPr>
        <p:txBody>
          <a:bodyPr>
            <a:normAutofit fontScale="92500" lnSpcReduction="20000"/>
          </a:bodyPr>
          <a:lstStyle/>
          <a:p>
            <a:pPr algn="ctr">
              <a:buNone/>
            </a:pPr>
            <a:r>
              <a:rPr lang="en-US" dirty="0"/>
              <a:t>Patrick </a:t>
            </a:r>
            <a:r>
              <a:rPr lang="en-US" dirty="0" err="1"/>
              <a:t>Cousot</a:t>
            </a:r>
            <a:endParaRPr lang="en-US" dirty="0"/>
          </a:p>
          <a:p>
            <a:pPr algn="ctr">
              <a:buNone/>
            </a:pPr>
            <a:r>
              <a:rPr lang="en-US" dirty="0" err="1"/>
              <a:t>Radhia</a:t>
            </a:r>
            <a:r>
              <a:rPr lang="en-US" dirty="0"/>
              <a:t> </a:t>
            </a:r>
            <a:r>
              <a:rPr lang="en-US" dirty="0" err="1"/>
              <a:t>Cousot</a:t>
            </a:r>
            <a:endParaRPr lang="en-US" dirty="0"/>
          </a:p>
          <a:p>
            <a:pPr algn="ctr">
              <a:buNone/>
            </a:pPr>
            <a:r>
              <a:rPr lang="en-US" dirty="0" err="1"/>
              <a:t>Jérôme</a:t>
            </a:r>
            <a:r>
              <a:rPr lang="en-US" dirty="0"/>
              <a:t> </a:t>
            </a:r>
            <a:r>
              <a:rPr lang="en-US" dirty="0" err="1"/>
              <a:t>Feret</a:t>
            </a:r>
            <a:br>
              <a:rPr lang="en-US" dirty="0"/>
            </a:br>
            <a:r>
              <a:rPr lang="en-US" dirty="0"/>
              <a:t>Laurent </a:t>
            </a:r>
            <a:r>
              <a:rPr lang="en-US" dirty="0" err="1"/>
              <a:t>Mauborgne</a:t>
            </a:r>
            <a:endParaRPr lang="en-US" dirty="0"/>
          </a:p>
          <a:p>
            <a:pPr algn="ctr">
              <a:buNone/>
            </a:pPr>
            <a:r>
              <a:rPr lang="en-US" dirty="0"/>
              <a:t>Antoine </a:t>
            </a:r>
            <a:r>
              <a:rPr lang="en-US" dirty="0" err="1"/>
              <a:t>Miné</a:t>
            </a:r>
            <a:endParaRPr lang="en-US" dirty="0"/>
          </a:p>
          <a:p>
            <a:pPr algn="ctr">
              <a:buNone/>
            </a:pPr>
            <a:r>
              <a:rPr lang="en-US" dirty="0"/>
              <a:t> Xavier Rival </a:t>
            </a:r>
          </a:p>
        </p:txBody>
      </p:sp>
      <p:sp>
        <p:nvSpPr>
          <p:cNvPr id="121860" name="TextBox 4"/>
          <p:cNvSpPr txBox="1">
            <a:spLocks noChangeArrowheads="1"/>
          </p:cNvSpPr>
          <p:nvPr/>
        </p:nvSpPr>
        <p:spPr bwMode="auto">
          <a:xfrm>
            <a:off x="1894681" y="5158383"/>
            <a:ext cx="4981575" cy="369332"/>
          </a:xfrm>
          <a:prstGeom prst="rect">
            <a:avLst/>
          </a:prstGeom>
          <a:noFill/>
          <a:ln w="9525">
            <a:noFill/>
            <a:miter lim="800000"/>
            <a:headEnd/>
            <a:tailEnd/>
          </a:ln>
        </p:spPr>
        <p:txBody>
          <a:bodyPr>
            <a:spAutoFit/>
          </a:bodyPr>
          <a:lstStyle/>
          <a:p>
            <a:pPr algn="ctr" rtl="0">
              <a:buFont typeface="Monotype Sorts" pitchFamily="2" charset="2"/>
              <a:buNone/>
            </a:pPr>
            <a:r>
              <a:rPr lang="en-US" dirty="0"/>
              <a:t>ENS France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dirty="0"/>
              <a:t>Objectives of </a:t>
            </a:r>
            <a:r>
              <a:rPr lang="en-US" b="1" dirty="0" err="1">
                <a:solidFill>
                  <a:srgbClr val="CC0066"/>
                </a:solidFill>
              </a:rPr>
              <a:t>Astrée</a:t>
            </a:r>
            <a:endParaRPr lang="en-US" dirty="0"/>
          </a:p>
        </p:txBody>
      </p:sp>
      <p:sp>
        <p:nvSpPr>
          <p:cNvPr id="122883" name="Content Placeholder 2"/>
          <p:cNvSpPr>
            <a:spLocks noGrp="1"/>
          </p:cNvSpPr>
          <p:nvPr>
            <p:ph idx="1"/>
          </p:nvPr>
        </p:nvSpPr>
        <p:spPr/>
        <p:txBody>
          <a:bodyPr/>
          <a:lstStyle/>
          <a:p>
            <a:r>
              <a:rPr lang="en-US"/>
              <a:t>Prove absence of errors in safety critical C code</a:t>
            </a:r>
          </a:p>
          <a:p>
            <a:r>
              <a:rPr lang="en-US"/>
              <a:t>ASTRÉE was able to prove completely automatically the absence of any RTE in the primary flight control software of the Airbus A340 fly-by-wire system</a:t>
            </a:r>
          </a:p>
          <a:p>
            <a:pPr lvl="1"/>
            <a:r>
              <a:rPr lang="en-US"/>
              <a:t>a program of 132,000 lines of C analyzed</a:t>
            </a:r>
          </a:p>
        </p:txBody>
      </p:sp>
      <p:pic>
        <p:nvPicPr>
          <p:cNvPr id="96258" name="Picture 2" descr="File:Lufthansa A343 D-AIGI.jpg">
            <a:hlinkClick r:id="rId2"/>
          </p:cNvPr>
          <p:cNvPicPr>
            <a:picLocks noChangeAspect="1" noChangeArrowheads="1"/>
          </p:cNvPicPr>
          <p:nvPr/>
        </p:nvPicPr>
        <p:blipFill>
          <a:blip r:embed="rId3" cstate="print"/>
          <a:srcRect l="1890" t="35459" r="1721" b="34755"/>
          <a:stretch>
            <a:fillRect/>
          </a:stretch>
        </p:blipFill>
        <p:spPr bwMode="auto">
          <a:xfrm>
            <a:off x="1547664" y="4941168"/>
            <a:ext cx="5832648" cy="1200839"/>
          </a:xfrm>
          <a:prstGeom prst="rect">
            <a:avLst/>
          </a:prstGeom>
          <a:noFill/>
        </p:spPr>
      </p:pic>
      <p:sp>
        <p:nvSpPr>
          <p:cNvPr id="7" name="מלבן 6"/>
          <p:cNvSpPr/>
          <p:nvPr/>
        </p:nvSpPr>
        <p:spPr>
          <a:xfrm>
            <a:off x="72008" y="6217567"/>
            <a:ext cx="8604448" cy="307777"/>
          </a:xfrm>
          <a:prstGeom prst="rect">
            <a:avLst/>
          </a:prstGeom>
        </p:spPr>
        <p:txBody>
          <a:bodyPr wrap="square">
            <a:spAutoFit/>
          </a:bodyPr>
          <a:lstStyle/>
          <a:p>
            <a:pPr algn="l" rtl="0"/>
            <a:r>
              <a:rPr lang="en-US" sz="1400" dirty="0"/>
              <a:t>By </a:t>
            </a:r>
            <a:r>
              <a:rPr lang="en-US" sz="1400" dirty="0" err="1"/>
              <a:t>Lasse</a:t>
            </a:r>
            <a:r>
              <a:rPr lang="en-US" sz="1400" dirty="0"/>
              <a:t> Fuss (Own work) [CC-BY-SA-3.0 (http://creativecommons.org/licenses/by-sa/3.0)], via Wikimedia Commons</a:t>
            </a:r>
            <a:endParaRPr lang="he-IL" sz="1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normAutofit/>
          </a:bodyPr>
          <a:lstStyle/>
          <a:p>
            <a:r>
              <a:rPr lang="en-US" dirty="0"/>
              <a:t>Scaling</a:t>
            </a:r>
          </a:p>
        </p:txBody>
      </p:sp>
      <p:sp>
        <p:nvSpPr>
          <p:cNvPr id="30" name="Slide Number Placeholder 12"/>
          <p:cNvSpPr>
            <a:spLocks noGrp="1"/>
          </p:cNvSpPr>
          <p:nvPr>
            <p:ph type="sldNum" sz="quarter" idx="12"/>
          </p:nvPr>
        </p:nvSpPr>
        <p:spPr/>
        <p:txBody>
          <a:bodyPr/>
          <a:lstStyle/>
          <a:p>
            <a:fld id="{B6F15528-21DE-4FAA-801E-634DDDAF4B2B}" type="slidenum">
              <a:rPr lang="en-US" smtClean="0"/>
              <a:pPr/>
              <a:t>78</a:t>
            </a:fld>
            <a:endParaRPr lang="en-US"/>
          </a:p>
        </p:txBody>
      </p:sp>
      <p:sp>
        <p:nvSpPr>
          <p:cNvPr id="32" name="Freeform 2"/>
          <p:cNvSpPr>
            <a:spLocks/>
          </p:cNvSpPr>
          <p:nvPr/>
        </p:nvSpPr>
        <p:spPr bwMode="auto">
          <a:xfrm>
            <a:off x="717550" y="2394857"/>
            <a:ext cx="2512954" cy="231366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sz="1200"/>
          </a:p>
        </p:txBody>
      </p:sp>
      <p:sp>
        <p:nvSpPr>
          <p:cNvPr id="34" name="Freeform 3"/>
          <p:cNvSpPr>
            <a:spLocks/>
          </p:cNvSpPr>
          <p:nvPr/>
        </p:nvSpPr>
        <p:spPr bwMode="auto">
          <a:xfrm>
            <a:off x="3285503" y="2108199"/>
            <a:ext cx="1027181" cy="1058204"/>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sz="1200"/>
          </a:p>
        </p:txBody>
      </p:sp>
      <p:sp>
        <p:nvSpPr>
          <p:cNvPr id="35" name="Rectangle 5"/>
          <p:cNvSpPr>
            <a:spLocks noChangeArrowheads="1"/>
          </p:cNvSpPr>
          <p:nvPr/>
        </p:nvSpPr>
        <p:spPr bwMode="auto">
          <a:xfrm>
            <a:off x="717550" y="2108199"/>
            <a:ext cx="3595134" cy="2600324"/>
          </a:xfrm>
          <a:prstGeom prst="rect">
            <a:avLst/>
          </a:prstGeom>
          <a:noFill/>
          <a:ln w="9525">
            <a:solidFill>
              <a:schemeClr val="tx1"/>
            </a:solidFill>
            <a:miter lim="800000"/>
            <a:headEnd/>
            <a:tailEnd/>
          </a:ln>
          <a:effectLst/>
        </p:spPr>
        <p:txBody>
          <a:bodyPr wrap="none" anchor="ctr"/>
          <a:lstStyle/>
          <a:p>
            <a:endParaRPr lang="he-IL" sz="1200"/>
          </a:p>
        </p:txBody>
      </p:sp>
      <p:sp>
        <p:nvSpPr>
          <p:cNvPr id="36" name="Line 10"/>
          <p:cNvSpPr>
            <a:spLocks noChangeShapeType="1"/>
          </p:cNvSpPr>
          <p:nvPr/>
        </p:nvSpPr>
        <p:spPr bwMode="auto">
          <a:xfrm>
            <a:off x="1121143" y="2108199"/>
            <a:ext cx="0" cy="2600324"/>
          </a:xfrm>
          <a:prstGeom prst="line">
            <a:avLst/>
          </a:prstGeom>
          <a:noFill/>
          <a:ln w="9525">
            <a:solidFill>
              <a:schemeClr val="tx1"/>
            </a:solidFill>
            <a:round/>
            <a:headEnd/>
            <a:tailEnd/>
          </a:ln>
          <a:effectLst/>
        </p:spPr>
        <p:txBody>
          <a:bodyPr/>
          <a:lstStyle/>
          <a:p>
            <a:endParaRPr lang="he-IL" sz="1200"/>
          </a:p>
        </p:txBody>
      </p:sp>
      <p:sp>
        <p:nvSpPr>
          <p:cNvPr id="37" name="Line 12"/>
          <p:cNvSpPr>
            <a:spLocks noChangeShapeType="1"/>
          </p:cNvSpPr>
          <p:nvPr/>
        </p:nvSpPr>
        <p:spPr bwMode="auto">
          <a:xfrm>
            <a:off x="1928330" y="2108199"/>
            <a:ext cx="0" cy="2600324"/>
          </a:xfrm>
          <a:prstGeom prst="line">
            <a:avLst/>
          </a:prstGeom>
          <a:noFill/>
          <a:ln w="9525">
            <a:solidFill>
              <a:schemeClr val="tx1"/>
            </a:solidFill>
            <a:round/>
            <a:headEnd/>
            <a:tailEnd/>
          </a:ln>
          <a:effectLst/>
        </p:spPr>
        <p:txBody>
          <a:bodyPr/>
          <a:lstStyle/>
          <a:p>
            <a:endParaRPr lang="he-IL" sz="1200"/>
          </a:p>
        </p:txBody>
      </p:sp>
      <p:sp>
        <p:nvSpPr>
          <p:cNvPr id="38" name="Line 14"/>
          <p:cNvSpPr>
            <a:spLocks noChangeShapeType="1"/>
          </p:cNvSpPr>
          <p:nvPr/>
        </p:nvSpPr>
        <p:spPr bwMode="auto">
          <a:xfrm>
            <a:off x="2809118" y="2108199"/>
            <a:ext cx="0" cy="2600324"/>
          </a:xfrm>
          <a:prstGeom prst="line">
            <a:avLst/>
          </a:prstGeom>
          <a:noFill/>
          <a:ln w="9525">
            <a:solidFill>
              <a:schemeClr val="tx1"/>
            </a:solidFill>
            <a:round/>
            <a:headEnd/>
            <a:tailEnd/>
          </a:ln>
          <a:effectLst/>
        </p:spPr>
        <p:txBody>
          <a:bodyPr/>
          <a:lstStyle/>
          <a:p>
            <a:endParaRPr lang="he-IL" sz="1200"/>
          </a:p>
        </p:txBody>
      </p:sp>
      <p:sp>
        <p:nvSpPr>
          <p:cNvPr id="39" name="Line 16"/>
          <p:cNvSpPr>
            <a:spLocks noChangeShapeType="1"/>
          </p:cNvSpPr>
          <p:nvPr/>
        </p:nvSpPr>
        <p:spPr bwMode="auto">
          <a:xfrm>
            <a:off x="3652700" y="2108199"/>
            <a:ext cx="0" cy="2600324"/>
          </a:xfrm>
          <a:prstGeom prst="line">
            <a:avLst/>
          </a:prstGeom>
          <a:noFill/>
          <a:ln w="9525">
            <a:solidFill>
              <a:schemeClr val="tx1"/>
            </a:solidFill>
            <a:round/>
            <a:headEnd/>
            <a:tailEnd/>
          </a:ln>
          <a:effectLst/>
        </p:spPr>
        <p:txBody>
          <a:bodyPr/>
          <a:lstStyle/>
          <a:p>
            <a:endParaRPr lang="he-IL" sz="1200"/>
          </a:p>
        </p:txBody>
      </p:sp>
      <p:sp>
        <p:nvSpPr>
          <p:cNvPr id="40" name="Line 19"/>
          <p:cNvSpPr>
            <a:spLocks noChangeShapeType="1"/>
          </p:cNvSpPr>
          <p:nvPr/>
        </p:nvSpPr>
        <p:spPr bwMode="auto">
          <a:xfrm>
            <a:off x="717550" y="3870900"/>
            <a:ext cx="3595134" cy="0"/>
          </a:xfrm>
          <a:prstGeom prst="line">
            <a:avLst/>
          </a:prstGeom>
          <a:noFill/>
          <a:ln w="9525">
            <a:solidFill>
              <a:schemeClr val="tx1"/>
            </a:solidFill>
            <a:round/>
            <a:headEnd/>
            <a:tailEnd/>
          </a:ln>
          <a:effectLst/>
        </p:spPr>
        <p:txBody>
          <a:bodyPr/>
          <a:lstStyle/>
          <a:p>
            <a:endParaRPr lang="he-IL" sz="1200"/>
          </a:p>
        </p:txBody>
      </p:sp>
      <p:sp>
        <p:nvSpPr>
          <p:cNvPr id="41" name="Line 20"/>
          <p:cNvSpPr>
            <a:spLocks noChangeShapeType="1"/>
          </p:cNvSpPr>
          <p:nvPr/>
        </p:nvSpPr>
        <p:spPr bwMode="auto">
          <a:xfrm>
            <a:off x="717550" y="3297585"/>
            <a:ext cx="3595134" cy="0"/>
          </a:xfrm>
          <a:prstGeom prst="line">
            <a:avLst/>
          </a:prstGeom>
          <a:noFill/>
          <a:ln w="9525">
            <a:solidFill>
              <a:schemeClr val="tx1"/>
            </a:solidFill>
            <a:round/>
            <a:headEnd/>
            <a:tailEnd/>
          </a:ln>
          <a:effectLst/>
        </p:spPr>
        <p:txBody>
          <a:bodyPr/>
          <a:lstStyle/>
          <a:p>
            <a:endParaRPr lang="he-IL" sz="1200"/>
          </a:p>
        </p:txBody>
      </p:sp>
      <p:sp>
        <p:nvSpPr>
          <p:cNvPr id="42" name="Line 22"/>
          <p:cNvSpPr>
            <a:spLocks noChangeShapeType="1"/>
          </p:cNvSpPr>
          <p:nvPr/>
        </p:nvSpPr>
        <p:spPr bwMode="auto">
          <a:xfrm>
            <a:off x="717550" y="2548389"/>
            <a:ext cx="3595134" cy="0"/>
          </a:xfrm>
          <a:prstGeom prst="line">
            <a:avLst/>
          </a:prstGeom>
          <a:noFill/>
          <a:ln w="9525">
            <a:solidFill>
              <a:schemeClr val="tx1"/>
            </a:solidFill>
            <a:round/>
            <a:headEnd/>
            <a:tailEnd/>
          </a:ln>
          <a:effectLst/>
        </p:spPr>
        <p:txBody>
          <a:bodyPr/>
          <a:lstStyle/>
          <a:p>
            <a:endParaRPr lang="he-IL" sz="1200"/>
          </a:p>
        </p:txBody>
      </p:sp>
      <p:sp>
        <p:nvSpPr>
          <p:cNvPr id="43" name="Freeform 24"/>
          <p:cNvSpPr>
            <a:spLocks/>
          </p:cNvSpPr>
          <p:nvPr/>
        </p:nvSpPr>
        <p:spPr bwMode="auto">
          <a:xfrm>
            <a:off x="717550" y="2108199"/>
            <a:ext cx="2935150" cy="2600324"/>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rgbClr val="CC0066">
              <a:alpha val="37000"/>
            </a:srgbClr>
          </a:solidFill>
          <a:ln w="9525">
            <a:solidFill>
              <a:schemeClr val="tx1"/>
            </a:solidFill>
            <a:round/>
            <a:headEnd/>
            <a:tailEnd/>
          </a:ln>
          <a:effectLst/>
        </p:spPr>
        <p:txBody>
          <a:bodyPr/>
          <a:lstStyle/>
          <a:p>
            <a:endParaRPr lang="he-IL" sz="1200"/>
          </a:p>
        </p:txBody>
      </p:sp>
      <p:grpSp>
        <p:nvGrpSpPr>
          <p:cNvPr id="44" name="קבוצה 20"/>
          <p:cNvGrpSpPr/>
          <p:nvPr/>
        </p:nvGrpSpPr>
        <p:grpSpPr>
          <a:xfrm>
            <a:off x="717550" y="4268334"/>
            <a:ext cx="623588" cy="505393"/>
            <a:chOff x="1116013" y="5373688"/>
            <a:chExt cx="1223962" cy="825660"/>
          </a:xfrm>
        </p:grpSpPr>
        <p:sp>
          <p:nvSpPr>
            <p:cNvPr id="45"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sz="1200"/>
            </a:p>
          </p:txBody>
        </p:sp>
        <p:sp>
          <p:nvSpPr>
            <p:cNvPr id="46" name="Text Box 7"/>
            <p:cNvSpPr txBox="1">
              <a:spLocks noChangeArrowheads="1"/>
            </p:cNvSpPr>
            <p:nvPr/>
          </p:nvSpPr>
          <p:spPr bwMode="auto">
            <a:xfrm>
              <a:off x="1139725" y="5445125"/>
              <a:ext cx="1114628" cy="754223"/>
            </a:xfrm>
            <a:prstGeom prst="rect">
              <a:avLst/>
            </a:prstGeom>
            <a:noFill/>
            <a:ln w="9525">
              <a:noFill/>
              <a:miter lim="800000"/>
              <a:headEnd/>
              <a:tailEnd/>
            </a:ln>
            <a:effectLst/>
          </p:spPr>
          <p:txBody>
            <a:bodyPr wrap="none">
              <a:spAutoFit/>
            </a:bodyPr>
            <a:lstStyle/>
            <a:p>
              <a:pPr algn="ctr" rtl="0"/>
              <a:r>
                <a:rPr lang="en-US" sz="1200"/>
                <a:t>initial</a:t>
              </a:r>
              <a:br>
                <a:rPr lang="en-US" sz="1200"/>
              </a:br>
              <a:r>
                <a:rPr lang="en-US" sz="1200"/>
                <a:t>states</a:t>
              </a:r>
            </a:p>
          </p:txBody>
        </p:sp>
      </p:grpSp>
      <p:sp>
        <p:nvSpPr>
          <p:cNvPr id="47" name="Text Box 8"/>
          <p:cNvSpPr txBox="1">
            <a:spLocks noChangeArrowheads="1"/>
          </p:cNvSpPr>
          <p:nvPr/>
        </p:nvSpPr>
        <p:spPr bwMode="auto">
          <a:xfrm>
            <a:off x="3577712" y="2284597"/>
            <a:ext cx="607859" cy="461665"/>
          </a:xfrm>
          <a:prstGeom prst="rect">
            <a:avLst/>
          </a:prstGeom>
          <a:noFill/>
          <a:ln w="9525">
            <a:noFill/>
            <a:miter lim="800000"/>
            <a:headEnd/>
            <a:tailEnd/>
          </a:ln>
          <a:effectLst/>
        </p:spPr>
        <p:txBody>
          <a:bodyPr wrap="none">
            <a:spAutoFit/>
          </a:bodyPr>
          <a:lstStyle/>
          <a:p>
            <a:pPr algn="ctr" rtl="0"/>
            <a:r>
              <a:rPr lang="en-US" sz="1200" b="1" dirty="0">
                <a:solidFill>
                  <a:schemeClr val="bg1"/>
                </a:solidFill>
              </a:rPr>
              <a:t>bad</a:t>
            </a:r>
            <a:br>
              <a:rPr lang="en-US" sz="1200" b="1" dirty="0">
                <a:solidFill>
                  <a:schemeClr val="bg1"/>
                </a:solidFill>
              </a:rPr>
            </a:br>
            <a:r>
              <a:rPr lang="en-US" sz="1200" b="1" dirty="0">
                <a:solidFill>
                  <a:schemeClr val="bg1"/>
                </a:solidFill>
              </a:rPr>
              <a:t>states</a:t>
            </a:r>
          </a:p>
        </p:txBody>
      </p:sp>
      <p:sp>
        <p:nvSpPr>
          <p:cNvPr id="48" name="Text Box 9"/>
          <p:cNvSpPr txBox="1">
            <a:spLocks noChangeArrowheads="1"/>
          </p:cNvSpPr>
          <p:nvPr/>
        </p:nvSpPr>
        <p:spPr bwMode="auto">
          <a:xfrm>
            <a:off x="1624152" y="3386984"/>
            <a:ext cx="833206" cy="461665"/>
          </a:xfrm>
          <a:prstGeom prst="rect">
            <a:avLst/>
          </a:prstGeom>
          <a:noFill/>
          <a:ln w="9525">
            <a:noFill/>
            <a:miter lim="800000"/>
            <a:headEnd/>
            <a:tailEnd/>
          </a:ln>
          <a:effectLst/>
        </p:spPr>
        <p:txBody>
          <a:bodyPr wrap="none">
            <a:spAutoFit/>
          </a:bodyPr>
          <a:lstStyle/>
          <a:p>
            <a:pPr algn="ctr" rtl="0"/>
            <a:r>
              <a:rPr lang="en-US" sz="1200" b="1"/>
              <a:t>reachable</a:t>
            </a:r>
            <a:br>
              <a:rPr lang="en-US" sz="1200" b="1"/>
            </a:br>
            <a:r>
              <a:rPr lang="en-US" sz="1200" b="1"/>
              <a:t>states</a:t>
            </a:r>
          </a:p>
        </p:txBody>
      </p:sp>
      <p:sp>
        <p:nvSpPr>
          <p:cNvPr id="49" name="הסבר מלבני 25"/>
          <p:cNvSpPr/>
          <p:nvPr/>
        </p:nvSpPr>
        <p:spPr>
          <a:xfrm>
            <a:off x="2367367" y="1459411"/>
            <a:ext cx="858433" cy="686890"/>
          </a:xfrm>
          <a:prstGeom prst="wedgeRectCallout">
            <a:avLst>
              <a:gd name="adj1" fmla="val 44170"/>
              <a:gd name="adj2" fmla="val 8905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a:solidFill>
                  <a:schemeClr val="bg1"/>
                </a:solidFill>
              </a:rPr>
              <a:t>false positives</a:t>
            </a:r>
            <a:endParaRPr lang="he-IL" sz="1200" dirty="0">
              <a:solidFill>
                <a:schemeClr val="bg1"/>
              </a:solidFill>
            </a:endParaRPr>
          </a:p>
        </p:txBody>
      </p:sp>
      <p:sp>
        <p:nvSpPr>
          <p:cNvPr id="52" name="Freeform 51"/>
          <p:cNvSpPr>
            <a:spLocks/>
          </p:cNvSpPr>
          <p:nvPr/>
        </p:nvSpPr>
        <p:spPr bwMode="auto">
          <a:xfrm>
            <a:off x="4946649" y="2394508"/>
            <a:ext cx="2485600" cy="2310842"/>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he-IL" sz="1200"/>
          </a:p>
        </p:txBody>
      </p:sp>
      <p:sp>
        <p:nvSpPr>
          <p:cNvPr id="53" name="Freeform 52"/>
          <p:cNvSpPr>
            <a:spLocks/>
          </p:cNvSpPr>
          <p:nvPr/>
        </p:nvSpPr>
        <p:spPr bwMode="auto">
          <a:xfrm>
            <a:off x="7110650" y="2108200"/>
            <a:ext cx="1392000" cy="1341279"/>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alpha val="87000"/>
            </a:srgbClr>
          </a:solidFill>
          <a:ln w="9525">
            <a:solidFill>
              <a:schemeClr val="tx1"/>
            </a:solidFill>
            <a:round/>
            <a:headEnd/>
            <a:tailEnd/>
          </a:ln>
          <a:effectLst/>
        </p:spPr>
        <p:txBody>
          <a:bodyPr/>
          <a:lstStyle/>
          <a:p>
            <a:endParaRPr lang="he-IL" sz="1200"/>
          </a:p>
        </p:txBody>
      </p:sp>
      <p:sp>
        <p:nvSpPr>
          <p:cNvPr id="54" name="Rectangle 5"/>
          <p:cNvSpPr>
            <a:spLocks noChangeArrowheads="1"/>
          </p:cNvSpPr>
          <p:nvPr/>
        </p:nvSpPr>
        <p:spPr bwMode="auto">
          <a:xfrm>
            <a:off x="4946649" y="2108200"/>
            <a:ext cx="3556000" cy="2597150"/>
          </a:xfrm>
          <a:prstGeom prst="rect">
            <a:avLst/>
          </a:prstGeom>
          <a:noFill/>
          <a:ln w="9525">
            <a:solidFill>
              <a:schemeClr val="tx1"/>
            </a:solidFill>
            <a:miter lim="800000"/>
            <a:headEnd/>
            <a:tailEnd/>
          </a:ln>
          <a:effectLst/>
        </p:spPr>
        <p:txBody>
          <a:bodyPr wrap="none" anchor="ctr"/>
          <a:lstStyle/>
          <a:p>
            <a:endParaRPr lang="he-IL" sz="1200"/>
          </a:p>
        </p:txBody>
      </p:sp>
      <p:sp>
        <p:nvSpPr>
          <p:cNvPr id="55" name="Line 10"/>
          <p:cNvSpPr>
            <a:spLocks noChangeShapeType="1"/>
          </p:cNvSpPr>
          <p:nvPr/>
        </p:nvSpPr>
        <p:spPr bwMode="auto">
          <a:xfrm>
            <a:off x="5345849" y="2108200"/>
            <a:ext cx="0" cy="2597150"/>
          </a:xfrm>
          <a:prstGeom prst="line">
            <a:avLst/>
          </a:prstGeom>
          <a:noFill/>
          <a:ln w="9525">
            <a:solidFill>
              <a:schemeClr val="tx1"/>
            </a:solidFill>
            <a:round/>
            <a:headEnd/>
            <a:tailEnd/>
          </a:ln>
          <a:effectLst/>
        </p:spPr>
        <p:txBody>
          <a:bodyPr/>
          <a:lstStyle/>
          <a:p>
            <a:endParaRPr lang="he-IL" sz="1200"/>
          </a:p>
        </p:txBody>
      </p:sp>
      <p:sp>
        <p:nvSpPr>
          <p:cNvPr id="56" name="Line 11"/>
          <p:cNvSpPr>
            <a:spLocks noChangeShapeType="1"/>
          </p:cNvSpPr>
          <p:nvPr/>
        </p:nvSpPr>
        <p:spPr bwMode="auto">
          <a:xfrm>
            <a:off x="5745049" y="2108200"/>
            <a:ext cx="0" cy="2597150"/>
          </a:xfrm>
          <a:prstGeom prst="line">
            <a:avLst/>
          </a:prstGeom>
          <a:noFill/>
          <a:ln w="9525">
            <a:solidFill>
              <a:schemeClr val="tx1"/>
            </a:solidFill>
            <a:round/>
            <a:headEnd/>
            <a:tailEnd/>
          </a:ln>
          <a:effectLst/>
        </p:spPr>
        <p:txBody>
          <a:bodyPr/>
          <a:lstStyle/>
          <a:p>
            <a:endParaRPr lang="he-IL" sz="1200"/>
          </a:p>
        </p:txBody>
      </p:sp>
      <p:sp>
        <p:nvSpPr>
          <p:cNvPr id="57" name="Line 12"/>
          <p:cNvSpPr>
            <a:spLocks noChangeShapeType="1"/>
          </p:cNvSpPr>
          <p:nvPr/>
        </p:nvSpPr>
        <p:spPr bwMode="auto">
          <a:xfrm>
            <a:off x="6144249" y="2108200"/>
            <a:ext cx="0" cy="2597150"/>
          </a:xfrm>
          <a:prstGeom prst="line">
            <a:avLst/>
          </a:prstGeom>
          <a:noFill/>
          <a:ln w="9525">
            <a:solidFill>
              <a:schemeClr val="tx1"/>
            </a:solidFill>
            <a:round/>
            <a:headEnd/>
            <a:tailEnd/>
          </a:ln>
          <a:effectLst/>
        </p:spPr>
        <p:txBody>
          <a:bodyPr/>
          <a:lstStyle/>
          <a:p>
            <a:endParaRPr lang="he-IL" sz="1200"/>
          </a:p>
        </p:txBody>
      </p:sp>
      <p:sp>
        <p:nvSpPr>
          <p:cNvPr id="58" name="Line 13"/>
          <p:cNvSpPr>
            <a:spLocks noChangeShapeType="1"/>
          </p:cNvSpPr>
          <p:nvPr/>
        </p:nvSpPr>
        <p:spPr bwMode="auto">
          <a:xfrm>
            <a:off x="6579449" y="2108200"/>
            <a:ext cx="0" cy="2597150"/>
          </a:xfrm>
          <a:prstGeom prst="line">
            <a:avLst/>
          </a:prstGeom>
          <a:noFill/>
          <a:ln w="9525">
            <a:solidFill>
              <a:schemeClr val="tx1"/>
            </a:solidFill>
            <a:round/>
            <a:headEnd/>
            <a:tailEnd/>
          </a:ln>
          <a:effectLst/>
        </p:spPr>
        <p:txBody>
          <a:bodyPr/>
          <a:lstStyle/>
          <a:p>
            <a:endParaRPr lang="he-IL" sz="1200"/>
          </a:p>
        </p:txBody>
      </p:sp>
      <p:sp>
        <p:nvSpPr>
          <p:cNvPr id="59" name="Line 14"/>
          <p:cNvSpPr>
            <a:spLocks noChangeShapeType="1"/>
          </p:cNvSpPr>
          <p:nvPr/>
        </p:nvSpPr>
        <p:spPr bwMode="auto">
          <a:xfrm>
            <a:off x="7015449" y="2108200"/>
            <a:ext cx="0" cy="2597150"/>
          </a:xfrm>
          <a:prstGeom prst="line">
            <a:avLst/>
          </a:prstGeom>
          <a:noFill/>
          <a:ln w="9525">
            <a:solidFill>
              <a:schemeClr val="tx1"/>
            </a:solidFill>
            <a:round/>
            <a:headEnd/>
            <a:tailEnd/>
          </a:ln>
          <a:effectLst/>
        </p:spPr>
        <p:txBody>
          <a:bodyPr/>
          <a:lstStyle/>
          <a:p>
            <a:endParaRPr lang="he-IL" sz="1200"/>
          </a:p>
        </p:txBody>
      </p:sp>
      <p:sp>
        <p:nvSpPr>
          <p:cNvPr id="60" name="Line 15"/>
          <p:cNvSpPr>
            <a:spLocks noChangeShapeType="1"/>
          </p:cNvSpPr>
          <p:nvPr/>
        </p:nvSpPr>
        <p:spPr bwMode="auto">
          <a:xfrm>
            <a:off x="7450650" y="2108200"/>
            <a:ext cx="0" cy="2597150"/>
          </a:xfrm>
          <a:prstGeom prst="line">
            <a:avLst/>
          </a:prstGeom>
          <a:noFill/>
          <a:ln w="9525">
            <a:solidFill>
              <a:schemeClr val="tx1"/>
            </a:solidFill>
            <a:round/>
            <a:headEnd/>
            <a:tailEnd/>
          </a:ln>
          <a:effectLst/>
        </p:spPr>
        <p:txBody>
          <a:bodyPr/>
          <a:lstStyle/>
          <a:p>
            <a:endParaRPr lang="he-IL" sz="1200"/>
          </a:p>
        </p:txBody>
      </p:sp>
      <p:sp>
        <p:nvSpPr>
          <p:cNvPr id="61" name="Line 16"/>
          <p:cNvSpPr>
            <a:spLocks noChangeShapeType="1"/>
          </p:cNvSpPr>
          <p:nvPr/>
        </p:nvSpPr>
        <p:spPr bwMode="auto">
          <a:xfrm>
            <a:off x="7849849" y="2108200"/>
            <a:ext cx="0" cy="2597150"/>
          </a:xfrm>
          <a:prstGeom prst="line">
            <a:avLst/>
          </a:prstGeom>
          <a:noFill/>
          <a:ln w="9525">
            <a:solidFill>
              <a:schemeClr val="tx1"/>
            </a:solidFill>
            <a:round/>
            <a:headEnd/>
            <a:tailEnd/>
          </a:ln>
          <a:effectLst/>
        </p:spPr>
        <p:txBody>
          <a:bodyPr/>
          <a:lstStyle/>
          <a:p>
            <a:endParaRPr lang="he-IL" sz="1200"/>
          </a:p>
        </p:txBody>
      </p:sp>
      <p:sp>
        <p:nvSpPr>
          <p:cNvPr id="62" name="Line 17"/>
          <p:cNvSpPr>
            <a:spLocks noChangeShapeType="1"/>
          </p:cNvSpPr>
          <p:nvPr/>
        </p:nvSpPr>
        <p:spPr bwMode="auto">
          <a:xfrm>
            <a:off x="8176249" y="2108200"/>
            <a:ext cx="0" cy="2597150"/>
          </a:xfrm>
          <a:prstGeom prst="line">
            <a:avLst/>
          </a:prstGeom>
          <a:noFill/>
          <a:ln w="9525">
            <a:solidFill>
              <a:schemeClr val="tx1"/>
            </a:solidFill>
            <a:round/>
            <a:headEnd/>
            <a:tailEnd/>
          </a:ln>
          <a:effectLst/>
        </p:spPr>
        <p:txBody>
          <a:bodyPr/>
          <a:lstStyle/>
          <a:p>
            <a:endParaRPr lang="he-IL" sz="1200"/>
          </a:p>
        </p:txBody>
      </p:sp>
      <p:sp>
        <p:nvSpPr>
          <p:cNvPr id="63" name="Line 18"/>
          <p:cNvSpPr>
            <a:spLocks noChangeShapeType="1"/>
          </p:cNvSpPr>
          <p:nvPr/>
        </p:nvSpPr>
        <p:spPr bwMode="auto">
          <a:xfrm>
            <a:off x="4946649" y="4309372"/>
            <a:ext cx="3556000" cy="0"/>
          </a:xfrm>
          <a:prstGeom prst="line">
            <a:avLst/>
          </a:prstGeom>
          <a:noFill/>
          <a:ln w="9525">
            <a:solidFill>
              <a:schemeClr val="tx1"/>
            </a:solidFill>
            <a:round/>
            <a:headEnd/>
            <a:tailEnd/>
          </a:ln>
          <a:effectLst/>
        </p:spPr>
        <p:txBody>
          <a:bodyPr/>
          <a:lstStyle/>
          <a:p>
            <a:endParaRPr lang="he-IL" sz="1200"/>
          </a:p>
        </p:txBody>
      </p:sp>
      <p:sp>
        <p:nvSpPr>
          <p:cNvPr id="64" name="Line 19"/>
          <p:cNvSpPr>
            <a:spLocks noChangeShapeType="1"/>
          </p:cNvSpPr>
          <p:nvPr/>
        </p:nvSpPr>
        <p:spPr bwMode="auto">
          <a:xfrm>
            <a:off x="4946649" y="3868749"/>
            <a:ext cx="3556000" cy="0"/>
          </a:xfrm>
          <a:prstGeom prst="line">
            <a:avLst/>
          </a:prstGeom>
          <a:noFill/>
          <a:ln w="9525">
            <a:solidFill>
              <a:schemeClr val="tx1"/>
            </a:solidFill>
            <a:round/>
            <a:headEnd/>
            <a:tailEnd/>
          </a:ln>
          <a:effectLst/>
        </p:spPr>
        <p:txBody>
          <a:bodyPr/>
          <a:lstStyle/>
          <a:p>
            <a:endParaRPr lang="he-IL" sz="1200"/>
          </a:p>
        </p:txBody>
      </p:sp>
      <p:sp>
        <p:nvSpPr>
          <p:cNvPr id="65" name="Line 20"/>
          <p:cNvSpPr>
            <a:spLocks noChangeShapeType="1"/>
          </p:cNvSpPr>
          <p:nvPr/>
        </p:nvSpPr>
        <p:spPr bwMode="auto">
          <a:xfrm>
            <a:off x="4946649" y="3296134"/>
            <a:ext cx="3556000" cy="0"/>
          </a:xfrm>
          <a:prstGeom prst="line">
            <a:avLst/>
          </a:prstGeom>
          <a:noFill/>
          <a:ln w="9525">
            <a:solidFill>
              <a:schemeClr val="tx1"/>
            </a:solidFill>
            <a:round/>
            <a:headEnd/>
            <a:tailEnd/>
          </a:ln>
          <a:effectLst/>
        </p:spPr>
        <p:txBody>
          <a:bodyPr/>
          <a:lstStyle/>
          <a:p>
            <a:endParaRPr lang="he-IL" sz="1200"/>
          </a:p>
        </p:txBody>
      </p:sp>
      <p:sp>
        <p:nvSpPr>
          <p:cNvPr id="66" name="Line 21"/>
          <p:cNvSpPr>
            <a:spLocks noChangeShapeType="1"/>
          </p:cNvSpPr>
          <p:nvPr/>
        </p:nvSpPr>
        <p:spPr bwMode="auto">
          <a:xfrm>
            <a:off x="4946649" y="2900156"/>
            <a:ext cx="3556000" cy="0"/>
          </a:xfrm>
          <a:prstGeom prst="line">
            <a:avLst/>
          </a:prstGeom>
          <a:noFill/>
          <a:ln w="9525">
            <a:solidFill>
              <a:schemeClr val="tx1"/>
            </a:solidFill>
            <a:round/>
            <a:headEnd/>
            <a:tailEnd/>
          </a:ln>
          <a:effectLst/>
        </p:spPr>
        <p:txBody>
          <a:bodyPr/>
          <a:lstStyle/>
          <a:p>
            <a:endParaRPr lang="he-IL" sz="1200"/>
          </a:p>
        </p:txBody>
      </p:sp>
      <p:sp>
        <p:nvSpPr>
          <p:cNvPr id="67" name="Line 22"/>
          <p:cNvSpPr>
            <a:spLocks noChangeShapeType="1"/>
          </p:cNvSpPr>
          <p:nvPr/>
        </p:nvSpPr>
        <p:spPr bwMode="auto">
          <a:xfrm>
            <a:off x="4946649" y="2547852"/>
            <a:ext cx="3556000" cy="0"/>
          </a:xfrm>
          <a:prstGeom prst="line">
            <a:avLst/>
          </a:prstGeom>
          <a:noFill/>
          <a:ln w="9525">
            <a:solidFill>
              <a:schemeClr val="tx1"/>
            </a:solidFill>
            <a:round/>
            <a:headEnd/>
            <a:tailEnd/>
          </a:ln>
          <a:effectLst/>
        </p:spPr>
        <p:txBody>
          <a:bodyPr/>
          <a:lstStyle/>
          <a:p>
            <a:endParaRPr lang="he-IL" sz="1200"/>
          </a:p>
        </p:txBody>
      </p:sp>
      <p:sp>
        <p:nvSpPr>
          <p:cNvPr id="68" name="Freeform 23"/>
          <p:cNvSpPr>
            <a:spLocks/>
          </p:cNvSpPr>
          <p:nvPr/>
        </p:nvSpPr>
        <p:spPr bwMode="auto">
          <a:xfrm>
            <a:off x="4946649" y="2902097"/>
            <a:ext cx="1857328" cy="1803253"/>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rgbClr val="CC0066">
              <a:alpha val="37000"/>
            </a:srgbClr>
          </a:solidFill>
          <a:ln w="9525">
            <a:solidFill>
              <a:schemeClr val="tx1"/>
            </a:solidFill>
            <a:round/>
            <a:headEnd/>
            <a:tailEnd/>
          </a:ln>
          <a:effectLst/>
        </p:spPr>
        <p:txBody>
          <a:bodyPr/>
          <a:lstStyle/>
          <a:p>
            <a:endParaRPr lang="he-IL" sz="1200"/>
          </a:p>
        </p:txBody>
      </p:sp>
      <p:grpSp>
        <p:nvGrpSpPr>
          <p:cNvPr id="69" name="קבוצה 24"/>
          <p:cNvGrpSpPr/>
          <p:nvPr/>
        </p:nvGrpSpPr>
        <p:grpSpPr>
          <a:xfrm>
            <a:off x="4946649" y="4265698"/>
            <a:ext cx="616800" cy="505339"/>
            <a:chOff x="1116013" y="5373688"/>
            <a:chExt cx="1223962" cy="826581"/>
          </a:xfrm>
        </p:grpSpPr>
        <p:sp>
          <p:nvSpPr>
            <p:cNvPr id="75"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sz="1200"/>
            </a:p>
          </p:txBody>
        </p:sp>
        <p:sp>
          <p:nvSpPr>
            <p:cNvPr id="76" name="Text Box 7"/>
            <p:cNvSpPr txBox="1">
              <a:spLocks noChangeArrowheads="1"/>
            </p:cNvSpPr>
            <p:nvPr/>
          </p:nvSpPr>
          <p:spPr bwMode="auto">
            <a:xfrm>
              <a:off x="1133591" y="5445125"/>
              <a:ext cx="1126894" cy="755144"/>
            </a:xfrm>
            <a:prstGeom prst="rect">
              <a:avLst/>
            </a:prstGeom>
            <a:noFill/>
            <a:ln w="9525">
              <a:noFill/>
              <a:miter lim="800000"/>
              <a:headEnd/>
              <a:tailEnd/>
            </a:ln>
            <a:effectLst/>
          </p:spPr>
          <p:txBody>
            <a:bodyPr wrap="none">
              <a:spAutoFit/>
            </a:bodyPr>
            <a:lstStyle/>
            <a:p>
              <a:pPr algn="ctr" rtl="0"/>
              <a:r>
                <a:rPr lang="en-US" sz="1200"/>
                <a:t>initial</a:t>
              </a:r>
              <a:br>
                <a:rPr lang="en-US" sz="1200"/>
              </a:br>
              <a:r>
                <a:rPr lang="en-US" sz="1200"/>
                <a:t>states</a:t>
              </a:r>
            </a:p>
          </p:txBody>
        </p:sp>
      </p:grpSp>
      <p:sp>
        <p:nvSpPr>
          <p:cNvPr id="70" name="Text Box 8"/>
          <p:cNvSpPr txBox="1">
            <a:spLocks noChangeArrowheads="1"/>
          </p:cNvSpPr>
          <p:nvPr/>
        </p:nvSpPr>
        <p:spPr bwMode="auto">
          <a:xfrm>
            <a:off x="7772369" y="2284382"/>
            <a:ext cx="607859" cy="461665"/>
          </a:xfrm>
          <a:prstGeom prst="rect">
            <a:avLst/>
          </a:prstGeom>
          <a:noFill/>
          <a:ln w="9525">
            <a:noFill/>
            <a:miter lim="800000"/>
            <a:headEnd/>
            <a:tailEnd/>
          </a:ln>
          <a:effectLst/>
        </p:spPr>
        <p:txBody>
          <a:bodyPr wrap="none">
            <a:spAutoFit/>
          </a:bodyPr>
          <a:lstStyle/>
          <a:p>
            <a:pPr algn="ctr" rtl="0"/>
            <a:r>
              <a:rPr lang="en-US" sz="1200" b="1" dirty="0">
                <a:solidFill>
                  <a:schemeClr val="bg1"/>
                </a:solidFill>
              </a:rPr>
              <a:t>bad</a:t>
            </a:r>
            <a:br>
              <a:rPr lang="en-US" sz="1200" b="1" dirty="0">
                <a:solidFill>
                  <a:schemeClr val="bg1"/>
                </a:solidFill>
              </a:rPr>
            </a:br>
            <a:r>
              <a:rPr lang="en-US" sz="1200" b="1" dirty="0">
                <a:solidFill>
                  <a:schemeClr val="bg1"/>
                </a:solidFill>
              </a:rPr>
              <a:t>states</a:t>
            </a:r>
          </a:p>
        </p:txBody>
      </p:sp>
      <p:sp>
        <p:nvSpPr>
          <p:cNvPr id="71" name="Text Box 9"/>
          <p:cNvSpPr txBox="1">
            <a:spLocks noChangeArrowheads="1"/>
          </p:cNvSpPr>
          <p:nvPr/>
        </p:nvSpPr>
        <p:spPr bwMode="auto">
          <a:xfrm>
            <a:off x="5838847" y="3385423"/>
            <a:ext cx="833206" cy="461665"/>
          </a:xfrm>
          <a:prstGeom prst="rect">
            <a:avLst/>
          </a:prstGeom>
          <a:noFill/>
          <a:ln w="9525">
            <a:noFill/>
            <a:miter lim="800000"/>
            <a:headEnd/>
            <a:tailEnd/>
          </a:ln>
          <a:effectLst/>
        </p:spPr>
        <p:txBody>
          <a:bodyPr wrap="none">
            <a:spAutoFit/>
          </a:bodyPr>
          <a:lstStyle/>
          <a:p>
            <a:pPr algn="ctr" rtl="0"/>
            <a:r>
              <a:rPr lang="en-US" sz="1200" b="1"/>
              <a:t>reachable</a:t>
            </a:r>
            <a:br>
              <a:rPr lang="en-US" sz="1200" b="1"/>
            </a:br>
            <a:r>
              <a:rPr lang="en-US" sz="1200" b="1"/>
              <a:t>states</a:t>
            </a:r>
          </a:p>
        </p:txBody>
      </p:sp>
      <p:sp>
        <p:nvSpPr>
          <p:cNvPr id="72" name="הסבר מלבני 25"/>
          <p:cNvSpPr/>
          <p:nvPr/>
        </p:nvSpPr>
        <p:spPr>
          <a:xfrm>
            <a:off x="7556500" y="3496065"/>
            <a:ext cx="862949" cy="659963"/>
          </a:xfrm>
          <a:prstGeom prst="wedgeRectCallout">
            <a:avLst>
              <a:gd name="adj1" fmla="val -78871"/>
              <a:gd name="adj2" fmla="val -94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a:solidFill>
                  <a:schemeClr val="bg1"/>
                </a:solidFill>
              </a:rPr>
              <a:t>false negatives</a:t>
            </a:r>
            <a:endParaRPr lang="he-IL" sz="1200" dirty="0">
              <a:solidFill>
                <a:schemeClr val="bg1"/>
              </a:solidFill>
            </a:endParaRPr>
          </a:p>
        </p:txBody>
      </p:sp>
      <p:sp>
        <p:nvSpPr>
          <p:cNvPr id="73" name="Freeform 23"/>
          <p:cNvSpPr>
            <a:spLocks/>
          </p:cNvSpPr>
          <p:nvPr/>
        </p:nvSpPr>
        <p:spPr bwMode="auto">
          <a:xfrm>
            <a:off x="6801586" y="2902097"/>
            <a:ext cx="430663" cy="390155"/>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rgbClr val="CC0066">
              <a:alpha val="37000"/>
            </a:srgbClr>
          </a:solidFill>
          <a:ln w="9525">
            <a:noFill/>
            <a:round/>
            <a:headEnd/>
            <a:tailEnd/>
          </a:ln>
          <a:effectLst/>
        </p:spPr>
        <p:txBody>
          <a:bodyPr/>
          <a:lstStyle/>
          <a:p>
            <a:endParaRPr lang="he-IL" sz="1200"/>
          </a:p>
        </p:txBody>
      </p:sp>
      <p:sp>
        <p:nvSpPr>
          <p:cNvPr id="74" name="Right Triangle 73"/>
          <p:cNvSpPr/>
          <p:nvPr/>
        </p:nvSpPr>
        <p:spPr>
          <a:xfrm flipV="1">
            <a:off x="6800249" y="3290311"/>
            <a:ext cx="432000" cy="1407275"/>
          </a:xfrm>
          <a:prstGeom prst="rtTriangle">
            <a:avLst/>
          </a:prstGeom>
          <a:solidFill>
            <a:schemeClr val="accent2">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 name="TextBox 4"/>
          <p:cNvSpPr txBox="1"/>
          <p:nvPr/>
        </p:nvSpPr>
        <p:spPr>
          <a:xfrm>
            <a:off x="2184400" y="4889500"/>
            <a:ext cx="1111250" cy="369332"/>
          </a:xfrm>
          <a:prstGeom prst="rect">
            <a:avLst/>
          </a:prstGeom>
          <a:noFill/>
        </p:spPr>
        <p:txBody>
          <a:bodyPr wrap="square" rtlCol="0">
            <a:spAutoFit/>
          </a:bodyPr>
          <a:lstStyle/>
          <a:p>
            <a:pPr algn="ctr"/>
            <a:r>
              <a:rPr lang="en-US" dirty="0"/>
              <a:t>Sound</a:t>
            </a:r>
          </a:p>
        </p:txBody>
      </p:sp>
      <p:sp>
        <p:nvSpPr>
          <p:cNvPr id="77" name="TextBox 76"/>
          <p:cNvSpPr txBox="1"/>
          <p:nvPr/>
        </p:nvSpPr>
        <p:spPr>
          <a:xfrm>
            <a:off x="6178550" y="4889500"/>
            <a:ext cx="1111250" cy="369332"/>
          </a:xfrm>
          <a:prstGeom prst="rect">
            <a:avLst/>
          </a:prstGeom>
          <a:noFill/>
        </p:spPr>
        <p:txBody>
          <a:bodyPr wrap="square" rtlCol="0">
            <a:spAutoFit/>
          </a:bodyPr>
          <a:lstStyle/>
          <a:p>
            <a:pPr algn="ctr"/>
            <a:r>
              <a:rPr lang="en-US" dirty="0"/>
              <a:t>Complete</a:t>
            </a:r>
          </a:p>
        </p:txBody>
      </p:sp>
    </p:spTree>
    <p:extLst>
      <p:ext uri="{BB962C8B-B14F-4D97-AF65-F5344CB8AC3E}">
        <p14:creationId xmlns:p14="http://schemas.microsoft.com/office/powerpoint/2010/main" val="40423121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reeform 2"/>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he-IL"/>
          </a:p>
        </p:txBody>
      </p:sp>
      <p:sp>
        <p:nvSpPr>
          <p:cNvPr id="138243" name="Freeform 3"/>
          <p:cNvSpPr>
            <a:spLocks/>
          </p:cNvSpPr>
          <p:nvPr/>
        </p:nvSpPr>
        <p:spPr bwMode="auto">
          <a:xfrm>
            <a:off x="5410201" y="1844675"/>
            <a:ext cx="2762250" cy="2193926"/>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alpha val="87000"/>
            </a:srgbClr>
          </a:solidFill>
          <a:ln w="9525">
            <a:solidFill>
              <a:schemeClr val="tx1"/>
            </a:solidFill>
            <a:round/>
            <a:headEnd/>
            <a:tailEnd/>
          </a:ln>
          <a:effectLst/>
        </p:spPr>
        <p:txBody>
          <a:bodyPr/>
          <a:lstStyle/>
          <a:p>
            <a:endParaRPr lang="he-IL"/>
          </a:p>
        </p:txBody>
      </p:sp>
      <p:sp>
        <p:nvSpPr>
          <p:cNvPr id="29" name="Slide Number Placeholder 12"/>
          <p:cNvSpPr>
            <a:spLocks noGrp="1"/>
          </p:cNvSpPr>
          <p:nvPr>
            <p:ph type="sldNum" sz="quarter" idx="12"/>
          </p:nvPr>
        </p:nvSpPr>
        <p:spPr/>
        <p:txBody>
          <a:bodyPr/>
          <a:lstStyle/>
          <a:p>
            <a:fld id="{B6F15528-21DE-4FAA-801E-634DDDAF4B2B}" type="slidenum">
              <a:rPr lang="en-US" smtClean="0"/>
              <a:pPr/>
              <a:t>79</a:t>
            </a:fld>
            <a:endParaRPr lang="en-US"/>
          </a:p>
        </p:txBody>
      </p:sp>
      <p:sp>
        <p:nvSpPr>
          <p:cNvPr id="138245" name="Rectangle 5"/>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138250" name="Line 10"/>
          <p:cNvSpPr>
            <a:spLocks noChangeShapeType="1"/>
          </p:cNvSpPr>
          <p:nvPr/>
        </p:nvSpPr>
        <p:spPr bwMode="auto">
          <a:xfrm>
            <a:off x="1908175" y="1844675"/>
            <a:ext cx="0" cy="4248150"/>
          </a:xfrm>
          <a:prstGeom prst="line">
            <a:avLst/>
          </a:prstGeom>
          <a:noFill/>
          <a:ln w="9525">
            <a:solidFill>
              <a:schemeClr val="tx1"/>
            </a:solidFill>
            <a:round/>
            <a:headEnd/>
            <a:tailEnd/>
          </a:ln>
          <a:effectLst/>
        </p:spPr>
        <p:txBody>
          <a:bodyPr/>
          <a:lstStyle/>
          <a:p>
            <a:endParaRPr lang="he-IL"/>
          </a:p>
        </p:txBody>
      </p:sp>
      <p:sp>
        <p:nvSpPr>
          <p:cNvPr id="138251" name="Line 11"/>
          <p:cNvSpPr>
            <a:spLocks noChangeShapeType="1"/>
          </p:cNvSpPr>
          <p:nvPr/>
        </p:nvSpPr>
        <p:spPr bwMode="auto">
          <a:xfrm>
            <a:off x="2700338" y="1844675"/>
            <a:ext cx="0" cy="4248150"/>
          </a:xfrm>
          <a:prstGeom prst="line">
            <a:avLst/>
          </a:prstGeom>
          <a:noFill/>
          <a:ln w="9525">
            <a:solidFill>
              <a:schemeClr val="tx1"/>
            </a:solidFill>
            <a:round/>
            <a:headEnd/>
            <a:tailEnd/>
          </a:ln>
          <a:effectLst/>
        </p:spPr>
        <p:txBody>
          <a:bodyPr/>
          <a:lstStyle/>
          <a:p>
            <a:endParaRPr lang="he-IL"/>
          </a:p>
        </p:txBody>
      </p:sp>
      <p:sp>
        <p:nvSpPr>
          <p:cNvPr id="138252" name="Line 12"/>
          <p:cNvSpPr>
            <a:spLocks noChangeShapeType="1"/>
          </p:cNvSpPr>
          <p:nvPr/>
        </p:nvSpPr>
        <p:spPr bwMode="auto">
          <a:xfrm>
            <a:off x="3492500" y="1844675"/>
            <a:ext cx="0" cy="4248150"/>
          </a:xfrm>
          <a:prstGeom prst="line">
            <a:avLst/>
          </a:prstGeom>
          <a:noFill/>
          <a:ln w="9525">
            <a:solidFill>
              <a:schemeClr val="tx1"/>
            </a:solidFill>
            <a:round/>
            <a:headEnd/>
            <a:tailEnd/>
          </a:ln>
          <a:effectLst/>
        </p:spPr>
        <p:txBody>
          <a:bodyPr/>
          <a:lstStyle/>
          <a:p>
            <a:endParaRPr lang="he-IL"/>
          </a:p>
        </p:txBody>
      </p:sp>
      <p:sp>
        <p:nvSpPr>
          <p:cNvPr id="138253" name="Line 13"/>
          <p:cNvSpPr>
            <a:spLocks noChangeShapeType="1"/>
          </p:cNvSpPr>
          <p:nvPr/>
        </p:nvSpPr>
        <p:spPr bwMode="auto">
          <a:xfrm>
            <a:off x="4356100" y="1844675"/>
            <a:ext cx="0" cy="4248150"/>
          </a:xfrm>
          <a:prstGeom prst="line">
            <a:avLst/>
          </a:prstGeom>
          <a:noFill/>
          <a:ln w="9525">
            <a:solidFill>
              <a:schemeClr val="tx1"/>
            </a:solidFill>
            <a:round/>
            <a:headEnd/>
            <a:tailEnd/>
          </a:ln>
          <a:effectLst/>
        </p:spPr>
        <p:txBody>
          <a:bodyPr/>
          <a:lstStyle/>
          <a:p>
            <a:endParaRPr lang="he-IL"/>
          </a:p>
        </p:txBody>
      </p:sp>
      <p:sp>
        <p:nvSpPr>
          <p:cNvPr id="138254" name="Line 14"/>
          <p:cNvSpPr>
            <a:spLocks noChangeShapeType="1"/>
          </p:cNvSpPr>
          <p:nvPr/>
        </p:nvSpPr>
        <p:spPr bwMode="auto">
          <a:xfrm>
            <a:off x="5221288" y="1844675"/>
            <a:ext cx="0" cy="4248150"/>
          </a:xfrm>
          <a:prstGeom prst="line">
            <a:avLst/>
          </a:prstGeom>
          <a:noFill/>
          <a:ln w="9525">
            <a:solidFill>
              <a:schemeClr val="tx1"/>
            </a:solidFill>
            <a:round/>
            <a:headEnd/>
            <a:tailEnd/>
          </a:ln>
          <a:effectLst/>
        </p:spPr>
        <p:txBody>
          <a:bodyPr/>
          <a:lstStyle/>
          <a:p>
            <a:endParaRPr lang="he-IL"/>
          </a:p>
        </p:txBody>
      </p:sp>
      <p:sp>
        <p:nvSpPr>
          <p:cNvPr id="138255" name="Line 15"/>
          <p:cNvSpPr>
            <a:spLocks noChangeShapeType="1"/>
          </p:cNvSpPr>
          <p:nvPr/>
        </p:nvSpPr>
        <p:spPr bwMode="auto">
          <a:xfrm>
            <a:off x="6084888" y="1844675"/>
            <a:ext cx="0" cy="4248150"/>
          </a:xfrm>
          <a:prstGeom prst="line">
            <a:avLst/>
          </a:prstGeom>
          <a:noFill/>
          <a:ln w="9525">
            <a:solidFill>
              <a:schemeClr val="tx1"/>
            </a:solidFill>
            <a:round/>
            <a:headEnd/>
            <a:tailEnd/>
          </a:ln>
          <a:effectLst/>
        </p:spPr>
        <p:txBody>
          <a:bodyPr/>
          <a:lstStyle/>
          <a:p>
            <a:endParaRPr lang="he-IL"/>
          </a:p>
        </p:txBody>
      </p:sp>
      <p:sp>
        <p:nvSpPr>
          <p:cNvPr id="138256" name="Line 16"/>
          <p:cNvSpPr>
            <a:spLocks noChangeShapeType="1"/>
          </p:cNvSpPr>
          <p:nvPr/>
        </p:nvSpPr>
        <p:spPr bwMode="auto">
          <a:xfrm>
            <a:off x="6877050" y="1844675"/>
            <a:ext cx="0" cy="4248150"/>
          </a:xfrm>
          <a:prstGeom prst="line">
            <a:avLst/>
          </a:prstGeom>
          <a:noFill/>
          <a:ln w="9525">
            <a:solidFill>
              <a:schemeClr val="tx1"/>
            </a:solidFill>
            <a:round/>
            <a:headEnd/>
            <a:tailEnd/>
          </a:ln>
          <a:effectLst/>
        </p:spPr>
        <p:txBody>
          <a:bodyPr/>
          <a:lstStyle/>
          <a:p>
            <a:endParaRPr lang="he-IL"/>
          </a:p>
        </p:txBody>
      </p:sp>
      <p:sp>
        <p:nvSpPr>
          <p:cNvPr id="138257" name="Line 17"/>
          <p:cNvSpPr>
            <a:spLocks noChangeShapeType="1"/>
          </p:cNvSpPr>
          <p:nvPr/>
        </p:nvSpPr>
        <p:spPr bwMode="auto">
          <a:xfrm>
            <a:off x="7524750" y="1844675"/>
            <a:ext cx="0" cy="4248150"/>
          </a:xfrm>
          <a:prstGeom prst="line">
            <a:avLst/>
          </a:prstGeom>
          <a:noFill/>
          <a:ln w="9525">
            <a:solidFill>
              <a:schemeClr val="tx1"/>
            </a:solidFill>
            <a:round/>
            <a:headEnd/>
            <a:tailEnd/>
          </a:ln>
          <a:effectLst/>
        </p:spPr>
        <p:txBody>
          <a:bodyPr/>
          <a:lstStyle/>
          <a:p>
            <a:endParaRPr lang="he-IL"/>
          </a:p>
        </p:txBody>
      </p:sp>
      <p:sp>
        <p:nvSpPr>
          <p:cNvPr id="138258" name="Line 18"/>
          <p:cNvSpPr>
            <a:spLocks noChangeShapeType="1"/>
          </p:cNvSpPr>
          <p:nvPr/>
        </p:nvSpPr>
        <p:spPr bwMode="auto">
          <a:xfrm>
            <a:off x="1116013" y="5445125"/>
            <a:ext cx="7056437" cy="0"/>
          </a:xfrm>
          <a:prstGeom prst="line">
            <a:avLst/>
          </a:prstGeom>
          <a:noFill/>
          <a:ln w="9525">
            <a:solidFill>
              <a:schemeClr val="tx1"/>
            </a:solidFill>
            <a:round/>
            <a:headEnd/>
            <a:tailEnd/>
          </a:ln>
          <a:effectLst/>
        </p:spPr>
        <p:txBody>
          <a:bodyPr/>
          <a:lstStyle/>
          <a:p>
            <a:endParaRPr lang="he-IL"/>
          </a:p>
        </p:txBody>
      </p:sp>
      <p:sp>
        <p:nvSpPr>
          <p:cNvPr id="138259" name="Line 19"/>
          <p:cNvSpPr>
            <a:spLocks noChangeShapeType="1"/>
          </p:cNvSpPr>
          <p:nvPr/>
        </p:nvSpPr>
        <p:spPr bwMode="auto">
          <a:xfrm>
            <a:off x="1116013" y="4724400"/>
            <a:ext cx="7056437" cy="0"/>
          </a:xfrm>
          <a:prstGeom prst="line">
            <a:avLst/>
          </a:prstGeom>
          <a:noFill/>
          <a:ln w="9525">
            <a:solidFill>
              <a:schemeClr val="tx1"/>
            </a:solidFill>
            <a:round/>
            <a:headEnd/>
            <a:tailEnd/>
          </a:ln>
          <a:effectLst/>
        </p:spPr>
        <p:txBody>
          <a:bodyPr/>
          <a:lstStyle/>
          <a:p>
            <a:endParaRPr lang="he-IL"/>
          </a:p>
        </p:txBody>
      </p:sp>
      <p:sp>
        <p:nvSpPr>
          <p:cNvPr id="138260" name="Line 20"/>
          <p:cNvSpPr>
            <a:spLocks noChangeShapeType="1"/>
          </p:cNvSpPr>
          <p:nvPr/>
        </p:nvSpPr>
        <p:spPr bwMode="auto">
          <a:xfrm>
            <a:off x="1116013" y="3787775"/>
            <a:ext cx="7056437" cy="0"/>
          </a:xfrm>
          <a:prstGeom prst="line">
            <a:avLst/>
          </a:prstGeom>
          <a:noFill/>
          <a:ln w="9525">
            <a:solidFill>
              <a:schemeClr val="tx1"/>
            </a:solidFill>
            <a:round/>
            <a:headEnd/>
            <a:tailEnd/>
          </a:ln>
          <a:effectLst/>
        </p:spPr>
        <p:txBody>
          <a:bodyPr/>
          <a:lstStyle/>
          <a:p>
            <a:endParaRPr lang="he-IL"/>
          </a:p>
        </p:txBody>
      </p:sp>
      <p:sp>
        <p:nvSpPr>
          <p:cNvPr id="138261" name="Line 21"/>
          <p:cNvSpPr>
            <a:spLocks noChangeShapeType="1"/>
          </p:cNvSpPr>
          <p:nvPr/>
        </p:nvSpPr>
        <p:spPr bwMode="auto">
          <a:xfrm>
            <a:off x="1116013" y="3140075"/>
            <a:ext cx="7056437" cy="0"/>
          </a:xfrm>
          <a:prstGeom prst="line">
            <a:avLst/>
          </a:prstGeom>
          <a:noFill/>
          <a:ln w="9525">
            <a:solidFill>
              <a:schemeClr val="tx1"/>
            </a:solidFill>
            <a:round/>
            <a:headEnd/>
            <a:tailEnd/>
          </a:ln>
          <a:effectLst/>
        </p:spPr>
        <p:txBody>
          <a:bodyPr/>
          <a:lstStyle/>
          <a:p>
            <a:endParaRPr lang="he-IL"/>
          </a:p>
        </p:txBody>
      </p:sp>
      <p:sp>
        <p:nvSpPr>
          <p:cNvPr id="138262" name="Line 22"/>
          <p:cNvSpPr>
            <a:spLocks noChangeShapeType="1"/>
          </p:cNvSpPr>
          <p:nvPr/>
        </p:nvSpPr>
        <p:spPr bwMode="auto">
          <a:xfrm>
            <a:off x="1116013" y="2563813"/>
            <a:ext cx="7056437" cy="0"/>
          </a:xfrm>
          <a:prstGeom prst="line">
            <a:avLst/>
          </a:prstGeom>
          <a:noFill/>
          <a:ln w="9525">
            <a:solidFill>
              <a:schemeClr val="tx1"/>
            </a:solidFill>
            <a:round/>
            <a:headEnd/>
            <a:tailEnd/>
          </a:ln>
          <a:effectLst/>
        </p:spPr>
        <p:txBody>
          <a:bodyPr/>
          <a:lstStyle/>
          <a:p>
            <a:endParaRPr lang="he-IL"/>
          </a:p>
        </p:txBody>
      </p:sp>
      <p:sp>
        <p:nvSpPr>
          <p:cNvPr id="138263" name="Freeform 23"/>
          <p:cNvSpPr>
            <a:spLocks/>
          </p:cNvSpPr>
          <p:nvPr/>
        </p:nvSpPr>
        <p:spPr bwMode="auto">
          <a:xfrm>
            <a:off x="1116013" y="1847826"/>
            <a:ext cx="3685635" cy="4245000"/>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rgbClr val="CC0066">
              <a:alpha val="37000"/>
            </a:srgbClr>
          </a:solidFill>
          <a:ln w="9525">
            <a:solidFill>
              <a:schemeClr val="tx1"/>
            </a:solidFill>
            <a:round/>
            <a:headEnd/>
            <a:tailEnd/>
          </a:ln>
          <a:effectLst/>
        </p:spPr>
        <p:txBody>
          <a:bodyPr/>
          <a:lstStyle/>
          <a:p>
            <a:endParaRPr lang="he-IL"/>
          </a:p>
        </p:txBody>
      </p:sp>
      <p:grpSp>
        <p:nvGrpSpPr>
          <p:cNvPr id="25" name="קבוצה 24"/>
          <p:cNvGrpSpPr/>
          <p:nvPr/>
        </p:nvGrpSpPr>
        <p:grpSpPr>
          <a:xfrm>
            <a:off x="1116013" y="5373688"/>
            <a:ext cx="1223962" cy="719137"/>
            <a:chOff x="1116013" y="5373688"/>
            <a:chExt cx="1223962" cy="719137"/>
          </a:xfrm>
        </p:grpSpPr>
        <p:sp>
          <p:nvSpPr>
            <p:cNvPr id="26"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27"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grpSp>
      <p:sp>
        <p:nvSpPr>
          <p:cNvPr id="28"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30"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
        <p:nvSpPr>
          <p:cNvPr id="31" name="הסבר מלבני 25"/>
          <p:cNvSpPr/>
          <p:nvPr/>
        </p:nvSpPr>
        <p:spPr>
          <a:xfrm>
            <a:off x="6477000" y="4050595"/>
            <a:ext cx="1612900" cy="1092906"/>
          </a:xfrm>
          <a:prstGeom prst="wedgeRectCallout">
            <a:avLst>
              <a:gd name="adj1" fmla="val -83427"/>
              <a:gd name="adj2" fmla="val -6931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dirty="0">
                <a:solidFill>
                  <a:schemeClr val="bg1"/>
                </a:solidFill>
              </a:rPr>
              <a:t>false negatives</a:t>
            </a:r>
            <a:endParaRPr lang="he-IL" sz="2400" dirty="0">
              <a:solidFill>
                <a:schemeClr val="bg1"/>
              </a:solidFill>
            </a:endParaRPr>
          </a:p>
        </p:txBody>
      </p:sp>
      <p:sp>
        <p:nvSpPr>
          <p:cNvPr id="32" name="Freeform 23"/>
          <p:cNvSpPr>
            <a:spLocks/>
          </p:cNvSpPr>
          <p:nvPr/>
        </p:nvSpPr>
        <p:spPr bwMode="auto">
          <a:xfrm>
            <a:off x="4796902" y="1862094"/>
            <a:ext cx="1281855" cy="1919331"/>
          </a:xfrm>
          <a:custGeom>
            <a:avLst/>
            <a:gdLst/>
            <a:ahLst/>
            <a:cxnLst>
              <a:cxn ang="0">
                <a:pos x="0" y="408"/>
              </a:cxn>
              <a:cxn ang="0">
                <a:pos x="0" y="0"/>
              </a:cxn>
              <a:cxn ang="0">
                <a:pos x="499" y="0"/>
              </a:cxn>
              <a:cxn ang="0">
                <a:pos x="499" y="408"/>
              </a:cxn>
              <a:cxn ang="0">
                <a:pos x="0" y="408"/>
              </a:cxn>
            </a:cxnLst>
            <a:rect l="0" t="0" r="r" b="b"/>
            <a:pathLst>
              <a:path w="499" h="408">
                <a:moveTo>
                  <a:pt x="0" y="408"/>
                </a:moveTo>
                <a:lnTo>
                  <a:pt x="0" y="0"/>
                </a:lnTo>
                <a:lnTo>
                  <a:pt x="499" y="0"/>
                </a:lnTo>
                <a:lnTo>
                  <a:pt x="499" y="408"/>
                </a:lnTo>
                <a:lnTo>
                  <a:pt x="0" y="408"/>
                </a:lnTo>
                <a:close/>
              </a:path>
            </a:pathLst>
          </a:custGeom>
          <a:solidFill>
            <a:srgbClr val="CC0066">
              <a:alpha val="37000"/>
            </a:srgbClr>
          </a:solidFill>
          <a:ln w="9525">
            <a:noFill/>
            <a:round/>
            <a:headEnd/>
            <a:tailEnd/>
          </a:ln>
          <a:effectLst/>
        </p:spPr>
        <p:txBody>
          <a:bodyPr/>
          <a:lstStyle/>
          <a:p>
            <a:endParaRPr lang="he-IL"/>
          </a:p>
        </p:txBody>
      </p:sp>
      <p:sp>
        <p:nvSpPr>
          <p:cNvPr id="33" name="הסבר מלבני 25"/>
          <p:cNvSpPr/>
          <p:nvPr/>
        </p:nvSpPr>
        <p:spPr>
          <a:xfrm>
            <a:off x="2026024" y="1337994"/>
            <a:ext cx="2547257" cy="856342"/>
          </a:xfrm>
          <a:prstGeom prst="wedgeRectCallout">
            <a:avLst>
              <a:gd name="adj1" fmla="val 81033"/>
              <a:gd name="adj2" fmla="val 7027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dirty="0">
                <a:solidFill>
                  <a:schemeClr val="bg1"/>
                </a:solidFill>
              </a:rPr>
              <a:t>false positives</a:t>
            </a:r>
            <a:endParaRPr lang="he-IL" sz="2400" dirty="0">
              <a:solidFill>
                <a:schemeClr val="bg1"/>
              </a:solidFill>
            </a:endParaRPr>
          </a:p>
        </p:txBody>
      </p:sp>
      <p:sp>
        <p:nvSpPr>
          <p:cNvPr id="35" name="Rectangle 4"/>
          <p:cNvSpPr>
            <a:spLocks noGrp="1" noChangeArrowheads="1"/>
          </p:cNvSpPr>
          <p:nvPr>
            <p:ph type="title"/>
          </p:nvPr>
        </p:nvSpPr>
        <p:spPr>
          <a:xfrm>
            <a:off x="914400" y="512763"/>
            <a:ext cx="8124825" cy="914400"/>
          </a:xfrm>
        </p:spPr>
        <p:txBody>
          <a:bodyPr>
            <a:normAutofit/>
          </a:bodyPr>
          <a:lstStyle/>
          <a:p>
            <a:r>
              <a:rPr lang="en-US" dirty="0"/>
              <a:t>Unsound static analysis</a:t>
            </a:r>
          </a:p>
        </p:txBody>
      </p:sp>
    </p:spTree>
    <p:extLst>
      <p:ext uri="{BB962C8B-B14F-4D97-AF65-F5344CB8AC3E}">
        <p14:creationId xmlns:p14="http://schemas.microsoft.com/office/powerpoint/2010/main" val="406514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p:txBody>
          <a:bodyPr>
            <a:noAutofit/>
          </a:bodyPr>
          <a:lstStyle/>
          <a:p>
            <a:r>
              <a:rPr lang="en-US" sz="3500" b="1" dirty="0"/>
              <a:t>30GB </a:t>
            </a:r>
            <a:r>
              <a:rPr lang="en-US" sz="3500" b="1" dirty="0" err="1"/>
              <a:t>Zunes</a:t>
            </a:r>
            <a:r>
              <a:rPr lang="en-US" sz="3500" b="1" dirty="0"/>
              <a:t> all over the world fail en masse</a:t>
            </a:r>
            <a:endParaRPr lang="he-IL" sz="3500" dirty="0"/>
          </a:p>
        </p:txBody>
      </p:sp>
      <p:pic>
        <p:nvPicPr>
          <p:cNvPr id="8" name="Picture 2"/>
          <p:cNvPicPr>
            <a:picLocks noChangeAspect="1" noChangeArrowheads="1"/>
          </p:cNvPicPr>
          <p:nvPr/>
        </p:nvPicPr>
        <p:blipFill>
          <a:blip r:embed="rId2" cstate="print"/>
          <a:srcRect l="6006" t="11559" r="40776" b="866"/>
          <a:stretch>
            <a:fillRect/>
          </a:stretch>
        </p:blipFill>
        <p:spPr bwMode="auto">
          <a:xfrm>
            <a:off x="6019800" y="1600200"/>
            <a:ext cx="2298700" cy="4137409"/>
          </a:xfrm>
          <a:prstGeom prst="rect">
            <a:avLst/>
          </a:prstGeom>
          <a:noFill/>
          <a:ln w="9525">
            <a:noFill/>
            <a:miter lim="800000"/>
            <a:headEnd/>
            <a:tailEnd/>
          </a:ln>
        </p:spPr>
      </p:pic>
      <p:sp>
        <p:nvSpPr>
          <p:cNvPr id="11"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8</a:t>
            </a:fld>
            <a:endParaRPr lang="en-US"/>
          </a:p>
        </p:txBody>
      </p:sp>
      <p:sp>
        <p:nvSpPr>
          <p:cNvPr id="9" name="Rectangle 8"/>
          <p:cNvSpPr/>
          <p:nvPr/>
        </p:nvSpPr>
        <p:spPr>
          <a:xfrm>
            <a:off x="4572000" y="5805264"/>
            <a:ext cx="3789018" cy="584776"/>
          </a:xfrm>
          <a:prstGeom prst="rect">
            <a:avLst/>
          </a:prstGeom>
        </p:spPr>
        <p:txBody>
          <a:bodyPr wrap="none">
            <a:spAutoFit/>
          </a:bodyPr>
          <a:lstStyle/>
          <a:p>
            <a:r>
              <a:rPr lang="en-US" sz="3200" dirty="0">
                <a:latin typeface="Miriam Fixed" pitchFamily="49" charset="-79"/>
                <a:cs typeface="Miriam Fixed" pitchFamily="49" charset="-79"/>
              </a:rPr>
              <a:t>December 31,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Unsound static analysis</a:t>
            </a:r>
          </a:p>
        </p:txBody>
      </p:sp>
      <p:sp>
        <p:nvSpPr>
          <p:cNvPr id="3" name="Content Placeholder 2"/>
          <p:cNvSpPr>
            <a:spLocks noGrp="1"/>
          </p:cNvSpPr>
          <p:nvPr>
            <p:ph idx="1"/>
          </p:nvPr>
        </p:nvSpPr>
        <p:spPr/>
        <p:txBody>
          <a:bodyPr/>
          <a:lstStyle/>
          <a:p>
            <a:r>
              <a:rPr lang="en-US" dirty="0"/>
              <a:t>Static analysis</a:t>
            </a:r>
          </a:p>
          <a:p>
            <a:pPr lvl="1"/>
            <a:r>
              <a:rPr lang="en-US" dirty="0"/>
              <a:t>No code execution </a:t>
            </a:r>
          </a:p>
          <a:p>
            <a:endParaRPr lang="en-US" dirty="0"/>
          </a:p>
          <a:p>
            <a:r>
              <a:rPr lang="en-US" dirty="0"/>
              <a:t>Trade soundness for scalability</a:t>
            </a:r>
          </a:p>
          <a:p>
            <a:pPr lvl="1"/>
            <a:r>
              <a:rPr lang="en-US" dirty="0"/>
              <a:t>Do not cover all execution paths</a:t>
            </a:r>
          </a:p>
          <a:p>
            <a:pPr lvl="1"/>
            <a:r>
              <a:rPr lang="en-US" dirty="0"/>
              <a:t>But cover “many”</a:t>
            </a:r>
          </a:p>
        </p:txBody>
      </p:sp>
    </p:spTree>
    <p:extLst>
      <p:ext uri="{BB962C8B-B14F-4D97-AF65-F5344CB8AC3E}">
        <p14:creationId xmlns:p14="http://schemas.microsoft.com/office/powerpoint/2010/main" val="2052645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FindBugs</a:t>
            </a:r>
            <a:r>
              <a:rPr lang="en-US" dirty="0"/>
              <a:t> </a:t>
            </a:r>
            <a:r>
              <a:rPr lang="en-US" sz="2800" dirty="0"/>
              <a:t>[Pugh</a:t>
            </a:r>
            <a:r>
              <a:rPr lang="en-US" sz="2800" baseline="30000" dirty="0"/>
              <a:t>+</a:t>
            </a:r>
            <a:r>
              <a:rPr lang="en-US" sz="2800" dirty="0"/>
              <a:t>,’04]</a:t>
            </a:r>
          </a:p>
        </p:txBody>
      </p:sp>
      <p:sp>
        <p:nvSpPr>
          <p:cNvPr id="3" name="Content Placeholder 2"/>
          <p:cNvSpPr>
            <a:spLocks noGrp="1"/>
          </p:cNvSpPr>
          <p:nvPr>
            <p:ph idx="1"/>
          </p:nvPr>
        </p:nvSpPr>
        <p:spPr>
          <a:xfrm>
            <a:off x="794396" y="1273883"/>
            <a:ext cx="7772400" cy="4572000"/>
          </a:xfrm>
        </p:spPr>
        <p:txBody>
          <a:bodyPr>
            <a:normAutofit/>
          </a:bodyPr>
          <a:lstStyle/>
          <a:p>
            <a:r>
              <a:rPr lang="en-US" sz="2400" dirty="0"/>
              <a:t>Analyze Java programs (</a:t>
            </a:r>
            <a:r>
              <a:rPr lang="en-US" sz="2400" dirty="0" err="1"/>
              <a:t>bytecode</a:t>
            </a:r>
            <a:r>
              <a:rPr lang="en-US" sz="2400" dirty="0"/>
              <a:t>)</a:t>
            </a:r>
          </a:p>
          <a:p>
            <a:r>
              <a:rPr lang="en-US" sz="2400" dirty="0"/>
              <a:t>Looks for “bug patterns”</a:t>
            </a:r>
          </a:p>
          <a:p>
            <a:pPr lvl="1"/>
            <a:endParaRPr lang="en-US" sz="1400" dirty="0"/>
          </a:p>
          <a:p>
            <a:r>
              <a:rPr lang="en-US" sz="2400" dirty="0"/>
              <a:t>Bug patterns</a:t>
            </a:r>
          </a:p>
          <a:p>
            <a:pPr lvl="1"/>
            <a:r>
              <a:rPr lang="en-US" sz="2400" dirty="0"/>
              <a:t>Method() </a:t>
            </a:r>
            <a:r>
              <a:rPr lang="en-US" sz="2400" dirty="0" err="1"/>
              <a:t>vs</a:t>
            </a:r>
            <a:r>
              <a:rPr lang="en-US" sz="2400" dirty="0"/>
              <a:t> method()</a:t>
            </a:r>
          </a:p>
          <a:p>
            <a:pPr lvl="1"/>
            <a:r>
              <a:rPr lang="en-US" sz="2400" dirty="0"/>
              <a:t>Override equal(…) but not </a:t>
            </a:r>
            <a:r>
              <a:rPr lang="en-US" sz="2400" dirty="0" err="1"/>
              <a:t>hashCode</a:t>
            </a:r>
            <a:r>
              <a:rPr lang="en-US" sz="2400" dirty="0"/>
              <a:t>()</a:t>
            </a:r>
          </a:p>
          <a:p>
            <a:pPr lvl="1"/>
            <a:r>
              <a:rPr lang="en-US" sz="2400" dirty="0"/>
              <a:t>Unchecked return values</a:t>
            </a:r>
          </a:p>
          <a:p>
            <a:pPr lvl="1"/>
            <a:r>
              <a:rPr lang="en-US" sz="2400" dirty="0"/>
              <a:t>Null pointer dereference</a:t>
            </a:r>
          </a:p>
          <a:p>
            <a:pPr lvl="1"/>
            <a:endParaRPr lang="en-US" sz="2400" dirty="0"/>
          </a:p>
          <a:p>
            <a:pPr lvl="1"/>
            <a:endParaRPr lang="en-US" sz="2400" dirty="0"/>
          </a:p>
          <a:p>
            <a:endParaRPr lang="en-US" sz="2400" dirty="0"/>
          </a:p>
          <a:p>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37178512"/>
              </p:ext>
            </p:extLst>
          </p:nvPr>
        </p:nvGraphicFramePr>
        <p:xfrm>
          <a:off x="911409" y="4960470"/>
          <a:ext cx="7724586" cy="1772043"/>
        </p:xfrm>
        <a:graphic>
          <a:graphicData uri="http://schemas.openxmlformats.org/drawingml/2006/table">
            <a:tbl>
              <a:tblPr firstRow="1" bandRow="1">
                <a:tableStyleId>{5C22544A-7EE6-4342-B048-85BDC9FD1C3A}</a:tableStyleId>
              </a:tblPr>
              <a:tblGrid>
                <a:gridCol w="1287431">
                  <a:extLst>
                    <a:ext uri="{9D8B030D-6E8A-4147-A177-3AD203B41FA5}">
                      <a16:colId xmlns:a16="http://schemas.microsoft.com/office/drawing/2014/main" val="20000"/>
                    </a:ext>
                  </a:extLst>
                </a:gridCol>
                <a:gridCol w="1287431">
                  <a:extLst>
                    <a:ext uri="{9D8B030D-6E8A-4147-A177-3AD203B41FA5}">
                      <a16:colId xmlns:a16="http://schemas.microsoft.com/office/drawing/2014/main" val="20001"/>
                    </a:ext>
                  </a:extLst>
                </a:gridCol>
                <a:gridCol w="1287431">
                  <a:extLst>
                    <a:ext uri="{9D8B030D-6E8A-4147-A177-3AD203B41FA5}">
                      <a16:colId xmlns:a16="http://schemas.microsoft.com/office/drawing/2014/main" val="20002"/>
                    </a:ext>
                  </a:extLst>
                </a:gridCol>
                <a:gridCol w="1287431">
                  <a:extLst>
                    <a:ext uri="{9D8B030D-6E8A-4147-A177-3AD203B41FA5}">
                      <a16:colId xmlns:a16="http://schemas.microsoft.com/office/drawing/2014/main" val="20003"/>
                    </a:ext>
                  </a:extLst>
                </a:gridCol>
                <a:gridCol w="1287431">
                  <a:extLst>
                    <a:ext uri="{9D8B030D-6E8A-4147-A177-3AD203B41FA5}">
                      <a16:colId xmlns:a16="http://schemas.microsoft.com/office/drawing/2014/main" val="20004"/>
                    </a:ext>
                  </a:extLst>
                </a:gridCol>
                <a:gridCol w="1287431">
                  <a:extLst>
                    <a:ext uri="{9D8B030D-6E8A-4147-A177-3AD203B41FA5}">
                      <a16:colId xmlns:a16="http://schemas.microsoft.com/office/drawing/2014/main" val="20005"/>
                    </a:ext>
                  </a:extLst>
                </a:gridCol>
              </a:tblGrid>
              <a:tr h="400443">
                <a:tc>
                  <a:txBody>
                    <a:bodyPr/>
                    <a:lstStyle/>
                    <a:p>
                      <a:r>
                        <a:rPr lang="en-US" sz="1200" dirty="0"/>
                        <a:t>App17</a:t>
                      </a:r>
                    </a:p>
                  </a:txBody>
                  <a:tcPr/>
                </a:tc>
                <a:tc>
                  <a:txBody>
                    <a:bodyPr/>
                    <a:lstStyle/>
                    <a:p>
                      <a:r>
                        <a:rPr lang="en-US" sz="1200" dirty="0"/>
                        <a:t>KLOC</a:t>
                      </a:r>
                    </a:p>
                  </a:txBody>
                  <a:tcPr/>
                </a:tc>
                <a:tc>
                  <a:txBody>
                    <a:bodyPr/>
                    <a:lstStyle/>
                    <a:p>
                      <a:r>
                        <a:rPr lang="en-US" sz="1200" dirty="0"/>
                        <a:t>NP bugs</a:t>
                      </a:r>
                    </a:p>
                  </a:txBody>
                  <a:tcPr/>
                </a:tc>
                <a:tc>
                  <a:txBody>
                    <a:bodyPr/>
                    <a:lstStyle/>
                    <a:p>
                      <a:r>
                        <a:rPr lang="en-US" sz="1200" dirty="0"/>
                        <a:t>Other</a:t>
                      </a:r>
                      <a:r>
                        <a:rPr lang="en-US" sz="1200" baseline="0" dirty="0"/>
                        <a:t> Bugs</a:t>
                      </a:r>
                      <a:endParaRPr lang="en-US" sz="1200" dirty="0"/>
                    </a:p>
                  </a:txBody>
                  <a:tcPr/>
                </a:tc>
                <a:tc>
                  <a:txBody>
                    <a:bodyPr/>
                    <a:lstStyle/>
                    <a:p>
                      <a:r>
                        <a:rPr lang="en-US" sz="1200" dirty="0"/>
                        <a:t>Bad Practice</a:t>
                      </a:r>
                    </a:p>
                  </a:txBody>
                  <a:tcPr/>
                </a:tc>
                <a:tc>
                  <a:txBody>
                    <a:bodyPr/>
                    <a:lstStyle/>
                    <a:p>
                      <a:r>
                        <a:rPr lang="en-US" sz="1200" dirty="0"/>
                        <a:t>Dodgy</a:t>
                      </a:r>
                    </a:p>
                  </a:txBody>
                  <a:tcPr/>
                </a:tc>
                <a:extLst>
                  <a:ext uri="{0D108BD9-81ED-4DB2-BD59-A6C34878D82A}">
                    <a16:rowId xmlns:a16="http://schemas.microsoft.com/office/drawing/2014/main" val="10000"/>
                  </a:ext>
                </a:extLst>
              </a:tr>
              <a:tr h="232003">
                <a:tc>
                  <a:txBody>
                    <a:bodyPr/>
                    <a:lstStyle/>
                    <a:p>
                      <a:r>
                        <a:rPr lang="en-US" sz="1200" dirty="0"/>
                        <a:t>Sun</a:t>
                      </a:r>
                      <a:r>
                        <a:rPr lang="en-US" sz="1200" baseline="0" dirty="0"/>
                        <a:t> JDK 1.7</a:t>
                      </a:r>
                      <a:endParaRPr lang="en-US" sz="1200" dirty="0"/>
                    </a:p>
                  </a:txBody>
                  <a:tcPr/>
                </a:tc>
                <a:tc>
                  <a:txBody>
                    <a:bodyPr/>
                    <a:lstStyle/>
                    <a:p>
                      <a:r>
                        <a:rPr lang="en-US" sz="1200" dirty="0"/>
                        <a:t>597</a:t>
                      </a:r>
                    </a:p>
                  </a:txBody>
                  <a:tcPr/>
                </a:tc>
                <a:tc>
                  <a:txBody>
                    <a:bodyPr/>
                    <a:lstStyle/>
                    <a:p>
                      <a:r>
                        <a:rPr lang="en-US" sz="1200" dirty="0"/>
                        <a:t>68</a:t>
                      </a:r>
                    </a:p>
                  </a:txBody>
                  <a:tcPr/>
                </a:tc>
                <a:tc>
                  <a:txBody>
                    <a:bodyPr/>
                    <a:lstStyle/>
                    <a:p>
                      <a:r>
                        <a:rPr lang="en-US" sz="1200" dirty="0"/>
                        <a:t>180</a:t>
                      </a:r>
                    </a:p>
                  </a:txBody>
                  <a:tcPr/>
                </a:tc>
                <a:tc>
                  <a:txBody>
                    <a:bodyPr/>
                    <a:lstStyle/>
                    <a:p>
                      <a:r>
                        <a:rPr lang="en-US" sz="1200" dirty="0"/>
                        <a:t>594</a:t>
                      </a:r>
                    </a:p>
                  </a:txBody>
                  <a:tcPr/>
                </a:tc>
                <a:tc>
                  <a:txBody>
                    <a:bodyPr/>
                    <a:lstStyle/>
                    <a:p>
                      <a:r>
                        <a:rPr lang="en-US" sz="1200" dirty="0"/>
                        <a:t>654</a:t>
                      </a:r>
                    </a:p>
                  </a:txBody>
                  <a:tcPr/>
                </a:tc>
                <a:extLst>
                  <a:ext uri="{0D108BD9-81ED-4DB2-BD59-A6C34878D82A}">
                    <a16:rowId xmlns:a16="http://schemas.microsoft.com/office/drawing/2014/main" val="10001"/>
                  </a:ext>
                </a:extLst>
              </a:tr>
              <a:tr h="232003">
                <a:tc>
                  <a:txBody>
                    <a:bodyPr/>
                    <a:lstStyle/>
                    <a:p>
                      <a:r>
                        <a:rPr lang="en-US" sz="1200" dirty="0"/>
                        <a:t>Eclipse 3.3</a:t>
                      </a:r>
                    </a:p>
                  </a:txBody>
                  <a:tcPr/>
                </a:tc>
                <a:tc>
                  <a:txBody>
                    <a:bodyPr/>
                    <a:lstStyle/>
                    <a:p>
                      <a:r>
                        <a:rPr lang="en-US" sz="1200" dirty="0"/>
                        <a:t>1447</a:t>
                      </a:r>
                    </a:p>
                  </a:txBody>
                  <a:tcPr/>
                </a:tc>
                <a:tc>
                  <a:txBody>
                    <a:bodyPr/>
                    <a:lstStyle/>
                    <a:p>
                      <a:r>
                        <a:rPr lang="en-US" sz="1200" dirty="0"/>
                        <a:t>146</a:t>
                      </a:r>
                    </a:p>
                  </a:txBody>
                  <a:tcPr/>
                </a:tc>
                <a:tc>
                  <a:txBody>
                    <a:bodyPr/>
                    <a:lstStyle/>
                    <a:p>
                      <a:r>
                        <a:rPr lang="en-US" sz="1200" dirty="0"/>
                        <a:t>259</a:t>
                      </a:r>
                    </a:p>
                  </a:txBody>
                  <a:tcPr/>
                </a:tc>
                <a:tc>
                  <a:txBody>
                    <a:bodyPr/>
                    <a:lstStyle/>
                    <a:p>
                      <a:r>
                        <a:rPr lang="en-US" sz="1200" dirty="0"/>
                        <a:t>1079</a:t>
                      </a:r>
                    </a:p>
                  </a:txBody>
                  <a:tcPr/>
                </a:tc>
                <a:tc>
                  <a:txBody>
                    <a:bodyPr/>
                    <a:lstStyle/>
                    <a:p>
                      <a:r>
                        <a:rPr lang="en-US" sz="1200" dirty="0"/>
                        <a:t>653</a:t>
                      </a:r>
                    </a:p>
                  </a:txBody>
                  <a:tcPr/>
                </a:tc>
                <a:extLst>
                  <a:ext uri="{0D108BD9-81ED-4DB2-BD59-A6C34878D82A}">
                    <a16:rowId xmlns:a16="http://schemas.microsoft.com/office/drawing/2014/main" val="10002"/>
                  </a:ext>
                </a:extLst>
              </a:tr>
              <a:tr h="232003">
                <a:tc>
                  <a:txBody>
                    <a:bodyPr/>
                    <a:lstStyle/>
                    <a:p>
                      <a:r>
                        <a:rPr lang="en-US" sz="1200" dirty="0" err="1"/>
                        <a:t>Netbeans</a:t>
                      </a:r>
                      <a:r>
                        <a:rPr lang="en-US" sz="1200" dirty="0"/>
                        <a:t> 6</a:t>
                      </a:r>
                    </a:p>
                  </a:txBody>
                  <a:tcPr/>
                </a:tc>
                <a:tc>
                  <a:txBody>
                    <a:bodyPr/>
                    <a:lstStyle/>
                    <a:p>
                      <a:r>
                        <a:rPr lang="en-US" sz="1200" dirty="0"/>
                        <a:t>1022</a:t>
                      </a:r>
                    </a:p>
                  </a:txBody>
                  <a:tcPr/>
                </a:tc>
                <a:tc>
                  <a:txBody>
                    <a:bodyPr/>
                    <a:lstStyle/>
                    <a:p>
                      <a:r>
                        <a:rPr lang="en-US" sz="1200" dirty="0"/>
                        <a:t>189</a:t>
                      </a:r>
                    </a:p>
                  </a:txBody>
                  <a:tcPr/>
                </a:tc>
                <a:tc>
                  <a:txBody>
                    <a:bodyPr/>
                    <a:lstStyle/>
                    <a:p>
                      <a:r>
                        <a:rPr lang="en-US" sz="1200" dirty="0"/>
                        <a:t>305</a:t>
                      </a:r>
                    </a:p>
                  </a:txBody>
                  <a:tcPr/>
                </a:tc>
                <a:tc>
                  <a:txBody>
                    <a:bodyPr/>
                    <a:lstStyle/>
                    <a:p>
                      <a:r>
                        <a:rPr lang="en-US" sz="1200" dirty="0"/>
                        <a:t>3010</a:t>
                      </a:r>
                    </a:p>
                  </a:txBody>
                  <a:tcPr/>
                </a:tc>
                <a:tc>
                  <a:txBody>
                    <a:bodyPr/>
                    <a:lstStyle/>
                    <a:p>
                      <a:r>
                        <a:rPr lang="en-US" sz="1200" dirty="0"/>
                        <a:t>1112</a:t>
                      </a:r>
                    </a:p>
                  </a:txBody>
                  <a:tcPr/>
                </a:tc>
                <a:extLst>
                  <a:ext uri="{0D108BD9-81ED-4DB2-BD59-A6C34878D82A}">
                    <a16:rowId xmlns:a16="http://schemas.microsoft.com/office/drawing/2014/main" val="10003"/>
                  </a:ext>
                </a:extLst>
              </a:tr>
              <a:tr h="232003">
                <a:tc>
                  <a:txBody>
                    <a:bodyPr/>
                    <a:lstStyle/>
                    <a:p>
                      <a:r>
                        <a:rPr lang="en-US" sz="1200" dirty="0"/>
                        <a:t>glassfish</a:t>
                      </a:r>
                    </a:p>
                  </a:txBody>
                  <a:tcPr/>
                </a:tc>
                <a:tc>
                  <a:txBody>
                    <a:bodyPr/>
                    <a:lstStyle/>
                    <a:p>
                      <a:r>
                        <a:rPr lang="en-US" sz="1200" dirty="0"/>
                        <a:t>2176</a:t>
                      </a:r>
                    </a:p>
                  </a:txBody>
                  <a:tcPr/>
                </a:tc>
                <a:tc>
                  <a:txBody>
                    <a:bodyPr/>
                    <a:lstStyle/>
                    <a:p>
                      <a:r>
                        <a:rPr lang="en-US" sz="1200" dirty="0"/>
                        <a:t>146</a:t>
                      </a:r>
                    </a:p>
                  </a:txBody>
                  <a:tcPr/>
                </a:tc>
                <a:tc>
                  <a:txBody>
                    <a:bodyPr/>
                    <a:lstStyle/>
                    <a:p>
                      <a:r>
                        <a:rPr lang="en-US" sz="1200" dirty="0"/>
                        <a:t>154</a:t>
                      </a:r>
                    </a:p>
                  </a:txBody>
                  <a:tcPr/>
                </a:tc>
                <a:tc>
                  <a:txBody>
                    <a:bodyPr/>
                    <a:lstStyle/>
                    <a:p>
                      <a:r>
                        <a:rPr lang="en-US" sz="1200" dirty="0"/>
                        <a:t>964</a:t>
                      </a:r>
                    </a:p>
                  </a:txBody>
                  <a:tcPr/>
                </a:tc>
                <a:tc>
                  <a:txBody>
                    <a:bodyPr/>
                    <a:lstStyle/>
                    <a:p>
                      <a:r>
                        <a:rPr lang="en-US" sz="1200" dirty="0"/>
                        <a:t>1222</a:t>
                      </a:r>
                    </a:p>
                  </a:txBody>
                  <a:tcPr/>
                </a:tc>
                <a:extLst>
                  <a:ext uri="{0D108BD9-81ED-4DB2-BD59-A6C34878D82A}">
                    <a16:rowId xmlns:a16="http://schemas.microsoft.com/office/drawing/2014/main" val="10004"/>
                  </a:ext>
                </a:extLst>
              </a:tr>
              <a:tr h="232003">
                <a:tc>
                  <a:txBody>
                    <a:bodyPr/>
                    <a:lstStyle/>
                    <a:p>
                      <a:r>
                        <a:rPr lang="en-US" sz="1200" dirty="0" err="1"/>
                        <a:t>jboss</a:t>
                      </a:r>
                      <a:endParaRPr lang="en-US" sz="1200" dirty="0"/>
                    </a:p>
                  </a:txBody>
                  <a:tcPr/>
                </a:tc>
                <a:tc>
                  <a:txBody>
                    <a:bodyPr/>
                    <a:lstStyle/>
                    <a:p>
                      <a:r>
                        <a:rPr lang="en-US" sz="1200" dirty="0"/>
                        <a:t>178</a:t>
                      </a:r>
                    </a:p>
                  </a:txBody>
                  <a:tcPr/>
                </a:tc>
                <a:tc>
                  <a:txBody>
                    <a:bodyPr/>
                    <a:lstStyle/>
                    <a:p>
                      <a:r>
                        <a:rPr lang="en-US" sz="1200" dirty="0"/>
                        <a:t>30</a:t>
                      </a:r>
                    </a:p>
                  </a:txBody>
                  <a:tcPr/>
                </a:tc>
                <a:tc>
                  <a:txBody>
                    <a:bodyPr/>
                    <a:lstStyle/>
                    <a:p>
                      <a:r>
                        <a:rPr lang="en-US" sz="1200" dirty="0"/>
                        <a:t>57</a:t>
                      </a:r>
                    </a:p>
                  </a:txBody>
                  <a:tcPr/>
                </a:tc>
                <a:tc>
                  <a:txBody>
                    <a:bodyPr/>
                    <a:lstStyle/>
                    <a:p>
                      <a:r>
                        <a:rPr lang="en-US" sz="1200" dirty="0"/>
                        <a:t>263</a:t>
                      </a:r>
                    </a:p>
                  </a:txBody>
                  <a:tcPr/>
                </a:tc>
                <a:tc>
                  <a:txBody>
                    <a:bodyPr/>
                    <a:lstStyle/>
                    <a:p>
                      <a:r>
                        <a:rPr lang="en-US" sz="1200" dirty="0"/>
                        <a:t>214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398119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PREfix</a:t>
            </a:r>
            <a:r>
              <a:rPr lang="en-US" dirty="0"/>
              <a:t> </a:t>
            </a:r>
            <a:r>
              <a:rPr lang="en-US" sz="2800" dirty="0"/>
              <a:t>[Pincus</a:t>
            </a:r>
            <a:r>
              <a:rPr lang="en-US" sz="2800" baseline="30000" dirty="0"/>
              <a:t>+</a:t>
            </a:r>
            <a:r>
              <a:rPr lang="en-US" sz="2800" dirty="0"/>
              <a:t>,’00]</a:t>
            </a:r>
          </a:p>
        </p:txBody>
      </p:sp>
      <p:sp>
        <p:nvSpPr>
          <p:cNvPr id="3" name="Content Placeholder 2"/>
          <p:cNvSpPr>
            <a:spLocks noGrp="1"/>
          </p:cNvSpPr>
          <p:nvPr>
            <p:ph idx="1"/>
          </p:nvPr>
        </p:nvSpPr>
        <p:spPr/>
        <p:txBody>
          <a:bodyPr/>
          <a:lstStyle/>
          <a:p>
            <a:r>
              <a:rPr lang="en-US" dirty="0"/>
              <a:t>Developed by </a:t>
            </a:r>
            <a:r>
              <a:rPr lang="en-US" dirty="0" err="1"/>
              <a:t>Pinucs</a:t>
            </a:r>
            <a:r>
              <a:rPr lang="en-US" dirty="0"/>
              <a:t>, purchased by Microsoft</a:t>
            </a:r>
          </a:p>
          <a:p>
            <a:endParaRPr lang="en-US" sz="2000" dirty="0"/>
          </a:p>
          <a:p>
            <a:r>
              <a:rPr lang="en-US" dirty="0"/>
              <a:t>Automatic analysis of  C/C++ code</a:t>
            </a:r>
          </a:p>
          <a:p>
            <a:pPr lvl="1"/>
            <a:r>
              <a:rPr lang="en-US" dirty="0"/>
              <a:t>Memory errors, divide by zero</a:t>
            </a:r>
          </a:p>
          <a:p>
            <a:pPr lvl="1"/>
            <a:r>
              <a:rPr lang="en-US" dirty="0"/>
              <a:t>Inter-procedural bottom-up analysis</a:t>
            </a:r>
          </a:p>
          <a:p>
            <a:pPr lvl="1"/>
            <a:r>
              <a:rPr lang="en-US" dirty="0"/>
              <a:t>Heuristic - choose “100” paths</a:t>
            </a:r>
          </a:p>
          <a:p>
            <a:pPr lvl="1"/>
            <a:r>
              <a:rPr lang="en-US" dirty="0"/>
              <a:t>Minimize effect of false positive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79945690"/>
              </p:ext>
            </p:extLst>
          </p:nvPr>
        </p:nvGraphicFramePr>
        <p:xfrm>
          <a:off x="1524001" y="5410201"/>
          <a:ext cx="5059680" cy="1097280"/>
        </p:xfrm>
        <a:graphic>
          <a:graphicData uri="http://schemas.openxmlformats.org/drawingml/2006/table">
            <a:tbl>
              <a:tblPr firstRow="1" bandRow="1">
                <a:tableStyleId>{5C22544A-7EE6-4342-B048-85BDC9FD1C3A}</a:tableStyleId>
              </a:tblPr>
              <a:tblGrid>
                <a:gridCol w="1686560">
                  <a:extLst>
                    <a:ext uri="{9D8B030D-6E8A-4147-A177-3AD203B41FA5}">
                      <a16:colId xmlns:a16="http://schemas.microsoft.com/office/drawing/2014/main" val="20000"/>
                    </a:ext>
                  </a:extLst>
                </a:gridCol>
                <a:gridCol w="1686560">
                  <a:extLst>
                    <a:ext uri="{9D8B030D-6E8A-4147-A177-3AD203B41FA5}">
                      <a16:colId xmlns:a16="http://schemas.microsoft.com/office/drawing/2014/main" val="20001"/>
                    </a:ext>
                  </a:extLst>
                </a:gridCol>
                <a:gridCol w="1686560">
                  <a:extLst>
                    <a:ext uri="{9D8B030D-6E8A-4147-A177-3AD203B41FA5}">
                      <a16:colId xmlns:a16="http://schemas.microsoft.com/office/drawing/2014/main" val="20002"/>
                    </a:ext>
                  </a:extLst>
                </a:gridCol>
              </a:tblGrid>
              <a:tr h="357293">
                <a:tc>
                  <a:txBody>
                    <a:bodyPr/>
                    <a:lstStyle/>
                    <a:p>
                      <a:r>
                        <a:rPr lang="en-US" dirty="0"/>
                        <a:t>Program</a:t>
                      </a:r>
                    </a:p>
                  </a:txBody>
                  <a:tcPr/>
                </a:tc>
                <a:tc>
                  <a:txBody>
                    <a:bodyPr/>
                    <a:lstStyle/>
                    <a:p>
                      <a:r>
                        <a:rPr lang="en-US" dirty="0"/>
                        <a:t>KLOC</a:t>
                      </a:r>
                    </a:p>
                  </a:txBody>
                  <a:tcPr/>
                </a:tc>
                <a:tc>
                  <a:txBody>
                    <a:bodyPr/>
                    <a:lstStyle/>
                    <a:p>
                      <a:r>
                        <a:rPr lang="en-US" dirty="0"/>
                        <a:t>Time </a:t>
                      </a:r>
                    </a:p>
                  </a:txBody>
                  <a:tcPr/>
                </a:tc>
                <a:extLst>
                  <a:ext uri="{0D108BD9-81ED-4DB2-BD59-A6C34878D82A}">
                    <a16:rowId xmlns:a16="http://schemas.microsoft.com/office/drawing/2014/main" val="10000"/>
                  </a:ext>
                </a:extLst>
              </a:tr>
              <a:tr h="357293">
                <a:tc>
                  <a:txBody>
                    <a:bodyPr/>
                    <a:lstStyle/>
                    <a:p>
                      <a:r>
                        <a:rPr lang="en-US" dirty="0"/>
                        <a:t>Mozilla browser</a:t>
                      </a:r>
                    </a:p>
                  </a:txBody>
                  <a:tcPr/>
                </a:tc>
                <a:tc>
                  <a:txBody>
                    <a:bodyPr/>
                    <a:lstStyle/>
                    <a:p>
                      <a:r>
                        <a:rPr lang="en-US" dirty="0"/>
                        <a:t>540</a:t>
                      </a:r>
                    </a:p>
                  </a:txBody>
                  <a:tcPr/>
                </a:tc>
                <a:tc>
                  <a:txBody>
                    <a:bodyPr/>
                    <a:lstStyle/>
                    <a:p>
                      <a:r>
                        <a:rPr lang="en-US" dirty="0"/>
                        <a:t>11h</a:t>
                      </a:r>
                    </a:p>
                  </a:txBody>
                  <a:tcPr/>
                </a:tc>
                <a:extLst>
                  <a:ext uri="{0D108BD9-81ED-4DB2-BD59-A6C34878D82A}">
                    <a16:rowId xmlns:a16="http://schemas.microsoft.com/office/drawing/2014/main" val="10001"/>
                  </a:ext>
                </a:extLst>
              </a:tr>
              <a:tr h="357293">
                <a:tc>
                  <a:txBody>
                    <a:bodyPr/>
                    <a:lstStyle/>
                    <a:p>
                      <a:r>
                        <a:rPr lang="en-US" dirty="0"/>
                        <a:t>Apache</a:t>
                      </a:r>
                    </a:p>
                  </a:txBody>
                  <a:tcPr/>
                </a:tc>
                <a:tc>
                  <a:txBody>
                    <a:bodyPr/>
                    <a:lstStyle/>
                    <a:p>
                      <a:r>
                        <a:rPr lang="en-US" dirty="0"/>
                        <a:t>49</a:t>
                      </a:r>
                    </a:p>
                  </a:txBody>
                  <a:tcPr/>
                </a:tc>
                <a:tc>
                  <a:txBody>
                    <a:bodyPr/>
                    <a:lstStyle/>
                    <a:p>
                      <a:r>
                        <a:rPr lang="en-US" dirty="0"/>
                        <a:t>15m</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6685280" y="5862320"/>
            <a:ext cx="2366416" cy="369332"/>
          </a:xfrm>
          <a:prstGeom prst="rect">
            <a:avLst/>
          </a:prstGeom>
          <a:noFill/>
        </p:spPr>
        <p:txBody>
          <a:bodyPr wrap="none" rtlCol="0">
            <a:spAutoFit/>
          </a:bodyPr>
          <a:lstStyle/>
          <a:p>
            <a:r>
              <a:rPr lang="en-US" dirty="0"/>
              <a:t>2-5 warnings per KLOC</a:t>
            </a:r>
          </a:p>
        </p:txBody>
      </p:sp>
    </p:spTree>
    <p:extLst>
      <p:ext uri="{BB962C8B-B14F-4D97-AF65-F5344CB8AC3E}">
        <p14:creationId xmlns:p14="http://schemas.microsoft.com/office/powerpoint/2010/main" val="3250626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PREfast</a:t>
            </a:r>
            <a:endParaRPr lang="en-US" dirty="0"/>
          </a:p>
        </p:txBody>
      </p:sp>
      <p:sp>
        <p:nvSpPr>
          <p:cNvPr id="3" name="Content Placeholder 2"/>
          <p:cNvSpPr>
            <a:spLocks noGrp="1"/>
          </p:cNvSpPr>
          <p:nvPr>
            <p:ph idx="1"/>
          </p:nvPr>
        </p:nvSpPr>
        <p:spPr>
          <a:xfrm>
            <a:off x="914400" y="1783560"/>
            <a:ext cx="8229600" cy="4572000"/>
          </a:xfrm>
        </p:spPr>
        <p:txBody>
          <a:bodyPr>
            <a:normAutofit/>
          </a:bodyPr>
          <a:lstStyle/>
          <a:p>
            <a:r>
              <a:rPr lang="en-US" dirty="0"/>
              <a:t>Analyze Microsoft kernel code + device drivers</a:t>
            </a:r>
          </a:p>
          <a:p>
            <a:pPr lvl="1"/>
            <a:r>
              <a:rPr lang="en-US" dirty="0"/>
              <a:t>Memory errors, races, …</a:t>
            </a:r>
          </a:p>
          <a:p>
            <a:pPr lvl="1"/>
            <a:endParaRPr lang="en-US" dirty="0"/>
          </a:p>
          <a:p>
            <a:r>
              <a:rPr lang="en-US" dirty="0"/>
              <a:t>Part of Microsoft visual studio </a:t>
            </a:r>
          </a:p>
          <a:p>
            <a:r>
              <a:rPr lang="en-US" dirty="0"/>
              <a:t>Intra-procedural analysis</a:t>
            </a:r>
          </a:p>
          <a:p>
            <a:r>
              <a:rPr lang="en-US" dirty="0"/>
              <a:t>User annotations</a:t>
            </a:r>
          </a:p>
          <a:p>
            <a:endParaRPr lang="en-US" dirty="0"/>
          </a:p>
        </p:txBody>
      </p:sp>
      <p:sp>
        <p:nvSpPr>
          <p:cNvPr id="4" name="TextBox 3"/>
          <p:cNvSpPr txBox="1"/>
          <p:nvPr/>
        </p:nvSpPr>
        <p:spPr>
          <a:xfrm>
            <a:off x="1405379" y="5405280"/>
            <a:ext cx="7120571" cy="646331"/>
          </a:xfrm>
          <a:prstGeom prst="rect">
            <a:avLst/>
          </a:prstGeom>
          <a:noFill/>
        </p:spPr>
        <p:txBody>
          <a:bodyPr wrap="none" rtlCol="0">
            <a:spAutoFit/>
          </a:bodyPr>
          <a:lstStyle/>
          <a:p>
            <a:r>
              <a:rPr lang="en-US" dirty="0" err="1"/>
              <a:t>memcpy</a:t>
            </a:r>
            <a:r>
              <a:rPr lang="en-US" dirty="0"/>
              <a:t>( __</a:t>
            </a:r>
            <a:r>
              <a:rPr lang="en-US" dirty="0" err="1"/>
              <a:t>out_bcount</a:t>
            </a:r>
            <a:r>
              <a:rPr lang="en-US" dirty="0"/>
              <a:t>( length ) </a:t>
            </a:r>
            <a:r>
              <a:rPr lang="en-US" dirty="0" err="1"/>
              <a:t>dest</a:t>
            </a:r>
            <a:r>
              <a:rPr lang="en-US" dirty="0"/>
              <a:t>, __</a:t>
            </a:r>
            <a:r>
              <a:rPr lang="en-US" dirty="0" err="1"/>
              <a:t>in_bcount</a:t>
            </a:r>
            <a:r>
              <a:rPr lang="en-US" dirty="0"/>
              <a:t>( length ) </a:t>
            </a:r>
            <a:r>
              <a:rPr lang="en-US" dirty="0" err="1"/>
              <a:t>src</a:t>
            </a:r>
            <a:r>
              <a:rPr lang="en-US" dirty="0"/>
              <a:t>, length );</a:t>
            </a:r>
          </a:p>
          <a:p>
            <a:endParaRPr lang="en-US" dirty="0"/>
          </a:p>
        </p:txBody>
      </p:sp>
      <p:sp>
        <p:nvSpPr>
          <p:cNvPr id="5" name="TextBox 4"/>
          <p:cNvSpPr txBox="1"/>
          <p:nvPr/>
        </p:nvSpPr>
        <p:spPr>
          <a:xfrm>
            <a:off x="830384" y="5802924"/>
            <a:ext cx="8005767" cy="461665"/>
          </a:xfrm>
          <a:prstGeom prst="rect">
            <a:avLst/>
          </a:prstGeom>
          <a:noFill/>
        </p:spPr>
        <p:txBody>
          <a:bodyPr wrap="none" rtlCol="0">
            <a:spAutoFit/>
          </a:bodyPr>
          <a:lstStyle/>
          <a:p>
            <a:r>
              <a:rPr lang="en-US" sz="2400" dirty="0" err="1">
                <a:solidFill>
                  <a:schemeClr val="accent6"/>
                </a:solidFill>
              </a:rPr>
              <a:t>PREfix</a:t>
            </a:r>
            <a:r>
              <a:rPr lang="en-US" sz="2400" dirty="0">
                <a:solidFill>
                  <a:schemeClr val="accent6"/>
                </a:solidFill>
              </a:rPr>
              <a:t> + </a:t>
            </a:r>
            <a:r>
              <a:rPr lang="en-US" sz="2400" dirty="0" err="1">
                <a:solidFill>
                  <a:schemeClr val="accent6"/>
                </a:solidFill>
              </a:rPr>
              <a:t>PREfast</a:t>
            </a:r>
            <a:r>
              <a:rPr lang="en-US" sz="2400" dirty="0">
                <a:solidFill>
                  <a:schemeClr val="accent6"/>
                </a:solidFill>
              </a:rPr>
              <a:t> found 1/6 of bugs fixed in Windows Server’03   </a:t>
            </a:r>
          </a:p>
        </p:txBody>
      </p:sp>
    </p:spTree>
    <p:extLst>
      <p:ext uri="{BB962C8B-B14F-4D97-AF65-F5344CB8AC3E}">
        <p14:creationId xmlns:p14="http://schemas.microsoft.com/office/powerpoint/2010/main" val="108891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Coverity</a:t>
            </a:r>
            <a:r>
              <a:rPr lang="en-US" dirty="0"/>
              <a:t> </a:t>
            </a:r>
            <a:r>
              <a:rPr lang="en-US" sz="2800" dirty="0"/>
              <a:t>[</a:t>
            </a:r>
            <a:r>
              <a:rPr lang="en-US" sz="2800" dirty="0" err="1"/>
              <a:t>Engler</a:t>
            </a:r>
            <a:r>
              <a:rPr lang="en-US" sz="2800" baseline="30000" dirty="0"/>
              <a:t>+</a:t>
            </a:r>
            <a:r>
              <a:rPr lang="en-US" sz="2800" dirty="0"/>
              <a:t>, ‘04]</a:t>
            </a:r>
          </a:p>
        </p:txBody>
      </p:sp>
      <p:sp>
        <p:nvSpPr>
          <p:cNvPr id="3" name="Content Placeholder 2"/>
          <p:cNvSpPr>
            <a:spLocks noGrp="1"/>
          </p:cNvSpPr>
          <p:nvPr>
            <p:ph idx="1"/>
          </p:nvPr>
        </p:nvSpPr>
        <p:spPr/>
        <p:txBody>
          <a:bodyPr/>
          <a:lstStyle/>
          <a:p>
            <a:r>
              <a:rPr lang="en-US" dirty="0"/>
              <a:t>Looks for bug patterns</a:t>
            </a:r>
          </a:p>
          <a:p>
            <a:pPr lvl="1"/>
            <a:r>
              <a:rPr lang="en-US" dirty="0"/>
              <a:t>Enable/disable interrupts, double locking, double locking, buffer overflow, …</a:t>
            </a:r>
          </a:p>
          <a:p>
            <a:endParaRPr lang="en-US" dirty="0"/>
          </a:p>
          <a:p>
            <a:r>
              <a:rPr lang="en-US" dirty="0"/>
              <a:t>Learns patterns from common </a:t>
            </a:r>
          </a:p>
          <a:p>
            <a:endParaRPr lang="en-US" dirty="0"/>
          </a:p>
          <a:p>
            <a:r>
              <a:rPr lang="en-US" dirty="0"/>
              <a:t>Robust &amp; scalable</a:t>
            </a:r>
          </a:p>
          <a:p>
            <a:pPr lvl="1"/>
            <a:r>
              <a:rPr lang="en-US" dirty="0"/>
              <a:t>150 open source program -6,000 bugs</a:t>
            </a:r>
          </a:p>
          <a:p>
            <a:pPr lvl="1"/>
            <a:r>
              <a:rPr lang="en-US" dirty="0"/>
              <a:t>Unintended acceleration in Toyota</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913706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512064"/>
            <a:ext cx="8839200" cy="914400"/>
          </a:xfrm>
        </p:spPr>
        <p:txBody>
          <a:bodyPr/>
          <a:lstStyle/>
          <a:p>
            <a:pPr algn="ctr"/>
            <a:r>
              <a:rPr lang="en-US" dirty="0"/>
              <a:t>Sound SA vs. Testing</a:t>
            </a:r>
          </a:p>
        </p:txBody>
      </p:sp>
      <p:sp>
        <p:nvSpPr>
          <p:cNvPr id="116739" name="Rectangle 3"/>
          <p:cNvSpPr>
            <a:spLocks noGrp="1" noChangeArrowheads="1"/>
          </p:cNvSpPr>
          <p:nvPr>
            <p:ph type="body" sz="half" idx="1"/>
          </p:nvPr>
        </p:nvSpPr>
        <p:spPr>
          <a:xfrm>
            <a:off x="229720" y="2093913"/>
            <a:ext cx="2930719" cy="3726000"/>
          </a:xfrm>
          <a:ln>
            <a:solidFill>
              <a:schemeClr val="tx1"/>
            </a:solidFill>
          </a:ln>
        </p:spPr>
        <p:txBody>
          <a:bodyPr>
            <a:normAutofit/>
          </a:bodyPr>
          <a:lstStyle/>
          <a:p>
            <a:pPr lvl="0"/>
            <a:r>
              <a:rPr lang="en-US" sz="2000" dirty="0">
                <a:solidFill>
                  <a:srgbClr val="006600"/>
                </a:solidFill>
              </a:rPr>
              <a:t>Can find rare errors</a:t>
            </a:r>
            <a:br>
              <a:rPr lang="en-US" sz="2000" dirty="0">
                <a:solidFill>
                  <a:srgbClr val="006600"/>
                </a:solidFill>
              </a:rPr>
            </a:br>
            <a:r>
              <a:rPr lang="en-US" sz="2000" dirty="0">
                <a:solidFill>
                  <a:srgbClr val="FF0000"/>
                </a:solidFill>
              </a:rPr>
              <a:t>Can raise false alarms</a:t>
            </a:r>
          </a:p>
          <a:p>
            <a:pPr lvl="0"/>
            <a:endParaRPr lang="en-US" sz="2000" dirty="0"/>
          </a:p>
          <a:p>
            <a:pPr lvl="0"/>
            <a:r>
              <a:rPr lang="en-US" sz="2000" dirty="0"/>
              <a:t>Cost ~ program’s complexity</a:t>
            </a:r>
          </a:p>
          <a:p>
            <a:pPr lvl="0"/>
            <a:endParaRPr lang="en-US" sz="2000" dirty="0"/>
          </a:p>
          <a:p>
            <a:pPr lvl="0"/>
            <a:r>
              <a:rPr lang="en-US" sz="2000" dirty="0"/>
              <a:t>Can handle limited classes of programs and still be useful</a:t>
            </a:r>
          </a:p>
        </p:txBody>
      </p:sp>
      <p:sp>
        <p:nvSpPr>
          <p:cNvPr id="116740" name="Rectangle 4"/>
          <p:cNvSpPr>
            <a:spLocks noGrp="1" noChangeArrowheads="1"/>
          </p:cNvSpPr>
          <p:nvPr>
            <p:ph type="body" sz="half" idx="2"/>
          </p:nvPr>
        </p:nvSpPr>
        <p:spPr>
          <a:xfrm>
            <a:off x="6241516" y="2093913"/>
            <a:ext cx="2857387" cy="3725862"/>
          </a:xfrm>
          <a:ln>
            <a:solidFill>
              <a:schemeClr val="tx1"/>
            </a:solidFill>
          </a:ln>
        </p:spPr>
        <p:txBody>
          <a:bodyPr>
            <a:normAutofit/>
          </a:bodyPr>
          <a:lstStyle/>
          <a:p>
            <a:pPr lvl="0"/>
            <a:r>
              <a:rPr lang="en-US" sz="2000" dirty="0">
                <a:solidFill>
                  <a:srgbClr val="FF0000"/>
                </a:solidFill>
              </a:rPr>
              <a:t>Can miss errors</a:t>
            </a:r>
            <a:br>
              <a:rPr lang="en-US" sz="2000" dirty="0">
                <a:solidFill>
                  <a:srgbClr val="FF0000"/>
                </a:solidFill>
              </a:rPr>
            </a:br>
            <a:r>
              <a:rPr lang="en-US" sz="2000" dirty="0">
                <a:solidFill>
                  <a:srgbClr val="006600"/>
                </a:solidFill>
              </a:rPr>
              <a:t>Finds real errors</a:t>
            </a:r>
          </a:p>
          <a:p>
            <a:pPr lvl="0"/>
            <a:endParaRPr lang="en-US" sz="2000" dirty="0">
              <a:solidFill>
                <a:schemeClr val="tx1">
                  <a:lumMod val="95000"/>
                </a:schemeClr>
              </a:solidFill>
            </a:endParaRPr>
          </a:p>
          <a:p>
            <a:r>
              <a:rPr lang="en-US" sz="2000" dirty="0"/>
              <a:t>Cost ~ program’s </a:t>
            </a:r>
            <a:r>
              <a:rPr lang="en-US" sz="2000" dirty="0">
                <a:solidFill>
                  <a:schemeClr val="tx1">
                    <a:lumMod val="95000"/>
                  </a:schemeClr>
                </a:solidFill>
              </a:rPr>
              <a:t>execution</a:t>
            </a:r>
          </a:p>
          <a:p>
            <a:endParaRPr lang="en-US" sz="2000" dirty="0">
              <a:solidFill>
                <a:schemeClr val="tx1">
                  <a:lumMod val="95000"/>
                </a:schemeClr>
              </a:solidFill>
            </a:endParaRPr>
          </a:p>
          <a:p>
            <a:pPr lvl="0"/>
            <a:r>
              <a:rPr lang="en-US" sz="2000" dirty="0">
                <a:solidFill>
                  <a:schemeClr val="tx1">
                    <a:lumMod val="95000"/>
                  </a:schemeClr>
                </a:solidFill>
              </a:rPr>
              <a:t>No need to efficiently handle rare cases</a:t>
            </a:r>
          </a:p>
        </p:txBody>
      </p:sp>
      <p:sp>
        <p:nvSpPr>
          <p:cNvPr id="116741" name="Text Box 5"/>
          <p:cNvSpPr txBox="1">
            <a:spLocks noChangeArrowheads="1"/>
          </p:cNvSpPr>
          <p:nvPr/>
        </p:nvSpPr>
        <p:spPr bwMode="auto">
          <a:xfrm>
            <a:off x="754077" y="1431606"/>
            <a:ext cx="1635063" cy="523862"/>
          </a:xfrm>
          <a:prstGeom prst="rect">
            <a:avLst/>
          </a:prstGeom>
          <a:noFill/>
          <a:ln w="9525">
            <a:noFill/>
            <a:miter lim="800000"/>
            <a:headEnd/>
            <a:tailEnd/>
          </a:ln>
        </p:spPr>
        <p:txBody>
          <a:bodyPr wrap="none" lIns="92075" tIns="46038" rIns="92075" bIns="46038" anchor="ctr">
            <a:spAutoFit/>
          </a:bodyPr>
          <a:lstStyle/>
          <a:p>
            <a:pPr algn="l" rtl="0">
              <a:buFont typeface="Monotype Sorts" pitchFamily="2" charset="2"/>
              <a:buNone/>
            </a:pPr>
            <a:r>
              <a:rPr lang="en-US" sz="2800" dirty="0">
                <a:solidFill>
                  <a:schemeClr val="accent6">
                    <a:lumMod val="75000"/>
                  </a:schemeClr>
                </a:solidFill>
              </a:rPr>
              <a:t>Sound SA</a:t>
            </a:r>
          </a:p>
        </p:txBody>
      </p:sp>
      <p:sp>
        <p:nvSpPr>
          <p:cNvPr id="116742" name="Text Box 6"/>
          <p:cNvSpPr txBox="1">
            <a:spLocks noChangeArrowheads="1"/>
          </p:cNvSpPr>
          <p:nvPr/>
        </p:nvSpPr>
        <p:spPr bwMode="auto">
          <a:xfrm>
            <a:off x="6733600" y="1431606"/>
            <a:ext cx="1274212" cy="523862"/>
          </a:xfrm>
          <a:prstGeom prst="rect">
            <a:avLst/>
          </a:prstGeom>
          <a:noFill/>
          <a:ln w="9525">
            <a:noFill/>
            <a:miter lim="800000"/>
            <a:headEnd/>
            <a:tailEnd/>
          </a:ln>
        </p:spPr>
        <p:txBody>
          <a:bodyPr wrap="none" lIns="92075" tIns="46038" rIns="92075" bIns="46038" anchor="ctr">
            <a:spAutoFit/>
          </a:bodyPr>
          <a:lstStyle/>
          <a:p>
            <a:pPr algn="l" rtl="0">
              <a:buFont typeface="Monotype Sorts" pitchFamily="2" charset="2"/>
              <a:buNone/>
            </a:pPr>
            <a:r>
              <a:rPr lang="en-US" sz="2800" dirty="0">
                <a:solidFill>
                  <a:schemeClr val="accent6">
                    <a:lumMod val="75000"/>
                  </a:schemeClr>
                </a:solidFill>
              </a:rPr>
              <a:t>Testing</a:t>
            </a:r>
          </a:p>
        </p:txBody>
      </p:sp>
      <p:sp>
        <p:nvSpPr>
          <p:cNvPr id="7"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85</a:t>
            </a:fld>
            <a:endParaRPr lang="en-US"/>
          </a:p>
        </p:txBody>
      </p:sp>
      <p:sp>
        <p:nvSpPr>
          <p:cNvPr id="10" name="Rectangle 4"/>
          <p:cNvSpPr txBox="1">
            <a:spLocks noChangeArrowheads="1"/>
          </p:cNvSpPr>
          <p:nvPr/>
        </p:nvSpPr>
        <p:spPr>
          <a:xfrm>
            <a:off x="3287376" y="2093913"/>
            <a:ext cx="2874765" cy="3725862"/>
          </a:xfrm>
          <a:prstGeom prst="rect">
            <a:avLst/>
          </a:prstGeom>
          <a:ln>
            <a:solidFill>
              <a:schemeClr val="tx1"/>
            </a:solidFill>
          </a:ln>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2000" dirty="0">
                <a:solidFill>
                  <a:srgbClr val="FF0000"/>
                </a:solidFill>
              </a:rPr>
              <a:t>Can miss errors </a:t>
            </a:r>
            <a:br>
              <a:rPr lang="en-US" sz="2000" dirty="0">
                <a:solidFill>
                  <a:srgbClr val="FF0000"/>
                </a:solidFill>
              </a:rPr>
            </a:br>
            <a:r>
              <a:rPr lang="en-US" sz="2000" dirty="0">
                <a:solidFill>
                  <a:srgbClr val="FF0000"/>
                </a:solidFill>
              </a:rPr>
              <a:t>Can raise false alarms</a:t>
            </a:r>
            <a:endParaRPr lang="en-US" sz="2000" dirty="0">
              <a:solidFill>
                <a:srgbClr val="006600"/>
              </a:solidFill>
            </a:endParaRPr>
          </a:p>
          <a:p>
            <a:endParaRPr lang="en-US" sz="2000" dirty="0">
              <a:solidFill>
                <a:schemeClr val="tx1">
                  <a:lumMod val="95000"/>
                </a:schemeClr>
              </a:solidFill>
            </a:endParaRPr>
          </a:p>
          <a:p>
            <a:pPr lvl="0"/>
            <a:r>
              <a:rPr lang="en-US" sz="2000" dirty="0"/>
              <a:t>Cost ~ program’s complexity</a:t>
            </a:r>
          </a:p>
          <a:p>
            <a:endParaRPr lang="en-US" sz="2000" dirty="0">
              <a:solidFill>
                <a:schemeClr val="tx1">
                  <a:lumMod val="95000"/>
                </a:schemeClr>
              </a:solidFill>
            </a:endParaRPr>
          </a:p>
          <a:p>
            <a:r>
              <a:rPr lang="en-US" sz="2000" dirty="0">
                <a:solidFill>
                  <a:schemeClr val="tx1">
                    <a:lumMod val="95000"/>
                  </a:schemeClr>
                </a:solidFill>
              </a:rPr>
              <a:t>No need to efficiently handle rare cases</a:t>
            </a:r>
          </a:p>
        </p:txBody>
      </p:sp>
      <p:sp>
        <p:nvSpPr>
          <p:cNvPr id="9" name="Text Box 5"/>
          <p:cNvSpPr txBox="1">
            <a:spLocks noChangeArrowheads="1"/>
          </p:cNvSpPr>
          <p:nvPr/>
        </p:nvSpPr>
        <p:spPr bwMode="auto">
          <a:xfrm>
            <a:off x="3696553" y="1431606"/>
            <a:ext cx="2009715" cy="523862"/>
          </a:xfrm>
          <a:prstGeom prst="rect">
            <a:avLst/>
          </a:prstGeom>
          <a:noFill/>
          <a:ln w="9525">
            <a:noFill/>
            <a:miter lim="800000"/>
            <a:headEnd/>
            <a:tailEnd/>
          </a:ln>
        </p:spPr>
        <p:txBody>
          <a:bodyPr wrap="none" lIns="92075" tIns="46038" rIns="92075" bIns="46038" anchor="ctr">
            <a:spAutoFit/>
          </a:bodyPr>
          <a:lstStyle/>
          <a:p>
            <a:pPr algn="l" rtl="0">
              <a:buFont typeface="Monotype Sorts" pitchFamily="2" charset="2"/>
              <a:buNone/>
            </a:pPr>
            <a:r>
              <a:rPr lang="en-US" sz="2800" dirty="0">
                <a:solidFill>
                  <a:schemeClr val="accent6">
                    <a:lumMod val="75000"/>
                  </a:schemeClr>
                </a:solidFill>
              </a:rPr>
              <a:t>Unsound SA</a:t>
            </a:r>
          </a:p>
        </p:txBody>
      </p:sp>
    </p:spTree>
    <p:extLst>
      <p:ext uri="{BB962C8B-B14F-4D97-AF65-F5344CB8AC3E}">
        <p14:creationId xmlns:p14="http://schemas.microsoft.com/office/powerpoint/2010/main" val="4082709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63656" y="512064"/>
            <a:ext cx="8839200" cy="914400"/>
          </a:xfrm>
        </p:spPr>
        <p:txBody>
          <a:bodyPr/>
          <a:lstStyle/>
          <a:p>
            <a:pPr algn="ctr"/>
            <a:r>
              <a:rPr lang="en-US" dirty="0"/>
              <a:t>Sound SA vs. Formal verification</a:t>
            </a:r>
          </a:p>
        </p:txBody>
      </p:sp>
      <p:sp>
        <p:nvSpPr>
          <p:cNvPr id="116739" name="Rectangle 3"/>
          <p:cNvSpPr>
            <a:spLocks noGrp="1" noChangeArrowheads="1"/>
          </p:cNvSpPr>
          <p:nvPr>
            <p:ph type="body" sz="half" idx="1"/>
          </p:nvPr>
        </p:nvSpPr>
        <p:spPr>
          <a:xfrm>
            <a:off x="323528" y="2093913"/>
            <a:ext cx="4608512" cy="3726000"/>
          </a:xfrm>
          <a:ln>
            <a:solidFill>
              <a:schemeClr val="tx1"/>
            </a:solidFill>
          </a:ln>
        </p:spPr>
        <p:txBody>
          <a:bodyPr/>
          <a:lstStyle/>
          <a:p>
            <a:r>
              <a:rPr lang="en-US" sz="2000" dirty="0"/>
              <a:t>Fully automatic</a:t>
            </a:r>
            <a:br>
              <a:rPr lang="en-US" sz="2000" dirty="0"/>
            </a:br>
            <a:endParaRPr lang="en-US" sz="2000" dirty="0"/>
          </a:p>
          <a:p>
            <a:r>
              <a:rPr lang="en-US" sz="2000" dirty="0"/>
              <a:t>Applicable to a programming language</a:t>
            </a:r>
            <a:br>
              <a:rPr lang="en-US" sz="2000" dirty="0"/>
            </a:br>
            <a:endParaRPr lang="en-US" sz="2000" dirty="0"/>
          </a:p>
          <a:p>
            <a:r>
              <a:rPr lang="en-US" sz="2000" dirty="0"/>
              <a:t>Can be very imprecise</a:t>
            </a:r>
          </a:p>
          <a:p>
            <a:r>
              <a:rPr lang="en-US" sz="2000" dirty="0"/>
              <a:t>May yield false alarms</a:t>
            </a:r>
          </a:p>
          <a:p>
            <a:pPr marL="68580" indent="0">
              <a:buNone/>
            </a:pPr>
            <a:endParaRPr lang="en-US" sz="2000" dirty="0"/>
          </a:p>
        </p:txBody>
      </p:sp>
      <p:sp>
        <p:nvSpPr>
          <p:cNvPr id="116740" name="Rectangle 4"/>
          <p:cNvSpPr>
            <a:spLocks noGrp="1" noChangeArrowheads="1"/>
          </p:cNvSpPr>
          <p:nvPr>
            <p:ph type="body" sz="half" idx="2"/>
          </p:nvPr>
        </p:nvSpPr>
        <p:spPr>
          <a:xfrm>
            <a:off x="5032697" y="2093913"/>
            <a:ext cx="3787775" cy="3725862"/>
          </a:xfrm>
          <a:ln>
            <a:solidFill>
              <a:schemeClr val="tx1"/>
            </a:solidFill>
          </a:ln>
        </p:spPr>
        <p:txBody>
          <a:bodyPr/>
          <a:lstStyle/>
          <a:p>
            <a:r>
              <a:rPr lang="en-US" sz="2000" dirty="0"/>
              <a:t>Requires specification and loop invariants</a:t>
            </a:r>
          </a:p>
          <a:p>
            <a:r>
              <a:rPr lang="en-US" sz="2000" dirty="0"/>
              <a:t>Program specific</a:t>
            </a:r>
            <a:br>
              <a:rPr lang="en-US" sz="2000" dirty="0"/>
            </a:br>
            <a:endParaRPr lang="en-US" sz="2000" dirty="0"/>
          </a:p>
          <a:p>
            <a:r>
              <a:rPr lang="en-US" sz="2000" dirty="0"/>
              <a:t>Relatively complete</a:t>
            </a:r>
          </a:p>
          <a:p>
            <a:r>
              <a:rPr lang="en-US" sz="2000" dirty="0"/>
              <a:t>Provides counter examples</a:t>
            </a:r>
          </a:p>
          <a:p>
            <a:r>
              <a:rPr lang="en-US" sz="2000" dirty="0"/>
              <a:t>Provides useful documentation</a:t>
            </a:r>
          </a:p>
          <a:p>
            <a:r>
              <a:rPr lang="en-US" sz="2000" dirty="0"/>
              <a:t>Can be mechanized using theorem provers</a:t>
            </a:r>
          </a:p>
        </p:txBody>
      </p:sp>
      <p:sp>
        <p:nvSpPr>
          <p:cNvPr id="116741" name="Text Box 5"/>
          <p:cNvSpPr txBox="1">
            <a:spLocks noChangeArrowheads="1"/>
          </p:cNvSpPr>
          <p:nvPr/>
        </p:nvSpPr>
        <p:spPr bwMode="auto">
          <a:xfrm>
            <a:off x="1047496" y="1412776"/>
            <a:ext cx="3348698" cy="523862"/>
          </a:xfrm>
          <a:prstGeom prst="rect">
            <a:avLst/>
          </a:prstGeom>
          <a:noFill/>
          <a:ln w="9525">
            <a:noFill/>
            <a:miter lim="800000"/>
            <a:headEnd/>
            <a:tailEnd/>
          </a:ln>
        </p:spPr>
        <p:txBody>
          <a:bodyPr wrap="none" lIns="92075" tIns="46038" rIns="92075" bIns="46038" anchor="ctr">
            <a:spAutoFit/>
          </a:bodyPr>
          <a:lstStyle/>
          <a:p>
            <a:pPr algn="l" rtl="0">
              <a:buFont typeface="Monotype Sorts" pitchFamily="2" charset="2"/>
              <a:buNone/>
            </a:pPr>
            <a:r>
              <a:rPr lang="en-US" sz="2800" dirty="0">
                <a:solidFill>
                  <a:schemeClr val="accent6">
                    <a:lumMod val="75000"/>
                  </a:schemeClr>
                </a:solidFill>
              </a:rPr>
              <a:t>Sound Static Analysis</a:t>
            </a:r>
          </a:p>
        </p:txBody>
      </p:sp>
      <p:sp>
        <p:nvSpPr>
          <p:cNvPr id="116742" name="Text Box 6"/>
          <p:cNvSpPr txBox="1">
            <a:spLocks noChangeArrowheads="1"/>
          </p:cNvSpPr>
          <p:nvPr/>
        </p:nvSpPr>
        <p:spPr bwMode="auto">
          <a:xfrm>
            <a:off x="5410200" y="1412776"/>
            <a:ext cx="2969989" cy="523862"/>
          </a:xfrm>
          <a:prstGeom prst="rect">
            <a:avLst/>
          </a:prstGeom>
          <a:noFill/>
          <a:ln w="9525">
            <a:noFill/>
            <a:miter lim="800000"/>
            <a:headEnd/>
            <a:tailEnd/>
          </a:ln>
        </p:spPr>
        <p:txBody>
          <a:bodyPr wrap="none" lIns="92075" tIns="46038" rIns="92075" bIns="46038" anchor="ctr">
            <a:spAutoFit/>
          </a:bodyPr>
          <a:lstStyle/>
          <a:p>
            <a:pPr algn="l" rtl="0">
              <a:buFont typeface="Monotype Sorts" pitchFamily="2" charset="2"/>
              <a:buNone/>
            </a:pPr>
            <a:r>
              <a:rPr lang="en-US" sz="2800" dirty="0">
                <a:solidFill>
                  <a:schemeClr val="accent6">
                    <a:lumMod val="75000"/>
                  </a:schemeClr>
                </a:solidFill>
              </a:rPr>
              <a:t>Formal verification</a:t>
            </a:r>
          </a:p>
        </p:txBody>
      </p:sp>
      <p:sp>
        <p:nvSpPr>
          <p:cNvPr id="7"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1569951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0276" y="586116"/>
            <a:ext cx="7772400" cy="2338827"/>
          </a:xfrm>
        </p:spPr>
        <p:txBody>
          <a:bodyPr>
            <a:normAutofit/>
          </a:bodyPr>
          <a:lstStyle/>
          <a:p>
            <a:r>
              <a:rPr lang="en-US" sz="6000" dirty="0"/>
              <a:t>Operational Semantics</a:t>
            </a:r>
            <a:endParaRPr lang="en-US" sz="2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53538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What does semantics mean?</a:t>
            </a:r>
          </a:p>
          <a:p>
            <a:pPr lvl="1"/>
            <a:r>
              <a:rPr lang="en-US" dirty="0"/>
              <a:t>Why do we need it?</a:t>
            </a:r>
          </a:p>
          <a:p>
            <a:pPr lvl="1"/>
            <a:r>
              <a:rPr lang="en-US" dirty="0"/>
              <a:t>How is it related to analysis/verification?</a:t>
            </a:r>
          </a:p>
          <a:p>
            <a:pPr lvl="1"/>
            <a:endParaRPr lang="en-US" dirty="0"/>
          </a:p>
          <a:p>
            <a:r>
              <a:rPr lang="en-US" dirty="0"/>
              <a:t>Operational semantics</a:t>
            </a:r>
          </a:p>
          <a:p>
            <a:pPr lvl="1"/>
            <a:r>
              <a:rPr lang="en-US" dirty="0"/>
              <a:t>Natural operational semantics</a:t>
            </a:r>
          </a:p>
          <a:p>
            <a:pPr lvl="1"/>
            <a:r>
              <a:rPr lang="en-US" dirty="0"/>
              <a:t>Structural operational semantics</a:t>
            </a:r>
          </a:p>
          <a:p>
            <a:endParaRPr lang="en-US" dirty="0"/>
          </a:p>
        </p:txBody>
      </p:sp>
      <p:sp>
        <p:nvSpPr>
          <p:cNvPr id="4" name="Slide Number Placeholder 3"/>
          <p:cNvSpPr>
            <a:spLocks noGrp="1"/>
          </p:cNvSpPr>
          <p:nvPr>
            <p:ph type="sldNum" sz="quarter" idx="12"/>
          </p:nvPr>
        </p:nvSpPr>
        <p:spPr/>
        <p:txBody>
          <a:bodyPr/>
          <a:lstStyle/>
          <a:p>
            <a:fld id="{DAF22AC9-109E-4E4D-92F9-530E51D9A3A2}" type="slidenum">
              <a:rPr lang="he-IL" smtClean="0"/>
              <a:pPr/>
              <a:t>88</a:t>
            </a:fld>
            <a:endParaRPr lang="he-IL" dirty="0"/>
          </a:p>
        </p:txBody>
      </p:sp>
    </p:spTree>
    <p:extLst>
      <p:ext uri="{BB962C8B-B14F-4D97-AF65-F5344CB8AC3E}">
        <p14:creationId xmlns:p14="http://schemas.microsoft.com/office/powerpoint/2010/main" val="5140673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analysis &amp; verification</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x = ?;		</a:t>
            </a:r>
          </a:p>
          <a:p>
            <a:pPr algn="l" rtl="0"/>
            <a:r>
              <a:rPr lang="en-US" sz="3200" dirty="0"/>
              <a:t>x = y * 2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r>
              <a:rPr lang="en-US" sz="3200" dirty="0"/>
              <a:t>	</a:t>
            </a:r>
          </a:p>
          <a:p>
            <a:pPr algn="l" rtl="0"/>
            <a:r>
              <a:rPr lang="en-US" sz="3200" dirty="0"/>
              <a:t>}  else {</a:t>
            </a:r>
          </a:p>
          <a:p>
            <a:pPr algn="l" rtl="0"/>
            <a:r>
              <a:rPr lang="en-US" sz="3200" dirty="0"/>
              <a:t>   y  = 73;		</a:t>
            </a:r>
            <a:r>
              <a:rPr lang="en-US" sz="3200" dirty="0">
                <a:solidFill>
                  <a:srgbClr val="3366FF"/>
                </a:solidFill>
              </a:rPr>
              <a:t> </a:t>
            </a:r>
            <a:r>
              <a:rPr lang="en-US" sz="3200" dirty="0"/>
              <a:t>	</a:t>
            </a:r>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5" name="TextBox 4"/>
          <p:cNvSpPr txBox="1"/>
          <p:nvPr/>
        </p:nvSpPr>
        <p:spPr>
          <a:xfrm>
            <a:off x="4310968" y="4859976"/>
            <a:ext cx="1160173" cy="1569660"/>
          </a:xfrm>
          <a:prstGeom prst="rect">
            <a:avLst/>
          </a:prstGeom>
          <a:noFill/>
        </p:spPr>
        <p:txBody>
          <a:bodyPr wrap="square" rtlCol="0">
            <a:spAutoFit/>
          </a:bodyPr>
          <a:lstStyle/>
          <a:p>
            <a:pPr algn="ctr" rtl="0"/>
            <a:r>
              <a:rPr lang="en-US" sz="9600" dirty="0">
                <a:solidFill>
                  <a:srgbClr val="0000FF"/>
                </a:solidFill>
              </a:rPr>
              <a:t>?</a:t>
            </a:r>
          </a:p>
        </p:txBody>
      </p:sp>
      <p:sp>
        <p:nvSpPr>
          <p:cNvPr id="3" name="Slide Number Placeholder 2"/>
          <p:cNvSpPr>
            <a:spLocks noGrp="1"/>
          </p:cNvSpPr>
          <p:nvPr>
            <p:ph type="sldNum" sz="quarter" idx="12"/>
          </p:nvPr>
        </p:nvSpPr>
        <p:spPr/>
        <p:txBody>
          <a:bodyPr/>
          <a:lstStyle/>
          <a:p>
            <a:fld id="{DAF22AC9-109E-4E4D-92F9-530E51D9A3A2}" type="slidenum">
              <a:rPr lang="he-IL" smtClean="0"/>
              <a:pPr/>
              <a:t>89</a:t>
            </a:fld>
            <a:endParaRPr lang="he-IL" dirty="0"/>
          </a:p>
        </p:txBody>
      </p:sp>
    </p:spTree>
    <p:extLst>
      <p:ext uri="{BB962C8B-B14F-4D97-AF65-F5344CB8AC3E}">
        <p14:creationId xmlns:p14="http://schemas.microsoft.com/office/powerpoint/2010/main" val="13584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Zune bug</a:t>
            </a:r>
          </a:p>
        </p:txBody>
      </p:sp>
      <p:sp>
        <p:nvSpPr>
          <p:cNvPr id="3" name="Content Placeholder 2"/>
          <p:cNvSpPr>
            <a:spLocks noGrp="1"/>
          </p:cNvSpPr>
          <p:nvPr>
            <p:ph idx="1"/>
          </p:nvPr>
        </p:nvSpPr>
        <p:spPr/>
        <p:txBody>
          <a:bodyPr>
            <a:normAutofit/>
          </a:bodyPr>
          <a:lstStyle/>
          <a:p>
            <a:pPr>
              <a:buNone/>
            </a:pPr>
            <a:r>
              <a:rPr lang="en-US" sz="2400" dirty="0">
                <a:latin typeface="Courier New" pitchFamily="49" charset="0"/>
                <a:cs typeface="Courier New" pitchFamily="49" charset="0"/>
              </a:rPr>
              <a:t> 1 while (days &gt; 365) { </a:t>
            </a:r>
          </a:p>
          <a:p>
            <a:pPr>
              <a:buNone/>
            </a:pPr>
            <a:r>
              <a:rPr lang="en-US" sz="2400" dirty="0">
                <a:latin typeface="Courier New" pitchFamily="49" charset="0"/>
                <a:cs typeface="Courier New" pitchFamily="49" charset="0"/>
              </a:rPr>
              <a:t> 2  if (</a:t>
            </a:r>
            <a:r>
              <a:rPr lang="en-US" sz="2400" dirty="0" err="1">
                <a:latin typeface="Courier New" pitchFamily="49" charset="0"/>
                <a:cs typeface="Courier New" pitchFamily="49" charset="0"/>
              </a:rPr>
              <a:t>IsLeapYear</a:t>
            </a:r>
            <a:r>
              <a:rPr lang="en-US" sz="2400" dirty="0">
                <a:latin typeface="Courier New" pitchFamily="49" charset="0"/>
                <a:cs typeface="Courier New" pitchFamily="49" charset="0"/>
              </a:rPr>
              <a:t>(year)) { </a:t>
            </a:r>
          </a:p>
          <a:p>
            <a:pPr>
              <a:buNone/>
            </a:pPr>
            <a:r>
              <a:rPr lang="en-US" sz="2400" dirty="0">
                <a:latin typeface="Courier New" pitchFamily="49" charset="0"/>
                <a:cs typeface="Courier New" pitchFamily="49" charset="0"/>
              </a:rPr>
              <a:t> 3    if (days &gt; 366) { </a:t>
            </a:r>
          </a:p>
          <a:p>
            <a:pPr>
              <a:buNone/>
            </a:pPr>
            <a:r>
              <a:rPr lang="en-US" sz="2400" dirty="0">
                <a:latin typeface="Courier New" pitchFamily="49" charset="0"/>
                <a:cs typeface="Courier New" pitchFamily="49" charset="0"/>
              </a:rPr>
              <a:t> 4      days -= 366; </a:t>
            </a:r>
          </a:p>
          <a:p>
            <a:pPr>
              <a:buNone/>
            </a:pPr>
            <a:r>
              <a:rPr lang="en-US" sz="2400" dirty="0">
                <a:latin typeface="Courier New" pitchFamily="49" charset="0"/>
                <a:cs typeface="Courier New" pitchFamily="49" charset="0"/>
              </a:rPr>
              <a:t> 5      year += 1; </a:t>
            </a:r>
          </a:p>
          <a:p>
            <a:pPr>
              <a:buNone/>
            </a:pPr>
            <a:r>
              <a:rPr lang="en-US" sz="2400" dirty="0">
                <a:latin typeface="Courier New" pitchFamily="49" charset="0"/>
                <a:cs typeface="Courier New" pitchFamily="49" charset="0"/>
              </a:rPr>
              <a:t> 6    } </a:t>
            </a:r>
          </a:p>
          <a:p>
            <a:pPr>
              <a:buNone/>
            </a:pPr>
            <a:r>
              <a:rPr lang="en-US" sz="2400" dirty="0">
                <a:latin typeface="Courier New" pitchFamily="49" charset="0"/>
                <a:cs typeface="Courier New" pitchFamily="49" charset="0"/>
              </a:rPr>
              <a:t> 7  } else { </a:t>
            </a:r>
          </a:p>
          <a:p>
            <a:pPr>
              <a:buNone/>
            </a:pPr>
            <a:r>
              <a:rPr lang="en-US" sz="2400" dirty="0">
                <a:latin typeface="Courier New" pitchFamily="49" charset="0"/>
                <a:cs typeface="Courier New" pitchFamily="49" charset="0"/>
              </a:rPr>
              <a:t> 8    days -= 365; </a:t>
            </a:r>
          </a:p>
          <a:p>
            <a:pPr>
              <a:buNone/>
            </a:pPr>
            <a:r>
              <a:rPr lang="en-US" sz="2400" dirty="0">
                <a:latin typeface="Courier New" pitchFamily="49" charset="0"/>
                <a:cs typeface="Courier New" pitchFamily="49" charset="0"/>
              </a:rPr>
              <a:t> 9    year += 1; </a:t>
            </a:r>
          </a:p>
          <a:p>
            <a:pPr>
              <a:buNone/>
            </a:pPr>
            <a:r>
              <a:rPr lang="en-US" sz="2400" dirty="0">
                <a:latin typeface="Courier New" pitchFamily="49" charset="0"/>
                <a:cs typeface="Courier New" pitchFamily="49" charset="0"/>
              </a:rPr>
              <a:t>10  } </a:t>
            </a:r>
          </a:p>
          <a:p>
            <a:pPr>
              <a:buNone/>
            </a:pPr>
            <a:r>
              <a:rPr lang="en-US" sz="2400" dirty="0">
                <a:latin typeface="Courier New" pitchFamily="49" charset="0"/>
                <a:cs typeface="Courier New" pitchFamily="49" charset="0"/>
              </a:rPr>
              <a:t>11 }</a:t>
            </a:r>
          </a:p>
        </p:txBody>
      </p:sp>
      <p:pic>
        <p:nvPicPr>
          <p:cNvPr id="5" name="Picture 2"/>
          <p:cNvPicPr>
            <a:picLocks noChangeAspect="1" noChangeArrowheads="1"/>
          </p:cNvPicPr>
          <p:nvPr/>
        </p:nvPicPr>
        <p:blipFill>
          <a:blip r:embed="rId2" cstate="print"/>
          <a:srcRect l="6006" t="11559" r="40776" b="866"/>
          <a:stretch>
            <a:fillRect/>
          </a:stretch>
        </p:blipFill>
        <p:spPr bwMode="auto">
          <a:xfrm>
            <a:off x="6019800" y="1600200"/>
            <a:ext cx="2298700" cy="4137409"/>
          </a:xfrm>
          <a:prstGeom prst="rect">
            <a:avLst/>
          </a:prstGeom>
          <a:noFill/>
          <a:ln w="9525">
            <a:noFill/>
            <a:miter lim="800000"/>
            <a:headEnd/>
            <a:tailEnd/>
          </a:ln>
        </p:spPr>
      </p:pic>
      <p:sp>
        <p:nvSpPr>
          <p:cNvPr id="7" name="Slide Number Placeholder 3"/>
          <p:cNvSpPr>
            <a:spLocks noGrp="1"/>
          </p:cNvSpPr>
          <p:nvPr>
            <p:ph type="sldNum" sz="quarter" idx="12"/>
          </p:nvPr>
        </p:nvSpPr>
        <p:spPr>
          <a:xfrm>
            <a:off x="8604448" y="6492875"/>
            <a:ext cx="539552" cy="365125"/>
          </a:xfrm>
        </p:spPr>
        <p:txBody>
          <a:bodyPr/>
          <a:lstStyle/>
          <a:p>
            <a:fld id="{B6F15528-21DE-4FAA-801E-634DDDAF4B2B}" type="slidenum">
              <a:rPr lang="en-US" smtClean="0"/>
              <a:pPr/>
              <a:t>9</a:t>
            </a:fld>
            <a:endParaRPr lang="en-US"/>
          </a:p>
        </p:txBody>
      </p:sp>
      <p:sp>
        <p:nvSpPr>
          <p:cNvPr id="6" name="Rectangle 5"/>
          <p:cNvSpPr/>
          <p:nvPr/>
        </p:nvSpPr>
        <p:spPr>
          <a:xfrm>
            <a:off x="4572000" y="5805264"/>
            <a:ext cx="3789018" cy="584776"/>
          </a:xfrm>
          <a:prstGeom prst="rect">
            <a:avLst/>
          </a:prstGeom>
        </p:spPr>
        <p:txBody>
          <a:bodyPr wrap="none">
            <a:spAutoFit/>
          </a:bodyPr>
          <a:lstStyle/>
          <a:p>
            <a:r>
              <a:rPr lang="en-US" sz="3200" dirty="0">
                <a:latin typeface="Miriam Fixed" pitchFamily="49" charset="-79"/>
                <a:cs typeface="Miriam Fixed" pitchFamily="49" charset="-79"/>
              </a:rPr>
              <a:t>December 31, 2008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does P </a:t>
            </a:r>
            <a:r>
              <a:rPr lang="en-US" dirty="0">
                <a:solidFill>
                  <a:srgbClr val="0000FF"/>
                </a:solidFill>
              </a:rPr>
              <a:t>do</a:t>
            </a:r>
            <a:r>
              <a:rPr lang="en-US" dirty="0"/>
              <a:t>?</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x = ?;		</a:t>
            </a:r>
          </a:p>
          <a:p>
            <a:pPr algn="l" rtl="0"/>
            <a:r>
              <a:rPr lang="en-US" sz="3200" dirty="0"/>
              <a:t>x = y * 2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r>
              <a:rPr lang="en-US" sz="3200" dirty="0"/>
              <a:t>	</a:t>
            </a:r>
          </a:p>
          <a:p>
            <a:pPr algn="l" rtl="0"/>
            <a:r>
              <a:rPr lang="en-US" sz="3200" dirty="0"/>
              <a:t>}  else {</a:t>
            </a:r>
          </a:p>
          <a:p>
            <a:pPr algn="l" rtl="0"/>
            <a:r>
              <a:rPr lang="en-US" sz="3200" dirty="0"/>
              <a:t>   y  = 73;		</a:t>
            </a:r>
            <a:r>
              <a:rPr lang="en-US" sz="3200" dirty="0">
                <a:solidFill>
                  <a:srgbClr val="3366FF"/>
                </a:solidFill>
              </a:rPr>
              <a:t> </a:t>
            </a:r>
            <a:r>
              <a:rPr lang="en-US" sz="3200" dirty="0"/>
              <a:t>	</a:t>
            </a:r>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3" name="TextBox 2"/>
          <p:cNvSpPr txBox="1"/>
          <p:nvPr/>
        </p:nvSpPr>
        <p:spPr>
          <a:xfrm>
            <a:off x="4310968" y="4859976"/>
            <a:ext cx="1160173" cy="1569660"/>
          </a:xfrm>
          <a:prstGeom prst="rect">
            <a:avLst/>
          </a:prstGeom>
          <a:noFill/>
        </p:spPr>
        <p:txBody>
          <a:bodyPr wrap="square" rtlCol="0">
            <a:spAutoFit/>
          </a:bodyPr>
          <a:lstStyle/>
          <a:p>
            <a:pPr algn="ctr" rtl="0"/>
            <a:r>
              <a:rPr lang="en-US" sz="9600" dirty="0">
                <a:solidFill>
                  <a:srgbClr val="0000FF"/>
                </a:solidFill>
              </a:rPr>
              <a:t>?</a:t>
            </a:r>
          </a:p>
        </p:txBody>
      </p:sp>
      <p:sp>
        <p:nvSpPr>
          <p:cNvPr id="5" name="Slide Number Placeholder 4"/>
          <p:cNvSpPr>
            <a:spLocks noGrp="1"/>
          </p:cNvSpPr>
          <p:nvPr>
            <p:ph type="sldNum" sz="quarter" idx="12"/>
          </p:nvPr>
        </p:nvSpPr>
        <p:spPr/>
        <p:txBody>
          <a:bodyPr/>
          <a:lstStyle/>
          <a:p>
            <a:fld id="{DAF22AC9-109E-4E4D-92F9-530E51D9A3A2}" type="slidenum">
              <a:rPr lang="he-IL" smtClean="0"/>
              <a:pPr/>
              <a:t>90</a:t>
            </a:fld>
            <a:endParaRPr lang="he-IL" dirty="0"/>
          </a:p>
        </p:txBody>
      </p:sp>
    </p:spTree>
    <p:extLst>
      <p:ext uri="{BB962C8B-B14F-4D97-AF65-F5344CB8AC3E}">
        <p14:creationId xmlns:p14="http://schemas.microsoft.com/office/powerpoint/2010/main" val="3798030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t>
            </a:r>
            <a:r>
              <a:rPr lang="en-US"/>
              <a:t>does P </a:t>
            </a:r>
            <a:r>
              <a:rPr lang="en-US" dirty="0">
                <a:solidFill>
                  <a:srgbClr val="0000FF"/>
                </a:solidFill>
              </a:rPr>
              <a:t>mean</a:t>
            </a:r>
            <a:r>
              <a:rPr lang="en-US" dirty="0"/>
              <a:t>?</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x = ?;		</a:t>
            </a:r>
          </a:p>
          <a:p>
            <a:pPr algn="l" rtl="0"/>
            <a:r>
              <a:rPr lang="en-US" sz="3200" dirty="0"/>
              <a:t>x = y * 2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r>
              <a:rPr lang="en-US" sz="3200" dirty="0"/>
              <a:t>	</a:t>
            </a:r>
          </a:p>
          <a:p>
            <a:pPr algn="l" rtl="0"/>
            <a:r>
              <a:rPr lang="en-US" sz="3200" dirty="0"/>
              <a:t>}  else {</a:t>
            </a:r>
          </a:p>
          <a:p>
            <a:pPr algn="l" rtl="0"/>
            <a:r>
              <a:rPr lang="en-US" sz="3200" dirty="0"/>
              <a:t>   y  = 73;		</a:t>
            </a:r>
            <a:r>
              <a:rPr lang="en-US" sz="3200" dirty="0">
                <a:solidFill>
                  <a:srgbClr val="3366FF"/>
                </a:solidFill>
              </a:rPr>
              <a:t> </a:t>
            </a:r>
            <a:r>
              <a:rPr lang="en-US" sz="3200" dirty="0"/>
              <a:t>	</a:t>
            </a:r>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3" name="Left Bracket 2"/>
          <p:cNvSpPr/>
          <p:nvPr/>
        </p:nvSpPr>
        <p:spPr>
          <a:xfrm>
            <a:off x="1076538" y="1628800"/>
            <a:ext cx="284640" cy="4392488"/>
          </a:xfrm>
          <a:prstGeom prst="leftBracket">
            <a:avLst/>
          </a:prstGeom>
          <a:ln w="76200" cmpd="sng">
            <a:solidFill>
              <a:srgbClr val="0000FF"/>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000000"/>
                </a:solidFill>
              </a:ln>
            </a:endParaRPr>
          </a:p>
        </p:txBody>
      </p:sp>
      <p:sp>
        <p:nvSpPr>
          <p:cNvPr id="5" name="Left Bracket 4"/>
          <p:cNvSpPr/>
          <p:nvPr/>
        </p:nvSpPr>
        <p:spPr>
          <a:xfrm flipH="1">
            <a:off x="4211960" y="1628800"/>
            <a:ext cx="288032" cy="4392488"/>
          </a:xfrm>
          <a:prstGeom prst="leftBracket">
            <a:avLst/>
          </a:prstGeom>
          <a:ln w="76200" cmpd="sng">
            <a:solidFill>
              <a:srgbClr val="0000FF"/>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000000"/>
                </a:solidFill>
              </a:ln>
            </a:endParaRPr>
          </a:p>
        </p:txBody>
      </p:sp>
      <p:cxnSp>
        <p:nvCxnSpPr>
          <p:cNvPr id="7" name="Straight Connector 6"/>
          <p:cNvCxnSpPr/>
          <p:nvPr/>
        </p:nvCxnSpPr>
        <p:spPr>
          <a:xfrm>
            <a:off x="1331640" y="1772816"/>
            <a:ext cx="0" cy="4104456"/>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244525" y="1772816"/>
            <a:ext cx="0" cy="4104456"/>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Equal 8"/>
          <p:cNvSpPr/>
          <p:nvPr/>
        </p:nvSpPr>
        <p:spPr>
          <a:xfrm>
            <a:off x="5016498" y="3536449"/>
            <a:ext cx="1146256" cy="48846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10" name="TextBox 9"/>
          <p:cNvSpPr txBox="1"/>
          <p:nvPr/>
        </p:nvSpPr>
        <p:spPr>
          <a:xfrm>
            <a:off x="6067501" y="2589677"/>
            <a:ext cx="1595641" cy="1569660"/>
          </a:xfrm>
          <a:prstGeom prst="rect">
            <a:avLst/>
          </a:prstGeom>
          <a:noFill/>
        </p:spPr>
        <p:txBody>
          <a:bodyPr wrap="square" rtlCol="0">
            <a:spAutoFit/>
          </a:bodyPr>
          <a:lstStyle/>
          <a:p>
            <a:pPr algn="ctr" rtl="0"/>
            <a:r>
              <a:rPr lang="en-US" sz="9600" dirty="0">
                <a:solidFill>
                  <a:srgbClr val="0000FF"/>
                </a:solidFill>
              </a:rPr>
              <a:t>…</a:t>
            </a:r>
          </a:p>
        </p:txBody>
      </p:sp>
      <p:sp>
        <p:nvSpPr>
          <p:cNvPr id="6" name="TextBox 5"/>
          <p:cNvSpPr txBox="1"/>
          <p:nvPr/>
        </p:nvSpPr>
        <p:spPr>
          <a:xfrm>
            <a:off x="1856278" y="6190974"/>
            <a:ext cx="1905127" cy="400110"/>
          </a:xfrm>
          <a:prstGeom prst="rect">
            <a:avLst/>
          </a:prstGeom>
          <a:noFill/>
        </p:spPr>
        <p:txBody>
          <a:bodyPr wrap="square" rtlCol="0">
            <a:spAutoFit/>
          </a:bodyPr>
          <a:lstStyle/>
          <a:p>
            <a:pPr algn="ctr" rtl="0"/>
            <a:r>
              <a:rPr lang="en-US" sz="2000" i="1" dirty="0"/>
              <a:t>syntax</a:t>
            </a:r>
          </a:p>
        </p:txBody>
      </p:sp>
      <p:sp>
        <p:nvSpPr>
          <p:cNvPr id="11" name="TextBox 10"/>
          <p:cNvSpPr txBox="1"/>
          <p:nvPr/>
        </p:nvSpPr>
        <p:spPr>
          <a:xfrm>
            <a:off x="5879988" y="6196842"/>
            <a:ext cx="1905127" cy="400110"/>
          </a:xfrm>
          <a:prstGeom prst="rect">
            <a:avLst/>
          </a:prstGeom>
          <a:noFill/>
        </p:spPr>
        <p:txBody>
          <a:bodyPr wrap="square" rtlCol="0">
            <a:spAutoFit/>
          </a:bodyPr>
          <a:lstStyle/>
          <a:p>
            <a:pPr algn="ctr" rtl="0"/>
            <a:r>
              <a:rPr lang="en-US" sz="2000" i="1" dirty="0">
                <a:solidFill>
                  <a:srgbClr val="0000FF"/>
                </a:solidFill>
              </a:rPr>
              <a:t>semantics</a:t>
            </a:r>
          </a:p>
        </p:txBody>
      </p:sp>
      <p:sp>
        <p:nvSpPr>
          <p:cNvPr id="14" name="Slide Number Placeholder 13"/>
          <p:cNvSpPr>
            <a:spLocks noGrp="1"/>
          </p:cNvSpPr>
          <p:nvPr>
            <p:ph type="sldNum" sz="quarter" idx="12"/>
          </p:nvPr>
        </p:nvSpPr>
        <p:spPr/>
        <p:txBody>
          <a:bodyPr/>
          <a:lstStyle/>
          <a:p>
            <a:fld id="{DAF22AC9-109E-4E4D-92F9-530E51D9A3A2}" type="slidenum">
              <a:rPr lang="he-IL" smtClean="0"/>
              <a:pPr/>
              <a:t>91</a:t>
            </a:fld>
            <a:endParaRPr lang="he-IL" dirty="0"/>
          </a:p>
        </p:txBody>
      </p:sp>
    </p:spTree>
    <p:extLst>
      <p:ext uri="{BB962C8B-B14F-4D97-AF65-F5344CB8AC3E}">
        <p14:creationId xmlns:p14="http://schemas.microsoft.com/office/powerpoint/2010/main" val="36832987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semantics </a:t>
            </a:r>
            <a:br>
              <a:rPr lang="en-US" dirty="0"/>
            </a:br>
            <a:r>
              <a:rPr lang="en-US" sz="2700" dirty="0"/>
              <a:t>  </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a:t>
            </a:r>
            <a:r>
              <a:rPr lang="en-US" sz="3200" dirty="0">
                <a:solidFill>
                  <a:srgbClr val="3366FF"/>
                </a:solidFill>
              </a:rPr>
              <a:t> </a:t>
            </a:r>
            <a:endParaRPr lang="en-US" sz="3200" dirty="0"/>
          </a:p>
          <a:p>
            <a:pPr algn="l" rtl="0"/>
            <a:r>
              <a:rPr lang="en-US" sz="3200" dirty="0"/>
              <a:t>x = y * 2		</a:t>
            </a:r>
            <a:r>
              <a:rPr lang="en-US" sz="3200" dirty="0">
                <a:solidFill>
                  <a:srgbClr val="3366FF"/>
                </a:solidFill>
              </a:rPr>
              <a:t> </a:t>
            </a:r>
            <a:r>
              <a:rPr lang="en-US" sz="3200" dirty="0"/>
              <a:t>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r>
              <a:rPr lang="en-US" sz="3200" dirty="0"/>
              <a:t>	</a:t>
            </a:r>
          </a:p>
          <a:p>
            <a:pPr algn="l" rtl="0"/>
            <a:r>
              <a:rPr lang="en-US" sz="3200" dirty="0"/>
              <a:t>}  else {</a:t>
            </a:r>
          </a:p>
          <a:p>
            <a:pPr algn="l" rtl="0"/>
            <a:r>
              <a:rPr lang="en-US" sz="3200" dirty="0"/>
              <a:t>   y  = 73;		</a:t>
            </a:r>
            <a:r>
              <a:rPr lang="en-US" sz="3200" dirty="0">
                <a:solidFill>
                  <a:srgbClr val="3366FF"/>
                </a:solidFill>
              </a:rPr>
              <a:t> </a:t>
            </a:r>
            <a:endParaRPr lang="en-US" sz="3200" dirty="0"/>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8" name="TextBox 7"/>
          <p:cNvSpPr txBox="1"/>
          <p:nvPr/>
        </p:nvSpPr>
        <p:spPr>
          <a:xfrm>
            <a:off x="6660232" y="2204864"/>
            <a:ext cx="1656184" cy="369332"/>
          </a:xfrm>
          <a:prstGeom prst="rect">
            <a:avLst/>
          </a:prstGeom>
          <a:noFill/>
        </p:spPr>
        <p:txBody>
          <a:bodyPr wrap="square" rtlCol="0">
            <a:spAutoFit/>
          </a:bodyPr>
          <a:lstStyle/>
          <a:p>
            <a:pPr algn="ctr" rtl="0"/>
            <a:r>
              <a:rPr lang="en-US" dirty="0">
                <a:solidFill>
                  <a:srgbClr val="3366FF"/>
                </a:solidFill>
              </a:rPr>
              <a:t>…-1,0,1, …</a:t>
            </a:r>
          </a:p>
        </p:txBody>
      </p:sp>
      <p:sp>
        <p:nvSpPr>
          <p:cNvPr id="12" name="TextBox 11"/>
          <p:cNvSpPr txBox="1"/>
          <p:nvPr/>
        </p:nvSpPr>
        <p:spPr>
          <a:xfrm>
            <a:off x="7236296" y="2492896"/>
            <a:ext cx="504056" cy="523220"/>
          </a:xfrm>
          <a:prstGeom prst="rect">
            <a:avLst/>
          </a:prstGeom>
          <a:noFill/>
        </p:spPr>
        <p:txBody>
          <a:bodyPr wrap="square" rtlCol="0">
            <a:spAutoFit/>
          </a:bodyPr>
          <a:lstStyle/>
          <a:p>
            <a:pPr algn="ctr" rtl="0"/>
            <a:r>
              <a:rPr lang="en-US" sz="2800" b="1" dirty="0">
                <a:solidFill>
                  <a:srgbClr val="3366FF"/>
                </a:solidFill>
              </a:rPr>
              <a:t>y</a:t>
            </a:r>
          </a:p>
        </p:txBody>
      </p:sp>
      <p:sp>
        <p:nvSpPr>
          <p:cNvPr id="17" name="TextBox 16"/>
          <p:cNvSpPr txBox="1"/>
          <p:nvPr/>
        </p:nvSpPr>
        <p:spPr>
          <a:xfrm>
            <a:off x="8244408" y="2492896"/>
            <a:ext cx="504056" cy="523220"/>
          </a:xfrm>
          <a:prstGeom prst="rect">
            <a:avLst/>
          </a:prstGeom>
          <a:noFill/>
        </p:spPr>
        <p:txBody>
          <a:bodyPr wrap="square" rtlCol="0">
            <a:spAutoFit/>
          </a:bodyPr>
          <a:lstStyle/>
          <a:p>
            <a:pPr algn="ctr" rtl="0"/>
            <a:r>
              <a:rPr lang="en-US" sz="2800" b="1" dirty="0">
                <a:solidFill>
                  <a:srgbClr val="3366FF"/>
                </a:solidFill>
              </a:rPr>
              <a:t>x</a:t>
            </a:r>
          </a:p>
        </p:txBody>
      </p:sp>
      <p:sp>
        <p:nvSpPr>
          <p:cNvPr id="29" name="TextBox 28"/>
          <p:cNvSpPr txBox="1"/>
          <p:nvPr/>
        </p:nvSpPr>
        <p:spPr>
          <a:xfrm>
            <a:off x="7668344" y="2204864"/>
            <a:ext cx="1656184" cy="369332"/>
          </a:xfrm>
          <a:prstGeom prst="rect">
            <a:avLst/>
          </a:prstGeom>
          <a:noFill/>
        </p:spPr>
        <p:txBody>
          <a:bodyPr wrap="square" rtlCol="0">
            <a:spAutoFit/>
          </a:bodyPr>
          <a:lstStyle/>
          <a:p>
            <a:pPr algn="ctr" rtl="0"/>
            <a:r>
              <a:rPr lang="en-US" dirty="0">
                <a:solidFill>
                  <a:srgbClr val="3366FF"/>
                </a:solidFill>
              </a:rPr>
              <a:t>…-1,0,1,…</a:t>
            </a:r>
          </a:p>
        </p:txBody>
      </p:sp>
      <p:sp>
        <p:nvSpPr>
          <p:cNvPr id="3" name="Slide Number Placeholder 2"/>
          <p:cNvSpPr>
            <a:spLocks noGrp="1"/>
          </p:cNvSpPr>
          <p:nvPr>
            <p:ph type="sldNum" sz="quarter" idx="12"/>
          </p:nvPr>
        </p:nvSpPr>
        <p:spPr/>
        <p:txBody>
          <a:bodyPr/>
          <a:lstStyle/>
          <a:p>
            <a:fld id="{DAF22AC9-109E-4E4D-92F9-530E51D9A3A2}" type="slidenum">
              <a:rPr lang="he-IL" smtClean="0"/>
              <a:pPr/>
              <a:t>92</a:t>
            </a:fld>
            <a:endParaRPr lang="he-IL" dirty="0"/>
          </a:p>
        </p:txBody>
      </p:sp>
    </p:spTree>
    <p:extLst>
      <p:ext uri="{BB962C8B-B14F-4D97-AF65-F5344CB8AC3E}">
        <p14:creationId xmlns:p14="http://schemas.microsoft.com/office/powerpoint/2010/main" val="12333657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semantics </a:t>
            </a:r>
            <a:br>
              <a:rPr lang="en-US" dirty="0"/>
            </a:br>
            <a:r>
              <a:rPr lang="en-US" sz="2700" dirty="0"/>
              <a:t>(“state transformer”)</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a:t>
            </a:r>
            <a:r>
              <a:rPr lang="en-US" sz="3200" dirty="0">
                <a:solidFill>
                  <a:srgbClr val="3366FF"/>
                </a:solidFill>
              </a:rPr>
              <a:t> </a:t>
            </a:r>
            <a:endParaRPr lang="en-US" sz="3200" dirty="0"/>
          </a:p>
          <a:p>
            <a:pPr algn="l" rtl="0"/>
            <a:r>
              <a:rPr lang="en-US" sz="3200" dirty="0"/>
              <a:t>x = y * 2		</a:t>
            </a:r>
            <a:r>
              <a:rPr lang="en-US" sz="3200" dirty="0">
                <a:solidFill>
                  <a:srgbClr val="3366FF"/>
                </a:solidFill>
              </a:rPr>
              <a:t> </a:t>
            </a:r>
            <a:r>
              <a:rPr lang="en-US" sz="3200" dirty="0"/>
              <a:t>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r>
              <a:rPr lang="en-US" sz="3200" dirty="0"/>
              <a:t>	</a:t>
            </a:r>
          </a:p>
          <a:p>
            <a:pPr algn="l" rtl="0"/>
            <a:r>
              <a:rPr lang="en-US" sz="3200" dirty="0"/>
              <a:t>}  else {</a:t>
            </a:r>
          </a:p>
          <a:p>
            <a:pPr algn="l" rtl="0"/>
            <a:r>
              <a:rPr lang="en-US" sz="3200" dirty="0"/>
              <a:t>   y  = 73;		</a:t>
            </a:r>
            <a:r>
              <a:rPr lang="en-US" sz="3200" dirty="0">
                <a:solidFill>
                  <a:srgbClr val="3366FF"/>
                </a:solidFill>
              </a:rPr>
              <a:t> </a:t>
            </a:r>
            <a:endParaRPr lang="en-US" sz="3200" dirty="0"/>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8" name="TextBox 7"/>
          <p:cNvSpPr txBox="1"/>
          <p:nvPr/>
        </p:nvSpPr>
        <p:spPr>
          <a:xfrm>
            <a:off x="6660232" y="2204864"/>
            <a:ext cx="1656184" cy="369332"/>
          </a:xfrm>
          <a:prstGeom prst="rect">
            <a:avLst/>
          </a:prstGeom>
          <a:noFill/>
        </p:spPr>
        <p:txBody>
          <a:bodyPr wrap="square" rtlCol="0">
            <a:spAutoFit/>
          </a:bodyPr>
          <a:lstStyle/>
          <a:p>
            <a:pPr algn="ctr" rtl="0"/>
            <a:r>
              <a:rPr lang="en-US" dirty="0">
                <a:solidFill>
                  <a:srgbClr val="3366FF"/>
                </a:solidFill>
              </a:rPr>
              <a:t>…-1,0,1, …</a:t>
            </a:r>
          </a:p>
        </p:txBody>
      </p:sp>
      <p:sp>
        <p:nvSpPr>
          <p:cNvPr id="12" name="TextBox 11"/>
          <p:cNvSpPr txBox="1"/>
          <p:nvPr/>
        </p:nvSpPr>
        <p:spPr>
          <a:xfrm>
            <a:off x="7236296" y="2492896"/>
            <a:ext cx="504056" cy="523220"/>
          </a:xfrm>
          <a:prstGeom prst="rect">
            <a:avLst/>
          </a:prstGeom>
          <a:noFill/>
        </p:spPr>
        <p:txBody>
          <a:bodyPr wrap="square" rtlCol="0">
            <a:spAutoFit/>
          </a:bodyPr>
          <a:lstStyle/>
          <a:p>
            <a:pPr algn="ctr" rtl="0"/>
            <a:r>
              <a:rPr lang="en-US" sz="2800" b="1" dirty="0">
                <a:solidFill>
                  <a:srgbClr val="3366FF"/>
                </a:solidFill>
              </a:rPr>
              <a:t>y</a:t>
            </a:r>
          </a:p>
        </p:txBody>
      </p:sp>
      <p:sp>
        <p:nvSpPr>
          <p:cNvPr id="17" name="TextBox 16"/>
          <p:cNvSpPr txBox="1"/>
          <p:nvPr/>
        </p:nvSpPr>
        <p:spPr>
          <a:xfrm>
            <a:off x="8244408" y="2492896"/>
            <a:ext cx="504056" cy="523220"/>
          </a:xfrm>
          <a:prstGeom prst="rect">
            <a:avLst/>
          </a:prstGeom>
          <a:noFill/>
        </p:spPr>
        <p:txBody>
          <a:bodyPr wrap="square" rtlCol="0">
            <a:spAutoFit/>
          </a:bodyPr>
          <a:lstStyle/>
          <a:p>
            <a:pPr algn="ctr" rtl="0"/>
            <a:r>
              <a:rPr lang="en-US" sz="2800" b="1" dirty="0">
                <a:solidFill>
                  <a:srgbClr val="3366FF"/>
                </a:solidFill>
              </a:rPr>
              <a:t>x</a:t>
            </a:r>
          </a:p>
        </p:txBody>
      </p:sp>
      <p:sp>
        <p:nvSpPr>
          <p:cNvPr id="29" name="TextBox 28"/>
          <p:cNvSpPr txBox="1"/>
          <p:nvPr/>
        </p:nvSpPr>
        <p:spPr>
          <a:xfrm>
            <a:off x="7668344" y="2204864"/>
            <a:ext cx="1656184" cy="369332"/>
          </a:xfrm>
          <a:prstGeom prst="rect">
            <a:avLst/>
          </a:prstGeom>
          <a:noFill/>
        </p:spPr>
        <p:txBody>
          <a:bodyPr wrap="square" rtlCol="0">
            <a:spAutoFit/>
          </a:bodyPr>
          <a:lstStyle/>
          <a:p>
            <a:pPr algn="ctr" rtl="0"/>
            <a:r>
              <a:rPr lang="en-US" dirty="0">
                <a:solidFill>
                  <a:srgbClr val="3366FF"/>
                </a:solidFill>
              </a:rPr>
              <a:t>…-1,0,1,…</a:t>
            </a:r>
          </a:p>
        </p:txBody>
      </p:sp>
      <p:sp>
        <p:nvSpPr>
          <p:cNvPr id="3" name="Slide Number Placeholder 2"/>
          <p:cNvSpPr>
            <a:spLocks noGrp="1"/>
          </p:cNvSpPr>
          <p:nvPr>
            <p:ph type="sldNum" sz="quarter" idx="12"/>
          </p:nvPr>
        </p:nvSpPr>
        <p:spPr/>
        <p:txBody>
          <a:bodyPr/>
          <a:lstStyle/>
          <a:p>
            <a:fld id="{DAF22AC9-109E-4E4D-92F9-530E51D9A3A2}" type="slidenum">
              <a:rPr lang="he-IL" smtClean="0"/>
              <a:pPr/>
              <a:t>93</a:t>
            </a:fld>
            <a:endParaRPr lang="he-IL" dirty="0"/>
          </a:p>
        </p:txBody>
      </p:sp>
    </p:spTree>
    <p:extLst>
      <p:ext uri="{BB962C8B-B14F-4D97-AF65-F5344CB8AC3E}">
        <p14:creationId xmlns:p14="http://schemas.microsoft.com/office/powerpoint/2010/main" val="21537605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semantics </a:t>
            </a:r>
            <a:br>
              <a:rPr lang="en-US" dirty="0"/>
            </a:br>
            <a:r>
              <a:rPr lang="en-US" sz="2700" dirty="0"/>
              <a:t>(“state transformer”)</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a:t>
            </a:r>
            <a:r>
              <a:rPr lang="en-US" sz="3200" dirty="0">
                <a:solidFill>
                  <a:srgbClr val="3366FF"/>
                </a:solidFill>
              </a:rPr>
              <a:t>y=3, x=9</a:t>
            </a:r>
            <a:endParaRPr lang="en-US" sz="3200" dirty="0"/>
          </a:p>
          <a:p>
            <a:pPr algn="l" rtl="0"/>
            <a:r>
              <a:rPr lang="en-US" sz="3200" dirty="0"/>
              <a:t>x = y * 2		</a:t>
            </a:r>
            <a:r>
              <a:rPr lang="en-US" sz="3200" dirty="0">
                <a:solidFill>
                  <a:srgbClr val="3366FF"/>
                </a:solidFill>
              </a:rPr>
              <a:t> </a:t>
            </a:r>
            <a:r>
              <a:rPr lang="en-US" sz="3200" dirty="0"/>
              <a:t>	</a:t>
            </a:r>
          </a:p>
          <a:p>
            <a:pPr algn="l" rtl="0"/>
            <a:r>
              <a:rPr lang="en-US" sz="3200" dirty="0"/>
              <a:t>if (x % 2 == 0) {	</a:t>
            </a:r>
            <a:r>
              <a:rPr lang="en-US" sz="3200" dirty="0">
                <a:solidFill>
                  <a:srgbClr val="3366FF"/>
                </a:solidFill>
              </a:rPr>
              <a:t> </a:t>
            </a:r>
            <a:endParaRPr lang="en-US" sz="3200" dirty="0"/>
          </a:p>
          <a:p>
            <a:pPr algn="l" rtl="0"/>
            <a:r>
              <a:rPr lang="en-US" sz="3200" dirty="0"/>
              <a:t>   y = 42;		</a:t>
            </a:r>
            <a:r>
              <a:rPr lang="en-US" sz="3200" dirty="0">
                <a:solidFill>
                  <a:srgbClr val="3366FF"/>
                </a:solidFill>
              </a:rPr>
              <a:t> </a:t>
            </a:r>
            <a:endParaRPr lang="en-US" sz="3200" dirty="0"/>
          </a:p>
          <a:p>
            <a:pPr algn="l" rtl="0"/>
            <a:r>
              <a:rPr lang="en-US" sz="3200" dirty="0"/>
              <a:t>}  else {</a:t>
            </a:r>
          </a:p>
          <a:p>
            <a:pPr algn="l" rtl="0"/>
            <a:r>
              <a:rPr lang="en-US" sz="3200" dirty="0"/>
              <a:t>   y  = 73;		</a:t>
            </a:r>
            <a:r>
              <a:rPr lang="en-US" sz="3200" dirty="0">
                <a:solidFill>
                  <a:srgbClr val="3366FF"/>
                </a:solidFill>
              </a:rPr>
              <a:t> </a:t>
            </a:r>
            <a:r>
              <a:rPr lang="en-US" sz="3200" dirty="0"/>
              <a:t>	</a:t>
            </a:r>
          </a:p>
          <a:p>
            <a:pPr algn="l" rtl="0"/>
            <a:r>
              <a:rPr lang="en-US" sz="3200" dirty="0"/>
              <a:t>   foo();		</a:t>
            </a:r>
            <a:r>
              <a:rPr lang="en-US" sz="3200" dirty="0">
                <a:solidFill>
                  <a:srgbClr val="3366FF"/>
                </a:solidFill>
              </a:rPr>
              <a:t> </a:t>
            </a:r>
            <a:endParaRPr lang="en-US" sz="3200" dirty="0"/>
          </a:p>
          <a:p>
            <a:pPr algn="l" rtl="0"/>
            <a:r>
              <a:rPr lang="en-US" sz="3200" dirty="0"/>
              <a:t>} </a:t>
            </a:r>
          </a:p>
          <a:p>
            <a:pPr algn="l" rtl="0"/>
            <a:r>
              <a:rPr lang="en-US" sz="3200" dirty="0"/>
              <a:t>assert (y == 42);</a:t>
            </a:r>
            <a:r>
              <a:rPr lang="en-US" sz="3200" dirty="0">
                <a:solidFill>
                  <a:srgbClr val="3366FF"/>
                </a:solidFill>
              </a:rPr>
              <a:t>  </a:t>
            </a:r>
            <a:r>
              <a:rPr lang="en-US" sz="3200" dirty="0"/>
              <a:t>	</a:t>
            </a:r>
          </a:p>
        </p:txBody>
      </p:sp>
      <p:sp>
        <p:nvSpPr>
          <p:cNvPr id="8" name="TextBox 7"/>
          <p:cNvSpPr txBox="1"/>
          <p:nvPr/>
        </p:nvSpPr>
        <p:spPr>
          <a:xfrm>
            <a:off x="6660232" y="2204864"/>
            <a:ext cx="1656184" cy="369332"/>
          </a:xfrm>
          <a:prstGeom prst="rect">
            <a:avLst/>
          </a:prstGeom>
          <a:noFill/>
        </p:spPr>
        <p:txBody>
          <a:bodyPr wrap="square" rtlCol="0">
            <a:spAutoFit/>
          </a:bodyPr>
          <a:lstStyle/>
          <a:p>
            <a:pPr algn="ctr" rtl="0"/>
            <a:r>
              <a:rPr lang="en-US" dirty="0">
                <a:solidFill>
                  <a:srgbClr val="3366FF"/>
                </a:solidFill>
              </a:rPr>
              <a:t>…-1,0,1, …</a:t>
            </a:r>
          </a:p>
        </p:txBody>
      </p:sp>
      <p:sp>
        <p:nvSpPr>
          <p:cNvPr id="12" name="TextBox 11"/>
          <p:cNvSpPr txBox="1"/>
          <p:nvPr/>
        </p:nvSpPr>
        <p:spPr>
          <a:xfrm>
            <a:off x="7236296" y="2492896"/>
            <a:ext cx="504056" cy="523220"/>
          </a:xfrm>
          <a:prstGeom prst="rect">
            <a:avLst/>
          </a:prstGeom>
          <a:noFill/>
        </p:spPr>
        <p:txBody>
          <a:bodyPr wrap="square" rtlCol="0">
            <a:spAutoFit/>
          </a:bodyPr>
          <a:lstStyle/>
          <a:p>
            <a:pPr algn="ctr" rtl="0"/>
            <a:r>
              <a:rPr lang="en-US" sz="2800" b="1" dirty="0">
                <a:solidFill>
                  <a:srgbClr val="3366FF"/>
                </a:solidFill>
              </a:rPr>
              <a:t>y</a:t>
            </a:r>
          </a:p>
        </p:txBody>
      </p:sp>
      <p:sp>
        <p:nvSpPr>
          <p:cNvPr id="17" name="TextBox 16"/>
          <p:cNvSpPr txBox="1"/>
          <p:nvPr/>
        </p:nvSpPr>
        <p:spPr>
          <a:xfrm>
            <a:off x="8244408" y="2492896"/>
            <a:ext cx="504056" cy="523220"/>
          </a:xfrm>
          <a:prstGeom prst="rect">
            <a:avLst/>
          </a:prstGeom>
          <a:noFill/>
        </p:spPr>
        <p:txBody>
          <a:bodyPr wrap="square" rtlCol="0">
            <a:spAutoFit/>
          </a:bodyPr>
          <a:lstStyle/>
          <a:p>
            <a:pPr algn="ctr" rtl="0"/>
            <a:r>
              <a:rPr lang="en-US" sz="2800" b="1" dirty="0">
                <a:solidFill>
                  <a:srgbClr val="3366FF"/>
                </a:solidFill>
              </a:rPr>
              <a:t>x</a:t>
            </a:r>
          </a:p>
        </p:txBody>
      </p:sp>
      <p:sp>
        <p:nvSpPr>
          <p:cNvPr id="29" name="TextBox 28"/>
          <p:cNvSpPr txBox="1"/>
          <p:nvPr/>
        </p:nvSpPr>
        <p:spPr>
          <a:xfrm>
            <a:off x="7668344" y="2204864"/>
            <a:ext cx="1656184" cy="369332"/>
          </a:xfrm>
          <a:prstGeom prst="rect">
            <a:avLst/>
          </a:prstGeom>
          <a:noFill/>
        </p:spPr>
        <p:txBody>
          <a:bodyPr wrap="square" rtlCol="0">
            <a:spAutoFit/>
          </a:bodyPr>
          <a:lstStyle/>
          <a:p>
            <a:pPr algn="ctr" rtl="0"/>
            <a:r>
              <a:rPr lang="en-US" dirty="0">
                <a:solidFill>
                  <a:srgbClr val="3366FF"/>
                </a:solidFill>
              </a:rPr>
              <a:t>…-1,0,1,…</a:t>
            </a:r>
          </a:p>
        </p:txBody>
      </p:sp>
      <p:sp>
        <p:nvSpPr>
          <p:cNvPr id="3" name="Slide Number Placeholder 2"/>
          <p:cNvSpPr>
            <a:spLocks noGrp="1"/>
          </p:cNvSpPr>
          <p:nvPr>
            <p:ph type="sldNum" sz="quarter" idx="12"/>
          </p:nvPr>
        </p:nvSpPr>
        <p:spPr/>
        <p:txBody>
          <a:bodyPr/>
          <a:lstStyle/>
          <a:p>
            <a:fld id="{DAF22AC9-109E-4E4D-92F9-530E51D9A3A2}" type="slidenum">
              <a:rPr lang="he-IL" smtClean="0"/>
              <a:pPr/>
              <a:t>94</a:t>
            </a:fld>
            <a:endParaRPr lang="he-IL" dirty="0"/>
          </a:p>
        </p:txBody>
      </p:sp>
    </p:spTree>
    <p:extLst>
      <p:ext uri="{BB962C8B-B14F-4D97-AF65-F5344CB8AC3E}">
        <p14:creationId xmlns:p14="http://schemas.microsoft.com/office/powerpoint/2010/main" val="39188327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semantics </a:t>
            </a:r>
            <a:br>
              <a:rPr lang="en-US" dirty="0"/>
            </a:br>
            <a:r>
              <a:rPr lang="en-US" sz="2700" dirty="0"/>
              <a:t>(“state transformer”)</a:t>
            </a:r>
          </a:p>
        </p:txBody>
      </p:sp>
      <p:sp>
        <p:nvSpPr>
          <p:cNvPr id="4" name="TextBox 3"/>
          <p:cNvSpPr txBox="1"/>
          <p:nvPr/>
        </p:nvSpPr>
        <p:spPr>
          <a:xfrm>
            <a:off x="1447800" y="1524000"/>
            <a:ext cx="5212432" cy="4524315"/>
          </a:xfrm>
          <a:prstGeom prst="rect">
            <a:avLst/>
          </a:prstGeom>
          <a:noFill/>
        </p:spPr>
        <p:txBody>
          <a:bodyPr wrap="square" rtlCol="0">
            <a:spAutoFit/>
          </a:bodyPr>
          <a:lstStyle/>
          <a:p>
            <a:pPr algn="l" rtl="0"/>
            <a:r>
              <a:rPr lang="en-US" sz="3200" dirty="0"/>
              <a:t>y = ?; 		</a:t>
            </a:r>
            <a:r>
              <a:rPr lang="en-US" sz="3200" dirty="0">
                <a:solidFill>
                  <a:srgbClr val="3366FF"/>
                </a:solidFill>
              </a:rPr>
              <a:t>y=3, x=9</a:t>
            </a:r>
            <a:endParaRPr lang="en-US" sz="3200" dirty="0"/>
          </a:p>
          <a:p>
            <a:pPr algn="l" rtl="0"/>
            <a:r>
              <a:rPr lang="en-US" sz="3200" dirty="0"/>
              <a:t>x = y * 2		</a:t>
            </a:r>
            <a:r>
              <a:rPr lang="en-US" sz="3200" dirty="0">
                <a:solidFill>
                  <a:srgbClr val="3366FF"/>
                </a:solidFill>
              </a:rPr>
              <a:t>y=3, x=6</a:t>
            </a:r>
            <a:r>
              <a:rPr lang="en-US" sz="3200" dirty="0"/>
              <a:t>	</a:t>
            </a:r>
          </a:p>
          <a:p>
            <a:pPr algn="l" rtl="0"/>
            <a:r>
              <a:rPr lang="en-US" sz="3200" dirty="0"/>
              <a:t>if (x % 2 == 0) {	</a:t>
            </a:r>
            <a:r>
              <a:rPr lang="en-US" sz="3200" dirty="0">
                <a:solidFill>
                  <a:srgbClr val="3366FF"/>
                </a:solidFill>
              </a:rPr>
              <a:t>y=3, x=6</a:t>
            </a:r>
            <a:endParaRPr lang="en-US" sz="3200" dirty="0"/>
          </a:p>
          <a:p>
            <a:pPr algn="l" rtl="0"/>
            <a:r>
              <a:rPr lang="en-US" sz="3200" dirty="0"/>
              <a:t>   y = 42;		</a:t>
            </a:r>
            <a:r>
              <a:rPr lang="en-US" sz="3200" dirty="0">
                <a:solidFill>
                  <a:srgbClr val="3366FF"/>
                </a:solidFill>
              </a:rPr>
              <a:t>y=42, x=6</a:t>
            </a:r>
            <a:r>
              <a:rPr lang="en-US" sz="3200" dirty="0"/>
              <a:t>	</a:t>
            </a:r>
          </a:p>
          <a:p>
            <a:pPr algn="l" rtl="0"/>
            <a:r>
              <a:rPr lang="en-US" sz="3200" dirty="0"/>
              <a:t>}  else {</a:t>
            </a:r>
          </a:p>
          <a:p>
            <a:pPr algn="l" rtl="0"/>
            <a:r>
              <a:rPr lang="en-US" sz="3200" dirty="0"/>
              <a:t>   y  = 73;		</a:t>
            </a:r>
            <a:r>
              <a:rPr lang="en-US" sz="3200" dirty="0">
                <a:solidFill>
                  <a:srgbClr val="3366FF"/>
                </a:solidFill>
              </a:rPr>
              <a:t>…</a:t>
            </a:r>
            <a:r>
              <a:rPr lang="en-US" sz="3200" dirty="0"/>
              <a:t>	</a:t>
            </a:r>
          </a:p>
          <a:p>
            <a:pPr algn="l" rtl="0"/>
            <a:r>
              <a:rPr lang="en-US" sz="3200" dirty="0"/>
              <a:t>   foo();		</a:t>
            </a:r>
            <a:r>
              <a:rPr lang="en-US" sz="3200" dirty="0">
                <a:solidFill>
                  <a:srgbClr val="3366FF"/>
                </a:solidFill>
              </a:rPr>
              <a:t>…</a:t>
            </a:r>
            <a:endParaRPr lang="en-US" sz="3200" dirty="0"/>
          </a:p>
          <a:p>
            <a:pPr algn="l" rtl="0"/>
            <a:r>
              <a:rPr lang="en-US" sz="3200" dirty="0"/>
              <a:t>} </a:t>
            </a:r>
          </a:p>
          <a:p>
            <a:pPr algn="l" rtl="0"/>
            <a:r>
              <a:rPr lang="en-US" sz="3200" dirty="0"/>
              <a:t>assert (y == 42);</a:t>
            </a:r>
            <a:r>
              <a:rPr lang="en-US" sz="3200" dirty="0">
                <a:solidFill>
                  <a:srgbClr val="3366FF"/>
                </a:solidFill>
              </a:rPr>
              <a:t> y=42, x=6</a:t>
            </a:r>
            <a:r>
              <a:rPr lang="en-US" sz="3200" dirty="0"/>
              <a:t>	</a:t>
            </a:r>
          </a:p>
        </p:txBody>
      </p:sp>
      <p:sp>
        <p:nvSpPr>
          <p:cNvPr id="8" name="TextBox 7"/>
          <p:cNvSpPr txBox="1"/>
          <p:nvPr/>
        </p:nvSpPr>
        <p:spPr>
          <a:xfrm>
            <a:off x="6660232" y="2204864"/>
            <a:ext cx="1656184" cy="369332"/>
          </a:xfrm>
          <a:prstGeom prst="rect">
            <a:avLst/>
          </a:prstGeom>
          <a:noFill/>
        </p:spPr>
        <p:txBody>
          <a:bodyPr wrap="square" rtlCol="0">
            <a:spAutoFit/>
          </a:bodyPr>
          <a:lstStyle/>
          <a:p>
            <a:pPr algn="ctr" rtl="0"/>
            <a:r>
              <a:rPr lang="en-US" dirty="0">
                <a:solidFill>
                  <a:srgbClr val="3366FF"/>
                </a:solidFill>
              </a:rPr>
              <a:t>…-1,0,1, …</a:t>
            </a:r>
          </a:p>
        </p:txBody>
      </p:sp>
      <p:sp>
        <p:nvSpPr>
          <p:cNvPr id="12" name="TextBox 11"/>
          <p:cNvSpPr txBox="1"/>
          <p:nvPr/>
        </p:nvSpPr>
        <p:spPr>
          <a:xfrm>
            <a:off x="7236296" y="2492896"/>
            <a:ext cx="504056" cy="523220"/>
          </a:xfrm>
          <a:prstGeom prst="rect">
            <a:avLst/>
          </a:prstGeom>
          <a:noFill/>
        </p:spPr>
        <p:txBody>
          <a:bodyPr wrap="square" rtlCol="0">
            <a:spAutoFit/>
          </a:bodyPr>
          <a:lstStyle/>
          <a:p>
            <a:pPr algn="ctr" rtl="0"/>
            <a:r>
              <a:rPr lang="en-US" sz="2800" b="1" dirty="0">
                <a:solidFill>
                  <a:srgbClr val="3366FF"/>
                </a:solidFill>
              </a:rPr>
              <a:t>y</a:t>
            </a:r>
          </a:p>
        </p:txBody>
      </p:sp>
      <p:sp>
        <p:nvSpPr>
          <p:cNvPr id="17" name="TextBox 16"/>
          <p:cNvSpPr txBox="1"/>
          <p:nvPr/>
        </p:nvSpPr>
        <p:spPr>
          <a:xfrm>
            <a:off x="8244408" y="2492896"/>
            <a:ext cx="504056" cy="523220"/>
          </a:xfrm>
          <a:prstGeom prst="rect">
            <a:avLst/>
          </a:prstGeom>
          <a:noFill/>
        </p:spPr>
        <p:txBody>
          <a:bodyPr wrap="square" rtlCol="0">
            <a:spAutoFit/>
          </a:bodyPr>
          <a:lstStyle/>
          <a:p>
            <a:pPr algn="ctr" rtl="0"/>
            <a:r>
              <a:rPr lang="en-US" sz="2800" b="1" dirty="0">
                <a:solidFill>
                  <a:srgbClr val="3366FF"/>
                </a:solidFill>
              </a:rPr>
              <a:t>x</a:t>
            </a:r>
          </a:p>
        </p:txBody>
      </p:sp>
      <p:sp>
        <p:nvSpPr>
          <p:cNvPr id="29" name="TextBox 28"/>
          <p:cNvSpPr txBox="1"/>
          <p:nvPr/>
        </p:nvSpPr>
        <p:spPr>
          <a:xfrm>
            <a:off x="7668344" y="2204864"/>
            <a:ext cx="1656184" cy="369332"/>
          </a:xfrm>
          <a:prstGeom prst="rect">
            <a:avLst/>
          </a:prstGeom>
          <a:noFill/>
        </p:spPr>
        <p:txBody>
          <a:bodyPr wrap="square" rtlCol="0">
            <a:spAutoFit/>
          </a:bodyPr>
          <a:lstStyle/>
          <a:p>
            <a:pPr algn="ctr" rtl="0"/>
            <a:r>
              <a:rPr lang="en-US" dirty="0">
                <a:solidFill>
                  <a:srgbClr val="3366FF"/>
                </a:solidFill>
              </a:rPr>
              <a:t>…-1,0,1,…</a:t>
            </a:r>
          </a:p>
        </p:txBody>
      </p:sp>
      <p:sp>
        <p:nvSpPr>
          <p:cNvPr id="3" name="Slide Number Placeholder 2"/>
          <p:cNvSpPr>
            <a:spLocks noGrp="1"/>
          </p:cNvSpPr>
          <p:nvPr>
            <p:ph type="sldNum" sz="quarter" idx="12"/>
          </p:nvPr>
        </p:nvSpPr>
        <p:spPr/>
        <p:txBody>
          <a:bodyPr/>
          <a:lstStyle/>
          <a:p>
            <a:fld id="{DAF22AC9-109E-4E4D-92F9-530E51D9A3A2}" type="slidenum">
              <a:rPr lang="he-IL" smtClean="0"/>
              <a:pPr/>
              <a:t>95</a:t>
            </a:fld>
            <a:endParaRPr lang="he-IL" dirty="0"/>
          </a:p>
        </p:txBody>
      </p:sp>
    </p:spTree>
    <p:extLst>
      <p:ext uri="{BB962C8B-B14F-4D97-AF65-F5344CB8AC3E}">
        <p14:creationId xmlns:p14="http://schemas.microsoft.com/office/powerpoint/2010/main" val="24984394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a:spLocks/>
          </p:cNvSpPr>
          <p:nvPr/>
        </p:nvSpPr>
        <p:spPr bwMode="auto">
          <a:xfrm>
            <a:off x="1115616" y="1988841"/>
            <a:ext cx="5328592" cy="4104456"/>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accent4">
              <a:lumMod val="40000"/>
              <a:lumOff val="60000"/>
            </a:schemeClr>
          </a:solidFill>
          <a:ln w="9525">
            <a:solidFill>
              <a:schemeClr val="tx1"/>
            </a:solidFill>
            <a:round/>
            <a:headEnd/>
            <a:tailEnd/>
          </a:ln>
          <a:effectLst/>
        </p:spPr>
        <p:txBody>
          <a:bodyPr/>
          <a:lstStyle/>
          <a:p>
            <a:endParaRPr lang="he-IL"/>
          </a:p>
        </p:txBody>
      </p:sp>
      <p:sp>
        <p:nvSpPr>
          <p:cNvPr id="18446" name="Freeform 14"/>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18435" name="Rectangle 3"/>
          <p:cNvSpPr>
            <a:spLocks noGrp="1" noChangeArrowheads="1"/>
          </p:cNvSpPr>
          <p:nvPr>
            <p:ph type="title"/>
          </p:nvPr>
        </p:nvSpPr>
        <p:spPr/>
        <p:txBody>
          <a:bodyPr/>
          <a:lstStyle/>
          <a:p>
            <a:r>
              <a:rPr lang="en-US" dirty="0"/>
              <a:t>“State transformer” semantics</a:t>
            </a:r>
          </a:p>
        </p:txBody>
      </p:sp>
      <p:sp>
        <p:nvSpPr>
          <p:cNvPr id="18436"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18437" name="Freeform 5"/>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18438"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18439"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sp>
        <p:nvSpPr>
          <p:cNvPr id="18440"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18442" name="Line 10"/>
          <p:cNvSpPr>
            <a:spLocks noChangeShapeType="1"/>
          </p:cNvSpPr>
          <p:nvPr/>
        </p:nvSpPr>
        <p:spPr bwMode="auto">
          <a:xfrm flipV="1">
            <a:off x="1403350" y="4437063"/>
            <a:ext cx="0" cy="1008062"/>
          </a:xfrm>
          <a:prstGeom prst="line">
            <a:avLst/>
          </a:prstGeom>
          <a:noFill/>
          <a:ln w="9525">
            <a:solidFill>
              <a:schemeClr val="tx1"/>
            </a:solidFill>
            <a:round/>
            <a:headEnd/>
            <a:tailEnd type="triangle" w="med" len="med"/>
          </a:ln>
          <a:effectLst/>
        </p:spPr>
        <p:txBody>
          <a:bodyPr/>
          <a:lstStyle/>
          <a:p>
            <a:endParaRPr lang="he-IL"/>
          </a:p>
        </p:txBody>
      </p:sp>
      <p:sp>
        <p:nvSpPr>
          <p:cNvPr id="18443" name="Line 11"/>
          <p:cNvSpPr>
            <a:spLocks noChangeShapeType="1"/>
          </p:cNvSpPr>
          <p:nvPr/>
        </p:nvSpPr>
        <p:spPr bwMode="auto">
          <a:xfrm flipV="1">
            <a:off x="1979613" y="4581525"/>
            <a:ext cx="504825" cy="863600"/>
          </a:xfrm>
          <a:prstGeom prst="line">
            <a:avLst/>
          </a:prstGeom>
          <a:noFill/>
          <a:ln w="9525">
            <a:solidFill>
              <a:schemeClr val="tx1"/>
            </a:solidFill>
            <a:round/>
            <a:headEnd/>
            <a:tailEnd type="triangle" w="med" len="med"/>
          </a:ln>
          <a:effectLst/>
        </p:spPr>
        <p:txBody>
          <a:bodyPr/>
          <a:lstStyle/>
          <a:p>
            <a:endParaRPr lang="he-IL"/>
          </a:p>
        </p:txBody>
      </p:sp>
      <p:sp>
        <p:nvSpPr>
          <p:cNvPr id="18444" name="Line 12"/>
          <p:cNvSpPr>
            <a:spLocks noChangeShapeType="1"/>
          </p:cNvSpPr>
          <p:nvPr/>
        </p:nvSpPr>
        <p:spPr bwMode="auto">
          <a:xfrm flipV="1">
            <a:off x="2268538" y="5084763"/>
            <a:ext cx="1079500" cy="576262"/>
          </a:xfrm>
          <a:prstGeom prst="line">
            <a:avLst/>
          </a:prstGeom>
          <a:noFill/>
          <a:ln w="9525">
            <a:solidFill>
              <a:schemeClr val="tx1"/>
            </a:solidFill>
            <a:round/>
            <a:headEnd/>
            <a:tailEnd type="triangle" w="med" len="med"/>
          </a:ln>
          <a:effectLst/>
        </p:spPr>
        <p:txBody>
          <a:bodyPr/>
          <a:lstStyle/>
          <a:p>
            <a:endParaRPr lang="he-IL"/>
          </a:p>
        </p:txBody>
      </p:sp>
      <p:sp>
        <p:nvSpPr>
          <p:cNvPr id="18445" name="Line 13"/>
          <p:cNvSpPr>
            <a:spLocks noChangeShapeType="1"/>
          </p:cNvSpPr>
          <p:nvPr/>
        </p:nvSpPr>
        <p:spPr bwMode="auto">
          <a:xfrm flipV="1">
            <a:off x="2268538" y="5876925"/>
            <a:ext cx="1295400" cy="73025"/>
          </a:xfrm>
          <a:prstGeom prst="line">
            <a:avLst/>
          </a:prstGeom>
          <a:noFill/>
          <a:ln w="9525">
            <a:solidFill>
              <a:schemeClr val="tx1"/>
            </a:solidFill>
            <a:round/>
            <a:headEnd/>
            <a:tailEnd type="triangle" w="med" len="med"/>
          </a:ln>
          <a:effectLst/>
        </p:spPr>
        <p:txBody>
          <a:bodyPr/>
          <a:lstStyle/>
          <a:p>
            <a:endParaRPr lang="he-IL"/>
          </a:p>
        </p:txBody>
      </p:sp>
      <p:sp>
        <p:nvSpPr>
          <p:cNvPr id="16"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
        <p:nvSpPr>
          <p:cNvPr id="2" name="Oval 1"/>
          <p:cNvSpPr/>
          <p:nvPr/>
        </p:nvSpPr>
        <p:spPr>
          <a:xfrm>
            <a:off x="1375981" y="5478466"/>
            <a:ext cx="91179" cy="9117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3" name="Rounded Rectangular Callout 2"/>
          <p:cNvSpPr/>
          <p:nvPr/>
        </p:nvSpPr>
        <p:spPr>
          <a:xfrm>
            <a:off x="200714" y="5294922"/>
            <a:ext cx="807589" cy="410307"/>
          </a:xfrm>
          <a:prstGeom prst="wedgeRoundRectCallout">
            <a:avLst>
              <a:gd name="adj1" fmla="val 86601"/>
              <a:gd name="adj2" fmla="val 71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y=3,x=9</a:t>
            </a:r>
          </a:p>
        </p:txBody>
      </p:sp>
      <p:sp>
        <p:nvSpPr>
          <p:cNvPr id="17" name="Oval 16"/>
          <p:cNvSpPr/>
          <p:nvPr/>
        </p:nvSpPr>
        <p:spPr>
          <a:xfrm>
            <a:off x="1360232" y="4306988"/>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1" name="Rounded Rectangular Callout 20"/>
          <p:cNvSpPr/>
          <p:nvPr/>
        </p:nvSpPr>
        <p:spPr>
          <a:xfrm>
            <a:off x="168386" y="4123443"/>
            <a:ext cx="807589" cy="410307"/>
          </a:xfrm>
          <a:prstGeom prst="wedgeRoundRectCallout">
            <a:avLst>
              <a:gd name="adj1" fmla="val 86601"/>
              <a:gd name="adj2" fmla="val 71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y=3,x=6</a:t>
            </a:r>
          </a:p>
        </p:txBody>
      </p:sp>
      <p:sp>
        <p:nvSpPr>
          <p:cNvPr id="24" name="Line 10"/>
          <p:cNvSpPr>
            <a:spLocks noChangeShapeType="1"/>
          </p:cNvSpPr>
          <p:nvPr/>
        </p:nvSpPr>
        <p:spPr bwMode="auto">
          <a:xfrm flipV="1">
            <a:off x="1453270" y="3282887"/>
            <a:ext cx="456639" cy="1003172"/>
          </a:xfrm>
          <a:prstGeom prst="line">
            <a:avLst/>
          </a:prstGeom>
          <a:noFill/>
          <a:ln w="9525">
            <a:solidFill>
              <a:schemeClr val="tx1"/>
            </a:solidFill>
            <a:round/>
            <a:headEnd/>
            <a:tailEnd type="triangle" w="med" len="med"/>
          </a:ln>
          <a:effectLst/>
        </p:spPr>
        <p:txBody>
          <a:bodyPr/>
          <a:lstStyle/>
          <a:p>
            <a:endParaRPr lang="he-IL"/>
          </a:p>
        </p:txBody>
      </p:sp>
      <p:sp>
        <p:nvSpPr>
          <p:cNvPr id="25" name="Oval 24"/>
          <p:cNvSpPr/>
          <p:nvPr/>
        </p:nvSpPr>
        <p:spPr>
          <a:xfrm>
            <a:off x="1915639" y="3177234"/>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6" name="Rounded Rectangular Callout 25"/>
          <p:cNvSpPr/>
          <p:nvPr/>
        </p:nvSpPr>
        <p:spPr>
          <a:xfrm>
            <a:off x="760432" y="2969267"/>
            <a:ext cx="807589" cy="410307"/>
          </a:xfrm>
          <a:prstGeom prst="wedgeRoundRectCallout">
            <a:avLst>
              <a:gd name="adj1" fmla="val 86601"/>
              <a:gd name="adj2" fmla="val 71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y=3,x=6</a:t>
            </a:r>
          </a:p>
        </p:txBody>
      </p:sp>
      <p:sp>
        <p:nvSpPr>
          <p:cNvPr id="4" name="Slide Number Placeholder 3"/>
          <p:cNvSpPr>
            <a:spLocks noGrp="1"/>
          </p:cNvSpPr>
          <p:nvPr>
            <p:ph type="sldNum" sz="quarter" idx="12"/>
          </p:nvPr>
        </p:nvSpPr>
        <p:spPr/>
        <p:txBody>
          <a:bodyPr/>
          <a:lstStyle/>
          <a:p>
            <a:fld id="{DAF22AC9-109E-4E4D-92F9-530E51D9A3A2}" type="slidenum">
              <a:rPr lang="he-IL" smtClean="0"/>
              <a:pPr/>
              <a:t>96</a:t>
            </a:fld>
            <a:endParaRPr lang="he-IL" dirty="0"/>
          </a:p>
        </p:txBody>
      </p:sp>
    </p:spTree>
    <p:extLst>
      <p:ext uri="{BB962C8B-B14F-4D97-AF65-F5344CB8AC3E}">
        <p14:creationId xmlns:p14="http://schemas.microsoft.com/office/powerpoint/2010/main" val="21732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21" grpId="0" animBg="1"/>
      <p:bldP spid="24" grpId="0" animBg="1"/>
      <p:bldP spid="25" grpId="0" animBg="1"/>
      <p:bldP spid="2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a:spLocks/>
          </p:cNvSpPr>
          <p:nvPr/>
        </p:nvSpPr>
        <p:spPr bwMode="auto">
          <a:xfrm>
            <a:off x="1115616" y="1988841"/>
            <a:ext cx="5328592" cy="4104456"/>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accent4">
              <a:lumMod val="40000"/>
              <a:lumOff val="60000"/>
            </a:schemeClr>
          </a:solidFill>
          <a:ln w="9525">
            <a:solidFill>
              <a:schemeClr val="tx1"/>
            </a:solidFill>
            <a:round/>
            <a:headEnd/>
            <a:tailEnd/>
          </a:ln>
          <a:effectLst/>
        </p:spPr>
        <p:txBody>
          <a:bodyPr/>
          <a:lstStyle/>
          <a:p>
            <a:endParaRPr lang="he-IL"/>
          </a:p>
        </p:txBody>
      </p:sp>
      <p:sp>
        <p:nvSpPr>
          <p:cNvPr id="18446" name="Freeform 14"/>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18435" name="Rectangle 3"/>
          <p:cNvSpPr>
            <a:spLocks noGrp="1" noChangeArrowheads="1"/>
          </p:cNvSpPr>
          <p:nvPr>
            <p:ph type="title"/>
          </p:nvPr>
        </p:nvSpPr>
        <p:spPr/>
        <p:txBody>
          <a:bodyPr/>
          <a:lstStyle/>
          <a:p>
            <a:r>
              <a:rPr lang="en-US" dirty="0"/>
              <a:t>“State transformer” semantics</a:t>
            </a:r>
          </a:p>
        </p:txBody>
      </p:sp>
      <p:sp>
        <p:nvSpPr>
          <p:cNvPr id="18436"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18437" name="Freeform 5"/>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18438"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18439"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sp>
        <p:nvSpPr>
          <p:cNvPr id="18440"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18442" name="Line 10"/>
          <p:cNvSpPr>
            <a:spLocks noChangeShapeType="1"/>
          </p:cNvSpPr>
          <p:nvPr/>
        </p:nvSpPr>
        <p:spPr bwMode="auto">
          <a:xfrm flipV="1">
            <a:off x="1403350" y="4437063"/>
            <a:ext cx="0" cy="1008062"/>
          </a:xfrm>
          <a:prstGeom prst="line">
            <a:avLst/>
          </a:prstGeom>
          <a:noFill/>
          <a:ln w="9525">
            <a:solidFill>
              <a:schemeClr val="tx1"/>
            </a:solidFill>
            <a:round/>
            <a:headEnd/>
            <a:tailEnd type="triangle" w="med" len="med"/>
          </a:ln>
          <a:effectLst/>
        </p:spPr>
        <p:txBody>
          <a:bodyPr/>
          <a:lstStyle/>
          <a:p>
            <a:endParaRPr lang="he-IL"/>
          </a:p>
        </p:txBody>
      </p:sp>
      <p:sp>
        <p:nvSpPr>
          <p:cNvPr id="18443" name="Line 11"/>
          <p:cNvSpPr>
            <a:spLocks noChangeShapeType="1"/>
          </p:cNvSpPr>
          <p:nvPr/>
        </p:nvSpPr>
        <p:spPr bwMode="auto">
          <a:xfrm flipV="1">
            <a:off x="1979613" y="4581525"/>
            <a:ext cx="504825" cy="863600"/>
          </a:xfrm>
          <a:prstGeom prst="line">
            <a:avLst/>
          </a:prstGeom>
          <a:noFill/>
          <a:ln w="9525">
            <a:solidFill>
              <a:schemeClr val="tx1"/>
            </a:solidFill>
            <a:round/>
            <a:headEnd/>
            <a:tailEnd type="triangle" w="med" len="med"/>
          </a:ln>
          <a:effectLst/>
        </p:spPr>
        <p:txBody>
          <a:bodyPr/>
          <a:lstStyle/>
          <a:p>
            <a:endParaRPr lang="he-IL"/>
          </a:p>
        </p:txBody>
      </p:sp>
      <p:sp>
        <p:nvSpPr>
          <p:cNvPr id="18444" name="Line 12"/>
          <p:cNvSpPr>
            <a:spLocks noChangeShapeType="1"/>
          </p:cNvSpPr>
          <p:nvPr/>
        </p:nvSpPr>
        <p:spPr bwMode="auto">
          <a:xfrm flipV="1">
            <a:off x="2268538" y="5084763"/>
            <a:ext cx="1079500" cy="576262"/>
          </a:xfrm>
          <a:prstGeom prst="line">
            <a:avLst/>
          </a:prstGeom>
          <a:noFill/>
          <a:ln w="9525">
            <a:solidFill>
              <a:schemeClr val="tx1"/>
            </a:solidFill>
            <a:round/>
            <a:headEnd/>
            <a:tailEnd type="triangle" w="med" len="med"/>
          </a:ln>
          <a:effectLst/>
        </p:spPr>
        <p:txBody>
          <a:bodyPr/>
          <a:lstStyle/>
          <a:p>
            <a:endParaRPr lang="he-IL"/>
          </a:p>
        </p:txBody>
      </p:sp>
      <p:sp>
        <p:nvSpPr>
          <p:cNvPr id="18445" name="Line 13"/>
          <p:cNvSpPr>
            <a:spLocks noChangeShapeType="1"/>
          </p:cNvSpPr>
          <p:nvPr/>
        </p:nvSpPr>
        <p:spPr bwMode="auto">
          <a:xfrm flipV="1">
            <a:off x="2268538" y="5876925"/>
            <a:ext cx="1295400" cy="73025"/>
          </a:xfrm>
          <a:prstGeom prst="line">
            <a:avLst/>
          </a:prstGeom>
          <a:noFill/>
          <a:ln w="9525">
            <a:solidFill>
              <a:schemeClr val="tx1"/>
            </a:solidFill>
            <a:round/>
            <a:headEnd/>
            <a:tailEnd type="triangle" w="med" len="med"/>
          </a:ln>
          <a:effectLst/>
        </p:spPr>
        <p:txBody>
          <a:bodyPr/>
          <a:lstStyle/>
          <a:p>
            <a:endParaRPr lang="he-IL"/>
          </a:p>
        </p:txBody>
      </p:sp>
      <p:sp>
        <p:nvSpPr>
          <p:cNvPr id="16"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
        <p:nvSpPr>
          <p:cNvPr id="18" name="Oval 17"/>
          <p:cNvSpPr/>
          <p:nvPr/>
        </p:nvSpPr>
        <p:spPr>
          <a:xfrm>
            <a:off x="2128980" y="5662484"/>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19" name="Oval 18"/>
          <p:cNvSpPr/>
          <p:nvPr/>
        </p:nvSpPr>
        <p:spPr>
          <a:xfrm>
            <a:off x="3403955" y="5013216"/>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2" name="Rounded Rectangular Callout 21"/>
          <p:cNvSpPr/>
          <p:nvPr/>
        </p:nvSpPr>
        <p:spPr>
          <a:xfrm>
            <a:off x="2646811" y="6178534"/>
            <a:ext cx="807589" cy="410307"/>
          </a:xfrm>
          <a:prstGeom prst="wedgeRoundRectCallout">
            <a:avLst>
              <a:gd name="adj1" fmla="val -97344"/>
              <a:gd name="adj2" fmla="val -1504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y=4,x=1</a:t>
            </a:r>
          </a:p>
        </p:txBody>
      </p:sp>
      <p:sp>
        <p:nvSpPr>
          <p:cNvPr id="23" name="Rounded Rectangular Callout 22"/>
          <p:cNvSpPr/>
          <p:nvPr/>
        </p:nvSpPr>
        <p:spPr>
          <a:xfrm>
            <a:off x="3907574" y="5553539"/>
            <a:ext cx="807589" cy="410307"/>
          </a:xfrm>
          <a:prstGeom prst="wedgeRoundRectCallout">
            <a:avLst>
              <a:gd name="adj1" fmla="val -97344"/>
              <a:gd name="adj2" fmla="val -1504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y=4,x=8</a:t>
            </a:r>
          </a:p>
        </p:txBody>
      </p:sp>
      <p:sp>
        <p:nvSpPr>
          <p:cNvPr id="27" name="Oval 26"/>
          <p:cNvSpPr/>
          <p:nvPr/>
        </p:nvSpPr>
        <p:spPr>
          <a:xfrm>
            <a:off x="4667679" y="4848130"/>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8" name="Rounded Rectangular Callout 27"/>
          <p:cNvSpPr/>
          <p:nvPr/>
        </p:nvSpPr>
        <p:spPr>
          <a:xfrm>
            <a:off x="5171298" y="5388453"/>
            <a:ext cx="807589" cy="410307"/>
          </a:xfrm>
          <a:prstGeom prst="wedgeRoundRectCallout">
            <a:avLst>
              <a:gd name="adj1" fmla="val -97344"/>
              <a:gd name="adj2" fmla="val -1504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y=4,x=8</a:t>
            </a:r>
          </a:p>
        </p:txBody>
      </p:sp>
      <p:sp>
        <p:nvSpPr>
          <p:cNvPr id="29" name="Line 10"/>
          <p:cNvSpPr>
            <a:spLocks noChangeShapeType="1"/>
          </p:cNvSpPr>
          <p:nvPr/>
        </p:nvSpPr>
        <p:spPr bwMode="auto">
          <a:xfrm flipV="1">
            <a:off x="3535222" y="4896608"/>
            <a:ext cx="1007774" cy="164611"/>
          </a:xfrm>
          <a:prstGeom prst="line">
            <a:avLst/>
          </a:prstGeom>
          <a:noFill/>
          <a:ln w="9525">
            <a:solidFill>
              <a:schemeClr val="tx1"/>
            </a:solidFill>
            <a:round/>
            <a:headEnd/>
            <a:tailEnd type="triangle" w="med" len="med"/>
          </a:ln>
          <a:effectLst/>
        </p:spPr>
        <p:txBody>
          <a:bodyPr/>
          <a:lstStyle/>
          <a:p>
            <a:endParaRPr lang="he-IL"/>
          </a:p>
        </p:txBody>
      </p:sp>
      <p:sp>
        <p:nvSpPr>
          <p:cNvPr id="4" name="Slide Number Placeholder 3"/>
          <p:cNvSpPr>
            <a:spLocks noGrp="1"/>
          </p:cNvSpPr>
          <p:nvPr>
            <p:ph type="sldNum" sz="quarter" idx="12"/>
          </p:nvPr>
        </p:nvSpPr>
        <p:spPr/>
        <p:txBody>
          <a:bodyPr/>
          <a:lstStyle/>
          <a:p>
            <a:fld id="{DAF22AC9-109E-4E4D-92F9-530E51D9A3A2}" type="slidenum">
              <a:rPr lang="he-IL" smtClean="0"/>
              <a:pPr/>
              <a:t>97</a:t>
            </a:fld>
            <a:endParaRPr lang="he-IL" dirty="0"/>
          </a:p>
        </p:txBody>
      </p:sp>
    </p:spTree>
    <p:extLst>
      <p:ext uri="{BB962C8B-B14F-4D97-AF65-F5344CB8AC3E}">
        <p14:creationId xmlns:p14="http://schemas.microsoft.com/office/powerpoint/2010/main" val="26414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3" grpId="0" animBg="1"/>
      <p:bldP spid="27" grpId="0" animBg="1"/>
      <p:bldP spid="28" grpId="0" animBg="1"/>
      <p:bldP spid="2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a:spLocks/>
          </p:cNvSpPr>
          <p:nvPr/>
        </p:nvSpPr>
        <p:spPr bwMode="auto">
          <a:xfrm>
            <a:off x="1115616" y="1988841"/>
            <a:ext cx="5328592" cy="4104456"/>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accent4">
              <a:lumMod val="40000"/>
              <a:lumOff val="60000"/>
            </a:schemeClr>
          </a:solidFill>
          <a:ln w="9525">
            <a:solidFill>
              <a:schemeClr val="tx1"/>
            </a:solidFill>
            <a:round/>
            <a:headEnd/>
            <a:tailEnd/>
          </a:ln>
          <a:effectLst/>
        </p:spPr>
        <p:txBody>
          <a:bodyPr/>
          <a:lstStyle/>
          <a:p>
            <a:endParaRPr lang="he-IL"/>
          </a:p>
        </p:txBody>
      </p:sp>
      <p:sp>
        <p:nvSpPr>
          <p:cNvPr id="18446" name="Freeform 14"/>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18435" name="Rectangle 3"/>
          <p:cNvSpPr>
            <a:spLocks noGrp="1" noChangeArrowheads="1"/>
          </p:cNvSpPr>
          <p:nvPr>
            <p:ph type="title"/>
          </p:nvPr>
        </p:nvSpPr>
        <p:spPr/>
        <p:txBody>
          <a:bodyPr/>
          <a:lstStyle/>
          <a:p>
            <a:r>
              <a:rPr lang="en-US" dirty="0"/>
              <a:t>“State transformer” semantics</a:t>
            </a:r>
          </a:p>
        </p:txBody>
      </p:sp>
      <p:sp>
        <p:nvSpPr>
          <p:cNvPr id="18436"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18437" name="Freeform 5"/>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18438"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18439"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sp>
        <p:nvSpPr>
          <p:cNvPr id="18440"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18442" name="Line 10"/>
          <p:cNvSpPr>
            <a:spLocks noChangeShapeType="1"/>
          </p:cNvSpPr>
          <p:nvPr/>
        </p:nvSpPr>
        <p:spPr bwMode="auto">
          <a:xfrm flipV="1">
            <a:off x="1403350" y="4437063"/>
            <a:ext cx="0" cy="1008062"/>
          </a:xfrm>
          <a:prstGeom prst="line">
            <a:avLst/>
          </a:prstGeom>
          <a:noFill/>
          <a:ln w="9525">
            <a:solidFill>
              <a:schemeClr val="tx1"/>
            </a:solidFill>
            <a:round/>
            <a:headEnd/>
            <a:tailEnd type="triangle" w="med" len="med"/>
          </a:ln>
          <a:effectLst/>
        </p:spPr>
        <p:txBody>
          <a:bodyPr/>
          <a:lstStyle/>
          <a:p>
            <a:endParaRPr lang="he-IL"/>
          </a:p>
        </p:txBody>
      </p:sp>
      <p:sp>
        <p:nvSpPr>
          <p:cNvPr id="18443" name="Line 11"/>
          <p:cNvSpPr>
            <a:spLocks noChangeShapeType="1"/>
          </p:cNvSpPr>
          <p:nvPr/>
        </p:nvSpPr>
        <p:spPr bwMode="auto">
          <a:xfrm flipV="1">
            <a:off x="1979613" y="4581525"/>
            <a:ext cx="504825" cy="863600"/>
          </a:xfrm>
          <a:prstGeom prst="line">
            <a:avLst/>
          </a:prstGeom>
          <a:noFill/>
          <a:ln w="9525">
            <a:solidFill>
              <a:schemeClr val="tx1"/>
            </a:solidFill>
            <a:round/>
            <a:headEnd/>
            <a:tailEnd type="triangle" w="med" len="med"/>
          </a:ln>
          <a:effectLst/>
        </p:spPr>
        <p:txBody>
          <a:bodyPr/>
          <a:lstStyle/>
          <a:p>
            <a:endParaRPr lang="he-IL"/>
          </a:p>
        </p:txBody>
      </p:sp>
      <p:sp>
        <p:nvSpPr>
          <p:cNvPr id="18444" name="Line 12"/>
          <p:cNvSpPr>
            <a:spLocks noChangeShapeType="1"/>
          </p:cNvSpPr>
          <p:nvPr/>
        </p:nvSpPr>
        <p:spPr bwMode="auto">
          <a:xfrm flipV="1">
            <a:off x="2268538" y="5084763"/>
            <a:ext cx="1079500" cy="576262"/>
          </a:xfrm>
          <a:prstGeom prst="line">
            <a:avLst/>
          </a:prstGeom>
          <a:noFill/>
          <a:ln w="9525">
            <a:solidFill>
              <a:schemeClr val="tx1"/>
            </a:solidFill>
            <a:round/>
            <a:headEnd/>
            <a:tailEnd type="triangle" w="med" len="med"/>
          </a:ln>
          <a:effectLst/>
        </p:spPr>
        <p:txBody>
          <a:bodyPr/>
          <a:lstStyle/>
          <a:p>
            <a:endParaRPr lang="he-IL"/>
          </a:p>
        </p:txBody>
      </p:sp>
      <p:sp>
        <p:nvSpPr>
          <p:cNvPr id="18445" name="Line 13"/>
          <p:cNvSpPr>
            <a:spLocks noChangeShapeType="1"/>
          </p:cNvSpPr>
          <p:nvPr/>
        </p:nvSpPr>
        <p:spPr bwMode="auto">
          <a:xfrm flipV="1">
            <a:off x="2268538" y="5876925"/>
            <a:ext cx="1295400" cy="73025"/>
          </a:xfrm>
          <a:prstGeom prst="line">
            <a:avLst/>
          </a:prstGeom>
          <a:noFill/>
          <a:ln w="9525">
            <a:solidFill>
              <a:schemeClr val="tx1"/>
            </a:solidFill>
            <a:round/>
            <a:headEnd/>
            <a:tailEnd type="triangle" w="med" len="med"/>
          </a:ln>
          <a:effectLst/>
        </p:spPr>
        <p:txBody>
          <a:bodyPr/>
          <a:lstStyle/>
          <a:p>
            <a:endParaRPr lang="he-IL"/>
          </a:p>
        </p:txBody>
      </p:sp>
      <p:sp>
        <p:nvSpPr>
          <p:cNvPr id="16"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
        <p:nvSpPr>
          <p:cNvPr id="20" name="Oval 19"/>
          <p:cNvSpPr/>
          <p:nvPr/>
        </p:nvSpPr>
        <p:spPr>
          <a:xfrm>
            <a:off x="2018855" y="5870895"/>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2" name="Rounded Rectangular Callout 21"/>
          <p:cNvSpPr/>
          <p:nvPr/>
        </p:nvSpPr>
        <p:spPr>
          <a:xfrm>
            <a:off x="2646811" y="6178534"/>
            <a:ext cx="1004683" cy="410307"/>
          </a:xfrm>
          <a:prstGeom prst="wedgeRoundRectCallout">
            <a:avLst>
              <a:gd name="adj1" fmla="val -89167"/>
              <a:gd name="adj2" fmla="val -938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a:t>
            </a:r>
          </a:p>
        </p:txBody>
      </p:sp>
      <p:sp>
        <p:nvSpPr>
          <p:cNvPr id="2" name="Slide Number Placeholder 1"/>
          <p:cNvSpPr>
            <a:spLocks noGrp="1"/>
          </p:cNvSpPr>
          <p:nvPr>
            <p:ph type="sldNum" sz="quarter" idx="12"/>
          </p:nvPr>
        </p:nvSpPr>
        <p:spPr/>
        <p:txBody>
          <a:bodyPr/>
          <a:lstStyle/>
          <a:p>
            <a:fld id="{DAF22AC9-109E-4E4D-92F9-530E51D9A3A2}" type="slidenum">
              <a:rPr lang="he-IL" smtClean="0"/>
              <a:pPr/>
              <a:t>98</a:t>
            </a:fld>
            <a:endParaRPr lang="he-IL" dirty="0"/>
          </a:p>
        </p:txBody>
      </p:sp>
    </p:spTree>
    <p:extLst>
      <p:ext uri="{BB962C8B-B14F-4D97-AF65-F5344CB8AC3E}">
        <p14:creationId xmlns:p14="http://schemas.microsoft.com/office/powerpoint/2010/main" val="23240987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a:spLocks/>
          </p:cNvSpPr>
          <p:nvPr/>
        </p:nvSpPr>
        <p:spPr bwMode="auto">
          <a:xfrm>
            <a:off x="1115616" y="1988841"/>
            <a:ext cx="5328592" cy="4104456"/>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accent4">
              <a:lumMod val="40000"/>
              <a:lumOff val="60000"/>
            </a:schemeClr>
          </a:solidFill>
          <a:ln w="9525">
            <a:solidFill>
              <a:schemeClr val="tx1"/>
            </a:solidFill>
            <a:round/>
            <a:headEnd/>
            <a:tailEnd/>
          </a:ln>
          <a:effectLst/>
        </p:spPr>
        <p:txBody>
          <a:bodyPr/>
          <a:lstStyle/>
          <a:p>
            <a:endParaRPr lang="he-IL"/>
          </a:p>
        </p:txBody>
      </p:sp>
      <p:sp>
        <p:nvSpPr>
          <p:cNvPr id="18446" name="Freeform 14"/>
          <p:cNvSpPr>
            <a:spLocks/>
          </p:cNvSpPr>
          <p:nvPr/>
        </p:nvSpPr>
        <p:spPr bwMode="auto">
          <a:xfrm>
            <a:off x="1116013" y="2312988"/>
            <a:ext cx="4932362" cy="3779837"/>
          </a:xfrm>
          <a:custGeom>
            <a:avLst/>
            <a:gdLst/>
            <a:ahLst/>
            <a:cxnLst>
              <a:cxn ang="0">
                <a:pos x="0" y="2313"/>
              </a:cxn>
              <a:cxn ang="0">
                <a:pos x="0" y="272"/>
              </a:cxn>
              <a:cxn ang="0">
                <a:pos x="726" y="45"/>
              </a:cxn>
              <a:cxn ang="0">
                <a:pos x="1723" y="0"/>
              </a:cxn>
              <a:cxn ang="0">
                <a:pos x="2676" y="91"/>
              </a:cxn>
              <a:cxn ang="0">
                <a:pos x="3175" y="454"/>
              </a:cxn>
              <a:cxn ang="0">
                <a:pos x="3492" y="816"/>
              </a:cxn>
              <a:cxn ang="0">
                <a:pos x="3538" y="1361"/>
              </a:cxn>
              <a:cxn ang="0">
                <a:pos x="3447" y="1996"/>
              </a:cxn>
              <a:cxn ang="0">
                <a:pos x="3266" y="2313"/>
              </a:cxn>
              <a:cxn ang="0">
                <a:pos x="0" y="2313"/>
              </a:cxn>
            </a:cxnLst>
            <a:rect l="0" t="0" r="r" b="b"/>
            <a:pathLst>
              <a:path w="3538" h="2313">
                <a:moveTo>
                  <a:pt x="0" y="2313"/>
                </a:moveTo>
                <a:lnTo>
                  <a:pt x="0" y="272"/>
                </a:lnTo>
                <a:lnTo>
                  <a:pt x="726" y="45"/>
                </a:lnTo>
                <a:lnTo>
                  <a:pt x="1723" y="0"/>
                </a:lnTo>
                <a:lnTo>
                  <a:pt x="2676" y="91"/>
                </a:lnTo>
                <a:lnTo>
                  <a:pt x="3175" y="454"/>
                </a:lnTo>
                <a:lnTo>
                  <a:pt x="3492" y="816"/>
                </a:lnTo>
                <a:lnTo>
                  <a:pt x="3538" y="1361"/>
                </a:lnTo>
                <a:lnTo>
                  <a:pt x="3447" y="1996"/>
                </a:lnTo>
                <a:lnTo>
                  <a:pt x="3266" y="2313"/>
                </a:lnTo>
                <a:lnTo>
                  <a:pt x="0" y="2313"/>
                </a:lnTo>
                <a:close/>
              </a:path>
            </a:pathLst>
          </a:custGeom>
          <a:solidFill>
            <a:schemeClr val="tx2">
              <a:lumMod val="20000"/>
              <a:lumOff val="80000"/>
            </a:schemeClr>
          </a:solidFill>
          <a:ln w="9525">
            <a:solidFill>
              <a:schemeClr val="tx1"/>
            </a:solidFill>
            <a:round/>
            <a:headEnd/>
            <a:tailEnd/>
          </a:ln>
          <a:effectLst/>
        </p:spPr>
        <p:txBody>
          <a:bodyPr/>
          <a:lstStyle/>
          <a:p>
            <a:endParaRPr lang="he-IL"/>
          </a:p>
        </p:txBody>
      </p:sp>
      <p:sp>
        <p:nvSpPr>
          <p:cNvPr id="18436" name="Rectangle 4"/>
          <p:cNvSpPr>
            <a:spLocks noChangeArrowheads="1"/>
          </p:cNvSpPr>
          <p:nvPr/>
        </p:nvSpPr>
        <p:spPr bwMode="auto">
          <a:xfrm>
            <a:off x="1116013" y="1844675"/>
            <a:ext cx="7056437" cy="4248150"/>
          </a:xfrm>
          <a:prstGeom prst="rect">
            <a:avLst/>
          </a:prstGeom>
          <a:noFill/>
          <a:ln w="9525">
            <a:solidFill>
              <a:schemeClr val="tx1"/>
            </a:solidFill>
            <a:miter lim="800000"/>
            <a:headEnd/>
            <a:tailEnd/>
          </a:ln>
          <a:effectLst/>
        </p:spPr>
        <p:txBody>
          <a:bodyPr wrap="none" anchor="ctr"/>
          <a:lstStyle/>
          <a:p>
            <a:endParaRPr lang="he-IL"/>
          </a:p>
        </p:txBody>
      </p:sp>
      <p:sp>
        <p:nvSpPr>
          <p:cNvPr id="18437" name="Freeform 5"/>
          <p:cNvSpPr>
            <a:spLocks/>
          </p:cNvSpPr>
          <p:nvPr/>
        </p:nvSpPr>
        <p:spPr bwMode="auto">
          <a:xfrm>
            <a:off x="6156325" y="1844675"/>
            <a:ext cx="2016125" cy="1728788"/>
          </a:xfrm>
          <a:custGeom>
            <a:avLst/>
            <a:gdLst/>
            <a:ahLst/>
            <a:cxnLst>
              <a:cxn ang="0">
                <a:pos x="1497" y="0"/>
              </a:cxn>
              <a:cxn ang="0">
                <a:pos x="590" y="0"/>
              </a:cxn>
              <a:cxn ang="0">
                <a:pos x="91" y="363"/>
              </a:cxn>
              <a:cxn ang="0">
                <a:pos x="0" y="953"/>
              </a:cxn>
              <a:cxn ang="0">
                <a:pos x="272" y="1270"/>
              </a:cxn>
              <a:cxn ang="0">
                <a:pos x="1134" y="1361"/>
              </a:cxn>
              <a:cxn ang="0">
                <a:pos x="1497" y="1134"/>
              </a:cxn>
              <a:cxn ang="0">
                <a:pos x="1497" y="0"/>
              </a:cxn>
            </a:cxnLst>
            <a:rect l="0" t="0" r="r" b="b"/>
            <a:pathLst>
              <a:path w="1497" h="1361">
                <a:moveTo>
                  <a:pt x="1497" y="0"/>
                </a:moveTo>
                <a:lnTo>
                  <a:pt x="590" y="0"/>
                </a:lnTo>
                <a:lnTo>
                  <a:pt x="91" y="363"/>
                </a:lnTo>
                <a:lnTo>
                  <a:pt x="0" y="953"/>
                </a:lnTo>
                <a:lnTo>
                  <a:pt x="272" y="1270"/>
                </a:lnTo>
                <a:lnTo>
                  <a:pt x="1134" y="1361"/>
                </a:lnTo>
                <a:lnTo>
                  <a:pt x="1497" y="1134"/>
                </a:lnTo>
                <a:lnTo>
                  <a:pt x="1497" y="0"/>
                </a:lnTo>
                <a:close/>
              </a:path>
            </a:pathLst>
          </a:custGeom>
          <a:solidFill>
            <a:srgbClr val="FF0000"/>
          </a:solidFill>
          <a:ln w="9525">
            <a:solidFill>
              <a:schemeClr val="tx1"/>
            </a:solidFill>
            <a:round/>
            <a:headEnd/>
            <a:tailEnd/>
          </a:ln>
          <a:effectLst/>
        </p:spPr>
        <p:txBody>
          <a:bodyPr/>
          <a:lstStyle/>
          <a:p>
            <a:endParaRPr lang="he-IL"/>
          </a:p>
        </p:txBody>
      </p:sp>
      <p:sp>
        <p:nvSpPr>
          <p:cNvPr id="18438" name="Freeform 6"/>
          <p:cNvSpPr>
            <a:spLocks/>
          </p:cNvSpPr>
          <p:nvPr/>
        </p:nvSpPr>
        <p:spPr bwMode="auto">
          <a:xfrm>
            <a:off x="1116013" y="5373688"/>
            <a:ext cx="1223962" cy="719137"/>
          </a:xfrm>
          <a:custGeom>
            <a:avLst/>
            <a:gdLst/>
            <a:ahLst/>
            <a:cxnLst>
              <a:cxn ang="0">
                <a:pos x="0" y="453"/>
              </a:cxn>
              <a:cxn ang="0">
                <a:pos x="0" y="136"/>
              </a:cxn>
              <a:cxn ang="0">
                <a:pos x="272" y="0"/>
              </a:cxn>
              <a:cxn ang="0">
                <a:pos x="680" y="90"/>
              </a:cxn>
              <a:cxn ang="0">
                <a:pos x="771" y="272"/>
              </a:cxn>
              <a:cxn ang="0">
                <a:pos x="726" y="453"/>
              </a:cxn>
              <a:cxn ang="0">
                <a:pos x="0" y="453"/>
              </a:cxn>
            </a:cxnLst>
            <a:rect l="0" t="0" r="r" b="b"/>
            <a:pathLst>
              <a:path w="771" h="453">
                <a:moveTo>
                  <a:pt x="0" y="453"/>
                </a:moveTo>
                <a:lnTo>
                  <a:pt x="0" y="136"/>
                </a:lnTo>
                <a:lnTo>
                  <a:pt x="272" y="0"/>
                </a:lnTo>
                <a:lnTo>
                  <a:pt x="680" y="90"/>
                </a:lnTo>
                <a:lnTo>
                  <a:pt x="771" y="272"/>
                </a:lnTo>
                <a:lnTo>
                  <a:pt x="726" y="453"/>
                </a:lnTo>
                <a:lnTo>
                  <a:pt x="0" y="453"/>
                </a:lnTo>
                <a:close/>
              </a:path>
            </a:pathLst>
          </a:custGeom>
          <a:solidFill>
            <a:srgbClr val="FFFF00"/>
          </a:solidFill>
          <a:ln w="9525">
            <a:solidFill>
              <a:schemeClr val="tx1"/>
            </a:solidFill>
            <a:round/>
            <a:headEnd/>
            <a:tailEnd/>
          </a:ln>
          <a:effectLst/>
        </p:spPr>
        <p:txBody>
          <a:bodyPr/>
          <a:lstStyle/>
          <a:p>
            <a:endParaRPr lang="he-IL"/>
          </a:p>
        </p:txBody>
      </p:sp>
      <p:sp>
        <p:nvSpPr>
          <p:cNvPr id="18439" name="Text Box 7"/>
          <p:cNvSpPr txBox="1">
            <a:spLocks noChangeArrowheads="1"/>
          </p:cNvSpPr>
          <p:nvPr/>
        </p:nvSpPr>
        <p:spPr bwMode="auto">
          <a:xfrm>
            <a:off x="1338263" y="5445125"/>
            <a:ext cx="717550" cy="641350"/>
          </a:xfrm>
          <a:prstGeom prst="rect">
            <a:avLst/>
          </a:prstGeom>
          <a:noFill/>
          <a:ln w="9525">
            <a:noFill/>
            <a:miter lim="800000"/>
            <a:headEnd/>
            <a:tailEnd/>
          </a:ln>
          <a:effectLst/>
        </p:spPr>
        <p:txBody>
          <a:bodyPr wrap="none">
            <a:spAutoFit/>
          </a:bodyPr>
          <a:lstStyle/>
          <a:p>
            <a:pPr algn="ctr" rtl="0"/>
            <a:r>
              <a:rPr lang="en-US"/>
              <a:t>initial</a:t>
            </a:r>
            <a:br>
              <a:rPr lang="en-US"/>
            </a:br>
            <a:r>
              <a:rPr lang="en-US"/>
              <a:t>states</a:t>
            </a:r>
          </a:p>
        </p:txBody>
      </p:sp>
      <p:sp>
        <p:nvSpPr>
          <p:cNvPr id="18440" name="Text Box 8"/>
          <p:cNvSpPr txBox="1">
            <a:spLocks noChangeArrowheads="1"/>
          </p:cNvSpPr>
          <p:nvPr/>
        </p:nvSpPr>
        <p:spPr bwMode="auto">
          <a:xfrm>
            <a:off x="6732240" y="2132856"/>
            <a:ext cx="1188339" cy="1077218"/>
          </a:xfrm>
          <a:prstGeom prst="rect">
            <a:avLst/>
          </a:prstGeom>
          <a:noFill/>
          <a:ln w="9525">
            <a:noFill/>
            <a:miter lim="800000"/>
            <a:headEnd/>
            <a:tailEnd/>
          </a:ln>
          <a:effectLst/>
        </p:spPr>
        <p:txBody>
          <a:bodyPr wrap="none">
            <a:spAutoFit/>
          </a:bodyPr>
          <a:lstStyle/>
          <a:p>
            <a:pPr algn="ctr" rtl="0"/>
            <a:r>
              <a:rPr lang="en-US" sz="3200" b="1" dirty="0">
                <a:solidFill>
                  <a:schemeClr val="bg1"/>
                </a:solidFill>
              </a:rPr>
              <a:t>bad</a:t>
            </a:r>
            <a:br>
              <a:rPr lang="en-US" sz="3200" b="1" dirty="0">
                <a:solidFill>
                  <a:schemeClr val="bg1"/>
                </a:solidFill>
              </a:rPr>
            </a:br>
            <a:r>
              <a:rPr lang="en-US" sz="3200" b="1" dirty="0">
                <a:solidFill>
                  <a:schemeClr val="bg1"/>
                </a:solidFill>
              </a:rPr>
              <a:t>states</a:t>
            </a:r>
          </a:p>
        </p:txBody>
      </p:sp>
      <p:sp>
        <p:nvSpPr>
          <p:cNvPr id="18442" name="Line 10"/>
          <p:cNvSpPr>
            <a:spLocks noChangeShapeType="1"/>
          </p:cNvSpPr>
          <p:nvPr/>
        </p:nvSpPr>
        <p:spPr bwMode="auto">
          <a:xfrm flipV="1">
            <a:off x="1403350" y="4437063"/>
            <a:ext cx="0" cy="1008062"/>
          </a:xfrm>
          <a:prstGeom prst="line">
            <a:avLst/>
          </a:prstGeom>
          <a:noFill/>
          <a:ln w="9525">
            <a:solidFill>
              <a:schemeClr val="tx1"/>
            </a:solidFill>
            <a:round/>
            <a:headEnd/>
            <a:tailEnd type="triangle" w="med" len="med"/>
          </a:ln>
          <a:effectLst/>
        </p:spPr>
        <p:txBody>
          <a:bodyPr/>
          <a:lstStyle/>
          <a:p>
            <a:endParaRPr lang="he-IL"/>
          </a:p>
        </p:txBody>
      </p:sp>
      <p:sp>
        <p:nvSpPr>
          <p:cNvPr id="18443" name="Line 11"/>
          <p:cNvSpPr>
            <a:spLocks noChangeShapeType="1"/>
          </p:cNvSpPr>
          <p:nvPr/>
        </p:nvSpPr>
        <p:spPr bwMode="auto">
          <a:xfrm flipV="1">
            <a:off x="1979613" y="4581525"/>
            <a:ext cx="504825" cy="863600"/>
          </a:xfrm>
          <a:prstGeom prst="line">
            <a:avLst/>
          </a:prstGeom>
          <a:noFill/>
          <a:ln w="9525">
            <a:solidFill>
              <a:schemeClr val="tx1"/>
            </a:solidFill>
            <a:round/>
            <a:headEnd/>
            <a:tailEnd type="triangle" w="med" len="med"/>
          </a:ln>
          <a:effectLst/>
        </p:spPr>
        <p:txBody>
          <a:bodyPr/>
          <a:lstStyle/>
          <a:p>
            <a:endParaRPr lang="he-IL"/>
          </a:p>
        </p:txBody>
      </p:sp>
      <p:sp>
        <p:nvSpPr>
          <p:cNvPr id="18444" name="Line 12"/>
          <p:cNvSpPr>
            <a:spLocks noChangeShapeType="1"/>
          </p:cNvSpPr>
          <p:nvPr/>
        </p:nvSpPr>
        <p:spPr bwMode="auto">
          <a:xfrm flipV="1">
            <a:off x="2268538" y="5084763"/>
            <a:ext cx="1079500" cy="576262"/>
          </a:xfrm>
          <a:prstGeom prst="line">
            <a:avLst/>
          </a:prstGeom>
          <a:noFill/>
          <a:ln w="9525">
            <a:solidFill>
              <a:schemeClr val="tx1"/>
            </a:solidFill>
            <a:round/>
            <a:headEnd/>
            <a:tailEnd type="triangle" w="med" len="med"/>
          </a:ln>
          <a:effectLst/>
        </p:spPr>
        <p:txBody>
          <a:bodyPr/>
          <a:lstStyle/>
          <a:p>
            <a:endParaRPr lang="he-IL"/>
          </a:p>
        </p:txBody>
      </p:sp>
      <p:sp>
        <p:nvSpPr>
          <p:cNvPr id="18445" name="Line 13"/>
          <p:cNvSpPr>
            <a:spLocks noChangeShapeType="1"/>
          </p:cNvSpPr>
          <p:nvPr/>
        </p:nvSpPr>
        <p:spPr bwMode="auto">
          <a:xfrm flipV="1">
            <a:off x="2268538" y="5876925"/>
            <a:ext cx="1295400" cy="73025"/>
          </a:xfrm>
          <a:prstGeom prst="line">
            <a:avLst/>
          </a:prstGeom>
          <a:noFill/>
          <a:ln w="9525">
            <a:solidFill>
              <a:schemeClr val="tx1"/>
            </a:solidFill>
            <a:round/>
            <a:headEnd/>
            <a:tailEnd type="triangle" w="med" len="med"/>
          </a:ln>
          <a:effectLst/>
        </p:spPr>
        <p:txBody>
          <a:bodyPr/>
          <a:lstStyle/>
          <a:p>
            <a:endParaRPr lang="he-IL"/>
          </a:p>
        </p:txBody>
      </p:sp>
      <p:sp>
        <p:nvSpPr>
          <p:cNvPr id="16" name="Text Box 9"/>
          <p:cNvSpPr txBox="1">
            <a:spLocks noChangeArrowheads="1"/>
          </p:cNvSpPr>
          <p:nvPr/>
        </p:nvSpPr>
        <p:spPr bwMode="auto">
          <a:xfrm>
            <a:off x="2785570" y="3933825"/>
            <a:ext cx="1855188" cy="1077218"/>
          </a:xfrm>
          <a:prstGeom prst="rect">
            <a:avLst/>
          </a:prstGeom>
          <a:noFill/>
          <a:ln w="9525">
            <a:noFill/>
            <a:miter lim="800000"/>
            <a:headEnd/>
            <a:tailEnd/>
          </a:ln>
          <a:effectLst/>
        </p:spPr>
        <p:txBody>
          <a:bodyPr wrap="none">
            <a:spAutoFit/>
          </a:bodyPr>
          <a:lstStyle/>
          <a:p>
            <a:pPr algn="ctr" rtl="0"/>
            <a:r>
              <a:rPr lang="en-US" sz="3200" b="1"/>
              <a:t>reachable</a:t>
            </a:r>
            <a:br>
              <a:rPr lang="en-US" sz="3200" b="1"/>
            </a:br>
            <a:r>
              <a:rPr lang="en-US" sz="3200" b="1"/>
              <a:t>states</a:t>
            </a:r>
          </a:p>
        </p:txBody>
      </p:sp>
      <p:sp>
        <p:nvSpPr>
          <p:cNvPr id="2" name="Oval 1"/>
          <p:cNvSpPr/>
          <p:nvPr/>
        </p:nvSpPr>
        <p:spPr>
          <a:xfrm>
            <a:off x="1375981" y="5478466"/>
            <a:ext cx="91179" cy="9117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3" name="Rounded Rectangular Callout 2"/>
          <p:cNvSpPr/>
          <p:nvPr/>
        </p:nvSpPr>
        <p:spPr>
          <a:xfrm>
            <a:off x="200714" y="5294922"/>
            <a:ext cx="807589" cy="410307"/>
          </a:xfrm>
          <a:prstGeom prst="wedgeRoundRectCallout">
            <a:avLst>
              <a:gd name="adj1" fmla="val 86601"/>
              <a:gd name="adj2" fmla="val 71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y=3,x=9</a:t>
            </a:r>
          </a:p>
        </p:txBody>
      </p:sp>
      <p:sp>
        <p:nvSpPr>
          <p:cNvPr id="17" name="Oval 16"/>
          <p:cNvSpPr/>
          <p:nvPr/>
        </p:nvSpPr>
        <p:spPr>
          <a:xfrm>
            <a:off x="1360232" y="4306988"/>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18" name="Oval 17"/>
          <p:cNvSpPr/>
          <p:nvPr/>
        </p:nvSpPr>
        <p:spPr>
          <a:xfrm>
            <a:off x="2128980" y="5662484"/>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19" name="Oval 18"/>
          <p:cNvSpPr/>
          <p:nvPr/>
        </p:nvSpPr>
        <p:spPr>
          <a:xfrm>
            <a:off x="3403955" y="5013216"/>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0" name="Oval 19"/>
          <p:cNvSpPr/>
          <p:nvPr/>
        </p:nvSpPr>
        <p:spPr>
          <a:xfrm>
            <a:off x="2018855" y="5870895"/>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1" name="Rounded Rectangular Callout 20"/>
          <p:cNvSpPr/>
          <p:nvPr/>
        </p:nvSpPr>
        <p:spPr>
          <a:xfrm>
            <a:off x="168386" y="4123443"/>
            <a:ext cx="807589" cy="410307"/>
          </a:xfrm>
          <a:prstGeom prst="wedgeRoundRectCallout">
            <a:avLst>
              <a:gd name="adj1" fmla="val 86601"/>
              <a:gd name="adj2" fmla="val 71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y=3,x=6</a:t>
            </a:r>
          </a:p>
        </p:txBody>
      </p:sp>
      <p:sp>
        <p:nvSpPr>
          <p:cNvPr id="22" name="Rounded Rectangular Callout 21"/>
          <p:cNvSpPr/>
          <p:nvPr/>
        </p:nvSpPr>
        <p:spPr>
          <a:xfrm>
            <a:off x="2768933" y="5409242"/>
            <a:ext cx="807589" cy="410307"/>
          </a:xfrm>
          <a:prstGeom prst="wedgeRoundRectCallout">
            <a:avLst>
              <a:gd name="adj1" fmla="val -112466"/>
              <a:gd name="adj2" fmla="val 19210"/>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y=4,x=1</a:t>
            </a:r>
          </a:p>
        </p:txBody>
      </p:sp>
      <p:sp>
        <p:nvSpPr>
          <p:cNvPr id="23" name="Rounded Rectangular Callout 22"/>
          <p:cNvSpPr/>
          <p:nvPr/>
        </p:nvSpPr>
        <p:spPr>
          <a:xfrm>
            <a:off x="3907574" y="5553539"/>
            <a:ext cx="807589" cy="410307"/>
          </a:xfrm>
          <a:prstGeom prst="wedgeRoundRectCallout">
            <a:avLst>
              <a:gd name="adj1" fmla="val -97344"/>
              <a:gd name="adj2" fmla="val -1504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y=4,x=8</a:t>
            </a:r>
          </a:p>
        </p:txBody>
      </p:sp>
      <p:sp>
        <p:nvSpPr>
          <p:cNvPr id="24" name="Line 10"/>
          <p:cNvSpPr>
            <a:spLocks noChangeShapeType="1"/>
          </p:cNvSpPr>
          <p:nvPr/>
        </p:nvSpPr>
        <p:spPr bwMode="auto">
          <a:xfrm flipV="1">
            <a:off x="1453270" y="3282887"/>
            <a:ext cx="456639" cy="1003172"/>
          </a:xfrm>
          <a:prstGeom prst="line">
            <a:avLst/>
          </a:prstGeom>
          <a:noFill/>
          <a:ln w="9525">
            <a:solidFill>
              <a:schemeClr val="tx1"/>
            </a:solidFill>
            <a:round/>
            <a:headEnd/>
            <a:tailEnd type="triangle" w="med" len="med"/>
          </a:ln>
          <a:effectLst/>
        </p:spPr>
        <p:txBody>
          <a:bodyPr/>
          <a:lstStyle/>
          <a:p>
            <a:endParaRPr lang="he-IL"/>
          </a:p>
        </p:txBody>
      </p:sp>
      <p:sp>
        <p:nvSpPr>
          <p:cNvPr id="25" name="Oval 24"/>
          <p:cNvSpPr/>
          <p:nvPr/>
        </p:nvSpPr>
        <p:spPr>
          <a:xfrm>
            <a:off x="1915639" y="3177234"/>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6" name="Rounded Rectangular Callout 25"/>
          <p:cNvSpPr/>
          <p:nvPr/>
        </p:nvSpPr>
        <p:spPr>
          <a:xfrm>
            <a:off x="760432" y="2969267"/>
            <a:ext cx="807589" cy="410307"/>
          </a:xfrm>
          <a:prstGeom prst="wedgeRoundRectCallout">
            <a:avLst>
              <a:gd name="adj1" fmla="val 86601"/>
              <a:gd name="adj2" fmla="val 71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y=3,x=6</a:t>
            </a:r>
          </a:p>
        </p:txBody>
      </p:sp>
      <p:sp>
        <p:nvSpPr>
          <p:cNvPr id="27" name="Oval 26"/>
          <p:cNvSpPr/>
          <p:nvPr/>
        </p:nvSpPr>
        <p:spPr>
          <a:xfrm>
            <a:off x="4667679" y="4848130"/>
            <a:ext cx="91179" cy="91179"/>
          </a:xfrm>
          <a:prstGeom prst="ellipse">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dirty="0">
              <a:solidFill>
                <a:schemeClr val="tx1"/>
              </a:solidFill>
            </a:endParaRPr>
          </a:p>
        </p:txBody>
      </p:sp>
      <p:sp>
        <p:nvSpPr>
          <p:cNvPr id="28" name="Rounded Rectangular Callout 27"/>
          <p:cNvSpPr/>
          <p:nvPr/>
        </p:nvSpPr>
        <p:spPr>
          <a:xfrm>
            <a:off x="5171298" y="5388453"/>
            <a:ext cx="807589" cy="410307"/>
          </a:xfrm>
          <a:prstGeom prst="wedgeRoundRectCallout">
            <a:avLst>
              <a:gd name="adj1" fmla="val -97344"/>
              <a:gd name="adj2" fmla="val -1504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y=4,x=8</a:t>
            </a:r>
          </a:p>
        </p:txBody>
      </p:sp>
      <p:sp>
        <p:nvSpPr>
          <p:cNvPr id="29" name="Line 10"/>
          <p:cNvSpPr>
            <a:spLocks noChangeShapeType="1"/>
          </p:cNvSpPr>
          <p:nvPr/>
        </p:nvSpPr>
        <p:spPr bwMode="auto">
          <a:xfrm flipV="1">
            <a:off x="3535222" y="4896608"/>
            <a:ext cx="1007774" cy="164611"/>
          </a:xfrm>
          <a:prstGeom prst="line">
            <a:avLst/>
          </a:prstGeom>
          <a:noFill/>
          <a:ln w="9525">
            <a:solidFill>
              <a:schemeClr val="tx1"/>
            </a:solidFill>
            <a:round/>
            <a:headEnd/>
            <a:tailEnd type="triangle" w="med" len="med"/>
          </a:ln>
          <a:effectLst/>
        </p:spPr>
        <p:txBody>
          <a:bodyPr/>
          <a:lstStyle/>
          <a:p>
            <a:endParaRPr lang="he-IL"/>
          </a:p>
        </p:txBody>
      </p:sp>
      <p:sp>
        <p:nvSpPr>
          <p:cNvPr id="31" name="Rectangle 3"/>
          <p:cNvSpPr txBox="1">
            <a:spLocks noChangeArrowheads="1"/>
          </p:cNvSpPr>
          <p:nvPr/>
        </p:nvSpPr>
        <p:spPr>
          <a:xfrm>
            <a:off x="457200" y="36632"/>
            <a:ext cx="8229600" cy="1367631"/>
          </a:xfrm>
          <a:prstGeom prst="rect">
            <a:avLst/>
          </a:prstGeom>
        </p:spPr>
        <p:txBody>
          <a:bodyPr vert="horz" lIns="91440" tIns="45720" rIns="91440" bIns="45720" rtlCol="1"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“State transformer” semantics</a:t>
            </a:r>
            <a:br>
              <a:rPr lang="en-US"/>
            </a:br>
            <a:r>
              <a:rPr lang="en-US" sz="2700"/>
              <a:t>Main idea: find </a:t>
            </a:r>
            <a:r>
              <a:rPr lang="en-US" sz="2700">
                <a:solidFill>
                  <a:srgbClr val="A6A6A6"/>
                </a:solidFill>
              </a:rPr>
              <a:t>(properties of) </a:t>
            </a:r>
            <a:r>
              <a:rPr lang="en-US" sz="2700"/>
              <a:t>all reachable states*</a:t>
            </a:r>
            <a:endParaRPr lang="en-US" sz="2700" dirty="0"/>
          </a:p>
        </p:txBody>
      </p:sp>
      <p:sp>
        <p:nvSpPr>
          <p:cNvPr id="32" name="Rounded Rectangular Callout 31"/>
          <p:cNvSpPr/>
          <p:nvPr/>
        </p:nvSpPr>
        <p:spPr>
          <a:xfrm>
            <a:off x="2646811" y="6178534"/>
            <a:ext cx="1004683" cy="410307"/>
          </a:xfrm>
          <a:prstGeom prst="wedgeRoundRectCallout">
            <a:avLst>
              <a:gd name="adj1" fmla="val -89167"/>
              <a:gd name="adj2" fmla="val -938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400" dirty="0">
                <a:solidFill>
                  <a:schemeClr val="tx1"/>
                </a:solidFill>
              </a:rPr>
              <a:t>y=4…,x=…</a:t>
            </a:r>
          </a:p>
        </p:txBody>
      </p:sp>
      <p:sp>
        <p:nvSpPr>
          <p:cNvPr id="5" name="Slide Number Placeholder 4"/>
          <p:cNvSpPr>
            <a:spLocks noGrp="1"/>
          </p:cNvSpPr>
          <p:nvPr>
            <p:ph type="sldNum" sz="quarter" idx="12"/>
          </p:nvPr>
        </p:nvSpPr>
        <p:spPr/>
        <p:txBody>
          <a:bodyPr/>
          <a:lstStyle/>
          <a:p>
            <a:fld id="{DAF22AC9-109E-4E4D-92F9-530E51D9A3A2}" type="slidenum">
              <a:rPr lang="he-IL" smtClean="0"/>
              <a:pPr/>
              <a:t>99</a:t>
            </a:fld>
            <a:endParaRPr lang="he-IL" dirty="0"/>
          </a:p>
        </p:txBody>
      </p:sp>
    </p:spTree>
    <p:extLst>
      <p:ext uri="{BB962C8B-B14F-4D97-AF65-F5344CB8AC3E}">
        <p14:creationId xmlns:p14="http://schemas.microsoft.com/office/powerpoint/2010/main" val="1836325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5|1.2|1.7|1.3|1|1.3"/>
</p:tagLst>
</file>

<file path=ppt/tags/tag2.xml><?xml version="1.0" encoding="utf-8"?>
<p:tagLst xmlns:a="http://schemas.openxmlformats.org/drawingml/2006/main" xmlns:r="http://schemas.openxmlformats.org/officeDocument/2006/relationships" xmlns:p="http://schemas.openxmlformats.org/presentationml/2006/main">
  <p:tag name="TIMING" val="|5.1"/>
</p:tagLst>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1" anchor="ctr"/>
      <a:lstStyle>
        <a:defPPr algn="l" rtl="0">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1">
        <a:spAutoFit/>
      </a:bodyPr>
      <a:lstStyle>
        <a:defPPr algn="ctr" rtl="0">
          <a:defRPr dirty="0" smtClean="0"/>
        </a:defPPr>
      </a:lstStyle>
    </a:txDef>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35634</TotalTime>
  <Words>7928</Words>
  <Application>Microsoft Macintosh PowerPoint</Application>
  <PresentationFormat>On-screen Show (4:3)</PresentationFormat>
  <Paragraphs>1694</Paragraphs>
  <Slides>138</Slides>
  <Notes>43</Notes>
  <HiddenSlides>1</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138</vt:i4>
      </vt:variant>
    </vt:vector>
  </HeadingPairs>
  <TitlesOfParts>
    <vt:vector size="161" baseType="lpstr">
      <vt:lpstr>ＭＳ Ｐゴシック</vt:lpstr>
      <vt:lpstr>Andale Mono</vt:lpstr>
      <vt:lpstr>Andalus</vt:lpstr>
      <vt:lpstr>Arial</vt:lpstr>
      <vt:lpstr>Bell MT</vt:lpstr>
      <vt:lpstr>Blackadder ITC</vt:lpstr>
      <vt:lpstr>Calibri</vt:lpstr>
      <vt:lpstr>Consolas</vt:lpstr>
      <vt:lpstr>Corbel</vt:lpstr>
      <vt:lpstr>Courier New</vt:lpstr>
      <vt:lpstr>Leelawadee</vt:lpstr>
      <vt:lpstr>Lucida Calligraphy</vt:lpstr>
      <vt:lpstr>Lucida Grande</vt:lpstr>
      <vt:lpstr>Math A</vt:lpstr>
      <vt:lpstr>Math B</vt:lpstr>
      <vt:lpstr>Math C</vt:lpstr>
      <vt:lpstr>Miriam Fixed</vt:lpstr>
      <vt:lpstr>Monotype Sorts</vt:lpstr>
      <vt:lpstr>Symbol</vt:lpstr>
      <vt:lpstr>Tahoma</vt:lpstr>
      <vt:lpstr>Times New Roman</vt:lpstr>
      <vt:lpstr>Wingdings</vt:lpstr>
      <vt:lpstr>ערכת נושא של Office</vt:lpstr>
      <vt:lpstr>Program Analysis  and Verification   0368-4479 </vt:lpstr>
      <vt:lpstr>Admin</vt:lpstr>
      <vt:lpstr>Grades</vt:lpstr>
      <vt:lpstr>Today</vt:lpstr>
      <vt:lpstr>Software is Everywhere</vt:lpstr>
      <vt:lpstr>Software is Everywhere</vt:lpstr>
      <vt:lpstr>PowerPoint Presentation</vt:lpstr>
      <vt:lpstr>30GB Zunes all over the world fail en masse</vt:lpstr>
      <vt:lpstr>Zune bug</vt:lpstr>
      <vt:lpstr>Zune bug</vt:lpstr>
      <vt:lpstr>Patriot missile failure</vt:lpstr>
      <vt:lpstr>Patriot bug – rounding error</vt:lpstr>
      <vt:lpstr>Toyota recalls 160,000 Prius hybrid vehicles</vt:lpstr>
      <vt:lpstr>Therac-25 leads to 3 deaths and 3 injuries</vt:lpstr>
      <vt:lpstr>Northeast Blackout</vt:lpstr>
      <vt:lpstr>Northeast Blackout</vt:lpstr>
      <vt:lpstr>Unreliable Software is Exploitable</vt:lpstr>
      <vt:lpstr>PowerPoint Presentation</vt:lpstr>
      <vt:lpstr>Windows exploit(s) Buffer Overflow</vt:lpstr>
      <vt:lpstr>Buffer overrun exploits</vt:lpstr>
      <vt:lpstr>Input Validation </vt:lpstr>
      <vt:lpstr>Boeing's 787 Vulnerable to Hacker Attack </vt:lpstr>
      <vt:lpstr>Apple's SSL/TLS bug (22 Feb 2014)</vt:lpstr>
      <vt:lpstr>Shellshock bug (24/Sep/2014)</vt:lpstr>
      <vt:lpstr>What can we do about it?</vt:lpstr>
      <vt:lpstr>What can we do about it?</vt:lpstr>
      <vt:lpstr>What can we do about it?</vt:lpstr>
      <vt:lpstr>Monitoring (e.g., for security)</vt:lpstr>
      <vt:lpstr>Testing</vt:lpstr>
      <vt:lpstr>Testing</vt:lpstr>
      <vt:lpstr>Testing</vt:lpstr>
      <vt:lpstr>Testing</vt:lpstr>
      <vt:lpstr>Testing</vt:lpstr>
      <vt:lpstr>Testing is not enough</vt:lpstr>
      <vt:lpstr>What can we do about it?</vt:lpstr>
      <vt:lpstr>Program Analysis &amp; Verification</vt:lpstr>
      <vt:lpstr>Program Analysis &amp; Verification</vt:lpstr>
      <vt:lpstr>Formal verification</vt:lpstr>
      <vt:lpstr>Formal verification</vt:lpstr>
      <vt:lpstr>Program Verification</vt:lpstr>
      <vt:lpstr>Central idea: use approximation</vt:lpstr>
      <vt:lpstr>Program Verification</vt:lpstr>
      <vt:lpstr>L4.verified [Klein+,’09]</vt:lpstr>
      <vt:lpstr>Static Analysis</vt:lpstr>
      <vt:lpstr>Why static analysis?</vt:lpstr>
      <vt:lpstr>Is it at all doable?</vt:lpstr>
      <vt:lpstr>Central idea: use approximation</vt:lpstr>
      <vt:lpstr>Goal: exploring program states</vt:lpstr>
      <vt:lpstr>Technique: explore abstract states</vt:lpstr>
      <vt:lpstr>Technique: explore abstract states</vt:lpstr>
      <vt:lpstr>Technique: explore abstract states</vt:lpstr>
      <vt:lpstr>Technique: explore abstract states</vt:lpstr>
      <vt:lpstr>Sound: cover all reachable states</vt:lpstr>
      <vt:lpstr>Unsound: miss some reachable states</vt:lpstr>
      <vt:lpstr>Imprecise abstraction</vt:lpstr>
      <vt:lpstr>A sound message</vt:lpstr>
      <vt:lpstr>Precision</vt:lpstr>
      <vt:lpstr>A sound message</vt:lpstr>
      <vt:lpstr>How to find “the right” abstraction?</vt:lpstr>
      <vt:lpstr>Intervals Abstraction</vt:lpstr>
      <vt:lpstr>Interval Lattice</vt:lpstr>
      <vt:lpstr>Example</vt:lpstr>
      <vt:lpstr>Polyhedral Abstraction</vt:lpstr>
      <vt:lpstr>McCarthy 91 function </vt:lpstr>
      <vt:lpstr>McCarthy 91 function </vt:lpstr>
      <vt:lpstr>McCarthy 91 function </vt:lpstr>
      <vt:lpstr>McCarthy 91 function</vt:lpstr>
      <vt:lpstr>What is Static analysis</vt:lpstr>
      <vt:lpstr>Static analysis definition</vt:lpstr>
      <vt:lpstr>Some automatic tools</vt:lpstr>
      <vt:lpstr>Challenges</vt:lpstr>
      <vt:lpstr>(In)correct usage of APIs</vt:lpstr>
      <vt:lpstr>PowerPoint Presentation</vt:lpstr>
      <vt:lpstr>State machine for locking</vt:lpstr>
      <vt:lpstr>SLAM (now SDV) [Ball+,’11]</vt:lpstr>
      <vt:lpstr>The Astrée Static Analyzer</vt:lpstr>
      <vt:lpstr>Objectives of Astrée</vt:lpstr>
      <vt:lpstr>Scaling</vt:lpstr>
      <vt:lpstr>Unsound static analysis</vt:lpstr>
      <vt:lpstr>Unsound static analysis</vt:lpstr>
      <vt:lpstr>FindBugs [Pugh+,’04]</vt:lpstr>
      <vt:lpstr>PREfix [Pincus+,’00]</vt:lpstr>
      <vt:lpstr>PREfast</vt:lpstr>
      <vt:lpstr>Coverity [Engler+, ‘04]</vt:lpstr>
      <vt:lpstr>Sound SA vs. Testing</vt:lpstr>
      <vt:lpstr>Sound SA vs. Formal verification</vt:lpstr>
      <vt:lpstr>Operational Semantics</vt:lpstr>
      <vt:lpstr>Agenda</vt:lpstr>
      <vt:lpstr>Program analysis &amp; verification</vt:lpstr>
      <vt:lpstr>What does P do?</vt:lpstr>
      <vt:lpstr>What does P mean?</vt:lpstr>
      <vt:lpstr>“Standard” semantics    </vt:lpstr>
      <vt:lpstr>“Standard” semantics  (“state transformer”)</vt:lpstr>
      <vt:lpstr>“Standard” semantics  (“state transformer”)</vt:lpstr>
      <vt:lpstr>“Standard” semantics  (“state transformer”)</vt:lpstr>
      <vt:lpstr>“State transformer” semantics</vt:lpstr>
      <vt:lpstr>“State transformer” semantics</vt:lpstr>
      <vt:lpstr>“State transformer” semantics</vt:lpstr>
      <vt:lpstr>PowerPoint Presentation</vt:lpstr>
      <vt:lpstr>“Standard” (collecting) semantics (“sets-of states-transformer”)</vt:lpstr>
      <vt:lpstr>“Standard” (collecting) semantics (“sets-of states-transformer”)</vt:lpstr>
      <vt:lpstr>“Set-of-states transformer” semantics</vt:lpstr>
      <vt:lpstr>Program semantics</vt:lpstr>
      <vt:lpstr>Program semantics</vt:lpstr>
      <vt:lpstr>Program semantics &amp; verification</vt:lpstr>
      <vt:lpstr>“Abstract-state transformer” semantics</vt:lpstr>
      <vt:lpstr>“Abstract-state transformer” semantics</vt:lpstr>
      <vt:lpstr>“Abstract-state transformer” semantics</vt:lpstr>
      <vt:lpstr>“Abstract-state transformer” semantics</vt:lpstr>
      <vt:lpstr>“Abstract-state transformer” semantics</vt:lpstr>
      <vt:lpstr>“Abstract-state transformer” semantics</vt:lpstr>
      <vt:lpstr>“Abstract-state transformer” semantics</vt:lpstr>
      <vt:lpstr>How do we say what P mean?</vt:lpstr>
      <vt:lpstr>Agenda</vt:lpstr>
      <vt:lpstr>Programming Languages</vt:lpstr>
      <vt:lpstr>Program semantics</vt:lpstr>
      <vt:lpstr>Program semantics</vt:lpstr>
      <vt:lpstr>What semantics do we want?</vt:lpstr>
      <vt:lpstr>What semantics do we want?</vt:lpstr>
      <vt:lpstr>Formal semantics</vt:lpstr>
      <vt:lpstr>Formal semantics</vt:lpstr>
      <vt:lpstr>Why formal semantics?</vt:lpstr>
      <vt:lpstr>Why formal semantics?</vt:lpstr>
      <vt:lpstr>Levels of abstractions and applications</vt:lpstr>
      <vt:lpstr>Semantic description methods</vt:lpstr>
      <vt:lpstr>Operational Semantics</vt:lpstr>
      <vt:lpstr>PowerPoint Presentation</vt:lpstr>
      <vt:lpstr>A simple imperative language: While</vt:lpstr>
      <vt:lpstr>Concrete syntax vs. abstract syntax</vt:lpstr>
      <vt:lpstr>Exercise: draw an AST</vt:lpstr>
      <vt:lpstr>Syntactic categories</vt:lpstr>
      <vt:lpstr>Semantic categories</vt:lpstr>
      <vt:lpstr>Example state manipulations</vt:lpstr>
      <vt:lpstr>Semantics of arithmetic expressions</vt:lpstr>
      <vt:lpstr>Arithmetic expression exercise</vt:lpstr>
      <vt:lpstr>Semantics of boolean expressions</vt:lpstr>
      <vt:lpstr>Operational semantics</vt:lpstr>
      <vt:lpstr>The End</vt:lpstr>
    </vt:vector>
  </TitlesOfParts>
  <Company>Ben-Gurion University of the Negev</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Analysis and Verification</dc:title>
  <dc:subject>Introduction</dc:subject>
  <dc:creator>Roman Manevich</dc:creator>
  <cp:lastModifiedBy>Noam Rinetzky</cp:lastModifiedBy>
  <cp:revision>213</cp:revision>
  <dcterms:created xsi:type="dcterms:W3CDTF">2012-10-28T06:17:00Z</dcterms:created>
  <dcterms:modified xsi:type="dcterms:W3CDTF">2018-03-04T13:46:55Z</dcterms:modified>
</cp:coreProperties>
</file>