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1" r:id="rId1"/>
  </p:sldMasterIdLst>
  <p:notesMasterIdLst>
    <p:notesMasterId r:id="rId324"/>
  </p:notesMasterIdLst>
  <p:handoutMasterIdLst>
    <p:handoutMasterId r:id="rId325"/>
  </p:handoutMasterIdLst>
  <p:sldIdLst>
    <p:sldId id="1556" r:id="rId2"/>
    <p:sldId id="1759" r:id="rId3"/>
    <p:sldId id="1926" r:id="rId4"/>
    <p:sldId id="2219" r:id="rId5"/>
    <p:sldId id="1854" r:id="rId6"/>
    <p:sldId id="1855" r:id="rId7"/>
    <p:sldId id="1856" r:id="rId8"/>
    <p:sldId id="1857" r:id="rId9"/>
    <p:sldId id="1858" r:id="rId10"/>
    <p:sldId id="1859" r:id="rId11"/>
    <p:sldId id="1860" r:id="rId12"/>
    <p:sldId id="1861" r:id="rId13"/>
    <p:sldId id="1862" r:id="rId14"/>
    <p:sldId id="1863" r:id="rId15"/>
    <p:sldId id="1864" r:id="rId16"/>
    <p:sldId id="1865" r:id="rId17"/>
    <p:sldId id="1866" r:id="rId18"/>
    <p:sldId id="1867" r:id="rId19"/>
    <p:sldId id="1868" r:id="rId20"/>
    <p:sldId id="1869" r:id="rId21"/>
    <p:sldId id="1870" r:id="rId22"/>
    <p:sldId id="1871" r:id="rId23"/>
    <p:sldId id="1872" r:id="rId24"/>
    <p:sldId id="1873" r:id="rId25"/>
    <p:sldId id="1874" r:id="rId26"/>
    <p:sldId id="1875" r:id="rId27"/>
    <p:sldId id="1876" r:id="rId28"/>
    <p:sldId id="1877" r:id="rId29"/>
    <p:sldId id="1878" r:id="rId30"/>
    <p:sldId id="1879" r:id="rId31"/>
    <p:sldId id="1880" r:id="rId32"/>
    <p:sldId id="1881" r:id="rId33"/>
    <p:sldId id="1882" r:id="rId34"/>
    <p:sldId id="1883" r:id="rId35"/>
    <p:sldId id="1884" r:id="rId36"/>
    <p:sldId id="1885" r:id="rId37"/>
    <p:sldId id="1886" r:id="rId38"/>
    <p:sldId id="1887" r:id="rId39"/>
    <p:sldId id="1939" r:id="rId40"/>
    <p:sldId id="1933" r:id="rId41"/>
    <p:sldId id="1934" r:id="rId42"/>
    <p:sldId id="1935" r:id="rId43"/>
    <p:sldId id="1936" r:id="rId44"/>
    <p:sldId id="1940" r:id="rId45"/>
    <p:sldId id="1941" r:id="rId46"/>
    <p:sldId id="1888" r:id="rId47"/>
    <p:sldId id="1889" r:id="rId48"/>
    <p:sldId id="1890" r:id="rId49"/>
    <p:sldId id="1891" r:id="rId50"/>
    <p:sldId id="1892" r:id="rId51"/>
    <p:sldId id="1893" r:id="rId52"/>
    <p:sldId id="1942" r:id="rId53"/>
    <p:sldId id="1895" r:id="rId54"/>
    <p:sldId id="1937" r:id="rId55"/>
    <p:sldId id="1896" r:id="rId56"/>
    <p:sldId id="1897" r:id="rId57"/>
    <p:sldId id="1898" r:id="rId58"/>
    <p:sldId id="1899" r:id="rId59"/>
    <p:sldId id="1900" r:id="rId60"/>
    <p:sldId id="1901" r:id="rId61"/>
    <p:sldId id="1902" r:id="rId62"/>
    <p:sldId id="1938" r:id="rId63"/>
    <p:sldId id="1904" r:id="rId64"/>
    <p:sldId id="1905" r:id="rId65"/>
    <p:sldId id="1906" r:id="rId66"/>
    <p:sldId id="1907" r:id="rId67"/>
    <p:sldId id="1943" r:id="rId68"/>
    <p:sldId id="1909" r:id="rId69"/>
    <p:sldId id="2254" r:id="rId70"/>
    <p:sldId id="1910" r:id="rId71"/>
    <p:sldId id="1911" r:id="rId72"/>
    <p:sldId id="1913" r:id="rId73"/>
    <p:sldId id="1914" r:id="rId74"/>
    <p:sldId id="1915" r:id="rId75"/>
    <p:sldId id="1916" r:id="rId76"/>
    <p:sldId id="1917" r:id="rId77"/>
    <p:sldId id="1918" r:id="rId78"/>
    <p:sldId id="1919" r:id="rId79"/>
    <p:sldId id="1920" r:id="rId80"/>
    <p:sldId id="1921" r:id="rId81"/>
    <p:sldId id="1922" r:id="rId82"/>
    <p:sldId id="2220" r:id="rId83"/>
    <p:sldId id="2221" r:id="rId84"/>
    <p:sldId id="2222" r:id="rId85"/>
    <p:sldId id="2257" r:id="rId86"/>
    <p:sldId id="2258" r:id="rId87"/>
    <p:sldId id="2255" r:id="rId88"/>
    <p:sldId id="2256" r:id="rId89"/>
    <p:sldId id="2223" r:id="rId90"/>
    <p:sldId id="2224" r:id="rId91"/>
    <p:sldId id="2225" r:id="rId92"/>
    <p:sldId id="2226" r:id="rId93"/>
    <p:sldId id="2227" r:id="rId94"/>
    <p:sldId id="2228" r:id="rId95"/>
    <p:sldId id="2229" r:id="rId96"/>
    <p:sldId id="2230" r:id="rId97"/>
    <p:sldId id="2231" r:id="rId98"/>
    <p:sldId id="2232" r:id="rId99"/>
    <p:sldId id="2233" r:id="rId100"/>
    <p:sldId id="2234" r:id="rId101"/>
    <p:sldId id="2235" r:id="rId102"/>
    <p:sldId id="2236" r:id="rId103"/>
    <p:sldId id="2237" r:id="rId104"/>
    <p:sldId id="2238" r:id="rId105"/>
    <p:sldId id="2239" r:id="rId106"/>
    <p:sldId id="2240" r:id="rId107"/>
    <p:sldId id="2241" r:id="rId108"/>
    <p:sldId id="2242" r:id="rId109"/>
    <p:sldId id="2243" r:id="rId110"/>
    <p:sldId id="2244" r:id="rId111"/>
    <p:sldId id="2245" r:id="rId112"/>
    <p:sldId id="2246" r:id="rId113"/>
    <p:sldId id="2247" r:id="rId114"/>
    <p:sldId id="2248" r:id="rId115"/>
    <p:sldId id="2249" r:id="rId116"/>
    <p:sldId id="2250" r:id="rId117"/>
    <p:sldId id="2251" r:id="rId118"/>
    <p:sldId id="2252" r:id="rId119"/>
    <p:sldId id="2253" r:id="rId120"/>
    <p:sldId id="2019" r:id="rId121"/>
    <p:sldId id="2020" r:id="rId122"/>
    <p:sldId id="2021" r:id="rId123"/>
    <p:sldId id="2022" r:id="rId124"/>
    <p:sldId id="2023" r:id="rId125"/>
    <p:sldId id="2024" r:id="rId126"/>
    <p:sldId id="2259" r:id="rId127"/>
    <p:sldId id="2025" r:id="rId128"/>
    <p:sldId id="2026" r:id="rId129"/>
    <p:sldId id="2027" r:id="rId130"/>
    <p:sldId id="2028" r:id="rId131"/>
    <p:sldId id="2029" r:id="rId132"/>
    <p:sldId id="2262" r:id="rId133"/>
    <p:sldId id="2030" r:id="rId134"/>
    <p:sldId id="2031" r:id="rId135"/>
    <p:sldId id="2032" r:id="rId136"/>
    <p:sldId id="2033" r:id="rId137"/>
    <p:sldId id="2034" r:id="rId138"/>
    <p:sldId id="2035" r:id="rId139"/>
    <p:sldId id="2036" r:id="rId140"/>
    <p:sldId id="2037" r:id="rId141"/>
    <p:sldId id="2038" r:id="rId142"/>
    <p:sldId id="2039" r:id="rId143"/>
    <p:sldId id="2040" r:id="rId144"/>
    <p:sldId id="2041" r:id="rId145"/>
    <p:sldId id="2042" r:id="rId146"/>
    <p:sldId id="2043" r:id="rId147"/>
    <p:sldId id="2044" r:id="rId148"/>
    <p:sldId id="2045" r:id="rId149"/>
    <p:sldId id="2046" r:id="rId150"/>
    <p:sldId id="2047" r:id="rId151"/>
    <p:sldId id="2048" r:id="rId152"/>
    <p:sldId id="2049" r:id="rId153"/>
    <p:sldId id="2050" r:id="rId154"/>
    <p:sldId id="2051" r:id="rId155"/>
    <p:sldId id="2052" r:id="rId156"/>
    <p:sldId id="2053" r:id="rId157"/>
    <p:sldId id="2054" r:id="rId158"/>
    <p:sldId id="2055" r:id="rId159"/>
    <p:sldId id="2056" r:id="rId160"/>
    <p:sldId id="2057" r:id="rId161"/>
    <p:sldId id="2058" r:id="rId162"/>
    <p:sldId id="2059" r:id="rId163"/>
    <p:sldId id="2060" r:id="rId164"/>
    <p:sldId id="2061" r:id="rId165"/>
    <p:sldId id="2062" r:id="rId166"/>
    <p:sldId id="2063" r:id="rId167"/>
    <p:sldId id="2064" r:id="rId168"/>
    <p:sldId id="2065" r:id="rId169"/>
    <p:sldId id="2066" r:id="rId170"/>
    <p:sldId id="2067" r:id="rId171"/>
    <p:sldId id="2068" r:id="rId172"/>
    <p:sldId id="2069" r:id="rId173"/>
    <p:sldId id="2070" r:id="rId174"/>
    <p:sldId id="2071" r:id="rId175"/>
    <p:sldId id="2072" r:id="rId176"/>
    <p:sldId id="2073" r:id="rId177"/>
    <p:sldId id="2074" r:id="rId178"/>
    <p:sldId id="2075" r:id="rId179"/>
    <p:sldId id="2076" r:id="rId180"/>
    <p:sldId id="2077" r:id="rId181"/>
    <p:sldId id="2078" r:id="rId182"/>
    <p:sldId id="2079" r:id="rId183"/>
    <p:sldId id="2080" r:id="rId184"/>
    <p:sldId id="2081" r:id="rId185"/>
    <p:sldId id="2082" r:id="rId186"/>
    <p:sldId id="2083" r:id="rId187"/>
    <p:sldId id="2084" r:id="rId188"/>
    <p:sldId id="2085" r:id="rId189"/>
    <p:sldId id="2086" r:id="rId190"/>
    <p:sldId id="2087" r:id="rId191"/>
    <p:sldId id="2088" r:id="rId192"/>
    <p:sldId id="2089" r:id="rId193"/>
    <p:sldId id="2090" r:id="rId194"/>
    <p:sldId id="2091" r:id="rId195"/>
    <p:sldId id="2092" r:id="rId196"/>
    <p:sldId id="2093" r:id="rId197"/>
    <p:sldId id="2094" r:id="rId198"/>
    <p:sldId id="2095" r:id="rId199"/>
    <p:sldId id="2096" r:id="rId200"/>
    <p:sldId id="2097" r:id="rId201"/>
    <p:sldId id="2098" r:id="rId202"/>
    <p:sldId id="2099" r:id="rId203"/>
    <p:sldId id="2100" r:id="rId204"/>
    <p:sldId id="2101" r:id="rId205"/>
    <p:sldId id="2102" r:id="rId206"/>
    <p:sldId id="2103" r:id="rId207"/>
    <p:sldId id="2104" r:id="rId208"/>
    <p:sldId id="2105" r:id="rId209"/>
    <p:sldId id="2106" r:id="rId210"/>
    <p:sldId id="2107" r:id="rId211"/>
    <p:sldId id="2108" r:id="rId212"/>
    <p:sldId id="2109" r:id="rId213"/>
    <p:sldId id="2110" r:id="rId214"/>
    <p:sldId id="2111" r:id="rId215"/>
    <p:sldId id="2112" r:id="rId216"/>
    <p:sldId id="2113" r:id="rId217"/>
    <p:sldId id="2114" r:id="rId218"/>
    <p:sldId id="2115" r:id="rId219"/>
    <p:sldId id="2116" r:id="rId220"/>
    <p:sldId id="2117" r:id="rId221"/>
    <p:sldId id="2118" r:id="rId222"/>
    <p:sldId id="2119" r:id="rId223"/>
    <p:sldId id="2120" r:id="rId224"/>
    <p:sldId id="2121" r:id="rId225"/>
    <p:sldId id="2122" r:id="rId226"/>
    <p:sldId id="2123" r:id="rId227"/>
    <p:sldId id="2124" r:id="rId228"/>
    <p:sldId id="2125" r:id="rId229"/>
    <p:sldId id="2126" r:id="rId230"/>
    <p:sldId id="2127" r:id="rId231"/>
    <p:sldId id="2128" r:id="rId232"/>
    <p:sldId id="2129" r:id="rId233"/>
    <p:sldId id="2130" r:id="rId234"/>
    <p:sldId id="2131" r:id="rId235"/>
    <p:sldId id="2132" r:id="rId236"/>
    <p:sldId id="2133" r:id="rId237"/>
    <p:sldId id="2134" r:id="rId238"/>
    <p:sldId id="2135" r:id="rId239"/>
    <p:sldId id="2136" r:id="rId240"/>
    <p:sldId id="2137" r:id="rId241"/>
    <p:sldId id="2138" r:id="rId242"/>
    <p:sldId id="2139" r:id="rId243"/>
    <p:sldId id="2140" r:id="rId244"/>
    <p:sldId id="2141" r:id="rId245"/>
    <p:sldId id="2142" r:id="rId246"/>
    <p:sldId id="2143" r:id="rId247"/>
    <p:sldId id="2144" r:id="rId248"/>
    <p:sldId id="2145" r:id="rId249"/>
    <p:sldId id="2146" r:id="rId250"/>
    <p:sldId id="2147" r:id="rId251"/>
    <p:sldId id="2148" r:id="rId252"/>
    <p:sldId id="2149" r:id="rId253"/>
    <p:sldId id="2150" r:id="rId254"/>
    <p:sldId id="2151" r:id="rId255"/>
    <p:sldId id="2152" r:id="rId256"/>
    <p:sldId id="2153" r:id="rId257"/>
    <p:sldId id="2154" r:id="rId258"/>
    <p:sldId id="2155" r:id="rId259"/>
    <p:sldId id="2156" r:id="rId260"/>
    <p:sldId id="2157" r:id="rId261"/>
    <p:sldId id="2158" r:id="rId262"/>
    <p:sldId id="2159" r:id="rId263"/>
    <p:sldId id="2160" r:id="rId264"/>
    <p:sldId id="2161" r:id="rId265"/>
    <p:sldId id="2162" r:id="rId266"/>
    <p:sldId id="2163" r:id="rId267"/>
    <p:sldId id="2164" r:id="rId268"/>
    <p:sldId id="2165" r:id="rId269"/>
    <p:sldId id="2166" r:id="rId270"/>
    <p:sldId id="2167" r:id="rId271"/>
    <p:sldId id="2168" r:id="rId272"/>
    <p:sldId id="2169" r:id="rId273"/>
    <p:sldId id="2170" r:id="rId274"/>
    <p:sldId id="2171" r:id="rId275"/>
    <p:sldId id="2172" r:id="rId276"/>
    <p:sldId id="2173" r:id="rId277"/>
    <p:sldId id="2174" r:id="rId278"/>
    <p:sldId id="2175" r:id="rId279"/>
    <p:sldId id="2176" r:id="rId280"/>
    <p:sldId id="2177" r:id="rId281"/>
    <p:sldId id="2178" r:id="rId282"/>
    <p:sldId id="2179" r:id="rId283"/>
    <p:sldId id="2180" r:id="rId284"/>
    <p:sldId id="2181" r:id="rId285"/>
    <p:sldId id="2182" r:id="rId286"/>
    <p:sldId id="2183" r:id="rId287"/>
    <p:sldId id="2184" r:id="rId288"/>
    <p:sldId id="2185" r:id="rId289"/>
    <p:sldId id="2186" r:id="rId290"/>
    <p:sldId id="2187" r:id="rId291"/>
    <p:sldId id="2188" r:id="rId292"/>
    <p:sldId id="2189" r:id="rId293"/>
    <p:sldId id="2190" r:id="rId294"/>
    <p:sldId id="2191" r:id="rId295"/>
    <p:sldId id="2192" r:id="rId296"/>
    <p:sldId id="2193" r:id="rId297"/>
    <p:sldId id="2194" r:id="rId298"/>
    <p:sldId id="2195" r:id="rId299"/>
    <p:sldId id="2196" r:id="rId300"/>
    <p:sldId id="2197" r:id="rId301"/>
    <p:sldId id="2198" r:id="rId302"/>
    <p:sldId id="2199" r:id="rId303"/>
    <p:sldId id="2200" r:id="rId304"/>
    <p:sldId id="2201" r:id="rId305"/>
    <p:sldId id="2202" r:id="rId306"/>
    <p:sldId id="2203" r:id="rId307"/>
    <p:sldId id="2204" r:id="rId308"/>
    <p:sldId id="2205" r:id="rId309"/>
    <p:sldId id="2206" r:id="rId310"/>
    <p:sldId id="2207" r:id="rId311"/>
    <p:sldId id="2208" r:id="rId312"/>
    <p:sldId id="2209" r:id="rId313"/>
    <p:sldId id="2211" r:id="rId314"/>
    <p:sldId id="2260" r:id="rId315"/>
    <p:sldId id="2212" r:id="rId316"/>
    <p:sldId id="2213" r:id="rId317"/>
    <p:sldId id="2214" r:id="rId318"/>
    <p:sldId id="2215" r:id="rId319"/>
    <p:sldId id="2216" r:id="rId320"/>
    <p:sldId id="2217" r:id="rId321"/>
    <p:sldId id="2218" r:id="rId322"/>
    <p:sldId id="2261" r:id="rId323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F0F0"/>
    <a:srgbClr val="009900"/>
    <a:srgbClr val="008000"/>
    <a:srgbClr val="FFFFFF"/>
    <a:srgbClr val="00FFFF"/>
    <a:srgbClr val="FF8000"/>
    <a:srgbClr val="FFE1E1"/>
    <a:srgbClr val="FF000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510" autoAdjust="0"/>
    <p:restoredTop sz="85497" autoAdjust="0"/>
  </p:normalViewPr>
  <p:slideViewPr>
    <p:cSldViewPr snapToGrid="0">
      <p:cViewPr>
        <p:scale>
          <a:sx n="80" d="100"/>
          <a:sy n="80" d="100"/>
        </p:scale>
        <p:origin x="1976" y="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260" Type="http://schemas.openxmlformats.org/officeDocument/2006/relationships/slide" Target="slides/slide259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61" Type="http://schemas.openxmlformats.org/officeDocument/2006/relationships/slide" Target="slides/slide260.xml"/><Relationship Id="rId262" Type="http://schemas.openxmlformats.org/officeDocument/2006/relationships/slide" Target="slides/slide261.xml"/><Relationship Id="rId263" Type="http://schemas.openxmlformats.org/officeDocument/2006/relationships/slide" Target="slides/slide262.xml"/><Relationship Id="rId264" Type="http://schemas.openxmlformats.org/officeDocument/2006/relationships/slide" Target="slides/slide263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slide" Target="slides/slide207.xml"/><Relationship Id="rId209" Type="http://schemas.openxmlformats.org/officeDocument/2006/relationships/slide" Target="slides/slide208.xml"/><Relationship Id="rId265" Type="http://schemas.openxmlformats.org/officeDocument/2006/relationships/slide" Target="slides/slide264.xml"/><Relationship Id="rId266" Type="http://schemas.openxmlformats.org/officeDocument/2006/relationships/slide" Target="slides/slide265.xml"/><Relationship Id="rId267" Type="http://schemas.openxmlformats.org/officeDocument/2006/relationships/slide" Target="slides/slide266.xml"/><Relationship Id="rId268" Type="http://schemas.openxmlformats.org/officeDocument/2006/relationships/slide" Target="slides/slide267.xml"/><Relationship Id="rId269" Type="http://schemas.openxmlformats.org/officeDocument/2006/relationships/slide" Target="slides/slide26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270" Type="http://schemas.openxmlformats.org/officeDocument/2006/relationships/slide" Target="slides/slide26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271" Type="http://schemas.openxmlformats.org/officeDocument/2006/relationships/slide" Target="slides/slide270.xml"/><Relationship Id="rId272" Type="http://schemas.openxmlformats.org/officeDocument/2006/relationships/slide" Target="slides/slide271.xml"/><Relationship Id="rId273" Type="http://schemas.openxmlformats.org/officeDocument/2006/relationships/slide" Target="slides/slide272.xml"/><Relationship Id="rId274" Type="http://schemas.openxmlformats.org/officeDocument/2006/relationships/slide" Target="slides/slide273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10" Type="http://schemas.openxmlformats.org/officeDocument/2006/relationships/slide" Target="slides/slide209.xml"/><Relationship Id="rId211" Type="http://schemas.openxmlformats.org/officeDocument/2006/relationships/slide" Target="slides/slide210.xml"/><Relationship Id="rId212" Type="http://schemas.openxmlformats.org/officeDocument/2006/relationships/slide" Target="slides/slide211.xml"/><Relationship Id="rId213" Type="http://schemas.openxmlformats.org/officeDocument/2006/relationships/slide" Target="slides/slide212.xml"/><Relationship Id="rId214" Type="http://schemas.openxmlformats.org/officeDocument/2006/relationships/slide" Target="slides/slide213.xml"/><Relationship Id="rId215" Type="http://schemas.openxmlformats.org/officeDocument/2006/relationships/slide" Target="slides/slide214.xml"/><Relationship Id="rId216" Type="http://schemas.openxmlformats.org/officeDocument/2006/relationships/slide" Target="slides/slide215.xml"/><Relationship Id="rId217" Type="http://schemas.openxmlformats.org/officeDocument/2006/relationships/slide" Target="slides/slide216.xml"/><Relationship Id="rId218" Type="http://schemas.openxmlformats.org/officeDocument/2006/relationships/slide" Target="slides/slide217.xml"/><Relationship Id="rId219" Type="http://schemas.openxmlformats.org/officeDocument/2006/relationships/slide" Target="slides/slide218.xml"/><Relationship Id="rId275" Type="http://schemas.openxmlformats.org/officeDocument/2006/relationships/slide" Target="slides/slide274.xml"/><Relationship Id="rId276" Type="http://schemas.openxmlformats.org/officeDocument/2006/relationships/slide" Target="slides/slide275.xml"/><Relationship Id="rId277" Type="http://schemas.openxmlformats.org/officeDocument/2006/relationships/slide" Target="slides/slide276.xml"/><Relationship Id="rId278" Type="http://schemas.openxmlformats.org/officeDocument/2006/relationships/slide" Target="slides/slide277.xml"/><Relationship Id="rId279" Type="http://schemas.openxmlformats.org/officeDocument/2006/relationships/slide" Target="slides/slide278.xml"/><Relationship Id="rId300" Type="http://schemas.openxmlformats.org/officeDocument/2006/relationships/slide" Target="slides/slide299.xml"/><Relationship Id="rId301" Type="http://schemas.openxmlformats.org/officeDocument/2006/relationships/slide" Target="slides/slide300.xml"/><Relationship Id="rId302" Type="http://schemas.openxmlformats.org/officeDocument/2006/relationships/slide" Target="slides/slide301.xml"/><Relationship Id="rId303" Type="http://schemas.openxmlformats.org/officeDocument/2006/relationships/slide" Target="slides/slide302.xml"/><Relationship Id="rId304" Type="http://schemas.openxmlformats.org/officeDocument/2006/relationships/slide" Target="slides/slide303.xml"/><Relationship Id="rId305" Type="http://schemas.openxmlformats.org/officeDocument/2006/relationships/slide" Target="slides/slide304.xml"/><Relationship Id="rId306" Type="http://schemas.openxmlformats.org/officeDocument/2006/relationships/slide" Target="slides/slide305.xml"/><Relationship Id="rId307" Type="http://schemas.openxmlformats.org/officeDocument/2006/relationships/slide" Target="slides/slide306.xml"/><Relationship Id="rId308" Type="http://schemas.openxmlformats.org/officeDocument/2006/relationships/slide" Target="slides/slide307.xml"/><Relationship Id="rId309" Type="http://schemas.openxmlformats.org/officeDocument/2006/relationships/slide" Target="slides/slide30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280" Type="http://schemas.openxmlformats.org/officeDocument/2006/relationships/slide" Target="slides/slide279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81" Type="http://schemas.openxmlformats.org/officeDocument/2006/relationships/slide" Target="slides/slide280.xml"/><Relationship Id="rId282" Type="http://schemas.openxmlformats.org/officeDocument/2006/relationships/slide" Target="slides/slide281.xml"/><Relationship Id="rId283" Type="http://schemas.openxmlformats.org/officeDocument/2006/relationships/slide" Target="slides/slide282.xml"/><Relationship Id="rId284" Type="http://schemas.openxmlformats.org/officeDocument/2006/relationships/slide" Target="slides/slide283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220" Type="http://schemas.openxmlformats.org/officeDocument/2006/relationships/slide" Target="slides/slide219.xml"/><Relationship Id="rId221" Type="http://schemas.openxmlformats.org/officeDocument/2006/relationships/slide" Target="slides/slide220.xml"/><Relationship Id="rId222" Type="http://schemas.openxmlformats.org/officeDocument/2006/relationships/slide" Target="slides/slide221.xml"/><Relationship Id="rId223" Type="http://schemas.openxmlformats.org/officeDocument/2006/relationships/slide" Target="slides/slide222.xml"/><Relationship Id="rId224" Type="http://schemas.openxmlformats.org/officeDocument/2006/relationships/slide" Target="slides/slide223.xml"/><Relationship Id="rId225" Type="http://schemas.openxmlformats.org/officeDocument/2006/relationships/slide" Target="slides/slide224.xml"/><Relationship Id="rId226" Type="http://schemas.openxmlformats.org/officeDocument/2006/relationships/slide" Target="slides/slide225.xml"/><Relationship Id="rId227" Type="http://schemas.openxmlformats.org/officeDocument/2006/relationships/slide" Target="slides/slide226.xml"/><Relationship Id="rId228" Type="http://schemas.openxmlformats.org/officeDocument/2006/relationships/slide" Target="slides/slide227.xml"/><Relationship Id="rId229" Type="http://schemas.openxmlformats.org/officeDocument/2006/relationships/slide" Target="slides/slide228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285" Type="http://schemas.openxmlformats.org/officeDocument/2006/relationships/slide" Target="slides/slide284.xml"/><Relationship Id="rId286" Type="http://schemas.openxmlformats.org/officeDocument/2006/relationships/slide" Target="slides/slide285.xml"/><Relationship Id="rId287" Type="http://schemas.openxmlformats.org/officeDocument/2006/relationships/slide" Target="slides/slide286.xml"/><Relationship Id="rId288" Type="http://schemas.openxmlformats.org/officeDocument/2006/relationships/slide" Target="slides/slide287.xml"/><Relationship Id="rId289" Type="http://schemas.openxmlformats.org/officeDocument/2006/relationships/slide" Target="slides/slide288.xml"/><Relationship Id="rId310" Type="http://schemas.openxmlformats.org/officeDocument/2006/relationships/slide" Target="slides/slide309.xml"/><Relationship Id="rId311" Type="http://schemas.openxmlformats.org/officeDocument/2006/relationships/slide" Target="slides/slide310.xml"/><Relationship Id="rId312" Type="http://schemas.openxmlformats.org/officeDocument/2006/relationships/slide" Target="slides/slide311.xml"/><Relationship Id="rId313" Type="http://schemas.openxmlformats.org/officeDocument/2006/relationships/slide" Target="slides/slide312.xml"/><Relationship Id="rId314" Type="http://schemas.openxmlformats.org/officeDocument/2006/relationships/slide" Target="slides/slide313.xml"/><Relationship Id="rId315" Type="http://schemas.openxmlformats.org/officeDocument/2006/relationships/slide" Target="slides/slide314.xml"/><Relationship Id="rId316" Type="http://schemas.openxmlformats.org/officeDocument/2006/relationships/slide" Target="slides/slide315.xml"/><Relationship Id="rId317" Type="http://schemas.openxmlformats.org/officeDocument/2006/relationships/slide" Target="slides/slide316.xml"/><Relationship Id="rId318" Type="http://schemas.openxmlformats.org/officeDocument/2006/relationships/slide" Target="slides/slide317.xml"/><Relationship Id="rId319" Type="http://schemas.openxmlformats.org/officeDocument/2006/relationships/slide" Target="slides/slide318.xml"/><Relationship Id="rId290" Type="http://schemas.openxmlformats.org/officeDocument/2006/relationships/slide" Target="slides/slide289.xml"/><Relationship Id="rId291" Type="http://schemas.openxmlformats.org/officeDocument/2006/relationships/slide" Target="slides/slide290.xml"/><Relationship Id="rId292" Type="http://schemas.openxmlformats.org/officeDocument/2006/relationships/slide" Target="slides/slide291.xml"/><Relationship Id="rId293" Type="http://schemas.openxmlformats.org/officeDocument/2006/relationships/slide" Target="slides/slide292.xml"/><Relationship Id="rId294" Type="http://schemas.openxmlformats.org/officeDocument/2006/relationships/slide" Target="slides/slide293.xml"/><Relationship Id="rId295" Type="http://schemas.openxmlformats.org/officeDocument/2006/relationships/slide" Target="slides/slide294.xml"/><Relationship Id="rId296" Type="http://schemas.openxmlformats.org/officeDocument/2006/relationships/slide" Target="slides/slide295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297" Type="http://schemas.openxmlformats.org/officeDocument/2006/relationships/slide" Target="slides/slide296.xml"/><Relationship Id="rId298" Type="http://schemas.openxmlformats.org/officeDocument/2006/relationships/slide" Target="slides/slide297.xml"/><Relationship Id="rId299" Type="http://schemas.openxmlformats.org/officeDocument/2006/relationships/slide" Target="slides/slide29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230" Type="http://schemas.openxmlformats.org/officeDocument/2006/relationships/slide" Target="slides/slide229.xml"/><Relationship Id="rId231" Type="http://schemas.openxmlformats.org/officeDocument/2006/relationships/slide" Target="slides/slide230.xml"/><Relationship Id="rId232" Type="http://schemas.openxmlformats.org/officeDocument/2006/relationships/slide" Target="slides/slide231.xml"/><Relationship Id="rId233" Type="http://schemas.openxmlformats.org/officeDocument/2006/relationships/slide" Target="slides/slide232.xml"/><Relationship Id="rId234" Type="http://schemas.openxmlformats.org/officeDocument/2006/relationships/slide" Target="slides/slide233.xml"/><Relationship Id="rId235" Type="http://schemas.openxmlformats.org/officeDocument/2006/relationships/slide" Target="slides/slide234.xml"/><Relationship Id="rId236" Type="http://schemas.openxmlformats.org/officeDocument/2006/relationships/slide" Target="slides/slide235.xml"/><Relationship Id="rId237" Type="http://schemas.openxmlformats.org/officeDocument/2006/relationships/slide" Target="slides/slide236.xml"/><Relationship Id="rId238" Type="http://schemas.openxmlformats.org/officeDocument/2006/relationships/slide" Target="slides/slide237.xml"/><Relationship Id="rId239" Type="http://schemas.openxmlformats.org/officeDocument/2006/relationships/slide" Target="slides/slide238.xml"/><Relationship Id="rId320" Type="http://schemas.openxmlformats.org/officeDocument/2006/relationships/slide" Target="slides/slide319.xml"/><Relationship Id="rId321" Type="http://schemas.openxmlformats.org/officeDocument/2006/relationships/slide" Target="slides/slide320.xml"/><Relationship Id="rId322" Type="http://schemas.openxmlformats.org/officeDocument/2006/relationships/slide" Target="slides/slide321.xml"/><Relationship Id="rId323" Type="http://schemas.openxmlformats.org/officeDocument/2006/relationships/slide" Target="slides/slide322.xml"/><Relationship Id="rId324" Type="http://schemas.openxmlformats.org/officeDocument/2006/relationships/notesMaster" Target="notesMasters/notesMaster1.xml"/><Relationship Id="rId325" Type="http://schemas.openxmlformats.org/officeDocument/2006/relationships/handoutMaster" Target="handoutMasters/handoutMaster1.xml"/><Relationship Id="rId326" Type="http://schemas.openxmlformats.org/officeDocument/2006/relationships/presProps" Target="presProps.xml"/><Relationship Id="rId327" Type="http://schemas.openxmlformats.org/officeDocument/2006/relationships/viewProps" Target="viewProps.xml"/><Relationship Id="rId328" Type="http://schemas.openxmlformats.org/officeDocument/2006/relationships/theme" Target="theme/theme1.xml"/><Relationship Id="rId32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240" Type="http://schemas.openxmlformats.org/officeDocument/2006/relationships/slide" Target="slides/slide239.xml"/><Relationship Id="rId241" Type="http://schemas.openxmlformats.org/officeDocument/2006/relationships/slide" Target="slides/slide240.xml"/><Relationship Id="rId242" Type="http://schemas.openxmlformats.org/officeDocument/2006/relationships/slide" Target="slides/slide241.xml"/><Relationship Id="rId243" Type="http://schemas.openxmlformats.org/officeDocument/2006/relationships/slide" Target="slides/slide242.xml"/><Relationship Id="rId244" Type="http://schemas.openxmlformats.org/officeDocument/2006/relationships/slide" Target="slides/slide243.xml"/><Relationship Id="rId245" Type="http://schemas.openxmlformats.org/officeDocument/2006/relationships/slide" Target="slides/slide244.xml"/><Relationship Id="rId246" Type="http://schemas.openxmlformats.org/officeDocument/2006/relationships/slide" Target="slides/slide245.xml"/><Relationship Id="rId247" Type="http://schemas.openxmlformats.org/officeDocument/2006/relationships/slide" Target="slides/slide246.xml"/><Relationship Id="rId248" Type="http://schemas.openxmlformats.org/officeDocument/2006/relationships/slide" Target="slides/slide247.xml"/><Relationship Id="rId249" Type="http://schemas.openxmlformats.org/officeDocument/2006/relationships/slide" Target="slides/slide2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50" Type="http://schemas.openxmlformats.org/officeDocument/2006/relationships/slide" Target="slides/slide249.xml"/><Relationship Id="rId251" Type="http://schemas.openxmlformats.org/officeDocument/2006/relationships/slide" Target="slides/slide250.xml"/><Relationship Id="rId252" Type="http://schemas.openxmlformats.org/officeDocument/2006/relationships/slide" Target="slides/slide251.xml"/><Relationship Id="rId253" Type="http://schemas.openxmlformats.org/officeDocument/2006/relationships/slide" Target="slides/slide252.xml"/><Relationship Id="rId254" Type="http://schemas.openxmlformats.org/officeDocument/2006/relationships/slide" Target="slides/slide253.xml"/><Relationship Id="rId255" Type="http://schemas.openxmlformats.org/officeDocument/2006/relationships/slide" Target="slides/slide254.xml"/><Relationship Id="rId256" Type="http://schemas.openxmlformats.org/officeDocument/2006/relationships/slide" Target="slides/slide255.xml"/><Relationship Id="rId257" Type="http://schemas.openxmlformats.org/officeDocument/2006/relationships/slide" Target="slides/slide256.xml"/><Relationship Id="rId258" Type="http://schemas.openxmlformats.org/officeDocument/2006/relationships/slide" Target="slides/slide257.xml"/><Relationship Id="rId259" Type="http://schemas.openxmlformats.org/officeDocument/2006/relationships/slide" Target="slides/slide258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5769" y="15943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7</a:t>
            </a:r>
            <a:endParaRPr lang="en-US" sz="3200" dirty="0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IR + Optimizations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  <p:pic>
        <p:nvPicPr>
          <p:cNvPr id="4" name="Picture 3" descr="sales-back-en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916" y="2308955"/>
            <a:ext cx="1880029" cy="28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optimize a program, the compiler has to be able to reason about the properties of that program</a:t>
            </a:r>
          </a:p>
          <a:p>
            <a:r>
              <a:rPr lang="en-US" dirty="0" smtClean="0"/>
              <a:t>An analysis is called </a:t>
            </a:r>
            <a:r>
              <a:rPr lang="en-US" b="1" dirty="0" smtClean="0"/>
              <a:t>sound</a:t>
            </a:r>
            <a:r>
              <a:rPr lang="en-US" dirty="0" smtClean="0"/>
              <a:t> if it never asserts an incorrect fact about a program</a:t>
            </a:r>
          </a:p>
          <a:p>
            <a:r>
              <a:rPr lang="en-US" dirty="0" smtClean="0"/>
              <a:t>All the analyses we will discuss in this class are sound</a:t>
            </a:r>
          </a:p>
          <a:p>
            <a:pPr lvl="1"/>
            <a:r>
              <a:rPr lang="en-US" i="1" dirty="0" smtClean="0"/>
              <a:t>(Why?)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75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 III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1" y="2348880"/>
            <a:ext cx="4320480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21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546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1" y="2348880"/>
            <a:ext cx="4320479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40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61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104</a:t>
            </a:fld>
            <a:endParaRPr lang="he-IL" dirty="0"/>
          </a:p>
        </p:txBody>
      </p:sp>
      <p:sp>
        <p:nvSpPr>
          <p:cNvPr id="11" name="הסבר מלבני מעוגל 10"/>
          <p:cNvSpPr/>
          <p:nvPr/>
        </p:nvSpPr>
        <p:spPr>
          <a:xfrm>
            <a:off x="2555776" y="1988840"/>
            <a:ext cx="2304256" cy="1368152"/>
          </a:xfrm>
          <a:prstGeom prst="wedgeRoundRectCallout">
            <a:avLst>
              <a:gd name="adj1" fmla="val -117055"/>
              <a:gd name="adj2" fmla="val -7734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If we further apply copy propagation this statement can be eliminated too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initial live variables at end of block</a:t>
            </a:r>
          </a:p>
          <a:p>
            <a:r>
              <a:rPr lang="en-US" dirty="0" smtClean="0"/>
              <a:t>Traverse statements from end to beginning</a:t>
            </a:r>
          </a:p>
          <a:p>
            <a:r>
              <a:rPr lang="en-US" dirty="0" smtClean="0"/>
              <a:t>For each statement</a:t>
            </a:r>
          </a:p>
          <a:p>
            <a:pPr lvl="1"/>
            <a:r>
              <a:rPr lang="en-US" dirty="0" smtClean="0"/>
              <a:t>If assigns to dead variables – eliminate it</a:t>
            </a:r>
          </a:p>
          <a:p>
            <a:pPr lvl="1"/>
            <a:r>
              <a:rPr lang="en-US" dirty="0" smtClean="0"/>
              <a:t>Otherwise, compute live variables before statement and continue in reverse</a:t>
            </a:r>
          </a:p>
        </p:txBody>
      </p:sp>
      <p:sp>
        <p:nvSpPr>
          <p:cNvPr id="7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588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e;</a:t>
            </a:r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20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e;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5236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e;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805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043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240360" cy="1224136"/>
          </a:xfrm>
          <a:prstGeom prst="wedgeRectCallout">
            <a:avLst>
              <a:gd name="adj1" fmla="val -127326"/>
              <a:gd name="adj2" fmla="val 1158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holds some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integer value”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617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4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4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050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169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439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7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117</a:t>
            </a:fld>
            <a:endParaRPr lang="he-IL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21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combined algorithm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943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goals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 analysis mechanism</a:t>
            </a:r>
          </a:p>
          <a:p>
            <a:pPr lvl="1"/>
            <a:r>
              <a:rPr lang="en-US" dirty="0" smtClean="0"/>
              <a:t>Reuse common ingredients for many analyses</a:t>
            </a:r>
          </a:p>
          <a:p>
            <a:pPr lvl="1"/>
            <a:r>
              <a:rPr lang="en-US" dirty="0" smtClean="0"/>
              <a:t>Reuse proofs of correctness</a:t>
            </a:r>
          </a:p>
          <a:p>
            <a:r>
              <a:rPr lang="en-US" dirty="0" smtClean="0"/>
              <a:t>Generalize from basic blocks to entire CFGs</a:t>
            </a:r>
          </a:p>
          <a:p>
            <a:pPr lvl="1"/>
            <a:r>
              <a:rPr lang="en-US" dirty="0" smtClean="0"/>
              <a:t>Go from local optimizations to global optimizations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0603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240360" cy="1224136"/>
          </a:xfrm>
          <a:prstGeom prst="wedgeRectCallout">
            <a:avLst>
              <a:gd name="adj1" fmla="val -127326"/>
              <a:gd name="adj2" fmla="val 1158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either 137 or 42”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about the </a:t>
            </a:r>
            <a:r>
              <a:rPr lang="en-US" b="1" dirty="0" smtClean="0"/>
              <a:t>behavior</a:t>
            </a:r>
            <a:r>
              <a:rPr lang="en-US" dirty="0" smtClean="0"/>
              <a:t> of a program</a:t>
            </a:r>
          </a:p>
          <a:p>
            <a:r>
              <a:rPr lang="en-US" dirty="0" smtClean="0"/>
              <a:t>An analysis is </a:t>
            </a:r>
            <a:r>
              <a:rPr lang="en-US" b="1" dirty="0" smtClean="0"/>
              <a:t>sound</a:t>
            </a:r>
            <a:r>
              <a:rPr lang="en-US" dirty="0" smtClean="0"/>
              <a:t> if it only asserts an correct facts about a program</a:t>
            </a:r>
          </a:p>
          <a:p>
            <a:r>
              <a:rPr lang="en-US" dirty="0" smtClean="0"/>
              <a:t>An analysis is </a:t>
            </a:r>
            <a:r>
              <a:rPr lang="en-US" b="1" dirty="0" smtClean="0"/>
              <a:t>precise</a:t>
            </a:r>
            <a:r>
              <a:rPr lang="en-US" dirty="0" smtClean="0"/>
              <a:t> if it asserts all correct facts (of interests)</a:t>
            </a:r>
          </a:p>
          <a:p>
            <a:r>
              <a:rPr lang="en-US" dirty="0" smtClean="0"/>
              <a:t>Sound analysis allows for </a:t>
            </a:r>
            <a:r>
              <a:rPr lang="en-US" b="1" dirty="0" smtClean="0"/>
              <a:t>semantic-preserving optimizations</a:t>
            </a:r>
          </a:p>
          <a:p>
            <a:pPr lvl="1"/>
            <a:r>
              <a:rPr lang="en-US" dirty="0" smtClean="0"/>
              <a:t>“More precise” analyses are “more useful”: may enable more optimizations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6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expressions, allows: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Common sub-expressions elimination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Copy propagation</a:t>
            </a:r>
          </a:p>
          <a:p>
            <a:r>
              <a:rPr lang="en-US" dirty="0" smtClean="0"/>
              <a:t>Constant propagation, allows: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Constant folding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 analysis</a:t>
            </a:r>
          </a:p>
          <a:p>
            <a:pPr lvl="1">
              <a:buFont typeface="Wingdings" charset="2"/>
              <a:buChar char="Ø"/>
            </a:pPr>
            <a:r>
              <a:rPr lang="en-US" dirty="0"/>
              <a:t>Dead-code elimination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Register allocation</a:t>
            </a:r>
          </a:p>
        </p:txBody>
      </p:sp>
    </p:spTree>
    <p:extLst>
      <p:ext uri="{BB962C8B-B14F-4D97-AF65-F5344CB8AC3E}">
        <p14:creationId xmlns:p14="http://schemas.microsoft.com/office/powerpoint/2010/main" val="67418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vs. </a:t>
            </a:r>
            <a:r>
              <a:rPr lang="en-US" dirty="0"/>
              <a:t>g</a:t>
            </a:r>
            <a:r>
              <a:rPr lang="en-US" dirty="0" smtClean="0"/>
              <a:t>lobal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 if it works on just a single basic block</a:t>
            </a:r>
          </a:p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global</a:t>
            </a:r>
            <a:r>
              <a:rPr lang="en-US" dirty="0" smtClean="0"/>
              <a:t> if it works on an entire control-flow graph of a procedure</a:t>
            </a:r>
          </a:p>
          <a:p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 optimization is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interprocedural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if it works across the control-flow graphs of multiple procedure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We won't talk about this in this course</a:t>
            </a:r>
            <a:endParaRPr lang="he-I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0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0"/>
            <a:ext cx="7772400" cy="1143000"/>
          </a:xfrm>
        </p:spPr>
        <p:txBody>
          <a:bodyPr/>
          <a:lstStyle/>
          <a:p>
            <a:r>
              <a:rPr lang="en-US" dirty="0" smtClean="0"/>
              <a:t>Formalizing local analyses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9411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3212976"/>
            <a:ext cx="416648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4400" baseline="-25000" dirty="0" err="1" smtClean="0"/>
              <a:t>out</a:t>
            </a:r>
            <a:r>
              <a:rPr lang="en-US" sz="4400" dirty="0" smtClean="0"/>
              <a:t> = </a:t>
            </a:r>
            <a:r>
              <a:rPr lang="en-US" sz="4400" dirty="0" err="1" smtClean="0">
                <a:latin typeface="Miriam Fixed" pitchFamily="49" charset="-79"/>
                <a:cs typeface="Miriam Fixed" pitchFamily="49" charset="-79"/>
              </a:rPr>
              <a:t>f</a:t>
            </a:r>
            <a:r>
              <a:rPr lang="en-US" sz="4400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4400" b="1" baseline="-25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4400" b="1" baseline="-25000" dirty="0" err="1" smtClean="0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4400" dirty="0" smtClean="0"/>
              <a:t>(</a:t>
            </a:r>
            <a:r>
              <a:rPr lang="en-US" sz="44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4400" baseline="-25000" dirty="0" smtClean="0"/>
              <a:t>in</a:t>
            </a:r>
            <a:r>
              <a:rPr lang="en-US" sz="4400" dirty="0" smtClean="0"/>
              <a:t>) </a:t>
            </a:r>
            <a:endParaRPr lang="he-IL" sz="4400" dirty="0" smtClean="0"/>
          </a:p>
        </p:txBody>
      </p:sp>
      <p:sp>
        <p:nvSpPr>
          <p:cNvPr id="13" name="הסבר מלבני 12"/>
          <p:cNvSpPr/>
          <p:nvPr/>
        </p:nvSpPr>
        <p:spPr>
          <a:xfrm>
            <a:off x="4355976" y="2060848"/>
            <a:ext cx="2876976" cy="360040"/>
          </a:xfrm>
          <a:prstGeom prst="wedgeRectCallout">
            <a:avLst>
              <a:gd name="adj1" fmla="val 937"/>
              <a:gd name="adj2" fmla="val 307401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Transfer Function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5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Available Expressions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753429"/>
            <a:ext cx="2459504" cy="11021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232248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3212976"/>
            <a:ext cx="59766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err="1" smtClean="0">
                <a:latin typeface="+mn-lt"/>
                <a:cs typeface="Miriam Fixed" pitchFamily="49" charset="-79"/>
              </a:rPr>
              <a:t>V</a:t>
            </a:r>
            <a:r>
              <a:rPr lang="en-US" baseline="-25000" dirty="0" err="1" smtClean="0">
                <a:latin typeface="+mn-lt"/>
              </a:rPr>
              <a:t>out</a:t>
            </a:r>
            <a:r>
              <a:rPr lang="en-US" dirty="0" smtClean="0">
                <a:latin typeface="+mn-lt"/>
              </a:rPr>
              <a:t> = (</a:t>
            </a:r>
            <a:r>
              <a:rPr lang="en-US" dirty="0" smtClean="0">
                <a:latin typeface="+mn-lt"/>
                <a:cs typeface="Miriam Fixed" pitchFamily="49" charset="-79"/>
              </a:rPr>
              <a:t>V</a:t>
            </a:r>
            <a:r>
              <a:rPr lang="en-US" baseline="-25000" dirty="0" smtClean="0">
                <a:latin typeface="+mn-lt"/>
              </a:rPr>
              <a:t>in</a:t>
            </a:r>
            <a:r>
              <a:rPr lang="en-US" dirty="0" smtClean="0">
                <a:latin typeface="+mn-lt"/>
              </a:rPr>
              <a:t> \ {e | e contains </a:t>
            </a:r>
            <a:r>
              <a:rPr lang="en-US" b="1" dirty="0" smtClean="0">
                <a:latin typeface="+mn-lt"/>
                <a:cs typeface="Courier New" pitchFamily="49" charset="0"/>
              </a:rPr>
              <a:t>a</a:t>
            </a:r>
            <a:r>
              <a:rPr lang="en-US" dirty="0" smtClean="0">
                <a:latin typeface="+mn-lt"/>
              </a:rPr>
              <a:t>}) </a:t>
            </a:r>
            <a:r>
              <a:rPr lang="en-US" dirty="0" smtClean="0">
                <a:latin typeface="+mn-lt"/>
                <a:sym typeface="Math B"/>
              </a:rPr>
              <a:t> </a:t>
            </a:r>
            <a:r>
              <a:rPr lang="en-US" dirty="0" smtClean="0">
                <a:latin typeface="+mn-lt"/>
              </a:rPr>
              <a:t>{a=</a:t>
            </a:r>
            <a:r>
              <a:rPr lang="en-US" dirty="0" err="1" smtClean="0">
                <a:latin typeface="+mn-lt"/>
              </a:rPr>
              <a:t>b+c</a:t>
            </a:r>
            <a:r>
              <a:rPr lang="en-US" dirty="0" smtClean="0">
                <a:latin typeface="+mn-lt"/>
              </a:rPr>
              <a:t>} </a:t>
            </a:r>
            <a:endParaRPr lang="he-IL" dirty="0" smtClean="0">
              <a:latin typeface="+mn-lt"/>
            </a:endParaRPr>
          </a:p>
        </p:txBody>
      </p:sp>
      <p:sp>
        <p:nvSpPr>
          <p:cNvPr id="14" name="הסבר מלבני 13"/>
          <p:cNvSpPr/>
          <p:nvPr/>
        </p:nvSpPr>
        <p:spPr>
          <a:xfrm>
            <a:off x="4283968" y="4797152"/>
            <a:ext cx="3456384" cy="792088"/>
          </a:xfrm>
          <a:prstGeom prst="wedgeRectCallout">
            <a:avLst>
              <a:gd name="adj1" fmla="val -370"/>
              <a:gd name="adj2" fmla="val -186199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Expressions of the forms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en-US" dirty="0" smtClean="0">
                <a:solidFill>
                  <a:schemeClr val="tx1"/>
                </a:solidFill>
              </a:rPr>
              <a:t>=…        and       x=…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1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 rot="10800000"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 rot="10800000"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9411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3212976"/>
            <a:ext cx="489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smtClean="0"/>
              <a:t>in</a:t>
            </a:r>
            <a:r>
              <a:rPr lang="en-US" sz="2800" dirty="0" smtClean="0"/>
              <a:t> = (</a:t>
            </a:r>
            <a:r>
              <a:rPr lang="en-US" sz="28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err="1" smtClean="0"/>
              <a:t>out</a:t>
            </a:r>
            <a:r>
              <a:rPr lang="en-US" sz="2800" dirty="0" smtClean="0"/>
              <a:t> \ {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}) </a:t>
            </a:r>
            <a:r>
              <a:rPr lang="en-US" sz="2800" dirty="0" smtClean="0">
                <a:sym typeface="Math B"/>
              </a:rPr>
              <a:t> </a:t>
            </a:r>
            <a:r>
              <a:rPr lang="en-US" sz="2800" dirty="0" smtClean="0"/>
              <a:t>{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800" dirty="0" smtClean="0"/>
              <a:t>}</a:t>
            </a:r>
            <a:endParaRPr lang="he-IL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99775" y="5315726"/>
            <a:ext cx="567784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in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0979" y="1741550"/>
            <a:ext cx="670376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</a:rPr>
              <a:t>out</a:t>
            </a:r>
            <a:endParaRPr lang="he-IL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13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 rot="10800000"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 rot="10800000"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9411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3212976"/>
            <a:ext cx="489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smtClean="0"/>
              <a:t>in</a:t>
            </a:r>
            <a:r>
              <a:rPr lang="en-US" sz="2800" dirty="0" smtClean="0"/>
              <a:t> = (</a:t>
            </a:r>
            <a:r>
              <a:rPr lang="en-US" sz="28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err="1" smtClean="0"/>
              <a:t>out</a:t>
            </a:r>
            <a:r>
              <a:rPr lang="en-US" sz="2800" dirty="0" smtClean="0"/>
              <a:t> \ {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}) </a:t>
            </a:r>
            <a:r>
              <a:rPr lang="en-US" sz="2800" dirty="0" smtClean="0">
                <a:sym typeface="Math B"/>
              </a:rPr>
              <a:t> </a:t>
            </a:r>
            <a:r>
              <a:rPr lang="en-US" sz="2800" dirty="0" smtClean="0"/>
              <a:t>{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800" dirty="0" smtClean="0"/>
              <a:t>}</a:t>
            </a:r>
            <a:endParaRPr lang="he-IL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99775" y="5315726"/>
            <a:ext cx="567784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in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0979" y="1741550"/>
            <a:ext cx="670376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</a:rPr>
              <a:t>out</a:t>
            </a:r>
            <a:endParaRPr lang="he-IL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13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for a local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direction are we going?</a:t>
            </a:r>
          </a:p>
          <a:p>
            <a:pPr lvl="1"/>
            <a:r>
              <a:rPr lang="en-US" dirty="0" smtClean="0"/>
              <a:t>Sometimes forward (available expressions)</a:t>
            </a:r>
          </a:p>
          <a:p>
            <a:pPr lvl="1"/>
            <a:r>
              <a:rPr lang="en-US" dirty="0" smtClean="0"/>
              <a:t>Sometimes backward (liveness analysis)</a:t>
            </a:r>
          </a:p>
          <a:p>
            <a:r>
              <a:rPr lang="en-US" dirty="0" smtClean="0"/>
              <a:t>How do we update information after processing a statement?</a:t>
            </a:r>
          </a:p>
          <a:p>
            <a:pPr lvl="1"/>
            <a:r>
              <a:rPr lang="en-US" dirty="0" smtClean="0"/>
              <a:t>What are the new semantics?</a:t>
            </a:r>
          </a:p>
          <a:p>
            <a:pPr lvl="1"/>
            <a:r>
              <a:rPr lang="en-US" dirty="0" smtClean="0"/>
              <a:t>What information do we know initially?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83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Formalizing local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 an analysis of a basic block as a quadruple (D, V, F, I) where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 is a direction (forwards or backwards)</a:t>
            </a:r>
          </a:p>
          <a:p>
            <a:pPr lvl="1"/>
            <a:r>
              <a:rPr lang="en-US" b="1" dirty="0" smtClean="0"/>
              <a:t>V</a:t>
            </a:r>
            <a:r>
              <a:rPr lang="en-US" dirty="0" smtClean="0"/>
              <a:t> is a set of values the program can have at any point</a:t>
            </a:r>
          </a:p>
          <a:p>
            <a:pPr lvl="1"/>
            <a:r>
              <a:rPr lang="en-US" b="1" dirty="0" smtClean="0"/>
              <a:t>F</a:t>
            </a:r>
            <a:r>
              <a:rPr lang="en-US" dirty="0" smtClean="0"/>
              <a:t> is a family of transfer functions defining the meaning of any expression as a function f :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Math C"/>
              </a:rPr>
              <a:t>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 is the initial information at the top (or bottom) of a basic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39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Direction:</a:t>
            </a:r>
            <a:r>
              <a:rPr lang="en-US" dirty="0" smtClean="0"/>
              <a:t> Forward</a:t>
            </a:r>
          </a:p>
          <a:p>
            <a:r>
              <a:rPr lang="en-US" b="1" dirty="0" smtClean="0"/>
              <a:t>Values:</a:t>
            </a:r>
            <a:r>
              <a:rPr lang="en-US" dirty="0" smtClean="0"/>
              <a:t> Sets of expressions assigned to variables</a:t>
            </a:r>
          </a:p>
          <a:p>
            <a:r>
              <a:rPr lang="en-US" b="1" dirty="0" smtClean="0"/>
              <a:t>Transfer functions:</a:t>
            </a:r>
            <a:r>
              <a:rPr lang="en-US" dirty="0" smtClean="0"/>
              <a:t> Given a set of variable assignments V and statement a = b + c:</a:t>
            </a:r>
          </a:p>
          <a:p>
            <a:pPr lvl="1"/>
            <a:r>
              <a:rPr lang="en-US" dirty="0" smtClean="0"/>
              <a:t>Remove from V any expression containing a as a subexpression</a:t>
            </a:r>
          </a:p>
          <a:p>
            <a:pPr lvl="1"/>
            <a:r>
              <a:rPr lang="en-US" dirty="0" smtClean="0"/>
              <a:t>Add to V the expression a = b + c</a:t>
            </a:r>
          </a:p>
          <a:p>
            <a:pPr lvl="1"/>
            <a:r>
              <a:rPr lang="en-US" dirty="0" smtClean="0"/>
              <a:t>Formally: </a:t>
            </a:r>
            <a:r>
              <a:rPr lang="en-US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 = (</a:t>
            </a:r>
            <a:r>
              <a:rPr lang="en-US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smtClean="0"/>
              <a:t>in</a:t>
            </a:r>
            <a:r>
              <a:rPr lang="en-US" dirty="0" smtClean="0"/>
              <a:t> \ {e | e contains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}) </a:t>
            </a:r>
            <a:r>
              <a:rPr lang="en-US" dirty="0" smtClean="0">
                <a:sym typeface="Math B"/>
              </a:rPr>
              <a:t> </a:t>
            </a:r>
            <a:r>
              <a:rPr lang="en-US" dirty="0" smtClean="0"/>
              <a:t>{a = b + c} </a:t>
            </a:r>
          </a:p>
          <a:p>
            <a:r>
              <a:rPr lang="en-US" b="1" dirty="0" smtClean="0"/>
              <a:t>Initial value:</a:t>
            </a:r>
            <a:r>
              <a:rPr lang="en-US" dirty="0" smtClean="0"/>
              <a:t> Empty set of expressions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02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(Un)Soundness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240360" cy="1224136"/>
          </a:xfrm>
          <a:prstGeom prst="wedgeRectCallout">
            <a:avLst>
              <a:gd name="adj1" fmla="val -127326"/>
              <a:gd name="adj2" fmla="val 1158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137”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Direction:</a:t>
            </a:r>
            <a:r>
              <a:rPr lang="en-US" sz="2400" dirty="0" smtClean="0"/>
              <a:t> Backward</a:t>
            </a:r>
          </a:p>
          <a:p>
            <a:r>
              <a:rPr lang="en-US" sz="2400" b="1" dirty="0" smtClean="0"/>
              <a:t>Values:</a:t>
            </a:r>
            <a:r>
              <a:rPr lang="en-US" sz="2400" dirty="0" smtClean="0"/>
              <a:t> Sets of variables</a:t>
            </a:r>
          </a:p>
          <a:p>
            <a:r>
              <a:rPr lang="en-US" sz="2400" b="1" dirty="0" smtClean="0"/>
              <a:t>Transfer functions:</a:t>
            </a:r>
            <a:r>
              <a:rPr lang="en-US" sz="2400" dirty="0" smtClean="0"/>
              <a:t> Given a set of variable assignments V and statement a = b + c:</a:t>
            </a:r>
          </a:p>
          <a:p>
            <a:r>
              <a:rPr lang="en-US" sz="2400" dirty="0" smtClean="0"/>
              <a:t>Remove a from V (any previous value of a is now dead.)</a:t>
            </a:r>
          </a:p>
          <a:p>
            <a:r>
              <a:rPr lang="en-US" sz="2400" dirty="0" smtClean="0"/>
              <a:t>Add b and c to V (any previous value of b or c is now live.)</a:t>
            </a:r>
          </a:p>
          <a:p>
            <a:r>
              <a:rPr lang="en-US" sz="2400" dirty="0" smtClean="0"/>
              <a:t>Formally: </a:t>
            </a:r>
            <a:r>
              <a:rPr lang="en-US" sz="24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400" baseline="-25000" dirty="0" smtClean="0"/>
              <a:t>in</a:t>
            </a:r>
            <a:r>
              <a:rPr lang="en-US" sz="2400" dirty="0" smtClean="0"/>
              <a:t> = (</a:t>
            </a:r>
            <a:r>
              <a:rPr lang="en-US" sz="24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400" baseline="-25000" dirty="0" err="1" smtClean="0"/>
              <a:t>out</a:t>
            </a:r>
            <a:r>
              <a:rPr lang="en-US" sz="2400" dirty="0" smtClean="0"/>
              <a:t> \ 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/>
              <a:t>}) </a:t>
            </a:r>
            <a:r>
              <a:rPr lang="en-US" sz="2400" dirty="0" smtClean="0">
                <a:sym typeface="Math B"/>
              </a:rPr>
              <a:t> </a:t>
            </a:r>
            <a:r>
              <a:rPr lang="en-US" sz="2400" dirty="0" smtClean="0"/>
              <a:t>{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400" dirty="0" smtClean="0"/>
              <a:t>}</a:t>
            </a:r>
          </a:p>
          <a:p>
            <a:r>
              <a:rPr lang="en-US" sz="2400" b="1" dirty="0" smtClean="0"/>
              <a:t>Initial value:</a:t>
            </a:r>
            <a:r>
              <a:rPr lang="en-US" sz="2400" dirty="0" smtClean="0"/>
              <a:t> Depends on semantics of language</a:t>
            </a:r>
          </a:p>
          <a:p>
            <a:pPr lvl="1"/>
            <a:r>
              <a:rPr lang="en-US" sz="2400" dirty="0" smtClean="0"/>
              <a:t>E.g., function arguments and return values (pushes)</a:t>
            </a:r>
          </a:p>
          <a:p>
            <a:pPr lvl="1"/>
            <a:r>
              <a:rPr lang="en-US" sz="2400" dirty="0" smtClean="0"/>
              <a:t>Result of local analysis of other blocks as part of a global analysis</a:t>
            </a:r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local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an analysis </a:t>
            </a:r>
            <a:r>
              <a:rPr lang="en-US" b="1" dirty="0" smtClean="0"/>
              <a:t>(D, V, F, I) </a:t>
            </a:r>
            <a:r>
              <a:rPr lang="en-US" dirty="0" smtClean="0"/>
              <a:t>for a basic block</a:t>
            </a:r>
          </a:p>
          <a:p>
            <a:r>
              <a:rPr lang="en-US" dirty="0" smtClean="0"/>
              <a:t>Assume that </a:t>
            </a:r>
            <a:r>
              <a:rPr lang="en-US" b="1" dirty="0" smtClean="0"/>
              <a:t>D</a:t>
            </a:r>
            <a:r>
              <a:rPr lang="en-US" dirty="0" smtClean="0"/>
              <a:t> is “forward;” analogous for the reverse case</a:t>
            </a:r>
          </a:p>
          <a:p>
            <a:r>
              <a:rPr lang="en-US" dirty="0" smtClean="0"/>
              <a:t>Initially, set OUT[</a:t>
            </a:r>
            <a:r>
              <a:rPr lang="en-US" b="1" dirty="0" smtClean="0"/>
              <a:t>entry</a:t>
            </a:r>
            <a:r>
              <a:rPr lang="en-US" dirty="0" smtClean="0"/>
              <a:t>] to </a:t>
            </a:r>
            <a:r>
              <a:rPr lang="en-US" b="1" dirty="0" smtClean="0"/>
              <a:t>I</a:t>
            </a:r>
          </a:p>
          <a:p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, in order:</a:t>
            </a:r>
          </a:p>
          <a:p>
            <a:pPr lvl="1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to OUT[</a:t>
            </a:r>
            <a:r>
              <a:rPr lang="en-US" b="1" dirty="0" err="1" smtClean="0"/>
              <a:t>prev</a:t>
            </a:r>
            <a:r>
              <a:rPr lang="en-US" dirty="0" smtClean="0"/>
              <a:t>], where </a:t>
            </a:r>
            <a:r>
              <a:rPr lang="en-US" b="1" dirty="0" err="1" smtClean="0"/>
              <a:t>prev</a:t>
            </a:r>
            <a:r>
              <a:rPr lang="en-US" dirty="0" smtClean="0"/>
              <a:t> is the previous statement</a:t>
            </a:r>
          </a:p>
          <a:p>
            <a:pPr lvl="1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to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r>
              <a:rPr lang="en-US" dirty="0" smtClean="0"/>
              <a:t>(IN[</a:t>
            </a:r>
            <a:r>
              <a:rPr lang="en-US" b="1" dirty="0" smtClean="0"/>
              <a:t>s</a:t>
            </a:r>
            <a:r>
              <a:rPr lang="en-US" dirty="0" smtClean="0"/>
              <a:t>]), where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r>
              <a:rPr lang="en-US" dirty="0" smtClean="0"/>
              <a:t> is the transfer function for statement </a:t>
            </a:r>
            <a:r>
              <a:rPr lang="en-US" b="1" dirty="0" smtClean="0"/>
              <a:t>s</a:t>
            </a: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131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26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Kill/Gen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988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2146846"/>
            <a:ext cx="8229600" cy="778098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133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32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goals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 analysis mechanism</a:t>
            </a:r>
          </a:p>
          <a:p>
            <a:pPr lvl="1"/>
            <a:r>
              <a:rPr lang="en-US" dirty="0" smtClean="0"/>
              <a:t>Reuse common ingredients for many analyses</a:t>
            </a:r>
          </a:p>
          <a:p>
            <a:pPr lvl="1"/>
            <a:r>
              <a:rPr lang="en-US" dirty="0" smtClean="0"/>
              <a:t>Reuse proofs of correctness</a:t>
            </a:r>
          </a:p>
          <a:p>
            <a:r>
              <a:rPr lang="en-US" dirty="0" smtClean="0"/>
              <a:t>Generalize from basic blocks to entire CFGs</a:t>
            </a:r>
          </a:p>
          <a:p>
            <a:pPr lvl="1"/>
            <a:r>
              <a:rPr lang="en-US" dirty="0" smtClean="0"/>
              <a:t>Go from local optimizations to global optimizations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41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global analysis is an analysis that works on a control-flow graph as a whole</a:t>
            </a:r>
          </a:p>
          <a:p>
            <a:r>
              <a:rPr lang="en-US" dirty="0" smtClean="0"/>
              <a:t>Substantially more powerful than a local analysis</a:t>
            </a:r>
          </a:p>
          <a:p>
            <a:pPr lvl="1"/>
            <a:r>
              <a:rPr lang="en-US" dirty="0" smtClean="0"/>
              <a:t>(Why?)</a:t>
            </a:r>
          </a:p>
          <a:p>
            <a:r>
              <a:rPr lang="en-US" dirty="0" smtClean="0"/>
              <a:t>Substantially more complicated than a local analysis</a:t>
            </a:r>
          </a:p>
          <a:p>
            <a:pPr lvl="1"/>
            <a:r>
              <a:rPr lang="en-US" dirty="0" smtClean="0"/>
              <a:t>(Why?)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58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vs. global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Many of the optimizations from local analysis can still be applied globally</a:t>
            </a:r>
          </a:p>
          <a:p>
            <a:pPr lvl="1"/>
            <a:r>
              <a:rPr lang="en-US" dirty="0" smtClean="0"/>
              <a:t>Common sub-expression elimination</a:t>
            </a:r>
          </a:p>
          <a:p>
            <a:pPr lvl="1"/>
            <a:r>
              <a:rPr lang="en-US" dirty="0" smtClean="0"/>
              <a:t>Copy propagation</a:t>
            </a:r>
          </a:p>
          <a:p>
            <a:pPr lvl="1"/>
            <a:r>
              <a:rPr lang="en-US" dirty="0" smtClean="0"/>
              <a:t>Dead code elimination</a:t>
            </a:r>
          </a:p>
          <a:p>
            <a:r>
              <a:rPr lang="en-US" dirty="0" smtClean="0"/>
              <a:t>Certain optimizations are possible in global analysis that aren't possible locally:</a:t>
            </a:r>
          </a:p>
          <a:p>
            <a:pPr lvl="1"/>
            <a:r>
              <a:rPr lang="en-US" dirty="0" smtClean="0"/>
              <a:t>e.g. code motion: Moving code from one basic block into another to avoid computing values unnecessarily</a:t>
            </a:r>
          </a:p>
          <a:p>
            <a:r>
              <a:rPr lang="en-US" dirty="0" smtClean="0"/>
              <a:t>Example global optimizations:</a:t>
            </a:r>
          </a:p>
          <a:p>
            <a:pPr lvl="1"/>
            <a:r>
              <a:rPr lang="en-US" dirty="0" smtClean="0"/>
              <a:t>Global constant propagation</a:t>
            </a:r>
          </a:p>
          <a:p>
            <a:pPr lvl="1"/>
            <a:r>
              <a:rPr lang="en-US" dirty="0" smtClean="0"/>
              <a:t>Partial redundancy elimination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34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 invariant code motion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2276872"/>
            <a:ext cx="3384376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(t &lt; 120) {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z = z + x - y;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92080" y="1916832"/>
            <a:ext cx="3384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x – 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(t &lt; 120) {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z = z +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אליפסה 7"/>
          <p:cNvSpPr/>
          <p:nvPr/>
        </p:nvSpPr>
        <p:spPr>
          <a:xfrm>
            <a:off x="2296208" y="2626026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1691680" y="4221088"/>
            <a:ext cx="2930624" cy="612648"/>
          </a:xfrm>
          <a:prstGeom prst="wedgeRectCallout">
            <a:avLst>
              <a:gd name="adj1" fmla="val -17237"/>
              <a:gd name="adj2" fmla="val -22179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rgbClr val="FF0000"/>
                </a:solidFill>
              </a:rPr>
              <a:t>value of expression x – y is not changed by loop body</a:t>
            </a:r>
            <a:endParaRPr lang="he-IL" sz="2000" dirty="0" smtClean="0">
              <a:solidFill>
                <a:srgbClr val="FF0000"/>
              </a:solidFill>
            </a:endParaRPr>
          </a:p>
        </p:txBody>
      </p:sp>
      <p:sp>
        <p:nvSpPr>
          <p:cNvPr id="10" name="חץ ימינה 9"/>
          <p:cNvSpPr/>
          <p:nvPr/>
        </p:nvSpPr>
        <p:spPr>
          <a:xfrm>
            <a:off x="3923928" y="2276872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6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global analysis is hard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to be able to handle multiple predecessors/successors for a basic block</a:t>
            </a:r>
          </a:p>
          <a:p>
            <a:r>
              <a:rPr lang="en-US" dirty="0" smtClean="0"/>
              <a:t>Need to be able to handle multiple paths through the control-flow graph, and may need to iterate multiple times to compute the final value (but the analysis still needs to terminate!)</a:t>
            </a:r>
          </a:p>
          <a:p>
            <a:r>
              <a:rPr lang="en-US" dirty="0" smtClean="0"/>
              <a:t>Need to be able to assign each basic block a reasonable default value for before we've analyzed it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441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dead code elimination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dead code elimination needed to know what variables were live on exit from a basic block</a:t>
            </a:r>
          </a:p>
          <a:p>
            <a:r>
              <a:rPr lang="en-US" dirty="0" smtClean="0"/>
              <a:t>This information can only be computed as part of a global analysis</a:t>
            </a:r>
          </a:p>
          <a:p>
            <a:r>
              <a:rPr lang="en-US" dirty="0" smtClean="0"/>
              <a:t>How do we modify our liveness analysis to handle a CFG?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49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 &amp; Precision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618166" cy="1500786"/>
          </a:xfrm>
          <a:prstGeom prst="wedgeRectCallout">
            <a:avLst>
              <a:gd name="adj1" fmla="val -112283"/>
              <a:gd name="adj2" fmla="val 908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either 137,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42, or 271”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943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427984" y="2204864"/>
            <a:ext cx="504056" cy="64807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  <p:sp>
        <p:nvSpPr>
          <p:cNvPr id="31" name="הסבר מלבני 30"/>
          <p:cNvSpPr/>
          <p:nvPr/>
        </p:nvSpPr>
        <p:spPr>
          <a:xfrm>
            <a:off x="5940152" y="1196752"/>
            <a:ext cx="3024336" cy="1080120"/>
          </a:xfrm>
          <a:prstGeom prst="wedgeRectCallout">
            <a:avLst>
              <a:gd name="adj1" fmla="val -62520"/>
              <a:gd name="adj2" fmla="val 3684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Which variables </a:t>
            </a:r>
            <a:r>
              <a:rPr lang="en-US" b="1" dirty="0" smtClean="0">
                <a:solidFill>
                  <a:srgbClr val="FF0000"/>
                </a:solidFill>
              </a:rPr>
              <a:t>may</a:t>
            </a:r>
            <a:r>
              <a:rPr lang="en-US" dirty="0" smtClean="0">
                <a:solidFill>
                  <a:srgbClr val="FF0000"/>
                </a:solidFill>
              </a:rPr>
              <a:t> be live on </a:t>
            </a:r>
            <a:r>
              <a:rPr lang="en-US" b="1" dirty="0" smtClean="0">
                <a:solidFill>
                  <a:srgbClr val="FF0000"/>
                </a:solidFill>
              </a:rPr>
              <a:t>some</a:t>
            </a:r>
            <a:r>
              <a:rPr lang="en-US" dirty="0" smtClean="0">
                <a:solidFill>
                  <a:srgbClr val="FF0000"/>
                </a:solidFill>
              </a:rPr>
              <a:t> execution path?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</p:spTree>
    <p:extLst>
      <p:ext uri="{BB962C8B-B14F-4D97-AF65-F5344CB8AC3E}">
        <p14:creationId xmlns:p14="http://schemas.microsoft.com/office/powerpoint/2010/main" val="18871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9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6" idx="0"/>
          </p:cNvCxnSpPr>
          <p:nvPr/>
        </p:nvCxnSpPr>
        <p:spPr>
          <a:xfrm>
            <a:off x="4660337" y="2276872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– part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local analysis, each statement has exactly one predecessor</a:t>
            </a:r>
          </a:p>
          <a:p>
            <a:r>
              <a:rPr lang="en-US" dirty="0" smtClean="0"/>
              <a:t>In a global analysis, each statement may have </a:t>
            </a:r>
            <a:r>
              <a:rPr lang="en-US" b="1" dirty="0" smtClean="0"/>
              <a:t>multiple </a:t>
            </a:r>
            <a:r>
              <a:rPr lang="en-US" dirty="0" smtClean="0"/>
              <a:t>predecessors</a:t>
            </a:r>
          </a:p>
          <a:p>
            <a:r>
              <a:rPr lang="en-US" dirty="0" smtClean="0"/>
              <a:t>A global analysis must have some means of </a:t>
            </a:r>
            <a:r>
              <a:rPr lang="en-US" b="1" dirty="0" smtClean="0"/>
              <a:t>combining information </a:t>
            </a:r>
            <a:r>
              <a:rPr lang="en-US" dirty="0" smtClean="0"/>
              <a:t>from all predecessors of a basic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17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grpSp>
        <p:nvGrpSpPr>
          <p:cNvPr id="32" name="קבוצה 31"/>
          <p:cNvGrpSpPr/>
          <p:nvPr/>
        </p:nvGrpSpPr>
        <p:grpSpPr>
          <a:xfrm>
            <a:off x="6588224" y="1124744"/>
            <a:ext cx="2160240" cy="1152128"/>
            <a:chOff x="6588224" y="1124744"/>
            <a:chExt cx="2160240" cy="1152128"/>
          </a:xfrm>
        </p:grpSpPr>
        <p:sp>
          <p:nvSpPr>
            <p:cNvPr id="29" name="הסבר מלבני 28"/>
            <p:cNvSpPr/>
            <p:nvPr/>
          </p:nvSpPr>
          <p:spPr>
            <a:xfrm>
              <a:off x="6588224" y="1124744"/>
              <a:ext cx="2160240" cy="1152128"/>
            </a:xfrm>
            <a:prstGeom prst="wedgeRectCallout">
              <a:avLst>
                <a:gd name="adj1" fmla="val -117824"/>
                <a:gd name="adj2" fmla="val 3845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</a:rPr>
                <a:t>Need to combine currently-computed value with new value</a:t>
              </a:r>
              <a:endParaRPr lang="he-IL" sz="2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0" name="הסבר מלבני 29"/>
            <p:cNvSpPr/>
            <p:nvPr/>
          </p:nvSpPr>
          <p:spPr>
            <a:xfrm>
              <a:off x="6588224" y="1124744"/>
              <a:ext cx="2160240" cy="1152128"/>
            </a:xfrm>
            <a:prstGeom prst="wedgeRectCallout">
              <a:avLst>
                <a:gd name="adj1" fmla="val -8796"/>
                <a:gd name="adj2" fmla="val 10939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</a:rPr>
                <a:t>Need to combine currently-computed value with new value</a:t>
              </a:r>
              <a:endParaRPr lang="he-IL" sz="20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967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6" grpId="0"/>
      <p:bldP spid="27" grpId="0"/>
      <p:bldP spid="28" grpId="0"/>
      <p:bldP spid="31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</p:spTree>
    <p:extLst>
      <p:ext uri="{BB962C8B-B14F-4D97-AF65-F5344CB8AC3E}">
        <p14:creationId xmlns:p14="http://schemas.microsoft.com/office/powerpoint/2010/main" val="3726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675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</p:spTree>
    <p:extLst>
      <p:ext uri="{BB962C8B-B14F-4D97-AF65-F5344CB8AC3E}">
        <p14:creationId xmlns:p14="http://schemas.microsoft.com/office/powerpoint/2010/main" val="15133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– part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local analysis, there is only one possible path through a basic block</a:t>
            </a:r>
          </a:p>
          <a:p>
            <a:r>
              <a:rPr lang="en-US" dirty="0" smtClean="0"/>
              <a:t>In a global analysis, there may be </a:t>
            </a:r>
            <a:r>
              <a:rPr lang="en-US" b="1" dirty="0" smtClean="0"/>
              <a:t>many </a:t>
            </a:r>
            <a:r>
              <a:rPr lang="en-US" dirty="0" smtClean="0"/>
              <a:t>paths through a CFG</a:t>
            </a:r>
          </a:p>
          <a:p>
            <a:r>
              <a:rPr lang="en-US" dirty="0" smtClean="0"/>
              <a:t>May need to recompute values multiple times as more information becomes available</a:t>
            </a:r>
          </a:p>
          <a:p>
            <a:r>
              <a:rPr lang="en-US" dirty="0" smtClean="0"/>
              <a:t>Need to be careful when doing this not to loop infinitely!</a:t>
            </a:r>
          </a:p>
          <a:p>
            <a:pPr lvl="1"/>
            <a:r>
              <a:rPr lang="en-US" dirty="0" smtClean="0"/>
              <a:t>(More on that later)</a:t>
            </a:r>
          </a:p>
          <a:p>
            <a:r>
              <a:rPr lang="en-US" dirty="0" smtClean="0"/>
              <a:t>Can order of computation affect result?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51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Semantics-preserving optimizations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semantics-preserving</a:t>
            </a:r>
            <a:r>
              <a:rPr lang="en-US" dirty="0" smtClean="0"/>
              <a:t> if it does not alter the semantics of the original program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Eliminating unnecessary temporary variables</a:t>
            </a:r>
          </a:p>
          <a:p>
            <a:pPr lvl="1"/>
            <a:r>
              <a:rPr lang="en-US" dirty="0" smtClean="0"/>
              <a:t>Computing values that are known statically at compile-time instead of runtime</a:t>
            </a:r>
          </a:p>
          <a:p>
            <a:pPr lvl="1"/>
            <a:r>
              <a:rPr lang="en-US" dirty="0" smtClean="0"/>
              <a:t>Evaluating constant expressions outside of a loop instead of inside</a:t>
            </a:r>
          </a:p>
          <a:p>
            <a:r>
              <a:rPr lang="en-US" dirty="0" smtClean="0"/>
              <a:t>Non-examples:</a:t>
            </a:r>
          </a:p>
          <a:p>
            <a:pPr lvl="1"/>
            <a:r>
              <a:rPr lang="en-US" dirty="0" smtClean="0"/>
              <a:t>Replacing bubble sort with </a:t>
            </a:r>
            <a:r>
              <a:rPr lang="en-US" dirty="0" err="1" smtClean="0"/>
              <a:t>quicksort</a:t>
            </a:r>
            <a:r>
              <a:rPr lang="en-US" dirty="0" smtClean="0"/>
              <a:t> (why?)</a:t>
            </a:r>
          </a:p>
          <a:p>
            <a:pPr lvl="1"/>
            <a:r>
              <a:rPr lang="en-US" dirty="0" smtClean="0"/>
              <a:t>The optimizations we will consider in this class are all semantics-preserving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5922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Up to this point, we've considered loop-free CFGs, which have only finitely many possible paths</a:t>
            </a:r>
          </a:p>
          <a:p>
            <a:r>
              <a:rPr lang="en-US" dirty="0" smtClean="0"/>
              <a:t>When we add loops into the picture, this is no longer true</a:t>
            </a:r>
          </a:p>
          <a:p>
            <a:r>
              <a:rPr lang="en-US" dirty="0" smtClean="0"/>
              <a:t>Not all possible loops in a CFG can be realized in the actual program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150</a:t>
            </a:fld>
            <a:endParaRPr lang="he-IL" dirty="0"/>
          </a:p>
        </p:txBody>
      </p:sp>
      <p:grpSp>
        <p:nvGrpSpPr>
          <p:cNvPr id="19" name="קבוצה 18"/>
          <p:cNvGrpSpPr/>
          <p:nvPr/>
        </p:nvGrpSpPr>
        <p:grpSpPr>
          <a:xfrm>
            <a:off x="1979712" y="3645024"/>
            <a:ext cx="4680520" cy="2840316"/>
            <a:chOff x="1979712" y="3645024"/>
            <a:chExt cx="4680520" cy="2840316"/>
          </a:xfrm>
        </p:grpSpPr>
        <p:sp>
          <p:nvSpPr>
            <p:cNvPr id="5" name="Rectangle 3"/>
            <p:cNvSpPr txBox="1">
              <a:spLocks noChangeArrowheads="1"/>
            </p:cNvSpPr>
            <p:nvPr/>
          </p:nvSpPr>
          <p:spPr>
            <a:xfrm>
              <a:off x="3419872" y="5269204"/>
              <a:ext cx="2448272" cy="4640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IfZ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x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goto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Top</a:t>
              </a:r>
            </a:p>
          </p:txBody>
        </p:sp>
        <p:sp>
          <p:nvSpPr>
            <p:cNvPr id="6" name="Rectangle 3"/>
            <p:cNvSpPr txBox="1">
              <a:spLocks noChangeArrowheads="1"/>
            </p:cNvSpPr>
            <p:nvPr/>
          </p:nvSpPr>
          <p:spPr>
            <a:xfrm>
              <a:off x="1979712" y="4495785"/>
              <a:ext cx="1152128" cy="3867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x = 1;</a:t>
              </a: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>
            <a:xfrm>
              <a:off x="3995936" y="3645024"/>
              <a:ext cx="864096" cy="3867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Top:</a:t>
              </a:r>
            </a:p>
          </p:txBody>
        </p:sp>
        <p:cxnSp>
          <p:nvCxnSpPr>
            <p:cNvPr id="8" name="מחבר חץ ישר 7"/>
            <p:cNvCxnSpPr>
              <a:stCxn id="7" idx="2"/>
              <a:endCxn id="6" idx="0"/>
            </p:cNvCxnSpPr>
            <p:nvPr/>
          </p:nvCxnSpPr>
          <p:spPr>
            <a:xfrm flipH="1">
              <a:off x="2555776" y="4031734"/>
              <a:ext cx="1872208" cy="4640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חץ ישר 8"/>
            <p:cNvCxnSpPr>
              <a:stCxn id="7" idx="2"/>
              <a:endCxn id="32" idx="0"/>
            </p:cNvCxnSpPr>
            <p:nvPr/>
          </p:nvCxnSpPr>
          <p:spPr>
            <a:xfrm>
              <a:off x="4427984" y="4031734"/>
              <a:ext cx="1656184" cy="4640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חץ ישר 9"/>
            <p:cNvCxnSpPr>
              <a:stCxn id="6" idx="2"/>
              <a:endCxn id="5" idx="0"/>
            </p:cNvCxnSpPr>
            <p:nvPr/>
          </p:nvCxnSpPr>
          <p:spPr>
            <a:xfrm>
              <a:off x="2555776" y="4882495"/>
              <a:ext cx="2088232" cy="3867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חץ ישר 10"/>
            <p:cNvCxnSpPr>
              <a:stCxn id="32" idx="2"/>
              <a:endCxn id="5" idx="0"/>
            </p:cNvCxnSpPr>
            <p:nvPr/>
          </p:nvCxnSpPr>
          <p:spPr>
            <a:xfrm flipH="1">
              <a:off x="4644008" y="4882495"/>
              <a:ext cx="1440160" cy="3867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"/>
            <p:cNvSpPr txBox="1">
              <a:spLocks noChangeArrowheads="1"/>
            </p:cNvSpPr>
            <p:nvPr/>
          </p:nvSpPr>
          <p:spPr>
            <a:xfrm>
              <a:off x="5508104" y="4495785"/>
              <a:ext cx="1152128" cy="3867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x = 0;</a:t>
              </a:r>
            </a:p>
          </p:txBody>
        </p:sp>
        <p:cxnSp>
          <p:nvCxnSpPr>
            <p:cNvPr id="39" name="מחבר חץ ישר 38"/>
            <p:cNvCxnSpPr>
              <a:stCxn id="5" idx="3"/>
              <a:endCxn id="7" idx="3"/>
            </p:cNvCxnSpPr>
            <p:nvPr/>
          </p:nvCxnSpPr>
          <p:spPr>
            <a:xfrm flipH="1" flipV="1">
              <a:off x="4860032" y="3838379"/>
              <a:ext cx="1008112" cy="1662851"/>
            </a:xfrm>
            <a:prstGeom prst="curvedConnector3">
              <a:avLst>
                <a:gd name="adj1" fmla="val -143615"/>
              </a:avLst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3"/>
            <p:cNvSpPr txBox="1">
              <a:spLocks noChangeArrowheads="1"/>
            </p:cNvSpPr>
            <p:nvPr/>
          </p:nvSpPr>
          <p:spPr>
            <a:xfrm>
              <a:off x="3419872" y="6021288"/>
              <a:ext cx="2448272" cy="4640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ctr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x = 2;</a:t>
              </a:r>
            </a:p>
          </p:txBody>
        </p:sp>
        <p:cxnSp>
          <p:nvCxnSpPr>
            <p:cNvPr id="16" name="מחבר חץ ישר 15"/>
            <p:cNvCxnSpPr>
              <a:stCxn id="5" idx="2"/>
              <a:endCxn id="15" idx="0"/>
            </p:cNvCxnSpPr>
            <p:nvPr/>
          </p:nvCxnSpPr>
          <p:spPr>
            <a:xfrm>
              <a:off x="4644008" y="5733256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99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0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8965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Up to this point, we've considered loop-free CFGs, which have only finitely many possible paths</a:t>
            </a:r>
          </a:p>
          <a:p>
            <a:r>
              <a:rPr lang="en-US" dirty="0" smtClean="0"/>
              <a:t>When we add loops into the picture, this is no longer true</a:t>
            </a:r>
          </a:p>
          <a:p>
            <a:r>
              <a:rPr lang="en-US" dirty="0" smtClean="0"/>
              <a:t>Not all possible loops in a CFG can be realized in the actual program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Sound approximation: </a:t>
            </a:r>
            <a:r>
              <a:rPr lang="en-US" dirty="0" smtClean="0"/>
              <a:t>Assume that every possible path through the CFG corresponds to a valid execution</a:t>
            </a:r>
          </a:p>
          <a:p>
            <a:pPr lvl="1"/>
            <a:r>
              <a:rPr lang="en-US" dirty="0" smtClean="0"/>
              <a:t>Includes all realizable paths, but some additional paths as well</a:t>
            </a:r>
          </a:p>
          <a:p>
            <a:pPr lvl="1"/>
            <a:r>
              <a:rPr lang="en-US" dirty="0" smtClean="0"/>
              <a:t>May make our analysis less precise (but still sound)</a:t>
            </a:r>
          </a:p>
          <a:p>
            <a:pPr lvl="1"/>
            <a:r>
              <a:rPr lang="en-US" dirty="0" smtClean="0"/>
              <a:t>Makes the analysis feasible; we'll see how later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1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70467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...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355976" y="522920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135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– part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local analysis, there is always a  well defined “first” statement to begin processing</a:t>
            </a:r>
          </a:p>
          <a:p>
            <a:r>
              <a:rPr lang="en-US" dirty="0" smtClean="0"/>
              <a:t>In a global analysis with loops, every basic block might depend on every other basic block</a:t>
            </a:r>
          </a:p>
          <a:p>
            <a:r>
              <a:rPr lang="en-US" dirty="0" smtClean="0"/>
              <a:t>To fix this, we need to assign initial values to all of the blocks in the CFG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2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initialization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</p:spTree>
    <p:extLst>
      <p:ext uri="{BB962C8B-B14F-4D97-AF65-F5344CB8AC3E}">
        <p14:creationId xmlns:p14="http://schemas.microsoft.com/office/powerpoint/2010/main" val="183468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-2419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</p:spTree>
    <p:extLst>
      <p:ext uri="{BB962C8B-B14F-4D97-AF65-F5344CB8AC3E}">
        <p14:creationId xmlns:p14="http://schemas.microsoft.com/office/powerpoint/2010/main" val="20117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</p:spTree>
    <p:extLst>
      <p:ext uri="{BB962C8B-B14F-4D97-AF65-F5344CB8AC3E}">
        <p14:creationId xmlns:p14="http://schemas.microsoft.com/office/powerpoint/2010/main" val="6783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694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37977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6277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5355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</p:spTree>
    <p:extLst>
      <p:ext uri="{BB962C8B-B14F-4D97-AF65-F5344CB8AC3E}">
        <p14:creationId xmlns:p14="http://schemas.microsoft.com/office/powerpoint/2010/main" val="26564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formalism for IR optimization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phase of the compiler uses some new abstraction:</a:t>
            </a:r>
          </a:p>
          <a:p>
            <a:pPr lvl="1"/>
            <a:r>
              <a:rPr lang="en-US" dirty="0" smtClean="0"/>
              <a:t>Scanning uses regular expressions</a:t>
            </a:r>
          </a:p>
          <a:p>
            <a:pPr lvl="1"/>
            <a:r>
              <a:rPr lang="en-US" dirty="0" smtClean="0"/>
              <a:t>Parsing uses CFGs</a:t>
            </a:r>
          </a:p>
          <a:p>
            <a:pPr lvl="1"/>
            <a:r>
              <a:rPr lang="en-US" dirty="0" smtClean="0"/>
              <a:t>Semantic analysis uses proof systems and symbol tables</a:t>
            </a:r>
          </a:p>
          <a:p>
            <a:pPr lvl="1"/>
            <a:r>
              <a:rPr lang="en-US" dirty="0" smtClean="0"/>
              <a:t>IR generation uses ASTs</a:t>
            </a:r>
          </a:p>
          <a:p>
            <a:r>
              <a:rPr lang="en-US" dirty="0" smtClean="0"/>
              <a:t>In optimization, we need a formalism that captures the structure of a program in a way amenable to optimization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3272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67301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3875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5461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-91924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9450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6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9366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584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4657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3200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-104019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280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5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8235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50"/>
            <a:ext cx="7772400" cy="1143000"/>
          </a:xfrm>
        </p:spPr>
        <p:txBody>
          <a:bodyPr/>
          <a:lstStyle/>
          <a:p>
            <a:r>
              <a:rPr lang="en-US" dirty="0" smtClean="0"/>
              <a:t>Visualizing IR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3888432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 = _tmp1;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lvl="1" algn="l" rtl="0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lvl="1" algn="l" rtl="0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differences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to be able to handle multiple predecessors/successors for a basic block</a:t>
            </a:r>
          </a:p>
          <a:p>
            <a:r>
              <a:rPr lang="en-US" dirty="0" smtClean="0"/>
              <a:t>Need to be able to handle multiple paths through the control-flow graph, and may need to iterate multiple times to compute the final value</a:t>
            </a:r>
          </a:p>
          <a:p>
            <a:pPr lvl="1"/>
            <a:r>
              <a:rPr lang="en-US" dirty="0" smtClean="0"/>
              <a:t>But the analysis still needs to terminate!</a:t>
            </a:r>
          </a:p>
          <a:p>
            <a:r>
              <a:rPr lang="en-US" dirty="0" smtClean="0"/>
              <a:t>Need to be able to assign each basic block a reasonable default value for before we've analyzed it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692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9038" y="0"/>
            <a:ext cx="7772400" cy="1143000"/>
          </a:xfrm>
        </p:spPr>
        <p:txBody>
          <a:bodyPr/>
          <a:lstStyle/>
          <a:p>
            <a:r>
              <a:rPr lang="en-US" dirty="0" smtClean="0"/>
              <a:t>Global liveness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/>
          </a:bodyPr>
          <a:lstStyle/>
          <a:p>
            <a:r>
              <a:rPr lang="en-US" dirty="0" smtClean="0"/>
              <a:t>Initially, set IN[</a:t>
            </a:r>
            <a:r>
              <a:rPr lang="en-US" b="1" dirty="0" smtClean="0"/>
              <a:t>s</a:t>
            </a:r>
            <a:r>
              <a:rPr lang="en-US" dirty="0" smtClean="0"/>
              <a:t>] = { } for each statement </a:t>
            </a:r>
            <a:r>
              <a:rPr lang="en-US" b="1" dirty="0" smtClean="0"/>
              <a:t>s</a:t>
            </a:r>
          </a:p>
          <a:p>
            <a:r>
              <a:rPr lang="en-US" dirty="0" smtClean="0"/>
              <a:t>Set IN[</a:t>
            </a:r>
            <a:r>
              <a:rPr lang="en-US" b="1" dirty="0" smtClean="0"/>
              <a:t>exit</a:t>
            </a:r>
            <a:r>
              <a:rPr lang="en-US" dirty="0" smtClean="0"/>
              <a:t>] to the set of variables known to be live on exit (language-specific knowledge)</a:t>
            </a:r>
          </a:p>
          <a:p>
            <a:r>
              <a:rPr lang="en-US" dirty="0" smtClean="0"/>
              <a:t>Repeat until no changes occur: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of the form </a:t>
            </a:r>
            <a:r>
              <a:rPr lang="en-US" b="1" dirty="0" smtClean="0"/>
              <a:t>a = b + c</a:t>
            </a:r>
            <a:r>
              <a:rPr lang="en-US" dirty="0" smtClean="0"/>
              <a:t>, in any order you'd like: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to set union of IN[</a:t>
            </a:r>
            <a:r>
              <a:rPr lang="en-US" b="1" dirty="0" smtClean="0"/>
              <a:t>p</a:t>
            </a:r>
            <a:r>
              <a:rPr lang="en-US" dirty="0" smtClean="0"/>
              <a:t>] for each successor </a:t>
            </a:r>
            <a:r>
              <a:rPr lang="en-US" b="1" dirty="0" smtClean="0"/>
              <a:t>p</a:t>
            </a:r>
            <a:r>
              <a:rPr lang="en-US" dirty="0" smtClean="0"/>
              <a:t> of </a:t>
            </a:r>
            <a:r>
              <a:rPr lang="en-US" b="1" dirty="0" smtClean="0"/>
              <a:t>s</a:t>
            </a:r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to (OUT[</a:t>
            </a:r>
            <a:r>
              <a:rPr lang="en-US" b="1" dirty="0" smtClean="0"/>
              <a:t>s</a:t>
            </a:r>
            <a:r>
              <a:rPr lang="en-US" dirty="0" smtClean="0"/>
              <a:t>] – </a:t>
            </a:r>
            <a:r>
              <a:rPr lang="en-US" b="1" dirty="0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{</a:t>
            </a:r>
            <a:r>
              <a:rPr lang="en-US" b="1" dirty="0" smtClean="0"/>
              <a:t>b</a:t>
            </a:r>
            <a:r>
              <a:rPr lang="en-US" dirty="0" smtClean="0"/>
              <a:t>, </a:t>
            </a:r>
            <a:r>
              <a:rPr lang="en-US" b="1" dirty="0" smtClean="0"/>
              <a:t>c</a:t>
            </a:r>
            <a:r>
              <a:rPr lang="en-US" dirty="0" smtClean="0"/>
              <a:t>}.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Yet another fixed-point iteration!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9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liveness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83768" y="2924944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>a=</a:t>
            </a:r>
            <a:r>
              <a:rPr lang="en-US" sz="2000" b="1" dirty="0" err="1" smtClean="0">
                <a:latin typeface="+mn-lt"/>
                <a:cs typeface="Courier New" pitchFamily="49" charset="0"/>
              </a:rPr>
              <a:t>b+c</a:t>
            </a:r>
            <a:endParaRPr lang="en-US" sz="2000" b="1" dirty="0" smtClean="0">
              <a:latin typeface="+mn-lt"/>
              <a:cs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4725144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s2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79912" y="4725144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s3</a:t>
            </a:r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3167844" y="3717032"/>
            <a:ext cx="1296144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5" idx="2"/>
            <a:endCxn id="6" idx="0"/>
          </p:cNvCxnSpPr>
          <p:nvPr/>
        </p:nvCxnSpPr>
        <p:spPr>
          <a:xfrm flipH="1">
            <a:off x="1655676" y="3717032"/>
            <a:ext cx="1512168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endCxn id="5" idx="0"/>
          </p:cNvCxnSpPr>
          <p:nvPr/>
        </p:nvCxnSpPr>
        <p:spPr>
          <a:xfrm>
            <a:off x="3131840" y="1700808"/>
            <a:ext cx="36004" cy="122413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83568" y="4365104"/>
            <a:ext cx="1224136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IN[s2]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427984" y="4365104"/>
            <a:ext cx="1224136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IN[s3]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851920" y="3645024"/>
            <a:ext cx="370790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OUT[s]=IN[s2]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  <a:sym typeface="Math B"/>
              </a:rPr>
              <a:t>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 IN[s3]</a:t>
            </a:r>
          </a:p>
          <a:p>
            <a:pPr algn="l" rtl="0"/>
            <a:endParaRPr lang="en-US" sz="2000" b="1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851920" y="2564904"/>
            <a:ext cx="47525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IN[s]=(UT[s]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– {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a}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Math B"/>
              </a:rPr>
              <a:t>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{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}</a:t>
            </a:r>
            <a:endParaRPr lang="en-US" sz="2000" b="1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show correctness, we need to show that</a:t>
            </a:r>
          </a:p>
          <a:p>
            <a:pPr lvl="1"/>
            <a:r>
              <a:rPr lang="en-US" dirty="0" smtClean="0"/>
              <a:t>The algorithm eventually terminates, and</a:t>
            </a:r>
          </a:p>
          <a:p>
            <a:pPr lvl="1"/>
            <a:r>
              <a:rPr lang="en-US" dirty="0" smtClean="0"/>
              <a:t>When it terminates, it has a sound answer</a:t>
            </a:r>
          </a:p>
          <a:p>
            <a:r>
              <a:rPr lang="en-US" dirty="0" smtClean="0"/>
              <a:t>Termination argument:</a:t>
            </a:r>
          </a:p>
          <a:p>
            <a:pPr lvl="1"/>
            <a:r>
              <a:rPr lang="en-US" dirty="0" smtClean="0"/>
              <a:t>Once a variable is discovered to be live during some point of the analysis, it always stays live</a:t>
            </a:r>
          </a:p>
          <a:p>
            <a:pPr lvl="1"/>
            <a:r>
              <a:rPr lang="en-US" dirty="0" smtClean="0"/>
              <a:t>Only finitely many variables and finitely many places where a variable can become live</a:t>
            </a:r>
          </a:p>
          <a:p>
            <a:r>
              <a:rPr lang="en-US" dirty="0" smtClean="0"/>
              <a:t>Soundness argument (sketch):</a:t>
            </a:r>
          </a:p>
          <a:p>
            <a:pPr lvl="1"/>
            <a:r>
              <a:rPr lang="en-US" dirty="0" smtClean="0"/>
              <a:t>Each individual rule, applied to some set, correctly updates liveness in that set</a:t>
            </a:r>
          </a:p>
          <a:p>
            <a:pPr lvl="1"/>
            <a:r>
              <a:rPr lang="en-US" dirty="0" smtClean="0"/>
              <a:t>When computing the union of the set of live variables, a variable is only live if it was live on some path leaving the statement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90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foundations of program analysis</a:t>
            </a:r>
          </a:p>
          <a:p>
            <a:endParaRPr lang="en-US" dirty="0"/>
          </a:p>
          <a:p>
            <a:r>
              <a:rPr lang="en-US" dirty="0" err="1" smtClean="0"/>
              <a:t>Cousot</a:t>
            </a:r>
            <a:r>
              <a:rPr lang="en-US" dirty="0" smtClean="0"/>
              <a:t> and </a:t>
            </a:r>
            <a:r>
              <a:rPr lang="en-US" dirty="0" err="1" smtClean="0"/>
              <a:t>Cousot</a:t>
            </a:r>
            <a:r>
              <a:rPr lang="en-US" dirty="0" smtClean="0"/>
              <a:t> 1977</a:t>
            </a:r>
          </a:p>
          <a:p>
            <a:endParaRPr lang="en-US" dirty="0"/>
          </a:p>
          <a:p>
            <a:r>
              <a:rPr lang="en-US" dirty="0" smtClean="0"/>
              <a:t>Abstract meaning of programs</a:t>
            </a:r>
          </a:p>
          <a:p>
            <a:pPr lvl="1"/>
            <a:r>
              <a:rPr lang="en-US" dirty="0" smtClean="0"/>
              <a:t>Executed at compile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local optimization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local optimization, we want to reason about some property of the runtime behavior of the program</a:t>
            </a:r>
          </a:p>
          <a:p>
            <a:r>
              <a:rPr lang="en-US" dirty="0" smtClean="0"/>
              <a:t>Could we run the program and just watch what happens?</a:t>
            </a:r>
          </a:p>
          <a:p>
            <a:r>
              <a:rPr lang="en-US" b="1" dirty="0" smtClean="0"/>
              <a:t>Idea: </a:t>
            </a:r>
            <a:r>
              <a:rPr lang="en-US" dirty="0" smtClean="0"/>
              <a:t>Redefine the semantics of our programming language to give us information about our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94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local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only way to find out what a program will actually do is to run it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The program might not terminate</a:t>
            </a:r>
          </a:p>
          <a:p>
            <a:pPr lvl="1"/>
            <a:r>
              <a:rPr lang="en-US" dirty="0" smtClean="0"/>
              <a:t>The program might have some behavior we didn't see when we ran it on a particular input</a:t>
            </a:r>
          </a:p>
          <a:p>
            <a:r>
              <a:rPr lang="en-US" dirty="0" smtClean="0"/>
              <a:t>However, this is not a problem inside a basic block</a:t>
            </a:r>
          </a:p>
          <a:p>
            <a:pPr lvl="1"/>
            <a:r>
              <a:rPr lang="en-US" dirty="0" smtClean="0"/>
              <a:t>Basic blocks contain no loops</a:t>
            </a:r>
          </a:p>
          <a:p>
            <a:pPr lvl="1"/>
            <a:r>
              <a:rPr lang="en-US" dirty="0" smtClean="0"/>
              <a:t>There is only one path through the basic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33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new semantics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Available Expressions</a:t>
            </a:r>
          </a:p>
          <a:p>
            <a:r>
              <a:rPr lang="en-US" dirty="0" smtClean="0"/>
              <a:t>Redefine the statement </a:t>
            </a:r>
            <a:r>
              <a:rPr lang="en-US" b="1" dirty="0" smtClean="0"/>
              <a:t>a = b + c to </a:t>
            </a:r>
            <a:r>
              <a:rPr lang="en-US" dirty="0" smtClean="0"/>
              <a:t>mean “</a:t>
            </a:r>
            <a:r>
              <a:rPr lang="en-US" b="1" dirty="0" smtClean="0"/>
              <a:t>a now holds the value of b + c, </a:t>
            </a:r>
            <a:r>
              <a:rPr lang="en-US" dirty="0" smtClean="0"/>
              <a:t>and any variable holding the value </a:t>
            </a:r>
            <a:r>
              <a:rPr lang="en-US" b="1" dirty="0" smtClean="0"/>
              <a:t>a is </a:t>
            </a:r>
            <a:r>
              <a:rPr lang="en-US" dirty="0" smtClean="0"/>
              <a:t>now invalid”</a:t>
            </a:r>
          </a:p>
          <a:p>
            <a:r>
              <a:rPr lang="en-US" dirty="0" smtClean="0"/>
              <a:t>Run the program assuming these new semantics</a:t>
            </a:r>
          </a:p>
          <a:p>
            <a:r>
              <a:rPr lang="en-US" dirty="0" smtClean="0"/>
              <a:t>Treat the optimizer as an interpreter for these new semantics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9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to the rescue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Building up all of the machinery to design this analysis was tricky</a:t>
            </a:r>
          </a:p>
          <a:p>
            <a:r>
              <a:rPr lang="en-US" dirty="0" smtClean="0"/>
              <a:t>The key ideas, however, are mostly independent of the analysis:</a:t>
            </a:r>
          </a:p>
          <a:p>
            <a:pPr lvl="1"/>
            <a:r>
              <a:rPr lang="en-US" dirty="0" smtClean="0"/>
              <a:t>We need to be able to compute functions describing the behavior of each statement</a:t>
            </a:r>
          </a:p>
          <a:p>
            <a:pPr lvl="1"/>
            <a:r>
              <a:rPr lang="en-US" dirty="0" smtClean="0"/>
              <a:t>We need to be able to merge several subcomputations together</a:t>
            </a:r>
          </a:p>
          <a:p>
            <a:pPr lvl="1"/>
            <a:r>
              <a:rPr lang="en-US" dirty="0" smtClean="0"/>
              <a:t>We need an initial value for all of the basic blocks</a:t>
            </a:r>
          </a:p>
          <a:p>
            <a:r>
              <a:rPr lang="en-US" dirty="0" smtClean="0"/>
              <a:t>There is a beautiful formalism that captures many of these properties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90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semilattices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join semilattice is a ordering defined on a set of elements</a:t>
            </a:r>
          </a:p>
          <a:p>
            <a:r>
              <a:rPr lang="en-US" dirty="0" smtClean="0"/>
              <a:t>Any two elements have some join that is the smallest element larger than both elements</a:t>
            </a:r>
          </a:p>
          <a:p>
            <a:r>
              <a:rPr lang="en-US" dirty="0" smtClean="0"/>
              <a:t>There is a unique bottom element, which is smaller than all other elements</a:t>
            </a:r>
          </a:p>
          <a:p>
            <a:r>
              <a:rPr lang="en-US" dirty="0" smtClean="0"/>
              <a:t>Intuitively:</a:t>
            </a:r>
          </a:p>
          <a:p>
            <a:pPr lvl="1"/>
            <a:r>
              <a:rPr lang="en-US" dirty="0" smtClean="0"/>
              <a:t>The join of two elements represents combining information from two elements by an </a:t>
            </a:r>
            <a:r>
              <a:rPr lang="en-US" dirty="0" err="1" smtClean="0"/>
              <a:t>overapproximation</a:t>
            </a:r>
            <a:endParaRPr lang="en-US" dirty="0" smtClean="0"/>
          </a:p>
          <a:p>
            <a:r>
              <a:rPr lang="en-US" dirty="0" smtClean="0"/>
              <a:t>The bottom element represents “no information yet” or “the least conservative possible answer”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84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Visualizing IR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3888432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lvl="1" algn="l" rtl="0"/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lvl="1" algn="l" rtl="0"/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62" y="0"/>
            <a:ext cx="7772400" cy="1143000"/>
          </a:xfrm>
        </p:spPr>
        <p:txBody>
          <a:bodyPr/>
          <a:lstStyle/>
          <a:p>
            <a:r>
              <a:rPr lang="en-US" dirty="0" smtClean="0"/>
              <a:t>Join semilattice for liveness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הסבר מלבני מעוגל 49"/>
          <p:cNvSpPr/>
          <p:nvPr/>
        </p:nvSpPr>
        <p:spPr>
          <a:xfrm>
            <a:off x="7452320" y="5301208"/>
            <a:ext cx="1368152" cy="612648"/>
          </a:xfrm>
          <a:prstGeom prst="wedgeRoundRectCallout">
            <a:avLst>
              <a:gd name="adj1" fmla="val -187124"/>
              <a:gd name="adj2" fmla="val -1568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Bottom element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8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join of {b} and {c}?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9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8925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{b} and {c}?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0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2675" y="-2282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{b} and {</a:t>
            </a:r>
            <a:r>
              <a:rPr lang="en-US" dirty="0" err="1" smtClean="0"/>
              <a:t>a,c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{b} and {</a:t>
            </a:r>
            <a:r>
              <a:rPr lang="en-US" dirty="0" err="1" smtClean="0"/>
              <a:t>a,c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9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2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{a} and {</a:t>
            </a:r>
            <a:r>
              <a:rPr lang="en-US" dirty="0" err="1" smtClean="0"/>
              <a:t>a,b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9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{a} and {</a:t>
            </a:r>
            <a:r>
              <a:rPr lang="en-US" dirty="0" err="1" smtClean="0"/>
              <a:t>a,b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4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join semilattice </a:t>
            </a:r>
            <a:r>
              <a:rPr lang="en-US" dirty="0" smtClean="0"/>
              <a:t>is a pair (V,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), where</a:t>
            </a:r>
          </a:p>
          <a:p>
            <a:r>
              <a:rPr lang="en-US" dirty="0" smtClean="0"/>
              <a:t>V is a domain of elements</a:t>
            </a:r>
          </a:p>
          <a:p>
            <a:r>
              <a:rPr lang="en-US" dirty="0" smtClean="0">
                <a:sym typeface="Math B"/>
              </a:rPr>
              <a:t> 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0000FF"/>
                </a:solidFill>
              </a:rPr>
              <a:t>join operator </a:t>
            </a:r>
            <a:r>
              <a:rPr lang="en-US" dirty="0" smtClean="0"/>
              <a:t>that is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commutative</a:t>
            </a:r>
            <a:r>
              <a:rPr lang="en-US" dirty="0" smtClean="0"/>
              <a:t>: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y = y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x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associative</a:t>
            </a:r>
            <a:r>
              <a:rPr lang="en-US" dirty="0" smtClean="0"/>
              <a:t>: (x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y)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z =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(y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z)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idempotent</a:t>
            </a:r>
            <a:r>
              <a:rPr lang="en-US" dirty="0" smtClean="0"/>
              <a:t>: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If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y = z, we say that z is the </a:t>
            </a:r>
            <a:r>
              <a:rPr lang="en-US" dirty="0" smtClean="0">
                <a:solidFill>
                  <a:srgbClr val="0000FF"/>
                </a:solidFill>
              </a:rPr>
              <a:t>join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or (</a:t>
            </a:r>
            <a:r>
              <a:rPr lang="en-US" b="1" dirty="0" smtClean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east </a:t>
            </a:r>
            <a:r>
              <a:rPr lang="en-US" b="1" dirty="0" smtClean="0">
                <a:solidFill>
                  <a:srgbClr val="0000FF"/>
                </a:solidFill>
              </a:rPr>
              <a:t>u</a:t>
            </a:r>
            <a:r>
              <a:rPr lang="en-US" dirty="0" smtClean="0">
                <a:solidFill>
                  <a:srgbClr val="0000FF"/>
                </a:solidFill>
              </a:rPr>
              <a:t>pper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ound</a:t>
            </a:r>
            <a:r>
              <a:rPr lang="en-US" dirty="0" smtClean="0"/>
              <a:t>) of x and y</a:t>
            </a:r>
          </a:p>
          <a:p>
            <a:r>
              <a:rPr lang="en-US" dirty="0" smtClean="0"/>
              <a:t>Every join semilattice has a </a:t>
            </a:r>
            <a:r>
              <a:rPr lang="en-US" dirty="0" smtClean="0">
                <a:solidFill>
                  <a:srgbClr val="0000FF"/>
                </a:solidFill>
              </a:rPr>
              <a:t>bottom element </a:t>
            </a:r>
            <a:r>
              <a:rPr lang="en-US" dirty="0" smtClean="0"/>
              <a:t>denoted </a:t>
            </a:r>
            <a:r>
              <a:rPr lang="en-US" dirty="0" smtClean="0">
                <a:sym typeface="Math B"/>
              </a:rPr>
              <a:t></a:t>
            </a:r>
            <a:r>
              <a:rPr lang="en-US" dirty="0" smtClean="0"/>
              <a:t> such that </a:t>
            </a:r>
            <a:r>
              <a:rPr lang="en-US" dirty="0" smtClean="0">
                <a:sym typeface="Math B"/>
              </a:rPr>
              <a:t> </a:t>
            </a:r>
            <a:r>
              <a:rPr lang="en-US" dirty="0" smtClean="0"/>
              <a:t> x = x for all x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34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Join semilattices and ordering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87824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87824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8011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87824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58011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987824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3815916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3815916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1223628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1223628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640820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3815916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3815916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1223628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חץ למעלה-למטה 24"/>
          <p:cNvSpPr/>
          <p:nvPr/>
        </p:nvSpPr>
        <p:spPr>
          <a:xfrm>
            <a:off x="7714375" y="1628800"/>
            <a:ext cx="484632" cy="3816424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01116" y="1124744"/>
            <a:ext cx="13111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Greater</a:t>
            </a:r>
            <a:endParaRPr lang="he-IL" sz="280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16992" y="5445224"/>
            <a:ext cx="107939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Lower</a:t>
            </a:r>
            <a:endParaRPr lang="he-IL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0"/>
            <a:ext cx="7772400" cy="1143000"/>
          </a:xfrm>
        </p:spPr>
        <p:txBody>
          <a:bodyPr/>
          <a:lstStyle/>
          <a:p>
            <a:r>
              <a:rPr lang="en-US" dirty="0" smtClean="0"/>
              <a:t>Join semilattices and ordering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87824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87824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8011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87824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58011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987824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3815916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3815916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1223628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1223628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640820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3815916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3815916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1223628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חץ למעלה-למטה 24"/>
          <p:cNvSpPr/>
          <p:nvPr/>
        </p:nvSpPr>
        <p:spPr>
          <a:xfrm>
            <a:off x="7714375" y="1628800"/>
            <a:ext cx="484632" cy="3816424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24585" y="1124744"/>
            <a:ext cx="206421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Least precise</a:t>
            </a:r>
            <a:endParaRPr lang="he-IL" sz="280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26188" y="5445224"/>
            <a:ext cx="206101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Most precise</a:t>
            </a:r>
            <a:endParaRPr lang="he-IL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00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Visualizing IR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3888432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lvl="1" algn="l" rtl="0"/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lvl="1" algn="l" rtl="0"/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44008" y="1350060"/>
            <a:ext cx="3888432" cy="1080120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44008" y="2718212"/>
            <a:ext cx="3888432" cy="1440160"/>
          </a:xfrm>
          <a:prstGeom prst="rect">
            <a:avLst/>
          </a:prstGeom>
          <a:solidFill>
            <a:srgbClr val="006600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algn="l" rtl="0"/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3968" y="4590420"/>
            <a:ext cx="2016224" cy="1368152"/>
          </a:xfrm>
          <a:prstGeom prst="rect">
            <a:avLst/>
          </a:prstGeom>
          <a:solidFill>
            <a:srgbClr val="0000FF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algn="l" rtl="0"/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660232" y="4590420"/>
            <a:ext cx="2088232" cy="1368152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algn="l" rtl="0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מחבר חץ ישר 10"/>
          <p:cNvCxnSpPr>
            <a:stCxn id="6" idx="2"/>
            <a:endCxn id="7" idx="0"/>
          </p:cNvCxnSpPr>
          <p:nvPr/>
        </p:nvCxnSpPr>
        <p:spPr>
          <a:xfrm>
            <a:off x="6588224" y="24301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7" idx="2"/>
            <a:endCxn id="8" idx="0"/>
          </p:cNvCxnSpPr>
          <p:nvPr/>
        </p:nvCxnSpPr>
        <p:spPr>
          <a:xfrm flipH="1">
            <a:off x="5292080" y="4158372"/>
            <a:ext cx="1296144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7" idx="2"/>
            <a:endCxn id="9" idx="0"/>
          </p:cNvCxnSpPr>
          <p:nvPr/>
        </p:nvCxnSpPr>
        <p:spPr>
          <a:xfrm>
            <a:off x="6588224" y="4158372"/>
            <a:ext cx="1116124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1"/>
            <a:endCxn id="7" idx="1"/>
          </p:cNvCxnSpPr>
          <p:nvPr/>
        </p:nvCxnSpPr>
        <p:spPr>
          <a:xfrm rot="10800000" flipH="1">
            <a:off x="4283968" y="3438292"/>
            <a:ext cx="360040" cy="1836204"/>
          </a:xfrm>
          <a:prstGeom prst="curvedConnector3">
            <a:avLst>
              <a:gd name="adj1" fmla="val -6349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23"/>
          <p:cNvGrpSpPr/>
          <p:nvPr/>
        </p:nvGrpSpPr>
        <p:grpSpPr>
          <a:xfrm>
            <a:off x="6289306" y="692696"/>
            <a:ext cx="1695867" cy="5985956"/>
            <a:chOff x="6289306" y="692696"/>
            <a:chExt cx="1695867" cy="5985956"/>
          </a:xfrm>
        </p:grpSpPr>
        <p:sp>
          <p:nvSpPr>
            <p:cNvPr id="13" name="TextBox 12"/>
            <p:cNvSpPr txBox="1"/>
            <p:nvPr/>
          </p:nvSpPr>
          <p:spPr>
            <a:xfrm>
              <a:off x="6289306" y="692696"/>
              <a:ext cx="62624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2000" dirty="0" smtClean="0"/>
                <a:t>start</a:t>
              </a:r>
              <a:endParaRPr lang="he-IL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41434" y="6309320"/>
              <a:ext cx="54373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dirty="0" smtClean="0"/>
                <a:t>end</a:t>
              </a:r>
              <a:endParaRPr lang="he-IL" dirty="0"/>
            </a:p>
          </p:txBody>
        </p:sp>
        <p:cxnSp>
          <p:nvCxnSpPr>
            <p:cNvPr id="16" name="מחבר חץ ישר 15"/>
            <p:cNvCxnSpPr>
              <a:stCxn id="13" idx="2"/>
              <a:endCxn id="6" idx="0"/>
            </p:cNvCxnSpPr>
            <p:nvPr/>
          </p:nvCxnSpPr>
          <p:spPr>
            <a:xfrm flipH="1">
              <a:off x="6588224" y="1092806"/>
              <a:ext cx="14204" cy="2572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חץ ישר 20"/>
            <p:cNvCxnSpPr>
              <a:stCxn id="9" idx="2"/>
              <a:endCxn id="14" idx="0"/>
            </p:cNvCxnSpPr>
            <p:nvPr/>
          </p:nvCxnSpPr>
          <p:spPr>
            <a:xfrm>
              <a:off x="7704348" y="5958572"/>
              <a:ext cx="8956" cy="3507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semilattices and orderings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join semilattice (V,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) induces an ordering relationship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over its elements</a:t>
            </a:r>
          </a:p>
          <a:p>
            <a:r>
              <a:rPr lang="es-ES" dirty="0" smtClean="0"/>
              <a:t>Define x </a:t>
            </a:r>
            <a:r>
              <a:rPr lang="en-US" dirty="0" smtClean="0">
                <a:sym typeface="Math B"/>
              </a:rPr>
              <a:t></a:t>
            </a:r>
            <a:r>
              <a:rPr lang="es-ES" dirty="0" smtClean="0"/>
              <a:t> y iff x </a:t>
            </a:r>
            <a:r>
              <a:rPr lang="en-US" dirty="0" smtClean="0">
                <a:sym typeface="Math B"/>
              </a:rPr>
              <a:t></a:t>
            </a:r>
            <a:r>
              <a:rPr lang="es-ES" dirty="0" smtClean="0"/>
              <a:t> y = y</a:t>
            </a:r>
          </a:p>
          <a:p>
            <a:r>
              <a:rPr lang="en-US" dirty="0" smtClean="0"/>
              <a:t>Need to prove</a:t>
            </a:r>
          </a:p>
          <a:p>
            <a:pPr lvl="1"/>
            <a:r>
              <a:rPr lang="en-US" dirty="0" smtClean="0"/>
              <a:t>Reflexivity: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x</a:t>
            </a:r>
          </a:p>
          <a:p>
            <a:pPr lvl="1"/>
            <a:r>
              <a:rPr lang="en-US" dirty="0" smtClean="0"/>
              <a:t>Antisymmetry: If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y and y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x, then x = y</a:t>
            </a:r>
          </a:p>
          <a:p>
            <a:pPr lvl="1"/>
            <a:r>
              <a:rPr lang="en-US" dirty="0" smtClean="0"/>
              <a:t>Transitivity: If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y and y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z, then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z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54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join semilattice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set of natural numbers and the </a:t>
            </a:r>
            <a:r>
              <a:rPr lang="en-US" b="1" dirty="0" smtClean="0"/>
              <a:t>max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Idempotent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{a, a} = a</a:t>
            </a:r>
          </a:p>
          <a:p>
            <a:r>
              <a:rPr lang="en-US" dirty="0" smtClean="0"/>
              <a:t>Commutative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{a, b} = </a:t>
            </a:r>
            <a:r>
              <a:rPr lang="en-US" b="1" dirty="0" smtClean="0"/>
              <a:t>max</a:t>
            </a:r>
            <a:r>
              <a:rPr lang="en-US" dirty="0" smtClean="0"/>
              <a:t>{b, a}</a:t>
            </a:r>
          </a:p>
          <a:p>
            <a:r>
              <a:rPr lang="en-US" dirty="0" smtClean="0"/>
              <a:t>Associative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{a, </a:t>
            </a:r>
            <a:r>
              <a:rPr lang="en-US" b="1" dirty="0" smtClean="0"/>
              <a:t>max</a:t>
            </a:r>
            <a:r>
              <a:rPr lang="en-US" dirty="0" smtClean="0"/>
              <a:t>{b, c}} = </a:t>
            </a:r>
            <a:r>
              <a:rPr lang="en-US" b="1" dirty="0" smtClean="0"/>
              <a:t>max</a:t>
            </a:r>
            <a:r>
              <a:rPr lang="en-US" dirty="0" smtClean="0"/>
              <a:t>{</a:t>
            </a:r>
            <a:r>
              <a:rPr lang="en-US" b="1" dirty="0" smtClean="0"/>
              <a:t>max</a:t>
            </a:r>
            <a:r>
              <a:rPr lang="en-US" dirty="0" smtClean="0"/>
              <a:t>{a, b}, c}</a:t>
            </a:r>
          </a:p>
          <a:p>
            <a:r>
              <a:rPr lang="en-US" dirty="0" smtClean="0"/>
              <a:t>Bottom element is 0: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{0, a} = a</a:t>
            </a:r>
          </a:p>
          <a:p>
            <a:r>
              <a:rPr lang="en-US" dirty="0" smtClean="0"/>
              <a:t>What is the ordering over these elements?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59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join semilattice for liveness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Sets of live variables and the set union operation</a:t>
            </a:r>
          </a:p>
          <a:p>
            <a:r>
              <a:rPr lang="en-US" dirty="0" smtClean="0"/>
              <a:t>Idempotent: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Commutative: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y = y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x</a:t>
            </a:r>
          </a:p>
          <a:p>
            <a:r>
              <a:rPr lang="en-US" dirty="0" smtClean="0"/>
              <a:t>Associative:</a:t>
            </a:r>
          </a:p>
          <a:p>
            <a:pPr lvl="1"/>
            <a:r>
              <a:rPr lang="en-US" dirty="0" smtClean="0"/>
              <a:t>(x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y)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z = 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(y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z)</a:t>
            </a:r>
          </a:p>
          <a:p>
            <a:r>
              <a:rPr lang="en-US" dirty="0" smtClean="0"/>
              <a:t>Bottom element:</a:t>
            </a:r>
          </a:p>
          <a:p>
            <a:pPr lvl="1"/>
            <a:r>
              <a:rPr lang="en-US" dirty="0" smtClean="0"/>
              <a:t>The empty set: Ø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What is the ordering over these elements?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58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9714" y="609600"/>
            <a:ext cx="7245048" cy="1143000"/>
          </a:xfrm>
        </p:spPr>
        <p:txBody>
          <a:bodyPr/>
          <a:lstStyle/>
          <a:p>
            <a:r>
              <a:rPr lang="en-US" dirty="0" smtClean="0"/>
              <a:t>Semilattices and 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Semilattices naturally solve many of the problems we encounter in global analysis</a:t>
            </a:r>
          </a:p>
          <a:p>
            <a:r>
              <a:rPr lang="en-US" dirty="0" smtClean="0"/>
              <a:t>How do we combine information from multiple basic blocks?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value do we give to basic blocks we haven't seen yet?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we know that the algorithm always terminates?</a:t>
            </a:r>
          </a:p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5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Semilattices and 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Semilattices naturally solve many of the problems we encounter in global analysis</a:t>
            </a:r>
          </a:p>
          <a:p>
            <a:r>
              <a:rPr lang="en-US" dirty="0" smtClean="0"/>
              <a:t>How do we combine information from multiple basic blocks?</a:t>
            </a:r>
          </a:p>
          <a:p>
            <a:pPr lvl="1"/>
            <a:r>
              <a:rPr lang="en-US" dirty="0" smtClean="0"/>
              <a:t>Take the join of all information from those blocks</a:t>
            </a:r>
          </a:p>
          <a:p>
            <a:r>
              <a:rPr lang="en-US" dirty="0" smtClean="0"/>
              <a:t>What value do we give to basic blocks we haven't seen yet?</a:t>
            </a:r>
          </a:p>
          <a:p>
            <a:pPr lvl="1"/>
            <a:r>
              <a:rPr lang="en-US" dirty="0" smtClean="0"/>
              <a:t>Use the bottom element</a:t>
            </a:r>
          </a:p>
          <a:p>
            <a:r>
              <a:rPr lang="en-US" dirty="0" smtClean="0"/>
              <a:t>How do we know that the algorithm always terminates?</a:t>
            </a:r>
          </a:p>
          <a:p>
            <a:pPr lvl="1"/>
            <a:r>
              <a:rPr lang="en-US" dirty="0" smtClean="0"/>
              <a:t>Actually, we still don't! More on that later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47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Semilattices and 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Semilattices naturally solve many of the problems we encounter in global analysis</a:t>
            </a:r>
          </a:p>
          <a:p>
            <a:r>
              <a:rPr lang="en-US" dirty="0" smtClean="0"/>
              <a:t>How do we combine information from multiple basic blocks?</a:t>
            </a:r>
          </a:p>
          <a:p>
            <a:pPr lvl="1"/>
            <a:r>
              <a:rPr lang="en-US" dirty="0" smtClean="0"/>
              <a:t>Take the join of all information from those blocks</a:t>
            </a:r>
          </a:p>
          <a:p>
            <a:r>
              <a:rPr lang="en-US" dirty="0" smtClean="0"/>
              <a:t>What value do we give to basic blocks we haven't seen yet?</a:t>
            </a:r>
          </a:p>
          <a:p>
            <a:pPr lvl="1"/>
            <a:r>
              <a:rPr lang="en-US" dirty="0" smtClean="0"/>
              <a:t>Use the bottom element</a:t>
            </a:r>
          </a:p>
          <a:p>
            <a:r>
              <a:rPr lang="en-US" dirty="0" smtClean="0"/>
              <a:t>How do we know that the algorithm always terminates?</a:t>
            </a:r>
          </a:p>
          <a:p>
            <a:pPr lvl="1"/>
            <a:r>
              <a:rPr lang="en-US" dirty="0" smtClean="0"/>
              <a:t>Actually, we still don't! More on that later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8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framework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global analysis is a tuple (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b="1" dirty="0" smtClean="0"/>
              <a:t>, </a:t>
            </a:r>
            <a:r>
              <a:rPr lang="en-US" b="1" dirty="0" smtClean="0">
                <a:sym typeface="Math B"/>
              </a:rPr>
              <a:t>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), where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dirty="0" smtClean="0"/>
              <a:t> is a direction (forward or backward)</a:t>
            </a:r>
          </a:p>
          <a:p>
            <a:pPr lvl="2"/>
            <a:r>
              <a:rPr lang="en-US" dirty="0" smtClean="0"/>
              <a:t>The order to visit statements within a basic block, not the order in which to visit the basic blocks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dirty="0" smtClean="0"/>
              <a:t> is a set of values</a:t>
            </a:r>
          </a:p>
          <a:p>
            <a:pPr lvl="1"/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is a join operator over those values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dirty="0" smtClean="0"/>
              <a:t> is a set of transfer functions </a:t>
            </a:r>
            <a:r>
              <a:rPr lang="en-US" i="1" dirty="0" smtClean="0"/>
              <a:t>f :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Math C"/>
              </a:rPr>
              <a:t>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 is an initial value</a:t>
            </a:r>
          </a:p>
          <a:p>
            <a:r>
              <a:rPr lang="en-US" dirty="0" smtClean="0"/>
              <a:t>The only difference from local analysis is the introduction of the join operator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97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global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(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b="1" dirty="0" smtClean="0"/>
              <a:t>, </a:t>
            </a:r>
            <a:r>
              <a:rPr lang="en-US" b="1" dirty="0" smtClean="0">
                <a:sym typeface="Math B"/>
              </a:rPr>
              <a:t>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) is a forward analysis</a:t>
            </a:r>
          </a:p>
          <a:p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dirty="0" smtClean="0">
                <a:sym typeface="Math B"/>
              </a:rPr>
              <a:t></a:t>
            </a:r>
            <a:r>
              <a:rPr lang="en-US" dirty="0" smtClean="0"/>
              <a:t> for all statements </a:t>
            </a:r>
            <a:r>
              <a:rPr lang="en-US" b="1" dirty="0" smtClean="0"/>
              <a:t>s</a:t>
            </a:r>
          </a:p>
          <a:p>
            <a:r>
              <a:rPr lang="en-US" dirty="0" smtClean="0"/>
              <a:t>Set OUT[</a:t>
            </a:r>
            <a:r>
              <a:rPr lang="en-US" b="1" dirty="0" smtClean="0"/>
              <a:t>entry</a:t>
            </a:r>
            <a:r>
              <a:rPr lang="en-US" dirty="0" smtClean="0"/>
              <a:t>] =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endParaRPr lang="en-US" b="1" dirty="0" smtClean="0"/>
          </a:p>
          <a:p>
            <a:r>
              <a:rPr lang="en-US" dirty="0" smtClean="0"/>
              <a:t>Repeat until no values change: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with predecessors</a:t>
            </a:r>
            <a:br>
              <a:rPr lang="en-US" dirty="0" smtClean="0"/>
            </a:b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, … ,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=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…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OUT[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dirty="0" err="1" smtClean="0"/>
              <a:t>f</a:t>
            </a:r>
            <a:r>
              <a:rPr lang="en-US" b="1" baseline="-25000" dirty="0" err="1" smtClean="0"/>
              <a:t>s</a:t>
            </a:r>
            <a:r>
              <a:rPr lang="en-US" dirty="0" smtClean="0"/>
              <a:t> (IN[</a:t>
            </a:r>
            <a:r>
              <a:rPr lang="en-US" b="1" dirty="0" smtClean="0"/>
              <a:t>s</a:t>
            </a:r>
            <a:r>
              <a:rPr lang="en-US" dirty="0" smtClean="0"/>
              <a:t>])</a:t>
            </a:r>
          </a:p>
          <a:p>
            <a:r>
              <a:rPr lang="en-US" dirty="0" smtClean="0"/>
              <a:t>The order of this iteration does not matter</a:t>
            </a:r>
          </a:p>
          <a:p>
            <a:pPr lvl="1"/>
            <a:r>
              <a:rPr lang="en-US" dirty="0" smtClean="0"/>
              <a:t>This is sometimes called </a:t>
            </a:r>
            <a:r>
              <a:rPr lang="en-US" dirty="0" smtClean="0">
                <a:solidFill>
                  <a:srgbClr val="0000FF"/>
                </a:solidFill>
              </a:rPr>
              <a:t>chaotic iteration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7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comparison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half" idx="1"/>
          </p:nvPr>
        </p:nvSpPr>
        <p:spPr>
          <a:xfrm>
            <a:off x="596422" y="1600199"/>
            <a:ext cx="3810000" cy="51134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Set OUT[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] =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sym typeface="Math B"/>
              </a:rPr>
              <a:t>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for all statements 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Set OUT[</a:t>
            </a:r>
            <a:r>
              <a:rPr lang="en-US" b="1" dirty="0" smtClean="0">
                <a:solidFill>
                  <a:srgbClr val="7030A0"/>
                </a:solidFill>
              </a:rPr>
              <a:t>entry</a:t>
            </a:r>
            <a:r>
              <a:rPr lang="en-US" dirty="0" smtClean="0">
                <a:solidFill>
                  <a:srgbClr val="7030A0"/>
                </a:solidFill>
              </a:rPr>
              <a:t>] = </a:t>
            </a:r>
            <a:r>
              <a:rPr lang="en-US" b="1" dirty="0" smtClean="0">
                <a:solidFill>
                  <a:srgbClr val="7030A0"/>
                </a:solidFill>
              </a:rPr>
              <a:t>I</a:t>
            </a:r>
          </a:p>
          <a:p>
            <a:endParaRPr lang="en-US" dirty="0" smtClean="0"/>
          </a:p>
          <a:p>
            <a:endParaRPr lang="en-US" sz="1700" dirty="0" smtClean="0"/>
          </a:p>
          <a:p>
            <a:r>
              <a:rPr lang="en-US" dirty="0" smtClean="0"/>
              <a:t>Repeat until no values change: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with predecessors</a:t>
            </a:r>
            <a:br>
              <a:rPr lang="en-US" dirty="0" smtClean="0"/>
            </a:b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, … ,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=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…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OUT[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dirty="0" err="1" smtClean="0"/>
              <a:t>f</a:t>
            </a:r>
            <a:r>
              <a:rPr lang="en-US" b="1" baseline="-25000" dirty="0" err="1" smtClean="0"/>
              <a:t>s</a:t>
            </a:r>
            <a:r>
              <a:rPr lang="en-US" dirty="0" smtClean="0"/>
              <a:t> (IN[</a:t>
            </a:r>
            <a:r>
              <a:rPr lang="en-US" b="1" dirty="0" smtClean="0"/>
              <a:t>s</a:t>
            </a:r>
            <a:r>
              <a:rPr lang="en-US" dirty="0" smtClean="0"/>
              <a:t>])</a:t>
            </a:r>
          </a:p>
        </p:txBody>
      </p:sp>
      <p:sp>
        <p:nvSpPr>
          <p:cNvPr id="7" name="מציין מיקום תוכן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Set IN[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] =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sym typeface="Math B"/>
              </a:rPr>
              <a:t>{}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for all statements 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Set OUT[</a:t>
            </a:r>
            <a:r>
              <a:rPr lang="en-US" b="1" dirty="0" smtClean="0">
                <a:solidFill>
                  <a:srgbClr val="7030A0"/>
                </a:solidFill>
              </a:rPr>
              <a:t>exit</a:t>
            </a:r>
            <a:r>
              <a:rPr lang="en-US" dirty="0" smtClean="0">
                <a:solidFill>
                  <a:srgbClr val="7030A0"/>
                </a:solidFill>
              </a:rPr>
              <a:t>] = the set of variables known to be live on exit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Repeat until no values change: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of the form </a:t>
            </a:r>
            <a:r>
              <a:rPr lang="en-US" b="1" dirty="0" smtClean="0"/>
              <a:t>a=</a:t>
            </a:r>
            <a:r>
              <a:rPr lang="en-US" b="1" dirty="0" err="1" smtClean="0"/>
              <a:t>b+c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set union of IN[</a:t>
            </a:r>
            <a:r>
              <a:rPr lang="en-US" b="1" dirty="0" smtClean="0"/>
              <a:t>x</a:t>
            </a:r>
            <a:r>
              <a:rPr lang="en-US" dirty="0" smtClean="0"/>
              <a:t>] for each successor </a:t>
            </a:r>
            <a:r>
              <a:rPr lang="en-US" b="1" dirty="0" smtClean="0"/>
              <a:t>x</a:t>
            </a:r>
            <a:r>
              <a:rPr lang="en-US" dirty="0" smtClean="0"/>
              <a:t> of </a:t>
            </a:r>
            <a:r>
              <a:rPr lang="en-US" b="1" dirty="0" smtClean="0"/>
              <a:t>s</a:t>
            </a:r>
            <a:endParaRPr lang="en-US" dirty="0" smtClean="0"/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= (OUT[</a:t>
            </a:r>
            <a:r>
              <a:rPr lang="en-US" b="1" dirty="0" smtClean="0"/>
              <a:t>s</a:t>
            </a:r>
            <a:r>
              <a:rPr lang="en-US" dirty="0" smtClean="0"/>
              <a:t>]-{a})</a:t>
            </a:r>
            <a:r>
              <a:rPr lang="en-US" dirty="0" smtClean="0">
                <a:sym typeface="Math B"/>
              </a:rPr>
              <a:t> </a:t>
            </a:r>
            <a:r>
              <a:rPr lang="en-US" dirty="0" smtClean="0"/>
              <a:t> {</a:t>
            </a:r>
            <a:r>
              <a:rPr lang="en-US" dirty="0" err="1" smtClean="0"/>
              <a:t>b,c</a:t>
            </a:r>
            <a:r>
              <a:rPr lang="en-US" dirty="0" smtClean="0"/>
              <a:t>}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218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dataflow framework</a:t>
            </a:r>
            <a:endParaRPr lang="he-IL" dirty="0"/>
          </a:p>
        </p:txBody>
      </p:sp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form of analysis is called the </a:t>
            </a:r>
            <a:r>
              <a:rPr lang="en-US" dirty="0" smtClean="0">
                <a:solidFill>
                  <a:srgbClr val="0000FF"/>
                </a:solidFill>
              </a:rPr>
              <a:t>dataflow framework</a:t>
            </a:r>
          </a:p>
          <a:p>
            <a:r>
              <a:rPr lang="en-US" dirty="0" smtClean="0"/>
              <a:t>Can be used to easily prove an analysis is sound</a:t>
            </a:r>
          </a:p>
          <a:p>
            <a:r>
              <a:rPr lang="en-US" dirty="0" smtClean="0"/>
              <a:t>With certain restrictions, can be used to prove that an analysis eventually terminates</a:t>
            </a:r>
          </a:p>
          <a:p>
            <a:pPr lvl="1"/>
            <a:r>
              <a:rPr lang="en-US" dirty="0" smtClean="0"/>
              <a:t>Again, more on that later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68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Basic Compiler Phases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156277" y="1526789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Source program (string)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91672" y="6304035"/>
            <a:ext cx="323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.EXE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38666" y="1404879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lexical analysis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38666" y="236075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  <a:latin typeface="+mn-lt"/>
              </a:rPr>
              <a:t>syntax analysis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38666" y="321344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semantic analysis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738666" y="406613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rtl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Code generation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2738666" y="5046231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Assembler/Linker</a:t>
            </a: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2338" y="1964787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Tokens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42338" y="2793009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Abstract syntax tree</a:t>
            </a: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110902" y="4524902"/>
            <a:ext cx="359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Assembly</a:t>
            </a:r>
          </a:p>
        </p:txBody>
      </p:sp>
      <p:sp>
        <p:nvSpPr>
          <p:cNvPr id="45069" name="Line 15"/>
          <p:cNvSpPr>
            <a:spLocks noChangeShapeType="1"/>
          </p:cNvSpPr>
          <p:nvPr/>
        </p:nvSpPr>
        <p:spPr bwMode="auto">
          <a:xfrm flipH="1">
            <a:off x="3959303" y="1103153"/>
            <a:ext cx="0" cy="3222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6"/>
          <p:cNvSpPr>
            <a:spLocks noChangeShapeType="1"/>
          </p:cNvSpPr>
          <p:nvPr/>
        </p:nvSpPr>
        <p:spPr bwMode="auto">
          <a:xfrm flipH="1">
            <a:off x="3959303" y="1923141"/>
            <a:ext cx="0" cy="45815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1" name="Line 17"/>
          <p:cNvSpPr>
            <a:spLocks noChangeShapeType="1"/>
          </p:cNvSpPr>
          <p:nvPr/>
        </p:nvSpPr>
        <p:spPr bwMode="auto">
          <a:xfrm flipH="1">
            <a:off x="3959303" y="283552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2" name="Line 18"/>
          <p:cNvSpPr>
            <a:spLocks noChangeShapeType="1"/>
          </p:cNvSpPr>
          <p:nvPr/>
        </p:nvSpPr>
        <p:spPr bwMode="auto">
          <a:xfrm>
            <a:off x="3959303" y="368821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>
            <a:off x="3959303" y="4565091"/>
            <a:ext cx="0" cy="476250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4" name="Line 21"/>
          <p:cNvSpPr>
            <a:spLocks noChangeShapeType="1"/>
          </p:cNvSpPr>
          <p:nvPr/>
        </p:nvSpPr>
        <p:spPr bwMode="auto">
          <a:xfrm>
            <a:off x="3971399" y="5581471"/>
            <a:ext cx="0" cy="682625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6334730" y="3653963"/>
            <a:ext cx="2333625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Frame manager</a:t>
            </a:r>
          </a:p>
        </p:txBody>
      </p:sp>
      <p:sp>
        <p:nvSpPr>
          <p:cNvPr id="45076" name="Line 23"/>
          <p:cNvSpPr>
            <a:spLocks noChangeShapeType="1"/>
          </p:cNvSpPr>
          <p:nvPr/>
        </p:nvSpPr>
        <p:spPr bwMode="auto">
          <a:xfrm flipV="1">
            <a:off x="5140477" y="3894666"/>
            <a:ext cx="1185334" cy="471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45077" name="AutoShape 27"/>
          <p:cNvCxnSpPr>
            <a:cxnSpLocks noChangeShapeType="1"/>
            <a:stCxn id="45063" idx="3"/>
            <a:endCxn id="45075" idx="1"/>
          </p:cNvCxnSpPr>
          <p:nvPr/>
        </p:nvCxnSpPr>
        <p:spPr bwMode="auto">
          <a:xfrm>
            <a:off x="5150666" y="3465447"/>
            <a:ext cx="1184064" cy="41934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338" y="3586457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Control Flow Graph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71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blocks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basic block</a:t>
            </a:r>
            <a:r>
              <a:rPr lang="en-US" dirty="0" smtClean="0"/>
              <a:t> is a sequence of IR instructions where</a:t>
            </a:r>
          </a:p>
          <a:p>
            <a:pPr lvl="1"/>
            <a:r>
              <a:rPr lang="en-US" dirty="0" smtClean="0"/>
              <a:t>There is exactly one spot where control enters the sequence, which must be at the start of the sequence</a:t>
            </a:r>
          </a:p>
          <a:p>
            <a:pPr lvl="1"/>
            <a:r>
              <a:rPr lang="en-US" dirty="0" smtClean="0"/>
              <a:t>There is exactly one spot where control leaves the sequence, which must be at the end of the sequence</a:t>
            </a:r>
          </a:p>
          <a:p>
            <a:r>
              <a:rPr lang="en-US" dirty="0" smtClean="0"/>
              <a:t>Informally, a sequence of instructions that always execute as a group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Constant propagation </a:t>
            </a:r>
            <a:r>
              <a:rPr lang="en-US" dirty="0" smtClean="0"/>
              <a:t>is an optimization that replaces each variable that is known to be a constant value with that constant</a:t>
            </a:r>
          </a:p>
          <a:p>
            <a:r>
              <a:rPr lang="en-US" dirty="0" smtClean="0"/>
              <a:t>An elegant example of the dataflow framework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015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661248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72610" y="5704792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804353" y="5085184"/>
            <a:ext cx="0" cy="6196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 flipV="1">
            <a:off x="2156386" y="5877272"/>
            <a:ext cx="2016224" cy="75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172610" y="472514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97964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172610" y="364502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804458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5396746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1348308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076266" y="1312304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804353" y="400506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3436201" y="2852936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endCxn id="33" idx="0"/>
          </p:cNvCxnSpPr>
          <p:nvPr/>
        </p:nvCxnSpPr>
        <p:spPr>
          <a:xfrm flipH="1">
            <a:off x="4804353" y="2780928"/>
            <a:ext cx="1384481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3436201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732345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>
            <a:off x="2156386" y="1528328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0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661248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72610" y="5704792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804353" y="5085184"/>
            <a:ext cx="0" cy="6196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 flipV="1">
            <a:off x="2156386" y="5877272"/>
            <a:ext cx="2016224" cy="75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172610" y="472514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97964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172610" y="364502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x;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804458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x;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5396746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1348308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6;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076266" y="1312304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804353" y="400506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3436201" y="2852936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endCxn id="33" idx="0"/>
          </p:cNvCxnSpPr>
          <p:nvPr/>
        </p:nvCxnSpPr>
        <p:spPr>
          <a:xfrm flipH="1">
            <a:off x="4804353" y="2780928"/>
            <a:ext cx="1384481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3436201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732345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>
            <a:off x="2156386" y="1528328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0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661248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72610" y="5704792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804353" y="5085184"/>
            <a:ext cx="0" cy="6196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 flipV="1">
            <a:off x="2156386" y="5877272"/>
            <a:ext cx="2016224" cy="75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172610" y="472514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97964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172610" y="364502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6;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804458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6;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5396746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1348308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6;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076266" y="1312304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804353" y="400506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3436201" y="2852936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endCxn id="33" idx="0"/>
          </p:cNvCxnSpPr>
          <p:nvPr/>
        </p:nvCxnSpPr>
        <p:spPr>
          <a:xfrm flipH="1">
            <a:off x="4804353" y="2780928"/>
            <a:ext cx="1384481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3436201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732345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>
            <a:off x="2156386" y="1528328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order to do a constant propagation, we need to track what values might be assigned to a variable at each program point</a:t>
            </a:r>
          </a:p>
          <a:p>
            <a:r>
              <a:rPr lang="en-US" dirty="0" smtClean="0"/>
              <a:t>Every variable will either</a:t>
            </a:r>
          </a:p>
          <a:p>
            <a:pPr lvl="1"/>
            <a:r>
              <a:rPr lang="en-US" dirty="0" smtClean="0"/>
              <a:t>Never have a value assigned to it,</a:t>
            </a:r>
          </a:p>
          <a:p>
            <a:pPr lvl="1"/>
            <a:r>
              <a:rPr lang="en-US" dirty="0" smtClean="0"/>
              <a:t>Have a single constant value assigned to it,</a:t>
            </a:r>
          </a:p>
          <a:p>
            <a:pPr lvl="1"/>
            <a:r>
              <a:rPr lang="en-US" dirty="0" smtClean="0"/>
              <a:t>Have two or more constant values assigned to it, or</a:t>
            </a:r>
          </a:p>
          <a:p>
            <a:pPr lvl="1"/>
            <a:r>
              <a:rPr lang="en-US" dirty="0" smtClean="0"/>
              <a:t>Have a known non-constant value.</a:t>
            </a:r>
          </a:p>
          <a:p>
            <a:pPr lvl="1"/>
            <a:r>
              <a:rPr lang="en-US" dirty="0" smtClean="0"/>
              <a:t>Our analysis will propagate this information throughout a CFG to identify locations where a value is constant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36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now, consider just some single variable </a:t>
            </a:r>
            <a:r>
              <a:rPr lang="en-US" b="1" dirty="0" smtClean="0"/>
              <a:t>x</a:t>
            </a:r>
          </a:p>
          <a:p>
            <a:r>
              <a:rPr lang="en-US" dirty="0" smtClean="0"/>
              <a:t>At each point in the program, we know one of three things about the value of </a:t>
            </a:r>
            <a:r>
              <a:rPr lang="en-US" b="1" dirty="0" smtClean="0"/>
              <a:t>x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is definitely not a constant, since it's been assigned two values or assigned a value that we know isn't a constant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is definitely a constant and has value </a:t>
            </a:r>
            <a:r>
              <a:rPr lang="en-US" b="1" dirty="0" smtClean="0"/>
              <a:t>k</a:t>
            </a:r>
          </a:p>
          <a:p>
            <a:pPr lvl="1"/>
            <a:r>
              <a:rPr lang="en-US" dirty="0" smtClean="0"/>
              <a:t>We have never seen a value for </a:t>
            </a:r>
            <a:r>
              <a:rPr lang="en-US" b="1" dirty="0" smtClean="0"/>
              <a:t>x</a:t>
            </a:r>
          </a:p>
          <a:p>
            <a:r>
              <a:rPr lang="en-US" dirty="0" smtClean="0"/>
              <a:t>Note that the first and last of these are </a:t>
            </a:r>
            <a:r>
              <a:rPr lang="en-US" b="1" dirty="0" smtClean="0"/>
              <a:t>not</a:t>
            </a:r>
            <a:r>
              <a:rPr lang="en-US" dirty="0" smtClean="0"/>
              <a:t> the same!</a:t>
            </a:r>
          </a:p>
          <a:p>
            <a:pPr lvl="1"/>
            <a:r>
              <a:rPr lang="en-US" dirty="0" smtClean="0"/>
              <a:t>The first one means that there may be a way for </a:t>
            </a:r>
            <a:r>
              <a:rPr lang="en-US" b="1" dirty="0" smtClean="0"/>
              <a:t>x</a:t>
            </a:r>
            <a:r>
              <a:rPr lang="en-US" dirty="0" smtClean="0"/>
              <a:t> to have multiple values</a:t>
            </a:r>
          </a:p>
          <a:p>
            <a:pPr lvl="1"/>
            <a:r>
              <a:rPr lang="en-US" dirty="0" smtClean="0"/>
              <a:t>The last one means that </a:t>
            </a:r>
            <a:r>
              <a:rPr lang="en-US" b="1" dirty="0" smtClean="0"/>
              <a:t>x</a:t>
            </a:r>
            <a:r>
              <a:rPr lang="en-US" dirty="0" smtClean="0"/>
              <a:t> never had a value at all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78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join operator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join of any two different constants is </a:t>
            </a:r>
            <a:r>
              <a:rPr lang="en-US" b="1" dirty="0" smtClean="0"/>
              <a:t>Not-a-Constant</a:t>
            </a:r>
          </a:p>
          <a:p>
            <a:pPr lvl="1"/>
            <a:r>
              <a:rPr lang="en-US" dirty="0" smtClean="0"/>
              <a:t>(If the variable might have two different values on entry to a statement, it cannot be a constant)</a:t>
            </a:r>
          </a:p>
          <a:p>
            <a:r>
              <a:rPr lang="en-US" dirty="0" smtClean="0"/>
              <a:t>The join of </a:t>
            </a:r>
            <a:r>
              <a:rPr lang="en-US" b="1" dirty="0" smtClean="0"/>
              <a:t>Not a Constant </a:t>
            </a:r>
            <a:r>
              <a:rPr lang="en-US" dirty="0" smtClean="0"/>
              <a:t>and any other value is </a:t>
            </a:r>
            <a:r>
              <a:rPr lang="en-US" b="1" dirty="0" smtClean="0"/>
              <a:t>Not-a-Constant</a:t>
            </a:r>
          </a:p>
          <a:p>
            <a:pPr lvl="1"/>
            <a:r>
              <a:rPr lang="en-US" dirty="0" smtClean="0"/>
              <a:t>(If on some path the value is known not to be a constant, then on entry to a statement its value can't possibly be a constant)</a:t>
            </a:r>
          </a:p>
          <a:p>
            <a:r>
              <a:rPr lang="en-US" dirty="0" smtClean="0"/>
              <a:t>The join of </a:t>
            </a:r>
            <a:r>
              <a:rPr lang="en-US" b="1" dirty="0" smtClean="0"/>
              <a:t>Undefined</a:t>
            </a:r>
            <a:r>
              <a:rPr lang="en-US" dirty="0" smtClean="0"/>
              <a:t> and any other value is that other value</a:t>
            </a:r>
          </a:p>
          <a:p>
            <a:pPr lvl="1"/>
            <a:r>
              <a:rPr lang="en-US" dirty="0" smtClean="0"/>
              <a:t>(If </a:t>
            </a:r>
            <a:r>
              <a:rPr lang="en-US" b="1" dirty="0" smtClean="0"/>
              <a:t>x</a:t>
            </a:r>
            <a:r>
              <a:rPr lang="en-US" dirty="0" smtClean="0"/>
              <a:t> has no value on some path and does have a value on some other path, we can just pretend it always had the assigned value)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06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semilattice for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224136"/>
          </a:xfrm>
        </p:spPr>
        <p:txBody>
          <a:bodyPr/>
          <a:lstStyle/>
          <a:p>
            <a:r>
              <a:rPr lang="en-US" dirty="0" smtClean="0"/>
              <a:t>One possible semilattice for this analysis is shown here (for each variable):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57668" y="4149080"/>
            <a:ext cx="16955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Undefined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3967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3848" y="3248980"/>
            <a:ext cx="60006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7744" y="3248980"/>
            <a:ext cx="624069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96068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108169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02027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25963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308514" y="2276872"/>
            <a:ext cx="23762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Not-a-constant</a:t>
            </a:r>
          </a:p>
        </p:txBody>
      </p:sp>
      <p:cxnSp>
        <p:nvCxnSpPr>
          <p:cNvPr id="14" name="מחבר חץ ישר 13"/>
          <p:cNvCxnSpPr>
            <a:stCxn id="5" idx="0"/>
            <a:endCxn id="6" idx="2"/>
          </p:cNvCxnSpPr>
          <p:nvPr/>
        </p:nvCxnSpPr>
        <p:spPr>
          <a:xfrm flipH="1" flipV="1">
            <a:off x="4499991" y="3609020"/>
            <a:ext cx="544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5" idx="0"/>
            <a:endCxn id="9" idx="2"/>
          </p:cNvCxnSpPr>
          <p:nvPr/>
        </p:nvCxnSpPr>
        <p:spPr>
          <a:xfrm flipV="1">
            <a:off x="4505435" y="3609020"/>
            <a:ext cx="90665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5" idx="0"/>
            <a:endCxn id="10" idx="2"/>
          </p:cNvCxnSpPr>
          <p:nvPr/>
        </p:nvCxnSpPr>
        <p:spPr>
          <a:xfrm flipV="1">
            <a:off x="4505435" y="3609020"/>
            <a:ext cx="1818758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5" idx="0"/>
            <a:endCxn id="11" idx="2"/>
          </p:cNvCxnSpPr>
          <p:nvPr/>
        </p:nvCxnSpPr>
        <p:spPr>
          <a:xfrm flipV="1">
            <a:off x="4505435" y="3609020"/>
            <a:ext cx="287487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5" idx="0"/>
            <a:endCxn id="7" idx="2"/>
          </p:cNvCxnSpPr>
          <p:nvPr/>
        </p:nvCxnSpPr>
        <p:spPr>
          <a:xfrm flipH="1" flipV="1">
            <a:off x="3503881" y="3609020"/>
            <a:ext cx="100155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>
            <a:stCxn id="5" idx="0"/>
            <a:endCxn id="8" idx="2"/>
          </p:cNvCxnSpPr>
          <p:nvPr/>
        </p:nvCxnSpPr>
        <p:spPr>
          <a:xfrm flipH="1" flipV="1">
            <a:off x="2579779" y="3609020"/>
            <a:ext cx="1925656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5" idx="0"/>
            <a:endCxn id="12" idx="2"/>
          </p:cNvCxnSpPr>
          <p:nvPr/>
        </p:nvCxnSpPr>
        <p:spPr>
          <a:xfrm flipH="1" flipV="1">
            <a:off x="1619672" y="3609020"/>
            <a:ext cx="2885763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>
            <a:stCxn id="11" idx="0"/>
            <a:endCxn id="13" idx="2"/>
          </p:cNvCxnSpPr>
          <p:nvPr/>
        </p:nvCxnSpPr>
        <p:spPr>
          <a:xfrm flipH="1" flipV="1">
            <a:off x="4496646" y="2636912"/>
            <a:ext cx="288366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10" idx="0"/>
            <a:endCxn id="13" idx="2"/>
          </p:cNvCxnSpPr>
          <p:nvPr/>
        </p:nvCxnSpPr>
        <p:spPr>
          <a:xfrm flipH="1" flipV="1">
            <a:off x="4496646" y="2636912"/>
            <a:ext cx="182754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9" idx="0"/>
            <a:endCxn id="13" idx="2"/>
          </p:cNvCxnSpPr>
          <p:nvPr/>
        </p:nvCxnSpPr>
        <p:spPr>
          <a:xfrm flipH="1" flipV="1">
            <a:off x="4496646" y="2636912"/>
            <a:ext cx="91544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6" idx="0"/>
            <a:endCxn id="13" idx="2"/>
          </p:cNvCxnSpPr>
          <p:nvPr/>
        </p:nvCxnSpPr>
        <p:spPr>
          <a:xfrm flipH="1" flipV="1">
            <a:off x="4496646" y="2636912"/>
            <a:ext cx="334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7" idx="0"/>
            <a:endCxn id="13" idx="2"/>
          </p:cNvCxnSpPr>
          <p:nvPr/>
        </p:nvCxnSpPr>
        <p:spPr>
          <a:xfrm flipV="1">
            <a:off x="3503881" y="2636912"/>
            <a:ext cx="99276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8" idx="0"/>
            <a:endCxn id="13" idx="2"/>
          </p:cNvCxnSpPr>
          <p:nvPr/>
        </p:nvCxnSpPr>
        <p:spPr>
          <a:xfrm flipV="1">
            <a:off x="2579779" y="2636912"/>
            <a:ext cx="191686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12" idx="0"/>
            <a:endCxn id="13" idx="2"/>
          </p:cNvCxnSpPr>
          <p:nvPr/>
        </p:nvCxnSpPr>
        <p:spPr>
          <a:xfrm flipV="1">
            <a:off x="1619672" y="2636912"/>
            <a:ext cx="2876974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סוגר מסולסל שמאלי 56"/>
          <p:cNvSpPr/>
          <p:nvPr/>
        </p:nvSpPr>
        <p:spPr>
          <a:xfrm rot="16200000">
            <a:off x="4175956" y="1727520"/>
            <a:ext cx="504056" cy="63367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TextBox 57"/>
          <p:cNvSpPr txBox="1"/>
          <p:nvPr/>
        </p:nvSpPr>
        <p:spPr>
          <a:xfrm>
            <a:off x="3055898" y="5219908"/>
            <a:ext cx="27402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The lattice is infinitely wide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09281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semilattice for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224136"/>
          </a:xfrm>
        </p:spPr>
        <p:txBody>
          <a:bodyPr/>
          <a:lstStyle/>
          <a:p>
            <a:r>
              <a:rPr lang="en-US" dirty="0" smtClean="0"/>
              <a:t>One possible semilattice for this analysis is shown here (for each variable):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57668" y="4149080"/>
            <a:ext cx="16955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Undefined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3967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3848" y="3248980"/>
            <a:ext cx="60006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7744" y="3248980"/>
            <a:ext cx="624069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96068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108169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02027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25963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308514" y="2276872"/>
            <a:ext cx="23762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Not-a-constant</a:t>
            </a:r>
          </a:p>
        </p:txBody>
      </p:sp>
      <p:cxnSp>
        <p:nvCxnSpPr>
          <p:cNvPr id="14" name="מחבר חץ ישר 13"/>
          <p:cNvCxnSpPr>
            <a:stCxn id="5" idx="0"/>
            <a:endCxn id="6" idx="2"/>
          </p:cNvCxnSpPr>
          <p:nvPr/>
        </p:nvCxnSpPr>
        <p:spPr>
          <a:xfrm flipH="1" flipV="1">
            <a:off x="4499991" y="3609020"/>
            <a:ext cx="544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5" idx="0"/>
            <a:endCxn id="9" idx="2"/>
          </p:cNvCxnSpPr>
          <p:nvPr/>
        </p:nvCxnSpPr>
        <p:spPr>
          <a:xfrm flipV="1">
            <a:off x="4505435" y="3609020"/>
            <a:ext cx="90665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5" idx="0"/>
            <a:endCxn id="10" idx="2"/>
          </p:cNvCxnSpPr>
          <p:nvPr/>
        </p:nvCxnSpPr>
        <p:spPr>
          <a:xfrm flipV="1">
            <a:off x="4505435" y="3609020"/>
            <a:ext cx="1818758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5" idx="0"/>
            <a:endCxn id="11" idx="2"/>
          </p:cNvCxnSpPr>
          <p:nvPr/>
        </p:nvCxnSpPr>
        <p:spPr>
          <a:xfrm flipV="1">
            <a:off x="4505435" y="3609020"/>
            <a:ext cx="287487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5" idx="0"/>
            <a:endCxn id="7" idx="2"/>
          </p:cNvCxnSpPr>
          <p:nvPr/>
        </p:nvCxnSpPr>
        <p:spPr>
          <a:xfrm flipH="1" flipV="1">
            <a:off x="3503881" y="3609020"/>
            <a:ext cx="100155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>
            <a:stCxn id="5" idx="0"/>
            <a:endCxn id="8" idx="2"/>
          </p:cNvCxnSpPr>
          <p:nvPr/>
        </p:nvCxnSpPr>
        <p:spPr>
          <a:xfrm flipH="1" flipV="1">
            <a:off x="2579779" y="3609020"/>
            <a:ext cx="1925656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5" idx="0"/>
            <a:endCxn id="12" idx="2"/>
          </p:cNvCxnSpPr>
          <p:nvPr/>
        </p:nvCxnSpPr>
        <p:spPr>
          <a:xfrm flipH="1" flipV="1">
            <a:off x="1619672" y="3609020"/>
            <a:ext cx="2885763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>
            <a:stCxn id="11" idx="0"/>
            <a:endCxn id="13" idx="2"/>
          </p:cNvCxnSpPr>
          <p:nvPr/>
        </p:nvCxnSpPr>
        <p:spPr>
          <a:xfrm flipH="1" flipV="1">
            <a:off x="4496646" y="2636912"/>
            <a:ext cx="288366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10" idx="0"/>
            <a:endCxn id="13" idx="2"/>
          </p:cNvCxnSpPr>
          <p:nvPr/>
        </p:nvCxnSpPr>
        <p:spPr>
          <a:xfrm flipH="1" flipV="1">
            <a:off x="4496646" y="2636912"/>
            <a:ext cx="182754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9" idx="0"/>
            <a:endCxn id="13" idx="2"/>
          </p:cNvCxnSpPr>
          <p:nvPr/>
        </p:nvCxnSpPr>
        <p:spPr>
          <a:xfrm flipH="1" flipV="1">
            <a:off x="4496646" y="2636912"/>
            <a:ext cx="91544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6" idx="0"/>
            <a:endCxn id="13" idx="2"/>
          </p:cNvCxnSpPr>
          <p:nvPr/>
        </p:nvCxnSpPr>
        <p:spPr>
          <a:xfrm flipH="1" flipV="1">
            <a:off x="4496646" y="2636912"/>
            <a:ext cx="334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7" idx="0"/>
            <a:endCxn id="13" idx="2"/>
          </p:cNvCxnSpPr>
          <p:nvPr/>
        </p:nvCxnSpPr>
        <p:spPr>
          <a:xfrm flipV="1">
            <a:off x="3503881" y="2636912"/>
            <a:ext cx="99276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8" idx="0"/>
            <a:endCxn id="13" idx="2"/>
          </p:cNvCxnSpPr>
          <p:nvPr/>
        </p:nvCxnSpPr>
        <p:spPr>
          <a:xfrm flipV="1">
            <a:off x="2579779" y="2636912"/>
            <a:ext cx="191686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12" idx="0"/>
            <a:endCxn id="13" idx="2"/>
          </p:cNvCxnSpPr>
          <p:nvPr/>
        </p:nvCxnSpPr>
        <p:spPr>
          <a:xfrm flipV="1">
            <a:off x="1619672" y="2636912"/>
            <a:ext cx="2876974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מציין מיקום תוכן 2"/>
          <p:cNvSpPr txBox="1">
            <a:spLocks/>
          </p:cNvSpPr>
          <p:nvPr/>
        </p:nvSpPr>
        <p:spPr>
          <a:xfrm>
            <a:off x="457200" y="4797152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1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</a:p>
          <a:p>
            <a:pPr marL="800100" lvl="1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join of any two different constants is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Not-a-Constant</a:t>
            </a:r>
          </a:p>
          <a:p>
            <a:pPr marL="800100" lvl="1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join of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 Constant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any other value is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Not-a-Constant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join of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Undefined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any other value is that other value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4658" y="-25399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2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Graphs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control-flow graph </a:t>
            </a:r>
            <a:r>
              <a:rPr lang="en-US" dirty="0" smtClean="0"/>
              <a:t>(CFG) is a graph of the basic blocks in a function</a:t>
            </a:r>
          </a:p>
          <a:p>
            <a:r>
              <a:rPr lang="en-US" dirty="0" smtClean="0"/>
              <a:t>The term CFG is overloaded – from here on out, we'll mean “control-flow graph” and not “context free grammar”</a:t>
            </a:r>
          </a:p>
          <a:p>
            <a:r>
              <a:rPr lang="en-US" dirty="0" smtClean="0"/>
              <a:t>Each edge from one basic block to another indicates that control can flow from the end of the first block to the start of the second block</a:t>
            </a:r>
          </a:p>
          <a:p>
            <a:r>
              <a:rPr lang="en-US" dirty="0" smtClean="0"/>
              <a:t>There is a dedicated node for the start and end of a function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הסבר מלבני 23"/>
          <p:cNvSpPr/>
          <p:nvPr/>
        </p:nvSpPr>
        <p:spPr>
          <a:xfrm>
            <a:off x="251520" y="2780928"/>
            <a:ext cx="1584176" cy="1152128"/>
          </a:xfrm>
          <a:prstGeom prst="wedgeRectCallout">
            <a:avLst>
              <a:gd name="adj1" fmla="val -14696"/>
              <a:gd name="adj2" fmla="val -1534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x=Undefined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y=Undefined</a:t>
            </a:r>
            <a:endParaRPr lang="he-IL" sz="20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z=Undefined</a:t>
            </a:r>
            <a:endParaRPr lang="he-IL" sz="20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w=Undefined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-19352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-200781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-12095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3851920" y="836712"/>
            <a:ext cx="252028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6, y=z=w=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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24857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5112060" y="1772816"/>
            <a:ext cx="1872208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695534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1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5134" y="-10885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3851920" y="836712"/>
            <a:ext cx="237626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6, y=z=w=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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17656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5040052" y="1772816"/>
            <a:ext cx="194421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695534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1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16933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4657" y="-16449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8848" y="-18868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הסבר מלבני 20"/>
          <p:cNvSpPr/>
          <p:nvPr/>
        </p:nvSpPr>
        <p:spPr>
          <a:xfrm>
            <a:off x="6156176" y="4365104"/>
            <a:ext cx="2426568" cy="612648"/>
          </a:xfrm>
          <a:prstGeom prst="wedgeRectCallout">
            <a:avLst>
              <a:gd name="adj1" fmla="val -110942"/>
              <a:gd name="adj2" fmla="val -1915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y=6 </a:t>
            </a:r>
            <a:r>
              <a:rPr lang="en-US" sz="2000" dirty="0" smtClean="0">
                <a:solidFill>
                  <a:schemeClr val="tx1"/>
                </a:solidFill>
                <a:sym typeface="Math B"/>
              </a:rPr>
              <a:t> </a:t>
            </a:r>
            <a:r>
              <a:rPr lang="en-US" sz="2000" dirty="0" smtClean="0">
                <a:solidFill>
                  <a:schemeClr val="tx1"/>
                </a:solidFill>
              </a:rPr>
              <a:t>y=Undefined gives  what?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-297543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00781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 if it works on just a single basic block</a:t>
            </a:r>
          </a:p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global</a:t>
            </a:r>
            <a:r>
              <a:rPr lang="en-US" dirty="0" smtClean="0"/>
              <a:t> if it works on an entire control-flow graph</a:t>
            </a:r>
          </a:p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interprocedural</a:t>
            </a:r>
            <a:r>
              <a:rPr lang="en-US" dirty="0" smtClean="0"/>
              <a:t> if it works across the control-flow graphs of multiple functions</a:t>
            </a:r>
          </a:p>
          <a:p>
            <a:pPr lvl="1"/>
            <a:r>
              <a:rPr lang="en-US" dirty="0" smtClean="0"/>
              <a:t>We won't talk about this in this course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7335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5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29754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3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285447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-15723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1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-91924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6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6277" y="-12821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-15240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8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2" y="-285448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3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7335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7419" y="-285447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9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Basic blocks exercise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0" y="1124744"/>
            <a:ext cx="39604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START: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_t0 = 137;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y = _t0;</a:t>
            </a:r>
          </a:p>
          <a:p>
            <a:pPr lvl="2" algn="l" rtl="0"/>
            <a:r>
              <a:rPr lang="en-US" sz="2000" b="1" dirty="0" err="1" smtClean="0">
                <a:latin typeface="Courier New"/>
                <a:cs typeface="Courier New"/>
              </a:rPr>
              <a:t>IfZ</a:t>
            </a:r>
            <a:r>
              <a:rPr lang="en-US" sz="2000" b="1" dirty="0" smtClean="0">
                <a:latin typeface="Courier New"/>
                <a:cs typeface="Courier New"/>
              </a:rPr>
              <a:t> x </a:t>
            </a:r>
            <a:r>
              <a:rPr lang="en-US" sz="2000" b="1" dirty="0" err="1" smtClean="0">
                <a:latin typeface="Courier New"/>
                <a:cs typeface="Courier New"/>
              </a:rPr>
              <a:t>Goto</a:t>
            </a:r>
            <a:r>
              <a:rPr lang="en-US" sz="2000" b="1" dirty="0" smtClean="0">
                <a:latin typeface="Courier New"/>
                <a:cs typeface="Courier New"/>
              </a:rPr>
              <a:t> _L0;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t1 = y;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z = _t1;</a:t>
            </a:r>
          </a:p>
          <a:p>
            <a:pPr lvl="2" algn="l" rtl="0"/>
            <a:r>
              <a:rPr lang="en-US" sz="2000" b="1" dirty="0" err="1" smtClean="0">
                <a:latin typeface="Courier New"/>
                <a:cs typeface="Courier New"/>
              </a:rPr>
              <a:t>Goto</a:t>
            </a:r>
            <a:r>
              <a:rPr lang="en-US" sz="2000" b="1" dirty="0" smtClean="0">
                <a:latin typeface="Courier New"/>
                <a:cs typeface="Courier New"/>
              </a:rPr>
              <a:t> END: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_L0: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_t2 = y;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x = _t2;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END:</a:t>
            </a:r>
          </a:p>
          <a:p>
            <a:pPr algn="l" rtl="0"/>
            <a:endParaRPr lang="en-US" sz="2000" b="1" dirty="0" smtClean="0">
              <a:latin typeface="Courier New"/>
              <a:cs typeface="Courier New"/>
            </a:endParaRPr>
          </a:p>
          <a:p>
            <a:pPr algn="l" rtl="0"/>
            <a:endParaRPr lang="en-US" sz="2000" b="1" dirty="0" smtClean="0">
              <a:latin typeface="Courier New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88208" y="5895565"/>
            <a:ext cx="5603842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3200" dirty="0" smtClean="0">
                <a:latin typeface="+mn-lt"/>
              </a:rPr>
              <a:t>Divide the code into basic blocks</a:t>
            </a:r>
            <a:endParaRPr lang="he-IL" sz="32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-261257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-35379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הסבר מלבני 20"/>
          <p:cNvSpPr/>
          <p:nvPr/>
        </p:nvSpPr>
        <p:spPr>
          <a:xfrm>
            <a:off x="6156176" y="4365104"/>
            <a:ext cx="2426568" cy="612648"/>
          </a:xfrm>
          <a:prstGeom prst="wedgeRectCallout">
            <a:avLst>
              <a:gd name="adj1" fmla="val -97932"/>
              <a:gd name="adj2" fmla="val 74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x=6 </a:t>
            </a:r>
            <a:r>
              <a:rPr lang="en-US" sz="2000" dirty="0" smtClean="0">
                <a:solidFill>
                  <a:schemeClr val="tx1"/>
                </a:solidFill>
                <a:sym typeface="Math B"/>
              </a:rPr>
              <a:t> </a:t>
            </a:r>
            <a:r>
              <a:rPr lang="en-US" sz="2000" dirty="0" smtClean="0">
                <a:solidFill>
                  <a:schemeClr val="tx1"/>
                </a:solidFill>
              </a:rPr>
              <a:t>x=4 gives  what?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24916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 flipH="1">
            <a:off x="4629776" y="5373216"/>
            <a:ext cx="1423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635896" y="4437112"/>
            <a:ext cx="201622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y=w=6, x=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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652120" y="4905164"/>
            <a:ext cx="21772" cy="1281912"/>
          </a:xfrm>
          <a:prstGeom prst="curvedConnector3">
            <a:avLst>
              <a:gd name="adj1" fmla="val -104997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36004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0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-12821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-16449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5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18868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07904" y="5704792"/>
            <a:ext cx="1800200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551518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72008" cy="1281912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1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-16449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07904" y="5704792"/>
            <a:ext cx="1800200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551518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72008" cy="1281912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1891" y="3933056"/>
            <a:ext cx="2557047" cy="954107"/>
          </a:xfrm>
          <a:prstGeom prst="rect">
            <a:avLst/>
          </a:prstGeom>
          <a:solidFill>
            <a:srgbClr val="FFFF99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Global analysis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reached </a:t>
            </a:r>
            <a:r>
              <a:rPr lang="en-US" sz="2800" dirty="0" err="1" smtClean="0">
                <a:latin typeface="+mn-lt"/>
              </a:rPr>
              <a:t>fixpoint</a:t>
            </a:r>
            <a:endParaRPr lang="he-IL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2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-18868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 = x;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 = x;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x;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6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-16449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 = 6;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6;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1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for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Direction: </a:t>
            </a:r>
            <a:r>
              <a:rPr lang="en-US" b="1" dirty="0" smtClean="0"/>
              <a:t>Forward</a:t>
            </a:r>
          </a:p>
          <a:p>
            <a:r>
              <a:rPr lang="en-US" dirty="0" smtClean="0"/>
              <a:t>Semilattice: </a:t>
            </a:r>
            <a:r>
              <a:rPr lang="en-US" dirty="0" err="1" smtClean="0"/>
              <a:t>Vars</a:t>
            </a:r>
            <a:r>
              <a:rPr lang="en-US" dirty="0" smtClean="0">
                <a:sym typeface="Math C"/>
              </a:rPr>
              <a:t> {Undefined, 0, 1, -1, 2, -2, …, Not-a-Constant}</a:t>
            </a:r>
          </a:p>
          <a:p>
            <a:pPr lvl="1"/>
            <a:r>
              <a:rPr lang="en-US" dirty="0" smtClean="0">
                <a:sym typeface="Math C"/>
              </a:rPr>
              <a:t>Join mapping for variables point-wise</a:t>
            </a:r>
            <a:br>
              <a:rPr lang="en-US" dirty="0" smtClean="0">
                <a:sym typeface="Math C"/>
              </a:rPr>
            </a:br>
            <a:r>
              <a:rPr lang="en-US" dirty="0" smtClean="0">
                <a:sym typeface="Math C"/>
              </a:rPr>
              <a:t>{x</a:t>
            </a:r>
            <a:r>
              <a:rPr lang="en-US" dirty="0" smtClean="0">
                <a:cs typeface="Courier New" pitchFamily="49" charset="0"/>
                <a:sym typeface="Math C"/>
              </a:rPr>
              <a:t>1,y1,z1</a:t>
            </a:r>
            <a:r>
              <a:rPr lang="en-US" dirty="0" smtClean="0">
                <a:sym typeface="Math C"/>
              </a:rPr>
              <a:t>} </a:t>
            </a:r>
            <a:r>
              <a:rPr lang="en-US" dirty="0" smtClean="0">
                <a:sym typeface="Math B"/>
              </a:rPr>
              <a:t> </a:t>
            </a:r>
            <a:r>
              <a:rPr lang="en-US" dirty="0" smtClean="0">
                <a:sym typeface="Math C"/>
              </a:rPr>
              <a:t>{x</a:t>
            </a:r>
            <a:r>
              <a:rPr lang="en-US" dirty="0" smtClean="0">
                <a:cs typeface="Courier New" pitchFamily="49" charset="0"/>
                <a:sym typeface="Math C"/>
              </a:rPr>
              <a:t>1,y2,zNot-a-Constant</a:t>
            </a:r>
            <a:r>
              <a:rPr lang="en-US" dirty="0" smtClean="0">
                <a:sym typeface="Math C"/>
              </a:rPr>
              <a:t>} = {x</a:t>
            </a:r>
            <a:r>
              <a:rPr lang="en-US" dirty="0" smtClean="0">
                <a:cs typeface="Courier New" pitchFamily="49" charset="0"/>
                <a:sym typeface="Math C"/>
              </a:rPr>
              <a:t>1,yNot-a-Constant,zNot-a-Constant</a:t>
            </a:r>
            <a:r>
              <a:rPr lang="en-US" dirty="0" smtClean="0">
                <a:sym typeface="Math C"/>
              </a:rPr>
              <a:t>}</a:t>
            </a:r>
            <a:endParaRPr lang="en-US" dirty="0" smtClean="0"/>
          </a:p>
          <a:p>
            <a:r>
              <a:rPr lang="en-US" dirty="0" smtClean="0"/>
              <a:t>Transfer functions:</a:t>
            </a:r>
          </a:p>
          <a:p>
            <a:pPr lvl="1"/>
            <a:r>
              <a:rPr lang="en-US" dirty="0" err="1" smtClean="0"/>
              <a:t>f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=k</a:t>
            </a:r>
            <a:r>
              <a:rPr lang="en-US" dirty="0" smtClean="0"/>
              <a:t>(V) = </a:t>
            </a:r>
            <a:r>
              <a:rPr lang="en-US" dirty="0" err="1" smtClean="0"/>
              <a:t>V|</a:t>
            </a:r>
            <a:r>
              <a:rPr lang="en-US" baseline="-25000" dirty="0" err="1" smtClean="0">
                <a:cs typeface="Courier New" pitchFamily="49" charset="0"/>
              </a:rPr>
              <a:t>x</a:t>
            </a:r>
            <a:r>
              <a:rPr lang="en-US" baseline="-25000" dirty="0" err="1" smtClean="0">
                <a:cs typeface="Courier New" pitchFamily="49" charset="0"/>
                <a:sym typeface="Math C"/>
              </a:rPr>
              <a:t></a:t>
            </a:r>
            <a:r>
              <a:rPr lang="en-US" baseline="-25000" dirty="0" err="1" smtClean="0">
                <a:cs typeface="Courier New" pitchFamily="49" charset="0"/>
              </a:rPr>
              <a:t>k</a:t>
            </a:r>
            <a:r>
              <a:rPr lang="en-US" dirty="0" smtClean="0"/>
              <a:t> </a:t>
            </a:r>
            <a:r>
              <a:rPr lang="en-US" i="1" dirty="0" smtClean="0"/>
              <a:t>(update V by mapping x to k)</a:t>
            </a:r>
          </a:p>
          <a:p>
            <a:pPr lvl="1"/>
            <a:r>
              <a:rPr lang="en-US" dirty="0" err="1" smtClean="0"/>
              <a:t>f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dirty="0" smtClean="0"/>
              <a:t>(V) = </a:t>
            </a:r>
            <a:r>
              <a:rPr lang="en-US" dirty="0" err="1" smtClean="0"/>
              <a:t>V|</a:t>
            </a:r>
            <a:r>
              <a:rPr lang="en-US" baseline="-25000" dirty="0" err="1" smtClean="0">
                <a:cs typeface="Courier New" pitchFamily="49" charset="0"/>
              </a:rPr>
              <a:t>x</a:t>
            </a:r>
            <a:r>
              <a:rPr lang="en-US" baseline="-25000" dirty="0" err="1" smtClean="0">
                <a:cs typeface="Courier New" pitchFamily="49" charset="0"/>
                <a:sym typeface="Math C"/>
              </a:rPr>
              <a:t>Not</a:t>
            </a:r>
            <a:r>
              <a:rPr lang="en-US" baseline="-25000" dirty="0" smtClean="0">
                <a:cs typeface="Courier New" pitchFamily="49" charset="0"/>
                <a:sym typeface="Math C"/>
              </a:rPr>
              <a:t>-a-Constant</a:t>
            </a:r>
            <a:r>
              <a:rPr lang="en-US" dirty="0" smtClean="0"/>
              <a:t> </a:t>
            </a:r>
            <a:r>
              <a:rPr lang="en-US" i="1" dirty="0" smtClean="0"/>
              <a:t>(assign Not-a-Constant)</a:t>
            </a:r>
          </a:p>
          <a:p>
            <a:r>
              <a:rPr lang="en-US" dirty="0" smtClean="0"/>
              <a:t>Initial value: </a:t>
            </a:r>
            <a:r>
              <a:rPr lang="en-US" b="1" dirty="0" smtClean="0"/>
              <a:t>x is Undefined</a:t>
            </a:r>
          </a:p>
          <a:p>
            <a:pPr lvl="1"/>
            <a:r>
              <a:rPr lang="en-US" dirty="0" smtClean="0"/>
              <a:t>(When might we use some other value?)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7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Control-flow graph exercise</a:t>
            </a:r>
            <a:endParaRPr lang="he-IL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0" y="1124744"/>
            <a:ext cx="39604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START:</a:t>
            </a:r>
          </a:p>
          <a:p>
            <a:pPr lvl="2"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lvl="2"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lvl="2" algn="l" rtl="0"/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lvl="2" algn="l" rtl="0"/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t1 = y;</a:t>
            </a:r>
          </a:p>
          <a:p>
            <a:pPr lvl="2" algn="l" rtl="0"/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z = _t1;</a:t>
            </a:r>
          </a:p>
          <a:p>
            <a:pPr lvl="2" algn="l" rtl="0"/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2" algn="l" rtl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lvl="2" algn="l" rtl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 = _t2;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2084" y="6052803"/>
            <a:ext cx="4891339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3200" dirty="0" smtClean="0">
                <a:latin typeface="+mn-lt"/>
              </a:rPr>
              <a:t>Draw the control-flow graph</a:t>
            </a:r>
            <a:endParaRPr lang="he-IL" sz="3200" dirty="0" smtClean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termination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algorithm for running these analyses continuously loops until no changes are detected</a:t>
            </a:r>
          </a:p>
          <a:p>
            <a:r>
              <a:rPr lang="en-US" dirty="0" smtClean="0"/>
              <a:t>Given this, how do we know the analyses will eventually terminate?</a:t>
            </a:r>
          </a:p>
          <a:p>
            <a:pPr lvl="1"/>
            <a:r>
              <a:rPr lang="en-US" dirty="0" smtClean="0"/>
              <a:t>In general, </a:t>
            </a:r>
            <a:r>
              <a:rPr lang="en-US" b="1" dirty="0" smtClean="0"/>
              <a:t>we don‘t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95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variable is </a:t>
            </a:r>
            <a:r>
              <a:rPr lang="en-US" dirty="0" smtClean="0">
                <a:solidFill>
                  <a:srgbClr val="0000FF"/>
                </a:solidFill>
              </a:rPr>
              <a:t>live</a:t>
            </a:r>
            <a:r>
              <a:rPr lang="en-US" dirty="0" smtClean="0"/>
              <a:t> at a point in a program if later in the program its value will be read before it is written to again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0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semilattice definition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join semilattice </a:t>
            </a:r>
            <a:r>
              <a:rPr lang="en-US" dirty="0" smtClean="0"/>
              <a:t>is a pair (V,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), where</a:t>
            </a:r>
          </a:p>
          <a:p>
            <a:r>
              <a:rPr lang="en-US" dirty="0" smtClean="0"/>
              <a:t>V is a domain of elements</a:t>
            </a:r>
          </a:p>
          <a:p>
            <a:r>
              <a:rPr lang="en-US" dirty="0" smtClean="0">
                <a:sym typeface="Math B"/>
              </a:rPr>
              <a:t> 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0000FF"/>
                </a:solidFill>
              </a:rPr>
              <a:t>join operator </a:t>
            </a:r>
            <a:r>
              <a:rPr lang="en-US" dirty="0" smtClean="0"/>
              <a:t>that is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commutative</a:t>
            </a:r>
            <a:r>
              <a:rPr lang="en-US" dirty="0" smtClean="0"/>
              <a:t>: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y = y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x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associative</a:t>
            </a:r>
            <a:r>
              <a:rPr lang="en-US" dirty="0" smtClean="0"/>
              <a:t>: (x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y)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z =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(y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z)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idempotent</a:t>
            </a:r>
            <a:r>
              <a:rPr lang="en-US" dirty="0" smtClean="0"/>
              <a:t>: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If x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y = z, we say that z is the </a:t>
            </a:r>
            <a:r>
              <a:rPr lang="en-US" dirty="0" smtClean="0">
                <a:solidFill>
                  <a:srgbClr val="0000FF"/>
                </a:solidFill>
              </a:rPr>
              <a:t>join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or (</a:t>
            </a:r>
            <a:r>
              <a:rPr lang="en-US" b="1" dirty="0" smtClean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east </a:t>
            </a:r>
            <a:r>
              <a:rPr lang="en-US" b="1" dirty="0" smtClean="0">
                <a:solidFill>
                  <a:srgbClr val="0000FF"/>
                </a:solidFill>
              </a:rPr>
              <a:t>U</a:t>
            </a:r>
            <a:r>
              <a:rPr lang="en-US" dirty="0" smtClean="0">
                <a:solidFill>
                  <a:srgbClr val="0000FF"/>
                </a:solidFill>
              </a:rPr>
              <a:t>pper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ound</a:t>
            </a:r>
            <a:r>
              <a:rPr lang="en-US" dirty="0" smtClean="0"/>
              <a:t>) of x and y</a:t>
            </a:r>
          </a:p>
          <a:p>
            <a:r>
              <a:rPr lang="en-US" dirty="0" smtClean="0"/>
              <a:t>Every join semilattice has a </a:t>
            </a:r>
            <a:r>
              <a:rPr lang="en-US" dirty="0" smtClean="0">
                <a:solidFill>
                  <a:srgbClr val="0000FF"/>
                </a:solidFill>
              </a:rPr>
              <a:t>bottom element </a:t>
            </a:r>
            <a:r>
              <a:rPr lang="en-US" dirty="0" smtClean="0"/>
              <a:t>denoted </a:t>
            </a:r>
            <a:r>
              <a:rPr lang="en-US" dirty="0" smtClean="0">
                <a:sym typeface="Math B"/>
              </a:rPr>
              <a:t></a:t>
            </a:r>
            <a:r>
              <a:rPr lang="en-US" dirty="0" smtClean="0"/>
              <a:t> such that </a:t>
            </a:r>
            <a:r>
              <a:rPr lang="en-US" dirty="0" smtClean="0">
                <a:sym typeface="Math B"/>
              </a:rPr>
              <a:t> </a:t>
            </a:r>
            <a:r>
              <a:rPr lang="en-US" dirty="0" smtClean="0"/>
              <a:t> x = x for all x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42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ordering induced by join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join semilattice (V,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) induces an ordering relationship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over its elements</a:t>
            </a:r>
          </a:p>
          <a:p>
            <a:r>
              <a:rPr lang="es-ES" dirty="0" smtClean="0"/>
              <a:t>Define x </a:t>
            </a:r>
            <a:r>
              <a:rPr lang="en-US" dirty="0" smtClean="0">
                <a:sym typeface="Math B"/>
              </a:rPr>
              <a:t></a:t>
            </a:r>
            <a:r>
              <a:rPr lang="es-ES" dirty="0" smtClean="0"/>
              <a:t> y iff x </a:t>
            </a:r>
            <a:r>
              <a:rPr lang="en-US" dirty="0" smtClean="0">
                <a:sym typeface="Math B"/>
              </a:rPr>
              <a:t></a:t>
            </a:r>
            <a:r>
              <a:rPr lang="es-ES" dirty="0" smtClean="0"/>
              <a:t> y = y</a:t>
            </a:r>
          </a:p>
          <a:p>
            <a:r>
              <a:rPr lang="en-US" dirty="0" smtClean="0"/>
              <a:t>Need to prove</a:t>
            </a:r>
          </a:p>
          <a:p>
            <a:pPr lvl="1"/>
            <a:r>
              <a:rPr lang="en-US" dirty="0" smtClean="0"/>
              <a:t>Reflexivity: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x</a:t>
            </a:r>
          </a:p>
          <a:p>
            <a:pPr lvl="1"/>
            <a:r>
              <a:rPr lang="en-US" dirty="0" smtClean="0"/>
              <a:t>Antisymmetry: If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y and y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x, then x = y</a:t>
            </a:r>
          </a:p>
          <a:p>
            <a:pPr lvl="1"/>
            <a:r>
              <a:rPr lang="en-US" dirty="0" smtClean="0"/>
              <a:t>Transitivity: If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y and y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z, then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z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907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join semilattice for liveness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Sets of live variables and the set union operation</a:t>
            </a:r>
          </a:p>
          <a:p>
            <a:r>
              <a:rPr lang="en-US" dirty="0" smtClean="0"/>
              <a:t>Idempotent: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Commutative: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y = y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x</a:t>
            </a:r>
          </a:p>
          <a:p>
            <a:r>
              <a:rPr lang="en-US" dirty="0" smtClean="0"/>
              <a:t>Associative:</a:t>
            </a:r>
          </a:p>
          <a:p>
            <a:pPr lvl="1"/>
            <a:r>
              <a:rPr lang="en-US" dirty="0" smtClean="0"/>
              <a:t>(x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y)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z = x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(y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z)</a:t>
            </a:r>
          </a:p>
          <a:p>
            <a:r>
              <a:rPr lang="en-US" dirty="0" smtClean="0"/>
              <a:t>Bottom element:</a:t>
            </a:r>
          </a:p>
          <a:p>
            <a:pPr lvl="1"/>
            <a:r>
              <a:rPr lang="en-US" dirty="0" smtClean="0"/>
              <a:t>The empty set: Ø </a:t>
            </a:r>
            <a:r>
              <a:rPr lang="en-US" dirty="0" smtClean="0">
                <a:sym typeface="Math B"/>
              </a:rPr>
              <a:t>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Ordering over elements = subset relation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17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Join semilattice example for liveness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הסבר מלבני מעוגל 49"/>
          <p:cNvSpPr/>
          <p:nvPr/>
        </p:nvSpPr>
        <p:spPr>
          <a:xfrm>
            <a:off x="7452320" y="5301208"/>
            <a:ext cx="1368152" cy="612648"/>
          </a:xfrm>
          <a:prstGeom prst="wedgeRoundRectCallout">
            <a:avLst>
              <a:gd name="adj1" fmla="val -187124"/>
              <a:gd name="adj2" fmla="val -1568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Bottom element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4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framework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global analysis is a tuple (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b="1" dirty="0" smtClean="0"/>
              <a:t>, </a:t>
            </a:r>
            <a:r>
              <a:rPr lang="en-US" b="1" dirty="0" smtClean="0">
                <a:sym typeface="Math B"/>
              </a:rPr>
              <a:t>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), where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dirty="0" smtClean="0"/>
              <a:t> is a direction (forward or backward)</a:t>
            </a:r>
          </a:p>
          <a:p>
            <a:pPr lvl="2"/>
            <a:r>
              <a:rPr lang="en-US" dirty="0" smtClean="0"/>
              <a:t>The order to visit statements within a basic block,</a:t>
            </a:r>
            <a:br>
              <a:rPr lang="en-US" dirty="0" smtClean="0"/>
            </a:br>
            <a:r>
              <a:rPr lang="en-US" b="1" dirty="0" smtClean="0"/>
              <a:t>NOT</a:t>
            </a:r>
            <a:r>
              <a:rPr lang="en-US" dirty="0" smtClean="0"/>
              <a:t> the order in which to visit the basic blocks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dirty="0" smtClean="0"/>
              <a:t> is a set of values (sometimes called </a:t>
            </a:r>
            <a:r>
              <a:rPr lang="en-US" dirty="0" smtClean="0">
                <a:solidFill>
                  <a:srgbClr val="0000FF"/>
                </a:solidFill>
              </a:rPr>
              <a:t>domain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is a join operator over those values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dirty="0" smtClean="0"/>
              <a:t> is a set of transfer functions </a:t>
            </a:r>
            <a:r>
              <a:rPr lang="en-US" i="1" dirty="0" err="1" smtClean="0"/>
              <a:t>f</a:t>
            </a:r>
            <a:r>
              <a:rPr lang="en-US" b="1" baseline="-25000" dirty="0" err="1" smtClean="0"/>
              <a:t>s</a:t>
            </a:r>
            <a:r>
              <a:rPr lang="en-US" i="1" dirty="0" smtClean="0"/>
              <a:t> :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Math C"/>
              </a:rPr>
              <a:t>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  <a:br>
              <a:rPr lang="en-US" b="1" dirty="0" smtClean="0"/>
            </a:br>
            <a:r>
              <a:rPr lang="en-US" dirty="0" smtClean="0"/>
              <a:t>(for every statement s)</a:t>
            </a:r>
          </a:p>
          <a:p>
            <a:pPr lvl="1"/>
            <a:r>
              <a:rPr lang="en-US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 is an initial value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8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global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Assume that (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b="1" dirty="0" smtClean="0"/>
              <a:t>, </a:t>
            </a:r>
            <a:r>
              <a:rPr lang="en-US" b="1" dirty="0" smtClean="0">
                <a:sym typeface="Math B"/>
              </a:rPr>
              <a:t>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) is a forward analysis</a:t>
            </a:r>
          </a:p>
          <a:p>
            <a:r>
              <a:rPr lang="en-US" dirty="0" smtClean="0"/>
              <a:t>For every statement s maintain values before  - IN[s] - and after - OUT[s]</a:t>
            </a:r>
          </a:p>
          <a:p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dirty="0" smtClean="0">
                <a:sym typeface="Math B"/>
              </a:rPr>
              <a:t></a:t>
            </a:r>
            <a:r>
              <a:rPr lang="en-US" dirty="0" smtClean="0"/>
              <a:t> for all statements </a:t>
            </a:r>
            <a:r>
              <a:rPr lang="en-US" b="1" dirty="0" smtClean="0"/>
              <a:t>s</a:t>
            </a:r>
          </a:p>
          <a:p>
            <a:r>
              <a:rPr lang="en-US" dirty="0" smtClean="0"/>
              <a:t>Set OUT[</a:t>
            </a:r>
            <a:r>
              <a:rPr lang="en-US" b="1" dirty="0" smtClean="0"/>
              <a:t>entry</a:t>
            </a:r>
            <a:r>
              <a:rPr lang="en-US" dirty="0" smtClean="0"/>
              <a:t>] =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endParaRPr lang="en-US" b="1" dirty="0" smtClean="0"/>
          </a:p>
          <a:p>
            <a:r>
              <a:rPr lang="en-US" dirty="0" smtClean="0"/>
              <a:t>Repeat until no values change: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with predecessors</a:t>
            </a:r>
            <a:br>
              <a:rPr lang="en-US" dirty="0" smtClean="0"/>
            </a:br>
            <a:r>
              <a:rPr lang="en-US" dirty="0" smtClean="0"/>
              <a:t>PRED[s]={</a:t>
            </a: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, … ,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=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… </a:t>
            </a:r>
            <a:r>
              <a:rPr lang="en-US" dirty="0" smtClean="0">
                <a:sym typeface="Math B"/>
              </a:rPr>
              <a:t></a:t>
            </a:r>
            <a:r>
              <a:rPr lang="en-US" dirty="0" smtClean="0"/>
              <a:t> OUT[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i="1" dirty="0" err="1" smtClean="0"/>
              <a:t>f</a:t>
            </a:r>
            <a:r>
              <a:rPr lang="en-US" b="1" baseline="-25000" dirty="0" err="1" smtClean="0"/>
              <a:t>s</a:t>
            </a:r>
            <a:r>
              <a:rPr lang="en-US" dirty="0" smtClean="0"/>
              <a:t>(IN[</a:t>
            </a:r>
            <a:r>
              <a:rPr lang="en-US" b="1" dirty="0" smtClean="0"/>
              <a:t>s</a:t>
            </a:r>
            <a:r>
              <a:rPr lang="en-US" dirty="0" smtClean="0"/>
              <a:t>])</a:t>
            </a:r>
          </a:p>
          <a:p>
            <a:r>
              <a:rPr lang="en-US" dirty="0" smtClean="0"/>
              <a:t>The order of this iteration does not matter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Chaotic iteration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042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termination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algorithm for running these analyses continuously loops until no changes are detected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Problem:</a:t>
            </a:r>
            <a:r>
              <a:rPr lang="en-US" dirty="0" smtClean="0"/>
              <a:t> how do we know the analyses will eventually terminate?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20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229" y="0"/>
            <a:ext cx="7772400" cy="1143000"/>
          </a:xfrm>
        </p:spPr>
        <p:txBody>
          <a:bodyPr/>
          <a:lstStyle/>
          <a:p>
            <a:r>
              <a:rPr lang="en-US" dirty="0" smtClean="0"/>
              <a:t>Control-flow graph exercise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algn="l" rtl="0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non-terminating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analysis will loop infinitely on any CFG containing a loop: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Direction:</a:t>
            </a:r>
            <a:r>
              <a:rPr lang="en-US" dirty="0" smtClean="0"/>
              <a:t> Forward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Domain:</a:t>
            </a:r>
            <a:r>
              <a:rPr lang="en-US" dirty="0" smtClean="0"/>
              <a:t> ℕ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Join operator: </a:t>
            </a:r>
            <a:r>
              <a:rPr lang="en-US" b="1" dirty="0" smtClean="0"/>
              <a:t>max</a:t>
            </a:r>
          </a:p>
          <a:p>
            <a:r>
              <a:rPr lang="pt-BR" dirty="0" smtClean="0">
                <a:solidFill>
                  <a:srgbClr val="7030A0"/>
                </a:solidFill>
              </a:rPr>
              <a:t>Transfer function: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i="1" dirty="0" smtClean="0"/>
              <a:t>f</a:t>
            </a:r>
            <a:r>
              <a:rPr lang="pt-BR" dirty="0" smtClean="0"/>
              <a:t>(</a:t>
            </a:r>
            <a:r>
              <a:rPr lang="pt-BR" i="1" dirty="0" smtClean="0"/>
              <a:t>n</a:t>
            </a:r>
            <a:r>
              <a:rPr lang="pt-BR" dirty="0" smtClean="0"/>
              <a:t>)</a:t>
            </a:r>
            <a:r>
              <a:rPr lang="pt-BR" i="1" dirty="0" smtClean="0"/>
              <a:t> </a:t>
            </a:r>
            <a:r>
              <a:rPr lang="pt-BR" dirty="0" smtClean="0"/>
              <a:t>=</a:t>
            </a:r>
            <a:r>
              <a:rPr lang="pt-BR" i="1" dirty="0" smtClean="0"/>
              <a:t> n </a:t>
            </a:r>
            <a:r>
              <a:rPr lang="pt-BR" dirty="0" smtClean="0"/>
              <a:t>+ 1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Initial value: </a:t>
            </a:r>
            <a:r>
              <a:rPr lang="en-US" dirty="0" smtClean="0"/>
              <a:t>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20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non-terminating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251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3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252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Fixed-point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256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257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260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261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262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9952" y="385175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22768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28498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Why doesn’t this terminate?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003232" cy="49294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Values can increase without bound</a:t>
            </a:r>
          </a:p>
          <a:p>
            <a:r>
              <a:rPr lang="en-US" dirty="0" smtClean="0"/>
              <a:t>Note that “increase” refers to the lattice ordering, not the ordering on the natural numbers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height</a:t>
            </a:r>
            <a:r>
              <a:rPr lang="en-US" dirty="0" smtClean="0"/>
              <a:t> of a semilattice is the length of the longest increasing sequence in that semilattice</a:t>
            </a:r>
          </a:p>
          <a:p>
            <a:r>
              <a:rPr lang="en-US" dirty="0" smtClean="0"/>
              <a:t>The dataflow framework is not guaranteed to terminate for semilattices of infinite height</a:t>
            </a:r>
          </a:p>
          <a:p>
            <a:r>
              <a:rPr lang="en-US" dirty="0" smtClean="0"/>
              <a:t>Note that a semilattice can be infinitely large but have finite height	</a:t>
            </a:r>
          </a:p>
          <a:p>
            <a:pPr lvl="1"/>
            <a:r>
              <a:rPr lang="en-US" dirty="0" smtClean="0"/>
              <a:t>e.g.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5445224"/>
            <a:ext cx="5118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0</a:t>
            </a:r>
            <a:endParaRPr lang="he-IL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0432" y="4581128"/>
            <a:ext cx="5118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1</a:t>
            </a:r>
            <a:endParaRPr lang="he-IL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0432" y="3717032"/>
            <a:ext cx="5118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2</a:t>
            </a:r>
            <a:endParaRPr lang="he-IL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432" y="2852936"/>
            <a:ext cx="5118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3</a:t>
            </a:r>
            <a:endParaRPr lang="he-IL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0432" y="1988840"/>
            <a:ext cx="5118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4</a:t>
            </a:r>
            <a:endParaRPr lang="he-IL" dirty="0" smtClean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0432" y="1124744"/>
            <a:ext cx="51181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...</a:t>
            </a:r>
            <a:endParaRPr lang="he-IL" dirty="0" smtClean="0"/>
          </a:p>
        </p:txBody>
      </p:sp>
      <p:cxnSp>
        <p:nvCxnSpPr>
          <p:cNvPr id="12" name="מחבר חץ ישר 11"/>
          <p:cNvCxnSpPr>
            <a:stCxn id="5" idx="0"/>
            <a:endCxn id="6" idx="2"/>
          </p:cNvCxnSpPr>
          <p:nvPr/>
        </p:nvCxnSpPr>
        <p:spPr>
          <a:xfrm flipV="1">
            <a:off x="8716337" y="5042793"/>
            <a:ext cx="0" cy="4024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6" idx="0"/>
            <a:endCxn id="7" idx="2"/>
          </p:cNvCxnSpPr>
          <p:nvPr/>
        </p:nvCxnSpPr>
        <p:spPr>
          <a:xfrm flipV="1">
            <a:off x="8716337" y="4178697"/>
            <a:ext cx="0" cy="4024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7" idx="0"/>
            <a:endCxn id="8" idx="2"/>
          </p:cNvCxnSpPr>
          <p:nvPr/>
        </p:nvCxnSpPr>
        <p:spPr>
          <a:xfrm flipV="1">
            <a:off x="8716337" y="3314601"/>
            <a:ext cx="0" cy="4024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8" idx="0"/>
            <a:endCxn id="9" idx="2"/>
          </p:cNvCxnSpPr>
          <p:nvPr/>
        </p:nvCxnSpPr>
        <p:spPr>
          <a:xfrm flipV="1">
            <a:off x="8716337" y="2450505"/>
            <a:ext cx="0" cy="4024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9" idx="0"/>
            <a:endCxn id="10" idx="2"/>
          </p:cNvCxnSpPr>
          <p:nvPr/>
        </p:nvCxnSpPr>
        <p:spPr>
          <a:xfrm flipV="1">
            <a:off x="8716337" y="1494076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0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lattice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increasing chain is a sequence of elements</a:t>
            </a:r>
            <a:br>
              <a:rPr lang="en-US" dirty="0" smtClean="0"/>
            </a:br>
            <a:r>
              <a:rPr lang="en-US" dirty="0" smtClean="0">
                <a:sym typeface="Math B"/>
              </a:rPr>
              <a:t>  a</a:t>
            </a:r>
            <a:r>
              <a:rPr lang="en-US" baseline="-25000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  a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  …  </a:t>
            </a:r>
            <a:r>
              <a:rPr lang="en-US" dirty="0" err="1" smtClean="0">
                <a:sym typeface="Math B"/>
              </a:rPr>
              <a:t>a</a:t>
            </a:r>
            <a:r>
              <a:rPr lang="en-US" baseline="-25000" dirty="0" err="1" smtClean="0">
                <a:sym typeface="Math B"/>
              </a:rPr>
              <a:t>k</a:t>
            </a:r>
            <a:endParaRPr lang="en-US" baseline="-25000" dirty="0" smtClean="0">
              <a:sym typeface="Math B"/>
            </a:endParaRPr>
          </a:p>
          <a:p>
            <a:pPr lvl="1"/>
            <a:r>
              <a:rPr lang="en-US" dirty="0" smtClean="0"/>
              <a:t>The length of such a chain is k</a:t>
            </a:r>
          </a:p>
          <a:p>
            <a:r>
              <a:rPr lang="en-US" dirty="0" smtClean="0"/>
              <a:t>The height of a lattice is the length of the maximal increasing chain</a:t>
            </a:r>
          </a:p>
          <a:p>
            <a:r>
              <a:rPr lang="en-US" dirty="0" smtClean="0"/>
              <a:t>For liveness with </a:t>
            </a:r>
            <a:r>
              <a:rPr lang="en-US" i="1" dirty="0" smtClean="0"/>
              <a:t>n</a:t>
            </a:r>
            <a:r>
              <a:rPr lang="en-US" dirty="0" smtClean="0"/>
              <a:t> program variables:</a:t>
            </a:r>
          </a:p>
          <a:p>
            <a:pPr lvl="1"/>
            <a:r>
              <a:rPr lang="en-US" dirty="0" smtClean="0"/>
              <a:t>{} </a:t>
            </a:r>
            <a:r>
              <a:rPr lang="en-US" dirty="0" smtClean="0">
                <a:sym typeface="Math B"/>
              </a:rPr>
              <a:t> {v</a:t>
            </a:r>
            <a:r>
              <a:rPr lang="en-US" baseline="-25000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}  {v</a:t>
            </a:r>
            <a:r>
              <a:rPr lang="en-US" baseline="-25000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,v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}  …  {v</a:t>
            </a:r>
            <a:r>
              <a:rPr lang="en-US" baseline="-25000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,…,</a:t>
            </a:r>
            <a:r>
              <a:rPr lang="en-US" dirty="0" err="1" smtClean="0">
                <a:sym typeface="Math B"/>
              </a:rPr>
              <a:t>v</a:t>
            </a:r>
            <a:r>
              <a:rPr lang="en-US" baseline="-25000" dirty="0" err="1" smtClean="0">
                <a:sym typeface="Math B"/>
              </a:rPr>
              <a:t>n</a:t>
            </a:r>
            <a:r>
              <a:rPr lang="en-US" dirty="0" smtClean="0">
                <a:sym typeface="Math B"/>
              </a:rPr>
              <a:t>}</a:t>
            </a:r>
          </a:p>
          <a:p>
            <a:r>
              <a:rPr lang="en-US" dirty="0" smtClean="0">
                <a:sym typeface="Math B"/>
              </a:rPr>
              <a:t>For available expressions it is the number of expressions of the form a=b op c</a:t>
            </a:r>
          </a:p>
          <a:p>
            <a:pPr lvl="1"/>
            <a:r>
              <a:rPr lang="en-US" dirty="0" smtClean="0">
                <a:sym typeface="Math B"/>
              </a:rPr>
              <a:t>For </a:t>
            </a:r>
            <a:r>
              <a:rPr lang="en-US" i="1" dirty="0" smtClean="0">
                <a:sym typeface="Math B"/>
              </a:rPr>
              <a:t>n</a:t>
            </a:r>
            <a:r>
              <a:rPr lang="en-US" dirty="0" smtClean="0">
                <a:sym typeface="Math B"/>
              </a:rPr>
              <a:t> program variables and </a:t>
            </a:r>
            <a:r>
              <a:rPr lang="en-US" i="1" dirty="0" smtClean="0">
                <a:sym typeface="Math B"/>
              </a:rPr>
              <a:t>m</a:t>
            </a:r>
            <a:r>
              <a:rPr lang="en-US" dirty="0" smtClean="0">
                <a:sym typeface="Math B"/>
              </a:rPr>
              <a:t> operator types:</a:t>
            </a:r>
            <a:br>
              <a:rPr lang="en-US" dirty="0" smtClean="0">
                <a:sym typeface="Math B"/>
              </a:rPr>
            </a:br>
            <a:r>
              <a:rPr lang="en-US" i="1" dirty="0" smtClean="0">
                <a:sym typeface="Math B"/>
              </a:rPr>
              <a:t>m</a:t>
            </a:r>
            <a:r>
              <a:rPr lang="en-US" dirty="0" smtClean="0">
                <a:sym typeface="Math B"/>
              </a:rPr>
              <a:t></a:t>
            </a:r>
            <a:r>
              <a:rPr lang="en-US" i="1" dirty="0" smtClean="0">
                <a:sym typeface="Math B"/>
              </a:rPr>
              <a:t>n</a:t>
            </a:r>
            <a:r>
              <a:rPr lang="en-US" baseline="30000" dirty="0" smtClean="0">
                <a:sym typeface="Math B"/>
              </a:rPr>
              <a:t>3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77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non-terminating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analysis works on a finite-height semilattice, but will not terminate on certain CFGs: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Direction:</a:t>
            </a:r>
            <a:r>
              <a:rPr lang="en-US" dirty="0" smtClean="0"/>
              <a:t> Forward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Domain:</a:t>
            </a:r>
            <a:r>
              <a:rPr lang="en-US" dirty="0" smtClean="0"/>
              <a:t> Boolean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Join operator: </a:t>
            </a:r>
            <a:r>
              <a:rPr lang="en-US" dirty="0" smtClean="0"/>
              <a:t>Logical OR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Transfer function: </a:t>
            </a:r>
            <a:r>
              <a:rPr lang="en-US" dirty="0" smtClean="0"/>
              <a:t>Logical NOT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Initial value: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0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non-terminating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1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3818" y="3851756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9038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Fixed-point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270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3818" y="3851756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271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3818" y="3851756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272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3818" y="3851756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4999" y="3284984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97079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619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20409"/>
            <a:ext cx="0" cy="43272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58744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2748" y="3851756"/>
            <a:ext cx="7360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4999" y="3284984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2748" y="3851756"/>
            <a:ext cx="7360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9" y="3284984"/>
            <a:ext cx="7360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92007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12095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 flipH="1">
            <a:off x="4287845" y="4208314"/>
            <a:ext cx="12095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38275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3819" y="3851756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9" y="3284984"/>
            <a:ext cx="7360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276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3819" y="3851756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5000" y="3284984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277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start</a:t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65313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end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84984"/>
            <a:ext cx="1015866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= y</a:t>
            </a:r>
            <a:br>
              <a:rPr lang="en-US" dirty="0" smtClean="0"/>
            </a:br>
            <a:endParaRPr lang="he-IL" dirty="0" smtClean="0"/>
          </a:p>
        </p:txBody>
      </p:sp>
      <p:cxnSp>
        <p:nvCxnSpPr>
          <p:cNvPr id="9" name="מחבר חץ ישר 8"/>
          <p:cNvCxnSpPr>
            <a:stCxn id="5" idx="2"/>
            <a:endCxn id="7" idx="0"/>
          </p:cNvCxnSpPr>
          <p:nvPr/>
        </p:nvCxnSpPr>
        <p:spPr>
          <a:xfrm>
            <a:off x="4287845" y="2635171"/>
            <a:ext cx="0" cy="64981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7" idx="2"/>
            <a:endCxn id="6" idx="0"/>
          </p:cNvCxnSpPr>
          <p:nvPr/>
        </p:nvCxnSpPr>
        <p:spPr>
          <a:xfrm>
            <a:off x="4287845" y="4208314"/>
            <a:ext cx="0" cy="4448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2"/>
            <a:endCxn id="7" idx="0"/>
          </p:cNvCxnSpPr>
          <p:nvPr/>
        </p:nvCxnSpPr>
        <p:spPr>
          <a:xfrm rot="5400000" flipH="1">
            <a:off x="3826180" y="3746649"/>
            <a:ext cx="923330" cy="12700"/>
          </a:xfrm>
          <a:prstGeom prst="curvedConnector5">
            <a:avLst>
              <a:gd name="adj1" fmla="val -24758"/>
              <a:gd name="adj2" fmla="val 5799472"/>
              <a:gd name="adj3" fmla="val 12475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2749" y="3851756"/>
            <a:ext cx="7360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3818" y="2276872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5000" y="3284984"/>
            <a:ext cx="87395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he-IL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2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/>
          <a:lstStyle/>
          <a:p>
            <a:r>
              <a:rPr lang="en-US" dirty="0" smtClean="0"/>
              <a:t>Why doesn’t it terminate?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4929411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Values can loop indefinitely</a:t>
            </a:r>
          </a:p>
          <a:p>
            <a:r>
              <a:rPr lang="en-US" dirty="0" smtClean="0"/>
              <a:t>Intuitively, the join operator keeps pulling values up</a:t>
            </a:r>
          </a:p>
          <a:p>
            <a:r>
              <a:rPr lang="en-US" dirty="0" smtClean="0"/>
              <a:t>If the transfer function can keep pushing values back down again, then the values might cycle forever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8028384" y="5445224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8384" y="4581128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384" y="3717032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8384" y="2852936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1988840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8384" y="1124744"/>
            <a:ext cx="9438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he-IL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מחבר חץ ישר 10"/>
          <p:cNvCxnSpPr>
            <a:stCxn id="5" idx="0"/>
            <a:endCxn id="6" idx="2"/>
          </p:cNvCxnSpPr>
          <p:nvPr/>
        </p:nvCxnSpPr>
        <p:spPr>
          <a:xfrm flipV="1">
            <a:off x="8500313" y="4950460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6" idx="0"/>
            <a:endCxn id="7" idx="2"/>
          </p:cNvCxnSpPr>
          <p:nvPr/>
        </p:nvCxnSpPr>
        <p:spPr>
          <a:xfrm flipV="1">
            <a:off x="8500313" y="4086364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0"/>
            <a:endCxn id="8" idx="2"/>
          </p:cNvCxnSpPr>
          <p:nvPr/>
        </p:nvCxnSpPr>
        <p:spPr>
          <a:xfrm flipV="1">
            <a:off x="8500313" y="3222268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8" idx="0"/>
            <a:endCxn id="9" idx="2"/>
          </p:cNvCxnSpPr>
          <p:nvPr/>
        </p:nvCxnSpPr>
        <p:spPr>
          <a:xfrm flipV="1">
            <a:off x="8500313" y="2358172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9" idx="0"/>
            <a:endCxn id="10" idx="2"/>
          </p:cNvCxnSpPr>
          <p:nvPr/>
        </p:nvCxnSpPr>
        <p:spPr>
          <a:xfrm flipV="1">
            <a:off x="8500313" y="1494076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/>
          <a:lstStyle/>
          <a:p>
            <a:r>
              <a:rPr lang="en-US" dirty="0" smtClean="0"/>
              <a:t>Why doesn’t it terminate?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4929411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Values can loop indefinitely</a:t>
            </a:r>
          </a:p>
          <a:p>
            <a:r>
              <a:rPr lang="en-US" dirty="0" smtClean="0"/>
              <a:t>Intuitively, the join operator keeps pulling values up</a:t>
            </a:r>
          </a:p>
          <a:p>
            <a:r>
              <a:rPr lang="en-US" dirty="0" smtClean="0"/>
              <a:t>If the transfer function can keep pushing values back down again, then the values might cycle forever</a:t>
            </a:r>
          </a:p>
          <a:p>
            <a:r>
              <a:rPr lang="en-US" dirty="0" smtClean="0"/>
              <a:t>How can we fix this?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8028384" y="5445224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8384" y="4581128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384" y="3717032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8384" y="2852936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1988840"/>
            <a:ext cx="9438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8384" y="1124744"/>
            <a:ext cx="9438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he-IL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מחבר חץ ישר 10"/>
          <p:cNvCxnSpPr>
            <a:stCxn id="5" idx="0"/>
            <a:endCxn id="6" idx="2"/>
          </p:cNvCxnSpPr>
          <p:nvPr/>
        </p:nvCxnSpPr>
        <p:spPr>
          <a:xfrm flipV="1">
            <a:off x="8500313" y="4950460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6" idx="0"/>
            <a:endCxn id="7" idx="2"/>
          </p:cNvCxnSpPr>
          <p:nvPr/>
        </p:nvCxnSpPr>
        <p:spPr>
          <a:xfrm flipV="1">
            <a:off x="8500313" y="4086364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0"/>
            <a:endCxn id="8" idx="2"/>
          </p:cNvCxnSpPr>
          <p:nvPr/>
        </p:nvCxnSpPr>
        <p:spPr>
          <a:xfrm flipV="1">
            <a:off x="8500313" y="3222268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8" idx="0"/>
            <a:endCxn id="9" idx="2"/>
          </p:cNvCxnSpPr>
          <p:nvPr/>
        </p:nvCxnSpPr>
        <p:spPr>
          <a:xfrm flipV="1">
            <a:off x="8500313" y="2358172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9" idx="0"/>
            <a:endCxn id="10" idx="2"/>
          </p:cNvCxnSpPr>
          <p:nvPr/>
        </p:nvCxnSpPr>
        <p:spPr>
          <a:xfrm flipV="1">
            <a:off x="8500313" y="1494076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6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transfer functions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transfer function </a:t>
            </a:r>
            <a:r>
              <a:rPr lang="en-US" i="1" dirty="0" smtClean="0"/>
              <a:t>f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monotone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0000FF"/>
                </a:solidFill>
              </a:rPr>
              <a:t>if x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</a:t>
            </a:r>
            <a:r>
              <a:rPr lang="en-US" dirty="0" smtClean="0">
                <a:solidFill>
                  <a:srgbClr val="0000FF"/>
                </a:solidFill>
              </a:rPr>
              <a:t> y, then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(x)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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(y)</a:t>
            </a:r>
          </a:p>
          <a:p>
            <a:r>
              <a:rPr lang="en-US" dirty="0" smtClean="0"/>
              <a:t>Intuitively, if you know less information about a program point, you can't “gain back” more information about that program point</a:t>
            </a:r>
          </a:p>
          <a:p>
            <a:r>
              <a:rPr lang="en-US" dirty="0" smtClean="0"/>
              <a:t>Many transfer functions are monotone, including those for liveness and constant propagation</a:t>
            </a:r>
          </a:p>
          <a:p>
            <a:r>
              <a:rPr lang="en-US" dirty="0" smtClean="0"/>
              <a:t>Note: </a:t>
            </a:r>
            <a:r>
              <a:rPr lang="en-US" dirty="0" err="1" smtClean="0"/>
              <a:t>Monotonicity</a:t>
            </a:r>
            <a:r>
              <a:rPr lang="en-US" dirty="0" smtClean="0"/>
              <a:t> does </a:t>
            </a:r>
            <a:r>
              <a:rPr lang="en-US" b="1" dirty="0" smtClean="0"/>
              <a:t>not</a:t>
            </a:r>
            <a:r>
              <a:rPr lang="en-US" dirty="0" smtClean="0"/>
              <a:t> mean that </a:t>
            </a:r>
            <a:br>
              <a:rPr lang="en-US" dirty="0" smtClean="0"/>
            </a:br>
            <a:r>
              <a:rPr lang="en-US" dirty="0" smtClean="0"/>
              <a:t>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(This is a different property called </a:t>
            </a:r>
            <a:r>
              <a:rPr lang="en-US" dirty="0" err="1" smtClean="0"/>
              <a:t>extensivity</a:t>
            </a:r>
            <a:r>
              <a:rPr lang="en-US" dirty="0" smtClean="0"/>
              <a:t>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74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and </a:t>
            </a:r>
            <a:r>
              <a:rPr lang="en-US" dirty="0" err="1" smtClean="0"/>
              <a:t>monotonicity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transfer function </a:t>
            </a:r>
            <a:r>
              <a:rPr lang="en-US" i="1" dirty="0" smtClean="0"/>
              <a:t>f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monotone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0000FF"/>
                </a:solidFill>
              </a:rPr>
              <a:t>if x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</a:t>
            </a:r>
            <a:r>
              <a:rPr lang="en-US" dirty="0" smtClean="0">
                <a:solidFill>
                  <a:srgbClr val="0000FF"/>
                </a:solidFill>
              </a:rPr>
              <a:t> y, then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(x)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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(y)</a:t>
            </a:r>
          </a:p>
          <a:p>
            <a:r>
              <a:rPr lang="en-US" dirty="0" smtClean="0"/>
              <a:t>Recall our transfer function for </a:t>
            </a:r>
            <a:r>
              <a:rPr lang="en-US" b="1" dirty="0" smtClean="0"/>
              <a:t>a = b + c </a:t>
            </a:r>
            <a:r>
              <a:rPr lang="en-US" dirty="0" smtClean="0"/>
              <a:t>is</a:t>
            </a:r>
          </a:p>
          <a:p>
            <a:pPr lvl="1"/>
            <a:r>
              <a:rPr lang="it-IT" i="1" dirty="0" smtClean="0"/>
              <a:t>f</a:t>
            </a:r>
            <a:r>
              <a:rPr lang="it-IT" baseline="-25000" dirty="0" smtClean="0"/>
              <a:t>a = b + c</a:t>
            </a:r>
            <a:r>
              <a:rPr lang="it-IT" dirty="0" smtClean="0"/>
              <a:t>(V) = (V – {a}) </a:t>
            </a:r>
            <a:r>
              <a:rPr lang="it-IT" dirty="0" smtClean="0">
                <a:sym typeface="Math B"/>
              </a:rPr>
              <a:t></a:t>
            </a:r>
            <a:r>
              <a:rPr lang="it-IT" dirty="0" smtClean="0"/>
              <a:t> {b, c}</a:t>
            </a:r>
          </a:p>
          <a:p>
            <a:r>
              <a:rPr lang="en-US" dirty="0" smtClean="0"/>
              <a:t>Recall that our join operator is set union and induces an ordering relationship</a:t>
            </a:r>
            <a:br>
              <a:rPr lang="en-US" dirty="0" smtClean="0"/>
            </a:br>
            <a:r>
              <a:rPr lang="en-US" dirty="0" smtClean="0"/>
              <a:t>                      X </a:t>
            </a:r>
            <a:r>
              <a:rPr lang="en-US" dirty="0" smtClean="0">
                <a:sym typeface="Math B"/>
              </a:rPr>
              <a:t></a:t>
            </a:r>
            <a:r>
              <a:rPr lang="en-US" dirty="0" smtClean="0"/>
              <a:t> Y </a:t>
            </a:r>
            <a:r>
              <a:rPr lang="en-US" dirty="0" err="1" smtClean="0"/>
              <a:t>iff</a:t>
            </a:r>
            <a:r>
              <a:rPr lang="en-US" dirty="0" smtClean="0"/>
              <a:t> X </a:t>
            </a:r>
            <a:r>
              <a:rPr lang="en-US" dirty="0" smtClean="0">
                <a:sym typeface="Math B"/>
              </a:rPr>
              <a:t></a:t>
            </a:r>
            <a:r>
              <a:rPr lang="en-US" dirty="0" smtClean="0"/>
              <a:t>Y</a:t>
            </a:r>
          </a:p>
          <a:p>
            <a:r>
              <a:rPr lang="en-US" dirty="0" smtClean="0"/>
              <a:t>Is this monotone?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33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1133" y="-261257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constant propagation monotone?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49514" y="820066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 transfer function </a:t>
            </a:r>
            <a:r>
              <a:rPr lang="en-US" i="1" dirty="0" smtClean="0"/>
              <a:t>f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monotone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0000FF"/>
                </a:solidFill>
              </a:rPr>
              <a:t>if x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</a:t>
            </a:r>
            <a:r>
              <a:rPr lang="en-US" dirty="0" smtClean="0">
                <a:solidFill>
                  <a:srgbClr val="0000FF"/>
                </a:solidFill>
              </a:rPr>
              <a:t> y, then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(x)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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(y)</a:t>
            </a:r>
          </a:p>
          <a:p>
            <a:r>
              <a:rPr lang="en-US" dirty="0" smtClean="0"/>
              <a:t>Recall our transfer functions</a:t>
            </a:r>
          </a:p>
          <a:p>
            <a:pPr lvl="1"/>
            <a:r>
              <a:rPr lang="en-US" dirty="0" err="1" smtClean="0"/>
              <a:t>f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=k</a:t>
            </a:r>
            <a:r>
              <a:rPr lang="en-US" dirty="0" smtClean="0"/>
              <a:t>(V) = </a:t>
            </a:r>
            <a:r>
              <a:rPr lang="en-US" dirty="0" err="1" smtClean="0"/>
              <a:t>V|</a:t>
            </a:r>
            <a:r>
              <a:rPr lang="en-US" baseline="-25000" dirty="0" err="1" smtClean="0">
                <a:cs typeface="Courier New" pitchFamily="49" charset="0"/>
              </a:rPr>
              <a:t>x</a:t>
            </a:r>
            <a:r>
              <a:rPr lang="en-US" baseline="-25000" dirty="0" err="1" smtClean="0">
                <a:cs typeface="Courier New" pitchFamily="49" charset="0"/>
                <a:sym typeface="Math C"/>
              </a:rPr>
              <a:t></a:t>
            </a:r>
            <a:r>
              <a:rPr lang="en-US" baseline="-25000" dirty="0" err="1" smtClean="0">
                <a:cs typeface="Courier New" pitchFamily="49" charset="0"/>
              </a:rPr>
              <a:t>k</a:t>
            </a:r>
            <a:r>
              <a:rPr lang="en-US" dirty="0" smtClean="0"/>
              <a:t> </a:t>
            </a:r>
            <a:r>
              <a:rPr lang="en-US" i="1" dirty="0" smtClean="0"/>
              <a:t>(update V by mapping x to k)</a:t>
            </a:r>
          </a:p>
          <a:p>
            <a:pPr lvl="1"/>
            <a:r>
              <a:rPr lang="en-US" dirty="0" err="1" smtClean="0"/>
              <a:t>f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dirty="0" smtClean="0"/>
              <a:t>(V) = </a:t>
            </a:r>
            <a:r>
              <a:rPr lang="en-US" dirty="0" err="1" smtClean="0"/>
              <a:t>V|</a:t>
            </a:r>
            <a:r>
              <a:rPr lang="en-US" baseline="-25000" dirty="0" err="1" smtClean="0">
                <a:cs typeface="Courier New" pitchFamily="49" charset="0"/>
              </a:rPr>
              <a:t>x</a:t>
            </a:r>
            <a:r>
              <a:rPr lang="en-US" baseline="-25000" dirty="0" err="1" smtClean="0">
                <a:cs typeface="Courier New" pitchFamily="49" charset="0"/>
                <a:sym typeface="Math C"/>
              </a:rPr>
              <a:t>Not</a:t>
            </a:r>
            <a:r>
              <a:rPr lang="en-US" baseline="-25000" dirty="0" smtClean="0">
                <a:cs typeface="Courier New" pitchFamily="49" charset="0"/>
                <a:sym typeface="Math C"/>
              </a:rPr>
              <a:t>-a-Constant</a:t>
            </a:r>
            <a:r>
              <a:rPr lang="en-US" dirty="0" smtClean="0"/>
              <a:t> </a:t>
            </a:r>
            <a:r>
              <a:rPr lang="en-US" i="1" dirty="0" smtClean="0"/>
              <a:t>(assign Not-a-Constant)</a:t>
            </a:r>
          </a:p>
          <a:p>
            <a:r>
              <a:rPr lang="en-US" dirty="0" smtClean="0"/>
              <a:t>Is this monotone?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80217" y="6345324"/>
            <a:ext cx="16955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Undefined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06516" y="5445224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126397" y="5445224"/>
            <a:ext cx="60006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90293" y="5445224"/>
            <a:ext cx="624069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18617" y="5445224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30718" y="5445224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942821" y="5445224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82181" y="5445224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31063" y="4473116"/>
            <a:ext cx="23762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Not-a-constant</a:t>
            </a:r>
          </a:p>
        </p:txBody>
      </p:sp>
      <p:cxnSp>
        <p:nvCxnSpPr>
          <p:cNvPr id="14" name="מחבר חץ ישר 13"/>
          <p:cNvCxnSpPr>
            <a:stCxn id="5" idx="0"/>
            <a:endCxn id="6" idx="2"/>
          </p:cNvCxnSpPr>
          <p:nvPr/>
        </p:nvCxnSpPr>
        <p:spPr>
          <a:xfrm flipH="1" flipV="1">
            <a:off x="4422540" y="5805264"/>
            <a:ext cx="544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9" idx="2"/>
          </p:cNvCxnSpPr>
          <p:nvPr/>
        </p:nvCxnSpPr>
        <p:spPr>
          <a:xfrm flipV="1">
            <a:off x="4427984" y="5805264"/>
            <a:ext cx="90665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5" idx="0"/>
            <a:endCxn id="10" idx="2"/>
          </p:cNvCxnSpPr>
          <p:nvPr/>
        </p:nvCxnSpPr>
        <p:spPr>
          <a:xfrm flipV="1">
            <a:off x="4427984" y="5805264"/>
            <a:ext cx="1818758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5" idx="0"/>
            <a:endCxn id="11" idx="2"/>
          </p:cNvCxnSpPr>
          <p:nvPr/>
        </p:nvCxnSpPr>
        <p:spPr>
          <a:xfrm flipV="1">
            <a:off x="4427984" y="5805264"/>
            <a:ext cx="287487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7" idx="2"/>
          </p:cNvCxnSpPr>
          <p:nvPr/>
        </p:nvCxnSpPr>
        <p:spPr>
          <a:xfrm flipH="1" flipV="1">
            <a:off x="3426430" y="5805264"/>
            <a:ext cx="100155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5" idx="0"/>
            <a:endCxn id="8" idx="2"/>
          </p:cNvCxnSpPr>
          <p:nvPr/>
        </p:nvCxnSpPr>
        <p:spPr>
          <a:xfrm flipH="1" flipV="1">
            <a:off x="2502328" y="5805264"/>
            <a:ext cx="1925656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5" idx="0"/>
            <a:endCxn id="12" idx="2"/>
          </p:cNvCxnSpPr>
          <p:nvPr/>
        </p:nvCxnSpPr>
        <p:spPr>
          <a:xfrm flipH="1" flipV="1">
            <a:off x="1542221" y="5805264"/>
            <a:ext cx="2885763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11" idx="0"/>
            <a:endCxn id="13" idx="2"/>
          </p:cNvCxnSpPr>
          <p:nvPr/>
        </p:nvCxnSpPr>
        <p:spPr>
          <a:xfrm flipH="1" flipV="1">
            <a:off x="4419195" y="4833156"/>
            <a:ext cx="288366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0" idx="0"/>
            <a:endCxn id="13" idx="2"/>
          </p:cNvCxnSpPr>
          <p:nvPr/>
        </p:nvCxnSpPr>
        <p:spPr>
          <a:xfrm flipH="1" flipV="1">
            <a:off x="4419195" y="4833156"/>
            <a:ext cx="182754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0"/>
            <a:endCxn id="13" idx="2"/>
          </p:cNvCxnSpPr>
          <p:nvPr/>
        </p:nvCxnSpPr>
        <p:spPr>
          <a:xfrm flipH="1" flipV="1">
            <a:off x="4419195" y="4833156"/>
            <a:ext cx="91544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3" idx="2"/>
          </p:cNvCxnSpPr>
          <p:nvPr/>
        </p:nvCxnSpPr>
        <p:spPr>
          <a:xfrm flipH="1" flipV="1">
            <a:off x="4419195" y="4833156"/>
            <a:ext cx="334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7" idx="0"/>
            <a:endCxn id="13" idx="2"/>
          </p:cNvCxnSpPr>
          <p:nvPr/>
        </p:nvCxnSpPr>
        <p:spPr>
          <a:xfrm flipV="1">
            <a:off x="3426430" y="4833156"/>
            <a:ext cx="99276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>
            <a:stCxn id="8" idx="0"/>
            <a:endCxn id="13" idx="2"/>
          </p:cNvCxnSpPr>
          <p:nvPr/>
        </p:nvCxnSpPr>
        <p:spPr>
          <a:xfrm flipV="1">
            <a:off x="2502328" y="4833156"/>
            <a:ext cx="191686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12" idx="0"/>
            <a:endCxn id="13" idx="2"/>
          </p:cNvCxnSpPr>
          <p:nvPr/>
        </p:nvCxnSpPr>
        <p:spPr>
          <a:xfrm flipV="1">
            <a:off x="1542221" y="4833156"/>
            <a:ext cx="2876974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7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result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Theorem:</a:t>
            </a:r>
            <a:r>
              <a:rPr lang="en-US" dirty="0" smtClean="0"/>
              <a:t> A dataflow analysis with a </a:t>
            </a:r>
            <a:r>
              <a:rPr lang="en-US" b="1" dirty="0" smtClean="0"/>
              <a:t>finite-height semilattice</a:t>
            </a:r>
            <a:r>
              <a:rPr lang="en-US" dirty="0" smtClean="0"/>
              <a:t> and family of </a:t>
            </a:r>
            <a:r>
              <a:rPr lang="en-US" b="1" dirty="0" smtClean="0"/>
              <a:t>monotone transfer functions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always terminates</a:t>
            </a:r>
          </a:p>
          <a:p>
            <a:r>
              <a:rPr lang="en-US" dirty="0" smtClean="0"/>
              <a:t>Proof sketch:</a:t>
            </a:r>
          </a:p>
          <a:p>
            <a:pPr lvl="1"/>
            <a:r>
              <a:rPr lang="en-US" dirty="0" smtClean="0"/>
              <a:t>The join operator can only bring values up</a:t>
            </a:r>
          </a:p>
          <a:p>
            <a:pPr lvl="1"/>
            <a:r>
              <a:rPr lang="en-US" dirty="0" smtClean="0"/>
              <a:t>Transfer functions can never lower values back down below where they were in the past (</a:t>
            </a:r>
            <a:r>
              <a:rPr lang="en-US" dirty="0" err="1" smtClean="0"/>
              <a:t>monotonicity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Values cannot increase indefinitely (finite height)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6919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“optimality” result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transfer function </a:t>
            </a:r>
            <a:r>
              <a:rPr lang="en-US" i="1" dirty="0" smtClean="0"/>
              <a:t>f</a:t>
            </a:r>
            <a:r>
              <a:rPr lang="en-US" dirty="0" smtClean="0"/>
              <a:t> is distributive if</a:t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 </a:t>
            </a:r>
            <a:r>
              <a:rPr lang="en-US" i="1" dirty="0" smtClean="0">
                <a:solidFill>
                  <a:srgbClr val="0000FF"/>
                </a:solidFill>
                <a:sym typeface="Math B"/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) =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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(b)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every domain elements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</a:p>
          <a:p>
            <a:r>
              <a:rPr lang="en-US" dirty="0" smtClean="0"/>
              <a:t>If all transfer functions are distributive then the fixed-point solution is the solution that would be computed by joining results from all (potentially infinite) control-flow paths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Join over all paths</a:t>
            </a:r>
          </a:p>
          <a:p>
            <a:r>
              <a:rPr lang="en-US" dirty="0" smtClean="0"/>
              <a:t>Optimal if we ignore program conditions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66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“optimality” result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transfer function </a:t>
            </a:r>
            <a:r>
              <a:rPr lang="en-US" i="1" dirty="0" smtClean="0"/>
              <a:t>f</a:t>
            </a:r>
            <a:r>
              <a:rPr lang="en-US" dirty="0" smtClean="0"/>
              <a:t> is distributive if</a:t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 </a:t>
            </a:r>
            <a:r>
              <a:rPr lang="en-US" i="1" dirty="0" smtClean="0">
                <a:solidFill>
                  <a:srgbClr val="0000FF"/>
                </a:solidFill>
                <a:sym typeface="Math B"/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) =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FF"/>
                </a:solidFill>
                <a:sym typeface="Math B"/>
              </a:rPr>
              <a:t>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(b)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every domain elements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</a:p>
          <a:p>
            <a:r>
              <a:rPr lang="en-US" dirty="0" smtClean="0"/>
              <a:t>If all transfer functions are distributive then the fixed-point solution is equal to the solution computed by joining results from all (potentially infinite) control-flow paths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Join over all paths</a:t>
            </a:r>
          </a:p>
          <a:p>
            <a:r>
              <a:rPr lang="en-US" dirty="0" smtClean="0"/>
              <a:t>Optimal if we pretend all control-flow paths can be executed by the program</a:t>
            </a:r>
          </a:p>
          <a:p>
            <a:r>
              <a:rPr lang="en-US" dirty="0" smtClean="0"/>
              <a:t>Which analyses use distributive functions?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155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 of a program’s computations are done inside loops</a:t>
            </a:r>
          </a:p>
          <a:p>
            <a:pPr lvl="1"/>
            <a:r>
              <a:rPr lang="en-US" dirty="0" smtClean="0"/>
              <a:t>Focus optimizations effort on loops</a:t>
            </a:r>
          </a:p>
          <a:p>
            <a:r>
              <a:rPr lang="en-US" dirty="0" smtClean="0"/>
              <a:t>The optimizations we’ve seen so far are independent of the control structure</a:t>
            </a:r>
          </a:p>
          <a:p>
            <a:r>
              <a:rPr lang="en-US" dirty="0" smtClean="0"/>
              <a:t>Some optimizations are specialized to loops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Loop-invariant code motion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(Strength reduction via induction variables)</a:t>
            </a:r>
          </a:p>
          <a:p>
            <a:r>
              <a:rPr lang="en-US" dirty="0" smtClean="0"/>
              <a:t>Require another type of analysis to find out where expressions get their values from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Reaching definitions</a:t>
            </a:r>
          </a:p>
          <a:p>
            <a:pPr lvl="2"/>
            <a:r>
              <a:rPr lang="en-US" dirty="0" smtClean="0"/>
              <a:t>(Also useful for improving register allocation)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838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 computation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287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5794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>x &lt; y + z</a:t>
            </a: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36096" y="480357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4" y="4587552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215837" y="4225771"/>
            <a:ext cx="0" cy="36178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2050723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1635224"/>
            <a:ext cx="101586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>z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 flipV="1">
            <a:off x="2843808" y="2373888"/>
            <a:ext cx="864096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215837" y="3112552"/>
            <a:ext cx="0" cy="4668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2"/>
            <a:endCxn id="6" idx="0"/>
          </p:cNvCxnSpPr>
          <p:nvPr/>
        </p:nvCxnSpPr>
        <p:spPr>
          <a:xfrm>
            <a:off x="4215837" y="4225771"/>
            <a:ext cx="1728192" cy="57780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250116" y="4545161"/>
            <a:ext cx="1931442" cy="12700"/>
          </a:xfrm>
          <a:prstGeom prst="curvedConnector5">
            <a:avLst>
              <a:gd name="adj1" fmla="val -11836"/>
              <a:gd name="adj2" fmla="val 5799472"/>
              <a:gd name="adj3" fmla="val 111836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 computation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5794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y = </a:t>
            </a:r>
            <a:r>
              <a:rPr lang="en-US" sz="1800" dirty="0" smtClean="0">
                <a:solidFill>
                  <a:srgbClr val="FF0000"/>
                </a:solidFill>
              </a:rPr>
              <a:t>t * 4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/>
              <a:t>x &lt; </a:t>
            </a:r>
            <a:r>
              <a:rPr lang="en-US" sz="1800" dirty="0" smtClean="0">
                <a:solidFill>
                  <a:srgbClr val="FF0000"/>
                </a:solidFill>
              </a:rPr>
              <a:t>y + z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480357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4" y="4587552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215837" y="4225771"/>
            <a:ext cx="0" cy="36178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2050723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1635224"/>
            <a:ext cx="101586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>z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 flipV="1">
            <a:off x="2843808" y="2373888"/>
            <a:ext cx="864096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215837" y="3112552"/>
            <a:ext cx="0" cy="4668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2"/>
            <a:endCxn id="6" idx="0"/>
          </p:cNvCxnSpPr>
          <p:nvPr/>
        </p:nvCxnSpPr>
        <p:spPr>
          <a:xfrm>
            <a:off x="4215837" y="4225771"/>
            <a:ext cx="1728192" cy="57780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250116" y="4545161"/>
            <a:ext cx="1931442" cy="12700"/>
          </a:xfrm>
          <a:prstGeom prst="curvedConnector5">
            <a:avLst>
              <a:gd name="adj1" fmla="val -11836"/>
              <a:gd name="adj2" fmla="val 5799472"/>
              <a:gd name="adj3" fmla="val 111836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הסבר מלבני 13"/>
          <p:cNvSpPr/>
          <p:nvPr/>
        </p:nvSpPr>
        <p:spPr>
          <a:xfrm>
            <a:off x="6516216" y="2715344"/>
            <a:ext cx="2232248" cy="936104"/>
          </a:xfrm>
          <a:prstGeom prst="wedgeRectCallout">
            <a:avLst>
              <a:gd name="adj1" fmla="val -128208"/>
              <a:gd name="adj2" fmla="val 745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t*4 and </a:t>
            </a:r>
            <a:r>
              <a:rPr lang="en-US" sz="2000" dirty="0" err="1" smtClean="0">
                <a:solidFill>
                  <a:schemeClr val="tx1"/>
                </a:solidFill>
              </a:rPr>
              <a:t>y+z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have same value on each iteration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hoisting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579440"/>
            <a:ext cx="101586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x &lt; w</a:t>
            </a:r>
            <a:endParaRPr lang="he-IL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36096" y="4803576"/>
            <a:ext cx="10158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end</a:t>
            </a:r>
            <a:endParaRPr lang="he-IL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4" y="4587552"/>
            <a:ext cx="101586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x = x + 1</a:t>
            </a:r>
            <a:br>
              <a:rPr lang="en-US" sz="1600" dirty="0" smtClean="0"/>
            </a:br>
            <a:endParaRPr lang="he-IL" sz="16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215837" y="4164215"/>
            <a:ext cx="0" cy="42333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2050723"/>
            <a:ext cx="101586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start</a:t>
            </a:r>
            <a:br>
              <a:rPr lang="en-US" sz="1600" dirty="0" smtClean="0"/>
            </a:br>
            <a:endParaRPr lang="he-IL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1635224"/>
            <a:ext cx="101586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 smtClean="0"/>
              <a:t>y = …</a:t>
            </a:r>
            <a:br>
              <a:rPr lang="en-US" sz="1600" dirty="0" smtClean="0"/>
            </a:br>
            <a:r>
              <a:rPr lang="en-US" sz="1600" dirty="0" smtClean="0"/>
              <a:t>t = …</a:t>
            </a:r>
            <a:br>
              <a:rPr lang="en-US" sz="1600" dirty="0" smtClean="0"/>
            </a:br>
            <a:r>
              <a:rPr lang="en-US" sz="1600" dirty="0" smtClean="0"/>
              <a:t>z = …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FF0000"/>
                </a:solidFill>
              </a:rPr>
              <a:t>y = t * 4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w = y + z</a:t>
            </a:r>
            <a:endParaRPr lang="he-IL" sz="1600" dirty="0" smtClean="0">
              <a:solidFill>
                <a:srgbClr val="FF0000"/>
              </a:solidFill>
            </a:endParaRPr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 flipV="1">
            <a:off x="2843808" y="2296944"/>
            <a:ext cx="864096" cy="46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215837" y="2958663"/>
            <a:ext cx="0" cy="62077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2"/>
            <a:endCxn id="6" idx="0"/>
          </p:cNvCxnSpPr>
          <p:nvPr/>
        </p:nvCxnSpPr>
        <p:spPr>
          <a:xfrm>
            <a:off x="4215837" y="4164215"/>
            <a:ext cx="1728192" cy="63936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296282" y="4498995"/>
            <a:ext cx="1839109" cy="12700"/>
          </a:xfrm>
          <a:prstGeom prst="curvedConnector5">
            <a:avLst>
              <a:gd name="adj1" fmla="val -12430"/>
              <a:gd name="adj2" fmla="val 5799472"/>
              <a:gd name="adj3" fmla="val 11243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7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reasoning did we use?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290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5794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y = </a:t>
            </a:r>
            <a:r>
              <a:rPr lang="en-US" sz="1800" dirty="0" smtClean="0">
                <a:solidFill>
                  <a:srgbClr val="FF0000"/>
                </a:solidFill>
              </a:rPr>
              <a:t>t * 4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/>
              <a:t>x &lt; </a:t>
            </a:r>
            <a:r>
              <a:rPr lang="en-US" sz="1800" dirty="0" smtClean="0">
                <a:solidFill>
                  <a:srgbClr val="FF0000"/>
                </a:solidFill>
              </a:rPr>
              <a:t>y + z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4803576"/>
            <a:ext cx="10158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end</a:t>
            </a:r>
            <a:endParaRPr lang="he-IL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4" y="4587552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215837" y="4225771"/>
            <a:ext cx="0" cy="36178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2050723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1635224"/>
            <a:ext cx="101586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>z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 flipV="1">
            <a:off x="2843808" y="2373888"/>
            <a:ext cx="864096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215837" y="3112552"/>
            <a:ext cx="0" cy="4668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2"/>
            <a:endCxn id="6" idx="0"/>
          </p:cNvCxnSpPr>
          <p:nvPr/>
        </p:nvCxnSpPr>
        <p:spPr>
          <a:xfrm>
            <a:off x="4215837" y="4225771"/>
            <a:ext cx="1728192" cy="57780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250116" y="4545161"/>
            <a:ext cx="1931442" cy="12700"/>
          </a:xfrm>
          <a:prstGeom prst="curvedConnector5">
            <a:avLst>
              <a:gd name="adj1" fmla="val -11836"/>
              <a:gd name="adj2" fmla="val 5799472"/>
              <a:gd name="adj3" fmla="val 111836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הסבר מלבני 13"/>
          <p:cNvSpPr/>
          <p:nvPr/>
        </p:nvSpPr>
        <p:spPr>
          <a:xfrm>
            <a:off x="6012160" y="3573016"/>
            <a:ext cx="2880320" cy="936104"/>
          </a:xfrm>
          <a:prstGeom prst="wedgeRectCallout">
            <a:avLst>
              <a:gd name="adj1" fmla="val -100218"/>
              <a:gd name="adj2" fmla="val 39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y is defined inside loop but it is loop invariant since t*4 is loop-invariant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5" name="הסבר מלבני 14"/>
          <p:cNvSpPr/>
          <p:nvPr/>
        </p:nvSpPr>
        <p:spPr>
          <a:xfrm>
            <a:off x="6372200" y="1484784"/>
            <a:ext cx="2448272" cy="792088"/>
          </a:xfrm>
          <a:prstGeom prst="wedgeRectCallout">
            <a:avLst>
              <a:gd name="adj1" fmla="val -140213"/>
              <a:gd name="adj2" fmla="val 2263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Both t and z are defined only outside of loop</a:t>
            </a:r>
            <a:endParaRPr lang="he-IL" sz="1800" dirty="0" smtClean="0">
              <a:solidFill>
                <a:srgbClr val="0000FF"/>
              </a:solidFill>
            </a:endParaRPr>
          </a:p>
        </p:txBody>
      </p:sp>
      <p:sp>
        <p:nvSpPr>
          <p:cNvPr id="16" name="הסבר מלבני 15"/>
          <p:cNvSpPr/>
          <p:nvPr/>
        </p:nvSpPr>
        <p:spPr>
          <a:xfrm>
            <a:off x="6372200" y="2780928"/>
            <a:ext cx="2448272" cy="648072"/>
          </a:xfrm>
          <a:prstGeom prst="wedgeRectCallout">
            <a:avLst>
              <a:gd name="adj1" fmla="val -125095"/>
              <a:gd name="adj2" fmla="val 1015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constants are trivially loop-invariant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8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now?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291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579440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no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>y = </a:t>
            </a:r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t * 4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+mn-lt"/>
              </a:rPr>
            </a:br>
            <a:r>
              <a:rPr lang="en-US" sz="1800" dirty="0" smtClean="0">
                <a:latin typeface="+mn-lt"/>
              </a:rPr>
              <a:t>x &lt; </a:t>
            </a:r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y + z</a:t>
            </a:r>
            <a:endParaRPr lang="he-IL" sz="1800" dirty="0" smtClean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4803576"/>
            <a:ext cx="1015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noAutofit/>
          </a:bodyPr>
          <a:lstStyle/>
          <a:p>
            <a:pPr algn="ctr" rtl="0"/>
            <a:r>
              <a:rPr lang="en-US" dirty="0" smtClean="0">
                <a:latin typeface="+mn-lt"/>
              </a:rPr>
              <a:t>end</a:t>
            </a:r>
            <a:endParaRPr lang="he-IL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4587552"/>
            <a:ext cx="1015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no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t = t + 1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215837" y="4225771"/>
            <a:ext cx="0" cy="36178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2050723"/>
            <a:ext cx="101586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start</a:t>
            </a:r>
            <a:br>
              <a:rPr lang="en-US" dirty="0" smtClean="0">
                <a:latin typeface="+mn-lt"/>
              </a:rPr>
            </a:br>
            <a:endParaRPr lang="he-IL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1635224"/>
            <a:ext cx="101586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no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 flipV="1">
            <a:off x="2843808" y="2373888"/>
            <a:ext cx="864096" cy="9233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215837" y="3112552"/>
            <a:ext cx="0" cy="4668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2"/>
            <a:endCxn id="6" idx="0"/>
          </p:cNvCxnSpPr>
          <p:nvPr/>
        </p:nvCxnSpPr>
        <p:spPr>
          <a:xfrm>
            <a:off x="4215837" y="4225771"/>
            <a:ext cx="1728192" cy="57780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250116" y="4545161"/>
            <a:ext cx="1931442" cy="12700"/>
          </a:xfrm>
          <a:prstGeom prst="curvedConnector5">
            <a:avLst>
              <a:gd name="adj1" fmla="val -11836"/>
              <a:gd name="adj2" fmla="val 5799472"/>
              <a:gd name="adj3" fmla="val 111836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הסבר מלבני 15"/>
          <p:cNvSpPr/>
          <p:nvPr/>
        </p:nvSpPr>
        <p:spPr>
          <a:xfrm>
            <a:off x="5868144" y="2715344"/>
            <a:ext cx="2880320" cy="857672"/>
          </a:xfrm>
          <a:prstGeom prst="wedgeRectCallout">
            <a:avLst>
              <a:gd name="adj1" fmla="val -95352"/>
              <a:gd name="adj2" fmla="val 1021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Now t is not loop-invariant and so are t*4 and y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Loop-invariant code motion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d</a:t>
            </a:r>
            <a:r>
              <a:rPr lang="en-US" dirty="0" smtClean="0"/>
              <a:t>: t =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op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endParaRPr lang="en-US" baseline="-25000" dirty="0" smtClean="0"/>
          </a:p>
          <a:p>
            <a:pPr lvl="1"/>
            <a:r>
              <a:rPr lang="en-US" i="1" dirty="0" smtClean="0"/>
              <a:t>d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FF"/>
                </a:solidFill>
              </a:rPr>
              <a:t>program location</a:t>
            </a:r>
          </a:p>
          <a:p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op </a:t>
            </a:r>
            <a:r>
              <a:rPr lang="en-US" i="1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>
                <a:solidFill>
                  <a:srgbClr val="0000FF"/>
                </a:solidFill>
              </a:rPr>
              <a:t>loop-invariant</a:t>
            </a:r>
            <a:r>
              <a:rPr lang="en-US" dirty="0" smtClean="0"/>
              <a:t> (for a loop </a:t>
            </a:r>
            <a:r>
              <a:rPr lang="en-US" i="1" dirty="0" smtClean="0"/>
              <a:t>L</a:t>
            </a:r>
            <a:r>
              <a:rPr lang="en-US" dirty="0" smtClean="0"/>
              <a:t>) if computes the same value in each iteration</a:t>
            </a:r>
          </a:p>
          <a:p>
            <a:pPr lvl="1"/>
            <a:r>
              <a:rPr lang="en-US" dirty="0" smtClean="0"/>
              <a:t>Hard to know in general</a:t>
            </a:r>
          </a:p>
          <a:p>
            <a:r>
              <a:rPr lang="en-US" dirty="0" smtClean="0"/>
              <a:t>Conservative approximation</a:t>
            </a:r>
          </a:p>
          <a:p>
            <a:pPr lvl="1"/>
            <a:r>
              <a:rPr lang="en-US" dirty="0" smtClean="0"/>
              <a:t>Each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a constant, or</a:t>
            </a:r>
          </a:p>
          <a:p>
            <a:pPr lvl="1"/>
            <a:r>
              <a:rPr lang="en-US" dirty="0" smtClean="0"/>
              <a:t>All definitions of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that reach </a:t>
            </a:r>
            <a:r>
              <a:rPr lang="en-US" i="1" dirty="0" smtClean="0"/>
              <a:t>d</a:t>
            </a:r>
            <a:r>
              <a:rPr lang="en-US" dirty="0" smtClean="0"/>
              <a:t> are outside </a:t>
            </a:r>
            <a:r>
              <a:rPr lang="en-US" i="1" dirty="0" smtClean="0"/>
              <a:t>L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Only one definition of </a:t>
            </a:r>
            <a:r>
              <a:rPr lang="en-US" dirty="0" err="1" smtClean="0"/>
              <a:t>of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reaches </a:t>
            </a:r>
            <a:r>
              <a:rPr lang="en-US" i="1" dirty="0" smtClean="0"/>
              <a:t>d</a:t>
            </a:r>
            <a:r>
              <a:rPr lang="en-US" dirty="0" smtClean="0"/>
              <a:t>, and is loop-invariant itself</a:t>
            </a:r>
          </a:p>
          <a:p>
            <a:r>
              <a:rPr lang="en-US" dirty="0" smtClean="0"/>
              <a:t>Transformation: hoist the loop-invariant code outside of the loop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94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definitions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definition </a:t>
            </a:r>
            <a:r>
              <a:rPr lang="en-US" i="1" dirty="0" smtClean="0"/>
              <a:t>d</a:t>
            </a:r>
            <a:r>
              <a:rPr lang="en-US" dirty="0" smtClean="0"/>
              <a:t>: t = </a:t>
            </a:r>
            <a:r>
              <a:rPr lang="en-US" i="1" dirty="0" smtClean="0"/>
              <a:t>… </a:t>
            </a:r>
            <a:r>
              <a:rPr lang="en-US" dirty="0" smtClean="0">
                <a:solidFill>
                  <a:srgbClr val="0000FF"/>
                </a:solidFill>
              </a:rPr>
              <a:t>reaches</a:t>
            </a:r>
            <a:r>
              <a:rPr lang="en-US" dirty="0" smtClean="0"/>
              <a:t> a program location if there is a path from the definition to the program location, along which the defined variable is never redefined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62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definitions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definition </a:t>
            </a:r>
            <a:r>
              <a:rPr lang="en-US" i="1" dirty="0" smtClean="0"/>
              <a:t>d</a:t>
            </a:r>
            <a:r>
              <a:rPr lang="en-US" dirty="0" smtClean="0"/>
              <a:t>: t = </a:t>
            </a:r>
            <a:r>
              <a:rPr lang="en-US" i="1" dirty="0" smtClean="0"/>
              <a:t>… </a:t>
            </a:r>
            <a:r>
              <a:rPr lang="en-US" dirty="0" smtClean="0">
                <a:solidFill>
                  <a:srgbClr val="0000FF"/>
                </a:solidFill>
              </a:rPr>
              <a:t>reaches</a:t>
            </a:r>
            <a:r>
              <a:rPr lang="en-US" dirty="0" smtClean="0"/>
              <a:t> a program location if there is a path from the definition to the program location, along which the defined variable is never redefined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Direction:</a:t>
            </a:r>
            <a:r>
              <a:rPr lang="en-US" dirty="0" smtClean="0"/>
              <a:t> Forward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Domain:</a:t>
            </a:r>
            <a:r>
              <a:rPr lang="en-US" dirty="0" smtClean="0"/>
              <a:t> sets of program locations that are definitions `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Join operator:</a:t>
            </a:r>
            <a:r>
              <a:rPr lang="en-US" dirty="0" smtClean="0"/>
              <a:t> union</a:t>
            </a:r>
            <a:endParaRPr lang="en-US" b="1" dirty="0" smtClean="0"/>
          </a:p>
          <a:p>
            <a:r>
              <a:rPr lang="pt-BR" dirty="0" smtClean="0">
                <a:solidFill>
                  <a:srgbClr val="7030A0"/>
                </a:solidFill>
              </a:rPr>
              <a:t>Transfer function: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            </a:t>
            </a:r>
            <a:r>
              <a:rPr lang="pt-BR" i="1" dirty="0" smtClean="0"/>
              <a:t>f</a:t>
            </a:r>
            <a:r>
              <a:rPr lang="pt-BR" i="1" baseline="-25000" dirty="0" smtClean="0"/>
              <a:t>d: a=b op c</a:t>
            </a:r>
            <a:r>
              <a:rPr lang="pt-BR" dirty="0" smtClean="0"/>
              <a:t>(RD)</a:t>
            </a:r>
            <a:r>
              <a:rPr lang="pt-BR" i="1" dirty="0" smtClean="0"/>
              <a:t> </a:t>
            </a:r>
            <a:r>
              <a:rPr lang="pt-BR" dirty="0" smtClean="0"/>
              <a:t>= (RD - </a:t>
            </a:r>
            <a:r>
              <a:rPr lang="pt-BR" i="1" dirty="0" smtClean="0">
                <a:solidFill>
                  <a:srgbClr val="0000FF"/>
                </a:solidFill>
              </a:rPr>
              <a:t>defs</a:t>
            </a:r>
            <a:r>
              <a:rPr lang="pt-BR" dirty="0" smtClean="0"/>
              <a:t>(</a:t>
            </a:r>
            <a:r>
              <a:rPr lang="pt-BR" i="1" dirty="0" smtClean="0"/>
              <a:t>a</a:t>
            </a:r>
            <a:r>
              <a:rPr lang="pt-BR" dirty="0" smtClean="0"/>
              <a:t>)) </a:t>
            </a:r>
            <a:r>
              <a:rPr lang="pt-BR" dirty="0" smtClean="0">
                <a:sym typeface="Math B"/>
              </a:rPr>
              <a:t> {</a:t>
            </a:r>
            <a:r>
              <a:rPr lang="pt-BR" i="1" dirty="0" smtClean="0">
                <a:sym typeface="Math B"/>
              </a:rPr>
              <a:t>d</a:t>
            </a:r>
            <a:r>
              <a:rPr lang="pt-BR" dirty="0" smtClean="0">
                <a:sym typeface="Math B"/>
              </a:rPr>
              <a:t>}</a:t>
            </a:r>
            <a:br>
              <a:rPr lang="pt-BR" dirty="0" smtClean="0">
                <a:sym typeface="Math B"/>
              </a:rPr>
            </a:br>
            <a:r>
              <a:rPr lang="pt-BR" dirty="0" smtClean="0">
                <a:sym typeface="Math B"/>
              </a:rPr>
              <a:t>          </a:t>
            </a:r>
            <a:r>
              <a:rPr lang="pt-BR" i="1" dirty="0" smtClean="0"/>
              <a:t>  f</a:t>
            </a:r>
            <a:r>
              <a:rPr lang="pt-BR" i="1" baseline="-25000" dirty="0" smtClean="0"/>
              <a:t>d: not-a-def</a:t>
            </a:r>
            <a:r>
              <a:rPr lang="pt-BR" dirty="0" smtClean="0"/>
              <a:t>(RD)</a:t>
            </a:r>
            <a:r>
              <a:rPr lang="pt-BR" i="1" dirty="0" smtClean="0"/>
              <a:t> </a:t>
            </a:r>
            <a:r>
              <a:rPr lang="pt-BR" dirty="0" smtClean="0"/>
              <a:t>= RD</a:t>
            </a:r>
            <a:endParaRPr lang="pt-BR" dirty="0" smtClean="0">
              <a:sym typeface="Math B"/>
            </a:endParaRPr>
          </a:p>
          <a:p>
            <a:pPr lvl="1"/>
            <a:r>
              <a:rPr lang="pt-BR" dirty="0" smtClean="0">
                <a:sym typeface="Math B"/>
              </a:rPr>
              <a:t>Where </a:t>
            </a:r>
            <a:r>
              <a:rPr lang="pt-BR" i="1" dirty="0" smtClean="0">
                <a:solidFill>
                  <a:srgbClr val="0000FF"/>
                </a:solidFill>
                <a:sym typeface="Math B"/>
              </a:rPr>
              <a:t>defs</a:t>
            </a:r>
            <a:r>
              <a:rPr lang="pt-BR" dirty="0" smtClean="0">
                <a:sym typeface="Math B"/>
              </a:rPr>
              <a:t>(</a:t>
            </a:r>
            <a:r>
              <a:rPr lang="pt-BR" i="1" dirty="0" smtClean="0">
                <a:sym typeface="Math B"/>
              </a:rPr>
              <a:t>a</a:t>
            </a:r>
            <a:r>
              <a:rPr lang="pt-BR" dirty="0" smtClean="0">
                <a:sym typeface="Math B"/>
              </a:rPr>
              <a:t>) is the set of locations defining </a:t>
            </a:r>
            <a:r>
              <a:rPr lang="pt-BR" i="1" dirty="0" smtClean="0">
                <a:sym typeface="Math B"/>
              </a:rPr>
              <a:t>a</a:t>
            </a:r>
            <a:r>
              <a:rPr lang="pt-BR" dirty="0" smtClean="0">
                <a:sym typeface="Math B"/>
              </a:rPr>
              <a:t> (statements of the form </a:t>
            </a:r>
            <a:r>
              <a:rPr lang="pt-BR" i="1" dirty="0" smtClean="0">
                <a:sym typeface="Math B"/>
              </a:rPr>
              <a:t>a</a:t>
            </a:r>
            <a:r>
              <a:rPr lang="pt-BR" dirty="0" smtClean="0">
                <a:sym typeface="Math B"/>
              </a:rPr>
              <a:t>=...)</a:t>
            </a:r>
            <a:endParaRPr lang="pt-BR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Initial value:</a:t>
            </a:r>
            <a:r>
              <a:rPr lang="en-US" dirty="0" smtClean="0"/>
              <a:t> {}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74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-302381"/>
            <a:ext cx="7772400" cy="1143000"/>
          </a:xfrm>
        </p:spPr>
        <p:txBody>
          <a:bodyPr/>
          <a:lstStyle/>
          <a:p>
            <a:r>
              <a:rPr lang="en-US" dirty="0" smtClean="0"/>
              <a:t>Reaching definitions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 d4:</a:t>
            </a:r>
            <a:r>
              <a:rPr lang="en-US" sz="1800" dirty="0" smtClean="0"/>
              <a:t>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4" y="5313982"/>
            <a:ext cx="15581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d6: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1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</p:cNvCxnSpPr>
          <p:nvPr/>
        </p:nvCxnSpPr>
        <p:spPr>
          <a:xfrm>
            <a:off x="5220072" y="4102080"/>
            <a:ext cx="1872208" cy="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047543" y="4797864"/>
            <a:ext cx="2873896" cy="5001"/>
          </a:xfrm>
          <a:prstGeom prst="curvedConnector5">
            <a:avLst>
              <a:gd name="adj1" fmla="val -7954"/>
              <a:gd name="adj2" fmla="val 20149710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6" name="מחבר חץ ישר 15"/>
          <p:cNvCxnSpPr>
            <a:stCxn id="15" idx="3"/>
          </p:cNvCxnSpPr>
          <p:nvPr/>
        </p:nvCxnSpPr>
        <p:spPr>
          <a:xfrm>
            <a:off x="2843808" y="1852375"/>
            <a:ext cx="900100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4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-84665"/>
            <a:ext cx="7772400" cy="1143000"/>
          </a:xfrm>
        </p:spPr>
        <p:txBody>
          <a:bodyPr/>
          <a:lstStyle/>
          <a:p>
            <a:r>
              <a:rPr lang="en-US" dirty="0" smtClean="0"/>
              <a:t>Reaching definitions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296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 d4:</a:t>
            </a:r>
            <a:r>
              <a:rPr lang="en-US" sz="1800" dirty="0" smtClean="0"/>
              <a:t>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</p:cNvCxnSpPr>
          <p:nvPr/>
        </p:nvCxnSpPr>
        <p:spPr>
          <a:xfrm>
            <a:off x="5220072" y="4102080"/>
            <a:ext cx="1872208" cy="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047542" y="4797864"/>
            <a:ext cx="2873896" cy="5000"/>
          </a:xfrm>
          <a:prstGeom prst="curvedConnector5">
            <a:avLst>
              <a:gd name="adj1" fmla="val -7954"/>
              <a:gd name="adj2" fmla="val 20153740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-157235"/>
            <a:ext cx="7772400" cy="1143000"/>
          </a:xfrm>
        </p:spPr>
        <p:txBody>
          <a:bodyPr/>
          <a:lstStyle/>
          <a:p>
            <a:r>
              <a:rPr lang="en-US" dirty="0" smtClean="0"/>
              <a:t>Initialization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297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 d4:</a:t>
            </a:r>
            <a:r>
              <a:rPr lang="en-US" sz="1800" dirty="0" smtClean="0"/>
              <a:t>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</p:cNvCxnSpPr>
          <p:nvPr/>
        </p:nvCxnSpPr>
        <p:spPr>
          <a:xfrm>
            <a:off x="5220072" y="4102080"/>
            <a:ext cx="1872208" cy="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047542" y="4797864"/>
            <a:ext cx="2873896" cy="5000"/>
          </a:xfrm>
          <a:prstGeom prst="curvedConnector5">
            <a:avLst>
              <a:gd name="adj1" fmla="val -7954"/>
              <a:gd name="adj2" fmla="val 20153740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2483604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73300" y="442782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2" y="-224972"/>
            <a:ext cx="7772400" cy="1143000"/>
          </a:xfrm>
        </p:spPr>
        <p:txBody>
          <a:bodyPr/>
          <a:lstStyle/>
          <a:p>
            <a:r>
              <a:rPr lang="en-US" dirty="0" smtClean="0"/>
              <a:t>Iteration 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 d4:</a:t>
            </a:r>
            <a:r>
              <a:rPr lang="en-US" sz="1800" dirty="0" smtClean="0"/>
              <a:t>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</p:cNvCxnSpPr>
          <p:nvPr/>
        </p:nvCxnSpPr>
        <p:spPr>
          <a:xfrm>
            <a:off x="5220072" y="4102080"/>
            <a:ext cx="1872208" cy="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047542" y="4797864"/>
            <a:ext cx="2873896" cy="5000"/>
          </a:xfrm>
          <a:prstGeom prst="curvedConnector5">
            <a:avLst>
              <a:gd name="adj1" fmla="val -7954"/>
              <a:gd name="adj2" fmla="val 20153740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73300" y="442782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73300" y="2483604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6942" y="-212876"/>
            <a:ext cx="7772400" cy="1143000"/>
          </a:xfrm>
        </p:spPr>
        <p:txBody>
          <a:bodyPr/>
          <a:lstStyle/>
          <a:p>
            <a:r>
              <a:rPr lang="en-US" dirty="0" smtClean="0"/>
              <a:t>Iteration 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 d4:</a:t>
            </a:r>
            <a:r>
              <a:rPr lang="en-US" sz="1800" dirty="0" smtClean="0"/>
              <a:t>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</p:cNvCxnSpPr>
          <p:nvPr/>
        </p:nvCxnSpPr>
        <p:spPr>
          <a:xfrm>
            <a:off x="5220072" y="4102080"/>
            <a:ext cx="1872208" cy="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047542" y="4797864"/>
            <a:ext cx="2873896" cy="5000"/>
          </a:xfrm>
          <a:prstGeom prst="curvedConnector5">
            <a:avLst>
              <a:gd name="adj1" fmla="val -7954"/>
              <a:gd name="adj2" fmla="val 20153740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73300" y="442782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Optimization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</a:t>
            </a:fld>
            <a:endParaRPr lang="en-US"/>
          </a:p>
        </p:txBody>
      </p:sp>
      <p:pic>
        <p:nvPicPr>
          <p:cNvPr id="4" name="Picture 3" descr="facebook-optimization.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051" y="1849765"/>
            <a:ext cx="46863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7419" y="-140305"/>
            <a:ext cx="7772400" cy="1143000"/>
          </a:xfrm>
        </p:spPr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300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220072" y="4102080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stCxn id="7" idx="2"/>
            <a:endCxn id="5" idx="0"/>
          </p:cNvCxnSpPr>
          <p:nvPr/>
        </p:nvCxnSpPr>
        <p:spPr>
          <a:xfrm rot="5400000" flipH="1">
            <a:off x="3047542" y="4797864"/>
            <a:ext cx="2873896" cy="5000"/>
          </a:xfrm>
          <a:prstGeom prst="curvedConnector5">
            <a:avLst>
              <a:gd name="adj1" fmla="val -7954"/>
              <a:gd name="adj2" fmla="val 20153740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3300" y="442782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-133045"/>
            <a:ext cx="7772400" cy="1143000"/>
          </a:xfrm>
        </p:spPr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301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220072" y="4102080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1636" y="335699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73300" y="442782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27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0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0" y="-193520"/>
            <a:ext cx="7772400" cy="1143000"/>
          </a:xfrm>
        </p:spPr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302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220072" y="4102080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1636" y="335699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05908" y="393305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73300" y="442782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28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8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-120950"/>
            <a:ext cx="7772400" cy="1143000"/>
          </a:xfrm>
        </p:spPr>
        <p:txBody>
          <a:bodyPr/>
          <a:lstStyle/>
          <a:p>
            <a:r>
              <a:rPr lang="en-US" dirty="0" smtClean="0"/>
              <a:t>Iteration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220072" y="4102080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1636" y="335699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05908" y="393305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8465" y="443711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31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-157235"/>
            <a:ext cx="7772400" cy="1143000"/>
          </a:xfrm>
        </p:spPr>
        <p:txBody>
          <a:bodyPr/>
          <a:lstStyle/>
          <a:p>
            <a:r>
              <a:rPr lang="en-US" dirty="0" smtClean="0"/>
              <a:t>Iteration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220072" y="4102080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1636" y="335699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1636" y="5301208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05908" y="393305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8465" y="443711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3300" y="579597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30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145142"/>
            <a:ext cx="7772400" cy="1143000"/>
          </a:xfrm>
        </p:spPr>
        <p:txBody>
          <a:bodyPr/>
          <a:lstStyle/>
          <a:p>
            <a:r>
              <a:rPr lang="en-US" dirty="0" smtClean="0"/>
              <a:t>Iteration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220072" y="4102080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1636" y="335699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1636" y="5301208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05908" y="393305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8465" y="443711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31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2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-188686"/>
            <a:ext cx="7772400" cy="1143000"/>
          </a:xfrm>
        </p:spPr>
        <p:txBody>
          <a:bodyPr/>
          <a:lstStyle/>
          <a:p>
            <a:r>
              <a:rPr lang="en-US" dirty="0" smtClean="0"/>
              <a:t>Iteration 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306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43908" y="3363416"/>
            <a:ext cx="1476164" cy="147732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1990" y="4840744"/>
            <a:ext cx="5000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220072" y="4102080"/>
            <a:ext cx="187220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1636" y="335699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1636" y="5301208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05908" y="393305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8465" y="443711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30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1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5" y="0"/>
            <a:ext cx="7772400" cy="1143000"/>
          </a:xfrm>
        </p:spPr>
        <p:txBody>
          <a:bodyPr/>
          <a:lstStyle/>
          <a:p>
            <a:r>
              <a:rPr lang="en-US" dirty="0" smtClean="0"/>
              <a:t>Iteration 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307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546954" y="3363416"/>
            <a:ext cx="1872208" cy="147732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3058" y="4840744"/>
            <a:ext cx="393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1068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419162" y="4102080"/>
            <a:ext cx="167311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2966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1636" y="5301208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05908" y="393305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8465" y="4437112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30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6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-140304"/>
            <a:ext cx="7772400" cy="1143000"/>
          </a:xfrm>
        </p:spPr>
        <p:txBody>
          <a:bodyPr/>
          <a:lstStyle/>
          <a:p>
            <a:r>
              <a:rPr lang="en-US" dirty="0" smtClean="0"/>
              <a:t>Iteration 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546954" y="3363416"/>
            <a:ext cx="1872208" cy="147732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4483058" y="4840744"/>
            <a:ext cx="393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  <a:endCxn id="5" idx="0"/>
          </p:cNvCxnSpPr>
          <p:nvPr/>
        </p:nvCxnSpPr>
        <p:spPr>
          <a:xfrm>
            <a:off x="4481990" y="2868037"/>
            <a:ext cx="1068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5" idx="3"/>
            <a:endCxn id="6" idx="1"/>
          </p:cNvCxnSpPr>
          <p:nvPr/>
        </p:nvCxnSpPr>
        <p:spPr>
          <a:xfrm>
            <a:off x="5419162" y="4102080"/>
            <a:ext cx="1673118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2966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1636" y="5301208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3660" y="3789040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30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-91924"/>
            <a:ext cx="7772400" cy="1143000"/>
          </a:xfrm>
        </p:spPr>
        <p:txBody>
          <a:bodyPr/>
          <a:lstStyle/>
          <a:p>
            <a:r>
              <a:rPr lang="en-US" dirty="0" smtClean="0"/>
              <a:t>Iteration 5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3778915"/>
            <a:ext cx="1512168" cy="646331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7" idx="3"/>
            <a:endCxn id="6" idx="1"/>
          </p:cNvCxnSpPr>
          <p:nvPr/>
        </p:nvCxnSpPr>
        <p:spPr>
          <a:xfrm>
            <a:off x="5419162" y="4102080"/>
            <a:ext cx="145709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8873" y="3789040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33" name="מחבר חץ ישר 32"/>
          <p:cNvCxnSpPr>
            <a:endCxn id="32" idx="0"/>
          </p:cNvCxnSpPr>
          <p:nvPr/>
        </p:nvCxnSpPr>
        <p:spPr>
          <a:xfrm>
            <a:off x="4483058" y="4840744"/>
            <a:ext cx="393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11636" y="5301208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6954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472966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cxnSp>
        <p:nvCxnSpPr>
          <p:cNvPr id="31" name="מחבר חץ ישר 28"/>
          <p:cNvCxnSpPr/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0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7419" y="137886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224971"/>
            <a:ext cx="7772400" cy="1143000"/>
          </a:xfrm>
        </p:spPr>
        <p:txBody>
          <a:bodyPr/>
          <a:lstStyle/>
          <a:p>
            <a:r>
              <a:rPr lang="en-US" dirty="0" smtClean="0"/>
              <a:t>Iteration 6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3778915"/>
            <a:ext cx="15121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19" name="מחבר חץ ישר 18"/>
          <p:cNvCxnSpPr>
            <a:stCxn id="17" idx="3"/>
            <a:endCxn id="18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18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7" idx="3"/>
            <a:endCxn id="6" idx="1"/>
          </p:cNvCxnSpPr>
          <p:nvPr/>
        </p:nvCxnSpPr>
        <p:spPr>
          <a:xfrm>
            <a:off x="5419162" y="4102080"/>
            <a:ext cx="145709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8873" y="3789040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33" name="מחבר חץ ישר 32"/>
          <p:cNvCxnSpPr>
            <a:endCxn id="32" idx="0"/>
          </p:cNvCxnSpPr>
          <p:nvPr/>
        </p:nvCxnSpPr>
        <p:spPr>
          <a:xfrm>
            <a:off x="4483058" y="4840744"/>
            <a:ext cx="393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28"/>
          <p:cNvCxnSpPr>
            <a:stCxn id="32" idx="2"/>
          </p:cNvCxnSpPr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52389929"/>
              <a:gd name="adj3" fmla="val 1102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46089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6954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472966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-229805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Which expressions are loop invariant?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311</a:t>
            </a:fld>
            <a:endParaRPr lang="he-IL" dirty="0"/>
          </a:p>
        </p:txBody>
      </p:sp>
      <p:sp>
        <p:nvSpPr>
          <p:cNvPr id="32" name="הסבר מלבני 31"/>
          <p:cNvSpPr/>
          <p:nvPr/>
        </p:nvSpPr>
        <p:spPr>
          <a:xfrm>
            <a:off x="6012160" y="2204864"/>
            <a:ext cx="2160240" cy="504056"/>
          </a:xfrm>
          <a:prstGeom prst="wedgeRectCallout">
            <a:avLst>
              <a:gd name="adj1" fmla="val -115905"/>
              <a:gd name="adj2" fmla="val 256506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t is defined only in d2 – outside of loop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3" name="הסבר מלבני 32"/>
          <p:cNvSpPr/>
          <p:nvPr/>
        </p:nvSpPr>
        <p:spPr>
          <a:xfrm>
            <a:off x="6084168" y="4941168"/>
            <a:ext cx="2160240" cy="504056"/>
          </a:xfrm>
          <a:prstGeom prst="wedgeRectCallout">
            <a:avLst>
              <a:gd name="adj1" fmla="val -103811"/>
              <a:gd name="adj2" fmla="val -160301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z is defined only in d3 – outside of loop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4" name="הסבר מלבני 33"/>
          <p:cNvSpPr/>
          <p:nvPr/>
        </p:nvSpPr>
        <p:spPr>
          <a:xfrm>
            <a:off x="179512" y="2708920"/>
            <a:ext cx="3024336" cy="1080120"/>
          </a:xfrm>
          <a:prstGeom prst="wedgeRectCallout">
            <a:avLst>
              <a:gd name="adj1" fmla="val 81341"/>
              <a:gd name="adj2" fmla="val 47023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y is defined only in d4 – inside of loop but depends on t and 4, both loop-invariant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>start</a:t>
            </a:r>
            <a:br>
              <a:rPr lang="en-US" sz="1800" dirty="0" smtClean="0"/>
            </a:br>
            <a:endParaRPr lang="he-IL" sz="18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d1: </a:t>
            </a:r>
            <a:r>
              <a:rPr lang="en-US" sz="1800" dirty="0" smtClean="0"/>
              <a:t>y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d2: </a:t>
            </a:r>
            <a:r>
              <a:rPr lang="en-US" sz="1800" dirty="0" smtClean="0"/>
              <a:t>t = …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d3: </a:t>
            </a:r>
            <a:r>
              <a:rPr lang="en-US" sz="1800" dirty="0" smtClean="0"/>
              <a:t>z = …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57076" y="1772816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73300" y="836712"/>
            <a:ext cx="4062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7885" y="1340768"/>
            <a:ext cx="6370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32176" y="1916832"/>
            <a:ext cx="9833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89762" y="2492896"/>
            <a:ext cx="13295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76256" y="3778915"/>
            <a:ext cx="15121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end</a:t>
            </a:r>
            <a:endParaRPr lang="he-IL" sz="1800" dirty="0" smtClean="0"/>
          </a:p>
        </p:txBody>
      </p:sp>
      <p:cxnSp>
        <p:nvCxnSpPr>
          <p:cNvPr id="29" name="מחבר חץ ישר 28"/>
          <p:cNvCxnSpPr>
            <a:endCxn id="28" idx="1"/>
          </p:cNvCxnSpPr>
          <p:nvPr/>
        </p:nvCxnSpPr>
        <p:spPr>
          <a:xfrm>
            <a:off x="5220072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78873" y="3789040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6600"/>
                </a:solidFill>
              </a:rPr>
              <a:t>d5: </a:t>
            </a:r>
            <a:r>
              <a:rPr lang="en-US" sz="1800" dirty="0" smtClean="0"/>
              <a:t>x = x + 1</a:t>
            </a:r>
            <a:br>
              <a:rPr lang="en-US" sz="1800" dirty="0" smtClean="0"/>
            </a:br>
            <a:endParaRPr lang="he-IL" sz="1800" dirty="0" smtClean="0"/>
          </a:p>
        </p:txBody>
      </p:sp>
      <p:cxnSp>
        <p:nvCxnSpPr>
          <p:cNvPr id="56" name="מחבר חץ ישר 55"/>
          <p:cNvCxnSpPr>
            <a:endCxn id="31" idx="0"/>
          </p:cNvCxnSpPr>
          <p:nvPr/>
        </p:nvCxnSpPr>
        <p:spPr>
          <a:xfrm>
            <a:off x="4483058" y="4840744"/>
            <a:ext cx="393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מחבר חץ ישר 28"/>
          <p:cNvCxnSpPr>
            <a:stCxn id="31" idx="2"/>
          </p:cNvCxnSpPr>
          <p:nvPr/>
        </p:nvCxnSpPr>
        <p:spPr>
          <a:xfrm rot="5400000" flipH="1">
            <a:off x="3048076" y="4798399"/>
            <a:ext cx="2873895" cy="3932"/>
          </a:xfrm>
          <a:prstGeom prst="curvedConnector5">
            <a:avLst>
              <a:gd name="adj1" fmla="val -7954"/>
              <a:gd name="adj2" fmla="val 25627848"/>
              <a:gd name="adj3" fmla="val 6606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46089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46954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r>
              <a:rPr lang="en-US" sz="1800" dirty="0" smtClean="0">
                <a:solidFill>
                  <a:srgbClr val="006600"/>
                </a:solidFill>
              </a:rPr>
              <a:t>d4: </a:t>
            </a:r>
            <a:r>
              <a:rPr lang="en-US" sz="1800" dirty="0" smtClean="0"/>
              <a:t>y = t * 4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x &lt; y + z </a:t>
            </a:r>
            <a:r>
              <a:rPr lang="en-US" sz="1800" dirty="0" smtClean="0">
                <a:solidFill>
                  <a:srgbClr val="006600"/>
                </a:solidFill>
              </a:rPr>
              <a:t/>
            </a:r>
            <a:br>
              <a:rPr lang="en-US" sz="1800" dirty="0" smtClean="0">
                <a:solidFill>
                  <a:srgbClr val="006600"/>
                </a:solidFill>
              </a:rPr>
            </a:br>
            <a:endParaRPr lang="he-IL" sz="1800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3472966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{d1, 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</a:rPr>
              <a:t>{d2, d3, d4, d5}</a:t>
            </a:r>
            <a:endParaRPr lang="he-IL" sz="1800" dirty="0" smtClean="0">
              <a:solidFill>
                <a:srgbClr val="FF0000"/>
              </a:solidFill>
            </a:endParaRPr>
          </a:p>
        </p:txBody>
      </p:sp>
      <p:sp>
        <p:nvSpPr>
          <p:cNvPr id="64" name="הסבר מלבני 63"/>
          <p:cNvSpPr/>
          <p:nvPr/>
        </p:nvSpPr>
        <p:spPr>
          <a:xfrm>
            <a:off x="179512" y="4437112"/>
            <a:ext cx="2808312" cy="1080120"/>
          </a:xfrm>
          <a:prstGeom prst="wedgeRectCallout">
            <a:avLst>
              <a:gd name="adj1" fmla="val 81901"/>
              <a:gd name="adj2" fmla="val 64268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x is defined only in d5 – inside of loop so is not a loop-invariant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cxnSp>
        <p:nvCxnSpPr>
          <p:cNvPr id="65" name="מחבר חץ ישר 64"/>
          <p:cNvCxnSpPr/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8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64" grpId="0" animBg="1"/>
    </p:bld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loop-invariant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a statement </a:t>
            </a:r>
            <a:r>
              <a:rPr lang="en-US" i="1" dirty="0" smtClean="0"/>
              <a:t>s</a:t>
            </a:r>
            <a:r>
              <a:rPr lang="en-US" dirty="0" smtClean="0"/>
              <a:t> of the form t =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op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</a:p>
          <a:p>
            <a:r>
              <a:rPr lang="en-US" dirty="0" smtClean="0"/>
              <a:t>A variable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immediately loop-invariant if all reaching definitions IN[</a:t>
            </a:r>
            <a:r>
              <a:rPr lang="en-US" i="1" dirty="0" smtClean="0"/>
              <a:t>s</a:t>
            </a:r>
            <a:r>
              <a:rPr lang="en-US" dirty="0" smtClean="0"/>
              <a:t>]={d</a:t>
            </a:r>
            <a:r>
              <a:rPr lang="en-US" i="1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d</a:t>
            </a:r>
            <a:r>
              <a:rPr lang="en-US" i="1" baseline="-25000" dirty="0" err="1" smtClean="0"/>
              <a:t>k</a:t>
            </a:r>
            <a:r>
              <a:rPr lang="en-US" dirty="0" smtClean="0"/>
              <a:t>} for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are outside of the loop</a:t>
            </a:r>
          </a:p>
          <a:p>
            <a:r>
              <a:rPr lang="en-US" dirty="0" smtClean="0"/>
              <a:t>LOOP-INV = immediately loop-invariant variables and constants</a:t>
            </a:r>
            <a:br>
              <a:rPr lang="en-US" dirty="0" smtClean="0"/>
            </a:br>
            <a:r>
              <a:rPr lang="en-US" dirty="0" smtClean="0"/>
              <a:t>LOOP-INV = LOOP-INV </a:t>
            </a:r>
            <a:r>
              <a:rPr lang="en-US" dirty="0" smtClean="0">
                <a:sym typeface="Math B"/>
              </a:rPr>
              <a:t> {x | d: </a:t>
            </a:r>
            <a:r>
              <a:rPr lang="en-US" dirty="0" smtClean="0"/>
              <a:t>x =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op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dirty="0" smtClean="0"/>
              <a:t>,</a:t>
            </a:r>
            <a:r>
              <a:rPr lang="en-US" dirty="0" smtClean="0">
                <a:sym typeface="Math B"/>
              </a:rPr>
              <a:t> d is in the loop, and both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i="1" baseline="-25000" dirty="0" smtClean="0"/>
              <a:t>2 </a:t>
            </a:r>
            <a:r>
              <a:rPr lang="en-US" dirty="0" smtClean="0">
                <a:sym typeface="Math B"/>
              </a:rPr>
              <a:t>are in LOOP-INV}</a:t>
            </a:r>
          </a:p>
          <a:p>
            <a:pPr lvl="1"/>
            <a:r>
              <a:rPr lang="en-US" dirty="0" smtClean="0">
                <a:sym typeface="Math B"/>
              </a:rPr>
              <a:t>Iterate until fixed-point</a:t>
            </a:r>
          </a:p>
          <a:p>
            <a:r>
              <a:rPr lang="en-US" dirty="0" smtClean="0">
                <a:sym typeface="Math B"/>
              </a:rPr>
              <a:t>An expression is loop-invariant if all operands are loop-invariants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68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61257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LOOP-INV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313</a:t>
            </a:fld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end</a:t>
            </a:r>
            <a:endParaRPr lang="he-IL" sz="180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>start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d1: </a:t>
            </a:r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d2: </a:t>
            </a: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d3: </a:t>
            </a: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40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/>
          <p:cNvCxnSpPr>
            <a:stCxn id="29" idx="3"/>
            <a:endCxn id="36" idx="1"/>
          </p:cNvCxnSpPr>
          <p:nvPr/>
        </p:nvCxnSpPr>
        <p:spPr>
          <a:xfrm>
            <a:off x="5436096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927" y="1772816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7151" y="836712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9434" y="378904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91735" y="1340768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5764" y="1916832"/>
            <a:ext cx="916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7201" y="2492896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d4: </a:t>
            </a:r>
            <a:r>
              <a:rPr lang="en-US" sz="1800" dirty="0" smtClean="0">
                <a:latin typeface="+mn-lt"/>
              </a:rPr>
              <a:t>y = t * 4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      x &lt; y + z </a:t>
            </a: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d5: </a:t>
            </a: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31" name="מחבר חץ ישר 30"/>
          <p:cNvCxnSpPr>
            <a:stCxn id="29" idx="2"/>
            <a:endCxn id="30" idx="0"/>
          </p:cNvCxnSpPr>
          <p:nvPr/>
        </p:nvCxnSpPr>
        <p:spPr>
          <a:xfrm flipH="1">
            <a:off x="4486990" y="4840744"/>
            <a:ext cx="1300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28"/>
          <p:cNvCxnSpPr>
            <a:stCxn id="30" idx="2"/>
            <a:endCxn id="29" idx="0"/>
          </p:cNvCxnSpPr>
          <p:nvPr/>
        </p:nvCxnSpPr>
        <p:spPr>
          <a:xfrm rot="5400000" flipH="1" flipV="1">
            <a:off x="3056543" y="4793863"/>
            <a:ext cx="2873896" cy="13002"/>
          </a:xfrm>
          <a:prstGeom prst="curvedConnector5">
            <a:avLst>
              <a:gd name="adj1" fmla="val -7954"/>
              <a:gd name="adj2" fmla="val 9057883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65588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09260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335699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4267034" y="3645024"/>
            <a:ext cx="2160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2780928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(immediately)</a:t>
            </a:r>
            <a:br>
              <a:rPr lang="en-US" sz="1800" dirty="0" smtClean="0">
                <a:solidFill>
                  <a:srgbClr val="FF0000"/>
                </a:solidFill>
                <a:latin typeface="+mn-lt"/>
              </a:rPr>
            </a:b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LOOP-INV = {T}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694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61257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LOOP-INV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314</a:t>
            </a:fld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end</a:t>
            </a:r>
            <a:endParaRPr lang="he-IL" sz="180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>start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d1: </a:t>
            </a:r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d2: </a:t>
            </a: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d3: </a:t>
            </a: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40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/>
          <p:cNvCxnSpPr>
            <a:stCxn id="29" idx="3"/>
            <a:endCxn id="36" idx="1"/>
          </p:cNvCxnSpPr>
          <p:nvPr/>
        </p:nvCxnSpPr>
        <p:spPr>
          <a:xfrm>
            <a:off x="5436096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927" y="1772816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7151" y="836712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9434" y="378904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91735" y="1340768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5764" y="1916832"/>
            <a:ext cx="916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7201" y="2492896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d4: </a:t>
            </a:r>
            <a:r>
              <a:rPr lang="en-US" sz="1800" dirty="0" smtClean="0">
                <a:latin typeface="+mn-lt"/>
              </a:rPr>
              <a:t>y = t * 4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      x &lt; y + z </a:t>
            </a: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d5: </a:t>
            </a: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31" name="מחבר חץ ישר 30"/>
          <p:cNvCxnSpPr>
            <a:stCxn id="29" idx="2"/>
            <a:endCxn id="30" idx="0"/>
          </p:cNvCxnSpPr>
          <p:nvPr/>
        </p:nvCxnSpPr>
        <p:spPr>
          <a:xfrm flipH="1">
            <a:off x="4486990" y="4840744"/>
            <a:ext cx="1300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28"/>
          <p:cNvCxnSpPr>
            <a:stCxn id="30" idx="2"/>
            <a:endCxn id="29" idx="0"/>
          </p:cNvCxnSpPr>
          <p:nvPr/>
        </p:nvCxnSpPr>
        <p:spPr>
          <a:xfrm rot="5400000" flipH="1" flipV="1">
            <a:off x="3056543" y="4793863"/>
            <a:ext cx="2873896" cy="13002"/>
          </a:xfrm>
          <a:prstGeom prst="curvedConnector5">
            <a:avLst>
              <a:gd name="adj1" fmla="val -7954"/>
              <a:gd name="adj2" fmla="val 9057883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65588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09260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335699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4267034" y="3645024"/>
            <a:ext cx="2160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2780928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(immediately)</a:t>
            </a:r>
            <a:br>
              <a:rPr lang="en-US" sz="1800" dirty="0" smtClean="0">
                <a:solidFill>
                  <a:srgbClr val="FF0000"/>
                </a:solidFill>
                <a:latin typeface="+mn-lt"/>
              </a:rPr>
            </a:b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LOOP-INV = {t}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3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-104019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LOOP-INV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315</a:t>
            </a:fld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end</a:t>
            </a:r>
            <a:endParaRPr lang="he-IL" sz="180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>start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d1: </a:t>
            </a:r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d2: </a:t>
            </a: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d3: </a:t>
            </a: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40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/>
          <p:cNvCxnSpPr>
            <a:stCxn id="29" idx="3"/>
            <a:endCxn id="36" idx="1"/>
          </p:cNvCxnSpPr>
          <p:nvPr/>
        </p:nvCxnSpPr>
        <p:spPr>
          <a:xfrm>
            <a:off x="5436096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927" y="1772816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7151" y="836712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9434" y="378904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91735" y="1340768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5764" y="1916832"/>
            <a:ext cx="916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7201" y="2492896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d4: </a:t>
            </a:r>
            <a:r>
              <a:rPr lang="en-US" sz="1800" dirty="0" smtClean="0">
                <a:latin typeface="+mn-lt"/>
              </a:rPr>
              <a:t>y = t * 4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      x &lt; y + z </a:t>
            </a: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d5: </a:t>
            </a: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31" name="מחבר חץ ישר 30"/>
          <p:cNvCxnSpPr>
            <a:stCxn id="29" idx="2"/>
            <a:endCxn id="30" idx="0"/>
          </p:cNvCxnSpPr>
          <p:nvPr/>
        </p:nvCxnSpPr>
        <p:spPr>
          <a:xfrm flipH="1">
            <a:off x="4486990" y="4840744"/>
            <a:ext cx="1300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28"/>
          <p:cNvCxnSpPr>
            <a:stCxn id="30" idx="2"/>
            <a:endCxn id="29" idx="0"/>
          </p:cNvCxnSpPr>
          <p:nvPr/>
        </p:nvCxnSpPr>
        <p:spPr>
          <a:xfrm rot="5400000" flipH="1" flipV="1">
            <a:off x="3056543" y="4793863"/>
            <a:ext cx="2873896" cy="13002"/>
          </a:xfrm>
          <a:prstGeom prst="curvedConnector5">
            <a:avLst>
              <a:gd name="adj1" fmla="val -7954"/>
              <a:gd name="adj2" fmla="val 9057883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65588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09260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4" name="משולש שווה שוקיים 33"/>
          <p:cNvSpPr/>
          <p:nvPr/>
        </p:nvSpPr>
        <p:spPr>
          <a:xfrm>
            <a:off x="4538132" y="4195687"/>
            <a:ext cx="360040" cy="288032"/>
          </a:xfrm>
          <a:prstGeom prst="triangle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5" name="משולש שווה שוקיים 34"/>
          <p:cNvSpPr/>
          <p:nvPr/>
        </p:nvSpPr>
        <p:spPr>
          <a:xfrm>
            <a:off x="3995936" y="3861048"/>
            <a:ext cx="432048" cy="360040"/>
          </a:xfrm>
          <a:prstGeom prst="triangle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2780928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(immediately)</a:t>
            </a:r>
            <a:br>
              <a:rPr lang="en-US" sz="1800" dirty="0" smtClean="0">
                <a:solidFill>
                  <a:srgbClr val="FF0000"/>
                </a:solidFill>
                <a:latin typeface="+mn-lt"/>
              </a:rPr>
            </a:b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LOOP-INV = {t, z}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3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104019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LOOP-INV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316</a:t>
            </a:fld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end</a:t>
            </a:r>
            <a:endParaRPr lang="he-IL" sz="180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>start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d1: </a:t>
            </a:r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d2: </a:t>
            </a: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d3: </a:t>
            </a: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40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/>
          <p:cNvCxnSpPr>
            <a:stCxn id="29" idx="3"/>
            <a:endCxn id="36" idx="1"/>
          </p:cNvCxnSpPr>
          <p:nvPr/>
        </p:nvCxnSpPr>
        <p:spPr>
          <a:xfrm>
            <a:off x="5436096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927" y="1772816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7151" y="836712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9434" y="378904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91735" y="1340768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5764" y="1916832"/>
            <a:ext cx="916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7201" y="2492896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d4: </a:t>
            </a:r>
            <a:r>
              <a:rPr lang="en-US" sz="1800" dirty="0" smtClean="0">
                <a:latin typeface="+mn-lt"/>
              </a:rPr>
              <a:t>y = t * 4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      x &lt; y + z </a:t>
            </a: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d5: </a:t>
            </a: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31" name="מחבר חץ ישר 30"/>
          <p:cNvCxnSpPr>
            <a:stCxn id="29" idx="2"/>
            <a:endCxn id="30" idx="0"/>
          </p:cNvCxnSpPr>
          <p:nvPr/>
        </p:nvCxnSpPr>
        <p:spPr>
          <a:xfrm flipH="1">
            <a:off x="4486990" y="4840744"/>
            <a:ext cx="1300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28"/>
          <p:cNvCxnSpPr>
            <a:stCxn id="30" idx="2"/>
            <a:endCxn id="29" idx="0"/>
          </p:cNvCxnSpPr>
          <p:nvPr/>
        </p:nvCxnSpPr>
        <p:spPr>
          <a:xfrm rot="5400000" flipH="1" flipV="1">
            <a:off x="3056543" y="4793863"/>
            <a:ext cx="2873896" cy="13002"/>
          </a:xfrm>
          <a:prstGeom prst="curvedConnector5">
            <a:avLst>
              <a:gd name="adj1" fmla="val -7954"/>
              <a:gd name="adj2" fmla="val 9057883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65588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09260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2780928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(immediately)</a:t>
            </a:r>
            <a:br>
              <a:rPr lang="en-US" sz="1800" dirty="0" smtClean="0">
                <a:solidFill>
                  <a:srgbClr val="FF0000"/>
                </a:solidFill>
                <a:latin typeface="+mn-lt"/>
              </a:rPr>
            </a:b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LOOP-INV = {t, z}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4355976" y="393305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211960" y="422108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3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-176591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LOOP-INV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317</a:t>
            </a:fld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end</a:t>
            </a:r>
            <a:endParaRPr lang="he-IL" sz="180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>start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d1: </a:t>
            </a:r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d2: </a:t>
            </a: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d3: </a:t>
            </a: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40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/>
          <p:cNvCxnSpPr>
            <a:stCxn id="29" idx="3"/>
            <a:endCxn id="36" idx="1"/>
          </p:cNvCxnSpPr>
          <p:nvPr/>
        </p:nvCxnSpPr>
        <p:spPr>
          <a:xfrm>
            <a:off x="5436096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927" y="1772816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7151" y="836712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9434" y="378904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91735" y="1340768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5764" y="1916832"/>
            <a:ext cx="916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7201" y="2492896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d4: </a:t>
            </a:r>
            <a:r>
              <a:rPr lang="en-US" sz="1800" dirty="0" smtClean="0">
                <a:latin typeface="+mn-lt"/>
              </a:rPr>
              <a:t>y = t * 4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      x &lt; y + z </a:t>
            </a: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d5: </a:t>
            </a: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31" name="מחבר חץ ישר 30"/>
          <p:cNvCxnSpPr>
            <a:stCxn id="29" idx="2"/>
            <a:endCxn id="30" idx="0"/>
          </p:cNvCxnSpPr>
          <p:nvPr/>
        </p:nvCxnSpPr>
        <p:spPr>
          <a:xfrm flipH="1">
            <a:off x="4486990" y="4840744"/>
            <a:ext cx="1300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28"/>
          <p:cNvCxnSpPr>
            <a:stCxn id="30" idx="2"/>
            <a:endCxn id="29" idx="0"/>
          </p:cNvCxnSpPr>
          <p:nvPr/>
        </p:nvCxnSpPr>
        <p:spPr>
          <a:xfrm rot="5400000" flipH="1" flipV="1">
            <a:off x="3056543" y="4793863"/>
            <a:ext cx="2873896" cy="13002"/>
          </a:xfrm>
          <a:prstGeom prst="curvedConnector5">
            <a:avLst>
              <a:gd name="adj1" fmla="val -7954"/>
              <a:gd name="adj2" fmla="val 9057883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65588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09260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2780928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(immediately)</a:t>
            </a:r>
            <a:br>
              <a:rPr lang="en-US" sz="1800" dirty="0" smtClean="0">
                <a:solidFill>
                  <a:srgbClr val="FF0000"/>
                </a:solidFill>
                <a:latin typeface="+mn-lt"/>
              </a:rPr>
            </a:b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LOOP-INV = {t, z}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283968" y="558924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4788024" y="530120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318</a:t>
            </a:fld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end</a:t>
            </a:r>
            <a:endParaRPr lang="he-IL" sz="180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>start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d1: </a:t>
            </a:r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d2: </a:t>
            </a: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d3: </a:t>
            </a: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40" idx="2"/>
          </p:cNvCxnSpPr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/>
          <p:cNvCxnSpPr>
            <a:stCxn id="29" idx="3"/>
            <a:endCxn id="36" idx="1"/>
          </p:cNvCxnSpPr>
          <p:nvPr/>
        </p:nvCxnSpPr>
        <p:spPr>
          <a:xfrm>
            <a:off x="5436096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927" y="1772816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836712"/>
            <a:ext cx="3289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{}</a:t>
            </a:r>
            <a:endParaRPr lang="he-IL" dirty="0" smtClean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9434" y="378904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91735" y="1340768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5764" y="1916832"/>
            <a:ext cx="916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7201" y="2492896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2780928"/>
            <a:ext cx="2952328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LOOP-INV = {t, z}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d4: </a:t>
            </a:r>
            <a:r>
              <a:rPr lang="en-US" sz="1800" dirty="0" smtClean="0">
                <a:latin typeface="+mn-lt"/>
              </a:rPr>
              <a:t>y = t * 4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      x &lt; y + z </a:t>
            </a: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d5: </a:t>
            </a: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31" name="מחבר חץ ישר 30"/>
          <p:cNvCxnSpPr>
            <a:stCxn id="29" idx="2"/>
            <a:endCxn id="30" idx="0"/>
          </p:cNvCxnSpPr>
          <p:nvPr/>
        </p:nvCxnSpPr>
        <p:spPr>
          <a:xfrm flipH="1">
            <a:off x="4486990" y="4840744"/>
            <a:ext cx="1300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28"/>
          <p:cNvCxnSpPr>
            <a:stCxn id="30" idx="2"/>
            <a:endCxn id="29" idx="0"/>
          </p:cNvCxnSpPr>
          <p:nvPr/>
        </p:nvCxnSpPr>
        <p:spPr>
          <a:xfrm rot="5400000" flipH="1" flipV="1">
            <a:off x="3056543" y="4793863"/>
            <a:ext cx="2873896" cy="13002"/>
          </a:xfrm>
          <a:prstGeom prst="curvedConnector5">
            <a:avLst>
              <a:gd name="adj1" fmla="val -7954"/>
              <a:gd name="adj2" fmla="val 9057883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65588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09260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כותרת 1"/>
          <p:cNvSpPr txBox="1">
            <a:spLocks/>
          </p:cNvSpPr>
          <p:nvPr/>
        </p:nvSpPr>
        <p:spPr bwMode="auto">
          <a:xfrm>
            <a:off x="722086" y="-14514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Computing LOOP-INV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13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-14514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LOOP-INV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319</a:t>
            </a:fld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3563888" y="3363416"/>
            <a:ext cx="18722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d4: </a:t>
            </a:r>
            <a:r>
              <a:rPr lang="en-US" sz="1800" dirty="0" smtClean="0">
                <a:latin typeface="+mn-lt"/>
              </a:rPr>
              <a:t>y = t * 4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      x &lt; y + z </a:t>
            </a: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92280" y="3778915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end</a:t>
            </a:r>
            <a:endParaRPr lang="he-IL" sz="180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7903" y="5313982"/>
            <a:ext cx="15581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d5: </a:t>
            </a:r>
            <a:r>
              <a:rPr lang="en-US" sz="1800" dirty="0" smtClean="0">
                <a:latin typeface="+mn-lt"/>
              </a:rPr>
              <a:t>x = x + 1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38" name="מחבר חץ ישר 37"/>
          <p:cNvCxnSpPr>
            <a:stCxn id="35" idx="2"/>
            <a:endCxn id="37" idx="0"/>
          </p:cNvCxnSpPr>
          <p:nvPr/>
        </p:nvCxnSpPr>
        <p:spPr>
          <a:xfrm flipH="1">
            <a:off x="4486990" y="4840744"/>
            <a:ext cx="13002" cy="4732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7942" y="1529209"/>
            <a:ext cx="1015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latin typeface="+mn-lt"/>
              </a:rPr>
              <a:t>start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3908" y="836712"/>
            <a:ext cx="147616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006600"/>
                </a:solidFill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d1: </a:t>
            </a:r>
            <a:r>
              <a:rPr lang="en-US" sz="1800" dirty="0" smtClean="0">
                <a:latin typeface="+mn-lt"/>
              </a:rPr>
              <a:t>y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d2: </a:t>
            </a:r>
            <a:r>
              <a:rPr lang="en-US" sz="1800" dirty="0" smtClean="0">
                <a:latin typeface="+mn-lt"/>
              </a:rPr>
              <a:t>t = …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solidFill>
                  <a:srgbClr val="006600"/>
                </a:solidFill>
                <a:latin typeface="+mn-lt"/>
              </a:rPr>
              <a:t>d3: </a:t>
            </a:r>
            <a:r>
              <a:rPr lang="en-US" sz="1800" dirty="0" smtClean="0">
                <a:latin typeface="+mn-lt"/>
              </a:rPr>
              <a:t>z = …</a:t>
            </a:r>
            <a:br>
              <a:rPr lang="en-US" sz="1800" dirty="0" smtClean="0">
                <a:latin typeface="+mn-lt"/>
              </a:rPr>
            </a:br>
            <a:endParaRPr lang="he-IL" sz="1800" dirty="0" smtClean="0">
              <a:latin typeface="+mn-lt"/>
            </a:endParaRPr>
          </a:p>
        </p:txBody>
      </p:sp>
      <p:cxnSp>
        <p:nvCxnSpPr>
          <p:cNvPr id="41" name="מחבר חץ ישר 40"/>
          <p:cNvCxnSpPr>
            <a:stCxn id="39" idx="3"/>
            <a:endCxn id="40" idx="1"/>
          </p:cNvCxnSpPr>
          <p:nvPr/>
        </p:nvCxnSpPr>
        <p:spPr>
          <a:xfrm>
            <a:off x="2843808" y="1852375"/>
            <a:ext cx="9001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/>
          <p:cNvCxnSpPr>
            <a:stCxn id="35" idx="3"/>
            <a:endCxn id="36" idx="1"/>
          </p:cNvCxnSpPr>
          <p:nvPr/>
        </p:nvCxnSpPr>
        <p:spPr>
          <a:xfrm>
            <a:off x="5436096" y="4102080"/>
            <a:ext cx="1656184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28"/>
          <p:cNvCxnSpPr>
            <a:stCxn id="37" idx="2"/>
            <a:endCxn id="35" idx="0"/>
          </p:cNvCxnSpPr>
          <p:nvPr/>
        </p:nvCxnSpPr>
        <p:spPr>
          <a:xfrm rot="5400000" flipH="1" flipV="1">
            <a:off x="3056543" y="4793863"/>
            <a:ext cx="2873896" cy="13002"/>
          </a:xfrm>
          <a:prstGeom prst="curvedConnector5">
            <a:avLst>
              <a:gd name="adj1" fmla="val -7954"/>
              <a:gd name="adj2" fmla="val 9057883"/>
              <a:gd name="adj3" fmla="val 107954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927" y="1772816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7151" y="836712"/>
            <a:ext cx="338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65588" y="3356992"/>
            <a:ext cx="2022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09260" y="5301208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9434" y="378904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91735" y="1340768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5764" y="1916832"/>
            <a:ext cx="9161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7201" y="2492896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{d1, d2, d3}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32786" y="3933056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75343" y="443711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46089" y="5877272"/>
            <a:ext cx="16758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{d2, d3, d4, d5}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2780928"/>
            <a:ext cx="2952328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LOOP-INV = {t, z, y}</a:t>
            </a:r>
            <a:endParaRPr lang="he-IL" sz="1800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מחבר חץ ישר 25"/>
          <p:cNvCxnSpPr/>
          <p:nvPr/>
        </p:nvCxnSpPr>
        <p:spPr>
          <a:xfrm>
            <a:off x="4481990" y="2868037"/>
            <a:ext cx="0" cy="4953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y;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-200781"/>
            <a:ext cx="7772400" cy="1143000"/>
          </a:xfrm>
        </p:spPr>
        <p:txBody>
          <a:bodyPr/>
          <a:lstStyle/>
          <a:p>
            <a:r>
              <a:rPr lang="en-US" dirty="0" smtClean="0"/>
              <a:t>Induction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320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1988840"/>
            <a:ext cx="511256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x) 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j = a + 4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a[j] = j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+ 1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5615608" y="4222540"/>
            <a:ext cx="3528392" cy="1368152"/>
          </a:xfrm>
          <a:prstGeom prst="wedgeRectCallout">
            <a:avLst>
              <a:gd name="adj1" fmla="val -57426"/>
              <a:gd name="adj2" fmla="val -1273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is incremented by a loop-invariant expression on each iteration – this is called an </a:t>
            </a:r>
            <a:r>
              <a:rPr lang="en-US" sz="2000" dirty="0" smtClean="0">
                <a:solidFill>
                  <a:srgbClr val="0000FF"/>
                </a:solidFill>
              </a:rPr>
              <a:t>induction variable</a:t>
            </a:r>
            <a:endParaRPr lang="he-IL" sz="2000" dirty="0" smtClean="0">
              <a:solidFill>
                <a:srgbClr val="0000FF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87926" y="997477"/>
            <a:ext cx="2736304" cy="936104"/>
          </a:xfrm>
          <a:prstGeom prst="wedgeRectCallout">
            <a:avLst>
              <a:gd name="adj1" fmla="val 39330"/>
              <a:gd name="adj2" fmla="val 1506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j is a linear function of the induction variable with multiplier 4</a:t>
            </a:r>
            <a:endParaRPr lang="he-IL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7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-128209"/>
            <a:ext cx="7772400" cy="1143000"/>
          </a:xfrm>
        </p:spPr>
        <p:txBody>
          <a:bodyPr/>
          <a:lstStyle/>
          <a:p>
            <a:r>
              <a:rPr lang="en-US" dirty="0" smtClean="0"/>
              <a:t>Strength-reduction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321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1988840"/>
            <a:ext cx="511256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 = a + 4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x) 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j = j + 4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a[j] = j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+ 1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הסבר מלבני 5"/>
          <p:cNvSpPr/>
          <p:nvPr/>
        </p:nvSpPr>
        <p:spPr>
          <a:xfrm>
            <a:off x="971600" y="1087112"/>
            <a:ext cx="2160240" cy="576064"/>
          </a:xfrm>
          <a:prstGeom prst="wedgeRectCallout">
            <a:avLst>
              <a:gd name="adj1" fmla="val 35497"/>
              <a:gd name="adj2" fmla="val 1275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Prepare initial value</a:t>
            </a:r>
            <a:endParaRPr lang="he-IL" sz="2000" dirty="0" smtClean="0">
              <a:solidFill>
                <a:srgbClr val="0000FF"/>
              </a:solidFill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5220072" y="2599280"/>
            <a:ext cx="2376264" cy="576064"/>
          </a:xfrm>
          <a:prstGeom prst="wedgeRectCallout">
            <a:avLst>
              <a:gd name="adj1" fmla="val -75990"/>
              <a:gd name="adj2" fmla="val -254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Increment by multiplier</a:t>
            </a:r>
            <a:endParaRPr lang="he-IL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0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6276" y="0"/>
            <a:ext cx="7772400" cy="1143000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y;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cxnSp>
        <p:nvCxnSpPr>
          <p:cNvPr id="18" name="מחבר חץ ישר 10"/>
          <p:cNvCxnSpPr>
            <a:stCxn id="16" idx="2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6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6752" y="0"/>
            <a:ext cx="7772400" cy="1143000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y;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cxnSp>
        <p:nvCxnSpPr>
          <p:cNvPr id="18" name="מחבר חץ ישר 10"/>
          <p:cNvCxnSpPr>
            <a:stCxn id="16" idx="2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137;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137;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35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cxnSp>
        <p:nvCxnSpPr>
          <p:cNvPr id="18" name="מחבר חץ ישר 10"/>
          <p:cNvCxnSpPr>
            <a:stCxn id="16" idx="2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2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434878"/>
            <a:ext cx="8229600" cy="778098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path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92978" y="3497232"/>
            <a:ext cx="38985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IR</a:t>
            </a:r>
            <a:endParaRPr lang="he-IL" sz="20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2925" y="3358733"/>
            <a:ext cx="1534695" cy="707886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Control-Flow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Graph</a:t>
            </a:r>
            <a:endParaRPr lang="he-IL" sz="2000" dirty="0" smtClean="0">
              <a:latin typeface="+mn-lt"/>
            </a:endParaRPr>
          </a:p>
        </p:txBody>
      </p:sp>
      <p:cxnSp>
        <p:nvCxnSpPr>
          <p:cNvPr id="8" name="מחבר חץ ישר 7"/>
          <p:cNvCxnSpPr>
            <a:stCxn id="5" idx="3"/>
            <a:endCxn id="11" idx="1"/>
          </p:cNvCxnSpPr>
          <p:nvPr/>
        </p:nvCxnSpPr>
        <p:spPr>
          <a:xfrm>
            <a:off x="682828" y="3697287"/>
            <a:ext cx="322309" cy="15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05137" y="3358733"/>
            <a:ext cx="92845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CFG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builder</a:t>
            </a:r>
            <a:endParaRPr lang="he-IL" sz="2000" dirty="0" smtClean="0">
              <a:latin typeface="+mn-lt"/>
            </a:endParaRPr>
          </a:p>
        </p:txBody>
      </p:sp>
      <p:cxnSp>
        <p:nvCxnSpPr>
          <p:cNvPr id="13" name="מחבר חץ ישר 12"/>
          <p:cNvCxnSpPr>
            <a:stCxn id="11" idx="3"/>
            <a:endCxn id="6" idx="1"/>
          </p:cNvCxnSpPr>
          <p:nvPr/>
        </p:nvCxnSpPr>
        <p:spPr>
          <a:xfrm>
            <a:off x="1933596" y="3712676"/>
            <a:ext cx="4793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28672" y="3358733"/>
            <a:ext cx="107971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Program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Analysis</a:t>
            </a:r>
            <a:endParaRPr lang="he-IL" sz="2000" dirty="0" smtClean="0">
              <a:latin typeface="+mn-lt"/>
            </a:endParaRPr>
          </a:p>
        </p:txBody>
      </p:sp>
      <p:grpSp>
        <p:nvGrpSpPr>
          <p:cNvPr id="3" name="קבוצה 99"/>
          <p:cNvGrpSpPr/>
          <p:nvPr/>
        </p:nvGrpSpPr>
        <p:grpSpPr>
          <a:xfrm>
            <a:off x="6808390" y="3712676"/>
            <a:ext cx="1782734" cy="1290047"/>
            <a:chOff x="6808390" y="3712676"/>
            <a:chExt cx="1782734" cy="1290047"/>
          </a:xfrm>
        </p:grpSpPr>
        <p:sp>
          <p:nvSpPr>
            <p:cNvPr id="24" name="TextBox 23"/>
            <p:cNvSpPr txBox="1"/>
            <p:nvPr/>
          </p:nvSpPr>
          <p:spPr>
            <a:xfrm>
              <a:off x="7296253" y="4294837"/>
              <a:ext cx="129487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Annotated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CFG</a:t>
              </a:r>
              <a:endParaRPr lang="he-IL" sz="2000" dirty="0" smtClean="0">
                <a:latin typeface="+mn-lt"/>
              </a:endParaRPr>
            </a:p>
          </p:txBody>
        </p:sp>
        <p:cxnSp>
          <p:nvCxnSpPr>
            <p:cNvPr id="25" name="מחבר חץ ישר 24"/>
            <p:cNvCxnSpPr>
              <a:stCxn id="18" idx="3"/>
              <a:endCxn id="24" idx="0"/>
            </p:cNvCxnSpPr>
            <p:nvPr/>
          </p:nvCxnSpPr>
          <p:spPr>
            <a:xfrm>
              <a:off x="6808390" y="3712676"/>
              <a:ext cx="1135299" cy="582161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קבוצה 100"/>
          <p:cNvGrpSpPr/>
          <p:nvPr/>
        </p:nvGrpSpPr>
        <p:grpSpPr>
          <a:xfrm>
            <a:off x="4812404" y="4942909"/>
            <a:ext cx="3131286" cy="707886"/>
            <a:chOff x="4812404" y="4942909"/>
            <a:chExt cx="3131286" cy="707886"/>
          </a:xfrm>
        </p:grpSpPr>
        <p:sp>
          <p:nvSpPr>
            <p:cNvPr id="30" name="TextBox 29"/>
            <p:cNvSpPr txBox="1"/>
            <p:nvPr/>
          </p:nvSpPr>
          <p:spPr>
            <a:xfrm>
              <a:off x="4812404" y="4942909"/>
              <a:ext cx="1800568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Optimizing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Transformation</a:t>
              </a:r>
              <a:endParaRPr lang="he-IL" sz="2000" dirty="0" smtClean="0">
                <a:latin typeface="+mn-lt"/>
              </a:endParaRPr>
            </a:p>
          </p:txBody>
        </p:sp>
        <p:cxnSp>
          <p:nvCxnSpPr>
            <p:cNvPr id="31" name="מחבר חץ ישר 30"/>
            <p:cNvCxnSpPr>
              <a:stCxn id="24" idx="2"/>
              <a:endCxn id="30" idx="3"/>
            </p:cNvCxnSpPr>
            <p:nvPr/>
          </p:nvCxnSpPr>
          <p:spPr>
            <a:xfrm rot="5400000">
              <a:off x="7131267" y="4484429"/>
              <a:ext cx="294129" cy="1330717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מחבר חץ ישר 37"/>
          <p:cNvCxnSpPr>
            <a:stCxn id="30" idx="1"/>
            <a:endCxn id="6" idx="2"/>
          </p:cNvCxnSpPr>
          <p:nvPr/>
        </p:nvCxnSpPr>
        <p:spPr>
          <a:xfrm rot="10800000">
            <a:off x="3180274" y="4066620"/>
            <a:ext cx="1632131" cy="12302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קבוצה 102"/>
          <p:cNvGrpSpPr/>
          <p:nvPr/>
        </p:nvGrpSpPr>
        <p:grpSpPr>
          <a:xfrm>
            <a:off x="6579508" y="1990581"/>
            <a:ext cx="1601618" cy="707886"/>
            <a:chOff x="6579508" y="1992322"/>
            <a:chExt cx="1601618" cy="707886"/>
          </a:xfrm>
        </p:grpSpPr>
        <p:sp>
          <p:nvSpPr>
            <p:cNvPr id="61" name="TextBox 60"/>
            <p:cNvSpPr txBox="1"/>
            <p:nvPr/>
          </p:nvSpPr>
          <p:spPr>
            <a:xfrm>
              <a:off x="7324952" y="1992322"/>
              <a:ext cx="85617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Target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Code</a:t>
              </a:r>
              <a:endParaRPr lang="he-IL" sz="2000" dirty="0" smtClean="0">
                <a:latin typeface="+mn-lt"/>
              </a:endParaRPr>
            </a:p>
          </p:txBody>
        </p:sp>
        <p:cxnSp>
          <p:nvCxnSpPr>
            <p:cNvPr id="62" name="מחבר חץ ישר 61"/>
            <p:cNvCxnSpPr>
              <a:stCxn id="58" idx="3"/>
              <a:endCxn id="61" idx="1"/>
            </p:cNvCxnSpPr>
            <p:nvPr/>
          </p:nvCxnSpPr>
          <p:spPr>
            <a:xfrm flipV="1">
              <a:off x="6579508" y="2346265"/>
              <a:ext cx="745444" cy="98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קבוצה 101"/>
          <p:cNvGrpSpPr/>
          <p:nvPr/>
        </p:nvGrpSpPr>
        <p:grpSpPr>
          <a:xfrm>
            <a:off x="2809686" y="1774557"/>
            <a:ext cx="3769822" cy="1584176"/>
            <a:chOff x="2809686" y="1774557"/>
            <a:chExt cx="3769822" cy="1584176"/>
          </a:xfrm>
        </p:grpSpPr>
        <p:sp>
          <p:nvSpPr>
            <p:cNvPr id="58" name="TextBox 57"/>
            <p:cNvSpPr txBox="1"/>
            <p:nvPr/>
          </p:nvSpPr>
          <p:spPr>
            <a:xfrm>
              <a:off x="4697537" y="1846565"/>
              <a:ext cx="1881971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Code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Generation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(+optimizations)</a:t>
              </a:r>
              <a:endParaRPr lang="he-IL" sz="2000" dirty="0" smtClean="0">
                <a:latin typeface="+mn-lt"/>
              </a:endParaRPr>
            </a:p>
          </p:txBody>
        </p:sp>
        <p:grpSp>
          <p:nvGrpSpPr>
            <p:cNvPr id="12" name="קבוצה 97"/>
            <p:cNvGrpSpPr/>
            <p:nvPr/>
          </p:nvGrpSpPr>
          <p:grpSpPr>
            <a:xfrm>
              <a:off x="2809686" y="1774557"/>
              <a:ext cx="1887851" cy="1584176"/>
              <a:chOff x="2809686" y="1556792"/>
              <a:chExt cx="1887851" cy="1584176"/>
            </a:xfrm>
          </p:grpSpPr>
          <p:cxnSp>
            <p:nvCxnSpPr>
              <p:cNvPr id="65" name="מחבר חץ ישר 64"/>
              <p:cNvCxnSpPr>
                <a:stCxn id="6" idx="0"/>
                <a:endCxn id="58" idx="1"/>
              </p:cNvCxnSpPr>
              <p:nvPr/>
            </p:nvCxnSpPr>
            <p:spPr>
              <a:xfrm flipV="1">
                <a:off x="3180273" y="2136632"/>
                <a:ext cx="1517264" cy="10043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809686" y="1556792"/>
                <a:ext cx="1665928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pPr algn="ctr" rtl="0"/>
                <a:r>
                  <a:rPr lang="en-US" sz="2000" i="1" dirty="0" smtClean="0">
                    <a:latin typeface="+mn-lt"/>
                  </a:rPr>
                  <a:t>done</a:t>
                </a:r>
                <a:br>
                  <a:rPr lang="en-US" sz="2000" i="1" dirty="0" smtClean="0">
                    <a:latin typeface="+mn-lt"/>
                  </a:rPr>
                </a:br>
                <a:r>
                  <a:rPr lang="en-US" sz="2000" i="1" dirty="0" smtClean="0">
                    <a:latin typeface="+mn-lt"/>
                  </a:rPr>
                  <a:t>with IR</a:t>
                </a:r>
                <a:br>
                  <a:rPr lang="en-US" sz="2000" i="1" dirty="0" smtClean="0">
                    <a:latin typeface="+mn-lt"/>
                  </a:rPr>
                </a:br>
                <a:r>
                  <a:rPr lang="en-US" sz="2000" i="1" dirty="0" smtClean="0">
                    <a:latin typeface="+mn-lt"/>
                  </a:rPr>
                  <a:t>optimizations</a:t>
                </a:r>
                <a:endParaRPr lang="he-IL" sz="2000" i="1" dirty="0" smtClean="0">
                  <a:latin typeface="+mn-lt"/>
                </a:endParaRPr>
              </a:p>
            </p:txBody>
          </p:sp>
        </p:grpSp>
      </p:grpSp>
      <p:grpSp>
        <p:nvGrpSpPr>
          <p:cNvPr id="14" name="קבוצה 94"/>
          <p:cNvGrpSpPr/>
          <p:nvPr/>
        </p:nvGrpSpPr>
        <p:grpSpPr>
          <a:xfrm>
            <a:off x="3947620" y="3070701"/>
            <a:ext cx="1781052" cy="707886"/>
            <a:chOff x="3947620" y="2852936"/>
            <a:chExt cx="1781052" cy="707886"/>
          </a:xfrm>
        </p:grpSpPr>
        <p:cxnSp>
          <p:nvCxnSpPr>
            <p:cNvPr id="19" name="מחבר חץ ישר 18"/>
            <p:cNvCxnSpPr>
              <a:stCxn id="6" idx="3"/>
              <a:endCxn id="18" idx="1"/>
            </p:cNvCxnSpPr>
            <p:nvPr/>
          </p:nvCxnSpPr>
          <p:spPr>
            <a:xfrm>
              <a:off x="3947620" y="3494911"/>
              <a:ext cx="17810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4031514" y="2852936"/>
              <a:ext cx="166592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i="1" dirty="0" smtClean="0">
                  <a:latin typeface="+mn-lt"/>
                </a:rPr>
                <a:t>IR</a:t>
              </a:r>
              <a:br>
                <a:rPr lang="en-US" sz="2000" i="1" dirty="0" smtClean="0">
                  <a:latin typeface="+mn-lt"/>
                </a:rPr>
              </a:br>
              <a:r>
                <a:rPr lang="en-US" sz="2000" i="1" dirty="0" smtClean="0">
                  <a:latin typeface="+mn-lt"/>
                </a:rPr>
                <a:t>optimizations</a:t>
              </a:r>
              <a:endParaRPr lang="he-IL" sz="2000" i="1" dirty="0" smtClean="0">
                <a:latin typeface="+mn-lt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963351" y="2629243"/>
            <a:ext cx="4963298" cy="1359243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For brevity: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Simplified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IR for procedure returns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2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39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670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points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16485" y="2060848"/>
            <a:ext cx="101963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source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code</a:t>
            </a:r>
            <a:endParaRPr lang="he-IL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4605" y="2060848"/>
            <a:ext cx="86048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Front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end</a:t>
            </a:r>
            <a:endParaRPr lang="he-IL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4699" y="2247727"/>
            <a:ext cx="4293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IR</a:t>
            </a:r>
            <a:endParaRPr lang="he-IL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1207" y="2060848"/>
            <a:ext cx="142493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Code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generator</a:t>
            </a:r>
            <a:endParaRPr lang="he-IL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0618" y="2060848"/>
            <a:ext cx="94358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target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code</a:t>
            </a:r>
            <a:endParaRPr lang="he-IL" dirty="0">
              <a:latin typeface="+mn-lt"/>
            </a:endParaRPr>
          </a:p>
        </p:txBody>
      </p:sp>
      <p:cxnSp>
        <p:nvCxnSpPr>
          <p:cNvPr id="11" name="מחבר חץ ישר 10"/>
          <p:cNvCxnSpPr>
            <a:stCxn id="5" idx="3"/>
            <a:endCxn id="6" idx="1"/>
          </p:cNvCxnSpPr>
          <p:nvPr/>
        </p:nvCxnSpPr>
        <p:spPr>
          <a:xfrm>
            <a:off x="1636115" y="2476347"/>
            <a:ext cx="6484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6" idx="3"/>
            <a:endCxn id="7" idx="1"/>
          </p:cNvCxnSpPr>
          <p:nvPr/>
        </p:nvCxnSpPr>
        <p:spPr>
          <a:xfrm>
            <a:off x="3145087" y="2476347"/>
            <a:ext cx="759612" cy="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7" idx="3"/>
            <a:endCxn id="8" idx="1"/>
          </p:cNvCxnSpPr>
          <p:nvPr/>
        </p:nvCxnSpPr>
        <p:spPr>
          <a:xfrm flipV="1">
            <a:off x="4334023" y="2476347"/>
            <a:ext cx="687184" cy="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8" idx="3"/>
            <a:endCxn id="9" idx="1"/>
          </p:cNvCxnSpPr>
          <p:nvPr/>
        </p:nvCxnSpPr>
        <p:spPr>
          <a:xfrm>
            <a:off x="6446146" y="2476347"/>
            <a:ext cx="594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56264" y="3452807"/>
            <a:ext cx="2367054" cy="1200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User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profile program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change algorithm</a:t>
            </a:r>
            <a:endParaRPr lang="he-IL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70905" y="3452807"/>
            <a:ext cx="2487430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Compiler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err="1" smtClean="0">
                <a:latin typeface="+mn-lt"/>
              </a:rPr>
              <a:t>intraprocedural</a:t>
            </a:r>
            <a:r>
              <a:rPr lang="en-US" dirty="0" smtClean="0">
                <a:latin typeface="+mn-lt"/>
              </a:rPr>
              <a:t> IR</a:t>
            </a:r>
          </a:p>
          <a:p>
            <a:pPr algn="ctr" rtl="0"/>
            <a:r>
              <a:rPr lang="en-US" dirty="0" err="1" smtClean="0">
                <a:latin typeface="+mn-lt"/>
              </a:rPr>
              <a:t>Interprocedural</a:t>
            </a:r>
            <a:r>
              <a:rPr lang="en-US" dirty="0" smtClean="0">
                <a:latin typeface="+mn-lt"/>
              </a:rPr>
              <a:t> IR</a:t>
            </a:r>
          </a:p>
          <a:p>
            <a:pPr algn="ctr" rtl="0"/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lt"/>
              </a:rPr>
              <a:t>IR optimizations</a:t>
            </a:r>
            <a:endParaRPr lang="he-IL" b="1" dirty="0">
              <a:solidFill>
                <a:schemeClr val="bg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961" y="3452807"/>
            <a:ext cx="344427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Compiler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register allocation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instruction selection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peephole transformations</a:t>
            </a:r>
            <a:endParaRPr lang="he-IL" dirty="0">
              <a:latin typeface="+mn-lt"/>
            </a:endParaRPr>
          </a:p>
        </p:txBody>
      </p:sp>
      <p:cxnSp>
        <p:nvCxnSpPr>
          <p:cNvPr id="26" name="מחבר ישר 25"/>
          <p:cNvCxnSpPr>
            <a:stCxn id="5" idx="2"/>
            <a:endCxn id="22" idx="0"/>
          </p:cNvCxnSpPr>
          <p:nvPr/>
        </p:nvCxnSpPr>
        <p:spPr>
          <a:xfrm>
            <a:off x="1126300" y="2891845"/>
            <a:ext cx="963" cy="5609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ישר 26"/>
          <p:cNvCxnSpPr>
            <a:stCxn id="7" idx="2"/>
            <a:endCxn id="23" idx="0"/>
          </p:cNvCxnSpPr>
          <p:nvPr/>
        </p:nvCxnSpPr>
        <p:spPr>
          <a:xfrm flipH="1">
            <a:off x="4114620" y="2709392"/>
            <a:ext cx="4741" cy="7434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/>
          <p:cNvCxnSpPr>
            <a:stCxn id="9" idx="2"/>
            <a:endCxn id="24" idx="0"/>
          </p:cNvCxnSpPr>
          <p:nvPr/>
        </p:nvCxnSpPr>
        <p:spPr>
          <a:xfrm>
            <a:off x="7512412" y="2891845"/>
            <a:ext cx="1685" cy="5609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37"/>
          <p:cNvGrpSpPr/>
          <p:nvPr/>
        </p:nvGrpSpPr>
        <p:grpSpPr>
          <a:xfrm>
            <a:off x="3770438" y="5417927"/>
            <a:ext cx="744615" cy="1440073"/>
            <a:chOff x="3793419" y="4322800"/>
            <a:chExt cx="744615" cy="1440073"/>
          </a:xfrm>
        </p:grpSpPr>
        <p:sp>
          <p:nvSpPr>
            <p:cNvPr id="36" name="חץ למעלה 35"/>
            <p:cNvSpPr/>
            <p:nvPr/>
          </p:nvSpPr>
          <p:spPr>
            <a:xfrm>
              <a:off x="3923928" y="4322800"/>
              <a:ext cx="484632" cy="978408"/>
            </a:xfrm>
            <a:prstGeom prst="up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93419" y="5301208"/>
              <a:ext cx="74461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chemeClr val="accent1"/>
                  </a:solidFill>
                  <a:latin typeface="+mn-lt"/>
                </a:rPr>
                <a:t>now</a:t>
              </a:r>
              <a:endParaRPr lang="he-IL" b="1" dirty="0" smtClean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7379730" y="933623"/>
            <a:ext cx="1064053" cy="322648"/>
          </a:xfrm>
          <a:prstGeom prst="wedgeRoundRectCallout">
            <a:avLst>
              <a:gd name="adj1" fmla="val -107311"/>
              <a:gd name="adj2" fmla="val 57217"/>
              <a:gd name="adj3" fmla="val 16667"/>
            </a:avLst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Size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of Object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8196650" y="2307969"/>
            <a:ext cx="892431" cy="322648"/>
          </a:xfrm>
          <a:prstGeom prst="wedgeRoundRectCallout">
            <a:avLst>
              <a:gd name="adj1" fmla="val -89892"/>
              <a:gd name="adj2" fmla="val -57676"/>
              <a:gd name="adj3" fmla="val 16667"/>
            </a:avLst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Object Class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3926703" y="906163"/>
            <a:ext cx="1414162" cy="689233"/>
          </a:xfrm>
          <a:prstGeom prst="wedgeRoundRectCallout">
            <a:avLst>
              <a:gd name="adj1" fmla="val 53014"/>
              <a:gd name="adj2" fmla="val 10045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For simplicity, ignore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Popping return value,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parameters etc.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391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41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42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43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947298" y="4503353"/>
            <a:ext cx="1180756" cy="322648"/>
          </a:xfrm>
          <a:prstGeom prst="wedgeRoundRectCallout">
            <a:avLst>
              <a:gd name="adj1" fmla="val 66256"/>
              <a:gd name="adj2" fmla="val 21047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Points to </a:t>
            </a:r>
            <a:r>
              <a:rPr lang="en-US" sz="1200" dirty="0" err="1" smtClean="0">
                <a:latin typeface="+mn-lt"/>
              </a:rPr>
              <a:t>ObjectC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948672" y="4950942"/>
            <a:ext cx="1180756" cy="322648"/>
          </a:xfrm>
          <a:prstGeom prst="wedgeRoundRectCallout">
            <a:avLst>
              <a:gd name="adj1" fmla="val 72070"/>
              <a:gd name="adj2" fmla="val -23634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Start of </a:t>
            </a:r>
            <a:r>
              <a:rPr lang="en-US" sz="1200" dirty="0" err="1" smtClean="0">
                <a:latin typeface="Courier"/>
                <a:cs typeface="Courier"/>
              </a:rPr>
              <a:t>fn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S</a:t>
            </a:r>
            <a:r>
              <a:rPr lang="en-US" dirty="0" smtClean="0"/>
              <a:t>ubexpression </a:t>
            </a:r>
            <a:r>
              <a:rPr lang="en-US" b="1" dirty="0" smtClean="0"/>
              <a:t>E</a:t>
            </a:r>
            <a:r>
              <a:rPr lang="en-US" dirty="0" smtClean="0"/>
              <a:t>limination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we have two variable assignments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v1 = a op b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…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v2 = a op b      </a:t>
            </a:r>
          </a:p>
          <a:p>
            <a:r>
              <a:rPr lang="en-US" dirty="0" smtClean="0"/>
              <a:t>and the values of v1, a, and b have not changed between the assignments, rewrite the code as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v1 = a op b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he-IL" dirty="0" smtClean="0">
                <a:solidFill>
                  <a:srgbClr val="000000"/>
                </a:solidFill>
              </a:rPr>
              <a:t>…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v2 = v1</a:t>
            </a:r>
          </a:p>
          <a:p>
            <a:r>
              <a:rPr lang="en-US" dirty="0" smtClean="0"/>
              <a:t>Eliminates useless recalculation</a:t>
            </a:r>
          </a:p>
          <a:p>
            <a:r>
              <a:rPr lang="en-US" dirty="0" smtClean="0"/>
              <a:t>Paves the way for later optimizations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S</a:t>
            </a:r>
            <a:r>
              <a:rPr lang="en-US" dirty="0" smtClean="0"/>
              <a:t>ubexpression </a:t>
            </a:r>
            <a:r>
              <a:rPr lang="en-US" b="1" dirty="0" smtClean="0"/>
              <a:t>E</a:t>
            </a:r>
            <a:r>
              <a:rPr lang="en-US" dirty="0" smtClean="0"/>
              <a:t>limination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we have two variable assignments</a:t>
            </a:r>
            <a:br>
              <a:rPr lang="en-US" dirty="0" smtClean="0"/>
            </a:br>
            <a:r>
              <a:rPr lang="en-US" dirty="0" smtClean="0"/>
              <a:t>v1 = a op b     </a:t>
            </a:r>
            <a:r>
              <a:rPr lang="en-US" dirty="0" smtClean="0">
                <a:solidFill>
                  <a:srgbClr val="0000FF"/>
                </a:solidFill>
              </a:rPr>
              <a:t>[or:  v1 = a]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he-IL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v2 = a op b     </a:t>
            </a:r>
            <a:r>
              <a:rPr lang="en-US" dirty="0" smtClean="0">
                <a:solidFill>
                  <a:srgbClr val="0000FF"/>
                </a:solidFill>
              </a:rPr>
              <a:t>[or:  v2 = a] </a:t>
            </a:r>
          </a:p>
          <a:p>
            <a:r>
              <a:rPr lang="en-US" dirty="0" smtClean="0"/>
              <a:t>and the values of v1, a, and b have not changed between the assignments, rewrite the code as</a:t>
            </a:r>
            <a:br>
              <a:rPr lang="en-US" dirty="0" smtClean="0"/>
            </a:br>
            <a:r>
              <a:rPr lang="en-US" dirty="0" smtClean="0"/>
              <a:t>v1 = a op </a:t>
            </a:r>
            <a:r>
              <a:rPr lang="en-US" dirty="0"/>
              <a:t>b     </a:t>
            </a:r>
            <a:r>
              <a:rPr lang="en-US" dirty="0">
                <a:solidFill>
                  <a:srgbClr val="0000FF"/>
                </a:solidFill>
              </a:rPr>
              <a:t>[or:  </a:t>
            </a:r>
            <a:r>
              <a:rPr lang="en-US" dirty="0" smtClean="0">
                <a:solidFill>
                  <a:srgbClr val="0000FF"/>
                </a:solidFill>
              </a:rPr>
              <a:t>v1 </a:t>
            </a:r>
            <a:r>
              <a:rPr lang="en-US" dirty="0">
                <a:solidFill>
                  <a:srgbClr val="0000FF"/>
                </a:solidFill>
              </a:rPr>
              <a:t>= a]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v2 = v1            </a:t>
            </a:r>
          </a:p>
          <a:p>
            <a:r>
              <a:rPr lang="en-US" dirty="0" smtClean="0"/>
              <a:t>Eliminates useless recalculation</a:t>
            </a:r>
          </a:p>
          <a:p>
            <a:r>
              <a:rPr lang="en-US" dirty="0" smtClean="0"/>
              <a:t>Paves the way for later optimizations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9752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1021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5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3703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9645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code better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_tmp4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50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481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51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2028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have a variable assignment</a:t>
            </a:r>
            <a:br>
              <a:rPr lang="en-US" dirty="0" smtClean="0"/>
            </a:br>
            <a:r>
              <a:rPr lang="en-US" dirty="0" smtClean="0"/>
              <a:t>v1 = v2</a:t>
            </a:r>
            <a:br>
              <a:rPr lang="en-US" dirty="0" smtClean="0"/>
            </a:br>
            <a:r>
              <a:rPr lang="en-US" dirty="0" smtClean="0"/>
              <a:t>then as long as v1 and v2 are not reassigned, we can rewrite expressions of the form</a:t>
            </a:r>
            <a:br>
              <a:rPr lang="en-US" dirty="0" smtClean="0"/>
            </a:br>
            <a:r>
              <a:rPr lang="en-US" dirty="0" smtClean="0"/>
              <a:t>a = … v1 …</a:t>
            </a:r>
            <a:br>
              <a:rPr lang="en-US" dirty="0" smtClean="0"/>
            </a:br>
            <a:r>
              <a:rPr lang="en-US" dirty="0" smtClean="0"/>
              <a:t>as</a:t>
            </a:r>
            <a:br>
              <a:rPr lang="en-US" dirty="0" smtClean="0"/>
            </a:br>
            <a:r>
              <a:rPr lang="en-US" dirty="0" smtClean="0"/>
              <a:t>a = … v2 …</a:t>
            </a:r>
            <a:br>
              <a:rPr lang="en-US" dirty="0" smtClean="0"/>
            </a:br>
            <a:r>
              <a:rPr lang="en-US" dirty="0" smtClean="0"/>
              <a:t>provided that such a rewrite is legal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5194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_tmp2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8739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081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0114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6483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1925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5127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code “better”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3601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*(_tmp1)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61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5206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279136" y="4771081"/>
            <a:ext cx="2368378" cy="961081"/>
          </a:xfrm>
          <a:prstGeom prst="wedgeRoundRectCallout">
            <a:avLst>
              <a:gd name="adj1" fmla="val 75109"/>
              <a:gd name="adj2" fmla="val -61786"/>
              <a:gd name="adj3" fmla="val 16667"/>
            </a:avLst>
          </a:prstGeom>
          <a:solidFill>
            <a:srgbClr val="FFFF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Is this transformation OK?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What do we need to know?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69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0336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1482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1757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4571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assignment to a variable v is called </a:t>
            </a:r>
            <a:r>
              <a:rPr lang="en-US" dirty="0" smtClean="0">
                <a:solidFill>
                  <a:srgbClr val="0000FF"/>
                </a:solidFill>
              </a:rPr>
              <a:t>dead</a:t>
            </a:r>
            <a:r>
              <a:rPr lang="en-US" dirty="0" smtClean="0"/>
              <a:t> if the value of that assignment is never read anywhere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Dead code elimination </a:t>
            </a:r>
            <a:r>
              <a:rPr lang="en-US" dirty="0" smtClean="0"/>
              <a:t>removes dead assignments from IR</a:t>
            </a:r>
          </a:p>
          <a:p>
            <a:r>
              <a:rPr lang="en-US" dirty="0" smtClean="0"/>
              <a:t>Determining whether an assignment is dead depends on what variable is being assigned to and when it's being assigned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68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</p:spTree>
    <p:extLst>
      <p:ext uri="{BB962C8B-B14F-4D97-AF65-F5344CB8AC3E}">
        <p14:creationId xmlns:p14="http://schemas.microsoft.com/office/powerpoint/2010/main" val="3815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urved Connector 7"/>
          <p:cNvCxnSpPr/>
          <p:nvPr/>
        </p:nvCxnSpPr>
        <p:spPr bwMode="auto">
          <a:xfrm>
            <a:off x="5999892" y="1173892"/>
            <a:ext cx="940486" cy="377567"/>
          </a:xfrm>
          <a:prstGeom prst="curvedConnector3">
            <a:avLst>
              <a:gd name="adj1" fmla="val 144161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stCxn id="38" idx="1"/>
            <a:endCxn id="37" idx="1"/>
          </p:cNvCxnSpPr>
          <p:nvPr/>
        </p:nvCxnSpPr>
        <p:spPr bwMode="auto">
          <a:xfrm rot="10800000" flipH="1" flipV="1">
            <a:off x="5431480" y="1968156"/>
            <a:ext cx="362466" cy="554681"/>
          </a:xfrm>
          <a:prstGeom prst="curvedConnector3">
            <a:avLst>
              <a:gd name="adj1" fmla="val -63068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urved Connector 48"/>
          <p:cNvCxnSpPr>
            <a:stCxn id="48" idx="3"/>
            <a:endCxn id="47" idx="1"/>
          </p:cNvCxnSpPr>
          <p:nvPr/>
        </p:nvCxnSpPr>
        <p:spPr bwMode="auto">
          <a:xfrm>
            <a:off x="5508367" y="3795585"/>
            <a:ext cx="671384" cy="252626"/>
          </a:xfrm>
          <a:prstGeom prst="curvedConnector3">
            <a:avLst>
              <a:gd name="adj1" fmla="val -7260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179751" y="3948670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30799" y="3696044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69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793946" y="2423297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31480" y="1868616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Curved Connector 58"/>
          <p:cNvCxnSpPr>
            <a:stCxn id="61" idx="3"/>
            <a:endCxn id="60" idx="2"/>
          </p:cNvCxnSpPr>
          <p:nvPr/>
        </p:nvCxnSpPr>
        <p:spPr bwMode="auto">
          <a:xfrm>
            <a:off x="5406767" y="5046364"/>
            <a:ext cx="1100438" cy="1045518"/>
          </a:xfrm>
          <a:prstGeom prst="curvedConnector4">
            <a:avLst>
              <a:gd name="adj1" fmla="val -31566"/>
              <a:gd name="adj2" fmla="val 154695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6318421" y="5892801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29199" y="4946823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dirty="0" smtClean="0"/>
              <a:t>“Optimized” evaluation</a:t>
            </a:r>
            <a:endParaRPr lang="en-US" dirty="0"/>
          </a:p>
        </p:txBody>
      </p:sp>
      <p:sp>
        <p:nvSpPr>
          <p:cNvPr id="754691" name="Text Box 3"/>
          <p:cNvSpPr txBox="1">
            <a:spLocks noChangeArrowheads="1"/>
          </p:cNvSpPr>
          <p:nvPr/>
        </p:nvSpPr>
        <p:spPr bwMode="auto">
          <a:xfrm>
            <a:off x="3941763" y="4678641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5291138" y="5542241"/>
            <a:ext cx="31465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6034088" y="5542241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54694" name="Text Box 6"/>
          <p:cNvSpPr txBox="1">
            <a:spLocks noChangeArrowheads="1"/>
          </p:cNvSpPr>
          <p:nvPr/>
        </p:nvSpPr>
        <p:spPr bwMode="auto">
          <a:xfrm>
            <a:off x="5638800" y="4721504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54695" name="AutoShape 7"/>
          <p:cNvCxnSpPr>
            <a:cxnSpLocks noChangeShapeType="1"/>
            <a:stCxn id="754692" idx="0"/>
            <a:endCxn id="754694" idx="2"/>
          </p:cNvCxnSpPr>
          <p:nvPr/>
        </p:nvCxnSpPr>
        <p:spPr bwMode="auto">
          <a:xfrm flipV="1">
            <a:off x="5448468" y="5121614"/>
            <a:ext cx="34653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696" name="AutoShape 8"/>
          <p:cNvCxnSpPr>
            <a:cxnSpLocks noChangeShapeType="1"/>
            <a:stCxn id="754693" idx="0"/>
            <a:endCxn id="754694" idx="2"/>
          </p:cNvCxnSpPr>
          <p:nvPr/>
        </p:nvCxnSpPr>
        <p:spPr bwMode="auto">
          <a:xfrm flipH="1" flipV="1">
            <a:off x="5795003" y="5121614"/>
            <a:ext cx="38564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7" name="Text Box 9"/>
          <p:cNvSpPr txBox="1">
            <a:spLocks noChangeArrowheads="1"/>
          </p:cNvSpPr>
          <p:nvPr/>
        </p:nvSpPr>
        <p:spPr bwMode="auto">
          <a:xfrm>
            <a:off x="3995738" y="3886479"/>
            <a:ext cx="170461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  <a:cs typeface="Courier New" pitchFamily="49" charset="0"/>
              </a:rPr>
              <a:t>array access</a:t>
            </a:r>
          </a:p>
        </p:txBody>
      </p:sp>
      <p:cxnSp>
        <p:nvCxnSpPr>
          <p:cNvPr id="754698" name="AutoShape 10"/>
          <p:cNvCxnSpPr>
            <a:cxnSpLocks noChangeShapeType="1"/>
            <a:stCxn id="754691" idx="0"/>
            <a:endCxn id="754697" idx="2"/>
          </p:cNvCxnSpPr>
          <p:nvPr/>
        </p:nvCxnSpPr>
        <p:spPr bwMode="auto">
          <a:xfrm flipV="1">
            <a:off x="4101472" y="4348144"/>
            <a:ext cx="746573" cy="33049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9" name="Text Box 11"/>
          <p:cNvSpPr txBox="1">
            <a:spLocks noChangeArrowheads="1"/>
          </p:cNvSpPr>
          <p:nvPr/>
        </p:nvSpPr>
        <p:spPr bwMode="auto">
          <a:xfrm>
            <a:off x="3678238" y="2849841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54700" name="AutoShape 12"/>
          <p:cNvCxnSpPr>
            <a:cxnSpLocks noChangeShapeType="1"/>
            <a:stCxn id="754697" idx="0"/>
            <a:endCxn id="754699" idx="2"/>
          </p:cNvCxnSpPr>
          <p:nvPr/>
        </p:nvCxnSpPr>
        <p:spPr bwMode="auto">
          <a:xfrm flipH="1" flipV="1">
            <a:off x="3834691" y="3249951"/>
            <a:ext cx="1013354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701" name="AutoShape 13"/>
          <p:cNvCxnSpPr>
            <a:cxnSpLocks noChangeShapeType="1"/>
            <a:stCxn id="754694" idx="0"/>
            <a:endCxn id="754697" idx="2"/>
          </p:cNvCxnSpPr>
          <p:nvPr/>
        </p:nvCxnSpPr>
        <p:spPr bwMode="auto">
          <a:xfrm flipH="1" flipV="1">
            <a:off x="4848045" y="4348144"/>
            <a:ext cx="946958" cy="3733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2" name="Text Box 14"/>
          <p:cNvSpPr txBox="1">
            <a:spLocks noChangeArrowheads="1"/>
          </p:cNvSpPr>
          <p:nvPr/>
        </p:nvSpPr>
        <p:spPr bwMode="auto">
          <a:xfrm>
            <a:off x="2519363" y="3851554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54703" name="AutoShape 15"/>
          <p:cNvCxnSpPr>
            <a:cxnSpLocks noChangeShapeType="1"/>
            <a:stCxn id="754702" idx="0"/>
            <a:endCxn id="754699" idx="2"/>
          </p:cNvCxnSpPr>
          <p:nvPr/>
        </p:nvCxnSpPr>
        <p:spPr bwMode="auto">
          <a:xfrm flipV="1">
            <a:off x="2673124" y="3249951"/>
            <a:ext cx="1161567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4" name="Text Box 16"/>
          <p:cNvSpPr txBox="1">
            <a:spLocks noChangeArrowheads="1"/>
          </p:cNvSpPr>
          <p:nvPr/>
        </p:nvSpPr>
        <p:spPr bwMode="auto">
          <a:xfrm>
            <a:off x="3509258" y="4244250"/>
            <a:ext cx="6216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base</a:t>
            </a:r>
          </a:p>
        </p:txBody>
      </p:sp>
      <p:sp>
        <p:nvSpPr>
          <p:cNvPr id="754705" name="Text Box 17"/>
          <p:cNvSpPr txBox="1">
            <a:spLocks noChangeArrowheads="1"/>
          </p:cNvSpPr>
          <p:nvPr/>
        </p:nvSpPr>
        <p:spPr bwMode="auto">
          <a:xfrm>
            <a:off x="5323006" y="4263065"/>
            <a:ext cx="69762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index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5044" y="3711857"/>
            <a:ext cx="1006594" cy="649287"/>
            <a:chOff x="1292" y="2113"/>
            <a:chExt cx="189" cy="409"/>
          </a:xfrm>
        </p:grpSpPr>
        <p:sp>
          <p:nvSpPr>
            <p:cNvPr id="754707" name="Oval 19"/>
            <p:cNvSpPr>
              <a:spLocks noChangeArrowheads="1"/>
            </p:cNvSpPr>
            <p:nvPr/>
          </p:nvSpPr>
          <p:spPr bwMode="auto">
            <a:xfrm>
              <a:off x="1305" y="2113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08" name="Text Box 20"/>
            <p:cNvSpPr txBox="1">
              <a:spLocks noChangeArrowheads="1"/>
            </p:cNvSpPr>
            <p:nvPr/>
          </p:nvSpPr>
          <p:spPr bwMode="auto">
            <a:xfrm>
              <a:off x="1292" y="2228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90816" y="5404135"/>
            <a:ext cx="1006592" cy="649287"/>
            <a:chOff x="3039" y="3179"/>
            <a:chExt cx="189" cy="409"/>
          </a:xfrm>
        </p:grpSpPr>
        <p:sp>
          <p:nvSpPr>
            <p:cNvPr id="754710" name="Oval 22"/>
            <p:cNvSpPr>
              <a:spLocks noChangeArrowheads="1"/>
            </p:cNvSpPr>
            <p:nvPr/>
          </p:nvSpPr>
          <p:spPr bwMode="auto">
            <a:xfrm>
              <a:off x="305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1" name="Text Box 23"/>
            <p:cNvSpPr txBox="1">
              <a:spLocks noChangeArrowheads="1"/>
            </p:cNvSpPr>
            <p:nvPr/>
          </p:nvSpPr>
          <p:spPr bwMode="auto">
            <a:xfrm>
              <a:off x="303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00766" y="5404135"/>
            <a:ext cx="1121677" cy="649287"/>
            <a:chOff x="3969" y="3179"/>
            <a:chExt cx="189" cy="409"/>
          </a:xfrm>
        </p:grpSpPr>
        <p:sp>
          <p:nvSpPr>
            <p:cNvPr id="754713" name="Oval 25"/>
            <p:cNvSpPr>
              <a:spLocks noChangeArrowheads="1"/>
            </p:cNvSpPr>
            <p:nvPr/>
          </p:nvSpPr>
          <p:spPr bwMode="auto">
            <a:xfrm>
              <a:off x="398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4" name="Text Box 26"/>
            <p:cNvSpPr txBox="1">
              <a:spLocks noChangeArrowheads="1"/>
            </p:cNvSpPr>
            <p:nvPr/>
          </p:nvSpPr>
          <p:spPr bwMode="auto">
            <a:xfrm>
              <a:off x="396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903913" y="4540533"/>
            <a:ext cx="1057568" cy="649287"/>
            <a:chOff x="3719" y="2635"/>
            <a:chExt cx="189" cy="409"/>
          </a:xfrm>
        </p:grpSpPr>
        <p:sp>
          <p:nvSpPr>
            <p:cNvPr id="754716" name="Oval 28"/>
            <p:cNvSpPr>
              <a:spLocks noChangeArrowheads="1"/>
            </p:cNvSpPr>
            <p:nvPr/>
          </p:nvSpPr>
          <p:spPr bwMode="auto">
            <a:xfrm>
              <a:off x="3732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7" name="Text Box 29"/>
            <p:cNvSpPr txBox="1">
              <a:spLocks noChangeArrowheads="1"/>
            </p:cNvSpPr>
            <p:nvPr/>
          </p:nvSpPr>
          <p:spPr bwMode="auto">
            <a:xfrm>
              <a:off x="3719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06097" y="4540533"/>
            <a:ext cx="1127903" cy="649287"/>
            <a:chOff x="2691" y="2635"/>
            <a:chExt cx="189" cy="409"/>
          </a:xfrm>
        </p:grpSpPr>
        <p:sp>
          <p:nvSpPr>
            <p:cNvPr id="754719" name="Oval 31"/>
            <p:cNvSpPr>
              <a:spLocks noChangeArrowheads="1"/>
            </p:cNvSpPr>
            <p:nvPr/>
          </p:nvSpPr>
          <p:spPr bwMode="auto">
            <a:xfrm>
              <a:off x="2704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0" name="Text Box 32"/>
            <p:cNvSpPr txBox="1">
              <a:spLocks noChangeArrowheads="1"/>
            </p:cNvSpPr>
            <p:nvPr/>
          </p:nvSpPr>
          <p:spPr bwMode="auto">
            <a:xfrm>
              <a:off x="2691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 w=0 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835852" y="3736251"/>
            <a:ext cx="1173897" cy="649288"/>
            <a:chOff x="3765" y="2158"/>
            <a:chExt cx="232" cy="409"/>
          </a:xfrm>
        </p:grpSpPr>
        <p:sp>
          <p:nvSpPr>
            <p:cNvPr id="754722" name="Oval 34"/>
            <p:cNvSpPr>
              <a:spLocks noChangeArrowheads="1"/>
            </p:cNvSpPr>
            <p:nvPr/>
          </p:nvSpPr>
          <p:spPr bwMode="auto">
            <a:xfrm>
              <a:off x="3778" y="2158"/>
              <a:ext cx="120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3" name="Text Box 35"/>
            <p:cNvSpPr txBox="1">
              <a:spLocks noChangeArrowheads="1"/>
            </p:cNvSpPr>
            <p:nvPr/>
          </p:nvSpPr>
          <p:spPr bwMode="auto">
            <a:xfrm>
              <a:off x="3765" y="2273"/>
              <a:ext cx="232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930997" y="2703788"/>
            <a:ext cx="932634" cy="649288"/>
            <a:chOff x="2494" y="1478"/>
            <a:chExt cx="189" cy="409"/>
          </a:xfrm>
        </p:grpSpPr>
        <p:sp>
          <p:nvSpPr>
            <p:cNvPr id="754725" name="Oval 37"/>
            <p:cNvSpPr>
              <a:spLocks noChangeArrowheads="1"/>
            </p:cNvSpPr>
            <p:nvPr/>
          </p:nvSpPr>
          <p:spPr bwMode="auto">
            <a:xfrm>
              <a:off x="2507" y="1478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6" name="Text Box 38"/>
            <p:cNvSpPr txBox="1">
              <a:spLocks noChangeArrowheads="1"/>
            </p:cNvSpPr>
            <p:nvPr/>
          </p:nvSpPr>
          <p:spPr bwMode="auto">
            <a:xfrm>
              <a:off x="2494" y="1593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374011" y="980728"/>
            <a:ext cx="3809441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>
                <a:latin typeface="+mn-lt"/>
                <a:cs typeface="Courier New" pitchFamily="49" charset="0"/>
              </a:rPr>
              <a:t>_t0 </a:t>
            </a:r>
            <a:r>
              <a:rPr lang="en-US" sz="3200" dirty="0" smtClean="0">
                <a:latin typeface="+mn-lt"/>
              </a:rPr>
              <a:t>=</a:t>
            </a:r>
            <a:r>
              <a:rPr lang="en-US" sz="3200" dirty="0" smtClean="0">
                <a:latin typeface="+mn-lt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+mn-lt"/>
              </a:rPr>
              <a:t>cgen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  <a:cs typeface="Courier New" pitchFamily="49" charset="0"/>
              </a:rPr>
              <a:t>a+b</a:t>
            </a:r>
            <a:r>
              <a:rPr lang="en-US" sz="3200" dirty="0" smtClean="0">
                <a:latin typeface="+mn-lt"/>
                <a:cs typeface="Courier New" pitchFamily="49" charset="0"/>
              </a:rPr>
              <a:t>[5*c] 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1481478" y="1631711"/>
            <a:ext cx="7084992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</a:rPr>
              <a:t>Phase 2: </a:t>
            </a:r>
            <a:r>
              <a:rPr lang="en-US" dirty="0" smtClean="0">
                <a:latin typeface="+mn-lt"/>
              </a:rPr>
              <a:t>- use </a:t>
            </a:r>
            <a:r>
              <a:rPr lang="en-US" dirty="0">
                <a:latin typeface="+mn-lt"/>
              </a:rPr>
              <a:t>weights to decide on order of translation</a:t>
            </a: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095550" y="46963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552676" y="390417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3115937" y="28675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grpSp>
        <p:nvGrpSpPr>
          <p:cNvPr id="51" name="Group 39"/>
          <p:cNvGrpSpPr>
            <a:grpSpLocks/>
          </p:cNvGrpSpPr>
          <p:nvPr/>
        </p:nvGrpSpPr>
        <p:grpSpPr bwMode="auto">
          <a:xfrm>
            <a:off x="4864283" y="3198798"/>
            <a:ext cx="1651000" cy="522287"/>
            <a:chOff x="2993" y="1695"/>
            <a:chExt cx="1040" cy="329"/>
          </a:xfrm>
        </p:grpSpPr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49" y="1695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grpSp>
        <p:nvGrpSpPr>
          <p:cNvPr id="54" name="Group 42"/>
          <p:cNvGrpSpPr>
            <a:grpSpLocks/>
          </p:cNvGrpSpPr>
          <p:nvPr/>
        </p:nvGrpSpPr>
        <p:grpSpPr bwMode="auto">
          <a:xfrm>
            <a:off x="6521634" y="4264949"/>
            <a:ext cx="1631950" cy="530224"/>
            <a:chOff x="2993" y="1690"/>
            <a:chExt cx="1028" cy="334"/>
          </a:xfrm>
        </p:grpSpPr>
        <p:sp>
          <p:nvSpPr>
            <p:cNvPr id="55" name="Line 43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6" name="Text Box 44"/>
            <p:cNvSpPr txBox="1">
              <a:spLocks noChangeArrowheads="1"/>
            </p:cNvSpPr>
            <p:nvPr/>
          </p:nvSpPr>
          <p:spPr bwMode="auto">
            <a:xfrm>
              <a:off x="3137" y="1690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451640" y="5110450"/>
            <a:ext cx="273747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*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 Box 48"/>
          <p:cNvSpPr txBox="1">
            <a:spLocks noChangeArrowheads="1"/>
          </p:cNvSpPr>
          <p:nvPr/>
        </p:nvSpPr>
        <p:spPr bwMode="auto">
          <a:xfrm>
            <a:off x="451641" y="5805176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_t1[_t0]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451641" y="6497284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+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5901144" y="587829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5232046" y="587829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3802332" y="503626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376696" y="4212704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451641" y="4415724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c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>
            <a:off x="451641" y="4763087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5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451641" y="5457813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451641" y="6152539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a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הסבר מלבני 8"/>
          <p:cNvSpPr/>
          <p:nvPr/>
        </p:nvSpPr>
        <p:spPr>
          <a:xfrm>
            <a:off x="2867435" y="1822887"/>
            <a:ext cx="1008112" cy="864096"/>
          </a:xfrm>
          <a:prstGeom prst="wedgeRectCallout">
            <a:avLst>
              <a:gd name="adj1" fmla="val 188332"/>
              <a:gd name="adj2" fmla="val 10372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values never read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  <p:sp>
        <p:nvSpPr>
          <p:cNvPr id="10" name="הסבר מלבני 9"/>
          <p:cNvSpPr/>
          <p:nvPr/>
        </p:nvSpPr>
        <p:spPr>
          <a:xfrm>
            <a:off x="2891625" y="4799969"/>
            <a:ext cx="1008112" cy="864096"/>
          </a:xfrm>
          <a:prstGeom prst="wedgeRectCallout">
            <a:avLst>
              <a:gd name="adj1" fmla="val 182933"/>
              <a:gd name="adj2" fmla="val -713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values never read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local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different optimizations we've seen so far all take care of just a small piece of the optimization</a:t>
            </a:r>
          </a:p>
          <a:p>
            <a:r>
              <a:rPr lang="en-US" dirty="0" smtClean="0"/>
              <a:t>Common subexpression elimination eliminates unnecessary statements</a:t>
            </a:r>
          </a:p>
          <a:p>
            <a:r>
              <a:rPr lang="en-US" dirty="0" smtClean="0"/>
              <a:t>Copy propagation helps identify dead code</a:t>
            </a:r>
          </a:p>
          <a:p>
            <a:r>
              <a:rPr lang="en-US" dirty="0" smtClean="0"/>
              <a:t>Dead code elimination removes statements that are no longer needed</a:t>
            </a:r>
          </a:p>
          <a:p>
            <a:r>
              <a:rPr lang="en-US" dirty="0" smtClean="0"/>
              <a:t>To get maximum effect, we may have to apply these optimizations numerous times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c;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* 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* 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c;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4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* 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c;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4653136"/>
            <a:ext cx="551554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Common sub-expression elimination</a:t>
            </a:r>
            <a:endParaRPr lang="he-IL" sz="28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9413" y="4653136"/>
            <a:ext cx="276402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Copy propagation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b;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b;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970" y="4653136"/>
            <a:ext cx="659090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Common sub-expression elimination (again)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:= 1 + 2;</a:t>
            </a:r>
          </a:p>
          <a:p>
            <a:pPr marL="0" indent="0">
              <a:buNone/>
            </a:pPr>
            <a:r>
              <a:rPr lang="en-US" dirty="0" smtClean="0"/>
              <a:t>y := a + b;</a:t>
            </a:r>
          </a:p>
          <a:p>
            <a:pPr marL="0" indent="0">
              <a:buNone/>
            </a:pPr>
            <a:r>
              <a:rPr lang="en-US" dirty="0" smtClean="0"/>
              <a:t>x := a + b  + 8;</a:t>
            </a:r>
          </a:p>
          <a:p>
            <a:pPr marL="0" indent="0">
              <a:buNone/>
            </a:pPr>
            <a:r>
              <a:rPr lang="en-US" dirty="0" smtClean="0"/>
              <a:t>z := b + a;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:= a + 1;</a:t>
            </a:r>
          </a:p>
          <a:p>
            <a:pPr marL="0" indent="0">
              <a:buNone/>
            </a:pPr>
            <a:r>
              <a:rPr lang="en-US" dirty="0" smtClean="0"/>
              <a:t>w:= a + b;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local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Arithmetic Simplification</a:t>
            </a:r>
          </a:p>
          <a:p>
            <a:pPr lvl="1"/>
            <a:r>
              <a:rPr lang="en-US" dirty="0" smtClean="0"/>
              <a:t>Replace “hard” operations with easier ones</a:t>
            </a:r>
          </a:p>
          <a:p>
            <a:pPr lvl="1"/>
            <a:r>
              <a:rPr lang="en-US" dirty="0" smtClean="0"/>
              <a:t>e.g.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 * a;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a &lt;&lt; 2;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Constant Folding</a:t>
            </a:r>
          </a:p>
          <a:p>
            <a:pPr lvl="1"/>
            <a:r>
              <a:rPr lang="en-US" dirty="0" smtClean="0"/>
              <a:t>Evaluate expressions at compile-time if they have a constant value.</a:t>
            </a:r>
          </a:p>
          <a:p>
            <a:pPr lvl="1"/>
            <a:r>
              <a:rPr lang="en-US" dirty="0" smtClean="0"/>
              <a:t>e.g.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 * 5; </a:t>
            </a:r>
            <a:r>
              <a:rPr lang="en-US" dirty="0" smtClean="0"/>
              <a:t>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20;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 and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optimizations are only possible given some analysis of the program's behavior</a:t>
            </a:r>
          </a:p>
          <a:p>
            <a:r>
              <a:rPr lang="en-US" dirty="0" smtClean="0"/>
              <a:t>In order to implement an optimization, we will talk about the corresponding program analyses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Both common subexpression elimination and copy propagation depend on an analysis of the </a:t>
            </a:r>
            <a:r>
              <a:rPr lang="en-US" dirty="0" smtClean="0">
                <a:solidFill>
                  <a:srgbClr val="0000FF"/>
                </a:solidFill>
              </a:rPr>
              <a:t>available expressions </a:t>
            </a:r>
            <a:r>
              <a:rPr lang="en-US" dirty="0" smtClean="0"/>
              <a:t>in a program</a:t>
            </a:r>
          </a:p>
          <a:p>
            <a:r>
              <a:rPr lang="en-US" dirty="0" smtClean="0"/>
              <a:t>An expression is called </a:t>
            </a:r>
            <a:r>
              <a:rPr lang="en-US" dirty="0" smtClean="0">
                <a:solidFill>
                  <a:srgbClr val="0000FF"/>
                </a:solidFill>
              </a:rPr>
              <a:t>available</a:t>
            </a:r>
            <a:r>
              <a:rPr lang="en-US" dirty="0" smtClean="0"/>
              <a:t> if some variable in the program holds the value of that expression</a:t>
            </a:r>
          </a:p>
          <a:p>
            <a:r>
              <a:rPr lang="en-US" dirty="0" smtClean="0"/>
              <a:t>In common subexpression elimination, we replace an available expression by the variable holding its value</a:t>
            </a:r>
          </a:p>
          <a:p>
            <a:r>
              <a:rPr lang="en-US" dirty="0" smtClean="0"/>
              <a:t>In copy propagation, we replace the use of a variable by the available expression it holds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17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Initially, no expressions are available</a:t>
            </a:r>
          </a:p>
          <a:p>
            <a:r>
              <a:rPr lang="en-US" dirty="0" smtClean="0"/>
              <a:t>Whenever we execute a statement</a:t>
            </a:r>
            <a:br>
              <a:rPr lang="en-US" dirty="0" smtClean="0"/>
            </a:br>
            <a:r>
              <a:rPr lang="en-US" b="1" dirty="0" smtClean="0"/>
              <a:t>a = b </a:t>
            </a:r>
            <a:r>
              <a:rPr lang="en-US" b="1" i="1" dirty="0" smtClean="0"/>
              <a:t>op</a:t>
            </a:r>
            <a:r>
              <a:rPr lang="en-US" b="1" dirty="0" smtClean="0"/>
              <a:t> 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expression holding </a:t>
            </a:r>
            <a:r>
              <a:rPr lang="en-US" b="1" dirty="0" smtClean="0"/>
              <a:t>a</a:t>
            </a:r>
            <a:r>
              <a:rPr lang="en-US" dirty="0" smtClean="0"/>
              <a:t> is invalidated</a:t>
            </a:r>
          </a:p>
          <a:p>
            <a:pPr lvl="1"/>
            <a:r>
              <a:rPr lang="en-US" dirty="0" smtClean="0"/>
              <a:t>The expression </a:t>
            </a:r>
            <a:r>
              <a:rPr lang="en-US" b="1" dirty="0" smtClean="0"/>
              <a:t>a = b </a:t>
            </a:r>
            <a:r>
              <a:rPr lang="en-US" b="1" i="1" dirty="0" smtClean="0"/>
              <a:t>op</a:t>
            </a:r>
            <a:r>
              <a:rPr lang="en-US" b="1" dirty="0" smtClean="0"/>
              <a:t> c </a:t>
            </a:r>
            <a:r>
              <a:rPr lang="en-US" dirty="0" smtClean="0"/>
              <a:t>becomes available</a:t>
            </a:r>
          </a:p>
          <a:p>
            <a:r>
              <a:rPr lang="en-US" b="1" dirty="0" smtClean="0"/>
              <a:t>Idea: </a:t>
            </a:r>
            <a:r>
              <a:rPr lang="en-US" dirty="0" smtClean="0"/>
              <a:t>Iterate across the basic block, beginning with the empty set of expressions and updating available expressions at each variable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93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Available expressions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x;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a + b;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1;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a + b;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1, d =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1, d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24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1;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1, d = b, e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1, d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a + b;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625774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3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IR optimization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Formalisms and Terminology</a:t>
            </a:r>
          </a:p>
          <a:p>
            <a:pPr lvl="1"/>
            <a:r>
              <a:rPr lang="en-US" dirty="0" smtClean="0"/>
              <a:t>Control-flow graphs</a:t>
            </a:r>
          </a:p>
          <a:p>
            <a:pPr lvl="1"/>
            <a:r>
              <a:rPr lang="en-US" dirty="0" smtClean="0"/>
              <a:t>Basic blocks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Local optimizations</a:t>
            </a:r>
          </a:p>
          <a:p>
            <a:pPr lvl="1"/>
            <a:r>
              <a:rPr lang="en-US" dirty="0" smtClean="0"/>
              <a:t>Speeding up small pieces of a procedure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Global optimizations</a:t>
            </a:r>
          </a:p>
          <a:p>
            <a:pPr lvl="1"/>
            <a:r>
              <a:rPr lang="en-US" dirty="0" smtClean="0"/>
              <a:t>Speeding up procedure as a whole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dataflow framework</a:t>
            </a:r>
          </a:p>
          <a:p>
            <a:pPr lvl="1"/>
            <a:r>
              <a:rPr lang="en-US" dirty="0" smtClean="0"/>
              <a:t>Defining and implementing a wide class of optimizations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5919079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כותרת 1"/>
          <p:cNvSpPr txBox="1">
            <a:spLocks/>
          </p:cNvSpPr>
          <p:nvPr/>
        </p:nvSpPr>
        <p:spPr bwMode="auto">
          <a:xfrm>
            <a:off x="722086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Common sub-expression elimination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36364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616098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b, c = b, d = b,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כותרת 1"/>
          <p:cNvSpPr txBox="1">
            <a:spLocks/>
          </p:cNvSpPr>
          <p:nvPr/>
        </p:nvSpPr>
        <p:spPr bwMode="auto">
          <a:xfrm>
            <a:off x="722086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Common sub-expression elimination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128592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variables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analysis corresponding to dead code elimination is called </a:t>
            </a:r>
            <a:r>
              <a:rPr lang="en-US" dirty="0" smtClean="0">
                <a:solidFill>
                  <a:srgbClr val="0000FF"/>
                </a:solidFill>
              </a:rPr>
              <a:t>liveness analysis</a:t>
            </a:r>
          </a:p>
          <a:p>
            <a:r>
              <a:rPr lang="en-US" dirty="0" smtClean="0"/>
              <a:t>A variable is </a:t>
            </a:r>
            <a:r>
              <a:rPr lang="en-US" dirty="0" smtClean="0">
                <a:solidFill>
                  <a:srgbClr val="0000FF"/>
                </a:solidFill>
              </a:rPr>
              <a:t>live</a:t>
            </a:r>
            <a:r>
              <a:rPr lang="en-US" dirty="0" smtClean="0"/>
              <a:t> at a point in a program if later in the program its value will be read before it is written to again</a:t>
            </a:r>
          </a:p>
          <a:p>
            <a:r>
              <a:rPr lang="en-US" dirty="0" smtClean="0"/>
              <a:t>Dead code elimination works by computing liveness for each variable, then eliminating assignments to dead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4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222552"/>
            <a:ext cx="7772400" cy="1143000"/>
          </a:xfrm>
        </p:spPr>
        <p:txBody>
          <a:bodyPr/>
          <a:lstStyle/>
          <a:p>
            <a:r>
              <a:rPr lang="en-US" dirty="0" smtClean="0"/>
              <a:t>Computing live variables	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7419" y="1473202"/>
            <a:ext cx="7772400" cy="4114800"/>
          </a:xfrm>
        </p:spPr>
        <p:txBody>
          <a:bodyPr/>
          <a:lstStyle/>
          <a:p>
            <a:r>
              <a:rPr lang="en-US" sz="2800" dirty="0" smtClean="0"/>
              <a:t>To know if a variable will be used at some point, we iterate across the statements in a basic block in reverse order</a:t>
            </a:r>
          </a:p>
          <a:p>
            <a:r>
              <a:rPr lang="en-US" sz="2800" dirty="0" smtClean="0"/>
              <a:t>Initially, some small set of values are known to be live (which ones depends on the particular program)</a:t>
            </a:r>
          </a:p>
          <a:p>
            <a:r>
              <a:rPr lang="en-US" sz="2800" dirty="0" smtClean="0"/>
              <a:t>When we see the statement a = b op c:</a:t>
            </a:r>
          </a:p>
          <a:p>
            <a:pPr lvl="1"/>
            <a:r>
              <a:rPr lang="en-US" sz="2400" dirty="0" smtClean="0"/>
              <a:t>Just before the statement, a is not alive, since its value is about to be overwritten</a:t>
            </a:r>
          </a:p>
          <a:p>
            <a:pPr lvl="1"/>
            <a:r>
              <a:rPr lang="en-US" sz="2400" dirty="0" smtClean="0"/>
              <a:t>Just before the statement, both b and c are alive, since we're about to read their values</a:t>
            </a:r>
          </a:p>
          <a:p>
            <a:pPr lvl="1"/>
            <a:r>
              <a:rPr lang="en-US" sz="2400" dirty="0" smtClean="0"/>
              <a:t>(what if we have a = a + b?)</a:t>
            </a:r>
            <a:endParaRPr lang="he-IL" sz="2400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54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e;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 - given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6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e;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08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84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 II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41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 II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Which statements are dead?</a:t>
            </a:r>
            <a:endParaRPr lang="he-IL" sz="2800" dirty="0" smtClean="0"/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20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348880"/>
            <a:ext cx="4392487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Which statements are dead?</a:t>
            </a:r>
            <a:endParaRPr lang="he-IL" sz="2800" dirty="0" smtClean="0"/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5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-Teaching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Noam-Teaching.thmx</Template>
  <TotalTime>15471</TotalTime>
  <Words>14694</Words>
  <Application>Microsoft Macintosh PowerPoint</Application>
  <PresentationFormat>On-screen Show (4:3)</PresentationFormat>
  <Paragraphs>4071</Paragraphs>
  <Slides>322</Slides>
  <Notes>0</Notes>
  <HiddenSlides>23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322</vt:i4>
      </vt:variant>
      <vt:variant>
        <vt:lpstr>Custom Shows</vt:lpstr>
      </vt:variant>
      <vt:variant>
        <vt:i4>1</vt:i4>
      </vt:variant>
    </vt:vector>
  </HeadingPairs>
  <TitlesOfParts>
    <vt:vector size="336" baseType="lpstr">
      <vt:lpstr>BatangChe</vt:lpstr>
      <vt:lpstr>Calibri</vt:lpstr>
      <vt:lpstr>Calibri Light</vt:lpstr>
      <vt:lpstr>Courier</vt:lpstr>
      <vt:lpstr>Courier New</vt:lpstr>
      <vt:lpstr>Math B</vt:lpstr>
      <vt:lpstr>Math C</vt:lpstr>
      <vt:lpstr>Miriam Fixed</vt:lpstr>
      <vt:lpstr>ＭＳ Ｐゴシック</vt:lpstr>
      <vt:lpstr>Times New Roman</vt:lpstr>
      <vt:lpstr>Wingdings</vt:lpstr>
      <vt:lpstr>Arial</vt:lpstr>
      <vt:lpstr>Noam-Teaching</vt:lpstr>
      <vt:lpstr>Compilation Lecture 7</vt:lpstr>
      <vt:lpstr>Basic Compiler Phases</vt:lpstr>
      <vt:lpstr>IR Optimization</vt:lpstr>
      <vt:lpstr>Optimization points</vt:lpstr>
      <vt:lpstr>IR Optimization</vt:lpstr>
      <vt:lpstr>IR Optimization</vt:lpstr>
      <vt:lpstr>“Optimized” evaluation</vt:lpstr>
      <vt:lpstr>But what about…</vt:lpstr>
      <vt:lpstr>Overview of IR optimization</vt:lpstr>
      <vt:lpstr>Program Analysis</vt:lpstr>
      <vt:lpstr>Soundness</vt:lpstr>
      <vt:lpstr>Soundness</vt:lpstr>
      <vt:lpstr>(Un)Soundness</vt:lpstr>
      <vt:lpstr>Soundness &amp; Precision</vt:lpstr>
      <vt:lpstr>Semantics-preserving optimizations</vt:lpstr>
      <vt:lpstr>A formalism for IR optimization</vt:lpstr>
      <vt:lpstr>Visualizing IR</vt:lpstr>
      <vt:lpstr>Visualizing IR</vt:lpstr>
      <vt:lpstr>Visualizing IR</vt:lpstr>
      <vt:lpstr>Basic blocks</vt:lpstr>
      <vt:lpstr>Control-Flow Graphs</vt:lpstr>
      <vt:lpstr>Types of optimizations</vt:lpstr>
      <vt:lpstr>Basic blocks exercise</vt:lpstr>
      <vt:lpstr>Control-flow graph exercise</vt:lpstr>
      <vt:lpstr>Control-flow graph exercise</vt:lpstr>
      <vt:lpstr>Local optimizations</vt:lpstr>
      <vt:lpstr>Local optimizations</vt:lpstr>
      <vt:lpstr>Local optimizations</vt:lpstr>
      <vt:lpstr>Local optimizations</vt:lpstr>
      <vt:lpstr>Local optimizations</vt:lpstr>
      <vt:lpstr>Local optimizations</vt:lpstr>
      <vt:lpstr>Local optimizations</vt:lpstr>
      <vt:lpstr>Global optimizations</vt:lpstr>
      <vt:lpstr>Global optimizations</vt:lpstr>
      <vt:lpstr>Global optimizations</vt:lpstr>
      <vt:lpstr>Local Optimizations</vt:lpstr>
      <vt:lpstr>Optimization path</vt:lpstr>
      <vt:lpstr>Example</vt:lpstr>
      <vt:lpstr>Example</vt:lpstr>
      <vt:lpstr>Example</vt:lpstr>
      <vt:lpstr>Example</vt:lpstr>
      <vt:lpstr>Example</vt:lpstr>
      <vt:lpstr>Example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Dead Code Elimination</vt:lpstr>
      <vt:lpstr>Dead Code Elimination</vt:lpstr>
      <vt:lpstr>Dead Code Elimination</vt:lpstr>
      <vt:lpstr>Dead Code Elimination</vt:lpstr>
      <vt:lpstr>Dead Code Elimination</vt:lpstr>
      <vt:lpstr>Applying local optimizations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Other types of local optimizations</vt:lpstr>
      <vt:lpstr>Optimizations and analyses</vt:lpstr>
      <vt:lpstr>Available expressions</vt:lpstr>
      <vt:lpstr>Finding available expressions</vt:lpstr>
      <vt:lpstr>Available expressions example</vt:lpstr>
      <vt:lpstr>Common sub-expression elimination</vt:lpstr>
      <vt:lpstr>Common sub-expression elimination</vt:lpstr>
      <vt:lpstr>Common sub-expression elimination</vt:lpstr>
      <vt:lpstr>Common sub-expression elimination</vt:lpstr>
      <vt:lpstr>Common sub-expression elimination</vt:lpstr>
      <vt:lpstr>PowerPoint Presentation</vt:lpstr>
      <vt:lpstr>PowerPoint Presentation</vt:lpstr>
      <vt:lpstr>Live variables</vt:lpstr>
      <vt:lpstr>Computing live variables </vt:lpstr>
      <vt:lpstr>Liveness analysis</vt:lpstr>
      <vt:lpstr>Dead Code Elimination</vt:lpstr>
      <vt:lpstr>Dead Code Elimination</vt:lpstr>
      <vt:lpstr>Liveness analysis II</vt:lpstr>
      <vt:lpstr>Liveness analysis II</vt:lpstr>
      <vt:lpstr>Dead code elimination</vt:lpstr>
      <vt:lpstr>Dead code elimination</vt:lpstr>
      <vt:lpstr>Liveness analysis III</vt:lpstr>
      <vt:lpstr>Dead code elimination</vt:lpstr>
      <vt:lpstr>Dead code elimination</vt:lpstr>
      <vt:lpstr>Dead code elimination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A combined algorithm</vt:lpstr>
      <vt:lpstr>High-level goals</vt:lpstr>
      <vt:lpstr>Program Analysis</vt:lpstr>
      <vt:lpstr>Examples</vt:lpstr>
      <vt:lpstr>Local vs. global optimizations</vt:lpstr>
      <vt:lpstr>Formalizing local analyses</vt:lpstr>
      <vt:lpstr>Available Expressions</vt:lpstr>
      <vt:lpstr>Live Variables</vt:lpstr>
      <vt:lpstr>Live Variables</vt:lpstr>
      <vt:lpstr>Information for a local analysis</vt:lpstr>
      <vt:lpstr>Formalizing local analyses</vt:lpstr>
      <vt:lpstr>Available Expressions</vt:lpstr>
      <vt:lpstr>Liveness Analysis</vt:lpstr>
      <vt:lpstr>Running local analyses</vt:lpstr>
      <vt:lpstr>Kill/Gen</vt:lpstr>
      <vt:lpstr>Global Optimizations</vt:lpstr>
      <vt:lpstr>High-level goals</vt:lpstr>
      <vt:lpstr>Global analysis</vt:lpstr>
      <vt:lpstr>Local vs. global analysis</vt:lpstr>
      <vt:lpstr>Loop invariant code motion example</vt:lpstr>
      <vt:lpstr>Why global analysis is hard</vt:lpstr>
      <vt:lpstr>Global dead code elimination</vt:lpstr>
      <vt:lpstr>CFGs without loops</vt:lpstr>
      <vt:lpstr>CFGs without loops</vt:lpstr>
      <vt:lpstr>CFGs without loops</vt:lpstr>
      <vt:lpstr>CFGs without loops</vt:lpstr>
      <vt:lpstr>CFGs without loops</vt:lpstr>
      <vt:lpstr>Major changes – part 1</vt:lpstr>
      <vt:lpstr>CFGs without loops</vt:lpstr>
      <vt:lpstr>CFGs without loops</vt:lpstr>
      <vt:lpstr>CFGs without loops</vt:lpstr>
      <vt:lpstr>Major changes – part 2</vt:lpstr>
      <vt:lpstr>CFGs with loops</vt:lpstr>
      <vt:lpstr>CFGs with loops</vt:lpstr>
      <vt:lpstr>CFGs with loops</vt:lpstr>
      <vt:lpstr>Major changes – part 3</vt:lpstr>
      <vt:lpstr>CFGs with loops - initialization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Summary of differences</vt:lpstr>
      <vt:lpstr>Global liveness analysis</vt:lpstr>
      <vt:lpstr>Global liveness analysis</vt:lpstr>
      <vt:lpstr>Why does this work?</vt:lpstr>
      <vt:lpstr>Abstract Interpretation</vt:lpstr>
      <vt:lpstr>Another view of local optimization</vt:lpstr>
      <vt:lpstr>Properties of local analysis</vt:lpstr>
      <vt:lpstr>Assigning new semantics</vt:lpstr>
      <vt:lpstr>Theory to the rescue</vt:lpstr>
      <vt:lpstr>Join semilattices</vt:lpstr>
      <vt:lpstr>Join semilattice for liveness</vt:lpstr>
      <vt:lpstr>What is the join of {b} and {c}?</vt:lpstr>
      <vt:lpstr>What is the join of {b} and {c}?</vt:lpstr>
      <vt:lpstr>What is the join of {b} and {a,c}?</vt:lpstr>
      <vt:lpstr>What is the join of {b} and {a,c}?</vt:lpstr>
      <vt:lpstr>What is the join of {a} and {a,b}?</vt:lpstr>
      <vt:lpstr>What is the join of {a} and {a,b}?</vt:lpstr>
      <vt:lpstr>Formal definitions</vt:lpstr>
      <vt:lpstr>Join semilattices and ordering</vt:lpstr>
      <vt:lpstr>Join semilattices and ordering</vt:lpstr>
      <vt:lpstr>Join semilattices and orderings</vt:lpstr>
      <vt:lpstr>An example join semilattice</vt:lpstr>
      <vt:lpstr>A join semilattice for liveness</vt:lpstr>
      <vt:lpstr>Semilattices and program analysis</vt:lpstr>
      <vt:lpstr>Semilattices and program analysis</vt:lpstr>
      <vt:lpstr>Semilattices and program analysis</vt:lpstr>
      <vt:lpstr>A general framework</vt:lpstr>
      <vt:lpstr>Running global analyses</vt:lpstr>
      <vt:lpstr>For comparison</vt:lpstr>
      <vt:lpstr>The dataflow framework</vt:lpstr>
      <vt:lpstr>Global constant propagation</vt:lpstr>
      <vt:lpstr>Global constant propagation</vt:lpstr>
      <vt:lpstr>Global constant propagation</vt:lpstr>
      <vt:lpstr>Global constant propagation</vt:lpstr>
      <vt:lpstr>Constant propagation analysis</vt:lpstr>
      <vt:lpstr>Properties of constant propagation</vt:lpstr>
      <vt:lpstr>Defining a join operator</vt:lpstr>
      <vt:lpstr>A semilattice for constant propagation</vt:lpstr>
      <vt:lpstr>A semilattice for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Dataflow for constant propagation</vt:lpstr>
      <vt:lpstr>Proving termination</vt:lpstr>
      <vt:lpstr>Terminates?</vt:lpstr>
      <vt:lpstr>Liveness Analysis</vt:lpstr>
      <vt:lpstr>Join semilattice definition</vt:lpstr>
      <vt:lpstr>Partial ordering induced by join</vt:lpstr>
      <vt:lpstr>A join semilattice for liveness</vt:lpstr>
      <vt:lpstr>Join semilattice example for liveness</vt:lpstr>
      <vt:lpstr>Dataflow framework</vt:lpstr>
      <vt:lpstr>Running global analyses</vt:lpstr>
      <vt:lpstr>Proving termination</vt:lpstr>
      <vt:lpstr>A non-terminating analysis</vt:lpstr>
      <vt:lpstr>A non-terminating analysis</vt:lpstr>
      <vt:lpstr>Initialization</vt:lpstr>
      <vt:lpstr>Fixed-point iteration</vt:lpstr>
      <vt:lpstr>Choose a block</vt:lpstr>
      <vt:lpstr>Iteration 1</vt:lpstr>
      <vt:lpstr>Iteration 1</vt:lpstr>
      <vt:lpstr>Choose a block</vt:lpstr>
      <vt:lpstr>Iteration 2</vt:lpstr>
      <vt:lpstr>Iteration 2</vt:lpstr>
      <vt:lpstr>Iteration 2</vt:lpstr>
      <vt:lpstr>Choose a block</vt:lpstr>
      <vt:lpstr>Iteration 3</vt:lpstr>
      <vt:lpstr>Iteration 3</vt:lpstr>
      <vt:lpstr>Iteration 3</vt:lpstr>
      <vt:lpstr>Why doesn’t this terminate?</vt:lpstr>
      <vt:lpstr>Height of a lattice</vt:lpstr>
      <vt:lpstr>Another non-terminating analysis</vt:lpstr>
      <vt:lpstr>A non-terminating analysis</vt:lpstr>
      <vt:lpstr>Initialization</vt:lpstr>
      <vt:lpstr>Fixed-point iteration</vt:lpstr>
      <vt:lpstr>Choose a block</vt:lpstr>
      <vt:lpstr>Iteration 1</vt:lpstr>
      <vt:lpstr>Iteration 1</vt:lpstr>
      <vt:lpstr>Iteration 2</vt:lpstr>
      <vt:lpstr>Iteration 2</vt:lpstr>
      <vt:lpstr>Iteration 3</vt:lpstr>
      <vt:lpstr>Iteration 3</vt:lpstr>
      <vt:lpstr>Why doesn’t it terminate?</vt:lpstr>
      <vt:lpstr>Why doesn’t it terminate?</vt:lpstr>
      <vt:lpstr>Monotone transfer functions</vt:lpstr>
      <vt:lpstr>Liveness and monotonicity</vt:lpstr>
      <vt:lpstr>Is constant propagation monotone?</vt:lpstr>
      <vt:lpstr>The grand result</vt:lpstr>
      <vt:lpstr>An “optimality” result</vt:lpstr>
      <vt:lpstr>An “optimality” result</vt:lpstr>
      <vt:lpstr>Loop optimizations</vt:lpstr>
      <vt:lpstr>Loop invariant computation</vt:lpstr>
      <vt:lpstr>Loop invariant computation</vt:lpstr>
      <vt:lpstr>Code hoisting</vt:lpstr>
      <vt:lpstr>What reasoning did we use?</vt:lpstr>
      <vt:lpstr>What about now?</vt:lpstr>
      <vt:lpstr>Loop-invariant code motion</vt:lpstr>
      <vt:lpstr>Reaching definitions analysis</vt:lpstr>
      <vt:lpstr>Reaching definitions analysis</vt:lpstr>
      <vt:lpstr>Reaching definitions analysis</vt:lpstr>
      <vt:lpstr>Reaching definitions analysis</vt:lpstr>
      <vt:lpstr>Initialization</vt:lpstr>
      <vt:lpstr>Iteration 1</vt:lpstr>
      <vt:lpstr>Iteration 1</vt:lpstr>
      <vt:lpstr>Iteration 2</vt:lpstr>
      <vt:lpstr>Iteration 2</vt:lpstr>
      <vt:lpstr>Iteration 2</vt:lpstr>
      <vt:lpstr>Iteration 2</vt:lpstr>
      <vt:lpstr>Iteration 3</vt:lpstr>
      <vt:lpstr>Iteration 3</vt:lpstr>
      <vt:lpstr>Iteration 4</vt:lpstr>
      <vt:lpstr>Iteration 4</vt:lpstr>
      <vt:lpstr>Iteration 4</vt:lpstr>
      <vt:lpstr>Iteration 5</vt:lpstr>
      <vt:lpstr>Iteration 6</vt:lpstr>
      <vt:lpstr>Which expressions are loop invariant?</vt:lpstr>
      <vt:lpstr>Inferring loop-invariant expressions</vt:lpstr>
      <vt:lpstr>Computing LOOP-INV</vt:lpstr>
      <vt:lpstr>Computing LOOP-INV</vt:lpstr>
      <vt:lpstr>Computing LOOP-INV</vt:lpstr>
      <vt:lpstr>Computing LOOP-INV</vt:lpstr>
      <vt:lpstr>Computing LOOP-INV</vt:lpstr>
      <vt:lpstr>PowerPoint Presentation</vt:lpstr>
      <vt:lpstr>Computing LOOP-INV</vt:lpstr>
      <vt:lpstr>Induction variables</vt:lpstr>
      <vt:lpstr>Strength-reduction</vt:lpstr>
      <vt:lpstr>The End</vt:lpstr>
      <vt:lpstr>Custom Show 1</vt:lpstr>
    </vt:vector>
  </TitlesOfParts>
  <Company>University of Wisconsin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2187</cp:revision>
  <cp:lastPrinted>2016-12-13T06:33:36Z</cp:lastPrinted>
  <dcterms:created xsi:type="dcterms:W3CDTF">1998-04-16T20:54:14Z</dcterms:created>
  <dcterms:modified xsi:type="dcterms:W3CDTF">2016-12-13T06:33:47Z</dcterms:modified>
</cp:coreProperties>
</file>