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11" r:id="rId1"/>
  </p:sldMasterIdLst>
  <p:notesMasterIdLst>
    <p:notesMasterId r:id="rId66"/>
  </p:notesMasterIdLst>
  <p:handoutMasterIdLst>
    <p:handoutMasterId r:id="rId67"/>
  </p:handoutMasterIdLst>
  <p:sldIdLst>
    <p:sldId id="1921" r:id="rId2"/>
    <p:sldId id="1857" r:id="rId3"/>
    <p:sldId id="1858" r:id="rId4"/>
    <p:sldId id="1859" r:id="rId5"/>
    <p:sldId id="1860" r:id="rId6"/>
    <p:sldId id="1861" r:id="rId7"/>
    <p:sldId id="1862" r:id="rId8"/>
    <p:sldId id="1863" r:id="rId9"/>
    <p:sldId id="1864" r:id="rId10"/>
    <p:sldId id="1865" r:id="rId11"/>
    <p:sldId id="1866" r:id="rId12"/>
    <p:sldId id="1867" r:id="rId13"/>
    <p:sldId id="1868" r:id="rId14"/>
    <p:sldId id="1869" r:id="rId15"/>
    <p:sldId id="1870" r:id="rId16"/>
    <p:sldId id="1871" r:id="rId17"/>
    <p:sldId id="1872" r:id="rId18"/>
    <p:sldId id="1873" r:id="rId19"/>
    <p:sldId id="1874" r:id="rId20"/>
    <p:sldId id="1875" r:id="rId21"/>
    <p:sldId id="1876" r:id="rId22"/>
    <p:sldId id="1877" r:id="rId23"/>
    <p:sldId id="1878" r:id="rId24"/>
    <p:sldId id="1879" r:id="rId25"/>
    <p:sldId id="1880" r:id="rId26"/>
    <p:sldId id="1881" r:id="rId27"/>
    <p:sldId id="1882" r:id="rId28"/>
    <p:sldId id="1883" r:id="rId29"/>
    <p:sldId id="1884" r:id="rId30"/>
    <p:sldId id="1885" r:id="rId31"/>
    <p:sldId id="1886" r:id="rId32"/>
    <p:sldId id="1887" r:id="rId33"/>
    <p:sldId id="1888" r:id="rId34"/>
    <p:sldId id="1889" r:id="rId35"/>
    <p:sldId id="1890" r:id="rId36"/>
    <p:sldId id="1891" r:id="rId37"/>
    <p:sldId id="1892" r:id="rId38"/>
    <p:sldId id="1893" r:id="rId39"/>
    <p:sldId id="1894" r:id="rId40"/>
    <p:sldId id="1895" r:id="rId41"/>
    <p:sldId id="1896" r:id="rId42"/>
    <p:sldId id="1897" r:id="rId43"/>
    <p:sldId id="1898" r:id="rId44"/>
    <p:sldId id="1899" r:id="rId45"/>
    <p:sldId id="1900" r:id="rId46"/>
    <p:sldId id="1901" r:id="rId47"/>
    <p:sldId id="1902" r:id="rId48"/>
    <p:sldId id="1903" r:id="rId49"/>
    <p:sldId id="1904" r:id="rId50"/>
    <p:sldId id="1905" r:id="rId51"/>
    <p:sldId id="1906" r:id="rId52"/>
    <p:sldId id="1910" r:id="rId53"/>
    <p:sldId id="1907" r:id="rId54"/>
    <p:sldId id="1908" r:id="rId55"/>
    <p:sldId id="1909" r:id="rId56"/>
    <p:sldId id="1912" r:id="rId57"/>
    <p:sldId id="1913" r:id="rId58"/>
    <p:sldId id="1914" r:id="rId59"/>
    <p:sldId id="1915" r:id="rId60"/>
    <p:sldId id="1916" r:id="rId61"/>
    <p:sldId id="1917" r:id="rId62"/>
    <p:sldId id="1918" r:id="rId63"/>
    <p:sldId id="1919" r:id="rId64"/>
    <p:sldId id="1920" r:id="rId65"/>
  </p:sldIdLst>
  <p:sldSz cx="9144000" cy="6858000" type="screen4x3"/>
  <p:notesSz cx="6769100" cy="9906000"/>
  <p:custShowLst>
    <p:custShow name="Custom Show 1" id="0">
      <p:sldLst/>
    </p:custShow>
  </p:custShow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00FFFF"/>
    <a:srgbClr val="FF8000"/>
    <a:srgbClr val="FFE1E1"/>
    <a:srgbClr val="008000"/>
    <a:srgbClr val="009900"/>
    <a:srgbClr val="FF0000"/>
    <a:srgbClr val="F0F0F0"/>
    <a:srgbClr val="F02E00"/>
    <a:srgbClr val="FFC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6" autoAdjust="0"/>
    <p:restoredTop sz="85577" autoAdjust="0"/>
  </p:normalViewPr>
  <p:slideViewPr>
    <p:cSldViewPr snapToGrid="0">
      <p:cViewPr varScale="1">
        <p:scale>
          <a:sx n="91" d="100"/>
          <a:sy n="91" d="100"/>
        </p:scale>
        <p:origin x="177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3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-1848" y="-96"/>
      </p:cViewPr>
      <p:guideLst>
        <p:guide orient="horz" pos="3120"/>
        <p:guide pos="2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notesMaster" Target="notesMasters/notesMaster1.xml"/><Relationship Id="rId67" Type="http://schemas.openxmlformats.org/officeDocument/2006/relationships/handoutMaster" Target="handoutMasters/handoutMaster1.xml"/><Relationship Id="rId68" Type="http://schemas.openxmlformats.org/officeDocument/2006/relationships/presProps" Target="presProps.xml"/><Relationship Id="rId69" Type="http://schemas.openxmlformats.org/officeDocument/2006/relationships/viewProps" Target="viewProp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theme" Target="theme/theme1.xml"/><Relationship Id="rId71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3813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3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3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3813" y="9409113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cs typeface="Times New Roman" charset="0"/>
              </a:defRPr>
            </a:lvl1pPr>
          </a:lstStyle>
          <a:p>
            <a:fld id="{79F72E05-4412-C648-8AD5-7566B0E90F10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728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52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6" tIns="47697" rIns="95396" bIns="47697" numCol="1" anchor="t" anchorCtr="0" compatLnSpc="1">
            <a:prstTxWarp prst="textNoShape">
              <a:avLst/>
            </a:prstTxWarp>
          </a:bodyPr>
          <a:lstStyle>
            <a:lvl1pPr algn="l" defTabSz="953360" rtl="1">
              <a:defRPr sz="1200">
                <a:solidFill>
                  <a:schemeClr val="tx1"/>
                </a:solidFill>
                <a:latin typeface="Math C" pitchFamily="2" charset="2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8575" y="0"/>
            <a:ext cx="29352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6" tIns="47697" rIns="95396" bIns="47697" numCol="1" anchor="t" anchorCtr="0" compatLnSpc="1">
            <a:prstTxWarp prst="textNoShape">
              <a:avLst/>
            </a:prstTxWarp>
          </a:bodyPr>
          <a:lstStyle>
            <a:lvl1pPr algn="r" defTabSz="953360" rtl="1">
              <a:defRPr sz="1200">
                <a:solidFill>
                  <a:schemeClr val="tx1"/>
                </a:solidFill>
                <a:latin typeface="Math C" pitchFamily="2" charset="2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8363" y="708025"/>
            <a:ext cx="5035550" cy="37766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1700" y="4716463"/>
            <a:ext cx="4968875" cy="448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6" tIns="47697" rIns="95396" bIns="476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סגנונות טקסט של תבנית בסיס</a:t>
            </a:r>
            <a:endParaRPr lang="en-US"/>
          </a:p>
          <a:p>
            <a:pPr lvl="1"/>
            <a:r>
              <a:rPr lang="he-IL"/>
              <a:t>רמה שנייה</a:t>
            </a:r>
            <a:endParaRPr lang="en-US"/>
          </a:p>
          <a:p>
            <a:pPr lvl="2"/>
            <a:r>
              <a:rPr lang="he-IL"/>
              <a:t>רמה שלישית</a:t>
            </a:r>
            <a:endParaRPr lang="en-US"/>
          </a:p>
          <a:p>
            <a:pPr lvl="3"/>
            <a:r>
              <a:rPr lang="he-IL"/>
              <a:t>רמה רביעית</a:t>
            </a:r>
            <a:endParaRPr lang="en-US"/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9275"/>
            <a:ext cx="29352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6" tIns="47697" rIns="95396" bIns="47697" numCol="1" anchor="b" anchorCtr="0" compatLnSpc="1">
            <a:prstTxWarp prst="textNoShape">
              <a:avLst/>
            </a:prstTxWarp>
          </a:bodyPr>
          <a:lstStyle>
            <a:lvl1pPr algn="l" defTabSz="953360" rtl="1">
              <a:defRPr sz="1200">
                <a:solidFill>
                  <a:schemeClr val="tx1"/>
                </a:solidFill>
                <a:latin typeface="Math C" pitchFamily="2" charset="2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8575" y="9439275"/>
            <a:ext cx="29352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6" tIns="47697" rIns="95396" bIns="47697" numCol="1" anchor="b" anchorCtr="0" compatLnSpc="1">
            <a:prstTxWarp prst="textNoShape">
              <a:avLst/>
            </a:prstTxWarp>
          </a:bodyPr>
          <a:lstStyle>
            <a:lvl1pPr algn="r" defTabSz="952500" rtl="1">
              <a:defRPr sz="1200">
                <a:solidFill>
                  <a:schemeClr val="tx1"/>
                </a:solidFill>
                <a:latin typeface="Math C" charset="0"/>
                <a:cs typeface="Arial" charset="0"/>
              </a:defRPr>
            </a:lvl1pPr>
          </a:lstStyle>
          <a:p>
            <a:fld id="{4CFB72C3-5B25-8448-B698-186BDE6102EE}" type="slidenum">
              <a:rPr lang="he-IL"/>
              <a:pPr/>
              <a:t>‹#›</a:t>
            </a:fld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45086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B72C3-5B25-8448-B698-186BDE6102EE}" type="slidenum">
              <a:rPr lang="he-IL" smtClean="0"/>
              <a:pPr/>
              <a:t>35</a:t>
            </a:fld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78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54BA82-A5E5-8544-88A7-D3F1A0A472A7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82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C43D78-6F27-E442-9A66-FF7A6BDADD5F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283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C61A0F-8ADF-6141-BC58-52601DEB801A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817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885950"/>
            <a:ext cx="8178800" cy="417195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1800" y="622935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2935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000" y="62293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0BC06D0-30F8-4E29-ADC9-9266C331CD1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7288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DC04B3-BE37-5347-9FEA-5675243893B5}" type="slidenum">
              <a:rPr lang="he-IL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2395769" y="1594308"/>
            <a:ext cx="18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endParaRPr lang="en-US" sz="2000" b="1" dirty="0" smtClean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5157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FFB84F-729B-D24B-AB2E-131A744FFA7D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419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D2BEDF-CE26-D84F-8DEE-6F9199931119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33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042584-238B-A245-A1EE-DD2A542CD11E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56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B1EF06-0F36-334D-B89B-0543A99EB4F8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00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27A942-C96B-2E4F-B549-E60F2F57FFED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427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5B032E-F77E-AE4F-A50B-235317667ECC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017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ECB2E6-218A-5A4D-B41C-184A52BBA7F2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91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36591"/>
            <a:ext cx="1905000" cy="277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chemeClr val="tx1"/>
                </a:solidFill>
                <a:latin typeface="Calibri Light"/>
                <a:cs typeface="Times New Roman" charset="0"/>
              </a:defRPr>
            </a:lvl1pPr>
          </a:lstStyle>
          <a:p>
            <a:fld id="{89FD7B80-A883-FF49-98DE-0C9BC9596ACE}" type="slidenum">
              <a:rPr lang="he-IL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  <p:sldLayoutId id="2147483823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5217" y="-1"/>
            <a:ext cx="7772400" cy="2293471"/>
          </a:xfrm>
        </p:spPr>
        <p:txBody>
          <a:bodyPr/>
          <a:lstStyle/>
          <a:p>
            <a:r>
              <a:rPr lang="en-US" sz="7200" dirty="0" smtClean="0"/>
              <a:t>Compilation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  0368-3133  2014/15a</a:t>
            </a:r>
            <a:br>
              <a:rPr lang="en-US" sz="3200" dirty="0" smtClean="0"/>
            </a:br>
            <a:r>
              <a:rPr lang="en-US" sz="3200" dirty="0" smtClean="0"/>
              <a:t>Lecture </a:t>
            </a:r>
            <a:r>
              <a:rPr lang="en-US" sz="3200" dirty="0" smtClean="0"/>
              <a:t>7</a:t>
            </a:r>
            <a:endParaRPr lang="en-US" sz="3200" dirty="0"/>
          </a:p>
        </p:txBody>
      </p:sp>
      <p:sp>
        <p:nvSpPr>
          <p:cNvPr id="15" name="Subtitle 8"/>
          <p:cNvSpPr>
            <a:spLocks noGrp="1"/>
          </p:cNvSpPr>
          <p:nvPr>
            <p:ph type="subTitle" idx="1"/>
          </p:nvPr>
        </p:nvSpPr>
        <p:spPr>
          <a:xfrm>
            <a:off x="0" y="5322047"/>
            <a:ext cx="9144000" cy="130436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Activation Records</a:t>
            </a:r>
            <a:endParaRPr lang="en-US" sz="2000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Noam Rinetzky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4BA82-A5E5-8544-88A7-D3F1A0A472A7}" type="slidenum">
              <a:rPr lang="he-IL" smtClean="0"/>
              <a:pPr/>
              <a:t>1</a:t>
            </a:fld>
            <a:endParaRPr lang="en-US"/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9901" y="2586354"/>
            <a:ext cx="32893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82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32837" y="0"/>
            <a:ext cx="7772400" cy="1143000"/>
          </a:xfrm>
        </p:spPr>
        <p:txBody>
          <a:bodyPr/>
          <a:lstStyle/>
          <a:p>
            <a:r>
              <a:rPr lang="en-US" dirty="0" smtClean="0"/>
              <a:t>Handling Procedures</a:t>
            </a:r>
            <a:endParaRPr lang="en-US" dirty="0"/>
          </a:p>
        </p:txBody>
      </p:sp>
      <p:sp>
        <p:nvSpPr>
          <p:cNvPr id="648195" name="Rectangle 3"/>
          <p:cNvSpPr>
            <a:spLocks noGrp="1" noChangeArrowheads="1"/>
          </p:cNvSpPr>
          <p:nvPr>
            <p:ph idx="1"/>
          </p:nvPr>
        </p:nvSpPr>
        <p:spPr>
          <a:xfrm>
            <a:off x="732837" y="1247423"/>
            <a:ext cx="7772400" cy="4114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Store local variables/temporaries in a </a:t>
            </a:r>
            <a:r>
              <a:rPr lang="en-US" sz="2800" dirty="0" smtClean="0">
                <a:solidFill>
                  <a:srgbClr val="1A8CFF"/>
                </a:solidFill>
              </a:rPr>
              <a:t>stack</a:t>
            </a:r>
          </a:p>
          <a:p>
            <a:r>
              <a:rPr lang="en-US" sz="2800" dirty="0" smtClean="0"/>
              <a:t>A function call instruction pushes arguments to stack and jumps to the function label</a:t>
            </a:r>
            <a:br>
              <a:rPr lang="en-US" sz="2800" dirty="0" smtClean="0"/>
            </a:br>
            <a:r>
              <a:rPr lang="en-US" sz="2800" dirty="0" smtClean="0"/>
              <a:t>A statement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x=f(a1,…,an); </a:t>
            </a:r>
            <a:r>
              <a:rPr lang="en-US" sz="2800" dirty="0" smtClean="0"/>
              <a:t>looks like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	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Push a1; …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Push an;</a:t>
            </a:r>
            <a:br>
              <a:rPr lang="en-US" sz="2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	Call f;</a:t>
            </a:r>
            <a:br>
              <a:rPr lang="en-US" sz="2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	Pop x;</a:t>
            </a:r>
            <a:r>
              <a:rPr lang="en-US" sz="2800" dirty="0" smtClean="0"/>
              <a:t> // copy returned value</a:t>
            </a:r>
            <a:endParaRPr lang="en-US" sz="2800" dirty="0"/>
          </a:p>
          <a:p>
            <a:r>
              <a:rPr lang="en-US" sz="2800" dirty="0" smtClean="0"/>
              <a:t>Returning a value is done by pushing it to the stack (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return x;</a:t>
            </a:r>
            <a:r>
              <a:rPr lang="en-US" sz="2800" dirty="0" smtClean="0"/>
              <a:t>)</a:t>
            </a:r>
            <a:br>
              <a:rPr lang="en-US" sz="2800" dirty="0" smtClean="0"/>
            </a:br>
            <a:r>
              <a:rPr lang="en-US" sz="2800" dirty="0" smtClean="0"/>
              <a:t>	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Push x;</a:t>
            </a:r>
          </a:p>
          <a:p>
            <a:r>
              <a:rPr lang="en-US" sz="2800" dirty="0" smtClean="0">
                <a:cs typeface="Courier New" pitchFamily="49" charset="0"/>
              </a:rPr>
              <a:t>Return control to caller (and roll up stack)</a:t>
            </a:r>
            <a:br>
              <a:rPr lang="en-US" sz="2800" dirty="0" smtClean="0">
                <a:cs typeface="Courier New" pitchFamily="49" charset="0"/>
              </a:rPr>
            </a:br>
            <a:r>
              <a:rPr lang="en-US" sz="2800" dirty="0" smtClean="0">
                <a:cs typeface="Courier New" pitchFamily="49" charset="0"/>
              </a:rPr>
              <a:t>      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Return;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504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3549119" y="4801240"/>
            <a:ext cx="4166092" cy="1208649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+mn-lt"/>
              </a:rPr>
              <a:t>Heap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867" y="0"/>
            <a:ext cx="7772400" cy="1143000"/>
          </a:xfrm>
        </p:spPr>
        <p:txBody>
          <a:bodyPr/>
          <a:lstStyle/>
          <a:p>
            <a:r>
              <a:rPr lang="en-US" dirty="0" smtClean="0"/>
              <a:t>Abstract Register Machine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11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3549119" y="2858898"/>
            <a:ext cx="4155114" cy="673571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+mn-lt"/>
              </a:rPr>
              <a:t>Global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9900"/>
                </a:solidFill>
                <a:effectLst/>
                <a:latin typeface="+mn-lt"/>
              </a:rPr>
              <a:t> Variables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9900"/>
              </a:solidFill>
              <a:effectLst/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549119" y="3533706"/>
            <a:ext cx="4151092" cy="730821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+mn-lt"/>
              </a:rPr>
              <a:t>Stack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85406" y="5456076"/>
            <a:ext cx="243557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Low</a:t>
            </a:r>
          </a:p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addresses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3549119" y="4279049"/>
            <a:ext cx="4161091" cy="523859"/>
          </a:xfrm>
          <a:prstGeom prst="rect">
            <a:avLst/>
          </a:prstGeom>
          <a:pattFill prst="pct60">
            <a:fgClr>
              <a:schemeClr val="accent3"/>
            </a:fgClr>
            <a:bgClr>
              <a:prstClr val="white"/>
            </a:bgClr>
          </a:patt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9900"/>
              </a:solidFill>
              <a:effectLst/>
              <a:latin typeface="+mn-lt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838200" y="2650087"/>
            <a:ext cx="1811867" cy="3143532"/>
          </a:xfrm>
          <a:prstGeom prst="roundRect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92859" y="1651962"/>
            <a:ext cx="122296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1A8CFF"/>
                </a:solidFill>
                <a:latin typeface="+mn-lt"/>
              </a:rPr>
              <a:t>CPU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41333" y="1651962"/>
            <a:ext cx="3098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1A8CFF"/>
                </a:solidFill>
                <a:latin typeface="+mn-lt"/>
              </a:rPr>
              <a:t>Main Memory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491201" y="2834850"/>
            <a:ext cx="1005403" cy="30777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Register 00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1492879" y="3232783"/>
            <a:ext cx="1002047" cy="30777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Register 01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1504025" y="3791589"/>
            <a:ext cx="979755" cy="30777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Register xx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25598" y="3327409"/>
            <a:ext cx="728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…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1508989" y="4524560"/>
            <a:ext cx="1008534" cy="307777"/>
          </a:xfrm>
          <a:prstGeom prst="rect">
            <a:avLst/>
          </a:prstGeom>
          <a:solidFill>
            <a:srgbClr val="FFE1E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Register PC</a:t>
            </a:r>
          </a:p>
        </p:txBody>
      </p:sp>
      <p:sp>
        <p:nvSpPr>
          <p:cNvPr id="22" name="TextBox 21"/>
          <p:cNvSpPr txBox="1"/>
          <p:nvPr/>
        </p:nvSpPr>
        <p:spPr>
          <a:xfrm rot="16200000">
            <a:off x="431799" y="4732874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Control</a:t>
            </a:r>
          </a:p>
        </p:txBody>
      </p:sp>
      <p:sp>
        <p:nvSpPr>
          <p:cNvPr id="23" name="TextBox 22"/>
          <p:cNvSpPr txBox="1"/>
          <p:nvPr/>
        </p:nvSpPr>
        <p:spPr>
          <a:xfrm rot="16200000">
            <a:off x="592664" y="4715940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registers</a:t>
            </a:r>
          </a:p>
        </p:txBody>
      </p:sp>
      <p:sp>
        <p:nvSpPr>
          <p:cNvPr id="24" name="TextBox 23"/>
          <p:cNvSpPr txBox="1"/>
          <p:nvPr/>
        </p:nvSpPr>
        <p:spPr>
          <a:xfrm rot="16200000">
            <a:off x="592663" y="3352803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 (data) registers</a:t>
            </a:r>
          </a:p>
        </p:txBody>
      </p:sp>
      <p:sp>
        <p:nvSpPr>
          <p:cNvPr id="25" name="TextBox 24"/>
          <p:cNvSpPr txBox="1"/>
          <p:nvPr/>
        </p:nvSpPr>
        <p:spPr>
          <a:xfrm rot="16200000">
            <a:off x="423333" y="3335867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General purpose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84474" y="4616764"/>
            <a:ext cx="728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…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3549119" y="1651536"/>
            <a:ext cx="4162643" cy="116463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Code</a:t>
            </a:r>
          </a:p>
        </p:txBody>
      </p:sp>
      <p:sp>
        <p:nvSpPr>
          <p:cNvPr id="29" name="Down Arrow 28"/>
          <p:cNvSpPr/>
          <p:nvPr/>
        </p:nvSpPr>
        <p:spPr bwMode="auto">
          <a:xfrm>
            <a:off x="8287987" y="3445636"/>
            <a:ext cx="282222" cy="555037"/>
          </a:xfrm>
          <a:prstGeom prst="downArrow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0" name="Down Arrow 29"/>
          <p:cNvSpPr/>
          <p:nvPr/>
        </p:nvSpPr>
        <p:spPr bwMode="auto">
          <a:xfrm flipV="1">
            <a:off x="8291403" y="4887439"/>
            <a:ext cx="282222" cy="555037"/>
          </a:xfrm>
          <a:prstGeom prst="downArrow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812143" y="2846789"/>
            <a:ext cx="122296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High</a:t>
            </a:r>
          </a:p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addresses</a:t>
            </a:r>
          </a:p>
        </p:txBody>
      </p:sp>
    </p:spTree>
    <p:extLst>
      <p:ext uri="{BB962C8B-B14F-4D97-AF65-F5344CB8AC3E}">
        <p14:creationId xmlns:p14="http://schemas.microsoft.com/office/powerpoint/2010/main" val="1742381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3549119" y="4801240"/>
            <a:ext cx="4166092" cy="1208649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+mn-lt"/>
              </a:rPr>
              <a:t>Heap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867" y="0"/>
            <a:ext cx="7772400" cy="1143000"/>
          </a:xfrm>
        </p:spPr>
        <p:txBody>
          <a:bodyPr/>
          <a:lstStyle/>
          <a:p>
            <a:r>
              <a:rPr lang="en-US" dirty="0" smtClean="0"/>
              <a:t>Abstract Register Machine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12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3549119" y="2858898"/>
            <a:ext cx="4155114" cy="673571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+mn-lt"/>
              </a:rPr>
              <a:t>Global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9900"/>
                </a:solidFill>
                <a:effectLst/>
                <a:latin typeface="+mn-lt"/>
              </a:rPr>
              <a:t> Variables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9900"/>
              </a:solidFill>
              <a:effectLst/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549119" y="3533706"/>
            <a:ext cx="4151092" cy="730821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+mn-lt"/>
              </a:rPr>
              <a:t>Stack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85406" y="5456076"/>
            <a:ext cx="243557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Low</a:t>
            </a:r>
          </a:p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addresses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3549119" y="4279049"/>
            <a:ext cx="4161091" cy="523859"/>
          </a:xfrm>
          <a:prstGeom prst="rect">
            <a:avLst/>
          </a:prstGeom>
          <a:pattFill prst="pct60">
            <a:fgClr>
              <a:schemeClr val="accent3"/>
            </a:fgClr>
            <a:bgClr>
              <a:prstClr val="white"/>
            </a:bgClr>
          </a:patt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9900"/>
              </a:solidFill>
              <a:effectLst/>
              <a:latin typeface="+mn-lt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838200" y="2650087"/>
            <a:ext cx="1811867" cy="3143532"/>
          </a:xfrm>
          <a:prstGeom prst="roundRect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92859" y="1651962"/>
            <a:ext cx="122296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1A8CFF"/>
                </a:solidFill>
                <a:latin typeface="+mn-lt"/>
              </a:rPr>
              <a:t>CPU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41333" y="1651962"/>
            <a:ext cx="3098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1A8CFF"/>
                </a:solidFill>
                <a:latin typeface="+mn-lt"/>
              </a:rPr>
              <a:t>Main Memory</a:t>
            </a:r>
          </a:p>
        </p:txBody>
      </p:sp>
      <p:sp>
        <p:nvSpPr>
          <p:cNvPr id="24" name="TextBox 23"/>
          <p:cNvSpPr txBox="1"/>
          <p:nvPr/>
        </p:nvSpPr>
        <p:spPr>
          <a:xfrm rot="16200000">
            <a:off x="592663" y="3352803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 (data) registers</a:t>
            </a:r>
          </a:p>
        </p:txBody>
      </p:sp>
      <p:sp>
        <p:nvSpPr>
          <p:cNvPr id="25" name="TextBox 24"/>
          <p:cNvSpPr txBox="1"/>
          <p:nvPr/>
        </p:nvSpPr>
        <p:spPr>
          <a:xfrm rot="16200000">
            <a:off x="423333" y="3335867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General purpose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3549119" y="1651536"/>
            <a:ext cx="4162643" cy="116463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Code</a:t>
            </a:r>
          </a:p>
        </p:txBody>
      </p:sp>
      <p:sp>
        <p:nvSpPr>
          <p:cNvPr id="29" name="Down Arrow 28"/>
          <p:cNvSpPr/>
          <p:nvPr/>
        </p:nvSpPr>
        <p:spPr bwMode="auto">
          <a:xfrm>
            <a:off x="8287987" y="3445636"/>
            <a:ext cx="282222" cy="555037"/>
          </a:xfrm>
          <a:prstGeom prst="downArrow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0" name="Down Arrow 29"/>
          <p:cNvSpPr/>
          <p:nvPr/>
        </p:nvSpPr>
        <p:spPr bwMode="auto">
          <a:xfrm flipV="1">
            <a:off x="8291403" y="4887439"/>
            <a:ext cx="282222" cy="555037"/>
          </a:xfrm>
          <a:prstGeom prst="downArrow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812143" y="2846789"/>
            <a:ext cx="122296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High</a:t>
            </a:r>
          </a:p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addresses</a:t>
            </a:r>
          </a:p>
        </p:txBody>
      </p:sp>
      <p:sp>
        <p:nvSpPr>
          <p:cNvPr id="28" name="Rounded Rectangle 27"/>
          <p:cNvSpPr/>
          <p:nvPr/>
        </p:nvSpPr>
        <p:spPr bwMode="auto">
          <a:xfrm>
            <a:off x="1389609" y="4354179"/>
            <a:ext cx="1217683" cy="122101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491201" y="2834850"/>
            <a:ext cx="1005403" cy="1264516"/>
            <a:chOff x="1491201" y="2834850"/>
            <a:chExt cx="1005403" cy="1264516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491201" y="2834850"/>
              <a:ext cx="1005403" cy="307777"/>
            </a:xfrm>
            <a:prstGeom prst="rect">
              <a:avLst/>
            </a:prstGeom>
            <a:solidFill>
              <a:schemeClr val="bg2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</a:rPr>
                <a:t>Register 00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492879" y="3232783"/>
              <a:ext cx="1002047" cy="307777"/>
            </a:xfrm>
            <a:prstGeom prst="rect">
              <a:avLst/>
            </a:prstGeom>
            <a:solidFill>
              <a:schemeClr val="bg2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</a:rPr>
                <a:t>Register 01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1504025" y="3791589"/>
              <a:ext cx="979755" cy="307777"/>
            </a:xfrm>
            <a:prstGeom prst="rect">
              <a:avLst/>
            </a:prstGeom>
            <a:solidFill>
              <a:schemeClr val="bg2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</a:rPr>
                <a:t>Register xx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625598" y="3327409"/>
              <a:ext cx="7281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…</a:t>
              </a:r>
            </a:p>
          </p:txBody>
        </p:sp>
      </p:grpSp>
      <p:sp>
        <p:nvSpPr>
          <p:cNvPr id="21" name="Rectangle 20"/>
          <p:cNvSpPr/>
          <p:nvPr/>
        </p:nvSpPr>
        <p:spPr bwMode="auto">
          <a:xfrm>
            <a:off x="1508989" y="4524560"/>
            <a:ext cx="1008534" cy="307777"/>
          </a:xfrm>
          <a:prstGeom prst="rect">
            <a:avLst/>
          </a:prstGeom>
          <a:solidFill>
            <a:srgbClr val="FFE1E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Register PC</a:t>
            </a:r>
          </a:p>
        </p:txBody>
      </p:sp>
      <p:sp>
        <p:nvSpPr>
          <p:cNvPr id="22" name="TextBox 21"/>
          <p:cNvSpPr txBox="1"/>
          <p:nvPr/>
        </p:nvSpPr>
        <p:spPr>
          <a:xfrm rot="16200000">
            <a:off x="431799" y="4732874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Control</a:t>
            </a:r>
          </a:p>
        </p:txBody>
      </p:sp>
      <p:sp>
        <p:nvSpPr>
          <p:cNvPr id="23" name="TextBox 22"/>
          <p:cNvSpPr txBox="1"/>
          <p:nvPr/>
        </p:nvSpPr>
        <p:spPr>
          <a:xfrm rot="16200000">
            <a:off x="592664" y="4715940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registers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84474" y="4616764"/>
            <a:ext cx="728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…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584474" y="4616764"/>
            <a:ext cx="728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…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1475049" y="5187936"/>
            <a:ext cx="1060281" cy="276999"/>
          </a:xfrm>
          <a:prstGeom prst="rect">
            <a:avLst/>
          </a:prstGeom>
          <a:solidFill>
            <a:srgbClr val="FFE1E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+mn-lt"/>
              </a:rPr>
              <a:t>Register </a:t>
            </a:r>
            <a:r>
              <a:rPr lang="en-US" sz="1200" b="1" dirty="0" smtClean="0">
                <a:latin typeface="+mn-lt"/>
              </a:rPr>
              <a:t>Stack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25179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32837" y="0"/>
            <a:ext cx="7772400" cy="1143000"/>
          </a:xfrm>
        </p:spPr>
        <p:txBody>
          <a:bodyPr/>
          <a:lstStyle/>
          <a:p>
            <a:r>
              <a:rPr lang="en-US" dirty="0"/>
              <a:t>Intro: Functions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65536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340768"/>
            <a:ext cx="4320480" cy="40324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SimpleFn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z) {</a:t>
            </a:r>
          </a:p>
          <a:p>
            <a:pPr lvl="1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x, y;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x * y * z;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x;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he-IL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he-IL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main()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w;	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w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SimpleFunction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(137);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13</a:t>
            </a:fld>
            <a:endParaRPr lang="en-US"/>
          </a:p>
        </p:txBody>
      </p:sp>
      <p:sp>
        <p:nvSpPr>
          <p:cNvPr id="655364" name="Rectangle 4"/>
          <p:cNvSpPr>
            <a:spLocks noChangeArrowheads="1"/>
          </p:cNvSpPr>
          <p:nvPr/>
        </p:nvSpPr>
        <p:spPr bwMode="auto">
          <a:xfrm>
            <a:off x="5570776" y="1340768"/>
            <a:ext cx="2745640" cy="442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SimpleFn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_t0 = x * y;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_t1 = _t0 * z;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_t1;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Return;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main: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_t0 = 137;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 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SimpleFn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Pop w;</a:t>
            </a:r>
          </a:p>
        </p:txBody>
      </p:sp>
      <p:cxnSp>
        <p:nvCxnSpPr>
          <p:cNvPr id="12" name="מחבר ישר 11"/>
          <p:cNvCxnSpPr/>
          <p:nvPr/>
        </p:nvCxnSpPr>
        <p:spPr>
          <a:xfrm>
            <a:off x="5076056" y="1268760"/>
            <a:ext cx="0" cy="40324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852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dirty="0" smtClean="0"/>
              <a:t>What Can </a:t>
            </a:r>
            <a:r>
              <a:rPr lang="en-US" dirty="0"/>
              <a:t>W</a:t>
            </a:r>
            <a:r>
              <a:rPr lang="en-US" dirty="0" smtClean="0"/>
              <a:t>e Do with Procedures?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Declarations &amp; Definitions</a:t>
            </a:r>
          </a:p>
          <a:p>
            <a:r>
              <a:rPr lang="en-US" dirty="0" smtClean="0"/>
              <a:t>Call &amp; Return</a:t>
            </a:r>
          </a:p>
          <a:p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Jumping out of procedures</a:t>
            </a:r>
          </a:p>
          <a:p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Passing &amp; Returning procedures as parameters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78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Scoping </a:t>
            </a:r>
            <a:r>
              <a:rPr lang="en-US" dirty="0"/>
              <a:t>rules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tatic </a:t>
            </a:r>
            <a:r>
              <a:rPr lang="en-US" dirty="0"/>
              <a:t>scoping vs. dynamic scoping</a:t>
            </a:r>
          </a:p>
          <a:p>
            <a:r>
              <a:rPr lang="en-US" dirty="0"/>
              <a:t>C</a:t>
            </a:r>
            <a:r>
              <a:rPr lang="en-US" dirty="0" smtClean="0"/>
              <a:t>aller/</a:t>
            </a:r>
            <a:r>
              <a:rPr lang="en-US" dirty="0" err="1" smtClean="0"/>
              <a:t>callee</a:t>
            </a:r>
            <a:r>
              <a:rPr lang="en-US" dirty="0" smtClean="0"/>
              <a:t> conventions</a:t>
            </a:r>
          </a:p>
          <a:p>
            <a:pPr lvl="1"/>
            <a:r>
              <a:rPr lang="en-US" dirty="0" smtClean="0"/>
              <a:t>Parameters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ho saves register values?</a:t>
            </a:r>
          </a:p>
          <a:p>
            <a:r>
              <a:rPr lang="en-US" dirty="0"/>
              <a:t>A</a:t>
            </a:r>
            <a:r>
              <a:rPr lang="en-US" dirty="0" smtClean="0"/>
              <a:t>llocating space for local variables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39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914400"/>
          </a:xfrm>
        </p:spPr>
        <p:txBody>
          <a:bodyPr/>
          <a:lstStyle/>
          <a:p>
            <a:r>
              <a:rPr lang="en-US" dirty="0" smtClean="0"/>
              <a:t>Static (lexical) </a:t>
            </a:r>
            <a:r>
              <a:rPr lang="en-US" dirty="0" smtClean="0">
                <a:solidFill>
                  <a:srgbClr val="1A8CFF"/>
                </a:solidFill>
              </a:rPr>
              <a:t>Scoping</a:t>
            </a:r>
            <a:endParaRPr lang="en-US" dirty="0">
              <a:solidFill>
                <a:srgbClr val="1A8C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16</a:t>
            </a:fld>
            <a:endParaRPr lang="en-US"/>
          </a:p>
        </p:txBody>
      </p:sp>
      <p:sp>
        <p:nvSpPr>
          <p:cNvPr id="5" name="Rectangle 4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517525" y="1219200"/>
            <a:ext cx="4987925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main ( )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{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	</a:t>
            </a:r>
            <a:r>
              <a:rPr lang="en-US" sz="1600" dirty="0" err="1">
                <a:latin typeface="+mn-lt"/>
              </a:rPr>
              <a:t>int</a:t>
            </a:r>
            <a:r>
              <a:rPr lang="en-US" sz="1600" dirty="0">
                <a:latin typeface="+mn-lt"/>
              </a:rPr>
              <a:t> a = 0 ;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	</a:t>
            </a:r>
            <a:r>
              <a:rPr lang="en-US" sz="1600" dirty="0" err="1">
                <a:latin typeface="+mn-lt"/>
              </a:rPr>
              <a:t>int</a:t>
            </a:r>
            <a:r>
              <a:rPr lang="en-US" sz="1600" dirty="0">
                <a:latin typeface="+mn-lt"/>
              </a:rPr>
              <a:t> b = 0 ;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	{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		</a:t>
            </a:r>
            <a:r>
              <a:rPr lang="en-US" sz="1600" dirty="0" err="1">
                <a:latin typeface="+mn-lt"/>
              </a:rPr>
              <a:t>int</a:t>
            </a:r>
            <a:r>
              <a:rPr lang="en-US" sz="1600" dirty="0">
                <a:latin typeface="+mn-lt"/>
              </a:rPr>
              <a:t> b = 1 ;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		{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			</a:t>
            </a:r>
            <a:r>
              <a:rPr lang="en-US" sz="1600" dirty="0" err="1">
                <a:latin typeface="+mn-lt"/>
              </a:rPr>
              <a:t>int</a:t>
            </a:r>
            <a:r>
              <a:rPr lang="en-US" sz="1600" dirty="0">
                <a:latin typeface="+mn-lt"/>
              </a:rPr>
              <a:t> a = 2 ;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			</a:t>
            </a:r>
            <a:r>
              <a:rPr lang="en-US" sz="1600" dirty="0" err="1">
                <a:latin typeface="+mn-lt"/>
              </a:rPr>
              <a:t>printf</a:t>
            </a:r>
            <a:r>
              <a:rPr lang="en-US" sz="1600" dirty="0">
                <a:latin typeface="+mn-lt"/>
              </a:rPr>
              <a:t> (“%d %d\n”, a, b)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		}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		{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			</a:t>
            </a:r>
            <a:r>
              <a:rPr lang="en-US" sz="1600" dirty="0" err="1">
                <a:latin typeface="+mn-lt"/>
              </a:rPr>
              <a:t>int</a:t>
            </a:r>
            <a:r>
              <a:rPr lang="en-US" sz="1600" dirty="0">
                <a:latin typeface="+mn-lt"/>
              </a:rPr>
              <a:t> b = 3 ;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			</a:t>
            </a:r>
            <a:r>
              <a:rPr lang="en-US" sz="1600" dirty="0" err="1">
                <a:latin typeface="+mn-lt"/>
              </a:rPr>
              <a:t>printf</a:t>
            </a:r>
            <a:r>
              <a:rPr lang="en-US" sz="1600" dirty="0">
                <a:latin typeface="+mn-lt"/>
              </a:rPr>
              <a:t> (“%d %d\n”, a, b) ;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		}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		</a:t>
            </a:r>
            <a:r>
              <a:rPr lang="en-US" sz="1600" dirty="0" err="1">
                <a:latin typeface="+mn-lt"/>
              </a:rPr>
              <a:t>printf</a:t>
            </a:r>
            <a:r>
              <a:rPr lang="en-US" sz="1600" dirty="0">
                <a:latin typeface="+mn-lt"/>
              </a:rPr>
              <a:t> (“%d %d\n”, a, b) ;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	}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	</a:t>
            </a:r>
            <a:r>
              <a:rPr lang="en-US" sz="1600" dirty="0" err="1">
                <a:latin typeface="+mn-lt"/>
              </a:rPr>
              <a:t>printf</a:t>
            </a:r>
            <a:r>
              <a:rPr lang="en-US" sz="1600" dirty="0">
                <a:latin typeface="+mn-lt"/>
              </a:rPr>
              <a:t> (“%d %d\n”, a, b) ;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}</a:t>
            </a: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719138" y="1831975"/>
            <a:ext cx="0" cy="4419600"/>
          </a:xfrm>
          <a:prstGeom prst="line">
            <a:avLst/>
          </a:prstGeom>
          <a:noFill/>
          <a:ln w="15875">
            <a:solidFill>
              <a:schemeClr val="accent1"/>
            </a:solidFill>
            <a:prstDash val="sysDot"/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endParaRPr lang="en-US">
              <a:solidFill>
                <a:srgbClr val="92D050"/>
              </a:solidFill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1022350" y="2746375"/>
            <a:ext cx="0" cy="2906713"/>
          </a:xfrm>
          <a:prstGeom prst="line">
            <a:avLst/>
          </a:prstGeom>
          <a:noFill/>
          <a:ln w="15875">
            <a:solidFill>
              <a:schemeClr val="accent1"/>
            </a:solidFill>
            <a:prstDash val="sysDot"/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endParaRPr lang="en-US">
              <a:solidFill>
                <a:srgbClr val="92D050"/>
              </a:solidFill>
            </a:endParaRP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368425" y="3317875"/>
            <a:ext cx="0" cy="1720850"/>
            <a:chOff x="633" y="1590"/>
            <a:chExt cx="0" cy="1084"/>
          </a:xfrm>
        </p:grpSpPr>
        <p:sp>
          <p:nvSpPr>
            <p:cNvPr id="15" name="Line 8"/>
            <p:cNvSpPr>
              <a:spLocks noChangeShapeType="1"/>
            </p:cNvSpPr>
            <p:nvPr/>
          </p:nvSpPr>
          <p:spPr bwMode="auto">
            <a:xfrm>
              <a:off x="633" y="1590"/>
              <a:ext cx="0" cy="340"/>
            </a:xfrm>
            <a:prstGeom prst="line">
              <a:avLst/>
            </a:prstGeom>
            <a:noFill/>
            <a:ln w="15875">
              <a:solidFill>
                <a:schemeClr val="accent1"/>
              </a:solidFill>
              <a:prstDash val="sysDot"/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>
              <a:defPPr>
                <a:defRPr lang="he-IL"/>
              </a:defPPr>
              <a:lvl1pPr algn="r" rtl="1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1pPr>
              <a:lvl2pPr marL="457200" algn="r" rtl="1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2pPr>
              <a:lvl3pPr marL="914400" algn="r" rtl="1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3pPr>
              <a:lvl4pPr marL="1371600" algn="r" rtl="1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4pPr>
              <a:lvl5pPr marL="1828800" algn="r" rtl="1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5pPr>
              <a:lvl6pPr marL="22860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6pPr>
              <a:lvl7pPr marL="27432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7pPr>
              <a:lvl8pPr marL="32004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8pPr>
              <a:lvl9pPr marL="36576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endParaRPr lang="en-US"/>
            </a:p>
          </p:txBody>
        </p:sp>
        <p:sp>
          <p:nvSpPr>
            <p:cNvPr id="16" name="Line 9"/>
            <p:cNvSpPr>
              <a:spLocks noChangeShapeType="1"/>
            </p:cNvSpPr>
            <p:nvPr/>
          </p:nvSpPr>
          <p:spPr bwMode="auto">
            <a:xfrm>
              <a:off x="633" y="2334"/>
              <a:ext cx="0" cy="340"/>
            </a:xfrm>
            <a:prstGeom prst="line">
              <a:avLst/>
            </a:prstGeom>
            <a:noFill/>
            <a:ln w="15875">
              <a:solidFill>
                <a:schemeClr val="accent1"/>
              </a:solidFill>
              <a:prstDash val="sysDot"/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>
              <a:defPPr>
                <a:defRPr lang="he-IL"/>
              </a:defPPr>
              <a:lvl1pPr algn="r" rtl="1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1pPr>
              <a:lvl2pPr marL="457200" algn="r" rtl="1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2pPr>
              <a:lvl3pPr marL="914400" algn="r" rtl="1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3pPr>
              <a:lvl4pPr marL="1371600" algn="r" rtl="1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4pPr>
              <a:lvl5pPr marL="1828800" algn="r" rtl="1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5pPr>
              <a:lvl6pPr marL="22860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6pPr>
              <a:lvl7pPr marL="27432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7pPr>
              <a:lvl8pPr marL="32004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8pPr>
              <a:lvl9pPr marL="36576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endParaRPr lang="en-US"/>
            </a:p>
          </p:txBody>
        </p:sp>
      </p:grp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512763" y="3748088"/>
            <a:ext cx="407987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587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 dirty="0">
                <a:solidFill>
                  <a:srgbClr val="92D050"/>
                </a:solidFill>
              </a:rPr>
              <a:t>B</a:t>
            </a:r>
            <a:r>
              <a:rPr lang="en-US" sz="1600" baseline="-25000" dirty="0">
                <a:solidFill>
                  <a:srgbClr val="92D050"/>
                </a:solidFill>
              </a:rPr>
              <a:t>0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817563" y="4129088"/>
            <a:ext cx="407987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587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92D050"/>
                </a:solidFill>
              </a:rPr>
              <a:t>B</a:t>
            </a:r>
            <a:r>
              <a:rPr lang="en-US" sz="1600" baseline="-25000">
                <a:solidFill>
                  <a:srgbClr val="92D050"/>
                </a:solidFill>
              </a:rPr>
              <a:t>1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1169988" y="4586288"/>
            <a:ext cx="396875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587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 b="0">
                <a:solidFill>
                  <a:srgbClr val="E30127"/>
                </a:solidFill>
              </a:rPr>
              <a:t>B</a:t>
            </a:r>
            <a:r>
              <a:rPr lang="en-US" sz="1600" b="0" baseline="-25000">
                <a:solidFill>
                  <a:srgbClr val="E30127"/>
                </a:solidFill>
              </a:rPr>
              <a:t>3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1165225" y="4586288"/>
            <a:ext cx="407988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587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 dirty="0">
                <a:solidFill>
                  <a:srgbClr val="92D050"/>
                </a:solidFill>
              </a:rPr>
              <a:t>B</a:t>
            </a:r>
            <a:r>
              <a:rPr lang="en-US" sz="1600" baseline="-25000" dirty="0">
                <a:solidFill>
                  <a:srgbClr val="92D050"/>
                </a:solidFill>
              </a:rPr>
              <a:t>3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1165225" y="3405188"/>
            <a:ext cx="407988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587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92D050"/>
                </a:solidFill>
              </a:rPr>
              <a:t>B</a:t>
            </a:r>
            <a:r>
              <a:rPr lang="en-US" sz="1600" baseline="-25000">
                <a:solidFill>
                  <a:srgbClr val="92D050"/>
                </a:solidFill>
              </a:rPr>
              <a:t>2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5181600" y="4141931"/>
          <a:ext cx="2453323" cy="2225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75093"/>
                <a:gridCol w="10782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Declaration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Scopes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a=0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B0,B1,B3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b=0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b=1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B1,B2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a=2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b=3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Rounded Rectangle 17"/>
          <p:cNvSpPr/>
          <p:nvPr/>
        </p:nvSpPr>
        <p:spPr>
          <a:xfrm>
            <a:off x="5029200" y="1524000"/>
            <a:ext cx="2667000" cy="24003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 name refers to its (closest) enclosing </a:t>
            </a:r>
            <a:r>
              <a:rPr lang="en-US" dirty="0" smtClean="0">
                <a:solidFill>
                  <a:srgbClr val="1A8CFF"/>
                </a:solidFill>
              </a:rPr>
              <a:t>scope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2"/>
                </a:solidFill>
              </a:rPr>
              <a:t>known at compile time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64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Scoping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Each identifier is associated with a global stack of bindings</a:t>
            </a:r>
          </a:p>
          <a:p>
            <a:r>
              <a:rPr lang="en-US" dirty="0"/>
              <a:t>W</a:t>
            </a:r>
            <a:r>
              <a:rPr lang="en-US" dirty="0" smtClean="0"/>
              <a:t>hen entering scope where identifier is declared</a:t>
            </a:r>
          </a:p>
          <a:p>
            <a:pPr lvl="1"/>
            <a:r>
              <a:rPr lang="en-US" dirty="0" smtClean="0"/>
              <a:t>push declaration on identifier stack</a:t>
            </a:r>
          </a:p>
          <a:p>
            <a:r>
              <a:rPr lang="en-US" dirty="0"/>
              <a:t>W</a:t>
            </a:r>
            <a:r>
              <a:rPr lang="en-US" dirty="0" smtClean="0"/>
              <a:t>hen exiting scope where identifier is declared</a:t>
            </a:r>
          </a:p>
          <a:p>
            <a:pPr lvl="1"/>
            <a:r>
              <a:rPr lang="en-US" dirty="0" smtClean="0"/>
              <a:t>pop identifier stack</a:t>
            </a:r>
          </a:p>
          <a:p>
            <a:r>
              <a:rPr lang="en-US" b="1" dirty="0"/>
              <a:t>E</a:t>
            </a:r>
            <a:r>
              <a:rPr lang="en-US" b="1" dirty="0" smtClean="0"/>
              <a:t>valuating the identifier in any context binds to the current top of stack</a:t>
            </a:r>
          </a:p>
          <a:p>
            <a:r>
              <a:rPr lang="en-US" dirty="0"/>
              <a:t>D</a:t>
            </a:r>
            <a:r>
              <a:rPr lang="en-US" dirty="0" smtClean="0"/>
              <a:t>etermined </a:t>
            </a:r>
            <a:r>
              <a:rPr lang="en-US" b="1" dirty="0" smtClean="0">
                <a:solidFill>
                  <a:schemeClr val="tx2"/>
                </a:solidFill>
              </a:rPr>
              <a:t>at runtime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69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267200"/>
            <a:ext cx="7772400" cy="2088360"/>
          </a:xfrm>
        </p:spPr>
        <p:txBody>
          <a:bodyPr/>
          <a:lstStyle/>
          <a:p>
            <a:r>
              <a:rPr lang="en-US" dirty="0" smtClean="0"/>
              <a:t>What value is returned from main?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tatic scoping?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ynamic scoping?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752600" y="1752600"/>
            <a:ext cx="5791200" cy="2286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x = </a:t>
            </a:r>
            <a:r>
              <a:rPr lang="en-US" sz="2400" dirty="0" smtClean="0">
                <a:solidFill>
                  <a:schemeClr val="tx1"/>
                </a:solidFill>
              </a:rPr>
              <a:t>42; </a:t>
            </a: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f() { return x; } 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g() { </a:t>
            </a:r>
            <a:r>
              <a:rPr lang="en-US" sz="2400" dirty="0" err="1">
                <a:solidFill>
                  <a:schemeClr val="tx1"/>
                </a:solidFill>
              </a:rPr>
              <a:t>int</a:t>
            </a:r>
            <a:r>
              <a:rPr lang="en-US" sz="2400" dirty="0">
                <a:solidFill>
                  <a:schemeClr val="tx1"/>
                </a:solidFill>
              </a:rPr>
              <a:t> x = 1; return f(); </a:t>
            </a:r>
            <a:r>
              <a:rPr lang="en-US" sz="2400" dirty="0" smtClean="0">
                <a:solidFill>
                  <a:schemeClr val="tx1"/>
                </a:solidFill>
              </a:rPr>
              <a:t>}</a:t>
            </a:r>
          </a:p>
          <a:p>
            <a:pPr algn="l"/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main() { return g(); }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66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do we 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We need to generate code to access variables</a:t>
            </a:r>
          </a:p>
          <a:p>
            <a:endParaRPr lang="en-US" sz="2800" dirty="0" smtClean="0"/>
          </a:p>
          <a:p>
            <a:r>
              <a:rPr lang="en-US" sz="2800" dirty="0" smtClean="0"/>
              <a:t>Static scoping</a:t>
            </a:r>
          </a:p>
          <a:p>
            <a:pPr lvl="1"/>
            <a:r>
              <a:rPr lang="en-US" sz="2400" dirty="0" smtClean="0"/>
              <a:t>Identifier binding is known at compile time</a:t>
            </a:r>
          </a:p>
          <a:p>
            <a:pPr lvl="1"/>
            <a:r>
              <a:rPr lang="en-US" sz="2400" dirty="0" smtClean="0"/>
              <a:t>“Address” of the variable is known at compile time</a:t>
            </a:r>
          </a:p>
          <a:p>
            <a:pPr lvl="1"/>
            <a:r>
              <a:rPr lang="en-US" sz="2400" dirty="0" smtClean="0"/>
              <a:t>Assigning addresses to variables is part of code generation</a:t>
            </a:r>
          </a:p>
          <a:p>
            <a:pPr lvl="1"/>
            <a:r>
              <a:rPr lang="en-US" sz="2400" dirty="0" smtClean="0"/>
              <a:t>No runtime errors of “access to undefined variable”</a:t>
            </a:r>
          </a:p>
          <a:p>
            <a:pPr lvl="1"/>
            <a:r>
              <a:rPr lang="en-US" sz="2400" dirty="0" smtClean="0"/>
              <a:t>Can check types of variables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1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dirty="0" smtClean="0"/>
              <a:t>Code generation </a:t>
            </a:r>
            <a:br>
              <a:rPr lang="en-US" dirty="0" smtClean="0"/>
            </a:br>
            <a:r>
              <a:rPr lang="en-US" dirty="0" smtClean="0"/>
              <a:t>for procedure calls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(+ a few words on </a:t>
            </a:r>
            <a:r>
              <a:rPr lang="en-US" dirty="0" smtClean="0"/>
              <a:t>the runtime system)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2</a:t>
            </a:fld>
            <a:endParaRPr lang="en-US"/>
          </a:p>
        </p:txBody>
      </p:sp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9901" y="2586354"/>
            <a:ext cx="32893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7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78" y="609600"/>
            <a:ext cx="8991124" cy="1143000"/>
          </a:xfrm>
        </p:spPr>
        <p:txBody>
          <a:bodyPr/>
          <a:lstStyle/>
          <a:p>
            <a:r>
              <a:rPr lang="en-US" sz="3200" dirty="0" smtClean="0"/>
              <a:t>Variable addresses for static scoping: first attempt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20</a:t>
            </a:fld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990600" y="2438400"/>
            <a:ext cx="4038600" cy="2286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x = </a:t>
            </a:r>
            <a:r>
              <a:rPr lang="en-US" sz="2400" dirty="0" smtClean="0">
                <a:solidFill>
                  <a:schemeClr val="tx1"/>
                </a:solidFill>
              </a:rPr>
              <a:t>42; </a:t>
            </a: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f() { return x; } 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g() { </a:t>
            </a:r>
            <a:r>
              <a:rPr lang="en-US" sz="2400" dirty="0" err="1">
                <a:solidFill>
                  <a:schemeClr val="tx1"/>
                </a:solidFill>
              </a:rPr>
              <a:t>int</a:t>
            </a:r>
            <a:r>
              <a:rPr lang="en-US" sz="2400" dirty="0">
                <a:solidFill>
                  <a:schemeClr val="tx1"/>
                </a:solidFill>
              </a:rPr>
              <a:t> x = 1; return f(); </a:t>
            </a:r>
            <a:r>
              <a:rPr lang="en-US" sz="2400" dirty="0" smtClean="0">
                <a:solidFill>
                  <a:schemeClr val="tx1"/>
                </a:solidFill>
              </a:rPr>
              <a:t>}</a:t>
            </a:r>
          </a:p>
          <a:p>
            <a:pPr algn="l"/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main() { return g(); } </a:t>
            </a: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/>
          </p:nvPr>
        </p:nvGraphicFramePr>
        <p:xfrm>
          <a:off x="5791200" y="2590800"/>
          <a:ext cx="2229485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36980"/>
                <a:gridCol w="99250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identifier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 (global)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0x42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 (inside 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0x73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513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/>
          <a:lstStyle/>
          <a:p>
            <a:r>
              <a:rPr lang="en-US" sz="3200" dirty="0" smtClean="0"/>
              <a:t>Variable addresses for static scoping: first attempt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21</a:t>
            </a:fld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990600" y="1828800"/>
            <a:ext cx="4038600" cy="449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dirty="0" err="1">
                <a:solidFill>
                  <a:schemeClr val="tx1"/>
                </a:solidFill>
              </a:rPr>
              <a:t>int</a:t>
            </a:r>
            <a:r>
              <a:rPr lang="en-US" sz="2000" dirty="0">
                <a:solidFill>
                  <a:schemeClr val="tx1"/>
                </a:solidFill>
              </a:rPr>
              <a:t> a [11] ;</a:t>
            </a:r>
          </a:p>
          <a:p>
            <a:pPr algn="l"/>
            <a:endParaRPr lang="en-US" sz="2000" dirty="0">
              <a:solidFill>
                <a:schemeClr val="tx1"/>
              </a:solidFill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</a:rPr>
              <a:t>void quicksort(</a:t>
            </a:r>
            <a:r>
              <a:rPr lang="en-US" sz="2000" dirty="0" err="1">
                <a:solidFill>
                  <a:schemeClr val="tx1"/>
                </a:solidFill>
              </a:rPr>
              <a:t>int</a:t>
            </a:r>
            <a:r>
              <a:rPr lang="en-US" sz="2000" dirty="0">
                <a:solidFill>
                  <a:schemeClr val="tx1"/>
                </a:solidFill>
              </a:rPr>
              <a:t> m, </a:t>
            </a:r>
            <a:r>
              <a:rPr lang="en-US" sz="2000" dirty="0" err="1">
                <a:solidFill>
                  <a:schemeClr val="tx1"/>
                </a:solidFill>
              </a:rPr>
              <a:t>int</a:t>
            </a:r>
            <a:r>
              <a:rPr lang="en-US" sz="2000" dirty="0">
                <a:solidFill>
                  <a:schemeClr val="tx1"/>
                </a:solidFill>
              </a:rPr>
              <a:t> n) {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</a:rPr>
              <a:t>  </a:t>
            </a:r>
            <a:r>
              <a:rPr lang="en-US" sz="2000" dirty="0" err="1">
                <a:solidFill>
                  <a:schemeClr val="tx1"/>
                </a:solidFill>
              </a:rPr>
              <a:t>int</a:t>
            </a:r>
            <a:r>
              <a:rPr lang="en-US" sz="2000" dirty="0">
                <a:solidFill>
                  <a:schemeClr val="tx1"/>
                </a:solidFill>
              </a:rPr>
              <a:t> i;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</a:rPr>
              <a:t>  if (n &gt; m) {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</a:rPr>
              <a:t>    i = partition(m, n);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</a:rPr>
              <a:t>    quicksort (m, i-1) ;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</a:rPr>
              <a:t>    quicksort (i+1, n) ;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</a:rPr>
              <a:t>  }</a:t>
            </a:r>
          </a:p>
          <a:p>
            <a:pPr algn="l"/>
            <a:endParaRPr lang="en-US" sz="2000" dirty="0">
              <a:solidFill>
                <a:schemeClr val="tx1"/>
              </a:solidFill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</a:rPr>
              <a:t>main() {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</a:rPr>
              <a:t>...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</a:rPr>
              <a:t> quicksort (1, 9) ;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</a:rPr>
              <a:t>} 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486400" y="2286000"/>
            <a:ext cx="3048000" cy="2133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is the address of the variable “i” in the procedure quicksort?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20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Compile-Time Information on Variables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73705" y="1098247"/>
            <a:ext cx="7772400" cy="4114800"/>
          </a:xfrm>
        </p:spPr>
        <p:txBody>
          <a:bodyPr/>
          <a:lstStyle/>
          <a:p>
            <a:r>
              <a:rPr lang="en-US" sz="2800" dirty="0" smtClean="0"/>
              <a:t>Name</a:t>
            </a:r>
          </a:p>
          <a:p>
            <a:r>
              <a:rPr lang="en-US" sz="2800" dirty="0" smtClean="0"/>
              <a:t>Type</a:t>
            </a:r>
          </a:p>
          <a:p>
            <a:r>
              <a:rPr lang="en-US" sz="2800" dirty="0" smtClean="0"/>
              <a:t>Scope</a:t>
            </a:r>
          </a:p>
          <a:p>
            <a:pPr lvl="1"/>
            <a:r>
              <a:rPr lang="en-US" sz="2400" dirty="0" smtClean="0"/>
              <a:t>when is it recognized</a:t>
            </a:r>
          </a:p>
          <a:p>
            <a:r>
              <a:rPr lang="en-US" sz="2800" dirty="0" smtClean="0"/>
              <a:t>Duration </a:t>
            </a:r>
          </a:p>
          <a:p>
            <a:pPr lvl="1"/>
            <a:r>
              <a:rPr lang="en-US" sz="2400" dirty="0" smtClean="0"/>
              <a:t>Until when does its value exist</a:t>
            </a:r>
          </a:p>
          <a:p>
            <a:r>
              <a:rPr lang="en-US" sz="2800" dirty="0" smtClean="0"/>
              <a:t>Size </a:t>
            </a:r>
          </a:p>
          <a:p>
            <a:pPr lvl="1"/>
            <a:r>
              <a:rPr lang="en-US" sz="2400" dirty="0" smtClean="0"/>
              <a:t>How many bytes are required at runtime  </a:t>
            </a:r>
          </a:p>
          <a:p>
            <a:r>
              <a:rPr lang="en-US" sz="2800" dirty="0" smtClean="0"/>
              <a:t>Address</a:t>
            </a:r>
          </a:p>
          <a:p>
            <a:pPr lvl="1"/>
            <a:r>
              <a:rPr lang="en-US" sz="2400" dirty="0" smtClean="0"/>
              <a:t>Fixed</a:t>
            </a:r>
          </a:p>
          <a:p>
            <a:pPr lvl="1"/>
            <a:r>
              <a:rPr lang="en-US" sz="2400" dirty="0" smtClean="0"/>
              <a:t>Relative</a:t>
            </a:r>
          </a:p>
          <a:p>
            <a:pPr lvl="1"/>
            <a:r>
              <a:rPr lang="en-US" sz="2400" dirty="0" smtClean="0"/>
              <a:t>Dynamic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8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Activation Record (Stack Frames)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separate space for each procedure </a:t>
            </a:r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invocation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tx2"/>
                </a:solidFill>
              </a:rPr>
              <a:t>managed at runtime</a:t>
            </a:r>
          </a:p>
          <a:p>
            <a:pPr lvl="1"/>
            <a:r>
              <a:rPr lang="en-US" b="1" dirty="0" smtClean="0">
                <a:solidFill>
                  <a:srgbClr val="1A8CFF"/>
                </a:solidFill>
              </a:rPr>
              <a:t>code for managing it generated by the compiler</a:t>
            </a:r>
          </a:p>
          <a:p>
            <a:pPr lvl="1"/>
            <a:endParaRPr lang="en-US" dirty="0"/>
          </a:p>
          <a:p>
            <a:r>
              <a:rPr lang="en-US" dirty="0" smtClean="0"/>
              <a:t>desired properties </a:t>
            </a:r>
          </a:p>
          <a:p>
            <a:pPr lvl="1"/>
            <a:r>
              <a:rPr lang="en-US" dirty="0" smtClean="0"/>
              <a:t>efficient allocation and </a:t>
            </a:r>
            <a:r>
              <a:rPr lang="en-US" dirty="0" err="1" smtClean="0"/>
              <a:t>deallocation</a:t>
            </a:r>
            <a:endParaRPr lang="en-US" dirty="0" smtClean="0"/>
          </a:p>
          <a:p>
            <a:pPr lvl="2"/>
            <a:r>
              <a:rPr lang="en-US" dirty="0" smtClean="0"/>
              <a:t>procedures are called frequently</a:t>
            </a:r>
          </a:p>
          <a:p>
            <a:pPr lvl="1"/>
            <a:r>
              <a:rPr lang="en-US" dirty="0" smtClean="0"/>
              <a:t>variable size </a:t>
            </a:r>
          </a:p>
          <a:p>
            <a:pPr lvl="2"/>
            <a:r>
              <a:rPr lang="en-US" dirty="0" smtClean="0"/>
              <a:t>different procedures may require different memory sizes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09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867" y="0"/>
            <a:ext cx="7772400" cy="1143000"/>
          </a:xfrm>
        </p:spPr>
        <p:txBody>
          <a:bodyPr/>
          <a:lstStyle/>
          <a:p>
            <a:r>
              <a:rPr lang="en-US" dirty="0" smtClean="0"/>
              <a:t>Semi-Abstract </a:t>
            </a:r>
            <a:r>
              <a:rPr lang="en-US" dirty="0"/>
              <a:t>Register Machine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24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3554119" y="2656665"/>
            <a:ext cx="5136444" cy="116463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554119" y="3843880"/>
            <a:ext cx="5136444" cy="673571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+mn-lt"/>
              </a:rPr>
              <a:t>Global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9900"/>
                </a:solidFill>
                <a:effectLst/>
                <a:latin typeface="+mn-lt"/>
              </a:rPr>
              <a:t> Variables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9900"/>
              </a:solidFill>
              <a:effectLst/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554119" y="4513688"/>
            <a:ext cx="5136444" cy="730821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+mn-lt"/>
              </a:rPr>
              <a:t>Stack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554119" y="5716224"/>
            <a:ext cx="5136444" cy="637554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+mn-lt"/>
              </a:rPr>
              <a:t>Heap</a:t>
            </a:r>
          </a:p>
        </p:txBody>
      </p:sp>
      <p:sp>
        <p:nvSpPr>
          <p:cNvPr id="10" name="Down Arrow 9"/>
          <p:cNvSpPr/>
          <p:nvPr/>
        </p:nvSpPr>
        <p:spPr bwMode="auto">
          <a:xfrm>
            <a:off x="8763000" y="4574704"/>
            <a:ext cx="282222" cy="555037"/>
          </a:xfrm>
          <a:prstGeom prst="downArrow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1" name="Down Arrow 10"/>
          <p:cNvSpPr/>
          <p:nvPr/>
        </p:nvSpPr>
        <p:spPr bwMode="auto">
          <a:xfrm flipV="1">
            <a:off x="8756415" y="5761511"/>
            <a:ext cx="282222" cy="555037"/>
          </a:xfrm>
          <a:prstGeom prst="downArrow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31933" y="2303887"/>
            <a:ext cx="29661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High addresses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56865" y="6363183"/>
            <a:ext cx="24355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Low addresses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3554120" y="5184032"/>
            <a:ext cx="5136444" cy="523859"/>
          </a:xfrm>
          <a:prstGeom prst="rect">
            <a:avLst/>
          </a:prstGeom>
          <a:pattFill prst="pct60">
            <a:fgClr>
              <a:schemeClr val="accent3"/>
            </a:fgClr>
            <a:bgClr>
              <a:prstClr val="white"/>
            </a:bgClr>
          </a:patt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9900"/>
              </a:solidFill>
              <a:effectLst/>
              <a:latin typeface="+mn-lt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838200" y="2650086"/>
            <a:ext cx="1811867" cy="3700395"/>
          </a:xfrm>
          <a:prstGeom prst="roundRect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92859" y="1651962"/>
            <a:ext cx="122296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1A8CFF"/>
                </a:solidFill>
                <a:latin typeface="+mn-lt"/>
              </a:rPr>
              <a:t>CPU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41333" y="1651962"/>
            <a:ext cx="3098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1A8CFF"/>
                </a:solidFill>
                <a:latin typeface="+mn-lt"/>
              </a:rPr>
              <a:t>Main Memory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491201" y="2834850"/>
            <a:ext cx="1005403" cy="30777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Register 00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1492879" y="3232783"/>
            <a:ext cx="1002047" cy="30777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Register 01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1504025" y="3791589"/>
            <a:ext cx="979755" cy="30777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Register xx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25598" y="3327409"/>
            <a:ext cx="728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…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1508989" y="4524560"/>
            <a:ext cx="1008534" cy="307777"/>
          </a:xfrm>
          <a:prstGeom prst="rect">
            <a:avLst/>
          </a:prstGeom>
          <a:solidFill>
            <a:srgbClr val="FFE1E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Register PC</a:t>
            </a:r>
          </a:p>
        </p:txBody>
      </p:sp>
      <p:sp>
        <p:nvSpPr>
          <p:cNvPr id="22" name="TextBox 21"/>
          <p:cNvSpPr txBox="1"/>
          <p:nvPr/>
        </p:nvSpPr>
        <p:spPr>
          <a:xfrm rot="16200000">
            <a:off x="431799" y="4732874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Control</a:t>
            </a:r>
          </a:p>
        </p:txBody>
      </p:sp>
      <p:sp>
        <p:nvSpPr>
          <p:cNvPr id="23" name="TextBox 22"/>
          <p:cNvSpPr txBox="1"/>
          <p:nvPr/>
        </p:nvSpPr>
        <p:spPr>
          <a:xfrm rot="16200000">
            <a:off x="592664" y="4715940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registers</a:t>
            </a:r>
          </a:p>
        </p:txBody>
      </p:sp>
      <p:sp>
        <p:nvSpPr>
          <p:cNvPr id="24" name="TextBox 23"/>
          <p:cNvSpPr txBox="1"/>
          <p:nvPr/>
        </p:nvSpPr>
        <p:spPr>
          <a:xfrm rot="16200000">
            <a:off x="592663" y="3352803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 (data) registers</a:t>
            </a:r>
          </a:p>
        </p:txBody>
      </p:sp>
      <p:sp>
        <p:nvSpPr>
          <p:cNvPr id="25" name="TextBox 24"/>
          <p:cNvSpPr txBox="1"/>
          <p:nvPr/>
        </p:nvSpPr>
        <p:spPr>
          <a:xfrm rot="16200000">
            <a:off x="423333" y="3335867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General purpose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84474" y="4616764"/>
            <a:ext cx="728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…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1516737" y="5313021"/>
            <a:ext cx="1005403" cy="30777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ebp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1518415" y="5710954"/>
            <a:ext cx="1002047" cy="30777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>
                <a:latin typeface="+mn-lt"/>
              </a:rPr>
              <a:t>esp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651134" y="5805580"/>
            <a:ext cx="728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…</a:t>
            </a:r>
          </a:p>
        </p:txBody>
      </p:sp>
      <p:sp>
        <p:nvSpPr>
          <p:cNvPr id="30" name="TextBox 29"/>
          <p:cNvSpPr txBox="1"/>
          <p:nvPr/>
        </p:nvSpPr>
        <p:spPr>
          <a:xfrm rot="16200000">
            <a:off x="630555" y="5534644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registers</a:t>
            </a:r>
          </a:p>
        </p:txBody>
      </p:sp>
      <p:sp>
        <p:nvSpPr>
          <p:cNvPr id="35" name="TextBox 34"/>
          <p:cNvSpPr txBox="1"/>
          <p:nvPr/>
        </p:nvSpPr>
        <p:spPr>
          <a:xfrm rot="16200000">
            <a:off x="469690" y="5499504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Stack</a:t>
            </a:r>
          </a:p>
        </p:txBody>
      </p:sp>
    </p:spTree>
    <p:extLst>
      <p:ext uri="{BB962C8B-B14F-4D97-AF65-F5344CB8AC3E}">
        <p14:creationId xmlns:p14="http://schemas.microsoft.com/office/powerpoint/2010/main" val="1396407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L</a:t>
            </a:r>
            <a:r>
              <a:rPr lang="en-US" dirty="0" smtClean="0"/>
              <a:t>ogical </a:t>
            </a:r>
            <a:r>
              <a:rPr lang="en-US" dirty="0"/>
              <a:t>S</a:t>
            </a:r>
            <a:r>
              <a:rPr lang="en-US" dirty="0" smtClean="0"/>
              <a:t>tack Frame (Simplified)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25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131410" y="1988840"/>
            <a:ext cx="2952328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err="1" smtClean="0">
                <a:latin typeface="+mn-lt"/>
              </a:rPr>
              <a:t>Param</a:t>
            </a:r>
            <a:r>
              <a:rPr lang="en-US" sz="2000" dirty="0" smtClean="0">
                <a:latin typeface="+mn-lt"/>
              </a:rPr>
              <a:t> N</a:t>
            </a:r>
            <a:endParaRPr lang="he-IL" sz="20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31410" y="2348880"/>
            <a:ext cx="2952328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err="1" smtClean="0">
                <a:latin typeface="+mn-lt"/>
              </a:rPr>
              <a:t>Param</a:t>
            </a:r>
            <a:r>
              <a:rPr lang="en-US" sz="2000" dirty="0" smtClean="0">
                <a:latin typeface="+mn-lt"/>
              </a:rPr>
              <a:t> N-1</a:t>
            </a:r>
            <a:endParaRPr lang="he-IL" sz="20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31410" y="2708920"/>
            <a:ext cx="2952328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2000" dirty="0" smtClean="0">
                <a:latin typeface="+mn-lt"/>
              </a:rPr>
              <a:t>…</a:t>
            </a:r>
            <a:endParaRPr lang="he-IL" sz="20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31410" y="3068960"/>
            <a:ext cx="2952328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err="1" smtClean="0">
                <a:latin typeface="+mn-lt"/>
              </a:rPr>
              <a:t>Param</a:t>
            </a:r>
            <a:r>
              <a:rPr lang="en-US" sz="2000" dirty="0" smtClean="0">
                <a:latin typeface="+mn-lt"/>
              </a:rPr>
              <a:t> 1</a:t>
            </a:r>
            <a:endParaRPr lang="he-IL" sz="20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31410" y="3429000"/>
            <a:ext cx="2952328" cy="40011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_t0</a:t>
            </a:r>
            <a:endParaRPr lang="he-IL" sz="20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31410" y="3789040"/>
            <a:ext cx="2952328" cy="40011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2000" dirty="0" smtClean="0">
                <a:latin typeface="+mn-lt"/>
              </a:rPr>
              <a:t>…</a:t>
            </a:r>
            <a:endParaRPr lang="he-IL" sz="20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31410" y="4149080"/>
            <a:ext cx="2952328" cy="40011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</a:t>
            </a:r>
            <a:r>
              <a:rPr lang="en-US" sz="2000" dirty="0" err="1" smtClean="0">
                <a:latin typeface="+mn-lt"/>
              </a:rPr>
              <a:t>tk</a:t>
            </a:r>
            <a:endParaRPr lang="he-IL" sz="2000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31410" y="4509120"/>
            <a:ext cx="2952328" cy="40011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x</a:t>
            </a:r>
            <a:endParaRPr lang="he-IL" sz="2000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31410" y="4869160"/>
            <a:ext cx="2952328" cy="40011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2000" dirty="0" smtClean="0">
                <a:latin typeface="+mn-lt"/>
              </a:rPr>
              <a:t>…</a:t>
            </a:r>
            <a:endParaRPr lang="he-IL" sz="20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31410" y="5229200"/>
            <a:ext cx="2952328" cy="40011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y</a:t>
            </a:r>
            <a:endParaRPr lang="he-IL" sz="2000" dirty="0">
              <a:latin typeface="+mn-lt"/>
            </a:endParaRPr>
          </a:p>
        </p:txBody>
      </p:sp>
      <p:sp>
        <p:nvSpPr>
          <p:cNvPr id="15" name="סוגר מסולסל שמאלי 14"/>
          <p:cNvSpPr/>
          <p:nvPr/>
        </p:nvSpPr>
        <p:spPr>
          <a:xfrm>
            <a:off x="2411330" y="1988840"/>
            <a:ext cx="432048" cy="1368152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TextBox 15"/>
          <p:cNvSpPr txBox="1"/>
          <p:nvPr/>
        </p:nvSpPr>
        <p:spPr>
          <a:xfrm>
            <a:off x="467114" y="2348880"/>
            <a:ext cx="2016654" cy="1200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>
                <a:latin typeface="+mn-lt"/>
              </a:rPr>
              <a:t>Parameters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(actual arguments)</a:t>
            </a:r>
            <a:endParaRPr lang="he-IL" dirty="0">
              <a:latin typeface="+mn-lt"/>
            </a:endParaRPr>
          </a:p>
        </p:txBody>
      </p:sp>
      <p:sp>
        <p:nvSpPr>
          <p:cNvPr id="17" name="סוגר מסולסל שמאלי 16"/>
          <p:cNvSpPr/>
          <p:nvPr/>
        </p:nvSpPr>
        <p:spPr>
          <a:xfrm>
            <a:off x="2411330" y="3429000"/>
            <a:ext cx="432048" cy="2160240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TextBox 17"/>
          <p:cNvSpPr txBox="1"/>
          <p:nvPr/>
        </p:nvSpPr>
        <p:spPr>
          <a:xfrm>
            <a:off x="467114" y="4149080"/>
            <a:ext cx="201665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>
                <a:latin typeface="+mn-lt"/>
              </a:rPr>
              <a:t>Locals and temporaries</a:t>
            </a:r>
            <a:endParaRPr lang="he-IL" dirty="0">
              <a:latin typeface="+mn-lt"/>
            </a:endParaRPr>
          </a:p>
        </p:txBody>
      </p:sp>
      <p:sp>
        <p:nvSpPr>
          <p:cNvPr id="19" name="סוגר מסולסל שמאלי 18"/>
          <p:cNvSpPr/>
          <p:nvPr/>
        </p:nvSpPr>
        <p:spPr>
          <a:xfrm rot="10800000">
            <a:off x="6371770" y="1916832"/>
            <a:ext cx="432048" cy="3672408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TextBox 19"/>
          <p:cNvSpPr txBox="1"/>
          <p:nvPr/>
        </p:nvSpPr>
        <p:spPr>
          <a:xfrm>
            <a:off x="6947834" y="3429000"/>
            <a:ext cx="2016654" cy="1200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>
                <a:latin typeface="+mn-lt"/>
              </a:rPr>
              <a:t>Stack frame for function f(a1,…,</a:t>
            </a:r>
            <a:r>
              <a:rPr lang="en-US" dirty="0" err="1" smtClean="0">
                <a:latin typeface="+mn-lt"/>
              </a:rPr>
              <a:t>aN</a:t>
            </a:r>
            <a:r>
              <a:rPr lang="en-US" dirty="0" smtClean="0">
                <a:latin typeface="+mn-lt"/>
              </a:rPr>
              <a:t>)</a:t>
            </a:r>
            <a:endParaRPr lang="he-I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13944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Runtime Stack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Stack of activation records</a:t>
            </a:r>
          </a:p>
          <a:p>
            <a:r>
              <a:rPr lang="en-US"/>
              <a:t>Call = push new activation record</a:t>
            </a:r>
          </a:p>
          <a:p>
            <a:r>
              <a:rPr lang="en-US"/>
              <a:t>Return = pop activation record</a:t>
            </a:r>
          </a:p>
          <a:p>
            <a:r>
              <a:rPr lang="en-US"/>
              <a:t>Only one “active” activation record – top of stack</a:t>
            </a:r>
          </a:p>
          <a:p>
            <a:r>
              <a:rPr lang="en-US"/>
              <a:t>How do we handle recursion?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82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914400"/>
          </a:xfrm>
        </p:spPr>
        <p:txBody>
          <a:bodyPr/>
          <a:lstStyle/>
          <a:p>
            <a:r>
              <a:rPr lang="en-US" dirty="0" smtClean="0"/>
              <a:t>Activation Record (frame)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27</a:t>
            </a:fld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810583" y="1219200"/>
            <a:ext cx="3048000" cy="512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parameter k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810583" y="2133600"/>
            <a:ext cx="3048000" cy="512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parameter 1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810583" y="2645664"/>
            <a:ext cx="3048000" cy="512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return </a:t>
            </a:r>
            <a:r>
              <a:rPr lang="en-US" sz="2000" dirty="0" smtClean="0">
                <a:solidFill>
                  <a:schemeClr val="tx1"/>
                </a:solidFill>
              </a:rPr>
              <a:t>information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810583" y="3157728"/>
            <a:ext cx="3048000" cy="512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lexical pointer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810583" y="3669792"/>
            <a:ext cx="3048000" cy="512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dynamic link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810583" y="4181856"/>
            <a:ext cx="3048000" cy="512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registers &amp; </a:t>
            </a:r>
            <a:r>
              <a:rPr lang="en-US" sz="2000" dirty="0" err="1" smtClean="0">
                <a:solidFill>
                  <a:schemeClr val="tx1"/>
                </a:solidFill>
              </a:rPr>
              <a:t>misc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810583" y="4693920"/>
            <a:ext cx="3048000" cy="9448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local variables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temporaries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810583" y="5638800"/>
            <a:ext cx="3048000" cy="747250"/>
          </a:xfrm>
          <a:prstGeom prst="round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next frame would be here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rot="5400000">
            <a:off x="4130260" y="1714913"/>
            <a:ext cx="3617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…</a:t>
            </a:r>
            <a:endParaRPr lang="en-US" sz="2000" dirty="0">
              <a:latin typeface="+mn-lt"/>
            </a:endParaRPr>
          </a:p>
        </p:txBody>
      </p:sp>
      <p:sp>
        <p:nvSpPr>
          <p:cNvPr id="18" name="Left Brace 17"/>
          <p:cNvSpPr/>
          <p:nvPr/>
        </p:nvSpPr>
        <p:spPr>
          <a:xfrm>
            <a:off x="2438400" y="2645664"/>
            <a:ext cx="304800" cy="2048256"/>
          </a:xfrm>
          <a:prstGeom prst="leftBrace">
            <a:avLst>
              <a:gd name="adj1" fmla="val 8333"/>
              <a:gd name="adj2" fmla="val 503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9" name="TextBox 18"/>
          <p:cNvSpPr txBox="1"/>
          <p:nvPr/>
        </p:nvSpPr>
        <p:spPr>
          <a:xfrm>
            <a:off x="827477" y="3346626"/>
            <a:ext cx="16844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+mn-lt"/>
              </a:rPr>
              <a:t>administrative</a:t>
            </a:r>
          </a:p>
          <a:p>
            <a:pPr algn="ctr"/>
            <a:r>
              <a:rPr lang="en-US" sz="2000" dirty="0" smtClean="0">
                <a:latin typeface="+mn-lt"/>
              </a:rPr>
              <a:t>part</a:t>
            </a:r>
            <a:endParaRPr lang="en-US" sz="2000" dirty="0">
              <a:latin typeface="+mn-lt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2449419" y="1219200"/>
            <a:ext cx="0" cy="6957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047390" y="1243918"/>
            <a:ext cx="12226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+mn-lt"/>
              </a:rPr>
              <a:t>high 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addresses</a:t>
            </a:r>
            <a:endParaRPr lang="en-US" sz="2000" dirty="0">
              <a:latin typeface="+mn-lt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449419" y="5690282"/>
            <a:ext cx="0" cy="6957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047390" y="5715000"/>
            <a:ext cx="12226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+mn-lt"/>
              </a:rPr>
              <a:t>low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addresses</a:t>
            </a:r>
            <a:endParaRPr lang="en-US" sz="2000" dirty="0">
              <a:latin typeface="+mn-lt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5943600" y="5638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5943600" y="4724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381671" y="4374358"/>
            <a:ext cx="15067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f</a:t>
            </a:r>
            <a:r>
              <a:rPr lang="en-US" sz="2000" dirty="0" smtClean="0">
                <a:latin typeface="+mn-lt"/>
              </a:rPr>
              <a:t>rame (base)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pointer</a:t>
            </a:r>
            <a:endParaRPr lang="en-US" sz="2000" dirty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76812" y="5315634"/>
            <a:ext cx="9541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+mn-lt"/>
              </a:rPr>
              <a:t>stack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pointer</a:t>
            </a:r>
            <a:endParaRPr lang="en-US" sz="2000" dirty="0">
              <a:latin typeface="+mn-lt"/>
            </a:endParaRPr>
          </a:p>
        </p:txBody>
      </p:sp>
      <p:sp>
        <p:nvSpPr>
          <p:cNvPr id="32" name="Right Brace 31"/>
          <p:cNvSpPr/>
          <p:nvPr/>
        </p:nvSpPr>
        <p:spPr>
          <a:xfrm>
            <a:off x="6096000" y="1219200"/>
            <a:ext cx="304800" cy="142646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3" name="TextBox 32"/>
          <p:cNvSpPr txBox="1"/>
          <p:nvPr/>
        </p:nvSpPr>
        <p:spPr>
          <a:xfrm>
            <a:off x="6597298" y="1609266"/>
            <a:ext cx="13902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+mn-lt"/>
              </a:rPr>
              <a:t>incoming 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parameters</a:t>
            </a:r>
            <a:endParaRPr lang="en-US" sz="2000" dirty="0">
              <a:latin typeface="+mn-lt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8077200" y="3242045"/>
            <a:ext cx="0" cy="79655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101410" y="3171897"/>
            <a:ext cx="8287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latin typeface="+mn-lt"/>
              </a:rPr>
              <a:t>stack </a:t>
            </a:r>
          </a:p>
          <a:p>
            <a:pPr algn="ctr"/>
            <a:r>
              <a:rPr lang="en-US" sz="2000" b="1" dirty="0" smtClean="0">
                <a:latin typeface="+mn-lt"/>
              </a:rPr>
              <a:t>grows </a:t>
            </a:r>
          </a:p>
          <a:p>
            <a:pPr algn="ctr"/>
            <a:r>
              <a:rPr lang="en-US" sz="2000" b="1" dirty="0" smtClean="0">
                <a:latin typeface="+mn-lt"/>
              </a:rPr>
              <a:t>down</a:t>
            </a:r>
            <a:endParaRPr lang="en-US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4743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Runtime Stack</a:t>
            </a:r>
          </a:p>
        </p:txBody>
      </p:sp>
      <p:sp>
        <p:nvSpPr>
          <p:cNvPr id="588819" name="Rectangle 19"/>
          <p:cNvSpPr>
            <a:spLocks noGrp="1" noChangeArrowheads="1"/>
          </p:cNvSpPr>
          <p:nvPr>
            <p:ph sz="half" idx="1"/>
          </p:nvPr>
        </p:nvSpPr>
        <p:spPr>
          <a:xfrm>
            <a:off x="457200" y="1885950"/>
            <a:ext cx="4419600" cy="4171950"/>
          </a:xfrm>
        </p:spPr>
        <p:txBody>
          <a:bodyPr/>
          <a:lstStyle/>
          <a:p>
            <a:r>
              <a:rPr lang="en-US" sz="2400" dirty="0" smtClean="0"/>
              <a:t>SP </a:t>
            </a:r>
            <a:r>
              <a:rPr lang="en-US" sz="2400" dirty="0"/>
              <a:t>– stack pointer </a:t>
            </a:r>
            <a:br>
              <a:rPr lang="en-US" sz="2400" dirty="0"/>
            </a:br>
            <a:r>
              <a:rPr lang="en-US" sz="2400" dirty="0"/>
              <a:t>– top of current frame</a:t>
            </a:r>
          </a:p>
          <a:p>
            <a:r>
              <a:rPr lang="en-US" sz="2400" dirty="0"/>
              <a:t>FP – frame pointer </a:t>
            </a:r>
            <a:br>
              <a:rPr lang="en-US" sz="2400" dirty="0"/>
            </a:br>
            <a:r>
              <a:rPr lang="en-US" sz="2400" dirty="0"/>
              <a:t>– base of current frame</a:t>
            </a:r>
          </a:p>
          <a:p>
            <a:pPr lvl="1"/>
            <a:r>
              <a:rPr lang="en-US" sz="2000" dirty="0"/>
              <a:t>Sometimes called BP</a:t>
            </a:r>
            <a:br>
              <a:rPr lang="en-US" sz="2000" dirty="0"/>
            </a:br>
            <a:r>
              <a:rPr lang="en-US" sz="2000" dirty="0"/>
              <a:t>(base pointer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Usually points to a “fixed” offset from the “start” of the frame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BEDF-CE26-D84F-8DEE-6F9199931119}" type="slidenum">
              <a:rPr lang="he-IL" smtClean="0"/>
              <a:pPr/>
              <a:t>28</a:t>
            </a:fld>
            <a:endParaRPr lang="en-US"/>
          </a:p>
        </p:txBody>
      </p:sp>
      <p:grpSp>
        <p:nvGrpSpPr>
          <p:cNvPr id="588818" name="Group 18"/>
          <p:cNvGrpSpPr>
            <a:grpSpLocks/>
          </p:cNvGrpSpPr>
          <p:nvPr/>
        </p:nvGrpSpPr>
        <p:grpSpPr bwMode="auto">
          <a:xfrm>
            <a:off x="5106988" y="1385888"/>
            <a:ext cx="3122612" cy="5014912"/>
            <a:chOff x="2976" y="528"/>
            <a:chExt cx="1967" cy="3159"/>
          </a:xfrm>
        </p:grpSpPr>
        <p:sp>
          <p:nvSpPr>
            <p:cNvPr id="588804" name="Rectangle 4"/>
            <p:cNvSpPr>
              <a:spLocks noChangeArrowheads="1"/>
            </p:cNvSpPr>
            <p:nvPr/>
          </p:nvSpPr>
          <p:spPr bwMode="auto">
            <a:xfrm>
              <a:off x="3648" y="1008"/>
              <a:ext cx="1056" cy="25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88805" name="Rectangle 5"/>
            <p:cNvSpPr>
              <a:spLocks noChangeArrowheads="1"/>
            </p:cNvSpPr>
            <p:nvPr/>
          </p:nvSpPr>
          <p:spPr bwMode="auto">
            <a:xfrm>
              <a:off x="3648" y="2208"/>
              <a:ext cx="1056" cy="1344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>
                  <a:latin typeface="Tahoma" pitchFamily="34" charset="0"/>
                </a:rPr>
                <a:t>Current</a:t>
              </a:r>
            </a:p>
            <a:p>
              <a:pPr algn="ctr"/>
              <a:r>
                <a:rPr lang="en-US" sz="1800">
                  <a:latin typeface="Tahoma" pitchFamily="34" charset="0"/>
                </a:rPr>
                <a:t> frame</a:t>
              </a:r>
            </a:p>
          </p:txBody>
        </p:sp>
        <p:sp>
          <p:nvSpPr>
            <p:cNvPr id="588807" name="Line 7"/>
            <p:cNvSpPr>
              <a:spLocks noChangeShapeType="1"/>
            </p:cNvSpPr>
            <p:nvPr/>
          </p:nvSpPr>
          <p:spPr bwMode="auto">
            <a:xfrm>
              <a:off x="3288" y="2511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8808" name="Line 8"/>
            <p:cNvSpPr>
              <a:spLocks noChangeShapeType="1"/>
            </p:cNvSpPr>
            <p:nvPr/>
          </p:nvSpPr>
          <p:spPr bwMode="auto">
            <a:xfrm flipV="1">
              <a:off x="4704" y="864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8811" name="Line 11"/>
            <p:cNvSpPr>
              <a:spLocks noChangeShapeType="1"/>
            </p:cNvSpPr>
            <p:nvPr/>
          </p:nvSpPr>
          <p:spPr bwMode="auto">
            <a:xfrm flipV="1">
              <a:off x="3648" y="864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8812" name="Text Box 12"/>
            <p:cNvSpPr txBox="1">
              <a:spLocks noChangeArrowheads="1"/>
            </p:cNvSpPr>
            <p:nvPr/>
          </p:nvSpPr>
          <p:spPr bwMode="auto">
            <a:xfrm rot="5400000">
              <a:off x="3562" y="534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/>
                <a:t>…</a:t>
              </a:r>
            </a:p>
          </p:txBody>
        </p:sp>
        <p:sp>
          <p:nvSpPr>
            <p:cNvPr id="588813" name="Text Box 13"/>
            <p:cNvSpPr txBox="1">
              <a:spLocks noChangeArrowheads="1"/>
            </p:cNvSpPr>
            <p:nvPr/>
          </p:nvSpPr>
          <p:spPr bwMode="auto">
            <a:xfrm rot="5400000">
              <a:off x="4610" y="534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/>
                <a:t>…</a:t>
              </a:r>
            </a:p>
          </p:txBody>
        </p:sp>
        <p:sp>
          <p:nvSpPr>
            <p:cNvPr id="588814" name="Rectangle 14"/>
            <p:cNvSpPr>
              <a:spLocks noChangeArrowheads="1"/>
            </p:cNvSpPr>
            <p:nvPr/>
          </p:nvSpPr>
          <p:spPr bwMode="auto">
            <a:xfrm>
              <a:off x="3648" y="1008"/>
              <a:ext cx="1056" cy="1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>
                  <a:latin typeface="Tahoma" pitchFamily="34" charset="0"/>
                </a:rPr>
                <a:t>Previous </a:t>
              </a:r>
              <a:br>
                <a:rPr lang="en-US" sz="1800">
                  <a:latin typeface="Tahoma" pitchFamily="34" charset="0"/>
                </a:rPr>
              </a:br>
              <a:r>
                <a:rPr lang="en-US" sz="1800">
                  <a:latin typeface="Tahoma" pitchFamily="34" charset="0"/>
                </a:rPr>
                <a:t>frame</a:t>
              </a:r>
            </a:p>
          </p:txBody>
        </p:sp>
        <p:sp>
          <p:nvSpPr>
            <p:cNvPr id="588815" name="Line 15"/>
            <p:cNvSpPr>
              <a:spLocks noChangeShapeType="1"/>
            </p:cNvSpPr>
            <p:nvPr/>
          </p:nvSpPr>
          <p:spPr bwMode="auto">
            <a:xfrm>
              <a:off x="3288" y="355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8816" name="Text Box 16"/>
            <p:cNvSpPr txBox="1">
              <a:spLocks noChangeArrowheads="1"/>
            </p:cNvSpPr>
            <p:nvPr/>
          </p:nvSpPr>
          <p:spPr bwMode="auto">
            <a:xfrm>
              <a:off x="2976" y="3456"/>
              <a:ext cx="2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latin typeface="Tahoma" pitchFamily="34" charset="0"/>
                </a:rPr>
                <a:t>SP</a:t>
              </a:r>
            </a:p>
          </p:txBody>
        </p:sp>
        <p:sp>
          <p:nvSpPr>
            <p:cNvPr id="588817" name="Text Box 17"/>
            <p:cNvSpPr txBox="1">
              <a:spLocks noChangeArrowheads="1"/>
            </p:cNvSpPr>
            <p:nvPr/>
          </p:nvSpPr>
          <p:spPr bwMode="auto">
            <a:xfrm>
              <a:off x="2976" y="2415"/>
              <a:ext cx="27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Tahoma" pitchFamily="34" charset="0"/>
                </a:rPr>
                <a:t>FP</a:t>
              </a:r>
            </a:p>
          </p:txBody>
        </p:sp>
      </p:grpSp>
      <p:cxnSp>
        <p:nvCxnSpPr>
          <p:cNvPr id="17" name="Straight Arrow Connector 16"/>
          <p:cNvCxnSpPr/>
          <p:nvPr/>
        </p:nvCxnSpPr>
        <p:spPr>
          <a:xfrm>
            <a:off x="8077200" y="3727748"/>
            <a:ext cx="0" cy="79655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101410" y="3657600"/>
            <a:ext cx="8287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latin typeface="+mn-lt"/>
              </a:rPr>
              <a:t>stack </a:t>
            </a:r>
          </a:p>
          <a:p>
            <a:pPr algn="ctr"/>
            <a:r>
              <a:rPr lang="en-US" sz="2000" b="1" dirty="0" smtClean="0">
                <a:latin typeface="+mn-lt"/>
              </a:rPr>
              <a:t>grows </a:t>
            </a:r>
          </a:p>
          <a:p>
            <a:pPr algn="ctr"/>
            <a:r>
              <a:rPr lang="en-US" sz="2000" b="1" dirty="0" smtClean="0">
                <a:latin typeface="+mn-lt"/>
              </a:rPr>
              <a:t>down</a:t>
            </a:r>
            <a:endParaRPr lang="en-US" sz="2000" b="1" dirty="0">
              <a:latin typeface="+mn-lt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 flipV="1">
            <a:off x="6172679" y="4533659"/>
            <a:ext cx="1653396" cy="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4293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Code Blocks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Programming  language provide code blocks </a:t>
            </a:r>
            <a:br>
              <a:rPr lang="en-US" smtClean="0"/>
            </a:br>
            <a:r>
              <a:rPr lang="en-US" smtClean="0"/>
              <a:t>void foo() </a:t>
            </a:r>
            <a:br>
              <a:rPr lang="en-US" smtClean="0"/>
            </a:br>
            <a:r>
              <a:rPr lang="en-US" smtClean="0"/>
              <a:t>{</a:t>
            </a:r>
            <a:br>
              <a:rPr lang="en-US" smtClean="0"/>
            </a:br>
            <a:r>
              <a:rPr lang="en-US" smtClean="0"/>
              <a:t>  int x = 8 ; y=9;//1</a:t>
            </a:r>
            <a:br>
              <a:rPr lang="en-US" smtClean="0"/>
            </a:br>
            <a:r>
              <a:rPr lang="en-US" smtClean="0"/>
              <a:t>    { int x = y * y ;//2 }</a:t>
            </a:r>
            <a:br>
              <a:rPr lang="en-US" smtClean="0"/>
            </a:br>
            <a:r>
              <a:rPr lang="en-US" smtClean="0"/>
              <a:t>    { int x = y * 7 ;//3}     </a:t>
            </a:r>
            <a:br>
              <a:rPr lang="en-US" smtClean="0"/>
            </a:br>
            <a:r>
              <a:rPr lang="en-US" smtClean="0"/>
              <a:t>        x = y + 1;</a:t>
            </a:r>
            <a:br>
              <a:rPr lang="en-US" smtClean="0"/>
            </a:br>
            <a:r>
              <a:rPr lang="en-US" smtClean="0"/>
              <a:t> }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29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4995863" y="3152775"/>
          <a:ext cx="3048000" cy="2223135"/>
        </p:xfrm>
        <a:graphic>
          <a:graphicData uri="http://schemas.openxmlformats.org/drawingml/2006/table">
            <a:tbl>
              <a:tblPr/>
              <a:tblGrid>
                <a:gridCol w="30480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adminstrative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x1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y1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x2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x3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27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dirty="0"/>
              <a:t>Code generation </a:t>
            </a:r>
            <a:r>
              <a:rPr lang="en-US" dirty="0" smtClean="0"/>
              <a:t>for </a:t>
            </a:r>
            <a:r>
              <a:rPr lang="en-US" dirty="0"/>
              <a:t>procedure calls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Compile time generation of code for procedure invocations</a:t>
            </a:r>
          </a:p>
          <a:p>
            <a:endParaRPr lang="en-US" dirty="0"/>
          </a:p>
          <a:p>
            <a:r>
              <a:rPr lang="en-US" dirty="0"/>
              <a:t>Activation </a:t>
            </a:r>
            <a:r>
              <a:rPr lang="en-US" dirty="0" smtClean="0"/>
              <a:t>Records (aka Stack Frames)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7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L-Values of Local Variables</a:t>
            </a: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offset in the stack is known at compile time</a:t>
            </a:r>
          </a:p>
          <a:p>
            <a:r>
              <a:rPr lang="en-US" smtClean="0"/>
              <a:t>L-val(x) = FP+offset(x)</a:t>
            </a:r>
          </a:p>
          <a:p>
            <a:r>
              <a:rPr lang="en-US" smtClean="0"/>
              <a:t>x = 5 </a:t>
            </a:r>
            <a:r>
              <a:rPr lang="en-US" smtClean="0">
                <a:sym typeface="Symbol" charset="0"/>
              </a:rPr>
              <a:t> Load_Constant 5, R3</a:t>
            </a:r>
            <a:br>
              <a:rPr lang="en-US" smtClean="0">
                <a:sym typeface="Symbol" charset="0"/>
              </a:rPr>
            </a:br>
            <a:r>
              <a:rPr lang="en-US" smtClean="0">
                <a:sym typeface="Symbol" charset="0"/>
              </a:rPr>
              <a:t>              Store R3, offset(x)(FP) </a:t>
            </a:r>
            <a:br>
              <a:rPr lang="en-US" smtClean="0">
                <a:sym typeface="Symbol" charset="0"/>
              </a:rPr>
            </a:br>
            <a:r>
              <a:rPr lang="en-US" smtClean="0">
                <a:sym typeface="Symbol" charset="0"/>
              </a:rPr>
              <a:t>               </a:t>
            </a:r>
            <a:endParaRPr lang="en-US">
              <a:sym typeface="Symbo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2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Pentium Runtime Stack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6D0-30F8-4E29-ADC9-9266C331CD17}" type="slidenum">
              <a:rPr lang="en-US" altLang="en-US" smtClean="0"/>
              <a:pPr/>
              <a:t>31</a:t>
            </a:fld>
            <a:endParaRPr lang="en-US" altLang="en-US"/>
          </a:p>
        </p:txBody>
      </p:sp>
      <p:sp>
        <p:nvSpPr>
          <p:cNvPr id="590908" name="Text Box 60"/>
          <p:cNvSpPr txBox="1">
            <a:spLocks noChangeArrowheads="1"/>
          </p:cNvSpPr>
          <p:nvPr/>
        </p:nvSpPr>
        <p:spPr bwMode="auto">
          <a:xfrm>
            <a:off x="609600" y="3290888"/>
            <a:ext cx="24059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+mn-lt"/>
              </a:rPr>
              <a:t>Pentium stack registers</a:t>
            </a:r>
          </a:p>
        </p:txBody>
      </p:sp>
      <p:sp>
        <p:nvSpPr>
          <p:cNvPr id="590909" name="Text Box 61"/>
          <p:cNvSpPr txBox="1">
            <a:spLocks noChangeArrowheads="1"/>
          </p:cNvSpPr>
          <p:nvPr/>
        </p:nvSpPr>
        <p:spPr bwMode="auto">
          <a:xfrm>
            <a:off x="4191000" y="4114800"/>
            <a:ext cx="38069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+mn-lt"/>
              </a:rPr>
              <a:t>Pentium stack and call/ret instructions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542874" y="2133600"/>
          <a:ext cx="2539366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49973"/>
                <a:gridCol w="148939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ESP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Stack pointer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EBP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Base</a:t>
                      </a:r>
                      <a:r>
                        <a:rPr lang="en-US" baseline="0" dirty="0" smtClean="0"/>
                        <a:t> pointer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657600" y="2133600"/>
          <a:ext cx="4867911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97343"/>
                <a:gridCol w="32705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Instruction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push, </a:t>
                      </a:r>
                      <a:r>
                        <a:rPr lang="en-US" dirty="0" err="1" smtClean="0"/>
                        <a:t>pusha</a:t>
                      </a:r>
                      <a:r>
                        <a:rPr lang="en-US" dirty="0" smtClean="0"/>
                        <a:t>,…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push on runtime stack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pop,popa</a:t>
                      </a:r>
                      <a:r>
                        <a:rPr lang="en-US" dirty="0" smtClean="0"/>
                        <a:t>,…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Base</a:t>
                      </a:r>
                      <a:r>
                        <a:rPr lang="en-US" baseline="0" dirty="0" smtClean="0"/>
                        <a:t> pointer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transfer control</a:t>
                      </a:r>
                      <a:r>
                        <a:rPr lang="en-US" baseline="0" dirty="0" smtClean="0"/>
                        <a:t> to called routine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return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transfer control</a:t>
                      </a:r>
                      <a:r>
                        <a:rPr lang="en-US" baseline="0" dirty="0" smtClean="0"/>
                        <a:t> back to caller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493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Stack Variables</a:t>
            </a:r>
          </a:p>
        </p:txBody>
      </p:sp>
      <p:sp>
        <p:nvSpPr>
          <p:cNvPr id="596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Use offset from </a:t>
            </a:r>
            <a:r>
              <a:rPr lang="en-US" dirty="0" smtClean="0"/>
              <a:t>FP (%</a:t>
            </a:r>
            <a:r>
              <a:rPr lang="en-US" dirty="0" err="1" smtClean="0"/>
              <a:t>ebp</a:t>
            </a:r>
            <a:r>
              <a:rPr 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Remember:</a:t>
            </a:r>
            <a:r>
              <a:rPr lang="en-US" dirty="0"/>
              <a:t> </a:t>
            </a:r>
            <a:r>
              <a:rPr lang="en-US" dirty="0" smtClean="0"/>
              <a:t>stack </a:t>
            </a:r>
            <a:r>
              <a:rPr lang="en-US" dirty="0"/>
              <a:t>grows </a:t>
            </a:r>
            <a:endParaRPr lang="en-US" dirty="0" smtClean="0"/>
          </a:p>
          <a:p>
            <a:pPr marL="457200" lvl="1" indent="0">
              <a:lnSpc>
                <a:spcPct val="9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     downwards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Above </a:t>
            </a:r>
            <a:r>
              <a:rPr lang="en-US" dirty="0" smtClean="0"/>
              <a:t>FP = </a:t>
            </a:r>
            <a:r>
              <a:rPr lang="en-US" dirty="0"/>
              <a:t>parameters</a:t>
            </a:r>
          </a:p>
          <a:p>
            <a:pPr>
              <a:lnSpc>
                <a:spcPct val="90000"/>
              </a:lnSpc>
            </a:pPr>
            <a:r>
              <a:rPr lang="en-US" dirty="0"/>
              <a:t>Below </a:t>
            </a:r>
            <a:r>
              <a:rPr lang="en-US" dirty="0" smtClean="0"/>
              <a:t>FP = </a:t>
            </a:r>
            <a:r>
              <a:rPr lang="en-US" dirty="0"/>
              <a:t>locals</a:t>
            </a:r>
          </a:p>
          <a:p>
            <a:pPr>
              <a:lnSpc>
                <a:spcPct val="90000"/>
              </a:lnSpc>
            </a:pPr>
            <a:r>
              <a:rPr lang="en-US" dirty="0"/>
              <a:t>Examples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%</a:t>
            </a:r>
            <a:r>
              <a:rPr lang="en-US" dirty="0" err="1"/>
              <a:t>ebp</a:t>
            </a:r>
            <a:r>
              <a:rPr lang="en-US" dirty="0"/>
              <a:t> + 4 = return address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%</a:t>
            </a:r>
            <a:r>
              <a:rPr lang="en-US" dirty="0" err="1"/>
              <a:t>ebp</a:t>
            </a:r>
            <a:r>
              <a:rPr lang="en-US" dirty="0"/>
              <a:t> + 8 = first parameter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%</a:t>
            </a:r>
            <a:r>
              <a:rPr lang="en-US" dirty="0" err="1"/>
              <a:t>ebp</a:t>
            </a:r>
            <a:r>
              <a:rPr lang="en-US" dirty="0"/>
              <a:t> – 4  = first local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32</a:t>
            </a:fld>
            <a:endParaRPr lang="en-US"/>
          </a:p>
        </p:txBody>
      </p:sp>
      <p:sp>
        <p:nvSpPr>
          <p:cNvPr id="596997" name="Rectangle 5"/>
          <p:cNvSpPr>
            <a:spLocks noChangeArrowheads="1"/>
          </p:cNvSpPr>
          <p:nvPr/>
        </p:nvSpPr>
        <p:spPr bwMode="auto">
          <a:xfrm>
            <a:off x="6783388" y="2147888"/>
            <a:ext cx="1676400" cy="4038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96999" name="Line 7"/>
          <p:cNvSpPr>
            <a:spLocks noChangeShapeType="1"/>
          </p:cNvSpPr>
          <p:nvPr/>
        </p:nvSpPr>
        <p:spPr bwMode="auto">
          <a:xfrm>
            <a:off x="6211888" y="3773488"/>
            <a:ext cx="5334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597000" name="Line 8"/>
          <p:cNvSpPr>
            <a:spLocks noChangeShapeType="1"/>
          </p:cNvSpPr>
          <p:nvPr/>
        </p:nvSpPr>
        <p:spPr bwMode="auto">
          <a:xfrm flipV="1">
            <a:off x="8459788" y="1676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7001" name="Line 9"/>
          <p:cNvSpPr>
            <a:spLocks noChangeShapeType="1"/>
          </p:cNvSpPr>
          <p:nvPr/>
        </p:nvSpPr>
        <p:spPr bwMode="auto">
          <a:xfrm flipV="1">
            <a:off x="6783388" y="1676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7002" name="Text Box 10"/>
          <p:cNvSpPr txBox="1">
            <a:spLocks noChangeArrowheads="1"/>
          </p:cNvSpPr>
          <p:nvPr/>
        </p:nvSpPr>
        <p:spPr bwMode="auto">
          <a:xfrm rot="5400000">
            <a:off x="6646069" y="1153319"/>
            <a:ext cx="539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…</a:t>
            </a:r>
          </a:p>
        </p:txBody>
      </p:sp>
      <p:sp>
        <p:nvSpPr>
          <p:cNvPr id="597003" name="Text Box 11"/>
          <p:cNvSpPr txBox="1">
            <a:spLocks noChangeArrowheads="1"/>
          </p:cNvSpPr>
          <p:nvPr/>
        </p:nvSpPr>
        <p:spPr bwMode="auto">
          <a:xfrm rot="5400000">
            <a:off x="8309769" y="1153319"/>
            <a:ext cx="539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…</a:t>
            </a:r>
          </a:p>
        </p:txBody>
      </p:sp>
      <p:sp>
        <p:nvSpPr>
          <p:cNvPr id="597005" name="Line 13"/>
          <p:cNvSpPr>
            <a:spLocks noChangeShapeType="1"/>
          </p:cNvSpPr>
          <p:nvPr/>
        </p:nvSpPr>
        <p:spPr bwMode="auto">
          <a:xfrm>
            <a:off x="6211888" y="5995988"/>
            <a:ext cx="5334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597006" name="Text Box 14"/>
          <p:cNvSpPr txBox="1">
            <a:spLocks noChangeArrowheads="1"/>
          </p:cNvSpPr>
          <p:nvPr/>
        </p:nvSpPr>
        <p:spPr bwMode="auto">
          <a:xfrm>
            <a:off x="5729881" y="5843588"/>
            <a:ext cx="4099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+mn-lt"/>
              </a:rPr>
              <a:t>SP</a:t>
            </a:r>
          </a:p>
        </p:txBody>
      </p:sp>
      <p:sp>
        <p:nvSpPr>
          <p:cNvPr id="597007" name="Text Box 15"/>
          <p:cNvSpPr txBox="1">
            <a:spLocks noChangeArrowheads="1"/>
          </p:cNvSpPr>
          <p:nvPr/>
        </p:nvSpPr>
        <p:spPr bwMode="auto">
          <a:xfrm>
            <a:off x="5725912" y="3621088"/>
            <a:ext cx="4099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+mn-lt"/>
              </a:rPr>
              <a:t>FP</a:t>
            </a:r>
          </a:p>
        </p:txBody>
      </p:sp>
      <p:sp>
        <p:nvSpPr>
          <p:cNvPr id="597008" name="Rectangle 16"/>
          <p:cNvSpPr>
            <a:spLocks noChangeArrowheads="1"/>
          </p:cNvSpPr>
          <p:nvPr/>
        </p:nvSpPr>
        <p:spPr bwMode="auto">
          <a:xfrm>
            <a:off x="6781800" y="3200400"/>
            <a:ext cx="16764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400">
                <a:latin typeface="+mn-lt"/>
                <a:cs typeface="Tahoma" pitchFamily="34" charset="0"/>
              </a:rPr>
              <a:t>Return address</a:t>
            </a:r>
          </a:p>
        </p:txBody>
      </p:sp>
      <p:sp>
        <p:nvSpPr>
          <p:cNvPr id="597009" name="Rectangle 17"/>
          <p:cNvSpPr>
            <a:spLocks noChangeArrowheads="1"/>
          </p:cNvSpPr>
          <p:nvPr/>
        </p:nvSpPr>
        <p:spPr bwMode="auto">
          <a:xfrm>
            <a:off x="6781800" y="5791200"/>
            <a:ext cx="16764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400">
                <a:latin typeface="+mn-lt"/>
                <a:cs typeface="Tahoma" pitchFamily="34" charset="0"/>
              </a:rPr>
              <a:t>Return address</a:t>
            </a:r>
          </a:p>
        </p:txBody>
      </p:sp>
      <p:sp>
        <p:nvSpPr>
          <p:cNvPr id="597010" name="Rectangle 18"/>
          <p:cNvSpPr>
            <a:spLocks noChangeArrowheads="1"/>
          </p:cNvSpPr>
          <p:nvPr/>
        </p:nvSpPr>
        <p:spPr bwMode="auto">
          <a:xfrm>
            <a:off x="6781800" y="4876800"/>
            <a:ext cx="1676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400">
                <a:latin typeface="+mn-lt"/>
                <a:cs typeface="Tahoma" pitchFamily="34" charset="0"/>
              </a:rPr>
              <a:t>Param n</a:t>
            </a:r>
          </a:p>
          <a:p>
            <a:pPr algn="ctr"/>
            <a:r>
              <a:rPr lang="en-US" sz="1400">
                <a:latin typeface="+mn-lt"/>
                <a:cs typeface="Tahoma" pitchFamily="34" charset="0"/>
              </a:rPr>
              <a:t>…</a:t>
            </a:r>
          </a:p>
          <a:p>
            <a:pPr algn="ctr"/>
            <a:r>
              <a:rPr lang="en-US" sz="1400">
                <a:latin typeface="+mn-lt"/>
                <a:cs typeface="Tahoma" pitchFamily="34" charset="0"/>
              </a:rPr>
              <a:t>param1</a:t>
            </a:r>
          </a:p>
        </p:txBody>
      </p:sp>
      <p:sp>
        <p:nvSpPr>
          <p:cNvPr id="597013" name="Rectangle 21"/>
          <p:cNvSpPr>
            <a:spLocks noChangeArrowheads="1"/>
          </p:cNvSpPr>
          <p:nvPr/>
        </p:nvSpPr>
        <p:spPr bwMode="auto">
          <a:xfrm>
            <a:off x="6781800" y="3962400"/>
            <a:ext cx="1676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400">
                <a:latin typeface="+mn-lt"/>
                <a:cs typeface="Tahoma" pitchFamily="34" charset="0"/>
              </a:rPr>
              <a:t>Local 1</a:t>
            </a:r>
          </a:p>
          <a:p>
            <a:pPr algn="ctr"/>
            <a:r>
              <a:rPr lang="en-US" sz="1400">
                <a:latin typeface="+mn-lt"/>
                <a:cs typeface="Tahoma" pitchFamily="34" charset="0"/>
              </a:rPr>
              <a:t>…</a:t>
            </a:r>
          </a:p>
          <a:p>
            <a:pPr algn="ctr"/>
            <a:r>
              <a:rPr lang="en-US" sz="1400">
                <a:latin typeface="+mn-lt"/>
                <a:cs typeface="Tahoma" pitchFamily="34" charset="0"/>
              </a:rPr>
              <a:t>Local n</a:t>
            </a:r>
          </a:p>
        </p:txBody>
      </p:sp>
      <p:sp>
        <p:nvSpPr>
          <p:cNvPr id="597014" name="Rectangle 22"/>
          <p:cNvSpPr>
            <a:spLocks noChangeArrowheads="1"/>
          </p:cNvSpPr>
          <p:nvPr/>
        </p:nvSpPr>
        <p:spPr bwMode="auto">
          <a:xfrm>
            <a:off x="6781800" y="3581400"/>
            <a:ext cx="16764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400">
                <a:latin typeface="+mn-lt"/>
                <a:cs typeface="Tahoma" pitchFamily="34" charset="0"/>
              </a:rPr>
              <a:t>Previous fp</a:t>
            </a:r>
          </a:p>
        </p:txBody>
      </p:sp>
      <p:sp>
        <p:nvSpPr>
          <p:cNvPr id="597015" name="Rectangle 23"/>
          <p:cNvSpPr>
            <a:spLocks noChangeArrowheads="1"/>
          </p:cNvSpPr>
          <p:nvPr/>
        </p:nvSpPr>
        <p:spPr bwMode="auto">
          <a:xfrm>
            <a:off x="6781800" y="2286000"/>
            <a:ext cx="1676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400">
                <a:latin typeface="+mn-lt"/>
                <a:cs typeface="Tahoma" pitchFamily="34" charset="0"/>
              </a:rPr>
              <a:t>Param n</a:t>
            </a:r>
          </a:p>
          <a:p>
            <a:pPr algn="ctr"/>
            <a:r>
              <a:rPr lang="en-US" sz="1400">
                <a:latin typeface="+mn-lt"/>
                <a:cs typeface="Tahoma" pitchFamily="34" charset="0"/>
              </a:rPr>
              <a:t>…</a:t>
            </a:r>
          </a:p>
          <a:p>
            <a:pPr algn="ctr"/>
            <a:r>
              <a:rPr lang="en-US" sz="1400">
                <a:latin typeface="+mn-lt"/>
                <a:cs typeface="Tahoma" pitchFamily="34" charset="0"/>
              </a:rPr>
              <a:t>param1</a:t>
            </a:r>
          </a:p>
        </p:txBody>
      </p:sp>
      <p:sp>
        <p:nvSpPr>
          <p:cNvPr id="597016" name="Line 24"/>
          <p:cNvSpPr>
            <a:spLocks noChangeShapeType="1"/>
          </p:cNvSpPr>
          <p:nvPr/>
        </p:nvSpPr>
        <p:spPr bwMode="auto">
          <a:xfrm>
            <a:off x="6172200" y="29718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597017" name="Text Box 25"/>
          <p:cNvSpPr txBox="1">
            <a:spLocks noChangeArrowheads="1"/>
          </p:cNvSpPr>
          <p:nvPr/>
        </p:nvSpPr>
        <p:spPr bwMode="auto">
          <a:xfrm>
            <a:off x="5514072" y="2806700"/>
            <a:ext cx="6463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+mn-lt"/>
              </a:rPr>
              <a:t>FP+8</a:t>
            </a:r>
          </a:p>
        </p:txBody>
      </p:sp>
      <p:sp>
        <p:nvSpPr>
          <p:cNvPr id="597018" name="Line 26"/>
          <p:cNvSpPr>
            <a:spLocks noChangeShapeType="1"/>
          </p:cNvSpPr>
          <p:nvPr/>
        </p:nvSpPr>
        <p:spPr bwMode="auto">
          <a:xfrm>
            <a:off x="6207125" y="42037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597019" name="Text Box 27"/>
          <p:cNvSpPr txBox="1">
            <a:spLocks noChangeArrowheads="1"/>
          </p:cNvSpPr>
          <p:nvPr/>
        </p:nvSpPr>
        <p:spPr bwMode="auto">
          <a:xfrm>
            <a:off x="5532067" y="4038600"/>
            <a:ext cx="5976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+mn-lt"/>
              </a:rPr>
              <a:t>FP-4 </a:t>
            </a:r>
          </a:p>
        </p:txBody>
      </p:sp>
    </p:spTree>
    <p:extLst>
      <p:ext uri="{BB962C8B-B14F-4D97-AF65-F5344CB8AC3E}">
        <p14:creationId xmlns:p14="http://schemas.microsoft.com/office/powerpoint/2010/main" val="203643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152400"/>
            <a:ext cx="7772400" cy="762000"/>
          </a:xfrm>
        </p:spPr>
        <p:txBody>
          <a:bodyPr/>
          <a:lstStyle/>
          <a:p>
            <a:r>
              <a:rPr lang="en-US"/>
              <a:t>Factorial – </a:t>
            </a:r>
            <a:r>
              <a:rPr lang="en-US">
                <a:latin typeface="Courier New" pitchFamily="49" charset="0"/>
                <a:cs typeface="Courier New" pitchFamily="49" charset="0"/>
              </a:rPr>
              <a:t>fact(int n)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33</a:t>
            </a:fld>
            <a:endParaRPr lang="en-US"/>
          </a:p>
        </p:txBody>
      </p:sp>
      <p:sp>
        <p:nvSpPr>
          <p:cNvPr id="598022" name="Rectangle 6"/>
          <p:cNvSpPr>
            <a:spLocks noChangeArrowheads="1"/>
          </p:cNvSpPr>
          <p:nvPr/>
        </p:nvSpPr>
        <p:spPr bwMode="auto">
          <a:xfrm>
            <a:off x="457200" y="914400"/>
            <a:ext cx="5486400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000" dirty="0">
                <a:latin typeface="Courier New" pitchFamily="49" charset="0"/>
                <a:cs typeface="Courier New" pitchFamily="49" charset="0"/>
              </a:rPr>
              <a:t>fact:</a:t>
            </a:r>
          </a:p>
          <a:p>
            <a:pPr algn="l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pushl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	   # save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ebp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   #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esp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pushl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	   # save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ebx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8(%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   #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</a:t>
            </a:r>
          </a:p>
          <a:p>
            <a:pPr algn="l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cmpl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$1,%ebx	   # n = 1 ?</a:t>
            </a:r>
          </a:p>
          <a:p>
            <a:pPr algn="l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jle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.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lresult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# then done</a:t>
            </a:r>
          </a:p>
          <a:p>
            <a:pPr algn="l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leal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-1(%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 #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n-1</a:t>
            </a:r>
          </a:p>
          <a:p>
            <a:pPr algn="l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pushl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	   # </a:t>
            </a:r>
          </a:p>
          <a:p>
            <a:pPr algn="l"/>
            <a:r>
              <a:rPr lang="en-US" sz="2000" dirty="0">
                <a:latin typeface="Courier New" pitchFamily="49" charset="0"/>
                <a:cs typeface="Courier New" pitchFamily="49" charset="0"/>
              </a:rPr>
              <a:t>call fact            # fact(n-1)</a:t>
            </a:r>
          </a:p>
          <a:p>
            <a:pPr algn="l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imull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    #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retv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*n</a:t>
            </a:r>
          </a:p>
          <a:p>
            <a:pPr algn="l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.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lreturn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   # </a:t>
            </a:r>
          </a:p>
          <a:p>
            <a:pPr algn="l"/>
            <a:r>
              <a:rPr lang="en-US" sz="2000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lresult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algn="l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$1,%eax	   #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retv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2000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lreturn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algn="l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-4(%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 # restore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ebx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     # restore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esp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popl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	   # restore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ebp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8023" name="Rectangle 7"/>
          <p:cNvSpPr>
            <a:spLocks noChangeArrowheads="1"/>
          </p:cNvSpPr>
          <p:nvPr/>
        </p:nvSpPr>
        <p:spPr bwMode="auto">
          <a:xfrm>
            <a:off x="7073900" y="2147888"/>
            <a:ext cx="1689100" cy="333851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98024" name="Line 8"/>
          <p:cNvSpPr>
            <a:spLocks noChangeShapeType="1"/>
          </p:cNvSpPr>
          <p:nvPr/>
        </p:nvSpPr>
        <p:spPr bwMode="auto">
          <a:xfrm>
            <a:off x="6515100" y="3773488"/>
            <a:ext cx="5334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8025" name="Line 9"/>
          <p:cNvSpPr>
            <a:spLocks noChangeShapeType="1"/>
          </p:cNvSpPr>
          <p:nvPr/>
        </p:nvSpPr>
        <p:spPr bwMode="auto">
          <a:xfrm flipV="1">
            <a:off x="8763000" y="1676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8026" name="Line 10"/>
          <p:cNvSpPr>
            <a:spLocks noChangeShapeType="1"/>
          </p:cNvSpPr>
          <p:nvPr/>
        </p:nvSpPr>
        <p:spPr bwMode="auto">
          <a:xfrm flipV="1">
            <a:off x="7086600" y="1676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8027" name="Line 11"/>
          <p:cNvSpPr>
            <a:spLocks noChangeShapeType="1"/>
          </p:cNvSpPr>
          <p:nvPr/>
        </p:nvSpPr>
        <p:spPr bwMode="auto">
          <a:xfrm>
            <a:off x="6515100" y="5334000"/>
            <a:ext cx="5334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8028" name="Text Box 12"/>
          <p:cNvSpPr txBox="1">
            <a:spLocks noChangeArrowheads="1"/>
          </p:cNvSpPr>
          <p:nvPr/>
        </p:nvSpPr>
        <p:spPr bwMode="auto">
          <a:xfrm>
            <a:off x="6019800" y="5181600"/>
            <a:ext cx="565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ahoma" pitchFamily="34" charset="0"/>
              </a:rPr>
              <a:t>ESP</a:t>
            </a:r>
          </a:p>
        </p:txBody>
      </p:sp>
      <p:sp>
        <p:nvSpPr>
          <p:cNvPr id="598029" name="Text Box 13"/>
          <p:cNvSpPr txBox="1">
            <a:spLocks noChangeArrowheads="1"/>
          </p:cNvSpPr>
          <p:nvPr/>
        </p:nvSpPr>
        <p:spPr bwMode="auto">
          <a:xfrm>
            <a:off x="5956300" y="3621088"/>
            <a:ext cx="5730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ahoma" pitchFamily="34" charset="0"/>
              </a:rPr>
              <a:t>EBP</a:t>
            </a:r>
          </a:p>
        </p:txBody>
      </p:sp>
      <p:sp>
        <p:nvSpPr>
          <p:cNvPr id="598030" name="Rectangle 14"/>
          <p:cNvSpPr>
            <a:spLocks noChangeArrowheads="1"/>
          </p:cNvSpPr>
          <p:nvPr/>
        </p:nvSpPr>
        <p:spPr bwMode="auto">
          <a:xfrm>
            <a:off x="7085013" y="3200400"/>
            <a:ext cx="16764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  <a:cs typeface="Tahoma" pitchFamily="34" charset="0"/>
              </a:rPr>
              <a:t>Return address</a:t>
            </a:r>
          </a:p>
        </p:txBody>
      </p:sp>
      <p:sp>
        <p:nvSpPr>
          <p:cNvPr id="598031" name="Rectangle 15"/>
          <p:cNvSpPr>
            <a:spLocks noChangeArrowheads="1"/>
          </p:cNvSpPr>
          <p:nvPr/>
        </p:nvSpPr>
        <p:spPr bwMode="auto">
          <a:xfrm>
            <a:off x="7086600" y="5105400"/>
            <a:ext cx="16637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  <a:cs typeface="Tahoma" pitchFamily="34" charset="0"/>
              </a:rPr>
              <a:t>Return address</a:t>
            </a:r>
          </a:p>
        </p:txBody>
      </p:sp>
      <p:sp>
        <p:nvSpPr>
          <p:cNvPr id="598033" name="Rectangle 17"/>
          <p:cNvSpPr>
            <a:spLocks noChangeArrowheads="1"/>
          </p:cNvSpPr>
          <p:nvPr/>
        </p:nvSpPr>
        <p:spPr bwMode="auto">
          <a:xfrm>
            <a:off x="7085013" y="4343400"/>
            <a:ext cx="16764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  <a:cs typeface="Tahoma" pitchFamily="34" charset="0"/>
              </a:rPr>
              <a:t>old %ebx</a:t>
            </a:r>
          </a:p>
        </p:txBody>
      </p:sp>
      <p:sp>
        <p:nvSpPr>
          <p:cNvPr id="598034" name="Rectangle 18"/>
          <p:cNvSpPr>
            <a:spLocks noChangeArrowheads="1"/>
          </p:cNvSpPr>
          <p:nvPr/>
        </p:nvSpPr>
        <p:spPr bwMode="auto">
          <a:xfrm>
            <a:off x="7085013" y="3581400"/>
            <a:ext cx="16764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  <a:cs typeface="Tahoma" pitchFamily="34" charset="0"/>
              </a:rPr>
              <a:t>Previous fp</a:t>
            </a:r>
          </a:p>
        </p:txBody>
      </p:sp>
      <p:sp>
        <p:nvSpPr>
          <p:cNvPr id="598035" name="Rectangle 19"/>
          <p:cNvSpPr>
            <a:spLocks noChangeArrowheads="1"/>
          </p:cNvSpPr>
          <p:nvPr/>
        </p:nvSpPr>
        <p:spPr bwMode="auto">
          <a:xfrm>
            <a:off x="7085013" y="2819400"/>
            <a:ext cx="16764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  <a:cs typeface="Tahoma" pitchFamily="34" charset="0"/>
              </a:rPr>
              <a:t>n</a:t>
            </a:r>
          </a:p>
        </p:txBody>
      </p:sp>
      <p:sp>
        <p:nvSpPr>
          <p:cNvPr id="598036" name="Line 20"/>
          <p:cNvSpPr>
            <a:spLocks noChangeShapeType="1"/>
          </p:cNvSpPr>
          <p:nvPr/>
        </p:nvSpPr>
        <p:spPr bwMode="auto">
          <a:xfrm>
            <a:off x="6475413" y="29718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8037" name="Text Box 21"/>
          <p:cNvSpPr txBox="1">
            <a:spLocks noChangeArrowheads="1"/>
          </p:cNvSpPr>
          <p:nvPr/>
        </p:nvSpPr>
        <p:spPr bwMode="auto">
          <a:xfrm>
            <a:off x="5665788" y="2806700"/>
            <a:ext cx="8651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Tahoma" pitchFamily="34" charset="0"/>
              </a:rPr>
              <a:t>EBP+8</a:t>
            </a:r>
          </a:p>
        </p:txBody>
      </p:sp>
      <p:sp>
        <p:nvSpPr>
          <p:cNvPr id="598038" name="Line 22"/>
          <p:cNvSpPr>
            <a:spLocks noChangeShapeType="1"/>
          </p:cNvSpPr>
          <p:nvPr/>
        </p:nvSpPr>
        <p:spPr bwMode="auto">
          <a:xfrm>
            <a:off x="6510338" y="42037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8039" name="Text Box 23"/>
          <p:cNvSpPr txBox="1">
            <a:spLocks noChangeArrowheads="1"/>
          </p:cNvSpPr>
          <p:nvPr/>
        </p:nvSpPr>
        <p:spPr bwMode="auto">
          <a:xfrm>
            <a:off x="5780088" y="4038600"/>
            <a:ext cx="8524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Tahoma" pitchFamily="34" charset="0"/>
              </a:rPr>
              <a:t>EBP-4 </a:t>
            </a:r>
          </a:p>
        </p:txBody>
      </p:sp>
      <p:sp>
        <p:nvSpPr>
          <p:cNvPr id="598040" name="Rectangle 24"/>
          <p:cNvSpPr>
            <a:spLocks noChangeArrowheads="1"/>
          </p:cNvSpPr>
          <p:nvPr/>
        </p:nvSpPr>
        <p:spPr bwMode="auto">
          <a:xfrm>
            <a:off x="7085013" y="3962400"/>
            <a:ext cx="16764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  <a:cs typeface="Tahoma" pitchFamily="34" charset="0"/>
              </a:rPr>
              <a:t>old %ebp</a:t>
            </a:r>
          </a:p>
        </p:txBody>
      </p:sp>
      <p:sp>
        <p:nvSpPr>
          <p:cNvPr id="598041" name="Rectangle 25"/>
          <p:cNvSpPr>
            <a:spLocks noChangeArrowheads="1"/>
          </p:cNvSpPr>
          <p:nvPr/>
        </p:nvSpPr>
        <p:spPr bwMode="auto">
          <a:xfrm>
            <a:off x="7085013" y="4724400"/>
            <a:ext cx="16764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400" dirty="0">
                <a:latin typeface="Tahoma" pitchFamily="34" charset="0"/>
                <a:cs typeface="Tahoma" pitchFamily="34" charset="0"/>
              </a:rPr>
              <a:t>old %</a:t>
            </a:r>
            <a:r>
              <a:rPr lang="en-US" sz="1400" dirty="0" err="1" smtClean="0">
                <a:latin typeface="Tahoma" pitchFamily="34" charset="0"/>
                <a:cs typeface="Tahoma" pitchFamily="34" charset="0"/>
              </a:rPr>
              <a:t>eax</a:t>
            </a:r>
            <a:endParaRPr lang="en-US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98042" name="Text Box 26"/>
          <p:cNvSpPr txBox="1">
            <a:spLocks noChangeArrowheads="1"/>
          </p:cNvSpPr>
          <p:nvPr/>
        </p:nvSpPr>
        <p:spPr bwMode="auto">
          <a:xfrm>
            <a:off x="6896100" y="5638800"/>
            <a:ext cx="20955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latin typeface="Tahoma" pitchFamily="34" charset="0"/>
                <a:cs typeface="Tahoma" pitchFamily="34" charset="0"/>
              </a:rPr>
              <a:t>(stack in intermediate point)</a:t>
            </a:r>
          </a:p>
        </p:txBody>
      </p:sp>
      <p:sp>
        <p:nvSpPr>
          <p:cNvPr id="598043" name="Text Box 27"/>
          <p:cNvSpPr txBox="1">
            <a:spLocks noChangeArrowheads="1"/>
          </p:cNvSpPr>
          <p:nvPr/>
        </p:nvSpPr>
        <p:spPr bwMode="auto">
          <a:xfrm>
            <a:off x="2895600" y="6583363"/>
            <a:ext cx="3556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latin typeface="Tahoma" pitchFamily="34" charset="0"/>
                <a:cs typeface="Tahoma" pitchFamily="34" charset="0"/>
              </a:rPr>
              <a:t>(disclaimer: real compiler can do better than that)</a:t>
            </a:r>
          </a:p>
        </p:txBody>
      </p:sp>
    </p:spTree>
    <p:extLst>
      <p:ext uri="{BB962C8B-B14F-4D97-AF65-F5344CB8AC3E}">
        <p14:creationId xmlns:p14="http://schemas.microsoft.com/office/powerpoint/2010/main" val="193502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Call Sequences</a:t>
            </a:r>
          </a:p>
        </p:txBody>
      </p:sp>
      <p:sp>
        <p:nvSpPr>
          <p:cNvPr id="592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>
                <a:solidFill>
                  <a:srgbClr val="1A8CFF"/>
                </a:solidFill>
              </a:rPr>
              <a:t>processor</a:t>
            </a:r>
            <a:r>
              <a:rPr lang="en-US" dirty="0">
                <a:solidFill>
                  <a:srgbClr val="1A8CFF"/>
                </a:solidFill>
              </a:rPr>
              <a:t> </a:t>
            </a:r>
            <a:r>
              <a:rPr lang="en-US" b="1" dirty="0"/>
              <a:t>does not save </a:t>
            </a:r>
            <a:r>
              <a:rPr lang="en-US" dirty="0"/>
              <a:t>the content of </a:t>
            </a:r>
            <a:r>
              <a:rPr lang="en-US" b="1" dirty="0" smtClean="0">
                <a:solidFill>
                  <a:srgbClr val="1A8CFF"/>
                </a:solidFill>
              </a:rPr>
              <a:t>registers</a:t>
            </a:r>
            <a:r>
              <a:rPr lang="en-US" dirty="0" smtClean="0">
                <a:solidFill>
                  <a:srgbClr val="1A8CFF"/>
                </a:solidFill>
              </a:rPr>
              <a:t> </a:t>
            </a:r>
            <a:r>
              <a:rPr lang="en-US" dirty="0" smtClean="0"/>
              <a:t>on </a:t>
            </a:r>
            <a:r>
              <a:rPr lang="en-US" dirty="0"/>
              <a:t>procedure calls</a:t>
            </a:r>
          </a:p>
          <a:p>
            <a:endParaRPr lang="en-US" dirty="0" smtClean="0"/>
          </a:p>
          <a:p>
            <a:r>
              <a:rPr lang="en-US" dirty="0" smtClean="0"/>
              <a:t>So </a:t>
            </a:r>
            <a:r>
              <a:rPr lang="en-US" dirty="0"/>
              <a:t>who will? </a:t>
            </a:r>
          </a:p>
          <a:p>
            <a:pPr lvl="1"/>
            <a:r>
              <a:rPr lang="en-US" dirty="0"/>
              <a:t>Caller saves and restores registers</a:t>
            </a:r>
          </a:p>
          <a:p>
            <a:pPr lvl="1"/>
            <a:r>
              <a:rPr lang="en-US" dirty="0" err="1"/>
              <a:t>Callee</a:t>
            </a:r>
            <a:r>
              <a:rPr lang="en-US" dirty="0"/>
              <a:t> saves and restores registers</a:t>
            </a:r>
          </a:p>
          <a:p>
            <a:pPr lvl="1"/>
            <a:r>
              <a:rPr lang="en-US" dirty="0"/>
              <a:t>But can also have both save/restore some registers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3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1524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/>
              <a:t>Call Sequences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35</a:t>
            </a:fld>
            <a:endParaRPr lang="en-US"/>
          </a:p>
        </p:txBody>
      </p:sp>
      <p:sp>
        <p:nvSpPr>
          <p:cNvPr id="594949" name="Text Box 5"/>
          <p:cNvSpPr txBox="1">
            <a:spLocks noChangeArrowheads="1"/>
          </p:cNvSpPr>
          <p:nvPr/>
        </p:nvSpPr>
        <p:spPr bwMode="auto">
          <a:xfrm>
            <a:off x="1600200" y="23622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call</a:t>
            </a:r>
          </a:p>
        </p:txBody>
      </p:sp>
      <p:sp>
        <p:nvSpPr>
          <p:cNvPr id="594950" name="Rectangle 6"/>
          <p:cNvSpPr>
            <a:spLocks noChangeArrowheads="1"/>
          </p:cNvSpPr>
          <p:nvPr/>
        </p:nvSpPr>
        <p:spPr bwMode="auto">
          <a:xfrm>
            <a:off x="940774" y="1021351"/>
            <a:ext cx="2335825" cy="1188449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dirty="0">
              <a:latin typeface="+mn-lt"/>
            </a:endParaRPr>
          </a:p>
        </p:txBody>
      </p:sp>
      <p:sp>
        <p:nvSpPr>
          <p:cNvPr id="594951" name="Text Box 7"/>
          <p:cNvSpPr txBox="1">
            <a:spLocks noChangeArrowheads="1"/>
          </p:cNvSpPr>
          <p:nvPr/>
        </p:nvSpPr>
        <p:spPr bwMode="auto">
          <a:xfrm rot="16200000">
            <a:off x="106363" y="1462087"/>
            <a:ext cx="1098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caller</a:t>
            </a:r>
          </a:p>
        </p:txBody>
      </p:sp>
      <p:sp>
        <p:nvSpPr>
          <p:cNvPr id="594952" name="Rectangle 8"/>
          <p:cNvSpPr>
            <a:spLocks noChangeArrowheads="1"/>
          </p:cNvSpPr>
          <p:nvPr/>
        </p:nvSpPr>
        <p:spPr bwMode="auto">
          <a:xfrm>
            <a:off x="1346200" y="2971800"/>
            <a:ext cx="1930400" cy="167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594953" name="Text Box 9"/>
          <p:cNvSpPr txBox="1">
            <a:spLocks noChangeArrowheads="1"/>
          </p:cNvSpPr>
          <p:nvPr/>
        </p:nvSpPr>
        <p:spPr bwMode="auto">
          <a:xfrm rot="16200000">
            <a:off x="506413" y="3576637"/>
            <a:ext cx="1098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Courier New" pitchFamily="49" charset="0"/>
                <a:cs typeface="Courier New" pitchFamily="49" charset="0"/>
              </a:rPr>
              <a:t>callee</a:t>
            </a:r>
          </a:p>
        </p:txBody>
      </p:sp>
      <p:sp>
        <p:nvSpPr>
          <p:cNvPr id="594954" name="Text Box 10"/>
          <p:cNvSpPr txBox="1">
            <a:spLocks noChangeArrowheads="1"/>
          </p:cNvSpPr>
          <p:nvPr/>
        </p:nvSpPr>
        <p:spPr bwMode="auto">
          <a:xfrm>
            <a:off x="1600200" y="4724400"/>
            <a:ext cx="1279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return</a:t>
            </a:r>
          </a:p>
        </p:txBody>
      </p:sp>
      <p:sp>
        <p:nvSpPr>
          <p:cNvPr id="594955" name="Rectangle 11"/>
          <p:cNvSpPr>
            <a:spLocks noChangeArrowheads="1"/>
          </p:cNvSpPr>
          <p:nvPr/>
        </p:nvSpPr>
        <p:spPr bwMode="auto">
          <a:xfrm>
            <a:off x="940775" y="5410200"/>
            <a:ext cx="2335825" cy="11430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594956" name="Text Box 12"/>
          <p:cNvSpPr txBox="1">
            <a:spLocks noChangeArrowheads="1"/>
          </p:cNvSpPr>
          <p:nvPr/>
        </p:nvSpPr>
        <p:spPr bwMode="auto">
          <a:xfrm rot="16200000">
            <a:off x="106363" y="5805487"/>
            <a:ext cx="1098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Courier New" pitchFamily="49" charset="0"/>
                <a:cs typeface="Courier New" pitchFamily="49" charset="0"/>
              </a:rPr>
              <a:t>caller</a:t>
            </a:r>
          </a:p>
        </p:txBody>
      </p:sp>
      <p:sp>
        <p:nvSpPr>
          <p:cNvPr id="594957" name="Text Box 13"/>
          <p:cNvSpPr txBox="1">
            <a:spLocks noChangeArrowheads="1"/>
          </p:cNvSpPr>
          <p:nvPr/>
        </p:nvSpPr>
        <p:spPr bwMode="auto">
          <a:xfrm>
            <a:off x="939800" y="1524000"/>
            <a:ext cx="2336800" cy="685800"/>
          </a:xfrm>
          <a:prstGeom prst="rect">
            <a:avLst/>
          </a:prstGeom>
          <a:solidFill>
            <a:srgbClr val="ADADA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  <a:cs typeface="Tahoma" pitchFamily="34" charset="0"/>
              </a:rPr>
              <a:t>Caller push code</a:t>
            </a:r>
          </a:p>
        </p:txBody>
      </p:sp>
      <p:sp>
        <p:nvSpPr>
          <p:cNvPr id="594958" name="Text Box 14"/>
          <p:cNvSpPr txBox="1">
            <a:spLocks noChangeArrowheads="1"/>
          </p:cNvSpPr>
          <p:nvPr/>
        </p:nvSpPr>
        <p:spPr bwMode="auto">
          <a:xfrm>
            <a:off x="1358900" y="2971800"/>
            <a:ext cx="19177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1600" dirty="0" err="1">
                <a:latin typeface="+mn-lt"/>
                <a:cs typeface="Tahoma" pitchFamily="34" charset="0"/>
              </a:rPr>
              <a:t>Callee</a:t>
            </a:r>
            <a:r>
              <a:rPr lang="en-US" sz="1600" dirty="0">
                <a:latin typeface="+mn-lt"/>
                <a:cs typeface="Tahoma" pitchFamily="34" charset="0"/>
              </a:rPr>
              <a:t> push code</a:t>
            </a:r>
          </a:p>
          <a:p>
            <a:pPr>
              <a:spcBef>
                <a:spcPct val="50000"/>
              </a:spcBef>
            </a:pPr>
            <a:r>
              <a:rPr lang="en-US" sz="1600" dirty="0">
                <a:latin typeface="+mn-lt"/>
                <a:cs typeface="Tahoma" pitchFamily="34" charset="0"/>
              </a:rPr>
              <a:t>(prologue)</a:t>
            </a:r>
          </a:p>
        </p:txBody>
      </p:sp>
      <p:sp>
        <p:nvSpPr>
          <p:cNvPr id="594959" name="Text Box 15"/>
          <p:cNvSpPr txBox="1">
            <a:spLocks noChangeArrowheads="1"/>
          </p:cNvSpPr>
          <p:nvPr/>
        </p:nvSpPr>
        <p:spPr bwMode="auto">
          <a:xfrm>
            <a:off x="1358900" y="3962400"/>
            <a:ext cx="19177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1600">
                <a:latin typeface="+mn-lt"/>
                <a:cs typeface="Tahoma" pitchFamily="34" charset="0"/>
              </a:rPr>
              <a:t>Callee pop code</a:t>
            </a:r>
          </a:p>
          <a:p>
            <a:pPr>
              <a:spcBef>
                <a:spcPct val="50000"/>
              </a:spcBef>
            </a:pPr>
            <a:r>
              <a:rPr lang="en-US" sz="1600">
                <a:latin typeface="+mn-lt"/>
                <a:cs typeface="Tahoma" pitchFamily="34" charset="0"/>
              </a:rPr>
              <a:t>(epilogue)</a:t>
            </a:r>
          </a:p>
        </p:txBody>
      </p:sp>
      <p:sp>
        <p:nvSpPr>
          <p:cNvPr id="594960" name="Text Box 16"/>
          <p:cNvSpPr txBox="1">
            <a:spLocks noChangeArrowheads="1"/>
          </p:cNvSpPr>
          <p:nvPr/>
        </p:nvSpPr>
        <p:spPr bwMode="auto">
          <a:xfrm>
            <a:off x="939800" y="5410200"/>
            <a:ext cx="2336800" cy="533400"/>
          </a:xfrm>
          <a:prstGeom prst="rect">
            <a:avLst/>
          </a:prstGeom>
          <a:solidFill>
            <a:srgbClr val="ADADA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  <a:cs typeface="Tahoma" pitchFamily="34" charset="0"/>
              </a:rPr>
              <a:t>Caller pop code</a:t>
            </a:r>
          </a:p>
        </p:txBody>
      </p:sp>
      <p:sp>
        <p:nvSpPr>
          <p:cNvPr id="594961" name="AutoShape 17"/>
          <p:cNvSpPr>
            <a:spLocks noChangeArrowheads="1"/>
          </p:cNvSpPr>
          <p:nvPr/>
        </p:nvSpPr>
        <p:spPr bwMode="auto">
          <a:xfrm>
            <a:off x="4038600" y="1066800"/>
            <a:ext cx="3810000" cy="609600"/>
          </a:xfrm>
          <a:prstGeom prst="wedgeRoundRectCallout">
            <a:avLst>
              <a:gd name="adj1" fmla="val -66958"/>
              <a:gd name="adj2" fmla="val 54690"/>
              <a:gd name="adj3" fmla="val 16667"/>
            </a:avLst>
          </a:prstGeom>
          <a:solidFill>
            <a:srgbClr val="B9CDE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r>
              <a:rPr lang="en-US" sz="1600" dirty="0">
                <a:latin typeface="+mn-lt"/>
                <a:cs typeface="Tahoma" pitchFamily="34" charset="0"/>
              </a:rPr>
              <a:t>Push caller-save registers</a:t>
            </a:r>
          </a:p>
          <a:p>
            <a:r>
              <a:rPr lang="en-US" sz="1600" dirty="0">
                <a:latin typeface="+mn-lt"/>
                <a:cs typeface="Tahoma" pitchFamily="34" charset="0"/>
              </a:rPr>
              <a:t>Push actual parameters (in reverse order)</a:t>
            </a:r>
            <a:endParaRPr lang="en-US" sz="2400" dirty="0">
              <a:latin typeface="+mn-lt"/>
            </a:endParaRPr>
          </a:p>
        </p:txBody>
      </p:sp>
      <p:sp>
        <p:nvSpPr>
          <p:cNvPr id="594962" name="AutoShape 18"/>
          <p:cNvSpPr>
            <a:spLocks noChangeArrowheads="1"/>
          </p:cNvSpPr>
          <p:nvPr/>
        </p:nvSpPr>
        <p:spPr bwMode="auto">
          <a:xfrm>
            <a:off x="4038600" y="2057400"/>
            <a:ext cx="3733800" cy="609600"/>
          </a:xfrm>
          <a:prstGeom prst="wedgeRoundRectCallout">
            <a:avLst>
              <a:gd name="adj1" fmla="val -67986"/>
              <a:gd name="adj2" fmla="val 27606"/>
              <a:gd name="adj3" fmla="val 16667"/>
            </a:avLst>
          </a:prstGeom>
          <a:solidFill>
            <a:srgbClr val="B9CDE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r>
              <a:rPr lang="en-US" sz="1600" dirty="0">
                <a:latin typeface="+mn-lt"/>
                <a:cs typeface="Tahoma" pitchFamily="34" charset="0"/>
              </a:rPr>
              <a:t>push return </a:t>
            </a:r>
            <a:r>
              <a:rPr lang="en-US" sz="1600" dirty="0" smtClean="0">
                <a:latin typeface="+mn-lt"/>
                <a:cs typeface="Tahoma" pitchFamily="34" charset="0"/>
              </a:rPr>
              <a:t>address (+ other admin info)</a:t>
            </a:r>
            <a:endParaRPr lang="en-US" sz="1600" dirty="0">
              <a:latin typeface="+mn-lt"/>
              <a:cs typeface="Tahoma" pitchFamily="34" charset="0"/>
            </a:endParaRPr>
          </a:p>
          <a:p>
            <a:r>
              <a:rPr lang="en-US" sz="1600" dirty="0">
                <a:latin typeface="+mn-lt"/>
                <a:cs typeface="Tahoma" pitchFamily="34" charset="0"/>
              </a:rPr>
              <a:t>Jump to call address</a:t>
            </a:r>
            <a:endParaRPr lang="en-US" sz="2400" dirty="0">
              <a:latin typeface="+mn-lt"/>
            </a:endParaRPr>
          </a:p>
        </p:txBody>
      </p:sp>
      <p:sp>
        <p:nvSpPr>
          <p:cNvPr id="594963" name="AutoShape 19"/>
          <p:cNvSpPr>
            <a:spLocks noChangeArrowheads="1"/>
          </p:cNvSpPr>
          <p:nvPr/>
        </p:nvSpPr>
        <p:spPr bwMode="auto">
          <a:xfrm>
            <a:off x="3962400" y="2819400"/>
            <a:ext cx="3810000" cy="1143000"/>
          </a:xfrm>
          <a:prstGeom prst="wedgeRoundRectCallout">
            <a:avLst>
              <a:gd name="adj1" fmla="val -66625"/>
              <a:gd name="adj2" fmla="val 18269"/>
              <a:gd name="adj3" fmla="val 16667"/>
            </a:avLst>
          </a:prstGeom>
          <a:solidFill>
            <a:srgbClr val="B9CDE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r>
              <a:rPr lang="en-US" sz="1600" dirty="0">
                <a:latin typeface="+mn-lt"/>
                <a:cs typeface="Tahoma" pitchFamily="34" charset="0"/>
              </a:rPr>
              <a:t>Push current base-pointer</a:t>
            </a:r>
          </a:p>
          <a:p>
            <a:r>
              <a:rPr lang="en-US" sz="1600" dirty="0" err="1">
                <a:latin typeface="+mn-lt"/>
                <a:cs typeface="Tahoma" pitchFamily="34" charset="0"/>
              </a:rPr>
              <a:t>bp</a:t>
            </a:r>
            <a:r>
              <a:rPr lang="en-US" sz="1600" dirty="0">
                <a:latin typeface="+mn-lt"/>
                <a:cs typeface="Tahoma" pitchFamily="34" charset="0"/>
              </a:rPr>
              <a:t> = </a:t>
            </a:r>
            <a:r>
              <a:rPr lang="en-US" sz="1600" dirty="0" err="1">
                <a:latin typeface="+mn-lt"/>
                <a:cs typeface="Tahoma" pitchFamily="34" charset="0"/>
              </a:rPr>
              <a:t>sp</a:t>
            </a:r>
            <a:endParaRPr lang="en-US" sz="1600" dirty="0">
              <a:latin typeface="+mn-lt"/>
              <a:cs typeface="Tahoma" pitchFamily="34" charset="0"/>
            </a:endParaRPr>
          </a:p>
          <a:p>
            <a:r>
              <a:rPr lang="en-US" sz="1600" dirty="0">
                <a:latin typeface="+mn-lt"/>
                <a:cs typeface="Tahoma" pitchFamily="34" charset="0"/>
              </a:rPr>
              <a:t>Push local variables</a:t>
            </a:r>
          </a:p>
          <a:p>
            <a:r>
              <a:rPr lang="en-US" sz="1600" dirty="0">
                <a:latin typeface="+mn-lt"/>
                <a:cs typeface="Tahoma" pitchFamily="34" charset="0"/>
              </a:rPr>
              <a:t>Push </a:t>
            </a:r>
            <a:r>
              <a:rPr lang="en-US" sz="1600" dirty="0" err="1">
                <a:latin typeface="+mn-lt"/>
                <a:cs typeface="Tahoma" pitchFamily="34" charset="0"/>
              </a:rPr>
              <a:t>callee</a:t>
            </a:r>
            <a:r>
              <a:rPr lang="en-US" sz="1600" dirty="0">
                <a:latin typeface="+mn-lt"/>
                <a:cs typeface="Tahoma" pitchFamily="34" charset="0"/>
              </a:rPr>
              <a:t>-save registers</a:t>
            </a:r>
            <a:endParaRPr lang="en-US" sz="2400" dirty="0">
              <a:latin typeface="+mn-lt"/>
            </a:endParaRPr>
          </a:p>
        </p:txBody>
      </p:sp>
      <p:sp>
        <p:nvSpPr>
          <p:cNvPr id="594964" name="AutoShape 20"/>
          <p:cNvSpPr>
            <a:spLocks noChangeArrowheads="1"/>
          </p:cNvSpPr>
          <p:nvPr/>
        </p:nvSpPr>
        <p:spPr bwMode="auto">
          <a:xfrm>
            <a:off x="3962400" y="4076700"/>
            <a:ext cx="3810000" cy="838200"/>
          </a:xfrm>
          <a:prstGeom prst="wedgeRoundRectCallout">
            <a:avLst>
              <a:gd name="adj1" fmla="val -67541"/>
              <a:gd name="adj2" fmla="val -20075"/>
              <a:gd name="adj3" fmla="val 16667"/>
            </a:avLst>
          </a:prstGeom>
          <a:solidFill>
            <a:srgbClr val="B9CDE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r>
              <a:rPr lang="en-US" sz="1600" dirty="0">
                <a:latin typeface="+mn-lt"/>
                <a:cs typeface="Tahoma" pitchFamily="34" charset="0"/>
              </a:rPr>
              <a:t>Pop </a:t>
            </a:r>
            <a:r>
              <a:rPr lang="en-US" sz="1600" dirty="0" err="1">
                <a:latin typeface="+mn-lt"/>
                <a:cs typeface="Tahoma" pitchFamily="34" charset="0"/>
              </a:rPr>
              <a:t>callee</a:t>
            </a:r>
            <a:r>
              <a:rPr lang="en-US" sz="1600" dirty="0">
                <a:latin typeface="+mn-lt"/>
                <a:cs typeface="Tahoma" pitchFamily="34" charset="0"/>
              </a:rPr>
              <a:t>-save registers</a:t>
            </a:r>
          </a:p>
          <a:p>
            <a:r>
              <a:rPr lang="en-US" sz="1600" dirty="0">
                <a:latin typeface="+mn-lt"/>
                <a:cs typeface="Tahoma" pitchFamily="34" charset="0"/>
              </a:rPr>
              <a:t>Pop </a:t>
            </a:r>
            <a:r>
              <a:rPr lang="en-US" sz="1600" dirty="0" err="1" smtClean="0">
                <a:latin typeface="+mn-lt"/>
                <a:cs typeface="Tahoma" pitchFamily="34" charset="0"/>
              </a:rPr>
              <a:t>callee</a:t>
            </a:r>
            <a:r>
              <a:rPr lang="en-US" sz="1600" dirty="0" smtClean="0">
                <a:latin typeface="+mn-lt"/>
                <a:cs typeface="Tahoma" pitchFamily="34" charset="0"/>
              </a:rPr>
              <a:t> </a:t>
            </a:r>
            <a:r>
              <a:rPr lang="en-US" sz="1600" dirty="0">
                <a:latin typeface="+mn-lt"/>
                <a:cs typeface="Tahoma" pitchFamily="34" charset="0"/>
              </a:rPr>
              <a:t>activation record</a:t>
            </a:r>
          </a:p>
          <a:p>
            <a:r>
              <a:rPr lang="en-US" sz="1600" dirty="0">
                <a:latin typeface="+mn-lt"/>
                <a:cs typeface="Tahoma" pitchFamily="34" charset="0"/>
              </a:rPr>
              <a:t>Pop old base-pointer</a:t>
            </a:r>
            <a:endParaRPr lang="en-US" sz="2400" dirty="0">
              <a:latin typeface="+mn-lt"/>
            </a:endParaRPr>
          </a:p>
        </p:txBody>
      </p:sp>
      <p:sp>
        <p:nvSpPr>
          <p:cNvPr id="594965" name="AutoShape 21"/>
          <p:cNvSpPr>
            <a:spLocks noChangeArrowheads="1"/>
          </p:cNvSpPr>
          <p:nvPr/>
        </p:nvSpPr>
        <p:spPr bwMode="auto">
          <a:xfrm>
            <a:off x="4038600" y="5029200"/>
            <a:ext cx="3733800" cy="685800"/>
          </a:xfrm>
          <a:prstGeom prst="wedgeRoundRectCallout">
            <a:avLst>
              <a:gd name="adj1" fmla="val -73088"/>
              <a:gd name="adj2" fmla="val -51389"/>
              <a:gd name="adj3" fmla="val 16667"/>
            </a:avLst>
          </a:prstGeom>
          <a:solidFill>
            <a:srgbClr val="B9CDE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r>
              <a:rPr lang="en-US" sz="1600">
                <a:latin typeface="+mn-lt"/>
                <a:cs typeface="Tahoma" pitchFamily="34" charset="0"/>
              </a:rPr>
              <a:t>pop return address</a:t>
            </a:r>
          </a:p>
          <a:p>
            <a:r>
              <a:rPr lang="en-US" sz="1600">
                <a:latin typeface="+mn-lt"/>
                <a:cs typeface="Tahoma" pitchFamily="34" charset="0"/>
              </a:rPr>
              <a:t>Jump to address</a:t>
            </a:r>
            <a:endParaRPr lang="en-US" sz="2400">
              <a:latin typeface="+mn-lt"/>
            </a:endParaRPr>
          </a:p>
        </p:txBody>
      </p:sp>
      <p:sp>
        <p:nvSpPr>
          <p:cNvPr id="594966" name="AutoShape 22"/>
          <p:cNvSpPr>
            <a:spLocks noChangeArrowheads="1"/>
          </p:cNvSpPr>
          <p:nvPr/>
        </p:nvSpPr>
        <p:spPr bwMode="auto">
          <a:xfrm>
            <a:off x="4038600" y="5867400"/>
            <a:ext cx="3733800" cy="685800"/>
          </a:xfrm>
          <a:prstGeom prst="wedgeRoundRectCallout">
            <a:avLst>
              <a:gd name="adj1" fmla="val -68324"/>
              <a:gd name="adj2" fmla="val -68056"/>
              <a:gd name="adj3" fmla="val 16667"/>
            </a:avLst>
          </a:prstGeom>
          <a:solidFill>
            <a:srgbClr val="B9CDE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r>
              <a:rPr lang="en-US" sz="1600" dirty="0" smtClean="0">
                <a:latin typeface="+mn-lt"/>
                <a:cs typeface="Tahoma" pitchFamily="34" charset="0"/>
              </a:rPr>
              <a:t>Pop return value + parameters</a:t>
            </a:r>
            <a:endParaRPr lang="en-US" sz="2400" dirty="0">
              <a:latin typeface="+mn-lt"/>
            </a:endParaRPr>
          </a:p>
          <a:p>
            <a:r>
              <a:rPr lang="en-US" sz="1600" dirty="0" smtClean="0">
                <a:latin typeface="+mn-lt"/>
                <a:cs typeface="Tahoma" pitchFamily="34" charset="0"/>
              </a:rPr>
              <a:t>Pop </a:t>
            </a:r>
            <a:r>
              <a:rPr lang="en-US" sz="1600" dirty="0">
                <a:latin typeface="+mn-lt"/>
                <a:cs typeface="Tahoma" pitchFamily="34" charset="0"/>
              </a:rPr>
              <a:t>caller-save </a:t>
            </a:r>
            <a:r>
              <a:rPr lang="en-US" sz="1600" dirty="0" smtClean="0">
                <a:latin typeface="+mn-lt"/>
                <a:cs typeface="Tahoma" pitchFamily="34" charset="0"/>
              </a:rPr>
              <a:t>registers</a:t>
            </a:r>
          </a:p>
          <a:p>
            <a:endParaRPr lang="en-US" sz="1600" dirty="0">
              <a:latin typeface="+mn-lt"/>
              <a:cs typeface="Tahom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27792" y="1101984"/>
            <a:ext cx="564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…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825636" y="6031886"/>
            <a:ext cx="564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0060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dirty="0"/>
              <a:t>“To </a:t>
            </a:r>
            <a:r>
              <a:rPr lang="en-US" dirty="0" err="1"/>
              <a:t>Callee</a:t>
            </a:r>
            <a:r>
              <a:rPr lang="en-US" dirty="0"/>
              <a:t>-save or to Caller-save?”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Callee</a:t>
            </a:r>
            <a:r>
              <a:rPr lang="en-US" dirty="0"/>
              <a:t>-saved registers need only be saved when </a:t>
            </a:r>
            <a:r>
              <a:rPr lang="en-US" dirty="0" err="1"/>
              <a:t>callee</a:t>
            </a:r>
            <a:r>
              <a:rPr lang="en-US" dirty="0"/>
              <a:t> modifies their </a:t>
            </a:r>
            <a:r>
              <a:rPr lang="en-US" dirty="0" smtClean="0"/>
              <a:t>value</a:t>
            </a:r>
          </a:p>
          <a:p>
            <a:r>
              <a:rPr lang="en-US" dirty="0" smtClean="0"/>
              <a:t>Some heuristics and conventions are followed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00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Caller-Save and </a:t>
            </a:r>
            <a:r>
              <a:rPr lang="en-US" dirty="0" err="1" smtClean="0"/>
              <a:t>Callee</a:t>
            </a:r>
            <a:r>
              <a:rPr lang="en-US" dirty="0" smtClean="0"/>
              <a:t>-Save Registers</a:t>
            </a:r>
            <a:endParaRPr lang="en-US" dirty="0"/>
          </a:p>
        </p:txBody>
      </p:sp>
      <p:sp>
        <p:nvSpPr>
          <p:cNvPr id="533507" name="Rectangle 3"/>
          <p:cNvSpPr>
            <a:spLocks noGrp="1" noChangeArrowheads="1"/>
          </p:cNvSpPr>
          <p:nvPr>
            <p:ph idx="1"/>
          </p:nvPr>
        </p:nvSpPr>
        <p:spPr>
          <a:xfrm>
            <a:off x="661610" y="1146628"/>
            <a:ext cx="7772400" cy="4114800"/>
          </a:xfrm>
        </p:spPr>
        <p:txBody>
          <a:bodyPr/>
          <a:lstStyle/>
          <a:p>
            <a:r>
              <a:rPr lang="en-US" sz="2400" dirty="0" err="1" smtClean="0"/>
              <a:t>Callee</a:t>
            </a:r>
            <a:r>
              <a:rPr lang="en-US" sz="2400" dirty="0" smtClean="0"/>
              <a:t>-Save Registers</a:t>
            </a:r>
          </a:p>
          <a:p>
            <a:pPr lvl="1"/>
            <a:r>
              <a:rPr lang="en-US" sz="2000" dirty="0" smtClean="0"/>
              <a:t>Saved by the </a:t>
            </a:r>
            <a:r>
              <a:rPr lang="en-US" sz="2000" dirty="0" err="1" smtClean="0"/>
              <a:t>callee</a:t>
            </a:r>
            <a:r>
              <a:rPr lang="en-US" sz="2000" dirty="0" smtClean="0"/>
              <a:t> before modification</a:t>
            </a:r>
          </a:p>
          <a:p>
            <a:pPr lvl="1"/>
            <a:r>
              <a:rPr lang="en-US" sz="2000" dirty="0" smtClean="0"/>
              <a:t>Values are automatically preserved across calls</a:t>
            </a:r>
          </a:p>
          <a:p>
            <a:r>
              <a:rPr lang="en-US" sz="2400" dirty="0" smtClean="0"/>
              <a:t>Caller-Save Registers </a:t>
            </a:r>
          </a:p>
          <a:p>
            <a:pPr lvl="1"/>
            <a:r>
              <a:rPr lang="en-US" sz="2000" dirty="0" smtClean="0"/>
              <a:t>Saved (if needed) by the caller before calls</a:t>
            </a:r>
          </a:p>
          <a:p>
            <a:pPr lvl="1"/>
            <a:r>
              <a:rPr lang="en-US" sz="2000" dirty="0" smtClean="0"/>
              <a:t>Values are not automatically preserved across calls</a:t>
            </a:r>
          </a:p>
          <a:p>
            <a:r>
              <a:rPr lang="en-US" sz="2400" dirty="0" smtClean="0"/>
              <a:t>Usually the architecture defines caller-save and </a:t>
            </a:r>
            <a:r>
              <a:rPr lang="en-US" sz="2400" dirty="0" err="1" smtClean="0"/>
              <a:t>callee</a:t>
            </a:r>
            <a:r>
              <a:rPr lang="en-US" sz="2400" dirty="0" smtClean="0"/>
              <a:t>-save registers</a:t>
            </a:r>
          </a:p>
          <a:p>
            <a:endParaRPr lang="en-US" sz="2400" dirty="0" smtClean="0"/>
          </a:p>
          <a:p>
            <a:r>
              <a:rPr lang="en-US" sz="2400" dirty="0" smtClean="0"/>
              <a:t>Separate compilation</a:t>
            </a:r>
          </a:p>
          <a:p>
            <a:r>
              <a:rPr lang="en-US" sz="2400" dirty="0" smtClean="0"/>
              <a:t>Interoperability between code produced by different compilers/languages </a:t>
            </a:r>
          </a:p>
          <a:p>
            <a:r>
              <a:rPr lang="en-US" sz="2400" dirty="0" smtClean="0"/>
              <a:t>But compiler writers decide when to use caller/</a:t>
            </a:r>
            <a:r>
              <a:rPr lang="en-US" sz="2400" dirty="0" err="1" smtClean="0"/>
              <a:t>callee</a:t>
            </a:r>
            <a:r>
              <a:rPr lang="en-US" sz="2400" dirty="0" smtClean="0"/>
              <a:t> registers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37</a:t>
            </a:fld>
            <a:endParaRPr lang="en-US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3998913" y="6927850"/>
            <a:ext cx="327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130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3507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09990" y="0"/>
            <a:ext cx="7772400" cy="1143000"/>
          </a:xfrm>
        </p:spPr>
        <p:txBody>
          <a:bodyPr/>
          <a:lstStyle/>
          <a:p>
            <a:r>
              <a:rPr lang="en-US" dirty="0" err="1" smtClean="0"/>
              <a:t>Callee</a:t>
            </a:r>
            <a:r>
              <a:rPr lang="en-US" dirty="0" smtClean="0"/>
              <a:t>-Save Registers</a:t>
            </a:r>
            <a:endParaRPr lang="en-US" dirty="0"/>
          </a:p>
        </p:txBody>
      </p:sp>
      <p:sp>
        <p:nvSpPr>
          <p:cNvPr id="542723" name="Rectangle 3"/>
          <p:cNvSpPr>
            <a:spLocks noGrp="1" noChangeArrowheads="1"/>
          </p:cNvSpPr>
          <p:nvPr>
            <p:ph idx="1"/>
          </p:nvPr>
        </p:nvSpPr>
        <p:spPr>
          <a:xfrm>
            <a:off x="649514" y="1074057"/>
            <a:ext cx="7772400" cy="4114800"/>
          </a:xfrm>
        </p:spPr>
        <p:txBody>
          <a:bodyPr/>
          <a:lstStyle/>
          <a:p>
            <a:r>
              <a:rPr lang="en-US" sz="2800" dirty="0" smtClean="0"/>
              <a:t>Saved by the </a:t>
            </a:r>
            <a:r>
              <a:rPr lang="en-US" sz="2800" dirty="0" err="1" smtClean="0"/>
              <a:t>callee</a:t>
            </a:r>
            <a:r>
              <a:rPr lang="en-US" sz="2800" dirty="0" smtClean="0"/>
              <a:t> before modification</a:t>
            </a:r>
          </a:p>
          <a:p>
            <a:r>
              <a:rPr lang="en-US" sz="2800" dirty="0" smtClean="0"/>
              <a:t>Usually at procedure prolog</a:t>
            </a:r>
          </a:p>
          <a:p>
            <a:r>
              <a:rPr lang="en-US" sz="2800" dirty="0" smtClean="0"/>
              <a:t>Restored at procedure epilog</a:t>
            </a:r>
          </a:p>
          <a:p>
            <a:r>
              <a:rPr lang="en-US" sz="2800" dirty="0" smtClean="0"/>
              <a:t>Hardware support may be available </a:t>
            </a:r>
          </a:p>
          <a:p>
            <a:r>
              <a:rPr lang="en-US" sz="2800" dirty="0" smtClean="0"/>
              <a:t>Values are automatically preserved across calls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38</a:t>
            </a:fld>
            <a:endParaRPr 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998913" y="6927850"/>
            <a:ext cx="327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542725" name="Text Box 5"/>
          <p:cNvSpPr txBox="1">
            <a:spLocks noChangeArrowheads="1"/>
          </p:cNvSpPr>
          <p:nvPr/>
        </p:nvSpPr>
        <p:spPr bwMode="auto">
          <a:xfrm>
            <a:off x="2669040" y="3948642"/>
            <a:ext cx="6474960" cy="2569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.global _foo</a:t>
            </a:r>
          </a:p>
          <a:p>
            <a:pPr algn="l">
              <a:spcBef>
                <a:spcPct val="50000"/>
              </a:spcBef>
            </a:pP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        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Add_Constant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-K, SP //allocate space for foo</a:t>
            </a:r>
          </a:p>
          <a:p>
            <a:pPr algn="l">
              <a:spcBef>
                <a:spcPct val="50000"/>
              </a:spcBef>
            </a:pP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        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Store_Local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R5, -14(FP) // save R5</a:t>
            </a:r>
          </a:p>
          <a:p>
            <a:pPr algn="l">
              <a:spcBef>
                <a:spcPct val="50000"/>
              </a:spcBef>
            </a:pP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        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Load_Reg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R5, R0; 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Add_Constant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R5, 1</a:t>
            </a:r>
          </a:p>
          <a:p>
            <a:pPr algn="l">
              <a:spcBef>
                <a:spcPct val="50000"/>
              </a:spcBef>
            </a:pP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       </a:t>
            </a:r>
            <a:r>
              <a:rPr lang="en-US" sz="1400" dirty="0">
                <a:latin typeface="Courier New"/>
                <a:cs typeface="Courier New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JSR f1 ; JSR g1</a:t>
            </a:r>
            <a:r>
              <a:rPr lang="en-US" sz="1400" dirty="0" smtClean="0">
                <a:solidFill>
                  <a:schemeClr val="tx1"/>
                </a:solidFill>
                <a:latin typeface="Courier New"/>
                <a:cs typeface="Courier New"/>
              </a:rPr>
              <a:t>;</a:t>
            </a:r>
            <a:endParaRPr lang="en-US" sz="14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algn="l">
              <a:spcBef>
                <a:spcPct val="50000"/>
              </a:spcBef>
            </a:pP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        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Add_Constant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R5, 2; 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Load_Reg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R5, R0</a:t>
            </a:r>
          </a:p>
          <a:p>
            <a:pPr algn="l">
              <a:spcBef>
                <a:spcPct val="50000"/>
              </a:spcBef>
            </a:pP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       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Load_Local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-14(FP), R5 // restore R5 </a:t>
            </a:r>
          </a:p>
          <a:p>
            <a:pPr algn="l">
              <a:spcBef>
                <a:spcPct val="50000"/>
              </a:spcBef>
            </a:pP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       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Add_Constant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K, SP; RTS // 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deallocate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      </a:t>
            </a:r>
          </a:p>
        </p:txBody>
      </p:sp>
      <p:sp>
        <p:nvSpPr>
          <p:cNvPr id="542727" name="Text Box 7"/>
          <p:cNvSpPr txBox="1">
            <a:spLocks noChangeArrowheads="1"/>
          </p:cNvSpPr>
          <p:nvPr/>
        </p:nvSpPr>
        <p:spPr bwMode="auto">
          <a:xfrm>
            <a:off x="0" y="3913188"/>
            <a:ext cx="3776663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US" dirty="0" err="1">
                <a:solidFill>
                  <a:schemeClr val="tx1"/>
                </a:solidFill>
                <a:latin typeface="+mn-lt"/>
              </a:rPr>
              <a:t>int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foo(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int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a)	{ </a:t>
            </a:r>
          </a:p>
          <a:p>
            <a:pPr algn="l">
              <a:spcBef>
                <a:spcPct val="20000"/>
              </a:spcBef>
            </a:pPr>
            <a:r>
              <a:rPr lang="en-US" dirty="0">
                <a:solidFill>
                  <a:schemeClr val="tx1"/>
                </a:solidFill>
                <a:latin typeface="+mn-lt"/>
              </a:rPr>
              <a:t>	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int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b=a+1; </a:t>
            </a:r>
          </a:p>
          <a:p>
            <a:pPr algn="l">
              <a:spcBef>
                <a:spcPct val="20000"/>
              </a:spcBef>
            </a:pPr>
            <a:r>
              <a:rPr lang="en-US" dirty="0">
                <a:solidFill>
                  <a:schemeClr val="tx1"/>
                </a:solidFill>
                <a:latin typeface="+mn-lt"/>
              </a:rPr>
              <a:t>	f1();</a:t>
            </a:r>
          </a:p>
          <a:p>
            <a:pPr algn="l">
              <a:spcBef>
                <a:spcPct val="20000"/>
              </a:spcBef>
            </a:pPr>
            <a:r>
              <a:rPr lang="en-US" dirty="0">
                <a:solidFill>
                  <a:schemeClr val="tx1"/>
                </a:solidFill>
                <a:latin typeface="+mn-lt"/>
              </a:rPr>
              <a:t>	g1(b);</a:t>
            </a:r>
          </a:p>
          <a:p>
            <a:pPr algn="l">
              <a:spcBef>
                <a:spcPct val="20000"/>
              </a:spcBef>
            </a:pPr>
            <a:r>
              <a:rPr lang="en-US" dirty="0">
                <a:solidFill>
                  <a:schemeClr val="tx1"/>
                </a:solidFill>
                <a:latin typeface="+mn-lt"/>
              </a:rPr>
              <a:t> 	return(b+2);</a:t>
            </a:r>
          </a:p>
          <a:p>
            <a:pPr algn="l">
              <a:spcBef>
                <a:spcPct val="20000"/>
              </a:spcBef>
            </a:pPr>
            <a:r>
              <a:rPr lang="en-US" dirty="0">
                <a:solidFill>
                  <a:schemeClr val="tx1"/>
                </a:solidFill>
                <a:latin typeface="+mn-lt"/>
              </a:rPr>
              <a:t> }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28308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23" grpId="0" build="p"/>
      <p:bldP spid="542725" grpId="0"/>
      <p:bldP spid="542727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25324" y="0"/>
            <a:ext cx="7772400" cy="1143000"/>
          </a:xfrm>
        </p:spPr>
        <p:txBody>
          <a:bodyPr/>
          <a:lstStyle/>
          <a:p>
            <a:r>
              <a:rPr lang="en-US" dirty="0" smtClean="0"/>
              <a:t>Caller-Save Registers</a:t>
            </a:r>
            <a:endParaRPr lang="en-US" dirty="0"/>
          </a:p>
        </p:txBody>
      </p:sp>
      <p:sp>
        <p:nvSpPr>
          <p:cNvPr id="5437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6628"/>
            <a:ext cx="7772400" cy="4114800"/>
          </a:xfrm>
        </p:spPr>
        <p:txBody>
          <a:bodyPr/>
          <a:lstStyle/>
          <a:p>
            <a:r>
              <a:rPr lang="en-US" dirty="0" smtClean="0"/>
              <a:t>Saved by the caller before calls when needed</a:t>
            </a:r>
          </a:p>
          <a:p>
            <a:r>
              <a:rPr lang="en-US" dirty="0" smtClean="0"/>
              <a:t>Values are not automatically preserved across calls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39</a:t>
            </a:fld>
            <a:endParaRPr lang="en-US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998913" y="6927850"/>
            <a:ext cx="327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543749" name="Text Box 5"/>
          <p:cNvSpPr txBox="1">
            <a:spLocks noChangeArrowheads="1"/>
          </p:cNvSpPr>
          <p:nvPr/>
        </p:nvSpPr>
        <p:spPr bwMode="auto">
          <a:xfrm>
            <a:off x="3022600" y="3651258"/>
            <a:ext cx="5665788" cy="2923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 dirty="0">
                <a:solidFill>
                  <a:schemeClr val="tx1"/>
                </a:solidFill>
              </a:rPr>
              <a:t>.global _bar</a:t>
            </a:r>
          </a:p>
          <a:p>
            <a:pPr algn="l">
              <a:spcBef>
                <a:spcPct val="50000"/>
              </a:spcBef>
            </a:pPr>
            <a:r>
              <a:rPr lang="en-US" sz="1600" dirty="0">
                <a:solidFill>
                  <a:schemeClr val="tx1"/>
                </a:solidFill>
              </a:rPr>
              <a:t>              </a:t>
            </a:r>
            <a:r>
              <a:rPr lang="en-US" sz="1600" dirty="0" err="1">
                <a:solidFill>
                  <a:schemeClr val="tx1"/>
                </a:solidFill>
              </a:rPr>
              <a:t>Add_Constant</a:t>
            </a:r>
            <a:r>
              <a:rPr lang="en-US" sz="1600" dirty="0">
                <a:solidFill>
                  <a:schemeClr val="tx1"/>
                </a:solidFill>
              </a:rPr>
              <a:t> -K, SP //allocate space for bar</a:t>
            </a:r>
          </a:p>
          <a:p>
            <a:pPr algn="l">
              <a:spcBef>
                <a:spcPct val="50000"/>
              </a:spcBef>
            </a:pPr>
            <a:r>
              <a:rPr lang="en-US" sz="1600" dirty="0">
                <a:solidFill>
                  <a:schemeClr val="tx1"/>
                </a:solidFill>
              </a:rPr>
              <a:t>              </a:t>
            </a:r>
            <a:r>
              <a:rPr lang="en-US" sz="1600" dirty="0" err="1">
                <a:solidFill>
                  <a:schemeClr val="tx1"/>
                </a:solidFill>
              </a:rPr>
              <a:t>Add_Constant</a:t>
            </a:r>
            <a:r>
              <a:rPr lang="en-US" sz="1600" dirty="0">
                <a:solidFill>
                  <a:schemeClr val="tx1"/>
                </a:solidFill>
              </a:rPr>
              <a:t> R0, 1 </a:t>
            </a:r>
          </a:p>
          <a:p>
            <a:pPr algn="l">
              <a:spcBef>
                <a:spcPct val="50000"/>
              </a:spcBef>
            </a:pPr>
            <a:r>
              <a:rPr lang="en-US" sz="1600" dirty="0">
                <a:solidFill>
                  <a:schemeClr val="tx1"/>
                </a:solidFill>
              </a:rPr>
              <a:t>              JSR f2</a:t>
            </a:r>
          </a:p>
          <a:p>
            <a:pPr algn="l">
              <a:spcBef>
                <a:spcPct val="50000"/>
              </a:spcBef>
            </a:pPr>
            <a:r>
              <a:rPr lang="en-US" sz="1600" dirty="0">
                <a:solidFill>
                  <a:schemeClr val="tx1"/>
                </a:solidFill>
              </a:rPr>
              <a:t>              </a:t>
            </a:r>
            <a:r>
              <a:rPr lang="en-US" sz="1600" dirty="0" err="1">
                <a:solidFill>
                  <a:schemeClr val="tx1"/>
                </a:solidFill>
              </a:rPr>
              <a:t>Load_Constant</a:t>
            </a:r>
            <a:r>
              <a:rPr lang="en-US" sz="1600" dirty="0">
                <a:solidFill>
                  <a:schemeClr val="tx1"/>
                </a:solidFill>
              </a:rPr>
              <a:t>  2, R0  ;       JSR g2;</a:t>
            </a:r>
          </a:p>
          <a:p>
            <a:pPr algn="l">
              <a:spcBef>
                <a:spcPct val="50000"/>
              </a:spcBef>
            </a:pPr>
            <a:r>
              <a:rPr lang="en-US" sz="1600" dirty="0">
                <a:solidFill>
                  <a:schemeClr val="tx1"/>
                </a:solidFill>
              </a:rPr>
              <a:t>              </a:t>
            </a:r>
            <a:r>
              <a:rPr lang="en-US" sz="1600" dirty="0" err="1">
                <a:solidFill>
                  <a:schemeClr val="tx1"/>
                </a:solidFill>
              </a:rPr>
              <a:t>Load_Constant</a:t>
            </a:r>
            <a:r>
              <a:rPr lang="en-US" sz="1600" dirty="0">
                <a:solidFill>
                  <a:schemeClr val="tx1"/>
                </a:solidFill>
              </a:rPr>
              <a:t> 8, R0 ;         JSR g2</a:t>
            </a:r>
          </a:p>
          <a:p>
            <a:pPr algn="l">
              <a:spcBef>
                <a:spcPct val="50000"/>
              </a:spcBef>
            </a:pPr>
            <a:r>
              <a:rPr lang="en-US" sz="1600" dirty="0">
                <a:solidFill>
                  <a:schemeClr val="tx1"/>
                </a:solidFill>
              </a:rPr>
              <a:t>              </a:t>
            </a:r>
            <a:r>
              <a:rPr lang="en-US" sz="1600" dirty="0" err="1">
                <a:solidFill>
                  <a:schemeClr val="tx1"/>
                </a:solidFill>
              </a:rPr>
              <a:t>Add_Constant</a:t>
            </a:r>
            <a:r>
              <a:rPr lang="en-US" sz="1600" dirty="0">
                <a:solidFill>
                  <a:schemeClr val="tx1"/>
                </a:solidFill>
              </a:rPr>
              <a:t> K, SP // </a:t>
            </a:r>
            <a:r>
              <a:rPr lang="en-US" sz="1600" dirty="0" err="1">
                <a:solidFill>
                  <a:schemeClr val="tx1"/>
                </a:solidFill>
              </a:rPr>
              <a:t>deallocate</a:t>
            </a:r>
            <a:r>
              <a:rPr lang="en-US" sz="1600" dirty="0">
                <a:solidFill>
                  <a:schemeClr val="tx1"/>
                </a:solidFill>
              </a:rPr>
              <a:t> space for bar</a:t>
            </a:r>
          </a:p>
          <a:p>
            <a:pPr algn="l">
              <a:spcBef>
                <a:spcPct val="50000"/>
              </a:spcBef>
            </a:pPr>
            <a:r>
              <a:rPr lang="en-US" sz="1600" dirty="0">
                <a:solidFill>
                  <a:schemeClr val="tx1"/>
                </a:solidFill>
              </a:rPr>
              <a:t>               RTS            </a:t>
            </a:r>
          </a:p>
        </p:txBody>
      </p:sp>
      <p:sp>
        <p:nvSpPr>
          <p:cNvPr id="543751" name="Text Box 7"/>
          <p:cNvSpPr txBox="1">
            <a:spLocks noChangeArrowheads="1"/>
          </p:cNvSpPr>
          <p:nvPr/>
        </p:nvSpPr>
        <p:spPr bwMode="auto">
          <a:xfrm>
            <a:off x="0" y="4141788"/>
            <a:ext cx="3736975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void bar (</a:t>
            </a:r>
            <a:r>
              <a:rPr lang="en-US" sz="2000" dirty="0" err="1">
                <a:solidFill>
                  <a:schemeClr val="tx1"/>
                </a:solidFill>
                <a:latin typeface="+mn-lt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y) { </a:t>
            </a:r>
          </a:p>
          <a:p>
            <a:pPr algn="l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       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x=y+1;</a:t>
            </a:r>
          </a:p>
          <a:p>
            <a:pPr algn="l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        f2(x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); </a:t>
            </a:r>
          </a:p>
          <a:p>
            <a:pPr algn="l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        g2(2);</a:t>
            </a:r>
          </a:p>
          <a:p>
            <a:pPr algn="l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        g2(8); </a:t>
            </a:r>
          </a:p>
          <a:p>
            <a:pPr algn="l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20225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747" grpId="0" build="p"/>
      <p:bldP spid="543749" grpId="0"/>
      <p:bldP spid="5437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Supporting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Stack</a:t>
            </a:r>
            <a:r>
              <a:rPr lang="en-US" dirty="0" smtClean="0"/>
              <a:t>: a </a:t>
            </a:r>
            <a:r>
              <a:rPr lang="en-US" dirty="0"/>
              <a:t>n</a:t>
            </a:r>
            <a:r>
              <a:rPr lang="en-US" dirty="0" smtClean="0"/>
              <a:t>ew computing environment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e</a:t>
            </a:r>
            <a:r>
              <a:rPr lang="en-US" dirty="0" smtClean="0">
                <a:solidFill>
                  <a:srgbClr val="000000"/>
                </a:solidFill>
              </a:rPr>
              <a:t>.g., </a:t>
            </a:r>
            <a:r>
              <a:rPr lang="en-US" dirty="0" smtClean="0"/>
              <a:t>temporary memory for </a:t>
            </a:r>
            <a:r>
              <a:rPr lang="en-US" b="1" dirty="0" smtClean="0">
                <a:solidFill>
                  <a:srgbClr val="1A8CFF"/>
                </a:solidFill>
              </a:rPr>
              <a:t>local variables</a:t>
            </a:r>
          </a:p>
          <a:p>
            <a:r>
              <a:rPr lang="en-US" dirty="0"/>
              <a:t>P</a:t>
            </a:r>
            <a:r>
              <a:rPr lang="en-US" dirty="0" smtClean="0"/>
              <a:t>assing information into the new environment</a:t>
            </a:r>
          </a:p>
          <a:p>
            <a:pPr lvl="1"/>
            <a:r>
              <a:rPr lang="en-US" b="1" dirty="0" smtClean="0">
                <a:solidFill>
                  <a:srgbClr val="1A8CFF"/>
                </a:solidFill>
              </a:rPr>
              <a:t>Parameters</a:t>
            </a:r>
          </a:p>
          <a:p>
            <a:r>
              <a:rPr lang="en-US" b="1" dirty="0">
                <a:solidFill>
                  <a:srgbClr val="1A8CFF"/>
                </a:solidFill>
              </a:rPr>
              <a:t>T</a:t>
            </a:r>
            <a:r>
              <a:rPr lang="en-US" b="1" dirty="0" smtClean="0">
                <a:solidFill>
                  <a:srgbClr val="1A8CFF"/>
                </a:solidFill>
              </a:rPr>
              <a:t>ransfer</a:t>
            </a:r>
            <a:r>
              <a:rPr lang="en-US" dirty="0" smtClean="0">
                <a:solidFill>
                  <a:srgbClr val="1A8CFF"/>
                </a:solidFill>
              </a:rPr>
              <a:t> </a:t>
            </a:r>
            <a:r>
              <a:rPr lang="en-US" dirty="0" smtClean="0"/>
              <a:t>of </a:t>
            </a:r>
            <a:r>
              <a:rPr lang="en-US" b="1" dirty="0" smtClean="0">
                <a:solidFill>
                  <a:srgbClr val="1A8CFF"/>
                </a:solidFill>
              </a:rPr>
              <a:t>control</a:t>
            </a:r>
            <a:r>
              <a:rPr lang="en-US" dirty="0" smtClean="0">
                <a:solidFill>
                  <a:srgbClr val="1A8CFF"/>
                </a:solidFill>
              </a:rPr>
              <a:t> </a:t>
            </a:r>
            <a:r>
              <a:rPr lang="en-US" dirty="0" smtClean="0"/>
              <a:t>to/from procedure</a:t>
            </a:r>
            <a:endParaRPr lang="en-US" dirty="0"/>
          </a:p>
          <a:p>
            <a:r>
              <a:rPr lang="en-US" dirty="0"/>
              <a:t>H</a:t>
            </a:r>
            <a:r>
              <a:rPr lang="en-US" dirty="0" smtClean="0"/>
              <a:t>andling return values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54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09990" y="0"/>
            <a:ext cx="7772400" cy="1143000"/>
          </a:xfrm>
        </p:spPr>
        <p:txBody>
          <a:bodyPr/>
          <a:lstStyle/>
          <a:p>
            <a:r>
              <a:rPr lang="en-US" dirty="0" smtClean="0"/>
              <a:t>Parameter Passing</a:t>
            </a: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97895" y="1049867"/>
            <a:ext cx="7772400" cy="4114800"/>
          </a:xfrm>
        </p:spPr>
        <p:txBody>
          <a:bodyPr/>
          <a:lstStyle/>
          <a:p>
            <a:r>
              <a:rPr lang="en-US" sz="2400" dirty="0" smtClean="0"/>
              <a:t>1960s</a:t>
            </a:r>
          </a:p>
          <a:p>
            <a:pPr lvl="1"/>
            <a:r>
              <a:rPr lang="en-US" sz="2000" dirty="0" smtClean="0"/>
              <a:t> In memory </a:t>
            </a:r>
          </a:p>
          <a:p>
            <a:pPr lvl="2"/>
            <a:r>
              <a:rPr lang="en-US" sz="1800" dirty="0" smtClean="0"/>
              <a:t>No recursion is allowed</a:t>
            </a:r>
          </a:p>
          <a:p>
            <a:r>
              <a:rPr lang="en-US" sz="2400" dirty="0" smtClean="0"/>
              <a:t>1970s</a:t>
            </a:r>
          </a:p>
          <a:p>
            <a:pPr lvl="1"/>
            <a:r>
              <a:rPr lang="en-US" sz="2000" dirty="0" smtClean="0"/>
              <a:t> In stack</a:t>
            </a:r>
          </a:p>
          <a:p>
            <a:r>
              <a:rPr lang="en-US" sz="2400" dirty="0" smtClean="0"/>
              <a:t>1980s</a:t>
            </a:r>
          </a:p>
          <a:p>
            <a:pPr lvl="1"/>
            <a:r>
              <a:rPr lang="en-US" sz="2000" dirty="0" smtClean="0"/>
              <a:t> In registers</a:t>
            </a:r>
          </a:p>
          <a:p>
            <a:pPr lvl="1"/>
            <a:r>
              <a:rPr lang="en-US" sz="2000" dirty="0" smtClean="0"/>
              <a:t> First k parameters are passed in registers (k=4 or k=6)</a:t>
            </a:r>
          </a:p>
          <a:p>
            <a:pPr lvl="1"/>
            <a:r>
              <a:rPr lang="en-US" sz="2000" dirty="0" smtClean="0"/>
              <a:t>Where is time saved?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40</a:t>
            </a:fld>
            <a:endParaRPr lang="en-US"/>
          </a:p>
        </p:txBody>
      </p:sp>
      <p:sp>
        <p:nvSpPr>
          <p:cNvPr id="434180" name="Text Box 4"/>
          <p:cNvSpPr txBox="1">
            <a:spLocks noChangeArrowheads="1"/>
          </p:cNvSpPr>
          <p:nvPr/>
        </p:nvSpPr>
        <p:spPr bwMode="auto">
          <a:xfrm>
            <a:off x="641049" y="4623934"/>
            <a:ext cx="8502952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buFontTx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Most procedures are leaf procedures</a:t>
            </a:r>
          </a:p>
          <a:p>
            <a:pPr algn="l">
              <a:buFontTx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</a:rPr>
              <a:t>Interprocedural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register allocation</a:t>
            </a:r>
          </a:p>
          <a:p>
            <a:pPr algn="l">
              <a:buFontTx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Many of the registers may be dead before another invocation</a:t>
            </a:r>
          </a:p>
          <a:p>
            <a:pPr algn="l">
              <a:buFontTx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Register windows are allocated in some architectures per call (e.g., sun </a:t>
            </a:r>
            <a:r>
              <a:rPr lang="en-US" sz="2000" dirty="0" err="1">
                <a:solidFill>
                  <a:schemeClr val="tx1"/>
                </a:solidFill>
                <a:latin typeface="+mn-lt"/>
              </a:rPr>
              <a:t>Sparc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 algn="l">
              <a:spcBef>
                <a:spcPct val="50000"/>
              </a:spcBef>
            </a:pPr>
            <a:endParaRPr lang="en-US" sz="2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38482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18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521178"/>
          </a:xfrm>
        </p:spPr>
        <p:txBody>
          <a:bodyPr/>
          <a:lstStyle/>
          <a:p>
            <a:r>
              <a:rPr lang="en-US" dirty="0" smtClean="0"/>
              <a:t>Activation Records &amp; </a:t>
            </a:r>
            <a:br>
              <a:rPr lang="en-US" dirty="0" smtClean="0"/>
            </a:br>
            <a:r>
              <a:rPr lang="en-US" dirty="0" smtClean="0"/>
              <a:t>Language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9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Compile-Time Information on Variables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705" y="1098247"/>
            <a:ext cx="7772400" cy="5209420"/>
          </a:xfrm>
        </p:spPr>
        <p:txBody>
          <a:bodyPr/>
          <a:lstStyle/>
          <a:p>
            <a:r>
              <a:rPr lang="en-US" sz="2800" dirty="0" smtClean="0"/>
              <a:t>Name, type, size</a:t>
            </a:r>
            <a:endParaRPr lang="en-US" sz="2800" dirty="0"/>
          </a:p>
          <a:p>
            <a:r>
              <a:rPr lang="en-US" sz="2800" dirty="0" smtClean="0"/>
              <a:t>Address kind </a:t>
            </a:r>
            <a:endParaRPr lang="en-US" sz="2800" dirty="0"/>
          </a:p>
          <a:p>
            <a:pPr lvl="1"/>
            <a:r>
              <a:rPr lang="en-US" sz="2400" dirty="0" smtClean="0"/>
              <a:t>Fixed (global)</a:t>
            </a:r>
            <a:endParaRPr lang="en-US" sz="2400" dirty="0"/>
          </a:p>
          <a:p>
            <a:pPr lvl="1"/>
            <a:r>
              <a:rPr lang="en-US" sz="2400" dirty="0" smtClean="0"/>
              <a:t>Relative (local)</a:t>
            </a:r>
            <a:endParaRPr lang="en-US" sz="2400" dirty="0"/>
          </a:p>
          <a:p>
            <a:pPr lvl="1"/>
            <a:r>
              <a:rPr lang="en-US" sz="2400" smtClean="0"/>
              <a:t>Dynamic (frame – unknown size)</a:t>
            </a:r>
            <a:endParaRPr lang="en-US" sz="2400" dirty="0"/>
          </a:p>
          <a:p>
            <a:endParaRPr lang="en-US" sz="2800" dirty="0" smtClean="0"/>
          </a:p>
          <a:p>
            <a:r>
              <a:rPr lang="en-US" sz="2800" dirty="0" smtClean="0"/>
              <a:t>Scope</a:t>
            </a:r>
          </a:p>
          <a:p>
            <a:pPr lvl="1"/>
            <a:r>
              <a:rPr lang="en-US" sz="2400" dirty="0" smtClean="0"/>
              <a:t>when is it recognized</a:t>
            </a:r>
          </a:p>
          <a:p>
            <a:r>
              <a:rPr lang="en-US" sz="2800" dirty="0" smtClean="0"/>
              <a:t>Duration </a:t>
            </a:r>
          </a:p>
          <a:p>
            <a:pPr lvl="1"/>
            <a:r>
              <a:rPr lang="en-US" sz="2400" dirty="0" smtClean="0"/>
              <a:t>Until when does its value exist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98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267200"/>
            <a:ext cx="7772400" cy="2088360"/>
          </a:xfrm>
        </p:spPr>
        <p:txBody>
          <a:bodyPr/>
          <a:lstStyle/>
          <a:p>
            <a:r>
              <a:rPr lang="en-US" dirty="0" smtClean="0"/>
              <a:t>What value is returned from main?</a:t>
            </a:r>
          </a:p>
          <a:p>
            <a:r>
              <a:rPr lang="en-US" dirty="0"/>
              <a:t>S</a:t>
            </a:r>
            <a:r>
              <a:rPr lang="en-US" dirty="0" smtClean="0"/>
              <a:t>tatic scoping?</a:t>
            </a:r>
          </a:p>
          <a:p>
            <a:r>
              <a:rPr lang="en-US" dirty="0"/>
              <a:t>D</a:t>
            </a:r>
            <a:r>
              <a:rPr lang="en-US" dirty="0" smtClean="0"/>
              <a:t>ynamic scoping?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752600" y="1752600"/>
            <a:ext cx="5791200" cy="2286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x = </a:t>
            </a:r>
            <a:r>
              <a:rPr lang="en-US" sz="2400" dirty="0" smtClean="0">
                <a:solidFill>
                  <a:schemeClr val="tx1"/>
                </a:solidFill>
              </a:rPr>
              <a:t>42; </a:t>
            </a: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f() { return x; } 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g() { </a:t>
            </a:r>
            <a:r>
              <a:rPr lang="en-US" sz="2400" dirty="0" err="1">
                <a:solidFill>
                  <a:schemeClr val="tx1"/>
                </a:solidFill>
              </a:rPr>
              <a:t>int</a:t>
            </a:r>
            <a:r>
              <a:rPr lang="en-US" sz="2400" dirty="0">
                <a:solidFill>
                  <a:schemeClr val="tx1"/>
                </a:solidFill>
              </a:rPr>
              <a:t> x = 1; return f(); </a:t>
            </a:r>
            <a:r>
              <a:rPr lang="en-US" sz="2400" dirty="0" smtClean="0">
                <a:solidFill>
                  <a:schemeClr val="tx1"/>
                </a:solidFill>
              </a:rPr>
              <a:t>}</a:t>
            </a:r>
          </a:p>
          <a:p>
            <a:pPr algn="l"/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main() { return g(); }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25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example – Pascal</a:t>
            </a:r>
          </a:p>
          <a:p>
            <a:r>
              <a:rPr lang="en-US" dirty="0" smtClean="0"/>
              <a:t>Any routine can have sub-routines</a:t>
            </a:r>
          </a:p>
          <a:p>
            <a:r>
              <a:rPr lang="en-US" dirty="0"/>
              <a:t>A</a:t>
            </a:r>
            <a:r>
              <a:rPr lang="en-US" dirty="0" smtClean="0"/>
              <a:t>ny sub-routine can access anything that is defined in its containing scope or inside the sub-routine itself</a:t>
            </a:r>
          </a:p>
          <a:p>
            <a:pPr lvl="1"/>
            <a:r>
              <a:rPr lang="en-US" dirty="0" smtClean="0"/>
              <a:t>“non-local” variables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52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56084"/>
            <a:ext cx="7772400" cy="1143000"/>
          </a:xfrm>
        </p:spPr>
        <p:txBody>
          <a:bodyPr/>
          <a:lstStyle/>
          <a:p>
            <a:r>
              <a:rPr lang="en-US" dirty="0" smtClean="0"/>
              <a:t>Example: Nested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172" y="586792"/>
            <a:ext cx="5701862" cy="5544213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program </a:t>
            </a:r>
            <a:r>
              <a:rPr lang="en-US" sz="2000" b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Courier New"/>
                <a:cs typeface="Courier New"/>
              </a:rPr>
              <a:t>p(){</a:t>
            </a:r>
            <a:endParaRPr lang="en-US" sz="2000" b="1" dirty="0">
              <a:solidFill>
                <a:schemeClr val="bg1">
                  <a:lumMod val="60000"/>
                  <a:lumOff val="40000"/>
                </a:schemeClr>
              </a:solidFill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000" dirty="0" smtClean="0">
                <a:latin typeface="Courier New"/>
                <a:cs typeface="Courier New"/>
              </a:rPr>
              <a:t>  </a:t>
            </a:r>
            <a:r>
              <a:rPr lang="en-US" sz="2000" dirty="0" err="1" smtClean="0">
                <a:latin typeface="Courier New"/>
                <a:cs typeface="Courier New"/>
              </a:rPr>
              <a:t>int</a:t>
            </a:r>
            <a:r>
              <a:rPr lang="en-US" sz="2000" dirty="0" smtClean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Courier New"/>
                <a:cs typeface="Courier New"/>
              </a:rPr>
              <a:t>x</a:t>
            </a:r>
            <a:r>
              <a:rPr lang="en-US" sz="2000" dirty="0" smtClean="0">
                <a:latin typeface="Courier New"/>
                <a:cs typeface="Courier New"/>
              </a:rPr>
              <a:t>;</a:t>
            </a:r>
            <a:endParaRPr lang="en-US" sz="2000" dirty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procedure 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a(){</a:t>
            </a:r>
          </a:p>
          <a:p>
            <a:pPr>
              <a:buNone/>
            </a:pP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   </a:t>
            </a:r>
            <a:r>
              <a:rPr lang="en-US" sz="2000" dirty="0" err="1" smtClean="0">
                <a:latin typeface="Courier New"/>
                <a:cs typeface="Courier New"/>
              </a:rPr>
              <a:t>int</a:t>
            </a:r>
            <a:r>
              <a:rPr lang="en-US" sz="2000" dirty="0" smtClean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y</a:t>
            </a:r>
            <a:r>
              <a:rPr lang="en-US" sz="2000" dirty="0" smtClean="0">
                <a:latin typeface="Courier New"/>
                <a:cs typeface="Courier New"/>
              </a:rPr>
              <a:t>;</a:t>
            </a:r>
            <a:endParaRPr lang="en-US" sz="2000" dirty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   </a:t>
            </a:r>
            <a:r>
              <a:rPr lang="en-US" sz="2000" b="1" dirty="0" smtClean="0">
                <a:latin typeface="Courier New"/>
                <a:cs typeface="Courier New"/>
              </a:rPr>
              <a:t>procedure b(){</a:t>
            </a:r>
            <a:r>
              <a:rPr lang="en-US" sz="2000" dirty="0" smtClean="0">
                <a:latin typeface="Courier New"/>
                <a:cs typeface="Courier New"/>
              </a:rPr>
              <a:t> … </a:t>
            </a:r>
            <a:r>
              <a:rPr lang="en-US" sz="2000" b="1" dirty="0" smtClean="0">
                <a:latin typeface="Courier New"/>
                <a:cs typeface="Courier New"/>
              </a:rPr>
              <a:t>c()</a:t>
            </a: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… </a:t>
            </a:r>
            <a:r>
              <a:rPr lang="en-US" sz="2000" b="1" dirty="0" smtClean="0">
                <a:latin typeface="Courier New"/>
                <a:cs typeface="Courier New"/>
              </a:rPr>
              <a:t>}</a:t>
            </a:r>
            <a:r>
              <a:rPr lang="en-US" sz="2000" dirty="0" smtClean="0">
                <a:latin typeface="Courier New"/>
                <a:cs typeface="Courier New"/>
              </a:rPr>
              <a:t>;</a:t>
            </a:r>
            <a:endParaRPr lang="en-US" sz="2000" dirty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	</a:t>
            </a:r>
            <a:r>
              <a:rPr lang="en-US" sz="2000" dirty="0" smtClean="0">
                <a:latin typeface="Courier New"/>
                <a:cs typeface="Courier New"/>
              </a:rPr>
              <a:t>  </a:t>
            </a:r>
            <a:r>
              <a:rPr lang="en-US" sz="2000" b="1" dirty="0" smtClean="0">
                <a:latin typeface="Courier New"/>
                <a:cs typeface="Courier New"/>
              </a:rPr>
              <a:t>procedure </a:t>
            </a:r>
            <a:r>
              <a:rPr lang="en-US" sz="2000" b="1" dirty="0" smtClean="0">
                <a:solidFill>
                  <a:srgbClr val="009900"/>
                </a:solidFill>
                <a:latin typeface="Courier New"/>
                <a:cs typeface="Courier New"/>
              </a:rPr>
              <a:t>c(){</a:t>
            </a:r>
            <a:endParaRPr lang="en-US" sz="2000" b="1" dirty="0">
              <a:solidFill>
                <a:srgbClr val="009900"/>
              </a:solidFill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	</a:t>
            </a:r>
            <a:r>
              <a:rPr lang="en-US" sz="2000" dirty="0" smtClean="0">
                <a:latin typeface="Courier New"/>
                <a:cs typeface="Courier New"/>
              </a:rPr>
              <a:t>  </a:t>
            </a: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 </a:t>
            </a:r>
            <a:r>
              <a:rPr lang="en-US" sz="2000" dirty="0" err="1" smtClean="0">
                <a:latin typeface="Courier New"/>
                <a:cs typeface="Courier New"/>
              </a:rPr>
              <a:t>int</a:t>
            </a:r>
            <a:r>
              <a:rPr lang="en-US" sz="2000" dirty="0" smtClean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solidFill>
                  <a:srgbClr val="009900"/>
                </a:solidFill>
                <a:latin typeface="Courier New"/>
                <a:cs typeface="Courier New"/>
              </a:rPr>
              <a:t>z</a:t>
            </a:r>
            <a:r>
              <a:rPr lang="en-US" sz="2000" dirty="0" smtClean="0">
                <a:latin typeface="Courier New"/>
                <a:cs typeface="Courier New"/>
              </a:rPr>
              <a:t>;</a:t>
            </a:r>
            <a:endParaRPr lang="en-US" sz="2000" dirty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	</a:t>
            </a:r>
            <a:r>
              <a:rPr lang="en-US" sz="2000" dirty="0" smtClean="0">
                <a:latin typeface="Courier New"/>
                <a:cs typeface="Courier New"/>
              </a:rPr>
              <a:t>    </a:t>
            </a:r>
            <a:r>
              <a:rPr lang="en-US" sz="2000" b="1" dirty="0" smtClean="0">
                <a:latin typeface="Courier New"/>
                <a:cs typeface="Courier New"/>
              </a:rPr>
              <a:t>procedure d</a:t>
            </a:r>
            <a:r>
              <a:rPr lang="en-US" sz="2000" dirty="0" smtClean="0">
                <a:latin typeface="Courier New"/>
                <a:cs typeface="Courier New"/>
              </a:rPr>
              <a:t>(){ </a:t>
            </a:r>
          </a:p>
          <a:p>
            <a:pPr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       y </a:t>
            </a:r>
            <a:r>
              <a:rPr lang="en-US" sz="2000" dirty="0" smtClean="0">
                <a:latin typeface="Courier New"/>
                <a:cs typeface="Courier New"/>
              </a:rPr>
              <a:t>:= </a:t>
            </a:r>
            <a:r>
              <a:rPr lang="en-US" sz="2000" b="1" dirty="0" smtClean="0">
                <a:solidFill>
                  <a:srgbClr val="3366FF"/>
                </a:solidFill>
                <a:latin typeface="Courier New"/>
                <a:cs typeface="Courier New"/>
              </a:rPr>
              <a:t>x </a:t>
            </a:r>
            <a:r>
              <a:rPr lang="en-US" sz="2000" dirty="0" smtClean="0">
                <a:latin typeface="Courier New"/>
                <a:cs typeface="Courier New"/>
              </a:rPr>
              <a:t>+ </a:t>
            </a:r>
            <a:r>
              <a:rPr lang="en-US" sz="2000" b="1" dirty="0" smtClean="0">
                <a:solidFill>
                  <a:srgbClr val="009900"/>
                </a:solidFill>
                <a:latin typeface="Courier New"/>
                <a:cs typeface="Courier New"/>
              </a:rPr>
              <a:t>z </a:t>
            </a:r>
          </a:p>
          <a:p>
            <a:pPr>
              <a:buNone/>
            </a:pPr>
            <a:r>
              <a:rPr lang="en-US" sz="2000" b="1" dirty="0">
                <a:solidFill>
                  <a:srgbClr val="009900"/>
                </a:solidFill>
                <a:latin typeface="Courier New"/>
                <a:cs typeface="Courier New"/>
              </a:rPr>
              <a:t> </a:t>
            </a:r>
            <a:r>
              <a:rPr lang="en-US" sz="2000" b="1" dirty="0" smtClean="0">
                <a:solidFill>
                  <a:srgbClr val="009900"/>
                </a:solidFill>
                <a:latin typeface="Courier New"/>
                <a:cs typeface="Courier New"/>
              </a:rPr>
              <a:t>     </a:t>
            </a:r>
            <a:r>
              <a:rPr lang="en-US" sz="2000" dirty="0" smtClean="0">
                <a:latin typeface="Courier New"/>
                <a:cs typeface="Courier New"/>
              </a:rPr>
              <a:t>};</a:t>
            </a:r>
            <a:endParaRPr lang="en-US" sz="2000" dirty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	</a:t>
            </a:r>
            <a:r>
              <a:rPr lang="en-US" sz="2000" dirty="0" smtClean="0">
                <a:latin typeface="Courier New"/>
                <a:cs typeface="Courier New"/>
              </a:rPr>
              <a:t>    … </a:t>
            </a:r>
            <a:r>
              <a:rPr lang="en-US" sz="2000" b="1" dirty="0" smtClean="0">
                <a:latin typeface="Courier New"/>
                <a:cs typeface="Courier New"/>
              </a:rPr>
              <a:t>b()</a:t>
            </a:r>
            <a:r>
              <a:rPr lang="en-US" sz="2000" dirty="0" smtClean="0">
                <a:latin typeface="Courier New"/>
                <a:cs typeface="Courier New"/>
              </a:rPr>
              <a:t> … </a:t>
            </a:r>
            <a:r>
              <a:rPr lang="en-US" sz="2000" b="1" dirty="0" smtClean="0">
                <a:latin typeface="Courier New"/>
                <a:cs typeface="Courier New"/>
              </a:rPr>
              <a:t>d() … </a:t>
            </a:r>
            <a:endParaRPr lang="en-US" sz="2000" dirty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000" dirty="0" smtClean="0">
                <a:latin typeface="Courier New"/>
                <a:cs typeface="Courier New"/>
              </a:rPr>
              <a:t>    </a:t>
            </a:r>
            <a:r>
              <a:rPr lang="en-US" sz="2000" b="1" dirty="0" smtClean="0">
                <a:solidFill>
                  <a:srgbClr val="009900"/>
                </a:solidFill>
                <a:latin typeface="Courier New"/>
                <a:cs typeface="Courier New"/>
              </a:rPr>
              <a:t>}</a:t>
            </a:r>
            <a:r>
              <a:rPr lang="en-US" sz="2000" dirty="0" smtClean="0">
                <a:latin typeface="Courier New"/>
                <a:cs typeface="Courier New"/>
              </a:rPr>
              <a:t> </a:t>
            </a:r>
            <a:endParaRPr lang="en-US" sz="2000" dirty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000" dirty="0" smtClean="0">
                <a:latin typeface="Courier New"/>
                <a:cs typeface="Courier New"/>
              </a:rPr>
              <a:t>    … </a:t>
            </a:r>
            <a:r>
              <a:rPr lang="en-US" sz="2000" b="1" dirty="0" smtClean="0">
                <a:latin typeface="Courier New"/>
                <a:cs typeface="Courier New"/>
              </a:rPr>
              <a:t>a()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dirty="0">
                <a:latin typeface="Courier New"/>
                <a:cs typeface="Courier New"/>
              </a:rPr>
              <a:t>… </a:t>
            </a:r>
            <a:r>
              <a:rPr lang="en-US" sz="2000" b="1" dirty="0">
                <a:latin typeface="Courier New"/>
                <a:cs typeface="Courier New"/>
              </a:rPr>
              <a:t>c() </a:t>
            </a:r>
            <a:r>
              <a:rPr lang="en-US" sz="2000" dirty="0" smtClean="0">
                <a:latin typeface="Courier New"/>
                <a:cs typeface="Courier New"/>
              </a:rPr>
              <a:t>…</a:t>
            </a:r>
          </a:p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}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a</a:t>
            </a:r>
            <a:r>
              <a:rPr lang="en-US" sz="2000" b="1" dirty="0">
                <a:latin typeface="Courier New"/>
                <a:cs typeface="Courier New"/>
              </a:rPr>
              <a:t>(</a:t>
            </a:r>
            <a:r>
              <a:rPr lang="en-US" sz="2000" b="1" dirty="0" smtClean="0">
                <a:latin typeface="Courier New"/>
                <a:cs typeface="Courier New"/>
              </a:rPr>
              <a:t>)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1A8CFF"/>
                </a:solidFill>
                <a:latin typeface="Courier New"/>
                <a:cs typeface="Courier New"/>
              </a:rPr>
              <a:t>}</a:t>
            </a:r>
            <a:endParaRPr lang="en-US" sz="1600" b="1" dirty="0">
              <a:solidFill>
                <a:srgbClr val="1A8CFF"/>
              </a:solidFill>
              <a:latin typeface="Courier New"/>
              <a:cs typeface="Courier New"/>
            </a:endParaRPr>
          </a:p>
          <a:p>
            <a:pPr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45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544207" y="1472291"/>
            <a:ext cx="3538483" cy="1066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Possible call sequence: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Math C"/>
              </a:rPr>
              <a:t> a  a  c  b  c  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544207" y="3069864"/>
            <a:ext cx="3538483" cy="2286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what are the addresses of variables “</a:t>
            </a:r>
            <a:r>
              <a:rPr lang="en-US" b="1" dirty="0" smtClean="0">
                <a:solidFill>
                  <a:srgbClr val="3366FF"/>
                </a:solidFill>
                <a:latin typeface="Courier New"/>
                <a:cs typeface="Courier New"/>
              </a:rPr>
              <a:t>x</a:t>
            </a:r>
            <a:r>
              <a:rPr lang="en-US" dirty="0" smtClean="0">
                <a:solidFill>
                  <a:schemeClr val="tx1"/>
                </a:solidFill>
              </a:rPr>
              <a:t>,” “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y</a:t>
            </a:r>
            <a:r>
              <a:rPr lang="en-US" dirty="0" smtClean="0">
                <a:solidFill>
                  <a:schemeClr val="tx1"/>
                </a:solidFill>
              </a:rPr>
              <a:t>” and “</a:t>
            </a:r>
            <a:r>
              <a:rPr lang="en-US" b="1" dirty="0" smtClean="0">
                <a:solidFill>
                  <a:srgbClr val="009900"/>
                </a:solidFill>
                <a:latin typeface="Courier New"/>
                <a:cs typeface="Courier New"/>
              </a:rPr>
              <a:t>z</a:t>
            </a:r>
            <a:r>
              <a:rPr lang="en-US" dirty="0" smtClean="0">
                <a:solidFill>
                  <a:schemeClr val="tx1"/>
                </a:solidFill>
              </a:rPr>
              <a:t>” in procedure d?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Left Bracket 11"/>
          <p:cNvSpPr/>
          <p:nvPr/>
        </p:nvSpPr>
        <p:spPr bwMode="auto">
          <a:xfrm>
            <a:off x="105097" y="1199936"/>
            <a:ext cx="96352" cy="5465373"/>
          </a:xfrm>
          <a:prstGeom prst="leftBracket">
            <a:avLst/>
          </a:prstGeom>
          <a:noFill/>
          <a:ln w="38100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Left Bracket 12"/>
          <p:cNvSpPr/>
          <p:nvPr/>
        </p:nvSpPr>
        <p:spPr bwMode="auto">
          <a:xfrm>
            <a:off x="380115" y="1947927"/>
            <a:ext cx="136644" cy="4025452"/>
          </a:xfrm>
          <a:prstGeom prst="leftBracke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Left Bracket 15"/>
          <p:cNvSpPr/>
          <p:nvPr/>
        </p:nvSpPr>
        <p:spPr bwMode="auto">
          <a:xfrm>
            <a:off x="691932" y="2970934"/>
            <a:ext cx="105103" cy="1566038"/>
          </a:xfrm>
          <a:prstGeom prst="leftBracket">
            <a:avLst/>
          </a:prstGeom>
          <a:noFill/>
          <a:ln w="381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Left Bracket 16"/>
          <p:cNvSpPr/>
          <p:nvPr/>
        </p:nvSpPr>
        <p:spPr bwMode="auto">
          <a:xfrm>
            <a:off x="695436" y="2594314"/>
            <a:ext cx="75325" cy="138381"/>
          </a:xfrm>
          <a:prstGeom prst="leftBracke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Left Bracket 17"/>
          <p:cNvSpPr/>
          <p:nvPr/>
        </p:nvSpPr>
        <p:spPr bwMode="auto">
          <a:xfrm>
            <a:off x="1075559" y="3683886"/>
            <a:ext cx="75325" cy="138381"/>
          </a:xfrm>
          <a:prstGeom prst="leftBracket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84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4267200" cy="44196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can call a sibling, ancestor</a:t>
            </a:r>
          </a:p>
          <a:p>
            <a:r>
              <a:rPr lang="en-US" sz="2400" dirty="0" smtClean="0"/>
              <a:t>when “c” uses (non-local) variables from “a”, which instance of “a” is it?</a:t>
            </a:r>
          </a:p>
          <a:p>
            <a:endParaRPr lang="en-US" sz="2400" dirty="0" smtClean="0"/>
          </a:p>
          <a:p>
            <a:r>
              <a:rPr lang="en-US" sz="2400" dirty="0" smtClean="0"/>
              <a:t>how do you find the right activation record at runtime?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46</a:t>
            </a:fld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4800600" y="2971799"/>
            <a:ext cx="3962400" cy="36059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9" name="Group 48"/>
          <p:cNvGrpSpPr/>
          <p:nvPr/>
        </p:nvGrpSpPr>
        <p:grpSpPr>
          <a:xfrm>
            <a:off x="4965700" y="3327023"/>
            <a:ext cx="3524250" cy="2976562"/>
            <a:chOff x="4965700" y="3195638"/>
            <a:chExt cx="3524250" cy="2976562"/>
          </a:xfrm>
        </p:grpSpPr>
        <p:cxnSp>
          <p:nvCxnSpPr>
            <p:cNvPr id="29" name="Straight Arrow Connector 28"/>
            <p:cNvCxnSpPr>
              <a:cxnSpLocks noChangeShapeType="1"/>
              <a:stCxn id="28" idx="4"/>
              <a:endCxn id="31" idx="0"/>
            </p:cNvCxnSpPr>
            <p:nvPr/>
          </p:nvCxnSpPr>
          <p:spPr bwMode="auto">
            <a:xfrm>
              <a:off x="8239125" y="5216033"/>
              <a:ext cx="0" cy="498967"/>
            </a:xfrm>
            <a:prstGeom prst="straightConnector1">
              <a:avLst/>
            </a:prstGeom>
            <a:noFill/>
            <a:ln w="38100" algn="ctr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grpSp>
          <p:nvGrpSpPr>
            <p:cNvPr id="48" name="Group 47"/>
            <p:cNvGrpSpPr/>
            <p:nvPr/>
          </p:nvGrpSpPr>
          <p:grpSpPr>
            <a:xfrm>
              <a:off x="4965700" y="3195638"/>
              <a:ext cx="3524250" cy="2976562"/>
              <a:chOff x="4965700" y="3195638"/>
              <a:chExt cx="3524250" cy="2976562"/>
            </a:xfrm>
          </p:grpSpPr>
          <p:sp>
            <p:nvSpPr>
              <p:cNvPr id="7" name="Oval 6"/>
              <p:cNvSpPr>
                <a:spLocks noChangeArrowheads="1"/>
              </p:cNvSpPr>
              <p:nvPr/>
            </p:nvSpPr>
            <p:spPr bwMode="auto">
              <a:xfrm>
                <a:off x="4965700" y="3973399"/>
                <a:ext cx="503237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>
                    <a:cs typeface="Arial" charset="0"/>
                  </a:rPr>
                  <a:t>a</a:t>
                </a:r>
              </a:p>
            </p:txBody>
          </p:sp>
          <p:cxnSp>
            <p:nvCxnSpPr>
              <p:cNvPr id="8" name="Straight Arrow Connector 7"/>
              <p:cNvCxnSpPr>
                <a:cxnSpLocks noChangeShapeType="1"/>
                <a:stCxn id="7" idx="6"/>
                <a:endCxn id="36" idx="2"/>
              </p:cNvCxnSpPr>
              <p:nvPr/>
            </p:nvCxnSpPr>
            <p:spPr bwMode="auto">
              <a:xfrm>
                <a:off x="5468937" y="4201999"/>
                <a:ext cx="421481" cy="0"/>
              </a:xfrm>
              <a:prstGeom prst="straightConnector1">
                <a:avLst/>
              </a:prstGeom>
              <a:noFill/>
              <a:ln w="38100" algn="ctr">
                <a:solidFill>
                  <a:schemeClr val="accent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9" name="Oval 8"/>
              <p:cNvSpPr>
                <a:spLocks noChangeArrowheads="1"/>
              </p:cNvSpPr>
              <p:nvPr/>
            </p:nvSpPr>
            <p:spPr bwMode="auto">
              <a:xfrm>
                <a:off x="7011863" y="4750780"/>
                <a:ext cx="503237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 dirty="0">
                    <a:cs typeface="Arial" charset="0"/>
                  </a:rPr>
                  <a:t>b</a:t>
                </a:r>
              </a:p>
            </p:txBody>
          </p:sp>
          <p:cxnSp>
            <p:nvCxnSpPr>
              <p:cNvPr id="10" name="Straight Arrow Connector 9"/>
              <p:cNvCxnSpPr>
                <a:cxnSpLocks noChangeShapeType="1"/>
                <a:stCxn id="36" idx="4"/>
                <a:endCxn id="15" idx="0"/>
              </p:cNvCxnSpPr>
              <p:nvPr/>
            </p:nvCxnSpPr>
            <p:spPr bwMode="auto">
              <a:xfrm flipH="1">
                <a:off x="6133339" y="4430599"/>
                <a:ext cx="8698" cy="323964"/>
              </a:xfrm>
              <a:prstGeom prst="straightConnector1">
                <a:avLst/>
              </a:prstGeom>
              <a:noFill/>
              <a:ln w="38100" algn="ctr">
                <a:solidFill>
                  <a:schemeClr val="accent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11" name="Oval 10"/>
              <p:cNvSpPr>
                <a:spLocks noChangeArrowheads="1"/>
              </p:cNvSpPr>
              <p:nvPr/>
            </p:nvSpPr>
            <p:spPr bwMode="auto">
              <a:xfrm>
                <a:off x="4984750" y="3195638"/>
                <a:ext cx="501650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>
                    <a:cs typeface="Arial" charset="0"/>
                  </a:rPr>
                  <a:t>P</a:t>
                </a:r>
              </a:p>
            </p:txBody>
          </p:sp>
          <p:cxnSp>
            <p:nvCxnSpPr>
              <p:cNvPr id="12" name="Straight Arrow Connector 11"/>
              <p:cNvCxnSpPr>
                <a:cxnSpLocks noChangeShapeType="1"/>
                <a:stCxn id="11" idx="4"/>
              </p:cNvCxnSpPr>
              <p:nvPr/>
            </p:nvCxnSpPr>
            <p:spPr bwMode="auto">
              <a:xfrm rot="5400000">
                <a:off x="5065712" y="3822701"/>
                <a:ext cx="339725" cy="0"/>
              </a:xfrm>
              <a:prstGeom prst="straightConnector1">
                <a:avLst/>
              </a:prstGeom>
              <a:noFill/>
              <a:ln w="38100" algn="ctr">
                <a:solidFill>
                  <a:schemeClr val="accent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15" name="Oval 14"/>
              <p:cNvSpPr>
                <a:spLocks noChangeArrowheads="1"/>
              </p:cNvSpPr>
              <p:nvPr/>
            </p:nvSpPr>
            <p:spPr bwMode="auto">
              <a:xfrm>
                <a:off x="5882514" y="4754563"/>
                <a:ext cx="501650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 dirty="0">
                    <a:cs typeface="Arial" charset="0"/>
                  </a:rPr>
                  <a:t>c</a:t>
                </a:r>
              </a:p>
            </p:txBody>
          </p:sp>
          <p:cxnSp>
            <p:nvCxnSpPr>
              <p:cNvPr id="16" name="Straight Arrow Connector 15"/>
              <p:cNvCxnSpPr>
                <a:cxnSpLocks noChangeShapeType="1"/>
                <a:stCxn id="15" idx="6"/>
                <a:endCxn id="9" idx="2"/>
              </p:cNvCxnSpPr>
              <p:nvPr/>
            </p:nvCxnSpPr>
            <p:spPr bwMode="auto">
              <a:xfrm flipV="1">
                <a:off x="6384164" y="4979380"/>
                <a:ext cx="627699" cy="3783"/>
              </a:xfrm>
              <a:prstGeom prst="straightConnector1">
                <a:avLst/>
              </a:prstGeom>
              <a:noFill/>
              <a:ln w="38100" algn="ctr">
                <a:solidFill>
                  <a:schemeClr val="accent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5" name="Straight Arrow Connector 24"/>
              <p:cNvCxnSpPr>
                <a:cxnSpLocks noChangeShapeType="1"/>
                <a:stCxn id="9" idx="6"/>
                <a:endCxn id="28" idx="2"/>
              </p:cNvCxnSpPr>
              <p:nvPr/>
            </p:nvCxnSpPr>
            <p:spPr bwMode="auto">
              <a:xfrm>
                <a:off x="7515100" y="4979380"/>
                <a:ext cx="473200" cy="8053"/>
              </a:xfrm>
              <a:prstGeom prst="straightConnector1">
                <a:avLst/>
              </a:prstGeom>
              <a:noFill/>
              <a:ln w="38100" algn="ctr">
                <a:solidFill>
                  <a:schemeClr val="accent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28" name="Oval 27"/>
              <p:cNvSpPr>
                <a:spLocks noChangeArrowheads="1"/>
              </p:cNvSpPr>
              <p:nvPr/>
            </p:nvSpPr>
            <p:spPr bwMode="auto">
              <a:xfrm>
                <a:off x="7988300" y="4758833"/>
                <a:ext cx="501650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>
                    <a:cs typeface="Arial" charset="0"/>
                  </a:rPr>
                  <a:t>c</a:t>
                </a:r>
              </a:p>
            </p:txBody>
          </p:sp>
          <p:sp>
            <p:nvSpPr>
              <p:cNvPr id="31" name="Oval 30"/>
              <p:cNvSpPr>
                <a:spLocks noChangeArrowheads="1"/>
              </p:cNvSpPr>
              <p:nvPr/>
            </p:nvSpPr>
            <p:spPr bwMode="auto">
              <a:xfrm>
                <a:off x="7988300" y="5715000"/>
                <a:ext cx="501650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>
                    <a:cs typeface="Arial" charset="0"/>
                  </a:rPr>
                  <a:t>d</a:t>
                </a:r>
              </a:p>
            </p:txBody>
          </p:sp>
          <p:sp>
            <p:nvSpPr>
              <p:cNvPr id="36" name="Oval 35"/>
              <p:cNvSpPr>
                <a:spLocks noChangeArrowheads="1"/>
              </p:cNvSpPr>
              <p:nvPr/>
            </p:nvSpPr>
            <p:spPr bwMode="auto">
              <a:xfrm>
                <a:off x="5890418" y="3973399"/>
                <a:ext cx="503237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 dirty="0">
                    <a:cs typeface="Arial" charset="0"/>
                  </a:rPr>
                  <a:t>a</a:t>
                </a:r>
              </a:p>
            </p:txBody>
          </p:sp>
        </p:grpSp>
      </p:grpSp>
      <p:sp>
        <p:nvSpPr>
          <p:cNvPr id="34" name="Rounded Rectangle 33"/>
          <p:cNvSpPr/>
          <p:nvPr/>
        </p:nvSpPr>
        <p:spPr>
          <a:xfrm>
            <a:off x="4799723" y="1682503"/>
            <a:ext cx="3958897" cy="1066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Possible call sequence: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Math C"/>
              </a:rPr>
              <a:t> a  a  c  b  c  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70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42672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goal: </a:t>
            </a:r>
            <a:r>
              <a:rPr lang="en-US" sz="2400" b="1" dirty="0"/>
              <a:t>find the closest routine in the stack from a given nesting level </a:t>
            </a:r>
          </a:p>
          <a:p>
            <a:r>
              <a:rPr lang="en-US" sz="2400" dirty="0" smtClean="0"/>
              <a:t>if we reached the same routine in a sequence of calls</a:t>
            </a:r>
          </a:p>
          <a:p>
            <a:pPr lvl="1"/>
            <a:r>
              <a:rPr lang="en-US" sz="2000" dirty="0" smtClean="0"/>
              <a:t>routine of level k uses variables of the same nesting level, it uses its own variables</a:t>
            </a:r>
          </a:p>
          <a:p>
            <a:pPr lvl="1"/>
            <a:r>
              <a:rPr lang="en-US" sz="2000" dirty="0" smtClean="0"/>
              <a:t>if it uses variables of nesting level j &lt; k then it must be the last routine called at level j</a:t>
            </a:r>
          </a:p>
          <a:p>
            <a:r>
              <a:rPr lang="en-US" sz="2400" dirty="0" smtClean="0"/>
              <a:t>If a procedure is last at level j on the stack, then it must be ancestor of the current routine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47</a:t>
            </a:fld>
            <a:endParaRPr lang="en-US"/>
          </a:p>
        </p:txBody>
      </p:sp>
      <p:sp>
        <p:nvSpPr>
          <p:cNvPr id="71" name="Rounded Rectangle 70"/>
          <p:cNvSpPr/>
          <p:nvPr/>
        </p:nvSpPr>
        <p:spPr>
          <a:xfrm>
            <a:off x="4800600" y="2971799"/>
            <a:ext cx="3962400" cy="36059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ounded Rectangle 71"/>
          <p:cNvSpPr/>
          <p:nvPr/>
        </p:nvSpPr>
        <p:spPr>
          <a:xfrm>
            <a:off x="4799723" y="1682503"/>
            <a:ext cx="3958897" cy="1066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Possible call sequence: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Math C"/>
              </a:rPr>
              <a:t> a  a  c  b  c  d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4965700" y="3327023"/>
            <a:ext cx="3524250" cy="2976562"/>
            <a:chOff x="4965700" y="3195638"/>
            <a:chExt cx="3524250" cy="2976562"/>
          </a:xfrm>
        </p:grpSpPr>
        <p:cxnSp>
          <p:nvCxnSpPr>
            <p:cNvPr id="74" name="Straight Arrow Connector 73"/>
            <p:cNvCxnSpPr>
              <a:cxnSpLocks noChangeShapeType="1"/>
              <a:stCxn id="85" idx="4"/>
              <a:endCxn id="86" idx="0"/>
            </p:cNvCxnSpPr>
            <p:nvPr/>
          </p:nvCxnSpPr>
          <p:spPr bwMode="auto">
            <a:xfrm>
              <a:off x="8239125" y="5216033"/>
              <a:ext cx="0" cy="498967"/>
            </a:xfrm>
            <a:prstGeom prst="straightConnector1">
              <a:avLst/>
            </a:prstGeom>
            <a:noFill/>
            <a:ln w="38100" algn="ctr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grpSp>
          <p:nvGrpSpPr>
            <p:cNvPr id="75" name="Group 74"/>
            <p:cNvGrpSpPr/>
            <p:nvPr/>
          </p:nvGrpSpPr>
          <p:grpSpPr>
            <a:xfrm>
              <a:off x="4965700" y="3195638"/>
              <a:ext cx="3524250" cy="2976562"/>
              <a:chOff x="4965700" y="3195638"/>
              <a:chExt cx="3524250" cy="2976562"/>
            </a:xfrm>
          </p:grpSpPr>
          <p:sp>
            <p:nvSpPr>
              <p:cNvPr id="76" name="Oval 75"/>
              <p:cNvSpPr>
                <a:spLocks noChangeArrowheads="1"/>
              </p:cNvSpPr>
              <p:nvPr/>
            </p:nvSpPr>
            <p:spPr bwMode="auto">
              <a:xfrm>
                <a:off x="4965700" y="3973399"/>
                <a:ext cx="503237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>
                    <a:cs typeface="Arial" charset="0"/>
                  </a:rPr>
                  <a:t>a</a:t>
                </a:r>
              </a:p>
            </p:txBody>
          </p:sp>
          <p:cxnSp>
            <p:nvCxnSpPr>
              <p:cNvPr id="77" name="Straight Arrow Connector 76"/>
              <p:cNvCxnSpPr>
                <a:cxnSpLocks noChangeShapeType="1"/>
                <a:stCxn id="76" idx="6"/>
                <a:endCxn id="87" idx="2"/>
              </p:cNvCxnSpPr>
              <p:nvPr/>
            </p:nvCxnSpPr>
            <p:spPr bwMode="auto">
              <a:xfrm>
                <a:off x="5468937" y="4201999"/>
                <a:ext cx="421481" cy="0"/>
              </a:xfrm>
              <a:prstGeom prst="straightConnector1">
                <a:avLst/>
              </a:prstGeom>
              <a:noFill/>
              <a:ln w="38100" algn="ctr">
                <a:solidFill>
                  <a:schemeClr val="accent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78" name="Oval 77"/>
              <p:cNvSpPr>
                <a:spLocks noChangeArrowheads="1"/>
              </p:cNvSpPr>
              <p:nvPr/>
            </p:nvSpPr>
            <p:spPr bwMode="auto">
              <a:xfrm>
                <a:off x="7011863" y="4750780"/>
                <a:ext cx="503237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 dirty="0">
                    <a:cs typeface="Arial" charset="0"/>
                  </a:rPr>
                  <a:t>b</a:t>
                </a:r>
              </a:p>
            </p:txBody>
          </p:sp>
          <p:cxnSp>
            <p:nvCxnSpPr>
              <p:cNvPr id="79" name="Straight Arrow Connector 78"/>
              <p:cNvCxnSpPr>
                <a:cxnSpLocks noChangeShapeType="1"/>
                <a:stCxn id="87" idx="4"/>
                <a:endCxn id="82" idx="0"/>
              </p:cNvCxnSpPr>
              <p:nvPr/>
            </p:nvCxnSpPr>
            <p:spPr bwMode="auto">
              <a:xfrm flipH="1">
                <a:off x="6133339" y="4430599"/>
                <a:ext cx="8698" cy="323964"/>
              </a:xfrm>
              <a:prstGeom prst="straightConnector1">
                <a:avLst/>
              </a:prstGeom>
              <a:noFill/>
              <a:ln w="38100" algn="ctr">
                <a:solidFill>
                  <a:schemeClr val="accent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80" name="Oval 79"/>
              <p:cNvSpPr>
                <a:spLocks noChangeArrowheads="1"/>
              </p:cNvSpPr>
              <p:nvPr/>
            </p:nvSpPr>
            <p:spPr bwMode="auto">
              <a:xfrm>
                <a:off x="4984750" y="3195638"/>
                <a:ext cx="501650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>
                    <a:cs typeface="Arial" charset="0"/>
                  </a:rPr>
                  <a:t>P</a:t>
                </a:r>
              </a:p>
            </p:txBody>
          </p:sp>
          <p:cxnSp>
            <p:nvCxnSpPr>
              <p:cNvPr id="81" name="Straight Arrow Connector 80"/>
              <p:cNvCxnSpPr>
                <a:cxnSpLocks noChangeShapeType="1"/>
                <a:stCxn id="80" idx="4"/>
              </p:cNvCxnSpPr>
              <p:nvPr/>
            </p:nvCxnSpPr>
            <p:spPr bwMode="auto">
              <a:xfrm rot="5400000">
                <a:off x="5065712" y="3822701"/>
                <a:ext cx="339725" cy="0"/>
              </a:xfrm>
              <a:prstGeom prst="straightConnector1">
                <a:avLst/>
              </a:prstGeom>
              <a:noFill/>
              <a:ln w="38100" algn="ctr">
                <a:solidFill>
                  <a:schemeClr val="accent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82" name="Oval 81"/>
              <p:cNvSpPr>
                <a:spLocks noChangeArrowheads="1"/>
              </p:cNvSpPr>
              <p:nvPr/>
            </p:nvSpPr>
            <p:spPr bwMode="auto">
              <a:xfrm>
                <a:off x="5882514" y="4754563"/>
                <a:ext cx="501650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 dirty="0">
                    <a:cs typeface="Arial" charset="0"/>
                  </a:rPr>
                  <a:t>c</a:t>
                </a:r>
              </a:p>
            </p:txBody>
          </p:sp>
          <p:cxnSp>
            <p:nvCxnSpPr>
              <p:cNvPr id="83" name="Straight Arrow Connector 82"/>
              <p:cNvCxnSpPr>
                <a:cxnSpLocks noChangeShapeType="1"/>
                <a:stCxn id="82" idx="6"/>
                <a:endCxn id="78" idx="2"/>
              </p:cNvCxnSpPr>
              <p:nvPr/>
            </p:nvCxnSpPr>
            <p:spPr bwMode="auto">
              <a:xfrm flipV="1">
                <a:off x="6384164" y="4979380"/>
                <a:ext cx="627699" cy="3783"/>
              </a:xfrm>
              <a:prstGeom prst="straightConnector1">
                <a:avLst/>
              </a:prstGeom>
              <a:noFill/>
              <a:ln w="38100" algn="ctr">
                <a:solidFill>
                  <a:schemeClr val="accent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84" name="Straight Arrow Connector 83"/>
              <p:cNvCxnSpPr>
                <a:cxnSpLocks noChangeShapeType="1"/>
                <a:stCxn id="78" idx="6"/>
                <a:endCxn id="85" idx="2"/>
              </p:cNvCxnSpPr>
              <p:nvPr/>
            </p:nvCxnSpPr>
            <p:spPr bwMode="auto">
              <a:xfrm>
                <a:off x="7515100" y="4979380"/>
                <a:ext cx="473200" cy="8053"/>
              </a:xfrm>
              <a:prstGeom prst="straightConnector1">
                <a:avLst/>
              </a:prstGeom>
              <a:noFill/>
              <a:ln w="38100" algn="ctr">
                <a:solidFill>
                  <a:schemeClr val="accent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85" name="Oval 84"/>
              <p:cNvSpPr>
                <a:spLocks noChangeArrowheads="1"/>
              </p:cNvSpPr>
              <p:nvPr/>
            </p:nvSpPr>
            <p:spPr bwMode="auto">
              <a:xfrm>
                <a:off x="7988300" y="4758833"/>
                <a:ext cx="501650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>
                    <a:cs typeface="Arial" charset="0"/>
                  </a:rPr>
                  <a:t>c</a:t>
                </a:r>
              </a:p>
            </p:txBody>
          </p:sp>
          <p:sp>
            <p:nvSpPr>
              <p:cNvPr id="86" name="Oval 85"/>
              <p:cNvSpPr>
                <a:spLocks noChangeArrowheads="1"/>
              </p:cNvSpPr>
              <p:nvPr/>
            </p:nvSpPr>
            <p:spPr bwMode="auto">
              <a:xfrm>
                <a:off x="7988300" y="5715000"/>
                <a:ext cx="501650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>
                    <a:cs typeface="Arial" charset="0"/>
                  </a:rPr>
                  <a:t>d</a:t>
                </a:r>
              </a:p>
            </p:txBody>
          </p:sp>
          <p:sp>
            <p:nvSpPr>
              <p:cNvPr id="87" name="Oval 86"/>
              <p:cNvSpPr>
                <a:spLocks noChangeArrowheads="1"/>
              </p:cNvSpPr>
              <p:nvPr/>
            </p:nvSpPr>
            <p:spPr bwMode="auto">
              <a:xfrm>
                <a:off x="5890418" y="3973399"/>
                <a:ext cx="503237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 dirty="0">
                    <a:cs typeface="Arial" charset="0"/>
                  </a:rPr>
                  <a:t>a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5557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</a:t>
            </a:r>
            <a:r>
              <a:rPr lang="en-US" dirty="0"/>
              <a:t>P</a:t>
            </a:r>
            <a:r>
              <a:rPr lang="en-US" dirty="0" smtClean="0"/>
              <a:t>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problem: a routine may need to access variables of another routine that contains it statically</a:t>
            </a:r>
          </a:p>
          <a:p>
            <a:r>
              <a:rPr lang="en-US" dirty="0" smtClean="0"/>
              <a:t>solution: lexical pointer (a.k.a. access link) in the activation record</a:t>
            </a:r>
          </a:p>
          <a:p>
            <a:r>
              <a:rPr lang="en-US" dirty="0" smtClean="0"/>
              <a:t>lexical pointer points to the last activation record of the nesting level above it</a:t>
            </a:r>
          </a:p>
          <a:p>
            <a:pPr lvl="1"/>
            <a:r>
              <a:rPr lang="en-US" dirty="0" smtClean="0"/>
              <a:t>in our example, lexical pointer of d points to activation records of c</a:t>
            </a:r>
          </a:p>
          <a:p>
            <a:r>
              <a:rPr lang="en-US" dirty="0" smtClean="0"/>
              <a:t>lexical pointers created at runtime</a:t>
            </a:r>
          </a:p>
          <a:p>
            <a:r>
              <a:rPr lang="en-US" dirty="0" smtClean="0"/>
              <a:t>number of links to be traversed is known at compile time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33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5531"/>
            <a:ext cx="7772400" cy="1143000"/>
          </a:xfrm>
        </p:spPr>
        <p:txBody>
          <a:bodyPr/>
          <a:lstStyle/>
          <a:p>
            <a:r>
              <a:rPr lang="en-US" dirty="0" smtClean="0"/>
              <a:t>Lexical </a:t>
            </a:r>
            <a:r>
              <a:rPr lang="en-US" dirty="0"/>
              <a:t>P</a:t>
            </a:r>
            <a:r>
              <a:rPr lang="en-US" dirty="0" smtClean="0"/>
              <a:t>ointers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49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176821" y="1967373"/>
            <a:ext cx="1184275" cy="7254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58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/>
              <a:t>a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176821" y="2675398"/>
            <a:ext cx="1184275" cy="7254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58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/>
              <a:t>a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175234" y="3381836"/>
            <a:ext cx="1184275" cy="7254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58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/>
              <a:t>c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176821" y="4089861"/>
            <a:ext cx="1184275" cy="7254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58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/>
              <a:t>b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175234" y="4796298"/>
            <a:ext cx="1184275" cy="7254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58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/>
              <a:t>c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175234" y="5502736"/>
            <a:ext cx="1184275" cy="7254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58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/>
              <a:t>d</a:t>
            </a:r>
          </a:p>
        </p:txBody>
      </p:sp>
      <p:cxnSp>
        <p:nvCxnSpPr>
          <p:cNvPr id="11" name="AutoShape 10"/>
          <p:cNvCxnSpPr>
            <a:cxnSpLocks noChangeShapeType="1"/>
            <a:stCxn id="10" idx="3"/>
            <a:endCxn id="9" idx="3"/>
          </p:cNvCxnSpPr>
          <p:nvPr/>
        </p:nvCxnSpPr>
        <p:spPr bwMode="auto">
          <a:xfrm flipV="1">
            <a:off x="8367446" y="5159836"/>
            <a:ext cx="1588" cy="706437"/>
          </a:xfrm>
          <a:prstGeom prst="curvedConnector3">
            <a:avLst>
              <a:gd name="adj1" fmla="val 38900014"/>
            </a:avLst>
          </a:prstGeom>
          <a:noFill/>
          <a:ln w="15875">
            <a:solidFill>
              <a:schemeClr val="accent4">
                <a:lumMod val="75000"/>
              </a:schemeClr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2" name="AutoShape 11"/>
          <p:cNvCxnSpPr>
            <a:cxnSpLocks noChangeShapeType="1"/>
            <a:endCxn id="6" idx="3"/>
          </p:cNvCxnSpPr>
          <p:nvPr/>
        </p:nvCxnSpPr>
        <p:spPr bwMode="auto">
          <a:xfrm flipH="1" flipV="1">
            <a:off x="8369034" y="3038936"/>
            <a:ext cx="1587" cy="1939925"/>
          </a:xfrm>
          <a:prstGeom prst="curvedConnector3">
            <a:avLst>
              <a:gd name="adj1" fmla="val -42377190"/>
            </a:avLst>
          </a:prstGeom>
          <a:noFill/>
          <a:ln w="15875">
            <a:solidFill>
              <a:schemeClr val="accent4">
                <a:lumMod val="75000"/>
              </a:schemeClr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3" name="AutoShape 12"/>
          <p:cNvCxnSpPr>
            <a:cxnSpLocks noChangeShapeType="1"/>
            <a:stCxn id="8" idx="3"/>
            <a:endCxn id="6" idx="3"/>
          </p:cNvCxnSpPr>
          <p:nvPr/>
        </p:nvCxnSpPr>
        <p:spPr bwMode="auto">
          <a:xfrm flipV="1">
            <a:off x="8369034" y="3038936"/>
            <a:ext cx="1587" cy="1414462"/>
          </a:xfrm>
          <a:prstGeom prst="curvedConnector3">
            <a:avLst>
              <a:gd name="adj1" fmla="val 32100009"/>
            </a:avLst>
          </a:prstGeom>
          <a:noFill/>
          <a:ln w="15875">
            <a:solidFill>
              <a:schemeClr val="accent4">
                <a:lumMod val="75000"/>
              </a:schemeClr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" name="AutoShape 13"/>
          <p:cNvCxnSpPr>
            <a:cxnSpLocks noChangeShapeType="1"/>
            <a:stCxn id="7" idx="3"/>
            <a:endCxn id="6" idx="3"/>
          </p:cNvCxnSpPr>
          <p:nvPr/>
        </p:nvCxnSpPr>
        <p:spPr bwMode="auto">
          <a:xfrm flipV="1">
            <a:off x="8367446" y="3038936"/>
            <a:ext cx="1588" cy="706437"/>
          </a:xfrm>
          <a:prstGeom prst="curvedConnector3">
            <a:avLst>
              <a:gd name="adj1" fmla="val 14000005"/>
            </a:avLst>
          </a:prstGeom>
          <a:noFill/>
          <a:ln w="15875">
            <a:solidFill>
              <a:schemeClr val="accent4">
                <a:lumMod val="75000"/>
              </a:schemeClr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7254609" y="2245186"/>
            <a:ext cx="247650" cy="358775"/>
          </a:xfrm>
          <a:prstGeom prst="rect">
            <a:avLst/>
          </a:prstGeom>
          <a:solidFill>
            <a:schemeClr val="accent1"/>
          </a:solidFill>
          <a:ln w="158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/>
              <a:t>y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7254609" y="2945273"/>
            <a:ext cx="247650" cy="358775"/>
          </a:xfrm>
          <a:prstGeom prst="rect">
            <a:avLst/>
          </a:prstGeom>
          <a:solidFill>
            <a:schemeClr val="accent1"/>
          </a:solidFill>
          <a:ln w="158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/>
              <a:t>y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7254609" y="3464386"/>
            <a:ext cx="247650" cy="358775"/>
          </a:xfrm>
          <a:prstGeom prst="rect">
            <a:avLst/>
          </a:prstGeom>
          <a:solidFill>
            <a:schemeClr val="accent1"/>
          </a:solidFill>
          <a:ln w="158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/>
              <a:t>z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7253021" y="4839161"/>
            <a:ext cx="247650" cy="358775"/>
          </a:xfrm>
          <a:prstGeom prst="rect">
            <a:avLst/>
          </a:prstGeom>
          <a:solidFill>
            <a:schemeClr val="accent1"/>
          </a:solidFill>
          <a:ln w="158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/>
              <a:t>z</a:t>
            </a:r>
          </a:p>
        </p:txBody>
      </p:sp>
      <p:sp>
        <p:nvSpPr>
          <p:cNvPr id="74" name="Rounded Rectangle 73"/>
          <p:cNvSpPr/>
          <p:nvPr/>
        </p:nvSpPr>
        <p:spPr>
          <a:xfrm>
            <a:off x="3092669" y="2840415"/>
            <a:ext cx="3962400" cy="36059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ounded Rectangle 74"/>
          <p:cNvSpPr/>
          <p:nvPr/>
        </p:nvSpPr>
        <p:spPr>
          <a:xfrm>
            <a:off x="3091792" y="1551119"/>
            <a:ext cx="3958897" cy="1066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Possible call sequence: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Math C"/>
              </a:rPr>
              <a:t> a  a  c  b  c  d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3257769" y="3195639"/>
            <a:ext cx="3524250" cy="2976562"/>
            <a:chOff x="4965700" y="3195638"/>
            <a:chExt cx="3524250" cy="2976562"/>
          </a:xfrm>
        </p:grpSpPr>
        <p:cxnSp>
          <p:nvCxnSpPr>
            <p:cNvPr id="77" name="Straight Arrow Connector 76"/>
            <p:cNvCxnSpPr>
              <a:cxnSpLocks noChangeShapeType="1"/>
              <a:stCxn id="88" idx="4"/>
              <a:endCxn id="89" idx="0"/>
            </p:cNvCxnSpPr>
            <p:nvPr/>
          </p:nvCxnSpPr>
          <p:spPr bwMode="auto">
            <a:xfrm>
              <a:off x="8239125" y="5216033"/>
              <a:ext cx="0" cy="498967"/>
            </a:xfrm>
            <a:prstGeom prst="straightConnector1">
              <a:avLst/>
            </a:prstGeom>
            <a:noFill/>
            <a:ln w="38100" algn="ctr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grpSp>
          <p:nvGrpSpPr>
            <p:cNvPr id="78" name="Group 77"/>
            <p:cNvGrpSpPr/>
            <p:nvPr/>
          </p:nvGrpSpPr>
          <p:grpSpPr>
            <a:xfrm>
              <a:off x="4965700" y="3195638"/>
              <a:ext cx="3524250" cy="2976562"/>
              <a:chOff x="4965700" y="3195638"/>
              <a:chExt cx="3524250" cy="2976562"/>
            </a:xfrm>
          </p:grpSpPr>
          <p:sp>
            <p:nvSpPr>
              <p:cNvPr id="79" name="Oval 78"/>
              <p:cNvSpPr>
                <a:spLocks noChangeArrowheads="1"/>
              </p:cNvSpPr>
              <p:nvPr/>
            </p:nvSpPr>
            <p:spPr bwMode="auto">
              <a:xfrm>
                <a:off x="4965700" y="3973399"/>
                <a:ext cx="503237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>
                    <a:cs typeface="Arial" charset="0"/>
                  </a:rPr>
                  <a:t>a</a:t>
                </a:r>
              </a:p>
            </p:txBody>
          </p:sp>
          <p:cxnSp>
            <p:nvCxnSpPr>
              <p:cNvPr id="80" name="Straight Arrow Connector 79"/>
              <p:cNvCxnSpPr>
                <a:cxnSpLocks noChangeShapeType="1"/>
                <a:stCxn id="79" idx="6"/>
                <a:endCxn id="90" idx="2"/>
              </p:cNvCxnSpPr>
              <p:nvPr/>
            </p:nvCxnSpPr>
            <p:spPr bwMode="auto">
              <a:xfrm>
                <a:off x="5468937" y="4201999"/>
                <a:ext cx="421481" cy="0"/>
              </a:xfrm>
              <a:prstGeom prst="straightConnector1">
                <a:avLst/>
              </a:prstGeom>
              <a:noFill/>
              <a:ln w="38100" algn="ctr">
                <a:solidFill>
                  <a:schemeClr val="accent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81" name="Oval 80"/>
              <p:cNvSpPr>
                <a:spLocks noChangeArrowheads="1"/>
              </p:cNvSpPr>
              <p:nvPr/>
            </p:nvSpPr>
            <p:spPr bwMode="auto">
              <a:xfrm>
                <a:off x="7011863" y="4750780"/>
                <a:ext cx="503237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 dirty="0">
                    <a:cs typeface="Arial" charset="0"/>
                  </a:rPr>
                  <a:t>b</a:t>
                </a:r>
              </a:p>
            </p:txBody>
          </p:sp>
          <p:cxnSp>
            <p:nvCxnSpPr>
              <p:cNvPr id="82" name="Straight Arrow Connector 81"/>
              <p:cNvCxnSpPr>
                <a:cxnSpLocks noChangeShapeType="1"/>
                <a:stCxn id="90" idx="4"/>
                <a:endCxn id="85" idx="0"/>
              </p:cNvCxnSpPr>
              <p:nvPr/>
            </p:nvCxnSpPr>
            <p:spPr bwMode="auto">
              <a:xfrm flipH="1">
                <a:off x="6133339" y="4430599"/>
                <a:ext cx="8698" cy="323964"/>
              </a:xfrm>
              <a:prstGeom prst="straightConnector1">
                <a:avLst/>
              </a:prstGeom>
              <a:noFill/>
              <a:ln w="38100" algn="ctr">
                <a:solidFill>
                  <a:schemeClr val="accent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83" name="Oval 82"/>
              <p:cNvSpPr>
                <a:spLocks noChangeArrowheads="1"/>
              </p:cNvSpPr>
              <p:nvPr/>
            </p:nvSpPr>
            <p:spPr bwMode="auto">
              <a:xfrm>
                <a:off x="4984750" y="3195638"/>
                <a:ext cx="501650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>
                    <a:cs typeface="Arial" charset="0"/>
                  </a:rPr>
                  <a:t>P</a:t>
                </a:r>
              </a:p>
            </p:txBody>
          </p:sp>
          <p:cxnSp>
            <p:nvCxnSpPr>
              <p:cNvPr id="84" name="Straight Arrow Connector 83"/>
              <p:cNvCxnSpPr>
                <a:cxnSpLocks noChangeShapeType="1"/>
                <a:stCxn id="83" idx="4"/>
              </p:cNvCxnSpPr>
              <p:nvPr/>
            </p:nvCxnSpPr>
            <p:spPr bwMode="auto">
              <a:xfrm rot="5400000">
                <a:off x="5065712" y="3822701"/>
                <a:ext cx="339725" cy="0"/>
              </a:xfrm>
              <a:prstGeom prst="straightConnector1">
                <a:avLst/>
              </a:prstGeom>
              <a:noFill/>
              <a:ln w="38100" algn="ctr">
                <a:solidFill>
                  <a:schemeClr val="accent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85" name="Oval 84"/>
              <p:cNvSpPr>
                <a:spLocks noChangeArrowheads="1"/>
              </p:cNvSpPr>
              <p:nvPr/>
            </p:nvSpPr>
            <p:spPr bwMode="auto">
              <a:xfrm>
                <a:off x="5882514" y="4754563"/>
                <a:ext cx="501650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 dirty="0">
                    <a:cs typeface="Arial" charset="0"/>
                  </a:rPr>
                  <a:t>c</a:t>
                </a:r>
              </a:p>
            </p:txBody>
          </p:sp>
          <p:cxnSp>
            <p:nvCxnSpPr>
              <p:cNvPr id="86" name="Straight Arrow Connector 85"/>
              <p:cNvCxnSpPr>
                <a:cxnSpLocks noChangeShapeType="1"/>
                <a:stCxn id="85" idx="6"/>
                <a:endCxn id="81" idx="2"/>
              </p:cNvCxnSpPr>
              <p:nvPr/>
            </p:nvCxnSpPr>
            <p:spPr bwMode="auto">
              <a:xfrm flipV="1">
                <a:off x="6384164" y="4979380"/>
                <a:ext cx="627699" cy="3783"/>
              </a:xfrm>
              <a:prstGeom prst="straightConnector1">
                <a:avLst/>
              </a:prstGeom>
              <a:noFill/>
              <a:ln w="38100" algn="ctr">
                <a:solidFill>
                  <a:schemeClr val="accent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87" name="Straight Arrow Connector 86"/>
              <p:cNvCxnSpPr>
                <a:cxnSpLocks noChangeShapeType="1"/>
                <a:stCxn id="81" idx="6"/>
                <a:endCxn id="88" idx="2"/>
              </p:cNvCxnSpPr>
              <p:nvPr/>
            </p:nvCxnSpPr>
            <p:spPr bwMode="auto">
              <a:xfrm>
                <a:off x="7515100" y="4979380"/>
                <a:ext cx="473200" cy="8053"/>
              </a:xfrm>
              <a:prstGeom prst="straightConnector1">
                <a:avLst/>
              </a:prstGeom>
              <a:noFill/>
              <a:ln w="38100" algn="ctr">
                <a:solidFill>
                  <a:schemeClr val="accent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88" name="Oval 87"/>
              <p:cNvSpPr>
                <a:spLocks noChangeArrowheads="1"/>
              </p:cNvSpPr>
              <p:nvPr/>
            </p:nvSpPr>
            <p:spPr bwMode="auto">
              <a:xfrm>
                <a:off x="7988300" y="4758833"/>
                <a:ext cx="501650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>
                    <a:cs typeface="Arial" charset="0"/>
                  </a:rPr>
                  <a:t>c</a:t>
                </a:r>
              </a:p>
            </p:txBody>
          </p:sp>
          <p:sp>
            <p:nvSpPr>
              <p:cNvPr id="89" name="Oval 88"/>
              <p:cNvSpPr>
                <a:spLocks noChangeArrowheads="1"/>
              </p:cNvSpPr>
              <p:nvPr/>
            </p:nvSpPr>
            <p:spPr bwMode="auto">
              <a:xfrm>
                <a:off x="7988300" y="5715000"/>
                <a:ext cx="501650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>
                    <a:cs typeface="Arial" charset="0"/>
                  </a:rPr>
                  <a:t>d</a:t>
                </a:r>
              </a:p>
            </p:txBody>
          </p:sp>
          <p:sp>
            <p:nvSpPr>
              <p:cNvPr id="90" name="Oval 89"/>
              <p:cNvSpPr>
                <a:spLocks noChangeArrowheads="1"/>
              </p:cNvSpPr>
              <p:nvPr/>
            </p:nvSpPr>
            <p:spPr bwMode="auto">
              <a:xfrm>
                <a:off x="5890418" y="3973399"/>
                <a:ext cx="503237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 dirty="0">
                    <a:cs typeface="Arial" charset="0"/>
                  </a:rPr>
                  <a:t>a</a:t>
                </a:r>
              </a:p>
            </p:txBody>
          </p:sp>
        </p:grpSp>
      </p:grpSp>
      <p:sp>
        <p:nvSpPr>
          <p:cNvPr id="37" name="Content Placeholder 2"/>
          <p:cNvSpPr txBox="1">
            <a:spLocks/>
          </p:cNvSpPr>
          <p:nvPr/>
        </p:nvSpPr>
        <p:spPr>
          <a:xfrm>
            <a:off x="87581" y="1103551"/>
            <a:ext cx="5701862" cy="554421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endParaRPr lang="en-US" sz="1600" b="1" dirty="0" smtClean="0"/>
          </a:p>
          <a:p>
            <a:pPr>
              <a:buFontTx/>
              <a:buNone/>
            </a:pPr>
            <a:r>
              <a:rPr lang="en-US" sz="1600" b="1" dirty="0" smtClean="0">
                <a:latin typeface="Courier New"/>
                <a:cs typeface="Courier New"/>
              </a:rPr>
              <a:t>program </a:t>
            </a:r>
            <a:r>
              <a:rPr lang="en-US" sz="1600" b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Courier New"/>
                <a:cs typeface="Courier New"/>
              </a:rPr>
              <a:t>p(){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latin typeface="Courier New"/>
                <a:cs typeface="Courier New"/>
              </a:rPr>
              <a:t>int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Courier New"/>
                <a:cs typeface="Courier New"/>
              </a:rPr>
              <a:t>x</a:t>
            </a:r>
            <a:r>
              <a:rPr lang="en-US" sz="1600" dirty="0" smtClean="0">
                <a:latin typeface="Courier New"/>
                <a:cs typeface="Courier New"/>
              </a:rPr>
              <a:t>;</a:t>
            </a:r>
          </a:p>
          <a:p>
            <a:pPr>
              <a:buFontTx/>
              <a:buNone/>
            </a:pPr>
            <a:r>
              <a:rPr lang="en-US" sz="1600" b="1" dirty="0" smtClean="0">
                <a:latin typeface="Courier New"/>
                <a:cs typeface="Courier New"/>
              </a:rPr>
              <a:t>  procedure 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a(){</a:t>
            </a:r>
          </a:p>
          <a:p>
            <a:pPr>
              <a:buFontTx/>
              <a:buNone/>
            </a:pPr>
            <a:r>
              <a:rPr lang="en-US" sz="1600" b="1" dirty="0" smtClean="0">
                <a:latin typeface="Courier New"/>
                <a:cs typeface="Courier New"/>
              </a:rPr>
              <a:t>    </a:t>
            </a:r>
            <a:r>
              <a:rPr lang="en-US" sz="1600" dirty="0" err="1" smtClean="0">
                <a:latin typeface="Courier New"/>
                <a:cs typeface="Courier New"/>
              </a:rPr>
              <a:t>int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y</a:t>
            </a:r>
            <a:r>
              <a:rPr lang="en-US" sz="1600" dirty="0" smtClean="0">
                <a:latin typeface="Courier New"/>
                <a:cs typeface="Courier New"/>
              </a:rPr>
              <a:t>;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/>
                <a:cs typeface="Courier New"/>
              </a:rPr>
              <a:t>    </a:t>
            </a:r>
            <a:r>
              <a:rPr lang="en-US" sz="1600" b="1" dirty="0" smtClean="0">
                <a:latin typeface="Courier New"/>
                <a:cs typeface="Courier New"/>
              </a:rPr>
              <a:t>procedure b(){</a:t>
            </a:r>
            <a:r>
              <a:rPr lang="en-US" sz="800" b="1" dirty="0" smtClean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c()</a:t>
            </a:r>
            <a:r>
              <a:rPr lang="en-US" sz="800" b="1" dirty="0" smtClean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}</a:t>
            </a:r>
            <a:r>
              <a:rPr lang="en-US" sz="1600" dirty="0" smtClean="0">
                <a:latin typeface="Courier New"/>
                <a:cs typeface="Courier New"/>
              </a:rPr>
              <a:t>;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/>
                <a:cs typeface="Courier New"/>
              </a:rPr>
              <a:t>	  </a:t>
            </a:r>
            <a:r>
              <a:rPr lang="en-US" sz="1600" b="1" dirty="0" smtClean="0">
                <a:latin typeface="Courier New"/>
                <a:cs typeface="Courier New"/>
              </a:rPr>
              <a:t>procedure </a:t>
            </a:r>
            <a:r>
              <a:rPr lang="en-US" sz="1600" b="1" dirty="0" smtClean="0">
                <a:solidFill>
                  <a:srgbClr val="009900"/>
                </a:solidFill>
                <a:latin typeface="Courier New"/>
                <a:cs typeface="Courier New"/>
              </a:rPr>
              <a:t>c(){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/>
                <a:cs typeface="Courier New"/>
              </a:rPr>
              <a:t>	    </a:t>
            </a:r>
            <a:r>
              <a:rPr lang="en-US" sz="1600" dirty="0" err="1" smtClean="0">
                <a:latin typeface="Courier New"/>
                <a:cs typeface="Courier New"/>
              </a:rPr>
              <a:t>int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solidFill>
                  <a:srgbClr val="009900"/>
                </a:solidFill>
                <a:latin typeface="Courier New"/>
                <a:cs typeface="Courier New"/>
              </a:rPr>
              <a:t>z</a:t>
            </a:r>
            <a:r>
              <a:rPr lang="en-US" sz="1600" dirty="0" smtClean="0">
                <a:latin typeface="Courier New"/>
                <a:cs typeface="Courier New"/>
              </a:rPr>
              <a:t>;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/>
                <a:cs typeface="Courier New"/>
              </a:rPr>
              <a:t>	    </a:t>
            </a:r>
            <a:r>
              <a:rPr lang="en-US" sz="1600" b="1" dirty="0" smtClean="0">
                <a:latin typeface="Courier New"/>
                <a:cs typeface="Courier New"/>
              </a:rPr>
              <a:t>procedure d</a:t>
            </a:r>
            <a:r>
              <a:rPr lang="en-US" sz="1600" dirty="0" smtClean="0">
                <a:latin typeface="Courier New"/>
                <a:cs typeface="Courier New"/>
              </a:rPr>
              <a:t>(){ </a:t>
            </a:r>
          </a:p>
          <a:p>
            <a:pPr>
              <a:buFontTx/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        y </a:t>
            </a:r>
            <a:r>
              <a:rPr lang="en-US" sz="1600" dirty="0" smtClean="0">
                <a:latin typeface="Courier New"/>
                <a:cs typeface="Courier New"/>
              </a:rPr>
              <a:t>:= </a:t>
            </a:r>
            <a:r>
              <a:rPr lang="en-US" sz="1600" b="1" dirty="0" smtClean="0">
                <a:solidFill>
                  <a:srgbClr val="3366FF"/>
                </a:solidFill>
                <a:latin typeface="Courier New"/>
                <a:cs typeface="Courier New"/>
              </a:rPr>
              <a:t>x </a:t>
            </a:r>
            <a:r>
              <a:rPr lang="en-US" sz="1600" dirty="0" smtClean="0">
                <a:latin typeface="Courier New"/>
                <a:cs typeface="Courier New"/>
              </a:rPr>
              <a:t>+ </a:t>
            </a:r>
            <a:r>
              <a:rPr lang="en-US" sz="1600" b="1" dirty="0" smtClean="0">
                <a:solidFill>
                  <a:srgbClr val="009900"/>
                </a:solidFill>
                <a:latin typeface="Courier New"/>
                <a:cs typeface="Courier New"/>
              </a:rPr>
              <a:t>z </a:t>
            </a:r>
          </a:p>
          <a:p>
            <a:pPr>
              <a:buFontTx/>
              <a:buNone/>
            </a:pPr>
            <a:r>
              <a:rPr lang="en-US" sz="1600" b="1" dirty="0" smtClean="0">
                <a:solidFill>
                  <a:srgbClr val="009900"/>
                </a:solidFill>
                <a:latin typeface="Courier New"/>
                <a:cs typeface="Courier New"/>
              </a:rPr>
              <a:t>      </a:t>
            </a:r>
            <a:r>
              <a:rPr lang="en-US" sz="1600" dirty="0" smtClean="0">
                <a:latin typeface="Courier New"/>
                <a:cs typeface="Courier New"/>
              </a:rPr>
              <a:t>};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/>
                <a:cs typeface="Courier New"/>
              </a:rPr>
              <a:t>	    … </a:t>
            </a:r>
            <a:r>
              <a:rPr lang="en-US" sz="1600" b="1" dirty="0" smtClean="0">
                <a:latin typeface="Courier New"/>
                <a:cs typeface="Courier New"/>
              </a:rPr>
              <a:t>b()</a:t>
            </a:r>
            <a:r>
              <a:rPr lang="en-US" sz="1600" dirty="0" smtClean="0">
                <a:latin typeface="Courier New"/>
                <a:cs typeface="Courier New"/>
              </a:rPr>
              <a:t> … </a:t>
            </a:r>
            <a:r>
              <a:rPr lang="en-US" sz="1600" b="1" dirty="0" smtClean="0">
                <a:latin typeface="Courier New"/>
                <a:cs typeface="Courier New"/>
              </a:rPr>
              <a:t>d() … </a:t>
            </a:r>
            <a:endParaRPr lang="en-US" sz="1600" dirty="0" smtClean="0">
              <a:latin typeface="Courier New"/>
              <a:cs typeface="Courier New"/>
            </a:endParaRPr>
          </a:p>
          <a:p>
            <a:pPr>
              <a:buFontTx/>
              <a:buNone/>
            </a:pPr>
            <a:r>
              <a:rPr lang="en-US" sz="1600" dirty="0" smtClean="0">
                <a:latin typeface="Courier New"/>
                <a:cs typeface="Courier New"/>
              </a:rPr>
              <a:t>    </a:t>
            </a:r>
            <a:r>
              <a:rPr lang="en-US" sz="1600" b="1" dirty="0" smtClean="0">
                <a:solidFill>
                  <a:srgbClr val="009900"/>
                </a:solidFill>
                <a:latin typeface="Courier New"/>
                <a:cs typeface="Courier New"/>
              </a:rPr>
              <a:t>}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/>
                <a:cs typeface="Courier New"/>
              </a:rPr>
              <a:t>    … </a:t>
            </a:r>
            <a:r>
              <a:rPr lang="en-US" sz="1600" b="1" dirty="0" smtClean="0">
                <a:latin typeface="Courier New"/>
                <a:cs typeface="Courier New"/>
              </a:rPr>
              <a:t>a() </a:t>
            </a:r>
            <a:r>
              <a:rPr lang="en-US" sz="1600" dirty="0" smtClean="0">
                <a:latin typeface="Courier New"/>
                <a:cs typeface="Courier New"/>
              </a:rPr>
              <a:t>… </a:t>
            </a:r>
            <a:r>
              <a:rPr lang="en-US" sz="1600" b="1" dirty="0" smtClean="0">
                <a:latin typeface="Courier New"/>
                <a:cs typeface="Courier New"/>
              </a:rPr>
              <a:t>c() </a:t>
            </a:r>
            <a:r>
              <a:rPr lang="en-US" sz="1600" dirty="0" smtClean="0">
                <a:latin typeface="Courier New"/>
                <a:cs typeface="Courier New"/>
              </a:rPr>
              <a:t>…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}</a:t>
            </a:r>
          </a:p>
          <a:p>
            <a:pPr>
              <a:buFontTx/>
              <a:buNone/>
            </a:pPr>
            <a:r>
              <a:rPr lang="en-US" sz="1600" b="1" dirty="0" smtClean="0">
                <a:latin typeface="Courier New"/>
                <a:cs typeface="Courier New"/>
              </a:rPr>
              <a:t>  a()</a:t>
            </a:r>
          </a:p>
          <a:p>
            <a:pPr>
              <a:buFontTx/>
              <a:buNone/>
            </a:pPr>
            <a:r>
              <a:rPr lang="en-US" sz="1600" b="1" dirty="0" smtClean="0">
                <a:solidFill>
                  <a:srgbClr val="1A8CFF"/>
                </a:solidFill>
                <a:latin typeface="Courier New"/>
                <a:cs typeface="Courier New"/>
              </a:rPr>
              <a:t>}</a:t>
            </a:r>
            <a:endParaRPr lang="en-US" sz="1200" b="1" dirty="0" smtClean="0">
              <a:solidFill>
                <a:srgbClr val="1A8CFF"/>
              </a:solidFill>
              <a:latin typeface="Courier New"/>
              <a:cs typeface="Courier New"/>
            </a:endParaRPr>
          </a:p>
          <a:p>
            <a:pPr>
              <a:buFontTx/>
              <a:buNone/>
            </a:pPr>
            <a:endParaRPr lang="en-US" sz="1200" dirty="0"/>
          </a:p>
        </p:txBody>
      </p:sp>
      <p:sp>
        <p:nvSpPr>
          <p:cNvPr id="38" name="Left Bracket 37"/>
          <p:cNvSpPr/>
          <p:nvPr/>
        </p:nvSpPr>
        <p:spPr bwMode="auto">
          <a:xfrm>
            <a:off x="43781" y="1629109"/>
            <a:ext cx="96355" cy="4388063"/>
          </a:xfrm>
          <a:prstGeom prst="leftBracket">
            <a:avLst/>
          </a:prstGeom>
          <a:noFill/>
          <a:ln w="38100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Left Bracket 38"/>
          <p:cNvSpPr/>
          <p:nvPr/>
        </p:nvSpPr>
        <p:spPr bwMode="auto">
          <a:xfrm>
            <a:off x="257490" y="2219445"/>
            <a:ext cx="84096" cy="3210900"/>
          </a:xfrm>
          <a:prstGeom prst="leftBracke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Left Bracket 39"/>
          <p:cNvSpPr/>
          <p:nvPr/>
        </p:nvSpPr>
        <p:spPr bwMode="auto">
          <a:xfrm>
            <a:off x="529017" y="3049761"/>
            <a:ext cx="110362" cy="1758721"/>
          </a:xfrm>
          <a:prstGeom prst="leftBracket">
            <a:avLst/>
          </a:prstGeom>
          <a:noFill/>
          <a:ln w="381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Left Bracket 40"/>
          <p:cNvSpPr/>
          <p:nvPr/>
        </p:nvSpPr>
        <p:spPr bwMode="auto">
          <a:xfrm>
            <a:off x="529017" y="2716935"/>
            <a:ext cx="75325" cy="138381"/>
          </a:xfrm>
          <a:prstGeom prst="leftBracke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Left Bracket 41"/>
          <p:cNvSpPr/>
          <p:nvPr/>
        </p:nvSpPr>
        <p:spPr bwMode="auto">
          <a:xfrm>
            <a:off x="874107" y="3578783"/>
            <a:ext cx="75325" cy="138381"/>
          </a:xfrm>
          <a:prstGeom prst="leftBracket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5" name="AutoShape 20"/>
          <p:cNvCxnSpPr>
            <a:cxnSpLocks noChangeShapeType="1"/>
          </p:cNvCxnSpPr>
          <p:nvPr/>
        </p:nvCxnSpPr>
        <p:spPr bwMode="auto">
          <a:xfrm flipV="1">
            <a:off x="8361096" y="5163011"/>
            <a:ext cx="1588" cy="706437"/>
          </a:xfrm>
          <a:prstGeom prst="curvedConnector3">
            <a:avLst>
              <a:gd name="adj1" fmla="val 38900014"/>
            </a:avLst>
          </a:prstGeom>
          <a:noFill/>
          <a:ln w="38100">
            <a:solidFill>
              <a:srgbClr val="E30127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6" name="AutoShape 21"/>
          <p:cNvCxnSpPr>
            <a:cxnSpLocks noChangeShapeType="1"/>
          </p:cNvCxnSpPr>
          <p:nvPr/>
        </p:nvCxnSpPr>
        <p:spPr bwMode="auto">
          <a:xfrm flipH="1" flipV="1">
            <a:off x="8353159" y="3042111"/>
            <a:ext cx="1587" cy="1939925"/>
          </a:xfrm>
          <a:prstGeom prst="curvedConnector3">
            <a:avLst>
              <a:gd name="adj1" fmla="val -42377253"/>
            </a:avLst>
          </a:prstGeom>
          <a:noFill/>
          <a:ln w="38100">
            <a:solidFill>
              <a:srgbClr val="E30127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018471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general, compiler can use any convention to handle procedures</a:t>
            </a:r>
          </a:p>
          <a:p>
            <a:endParaRPr lang="en-US" dirty="0"/>
          </a:p>
          <a:p>
            <a:r>
              <a:rPr lang="en-US" dirty="0" smtClean="0"/>
              <a:t>In practice, CPUs specify standards</a:t>
            </a:r>
          </a:p>
          <a:p>
            <a:pPr lvl="2"/>
            <a:r>
              <a:rPr lang="en-US" dirty="0" smtClean="0"/>
              <a:t>Aka calling </a:t>
            </a:r>
            <a:r>
              <a:rPr lang="en-US" dirty="0" err="1" smtClean="0"/>
              <a:t>conventios</a:t>
            </a:r>
            <a:endParaRPr lang="en-US" dirty="0" smtClean="0"/>
          </a:p>
          <a:p>
            <a:pPr lvl="1"/>
            <a:r>
              <a:rPr lang="en-US" dirty="0" smtClean="0"/>
              <a:t>Allows for compiler interoperability</a:t>
            </a:r>
          </a:p>
          <a:p>
            <a:pPr lvl="2"/>
            <a:r>
              <a:rPr lang="en-US" dirty="0" smtClean="0"/>
              <a:t>Libraries!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85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5531"/>
            <a:ext cx="7772400" cy="1143000"/>
          </a:xfrm>
        </p:spPr>
        <p:txBody>
          <a:bodyPr/>
          <a:lstStyle/>
          <a:p>
            <a:r>
              <a:rPr lang="en-US" dirty="0" smtClean="0"/>
              <a:t>Lexical </a:t>
            </a:r>
            <a:r>
              <a:rPr lang="en-US" dirty="0"/>
              <a:t>P</a:t>
            </a:r>
            <a:r>
              <a:rPr lang="en-US" dirty="0" smtClean="0"/>
              <a:t>ointers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50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176821" y="1967373"/>
            <a:ext cx="1184275" cy="7254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58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/>
              <a:t>a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176821" y="2675398"/>
            <a:ext cx="1184275" cy="7254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58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/>
              <a:t>a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175234" y="3381836"/>
            <a:ext cx="1184275" cy="7254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58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/>
              <a:t>c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176821" y="4089861"/>
            <a:ext cx="1184275" cy="7254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58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/>
              <a:t>b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175234" y="4796298"/>
            <a:ext cx="1184275" cy="7254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58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/>
              <a:t>c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175234" y="5502736"/>
            <a:ext cx="1184275" cy="7254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58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/>
              <a:t>d</a:t>
            </a:r>
          </a:p>
        </p:txBody>
      </p:sp>
      <p:cxnSp>
        <p:nvCxnSpPr>
          <p:cNvPr id="11" name="AutoShape 10"/>
          <p:cNvCxnSpPr>
            <a:cxnSpLocks noChangeShapeType="1"/>
            <a:stCxn id="10" idx="3"/>
            <a:endCxn id="9" idx="3"/>
          </p:cNvCxnSpPr>
          <p:nvPr/>
        </p:nvCxnSpPr>
        <p:spPr bwMode="auto">
          <a:xfrm flipV="1">
            <a:off x="8367446" y="5159836"/>
            <a:ext cx="1588" cy="706437"/>
          </a:xfrm>
          <a:prstGeom prst="curvedConnector3">
            <a:avLst>
              <a:gd name="adj1" fmla="val 38900014"/>
            </a:avLst>
          </a:prstGeom>
          <a:noFill/>
          <a:ln w="15875">
            <a:solidFill>
              <a:srgbClr val="604A7B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2" name="AutoShape 11"/>
          <p:cNvCxnSpPr>
            <a:cxnSpLocks noChangeShapeType="1"/>
            <a:endCxn id="6" idx="3"/>
          </p:cNvCxnSpPr>
          <p:nvPr/>
        </p:nvCxnSpPr>
        <p:spPr bwMode="auto">
          <a:xfrm flipH="1" flipV="1">
            <a:off x="8369034" y="3038936"/>
            <a:ext cx="1587" cy="1939925"/>
          </a:xfrm>
          <a:prstGeom prst="curvedConnector3">
            <a:avLst>
              <a:gd name="adj1" fmla="val -42377190"/>
            </a:avLst>
          </a:prstGeom>
          <a:noFill/>
          <a:ln w="15875">
            <a:solidFill>
              <a:srgbClr val="604A7B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3" name="AutoShape 12"/>
          <p:cNvCxnSpPr>
            <a:cxnSpLocks noChangeShapeType="1"/>
            <a:stCxn id="8" idx="3"/>
            <a:endCxn id="6" idx="3"/>
          </p:cNvCxnSpPr>
          <p:nvPr/>
        </p:nvCxnSpPr>
        <p:spPr bwMode="auto">
          <a:xfrm flipV="1">
            <a:off x="8369034" y="3038936"/>
            <a:ext cx="1587" cy="1414462"/>
          </a:xfrm>
          <a:prstGeom prst="curvedConnector3">
            <a:avLst>
              <a:gd name="adj1" fmla="val 32100009"/>
            </a:avLst>
          </a:prstGeom>
          <a:noFill/>
          <a:ln w="15875">
            <a:solidFill>
              <a:srgbClr val="604A7B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" name="AutoShape 13"/>
          <p:cNvCxnSpPr>
            <a:cxnSpLocks noChangeShapeType="1"/>
            <a:stCxn id="7" idx="3"/>
            <a:endCxn id="6" idx="3"/>
          </p:cNvCxnSpPr>
          <p:nvPr/>
        </p:nvCxnSpPr>
        <p:spPr bwMode="auto">
          <a:xfrm flipV="1">
            <a:off x="8367446" y="3038936"/>
            <a:ext cx="1588" cy="706437"/>
          </a:xfrm>
          <a:prstGeom prst="curvedConnector3">
            <a:avLst>
              <a:gd name="adj1" fmla="val 14000005"/>
            </a:avLst>
          </a:prstGeom>
          <a:noFill/>
          <a:ln w="15875">
            <a:solidFill>
              <a:srgbClr val="604A7B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7254609" y="2245186"/>
            <a:ext cx="247650" cy="358775"/>
          </a:xfrm>
          <a:prstGeom prst="rect">
            <a:avLst/>
          </a:prstGeom>
          <a:solidFill>
            <a:schemeClr val="accent1"/>
          </a:solidFill>
          <a:ln w="158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/>
              <a:t>y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7254609" y="2945273"/>
            <a:ext cx="247650" cy="358775"/>
          </a:xfrm>
          <a:prstGeom prst="rect">
            <a:avLst/>
          </a:prstGeom>
          <a:solidFill>
            <a:schemeClr val="accent1"/>
          </a:solidFill>
          <a:ln w="158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/>
              <a:t>y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7254609" y="3464386"/>
            <a:ext cx="247650" cy="358775"/>
          </a:xfrm>
          <a:prstGeom prst="rect">
            <a:avLst/>
          </a:prstGeom>
          <a:solidFill>
            <a:schemeClr val="accent1"/>
          </a:solidFill>
          <a:ln w="158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/>
              <a:t>z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7253021" y="4839161"/>
            <a:ext cx="247650" cy="358775"/>
          </a:xfrm>
          <a:prstGeom prst="rect">
            <a:avLst/>
          </a:prstGeom>
          <a:solidFill>
            <a:schemeClr val="accent1"/>
          </a:solidFill>
          <a:ln w="158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/>
              <a:t>z</a:t>
            </a:r>
          </a:p>
        </p:txBody>
      </p:sp>
      <p:sp>
        <p:nvSpPr>
          <p:cNvPr id="74" name="Rounded Rectangle 73"/>
          <p:cNvSpPr/>
          <p:nvPr/>
        </p:nvSpPr>
        <p:spPr>
          <a:xfrm>
            <a:off x="3092669" y="2840415"/>
            <a:ext cx="3962400" cy="36059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ounded Rectangle 74"/>
          <p:cNvSpPr/>
          <p:nvPr/>
        </p:nvSpPr>
        <p:spPr>
          <a:xfrm>
            <a:off x="3091792" y="1551119"/>
            <a:ext cx="3958897" cy="1066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Possible call sequence: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Math C"/>
              </a:rPr>
              <a:t> a  a  c  b  c  d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3257769" y="3195639"/>
            <a:ext cx="3524250" cy="2976562"/>
            <a:chOff x="4965700" y="3195638"/>
            <a:chExt cx="3524250" cy="2976562"/>
          </a:xfrm>
        </p:grpSpPr>
        <p:cxnSp>
          <p:nvCxnSpPr>
            <p:cNvPr id="77" name="Straight Arrow Connector 76"/>
            <p:cNvCxnSpPr>
              <a:cxnSpLocks noChangeShapeType="1"/>
              <a:stCxn id="88" idx="4"/>
              <a:endCxn id="89" idx="0"/>
            </p:cNvCxnSpPr>
            <p:nvPr/>
          </p:nvCxnSpPr>
          <p:spPr bwMode="auto">
            <a:xfrm>
              <a:off x="8239125" y="5216033"/>
              <a:ext cx="0" cy="498967"/>
            </a:xfrm>
            <a:prstGeom prst="straightConnector1">
              <a:avLst/>
            </a:prstGeom>
            <a:noFill/>
            <a:ln w="38100" algn="ctr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grpSp>
          <p:nvGrpSpPr>
            <p:cNvPr id="78" name="Group 77"/>
            <p:cNvGrpSpPr/>
            <p:nvPr/>
          </p:nvGrpSpPr>
          <p:grpSpPr>
            <a:xfrm>
              <a:off x="4965700" y="3195638"/>
              <a:ext cx="3524250" cy="2976562"/>
              <a:chOff x="4965700" y="3195638"/>
              <a:chExt cx="3524250" cy="2976562"/>
            </a:xfrm>
          </p:grpSpPr>
          <p:sp>
            <p:nvSpPr>
              <p:cNvPr id="79" name="Oval 78"/>
              <p:cNvSpPr>
                <a:spLocks noChangeArrowheads="1"/>
              </p:cNvSpPr>
              <p:nvPr/>
            </p:nvSpPr>
            <p:spPr bwMode="auto">
              <a:xfrm>
                <a:off x="4965700" y="3973399"/>
                <a:ext cx="503237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>
                    <a:cs typeface="Arial" charset="0"/>
                  </a:rPr>
                  <a:t>a</a:t>
                </a:r>
              </a:p>
            </p:txBody>
          </p:sp>
          <p:cxnSp>
            <p:nvCxnSpPr>
              <p:cNvPr id="80" name="Straight Arrow Connector 79"/>
              <p:cNvCxnSpPr>
                <a:cxnSpLocks noChangeShapeType="1"/>
                <a:stCxn id="79" idx="6"/>
                <a:endCxn id="90" idx="2"/>
              </p:cNvCxnSpPr>
              <p:nvPr/>
            </p:nvCxnSpPr>
            <p:spPr bwMode="auto">
              <a:xfrm>
                <a:off x="5468937" y="4201999"/>
                <a:ext cx="421481" cy="0"/>
              </a:xfrm>
              <a:prstGeom prst="straightConnector1">
                <a:avLst/>
              </a:prstGeom>
              <a:noFill/>
              <a:ln w="38100" algn="ctr">
                <a:solidFill>
                  <a:schemeClr val="accent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81" name="Oval 80"/>
              <p:cNvSpPr>
                <a:spLocks noChangeArrowheads="1"/>
              </p:cNvSpPr>
              <p:nvPr/>
            </p:nvSpPr>
            <p:spPr bwMode="auto">
              <a:xfrm>
                <a:off x="7011863" y="4750780"/>
                <a:ext cx="503237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 dirty="0">
                    <a:cs typeface="Arial" charset="0"/>
                  </a:rPr>
                  <a:t>b</a:t>
                </a:r>
              </a:p>
            </p:txBody>
          </p:sp>
          <p:cxnSp>
            <p:nvCxnSpPr>
              <p:cNvPr id="82" name="Straight Arrow Connector 81"/>
              <p:cNvCxnSpPr>
                <a:cxnSpLocks noChangeShapeType="1"/>
                <a:stCxn id="90" idx="4"/>
                <a:endCxn id="85" idx="0"/>
              </p:cNvCxnSpPr>
              <p:nvPr/>
            </p:nvCxnSpPr>
            <p:spPr bwMode="auto">
              <a:xfrm flipH="1">
                <a:off x="6133339" y="4430599"/>
                <a:ext cx="8698" cy="323964"/>
              </a:xfrm>
              <a:prstGeom prst="straightConnector1">
                <a:avLst/>
              </a:prstGeom>
              <a:noFill/>
              <a:ln w="38100" algn="ctr">
                <a:solidFill>
                  <a:schemeClr val="accent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83" name="Oval 82"/>
              <p:cNvSpPr>
                <a:spLocks noChangeArrowheads="1"/>
              </p:cNvSpPr>
              <p:nvPr/>
            </p:nvSpPr>
            <p:spPr bwMode="auto">
              <a:xfrm>
                <a:off x="4984750" y="3195638"/>
                <a:ext cx="501650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>
                    <a:cs typeface="Arial" charset="0"/>
                  </a:rPr>
                  <a:t>P</a:t>
                </a:r>
              </a:p>
            </p:txBody>
          </p:sp>
          <p:cxnSp>
            <p:nvCxnSpPr>
              <p:cNvPr id="84" name="Straight Arrow Connector 83"/>
              <p:cNvCxnSpPr>
                <a:cxnSpLocks noChangeShapeType="1"/>
                <a:stCxn id="83" idx="4"/>
              </p:cNvCxnSpPr>
              <p:nvPr/>
            </p:nvCxnSpPr>
            <p:spPr bwMode="auto">
              <a:xfrm rot="5400000">
                <a:off x="5065712" y="3822701"/>
                <a:ext cx="339725" cy="0"/>
              </a:xfrm>
              <a:prstGeom prst="straightConnector1">
                <a:avLst/>
              </a:prstGeom>
              <a:noFill/>
              <a:ln w="38100" algn="ctr">
                <a:solidFill>
                  <a:schemeClr val="accent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85" name="Oval 84"/>
              <p:cNvSpPr>
                <a:spLocks noChangeArrowheads="1"/>
              </p:cNvSpPr>
              <p:nvPr/>
            </p:nvSpPr>
            <p:spPr bwMode="auto">
              <a:xfrm>
                <a:off x="5882514" y="4754563"/>
                <a:ext cx="501650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 dirty="0">
                    <a:cs typeface="Arial" charset="0"/>
                  </a:rPr>
                  <a:t>c</a:t>
                </a:r>
              </a:p>
            </p:txBody>
          </p:sp>
          <p:cxnSp>
            <p:nvCxnSpPr>
              <p:cNvPr id="86" name="Straight Arrow Connector 85"/>
              <p:cNvCxnSpPr>
                <a:cxnSpLocks noChangeShapeType="1"/>
                <a:stCxn id="85" idx="6"/>
                <a:endCxn id="81" idx="2"/>
              </p:cNvCxnSpPr>
              <p:nvPr/>
            </p:nvCxnSpPr>
            <p:spPr bwMode="auto">
              <a:xfrm flipV="1">
                <a:off x="6384164" y="4979380"/>
                <a:ext cx="627699" cy="3783"/>
              </a:xfrm>
              <a:prstGeom prst="straightConnector1">
                <a:avLst/>
              </a:prstGeom>
              <a:noFill/>
              <a:ln w="38100" algn="ctr">
                <a:solidFill>
                  <a:schemeClr val="accent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87" name="Straight Arrow Connector 86"/>
              <p:cNvCxnSpPr>
                <a:cxnSpLocks noChangeShapeType="1"/>
                <a:stCxn id="81" idx="6"/>
                <a:endCxn id="88" idx="2"/>
              </p:cNvCxnSpPr>
              <p:nvPr/>
            </p:nvCxnSpPr>
            <p:spPr bwMode="auto">
              <a:xfrm>
                <a:off x="7515100" y="4979380"/>
                <a:ext cx="473200" cy="8053"/>
              </a:xfrm>
              <a:prstGeom prst="straightConnector1">
                <a:avLst/>
              </a:prstGeom>
              <a:noFill/>
              <a:ln w="38100" algn="ctr">
                <a:solidFill>
                  <a:schemeClr val="accent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88" name="Oval 87"/>
              <p:cNvSpPr>
                <a:spLocks noChangeArrowheads="1"/>
              </p:cNvSpPr>
              <p:nvPr/>
            </p:nvSpPr>
            <p:spPr bwMode="auto">
              <a:xfrm>
                <a:off x="7988300" y="4758833"/>
                <a:ext cx="501650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>
                    <a:cs typeface="Arial" charset="0"/>
                  </a:rPr>
                  <a:t>c</a:t>
                </a:r>
              </a:p>
            </p:txBody>
          </p:sp>
          <p:sp>
            <p:nvSpPr>
              <p:cNvPr id="89" name="Oval 88"/>
              <p:cNvSpPr>
                <a:spLocks noChangeArrowheads="1"/>
              </p:cNvSpPr>
              <p:nvPr/>
            </p:nvSpPr>
            <p:spPr bwMode="auto">
              <a:xfrm>
                <a:off x="7988300" y="5715000"/>
                <a:ext cx="501650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>
                    <a:cs typeface="Arial" charset="0"/>
                  </a:rPr>
                  <a:t>d</a:t>
                </a:r>
              </a:p>
            </p:txBody>
          </p:sp>
          <p:sp>
            <p:nvSpPr>
              <p:cNvPr id="90" name="Oval 89"/>
              <p:cNvSpPr>
                <a:spLocks noChangeArrowheads="1"/>
              </p:cNvSpPr>
              <p:nvPr/>
            </p:nvSpPr>
            <p:spPr bwMode="auto">
              <a:xfrm>
                <a:off x="5890418" y="3973399"/>
                <a:ext cx="503237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 dirty="0">
                    <a:cs typeface="Arial" charset="0"/>
                  </a:rPr>
                  <a:t>a</a:t>
                </a:r>
              </a:p>
            </p:txBody>
          </p:sp>
        </p:grpSp>
      </p:grpSp>
      <p:sp>
        <p:nvSpPr>
          <p:cNvPr id="37" name="Content Placeholder 2"/>
          <p:cNvSpPr txBox="1">
            <a:spLocks/>
          </p:cNvSpPr>
          <p:nvPr/>
        </p:nvSpPr>
        <p:spPr>
          <a:xfrm>
            <a:off x="87581" y="1103551"/>
            <a:ext cx="5701862" cy="554421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endParaRPr lang="en-US" sz="1600" b="1" dirty="0" smtClean="0"/>
          </a:p>
          <a:p>
            <a:pPr>
              <a:buFontTx/>
              <a:buNone/>
            </a:pPr>
            <a:r>
              <a:rPr lang="en-US" sz="1600" b="1" dirty="0" smtClean="0">
                <a:latin typeface="Courier New"/>
                <a:cs typeface="Courier New"/>
              </a:rPr>
              <a:t>program </a:t>
            </a:r>
            <a:r>
              <a:rPr lang="en-US" sz="1600" b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Courier New"/>
                <a:cs typeface="Courier New"/>
              </a:rPr>
              <a:t>p(){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latin typeface="Courier New"/>
                <a:cs typeface="Courier New"/>
              </a:rPr>
              <a:t>int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Courier New"/>
                <a:cs typeface="Courier New"/>
              </a:rPr>
              <a:t>x</a:t>
            </a:r>
            <a:r>
              <a:rPr lang="en-US" sz="1600" dirty="0" smtClean="0">
                <a:latin typeface="Courier New"/>
                <a:cs typeface="Courier New"/>
              </a:rPr>
              <a:t>;</a:t>
            </a:r>
          </a:p>
          <a:p>
            <a:pPr>
              <a:buFontTx/>
              <a:buNone/>
            </a:pPr>
            <a:r>
              <a:rPr lang="en-US" sz="1600" b="1" dirty="0" smtClean="0">
                <a:latin typeface="Courier New"/>
                <a:cs typeface="Courier New"/>
              </a:rPr>
              <a:t>  procedure 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a(){</a:t>
            </a:r>
          </a:p>
          <a:p>
            <a:pPr>
              <a:buFontTx/>
              <a:buNone/>
            </a:pPr>
            <a:r>
              <a:rPr lang="en-US" sz="1600" b="1" dirty="0" smtClean="0">
                <a:latin typeface="Courier New"/>
                <a:cs typeface="Courier New"/>
              </a:rPr>
              <a:t>    </a:t>
            </a:r>
            <a:r>
              <a:rPr lang="en-US" sz="1600" dirty="0" err="1" smtClean="0">
                <a:latin typeface="Courier New"/>
                <a:cs typeface="Courier New"/>
              </a:rPr>
              <a:t>int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y</a:t>
            </a:r>
            <a:r>
              <a:rPr lang="en-US" sz="1600" dirty="0" smtClean="0">
                <a:latin typeface="Courier New"/>
                <a:cs typeface="Courier New"/>
              </a:rPr>
              <a:t>;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/>
                <a:cs typeface="Courier New"/>
              </a:rPr>
              <a:t>    </a:t>
            </a:r>
            <a:r>
              <a:rPr lang="en-US" sz="1600" b="1" dirty="0" smtClean="0">
                <a:latin typeface="Courier New"/>
                <a:cs typeface="Courier New"/>
              </a:rPr>
              <a:t>procedure b(){</a:t>
            </a:r>
            <a:r>
              <a:rPr lang="en-US" sz="800" b="1" dirty="0" smtClean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c()</a:t>
            </a:r>
            <a:r>
              <a:rPr lang="en-US" sz="800" b="1" dirty="0" smtClean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}</a:t>
            </a:r>
            <a:r>
              <a:rPr lang="en-US" sz="1600" dirty="0" smtClean="0">
                <a:latin typeface="Courier New"/>
                <a:cs typeface="Courier New"/>
              </a:rPr>
              <a:t>;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/>
                <a:cs typeface="Courier New"/>
              </a:rPr>
              <a:t>	  </a:t>
            </a:r>
            <a:r>
              <a:rPr lang="en-US" sz="1600" b="1" dirty="0" smtClean="0">
                <a:latin typeface="Courier New"/>
                <a:cs typeface="Courier New"/>
              </a:rPr>
              <a:t>procedure </a:t>
            </a:r>
            <a:r>
              <a:rPr lang="en-US" sz="1600" b="1" dirty="0" smtClean="0">
                <a:solidFill>
                  <a:srgbClr val="009900"/>
                </a:solidFill>
                <a:latin typeface="Courier New"/>
                <a:cs typeface="Courier New"/>
              </a:rPr>
              <a:t>c(){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/>
                <a:cs typeface="Courier New"/>
              </a:rPr>
              <a:t>	    </a:t>
            </a:r>
            <a:r>
              <a:rPr lang="en-US" sz="1600" dirty="0" err="1" smtClean="0">
                <a:latin typeface="Courier New"/>
                <a:cs typeface="Courier New"/>
              </a:rPr>
              <a:t>int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solidFill>
                  <a:srgbClr val="009900"/>
                </a:solidFill>
                <a:latin typeface="Courier New"/>
                <a:cs typeface="Courier New"/>
              </a:rPr>
              <a:t>z</a:t>
            </a:r>
            <a:r>
              <a:rPr lang="en-US" sz="1600" dirty="0" smtClean="0">
                <a:latin typeface="Courier New"/>
                <a:cs typeface="Courier New"/>
              </a:rPr>
              <a:t>;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/>
                <a:cs typeface="Courier New"/>
              </a:rPr>
              <a:t>	    </a:t>
            </a:r>
            <a:r>
              <a:rPr lang="en-US" sz="1600" b="1" dirty="0" smtClean="0">
                <a:latin typeface="Courier New"/>
                <a:cs typeface="Courier New"/>
              </a:rPr>
              <a:t>procedure d</a:t>
            </a:r>
            <a:r>
              <a:rPr lang="en-US" sz="1600" dirty="0" smtClean="0">
                <a:latin typeface="Courier New"/>
                <a:cs typeface="Courier New"/>
              </a:rPr>
              <a:t>(){ </a:t>
            </a:r>
          </a:p>
          <a:p>
            <a:pPr>
              <a:buFontTx/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        y </a:t>
            </a:r>
            <a:r>
              <a:rPr lang="en-US" sz="1600" dirty="0" smtClean="0">
                <a:latin typeface="Courier New"/>
                <a:cs typeface="Courier New"/>
              </a:rPr>
              <a:t>:= </a:t>
            </a:r>
            <a:r>
              <a:rPr lang="en-US" sz="1600" b="1" dirty="0" smtClean="0">
                <a:solidFill>
                  <a:srgbClr val="3366FF"/>
                </a:solidFill>
                <a:latin typeface="Courier New"/>
                <a:cs typeface="Courier New"/>
              </a:rPr>
              <a:t>x </a:t>
            </a:r>
            <a:r>
              <a:rPr lang="en-US" sz="1600" dirty="0" smtClean="0">
                <a:latin typeface="Courier New"/>
                <a:cs typeface="Courier New"/>
              </a:rPr>
              <a:t>+ </a:t>
            </a:r>
            <a:r>
              <a:rPr lang="en-US" sz="1600" b="1" dirty="0" smtClean="0">
                <a:solidFill>
                  <a:srgbClr val="009900"/>
                </a:solidFill>
                <a:latin typeface="Courier New"/>
                <a:cs typeface="Courier New"/>
              </a:rPr>
              <a:t>z </a:t>
            </a:r>
          </a:p>
          <a:p>
            <a:pPr>
              <a:buFontTx/>
              <a:buNone/>
            </a:pPr>
            <a:r>
              <a:rPr lang="en-US" sz="1600" b="1" dirty="0" smtClean="0">
                <a:solidFill>
                  <a:srgbClr val="009900"/>
                </a:solidFill>
                <a:latin typeface="Courier New"/>
                <a:cs typeface="Courier New"/>
              </a:rPr>
              <a:t>      </a:t>
            </a:r>
            <a:r>
              <a:rPr lang="en-US" sz="1600" dirty="0" smtClean="0">
                <a:latin typeface="Courier New"/>
                <a:cs typeface="Courier New"/>
              </a:rPr>
              <a:t>};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/>
                <a:cs typeface="Courier New"/>
              </a:rPr>
              <a:t>	    … </a:t>
            </a:r>
            <a:r>
              <a:rPr lang="en-US" sz="1600" b="1" dirty="0" smtClean="0">
                <a:latin typeface="Courier New"/>
                <a:cs typeface="Courier New"/>
              </a:rPr>
              <a:t>b()</a:t>
            </a:r>
            <a:r>
              <a:rPr lang="en-US" sz="1600" dirty="0" smtClean="0">
                <a:latin typeface="Courier New"/>
                <a:cs typeface="Courier New"/>
              </a:rPr>
              <a:t> … </a:t>
            </a:r>
            <a:r>
              <a:rPr lang="en-US" sz="1600" b="1" dirty="0" smtClean="0">
                <a:latin typeface="Courier New"/>
                <a:cs typeface="Courier New"/>
              </a:rPr>
              <a:t>d() … </a:t>
            </a:r>
            <a:endParaRPr lang="en-US" sz="1600" dirty="0" smtClean="0">
              <a:latin typeface="Courier New"/>
              <a:cs typeface="Courier New"/>
            </a:endParaRPr>
          </a:p>
          <a:p>
            <a:pPr>
              <a:buFontTx/>
              <a:buNone/>
            </a:pPr>
            <a:r>
              <a:rPr lang="en-US" sz="1600" dirty="0" smtClean="0">
                <a:latin typeface="Courier New"/>
                <a:cs typeface="Courier New"/>
              </a:rPr>
              <a:t>    </a:t>
            </a:r>
            <a:r>
              <a:rPr lang="en-US" sz="1600" b="1" dirty="0" smtClean="0">
                <a:solidFill>
                  <a:srgbClr val="009900"/>
                </a:solidFill>
                <a:latin typeface="Courier New"/>
                <a:cs typeface="Courier New"/>
              </a:rPr>
              <a:t>}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/>
                <a:cs typeface="Courier New"/>
              </a:rPr>
              <a:t>    … </a:t>
            </a:r>
            <a:r>
              <a:rPr lang="en-US" sz="1600" b="1" dirty="0" smtClean="0">
                <a:latin typeface="Courier New"/>
                <a:cs typeface="Courier New"/>
              </a:rPr>
              <a:t>a() </a:t>
            </a:r>
            <a:r>
              <a:rPr lang="en-US" sz="1600" dirty="0" smtClean="0">
                <a:latin typeface="Courier New"/>
                <a:cs typeface="Courier New"/>
              </a:rPr>
              <a:t>… </a:t>
            </a:r>
            <a:r>
              <a:rPr lang="en-US" sz="1600" b="1" dirty="0" smtClean="0">
                <a:latin typeface="Courier New"/>
                <a:cs typeface="Courier New"/>
              </a:rPr>
              <a:t>c() </a:t>
            </a:r>
            <a:r>
              <a:rPr lang="en-US" sz="1600" dirty="0" smtClean="0">
                <a:latin typeface="Courier New"/>
                <a:cs typeface="Courier New"/>
              </a:rPr>
              <a:t>…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}</a:t>
            </a:r>
          </a:p>
          <a:p>
            <a:pPr>
              <a:buFontTx/>
              <a:buNone/>
            </a:pPr>
            <a:r>
              <a:rPr lang="en-US" sz="1600" b="1" dirty="0" smtClean="0">
                <a:latin typeface="Courier New"/>
                <a:cs typeface="Courier New"/>
              </a:rPr>
              <a:t>  a()</a:t>
            </a:r>
          </a:p>
          <a:p>
            <a:pPr>
              <a:buFontTx/>
              <a:buNone/>
            </a:pPr>
            <a:r>
              <a:rPr lang="en-US" sz="1600" b="1" dirty="0" smtClean="0">
                <a:solidFill>
                  <a:srgbClr val="1A8CFF"/>
                </a:solidFill>
                <a:latin typeface="Courier New"/>
                <a:cs typeface="Courier New"/>
              </a:rPr>
              <a:t>}</a:t>
            </a:r>
            <a:endParaRPr lang="en-US" sz="1200" b="1" dirty="0" smtClean="0">
              <a:solidFill>
                <a:srgbClr val="1A8CFF"/>
              </a:solidFill>
              <a:latin typeface="Courier New"/>
              <a:cs typeface="Courier New"/>
            </a:endParaRPr>
          </a:p>
          <a:p>
            <a:pPr>
              <a:buFontTx/>
              <a:buNone/>
            </a:pPr>
            <a:endParaRPr lang="en-US" sz="1200" dirty="0"/>
          </a:p>
        </p:txBody>
      </p:sp>
      <p:sp>
        <p:nvSpPr>
          <p:cNvPr id="38" name="Left Bracket 37"/>
          <p:cNvSpPr/>
          <p:nvPr/>
        </p:nvSpPr>
        <p:spPr bwMode="auto">
          <a:xfrm>
            <a:off x="43781" y="1629109"/>
            <a:ext cx="96355" cy="4388063"/>
          </a:xfrm>
          <a:prstGeom prst="leftBracket">
            <a:avLst/>
          </a:prstGeom>
          <a:noFill/>
          <a:ln w="38100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Left Bracket 38"/>
          <p:cNvSpPr/>
          <p:nvPr/>
        </p:nvSpPr>
        <p:spPr bwMode="auto">
          <a:xfrm>
            <a:off x="257490" y="2219445"/>
            <a:ext cx="84096" cy="3210900"/>
          </a:xfrm>
          <a:prstGeom prst="leftBracke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Left Bracket 39"/>
          <p:cNvSpPr/>
          <p:nvPr/>
        </p:nvSpPr>
        <p:spPr bwMode="auto">
          <a:xfrm>
            <a:off x="529017" y="3049761"/>
            <a:ext cx="110362" cy="1758721"/>
          </a:xfrm>
          <a:prstGeom prst="leftBracket">
            <a:avLst/>
          </a:prstGeom>
          <a:noFill/>
          <a:ln w="381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Left Bracket 40"/>
          <p:cNvSpPr/>
          <p:nvPr/>
        </p:nvSpPr>
        <p:spPr bwMode="auto">
          <a:xfrm>
            <a:off x="529017" y="2716935"/>
            <a:ext cx="75325" cy="138381"/>
          </a:xfrm>
          <a:prstGeom prst="leftBracke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Left Bracket 41"/>
          <p:cNvSpPr/>
          <p:nvPr/>
        </p:nvSpPr>
        <p:spPr bwMode="auto">
          <a:xfrm>
            <a:off x="874107" y="3578783"/>
            <a:ext cx="75325" cy="138381"/>
          </a:xfrm>
          <a:prstGeom prst="leftBracket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3" name="Straight Arrow Connector 42"/>
          <p:cNvCxnSpPr>
            <a:cxnSpLocks noChangeShapeType="1"/>
          </p:cNvCxnSpPr>
          <p:nvPr/>
        </p:nvCxnSpPr>
        <p:spPr bwMode="auto">
          <a:xfrm>
            <a:off x="3577415" y="5933461"/>
            <a:ext cx="421481" cy="0"/>
          </a:xfrm>
          <a:prstGeom prst="straightConnector1">
            <a:avLst/>
          </a:prstGeom>
          <a:noFill/>
          <a:ln w="38100" algn="ctr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" name="TextBox 2"/>
          <p:cNvSpPr txBox="1"/>
          <p:nvPr/>
        </p:nvSpPr>
        <p:spPr>
          <a:xfrm>
            <a:off x="4045334" y="5711500"/>
            <a:ext cx="12767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000" dirty="0" smtClean="0">
                <a:solidFill>
                  <a:schemeClr val="tx1"/>
                </a:solidFill>
                <a:latin typeface="+mn-lt"/>
              </a:rPr>
              <a:t>invokes</a:t>
            </a:r>
          </a:p>
        </p:txBody>
      </p:sp>
      <p:cxnSp>
        <p:nvCxnSpPr>
          <p:cNvPr id="22" name="Curved Connector 21"/>
          <p:cNvCxnSpPr>
            <a:stCxn id="79" idx="7"/>
            <a:endCxn id="83" idx="6"/>
          </p:cNvCxnSpPr>
          <p:nvPr/>
        </p:nvCxnSpPr>
        <p:spPr bwMode="auto">
          <a:xfrm rot="5400000" flipH="1" flipV="1">
            <a:off x="3424831" y="3686717"/>
            <a:ext cx="616116" cy="91160"/>
          </a:xfrm>
          <a:prstGeom prst="curvedConnector4">
            <a:avLst>
              <a:gd name="adj1" fmla="val 66367"/>
              <a:gd name="adj2" fmla="val 387625"/>
            </a:avLst>
          </a:prstGeom>
          <a:noFill/>
          <a:ln w="38100" cap="flat" cmpd="sng" algn="ctr">
            <a:solidFill>
              <a:srgbClr val="604A7B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Curved Connector 56"/>
          <p:cNvCxnSpPr>
            <a:stCxn id="90" idx="0"/>
            <a:endCxn id="83" idx="7"/>
          </p:cNvCxnSpPr>
          <p:nvPr/>
        </p:nvCxnSpPr>
        <p:spPr bwMode="auto">
          <a:xfrm rot="16200000" flipV="1">
            <a:off x="3714152" y="3253446"/>
            <a:ext cx="710806" cy="729102"/>
          </a:xfrm>
          <a:prstGeom prst="curvedConnector3">
            <a:avLst>
              <a:gd name="adj1" fmla="val 100931"/>
            </a:avLst>
          </a:prstGeom>
          <a:noFill/>
          <a:ln w="38100" cap="flat" cmpd="sng" algn="ctr">
            <a:solidFill>
              <a:srgbClr val="604A7B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2" name="Curved Connector 61"/>
          <p:cNvCxnSpPr>
            <a:stCxn id="85" idx="7"/>
            <a:endCxn id="90" idx="6"/>
          </p:cNvCxnSpPr>
          <p:nvPr/>
        </p:nvCxnSpPr>
        <p:spPr bwMode="auto">
          <a:xfrm rot="5400000" flipH="1" flipV="1">
            <a:off x="4334487" y="4470282"/>
            <a:ext cx="619519" cy="82956"/>
          </a:xfrm>
          <a:prstGeom prst="curvedConnector4">
            <a:avLst>
              <a:gd name="adj1" fmla="val 68446"/>
              <a:gd name="adj2" fmla="val 488976"/>
            </a:avLst>
          </a:prstGeom>
          <a:noFill/>
          <a:ln w="38100" cap="flat" cmpd="sng" algn="ctr">
            <a:solidFill>
              <a:srgbClr val="604A7B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Curved Connector 90"/>
          <p:cNvCxnSpPr>
            <a:stCxn id="81" idx="0"/>
            <a:endCxn id="90" idx="7"/>
          </p:cNvCxnSpPr>
          <p:nvPr/>
        </p:nvCxnSpPr>
        <p:spPr bwMode="auto">
          <a:xfrm rot="16200000" flipV="1">
            <a:off x="4728576" y="3923806"/>
            <a:ext cx="710426" cy="943524"/>
          </a:xfrm>
          <a:prstGeom prst="curvedConnector3">
            <a:avLst>
              <a:gd name="adj1" fmla="val 100932"/>
            </a:avLst>
          </a:prstGeom>
          <a:noFill/>
          <a:ln w="38100" cap="flat" cmpd="sng" algn="ctr">
            <a:solidFill>
              <a:srgbClr val="604A7B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Curved Connector 91"/>
          <p:cNvCxnSpPr>
            <a:stCxn id="88" idx="0"/>
            <a:endCxn id="90" idx="7"/>
          </p:cNvCxnSpPr>
          <p:nvPr/>
        </p:nvCxnSpPr>
        <p:spPr bwMode="auto">
          <a:xfrm rot="16200000" flipV="1">
            <a:off x="5212372" y="3440011"/>
            <a:ext cx="718479" cy="1919167"/>
          </a:xfrm>
          <a:prstGeom prst="curvedConnector3">
            <a:avLst>
              <a:gd name="adj1" fmla="val 100921"/>
            </a:avLst>
          </a:prstGeom>
          <a:noFill/>
          <a:ln w="38100" cap="flat" cmpd="sng" algn="ctr">
            <a:solidFill>
              <a:srgbClr val="604A7B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3" name="Curved Connector 92"/>
          <p:cNvCxnSpPr>
            <a:stCxn id="89" idx="7"/>
            <a:endCxn id="88" idx="7"/>
          </p:cNvCxnSpPr>
          <p:nvPr/>
        </p:nvCxnSpPr>
        <p:spPr bwMode="auto">
          <a:xfrm rot="5400000" flipH="1" flipV="1">
            <a:off x="6230471" y="5303873"/>
            <a:ext cx="956167" cy="12700"/>
          </a:xfrm>
          <a:prstGeom prst="curvedConnector5">
            <a:avLst>
              <a:gd name="adj1" fmla="val 22578"/>
              <a:gd name="adj2" fmla="val 2066142"/>
              <a:gd name="adj3" fmla="val 134449"/>
            </a:avLst>
          </a:prstGeom>
          <a:noFill/>
          <a:ln w="38100" cap="flat" cmpd="sng" algn="ctr">
            <a:solidFill>
              <a:srgbClr val="604A7B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>
            <a:cxnSpLocks noChangeShapeType="1"/>
          </p:cNvCxnSpPr>
          <p:nvPr/>
        </p:nvCxnSpPr>
        <p:spPr bwMode="auto">
          <a:xfrm>
            <a:off x="3581979" y="6200091"/>
            <a:ext cx="421481" cy="0"/>
          </a:xfrm>
          <a:prstGeom prst="straightConnector1">
            <a:avLst/>
          </a:prstGeom>
          <a:noFill/>
          <a:ln w="38100" algn="ctr">
            <a:solidFill>
              <a:srgbClr val="7030A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99" name="TextBox 98"/>
          <p:cNvSpPr txBox="1"/>
          <p:nvPr/>
        </p:nvSpPr>
        <p:spPr>
          <a:xfrm>
            <a:off x="4049898" y="5978130"/>
            <a:ext cx="12767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000" smtClean="0">
                <a:solidFill>
                  <a:schemeClr val="tx1"/>
                </a:solidFill>
                <a:latin typeface="+mn-lt"/>
              </a:rPr>
              <a:t>nested in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1306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Activation Records: 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50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61610" y="0"/>
            <a:ext cx="7772400" cy="1143000"/>
          </a:xfrm>
        </p:spPr>
        <p:txBody>
          <a:bodyPr/>
          <a:lstStyle/>
          <a:p>
            <a:r>
              <a:rPr lang="en-US" dirty="0" smtClean="0"/>
              <a:t>Stack Frames</a:t>
            </a:r>
            <a:endParaRPr lang="en-US" dirty="0"/>
          </a:p>
        </p:txBody>
      </p:sp>
      <p:sp>
        <p:nvSpPr>
          <p:cNvPr id="407555" name="Rectangle 3"/>
          <p:cNvSpPr>
            <a:spLocks noGrp="1" noChangeArrowheads="1"/>
          </p:cNvSpPr>
          <p:nvPr>
            <p:ph idx="1"/>
          </p:nvPr>
        </p:nvSpPr>
        <p:spPr>
          <a:xfrm>
            <a:off x="661610" y="1146629"/>
            <a:ext cx="7772400" cy="4114800"/>
          </a:xfrm>
        </p:spPr>
        <p:txBody>
          <a:bodyPr/>
          <a:lstStyle/>
          <a:p>
            <a:r>
              <a:rPr lang="en-US" sz="2400" dirty="0" smtClean="0"/>
              <a:t>Allocate a separate space for every procedure incarnation</a:t>
            </a:r>
          </a:p>
          <a:p>
            <a:r>
              <a:rPr lang="en-US" sz="2400" dirty="0" smtClean="0"/>
              <a:t>Relative addresses</a:t>
            </a:r>
          </a:p>
          <a:p>
            <a:r>
              <a:rPr lang="en-US" sz="2400" dirty="0" smtClean="0"/>
              <a:t>Provide a simple mean to achieve modularity</a:t>
            </a:r>
          </a:p>
          <a:p>
            <a:r>
              <a:rPr lang="en-US" sz="2400" dirty="0" smtClean="0"/>
              <a:t>Supports separate code generation of procedures</a:t>
            </a:r>
          </a:p>
          <a:p>
            <a:r>
              <a:rPr lang="en-US" sz="2400" dirty="0" smtClean="0"/>
              <a:t>Naturally supports recursion</a:t>
            </a:r>
          </a:p>
          <a:p>
            <a:r>
              <a:rPr lang="en-US" sz="2400" dirty="0" smtClean="0"/>
              <a:t>Efficient memory allocation policy</a:t>
            </a:r>
          </a:p>
          <a:p>
            <a:pPr lvl="1"/>
            <a:r>
              <a:rPr lang="en-US" sz="2000" dirty="0" smtClean="0"/>
              <a:t>Low overhead</a:t>
            </a:r>
          </a:p>
          <a:p>
            <a:pPr lvl="1"/>
            <a:r>
              <a:rPr lang="en-US" sz="2000" dirty="0" smtClean="0"/>
              <a:t>Hardware support may be available</a:t>
            </a:r>
          </a:p>
          <a:p>
            <a:r>
              <a:rPr lang="en-US" sz="2400" dirty="0" smtClean="0"/>
              <a:t>LIFO policy</a:t>
            </a:r>
          </a:p>
          <a:p>
            <a:r>
              <a:rPr lang="en-US" sz="2400" dirty="0" smtClean="0"/>
              <a:t>Not a pure stack</a:t>
            </a:r>
          </a:p>
          <a:p>
            <a:pPr lvl="1"/>
            <a:r>
              <a:rPr lang="en-US" sz="2000" dirty="0" smtClean="0"/>
              <a:t>Non local references</a:t>
            </a:r>
          </a:p>
          <a:p>
            <a:pPr lvl="1"/>
            <a:r>
              <a:rPr lang="en-US" sz="2000" dirty="0" smtClean="0"/>
              <a:t>Updated using arithmetic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91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7555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Non-Local goto in C syntax</a:t>
            </a:r>
            <a:endParaRPr lang="en-US"/>
          </a:p>
        </p:txBody>
      </p:sp>
      <p:pic>
        <p:nvPicPr>
          <p:cNvPr id="6147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" b="23"/>
          <a:stretch>
            <a:fillRect/>
          </a:stretch>
        </p:blipFill>
        <p:spPr/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58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Non-local gotos in C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setjmp remembers the current location and the stack frame</a:t>
            </a:r>
          </a:p>
          <a:p>
            <a:r>
              <a:rPr lang="en-US" smtClean="0"/>
              <a:t>longjmp jumps to the current location (popping many activation records)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4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dirty="0" smtClean="0"/>
              <a:t>Non-Local Transfer of Control in C</a:t>
            </a:r>
            <a:endParaRPr lang="en-US" dirty="0"/>
          </a:p>
        </p:txBody>
      </p:sp>
      <p:pic>
        <p:nvPicPr>
          <p:cNvPr id="8195" name="Picture 5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7" b="2097"/>
          <a:stretch/>
        </p:blipFill>
        <p:spPr/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74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25324" y="0"/>
            <a:ext cx="7772400" cy="1143000"/>
          </a:xfrm>
        </p:spPr>
        <p:txBody>
          <a:bodyPr/>
          <a:lstStyle/>
          <a:p>
            <a:r>
              <a:rPr lang="en-US" dirty="0" smtClean="0"/>
              <a:t>Variable Length Frame Size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37419" y="1086152"/>
            <a:ext cx="7772400" cy="4114800"/>
          </a:xfrm>
        </p:spPr>
        <p:txBody>
          <a:bodyPr/>
          <a:lstStyle/>
          <a:p>
            <a:r>
              <a:rPr lang="en-US" dirty="0" smtClean="0"/>
              <a:t>C allows allocating objects of unbounded size in the stack</a:t>
            </a:r>
            <a:br>
              <a:rPr lang="en-US" dirty="0" smtClean="0"/>
            </a:br>
            <a:r>
              <a:rPr lang="en-US" dirty="0" smtClean="0"/>
              <a:t> void p() {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    char *p;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err="1" smtClean="0"/>
              <a:t>scanf</a:t>
            </a:r>
            <a:r>
              <a:rPr lang="en-US" dirty="0" smtClean="0"/>
              <a:t>(“%d”, &amp;</a:t>
            </a:r>
            <a:r>
              <a:rPr lang="en-US" dirty="0" err="1" smtClean="0"/>
              <a:t>i</a:t>
            </a:r>
            <a:r>
              <a:rPr lang="en-US" dirty="0" smtClean="0"/>
              <a:t>);</a:t>
            </a:r>
            <a:br>
              <a:rPr lang="en-US" dirty="0" smtClean="0"/>
            </a:br>
            <a:r>
              <a:rPr lang="en-US" dirty="0" smtClean="0"/>
              <a:t>    p = (char *) </a:t>
            </a:r>
            <a:r>
              <a:rPr lang="en-US" dirty="0" err="1" smtClean="0"/>
              <a:t>alloca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*</a:t>
            </a:r>
            <a:r>
              <a:rPr lang="en-US" dirty="0" err="1" smtClean="0"/>
              <a:t>sizeof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));</a:t>
            </a:r>
            <a:br>
              <a:rPr lang="en-US" dirty="0" smtClean="0"/>
            </a:br>
            <a:r>
              <a:rPr lang="en-US" dirty="0" smtClean="0"/>
              <a:t>  }</a:t>
            </a:r>
            <a:br>
              <a:rPr lang="en-US" dirty="0" smtClean="0"/>
            </a:br>
            <a:r>
              <a:rPr lang="en-US" dirty="0" smtClean="0"/>
              <a:t>    </a:t>
            </a:r>
          </a:p>
          <a:p>
            <a:r>
              <a:rPr lang="en-US" dirty="0" smtClean="0"/>
              <a:t>Some versions of Pascal allows conformant array value parameters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22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Limitations</a:t>
            </a: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compiler may be forced to store a value on a stack instead of registers</a:t>
            </a:r>
          </a:p>
          <a:p>
            <a:r>
              <a:rPr lang="en-US" smtClean="0"/>
              <a:t>The stack may not suffice to handle some language features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88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73705" y="36285"/>
            <a:ext cx="7772400" cy="1143000"/>
          </a:xfrm>
        </p:spPr>
        <p:txBody>
          <a:bodyPr/>
          <a:lstStyle/>
          <a:p>
            <a:r>
              <a:rPr lang="en-US" dirty="0" smtClean="0"/>
              <a:t>Frame-Resident Variables</a:t>
            </a:r>
            <a:endParaRPr lang="en-US" dirty="0"/>
          </a:p>
        </p:txBody>
      </p:sp>
      <p:sp>
        <p:nvSpPr>
          <p:cNvPr id="437251" name="Rectangle 3"/>
          <p:cNvSpPr>
            <a:spLocks noGrp="1" noChangeArrowheads="1"/>
          </p:cNvSpPr>
          <p:nvPr>
            <p:ph idx="1"/>
          </p:nvPr>
        </p:nvSpPr>
        <p:spPr>
          <a:xfrm>
            <a:off x="613228" y="1243391"/>
            <a:ext cx="7772400" cy="4114800"/>
          </a:xfrm>
        </p:spPr>
        <p:txBody>
          <a:bodyPr/>
          <a:lstStyle/>
          <a:p>
            <a:r>
              <a:rPr lang="en-US" sz="2400" dirty="0" smtClean="0"/>
              <a:t>A variable x cannot be stored in register when: </a:t>
            </a:r>
          </a:p>
          <a:p>
            <a:pPr lvl="1"/>
            <a:r>
              <a:rPr lang="en-US" sz="2000" dirty="0" smtClean="0"/>
              <a:t>x is passed by reference</a:t>
            </a:r>
          </a:p>
          <a:p>
            <a:pPr lvl="1"/>
            <a:r>
              <a:rPr lang="en-US" sz="2000" dirty="0" smtClean="0"/>
              <a:t> Address of x is taken (&amp;x)</a:t>
            </a:r>
          </a:p>
          <a:p>
            <a:pPr lvl="1"/>
            <a:r>
              <a:rPr lang="en-US" sz="2000" dirty="0" smtClean="0"/>
              <a:t> is addressed via pointer arithmetic on the stack-frame </a:t>
            </a:r>
            <a:br>
              <a:rPr lang="en-US" sz="2000" dirty="0" smtClean="0"/>
            </a:br>
            <a:r>
              <a:rPr lang="en-US" sz="2000" dirty="0" smtClean="0"/>
              <a:t>(C </a:t>
            </a:r>
            <a:r>
              <a:rPr lang="en-US" sz="2000" dirty="0" err="1" smtClean="0"/>
              <a:t>varags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x is accessed from a nested procedure</a:t>
            </a:r>
          </a:p>
          <a:p>
            <a:pPr lvl="1"/>
            <a:r>
              <a:rPr lang="en-US" sz="2000" dirty="0" smtClean="0"/>
              <a:t> The value is too big to fit into a single register</a:t>
            </a:r>
          </a:p>
          <a:p>
            <a:pPr lvl="1"/>
            <a:r>
              <a:rPr lang="en-US" sz="2000" dirty="0" smtClean="0"/>
              <a:t> The variable is an array</a:t>
            </a:r>
          </a:p>
          <a:p>
            <a:pPr lvl="1"/>
            <a:r>
              <a:rPr lang="en-US" sz="2000" dirty="0" smtClean="0"/>
              <a:t> The register of x is needed for other purposes</a:t>
            </a:r>
          </a:p>
          <a:p>
            <a:pPr lvl="1"/>
            <a:r>
              <a:rPr lang="en-US" sz="2000" dirty="0" smtClean="0"/>
              <a:t> Too many local variables</a:t>
            </a:r>
          </a:p>
          <a:p>
            <a:r>
              <a:rPr lang="en-US" sz="2400" dirty="0" smtClean="0"/>
              <a:t>An  escape variable:</a:t>
            </a:r>
          </a:p>
          <a:p>
            <a:pPr lvl="1"/>
            <a:r>
              <a:rPr lang="en-US" sz="2000" dirty="0" smtClean="0"/>
              <a:t>Passed by reference</a:t>
            </a:r>
          </a:p>
          <a:p>
            <a:pPr lvl="1"/>
            <a:r>
              <a:rPr lang="en-US" sz="2000" dirty="0" smtClean="0"/>
              <a:t>Address is taken</a:t>
            </a:r>
          </a:p>
          <a:p>
            <a:pPr lvl="1"/>
            <a:r>
              <a:rPr lang="en-US" sz="2000" dirty="0" smtClean="0"/>
              <a:t>Addressed via pointer arithmetic on the stack-frame</a:t>
            </a:r>
          </a:p>
          <a:p>
            <a:pPr lvl="1"/>
            <a:r>
              <a:rPr lang="en-US" sz="2000" dirty="0" smtClean="0"/>
              <a:t>Accessed from a nested procedure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48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7251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45142"/>
            <a:ext cx="9143999" cy="1143000"/>
          </a:xfrm>
        </p:spPr>
        <p:txBody>
          <a:bodyPr/>
          <a:lstStyle/>
          <a:p>
            <a:r>
              <a:rPr lang="en-US" dirty="0" smtClean="0"/>
              <a:t>The Frames in Different Architectures</a:t>
            </a:r>
            <a:endParaRPr lang="en-US" dirty="0"/>
          </a:p>
        </p:txBody>
      </p:sp>
      <p:graphicFrame>
        <p:nvGraphicFramePr>
          <p:cNvPr id="536579" name="Group 3"/>
          <p:cNvGraphicFramePr>
            <a:graphicFrameLocks noGrp="1"/>
          </p:cNvGraphicFramePr>
          <p:nvPr>
            <p:ph type="tbl" idx="1"/>
            <p:extLst/>
          </p:nvPr>
        </p:nvGraphicFramePr>
        <p:xfrm>
          <a:off x="1302660" y="1642233"/>
          <a:ext cx="6970484" cy="4937577"/>
        </p:xfrm>
        <a:graphic>
          <a:graphicData uri="http://schemas.openxmlformats.org/drawingml/2006/table">
            <a:tbl>
              <a:tblPr/>
              <a:tblGrid>
                <a:gridCol w="2323495"/>
                <a:gridCol w="2400374"/>
                <a:gridCol w="2246615"/>
              </a:tblGrid>
              <a:tr h="73589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Pentium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MIPS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Sparc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7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InFrame(8)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InFrame(0)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InFrame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(68)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589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InFrame(12)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InReg(X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157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InReg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(X</a:t>
                      </a:r>
                      <a:r>
                        <a:rPr kumimoji="0" lang="en-US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157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7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InFrame(16)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InReg(X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158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InReg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(X</a:t>
                      </a:r>
                      <a:r>
                        <a:rPr kumimoji="0" lang="en-US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158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11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M[sp+0]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fp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fp sp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sp sp-K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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sp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-K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M[sp+K+0]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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r</a:t>
                      </a:r>
                      <a:r>
                        <a:rPr kumimoji="0" lang="en-US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157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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r4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158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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r5</a:t>
                      </a:r>
                      <a:endParaRPr kumimoji="0" lang="en-US" sz="18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Symbol" pitchFamily="18" charset="2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save %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-K, %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M[fp+68]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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i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157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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i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158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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i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Symbol" pitchFamily="18" charset="2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6D0-30F8-4E29-ADC9-9266C331CD17}" type="slidenum">
              <a:rPr lang="en-US" altLang="en-US" smtClean="0"/>
              <a:pPr/>
              <a:t>59</a:t>
            </a:fld>
            <a:endParaRPr lang="en-US" altLang="en-US"/>
          </a:p>
        </p:txBody>
      </p:sp>
      <p:sp>
        <p:nvSpPr>
          <p:cNvPr id="39965" name="Text Box 29"/>
          <p:cNvSpPr txBox="1">
            <a:spLocks noChangeArrowheads="1"/>
          </p:cNvSpPr>
          <p:nvPr/>
        </p:nvSpPr>
        <p:spPr bwMode="auto">
          <a:xfrm>
            <a:off x="199647" y="674763"/>
            <a:ext cx="543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+mn-lt"/>
              </a:rPr>
              <a:t>g(x, y, z) where x escapes</a:t>
            </a:r>
          </a:p>
        </p:txBody>
      </p:sp>
      <p:sp>
        <p:nvSpPr>
          <p:cNvPr id="39966" name="Text Box 30"/>
          <p:cNvSpPr txBox="1">
            <a:spLocks noChangeArrowheads="1"/>
          </p:cNvSpPr>
          <p:nvPr/>
        </p:nvSpPr>
        <p:spPr bwMode="auto">
          <a:xfrm>
            <a:off x="651631" y="2401501"/>
            <a:ext cx="325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+mn-lt"/>
              </a:rPr>
              <a:t>x</a:t>
            </a:r>
          </a:p>
        </p:txBody>
      </p:sp>
      <p:sp>
        <p:nvSpPr>
          <p:cNvPr id="39967" name="Text Box 31"/>
          <p:cNvSpPr txBox="1">
            <a:spLocks noChangeArrowheads="1"/>
          </p:cNvSpPr>
          <p:nvPr/>
        </p:nvSpPr>
        <p:spPr bwMode="auto">
          <a:xfrm>
            <a:off x="651631" y="3148759"/>
            <a:ext cx="325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+mn-lt"/>
              </a:rPr>
              <a:t>y</a:t>
            </a:r>
          </a:p>
        </p:txBody>
      </p:sp>
      <p:sp>
        <p:nvSpPr>
          <p:cNvPr id="39968" name="Text Box 32"/>
          <p:cNvSpPr txBox="1">
            <a:spLocks noChangeArrowheads="1"/>
          </p:cNvSpPr>
          <p:nvPr/>
        </p:nvSpPr>
        <p:spPr bwMode="auto">
          <a:xfrm>
            <a:off x="651631" y="3888384"/>
            <a:ext cx="325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latin typeface="+mn-lt"/>
              </a:rPr>
              <a:t>z</a:t>
            </a:r>
          </a:p>
        </p:txBody>
      </p:sp>
      <p:sp>
        <p:nvSpPr>
          <p:cNvPr id="39969" name="Text Box 33"/>
          <p:cNvSpPr txBox="1">
            <a:spLocks noChangeArrowheads="1"/>
          </p:cNvSpPr>
          <p:nvPr/>
        </p:nvSpPr>
        <p:spPr bwMode="auto">
          <a:xfrm>
            <a:off x="314476" y="4868108"/>
            <a:ext cx="105092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View</a:t>
            </a:r>
          </a:p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Change</a:t>
            </a:r>
          </a:p>
        </p:txBody>
      </p:sp>
    </p:spTree>
    <p:extLst>
      <p:ext uri="{BB962C8B-B14F-4D97-AF65-F5344CB8AC3E}">
        <p14:creationId xmlns:p14="http://schemas.microsoft.com/office/powerpoint/2010/main" val="4317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867" y="0"/>
            <a:ext cx="7772400" cy="1143000"/>
          </a:xfrm>
        </p:spPr>
        <p:txBody>
          <a:bodyPr/>
          <a:lstStyle/>
          <a:p>
            <a:r>
              <a:rPr lang="en-US" dirty="0"/>
              <a:t>Abstract Register </a:t>
            </a:r>
            <a:r>
              <a:rPr lang="en-US" dirty="0" smtClean="0"/>
              <a:t>Machine</a:t>
            </a:r>
            <a:br>
              <a:rPr lang="en-US" dirty="0" smtClean="0"/>
            </a:br>
            <a:r>
              <a:rPr lang="en-US" sz="3200" dirty="0" smtClean="0"/>
              <a:t>(High Level View)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3554118" y="1651536"/>
            <a:ext cx="4162643" cy="116463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Code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554119" y="2835286"/>
            <a:ext cx="4161600" cy="3168952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+mn-lt"/>
              </a:rPr>
              <a:t>Data</a:t>
            </a:r>
          </a:p>
        </p:txBody>
      </p:sp>
      <p:sp>
        <p:nvSpPr>
          <p:cNvPr id="10" name="Down Arrow 9"/>
          <p:cNvSpPr/>
          <p:nvPr/>
        </p:nvSpPr>
        <p:spPr bwMode="auto">
          <a:xfrm>
            <a:off x="8287987" y="3445636"/>
            <a:ext cx="282222" cy="555037"/>
          </a:xfrm>
          <a:prstGeom prst="downArrow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1" name="Down Arrow 10"/>
          <p:cNvSpPr/>
          <p:nvPr/>
        </p:nvSpPr>
        <p:spPr bwMode="auto">
          <a:xfrm flipV="1">
            <a:off x="8291403" y="4887439"/>
            <a:ext cx="282222" cy="555037"/>
          </a:xfrm>
          <a:prstGeom prst="downArrow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12143" y="2846789"/>
            <a:ext cx="122296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High</a:t>
            </a:r>
          </a:p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addresses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10290" y="5429916"/>
            <a:ext cx="122296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Low</a:t>
            </a:r>
          </a:p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addresses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838200" y="2650087"/>
            <a:ext cx="1811867" cy="3143532"/>
          </a:xfrm>
          <a:prstGeom prst="roundRect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92859" y="1651962"/>
            <a:ext cx="122296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1A8CFF"/>
                </a:solidFill>
                <a:latin typeface="+mn-lt"/>
              </a:rPr>
              <a:t>CPU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491201" y="2834850"/>
            <a:ext cx="1005403" cy="30777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Register 00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492879" y="3232783"/>
            <a:ext cx="1002047" cy="30777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Register 01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1504025" y="3791589"/>
            <a:ext cx="979755" cy="30777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Register xx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625598" y="3327409"/>
            <a:ext cx="728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…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1508989" y="4524560"/>
            <a:ext cx="1008534" cy="307777"/>
          </a:xfrm>
          <a:prstGeom prst="rect">
            <a:avLst/>
          </a:prstGeom>
          <a:solidFill>
            <a:srgbClr val="FFE1E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Register PC</a:t>
            </a:r>
          </a:p>
        </p:txBody>
      </p:sp>
      <p:sp>
        <p:nvSpPr>
          <p:cNvPr id="21" name="TextBox 20"/>
          <p:cNvSpPr txBox="1"/>
          <p:nvPr/>
        </p:nvSpPr>
        <p:spPr>
          <a:xfrm rot="16200000">
            <a:off x="431799" y="4732874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Control</a:t>
            </a:r>
          </a:p>
        </p:txBody>
      </p:sp>
      <p:sp>
        <p:nvSpPr>
          <p:cNvPr id="22" name="TextBox 21"/>
          <p:cNvSpPr txBox="1"/>
          <p:nvPr/>
        </p:nvSpPr>
        <p:spPr>
          <a:xfrm rot="16200000">
            <a:off x="592664" y="4715940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registers</a:t>
            </a:r>
          </a:p>
        </p:txBody>
      </p:sp>
      <p:sp>
        <p:nvSpPr>
          <p:cNvPr id="23" name="TextBox 22"/>
          <p:cNvSpPr txBox="1"/>
          <p:nvPr/>
        </p:nvSpPr>
        <p:spPr>
          <a:xfrm rot="16200000">
            <a:off x="592663" y="3352803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 (data) registers</a:t>
            </a:r>
          </a:p>
        </p:txBody>
      </p:sp>
      <p:sp>
        <p:nvSpPr>
          <p:cNvPr id="24" name="TextBox 23"/>
          <p:cNvSpPr txBox="1"/>
          <p:nvPr/>
        </p:nvSpPr>
        <p:spPr>
          <a:xfrm rot="16200000">
            <a:off x="423333" y="3335867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General purpose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584474" y="4616764"/>
            <a:ext cx="728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386828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49515" y="0"/>
            <a:ext cx="7772400" cy="1143000"/>
          </a:xfrm>
        </p:spPr>
        <p:txBody>
          <a:bodyPr/>
          <a:lstStyle/>
          <a:p>
            <a:r>
              <a:rPr lang="en-US" dirty="0" smtClean="0"/>
              <a:t>Limitations of Stack Frames</a:t>
            </a:r>
            <a:endParaRPr lang="en-US" dirty="0"/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637419" y="1086153"/>
            <a:ext cx="7772400" cy="4114800"/>
          </a:xfrm>
        </p:spPr>
        <p:txBody>
          <a:bodyPr/>
          <a:lstStyle/>
          <a:p>
            <a:r>
              <a:rPr lang="en-US" sz="2000" dirty="0" smtClean="0"/>
              <a:t>A local variable of P cannot be stored in the activation record of P if its duration exceeds the duration of P</a:t>
            </a:r>
          </a:p>
          <a:p>
            <a:r>
              <a:rPr lang="en-US" sz="2000" dirty="0" smtClean="0"/>
              <a:t>Example 1: Static variables in C</a:t>
            </a:r>
            <a:br>
              <a:rPr lang="en-US" sz="2000" dirty="0" smtClean="0"/>
            </a:br>
            <a:r>
              <a:rPr lang="en-US" sz="2000" dirty="0" smtClean="0"/>
              <a:t> (own variables in </a:t>
            </a:r>
            <a:r>
              <a:rPr lang="en-US" sz="2000" dirty="0" err="1" smtClean="0"/>
              <a:t>Algol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r>
              <a:rPr lang="en-US" sz="2000" dirty="0" smtClean="0">
                <a:latin typeface="Courier New"/>
                <a:cs typeface="Courier New"/>
              </a:rPr>
              <a:t>void p(</a:t>
            </a:r>
            <a:r>
              <a:rPr lang="en-US" sz="2000" dirty="0" err="1" smtClean="0">
                <a:latin typeface="Courier New"/>
                <a:cs typeface="Courier New"/>
              </a:rPr>
              <a:t>int</a:t>
            </a:r>
            <a:r>
              <a:rPr lang="en-US" sz="2000" dirty="0" smtClean="0">
                <a:latin typeface="Courier New"/>
                <a:cs typeface="Courier New"/>
              </a:rPr>
              <a:t> x)</a:t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>{</a:t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>   static </a:t>
            </a:r>
            <a:r>
              <a:rPr lang="en-US" sz="2000" dirty="0" err="1" smtClean="0">
                <a:latin typeface="Courier New"/>
                <a:cs typeface="Courier New"/>
              </a:rPr>
              <a:t>int</a:t>
            </a:r>
            <a:r>
              <a:rPr lang="en-US" sz="2000" dirty="0" smtClean="0">
                <a:latin typeface="Courier New"/>
                <a:cs typeface="Courier New"/>
              </a:rPr>
              <a:t> y = 6 ;</a:t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>   y += x;</a:t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> }</a:t>
            </a:r>
          </a:p>
          <a:p>
            <a:r>
              <a:rPr lang="en-US" sz="2000" dirty="0" smtClean="0"/>
              <a:t>Example 2: Features of the C language</a:t>
            </a:r>
            <a:br>
              <a:rPr lang="en-US" sz="2000" dirty="0" smtClean="0"/>
            </a:br>
            <a:r>
              <a:rPr lang="en-US" sz="2000" dirty="0" err="1" smtClean="0">
                <a:latin typeface="Courier New"/>
                <a:cs typeface="Courier New"/>
              </a:rPr>
              <a:t>int</a:t>
            </a:r>
            <a:r>
              <a:rPr lang="en-US" sz="2000" dirty="0" smtClean="0">
                <a:latin typeface="Courier New"/>
                <a:cs typeface="Courier New"/>
              </a:rPr>
              <a:t> * f() </a:t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>{ </a:t>
            </a:r>
            <a:r>
              <a:rPr lang="en-US" sz="2000" dirty="0" err="1" smtClean="0">
                <a:latin typeface="Courier New"/>
                <a:cs typeface="Courier New"/>
              </a:rPr>
              <a:t>int</a:t>
            </a:r>
            <a:r>
              <a:rPr lang="en-US" sz="2000" dirty="0" smtClean="0">
                <a:latin typeface="Courier New"/>
                <a:cs typeface="Courier New"/>
              </a:rPr>
              <a:t> x ;</a:t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>   return &amp;x ;</a:t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>}</a:t>
            </a:r>
          </a:p>
          <a:p>
            <a:r>
              <a:rPr lang="en-US" sz="2000" dirty="0" smtClean="0"/>
              <a:t>Example 3: Dynamic allocation</a:t>
            </a:r>
            <a:br>
              <a:rPr lang="en-US" sz="2000" dirty="0" smtClean="0"/>
            </a:br>
            <a:r>
              <a:rPr lang="en-US" sz="2000" dirty="0" err="1" smtClean="0">
                <a:latin typeface="Courier New"/>
                <a:cs typeface="Courier New"/>
              </a:rPr>
              <a:t>int</a:t>
            </a:r>
            <a:r>
              <a:rPr lang="en-US" sz="2000" dirty="0" smtClean="0">
                <a:latin typeface="Courier New"/>
                <a:cs typeface="Courier New"/>
              </a:rPr>
              <a:t> * f()  { return (</a:t>
            </a:r>
            <a:r>
              <a:rPr lang="en-US" sz="2000" dirty="0" err="1" smtClean="0">
                <a:latin typeface="Courier New"/>
                <a:cs typeface="Courier New"/>
              </a:rPr>
              <a:t>int</a:t>
            </a:r>
            <a:r>
              <a:rPr lang="en-US" sz="2000" dirty="0" smtClean="0">
                <a:latin typeface="Courier New"/>
                <a:cs typeface="Courier New"/>
              </a:rPr>
              <a:t> *) </a:t>
            </a:r>
            <a:r>
              <a:rPr lang="en-US" sz="2000" dirty="0" err="1" smtClean="0">
                <a:latin typeface="Courier New"/>
                <a:cs typeface="Courier New"/>
              </a:rPr>
              <a:t>malloc</a:t>
            </a:r>
            <a:r>
              <a:rPr lang="en-US" sz="2000" dirty="0" smtClean="0">
                <a:latin typeface="Courier New"/>
                <a:cs typeface="Courier New"/>
              </a:rPr>
              <a:t>(</a:t>
            </a:r>
            <a:r>
              <a:rPr lang="en-US" sz="2000" dirty="0" err="1" smtClean="0">
                <a:latin typeface="Courier New"/>
                <a:cs typeface="Courier New"/>
              </a:rPr>
              <a:t>sizeof</a:t>
            </a:r>
            <a:r>
              <a:rPr lang="en-US" sz="2000" dirty="0" smtClean="0">
                <a:latin typeface="Courier New"/>
                <a:cs typeface="Courier New"/>
              </a:rPr>
              <a:t>(</a:t>
            </a:r>
            <a:r>
              <a:rPr lang="en-US" sz="2000" dirty="0" err="1" smtClean="0">
                <a:latin typeface="Courier New"/>
                <a:cs typeface="Courier New"/>
              </a:rPr>
              <a:t>int</a:t>
            </a:r>
            <a:r>
              <a:rPr lang="en-US" sz="2000" dirty="0" smtClean="0">
                <a:latin typeface="Courier New"/>
                <a:cs typeface="Courier New"/>
              </a:rPr>
              <a:t>)); }</a:t>
            </a:r>
            <a:endParaRPr lang="en-US" sz="2000" dirty="0">
              <a:latin typeface="Courier New"/>
              <a:cs typeface="Courier New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99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675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Compiler Implementation</a:t>
            </a: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Hide machine dependent parts</a:t>
            </a:r>
          </a:p>
          <a:p>
            <a:r>
              <a:rPr lang="en-US" smtClean="0"/>
              <a:t>Hide language dependent part</a:t>
            </a:r>
          </a:p>
          <a:p>
            <a:r>
              <a:rPr lang="en-US" smtClean="0"/>
              <a:t>Use special modules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0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Basic Compiler Phases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62</a:t>
            </a:fld>
            <a:endParaRPr lang="en-US"/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5156277" y="1526789"/>
            <a:ext cx="3890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latin typeface="+mn-lt"/>
              </a:rPr>
              <a:t>Source program (string)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2291672" y="6304035"/>
            <a:ext cx="3238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+mn-lt"/>
              </a:rPr>
              <a:t>.EXE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2738666" y="1404879"/>
            <a:ext cx="2412000" cy="504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latin typeface="+mn-lt"/>
              </a:rPr>
              <a:t>lexical analysis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2738666" y="2360757"/>
            <a:ext cx="2412000" cy="504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>
            <a:no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>
                <a:solidFill>
                  <a:schemeClr val="tx1"/>
                </a:solidFill>
                <a:latin typeface="+mn-lt"/>
              </a:rPr>
              <a:t>syntax analysis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2738666" y="3213447"/>
            <a:ext cx="2412000" cy="504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latin typeface="+mn-lt"/>
              </a:rPr>
              <a:t>semantic analysis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2738666" y="4066137"/>
            <a:ext cx="2412000" cy="504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>
            <a:no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rtl="1"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latin typeface="+mn-lt"/>
              </a:rPr>
              <a:t>Code generation</a:t>
            </a:r>
          </a:p>
        </p:txBody>
      </p:sp>
      <p:sp>
        <p:nvSpPr>
          <p:cNvPr id="45065" name="Text Box 10"/>
          <p:cNvSpPr txBox="1">
            <a:spLocks noChangeArrowheads="1"/>
          </p:cNvSpPr>
          <p:nvPr/>
        </p:nvSpPr>
        <p:spPr bwMode="auto">
          <a:xfrm>
            <a:off x="2738666" y="5046231"/>
            <a:ext cx="2412000" cy="504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>
            <a:no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+mn-lt"/>
              </a:rPr>
              <a:t>Assembler/Linker</a:t>
            </a:r>
          </a:p>
        </p:txBody>
      </p:sp>
      <p:sp>
        <p:nvSpPr>
          <p:cNvPr id="45066" name="Text Box 11"/>
          <p:cNvSpPr txBox="1">
            <a:spLocks noChangeArrowheads="1"/>
          </p:cNvSpPr>
          <p:nvPr/>
        </p:nvSpPr>
        <p:spPr bwMode="auto">
          <a:xfrm>
            <a:off x="42338" y="1964787"/>
            <a:ext cx="1093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+mn-lt"/>
              </a:rPr>
              <a:t>Tokens</a:t>
            </a:r>
          </a:p>
        </p:txBody>
      </p:sp>
      <p:sp>
        <p:nvSpPr>
          <p:cNvPr id="45067" name="Text Box 12"/>
          <p:cNvSpPr txBox="1">
            <a:spLocks noChangeArrowheads="1"/>
          </p:cNvSpPr>
          <p:nvPr/>
        </p:nvSpPr>
        <p:spPr bwMode="auto">
          <a:xfrm>
            <a:off x="42338" y="2793009"/>
            <a:ext cx="302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+mn-lt"/>
              </a:rPr>
              <a:t>Abstract syntax tree</a:t>
            </a:r>
          </a:p>
        </p:txBody>
      </p:sp>
      <p:sp>
        <p:nvSpPr>
          <p:cNvPr id="45068" name="Text Box 14"/>
          <p:cNvSpPr txBox="1">
            <a:spLocks noChangeArrowheads="1"/>
          </p:cNvSpPr>
          <p:nvPr/>
        </p:nvSpPr>
        <p:spPr bwMode="auto">
          <a:xfrm>
            <a:off x="110902" y="4524902"/>
            <a:ext cx="3598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+mn-lt"/>
              </a:rPr>
              <a:t>Assembly</a:t>
            </a:r>
          </a:p>
        </p:txBody>
      </p:sp>
      <p:sp>
        <p:nvSpPr>
          <p:cNvPr id="45069" name="Line 15"/>
          <p:cNvSpPr>
            <a:spLocks noChangeShapeType="1"/>
          </p:cNvSpPr>
          <p:nvPr/>
        </p:nvSpPr>
        <p:spPr bwMode="auto">
          <a:xfrm flipH="1">
            <a:off x="3959303" y="1103153"/>
            <a:ext cx="0" cy="322262"/>
          </a:xfrm>
          <a:prstGeom prst="line">
            <a:avLst/>
          </a:prstGeom>
          <a:noFill/>
          <a:ln w="57150" cmpd="sng">
            <a:solidFill>
              <a:schemeClr val="tx2">
                <a:lumMod val="75000"/>
                <a:lumOff val="2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Line 16"/>
          <p:cNvSpPr>
            <a:spLocks noChangeShapeType="1"/>
          </p:cNvSpPr>
          <p:nvPr/>
        </p:nvSpPr>
        <p:spPr bwMode="auto">
          <a:xfrm flipH="1">
            <a:off x="3959303" y="1923141"/>
            <a:ext cx="0" cy="458152"/>
          </a:xfrm>
          <a:prstGeom prst="line">
            <a:avLst/>
          </a:prstGeom>
          <a:noFill/>
          <a:ln w="57150" cmpd="sng">
            <a:solidFill>
              <a:schemeClr val="tx2">
                <a:lumMod val="75000"/>
                <a:lumOff val="2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5071" name="Line 17"/>
          <p:cNvSpPr>
            <a:spLocks noChangeShapeType="1"/>
          </p:cNvSpPr>
          <p:nvPr/>
        </p:nvSpPr>
        <p:spPr bwMode="auto">
          <a:xfrm flipH="1">
            <a:off x="3959303" y="2835521"/>
            <a:ext cx="0" cy="398462"/>
          </a:xfrm>
          <a:prstGeom prst="line">
            <a:avLst/>
          </a:prstGeom>
          <a:noFill/>
          <a:ln w="57150" cmpd="sng">
            <a:solidFill>
              <a:schemeClr val="tx2">
                <a:lumMod val="75000"/>
                <a:lumOff val="2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5072" name="Line 18"/>
          <p:cNvSpPr>
            <a:spLocks noChangeShapeType="1"/>
          </p:cNvSpPr>
          <p:nvPr/>
        </p:nvSpPr>
        <p:spPr bwMode="auto">
          <a:xfrm>
            <a:off x="3959303" y="3688211"/>
            <a:ext cx="0" cy="398462"/>
          </a:xfrm>
          <a:prstGeom prst="line">
            <a:avLst/>
          </a:prstGeom>
          <a:noFill/>
          <a:ln w="57150" cmpd="sng">
            <a:solidFill>
              <a:schemeClr val="tx2">
                <a:lumMod val="75000"/>
                <a:lumOff val="2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5073" name="Line 19"/>
          <p:cNvSpPr>
            <a:spLocks noChangeShapeType="1"/>
          </p:cNvSpPr>
          <p:nvPr/>
        </p:nvSpPr>
        <p:spPr bwMode="auto">
          <a:xfrm>
            <a:off x="3959303" y="4565091"/>
            <a:ext cx="0" cy="476250"/>
          </a:xfrm>
          <a:prstGeom prst="line">
            <a:avLst/>
          </a:prstGeom>
          <a:noFill/>
          <a:ln w="57150" cmpd="sng">
            <a:solidFill>
              <a:schemeClr val="tx2">
                <a:lumMod val="75000"/>
                <a:lumOff val="2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5074" name="Line 21"/>
          <p:cNvSpPr>
            <a:spLocks noChangeShapeType="1"/>
          </p:cNvSpPr>
          <p:nvPr/>
        </p:nvSpPr>
        <p:spPr bwMode="auto">
          <a:xfrm>
            <a:off x="3971399" y="5581471"/>
            <a:ext cx="0" cy="682625"/>
          </a:xfrm>
          <a:prstGeom prst="line">
            <a:avLst/>
          </a:prstGeom>
          <a:noFill/>
          <a:ln w="57150" cmpd="sng">
            <a:solidFill>
              <a:schemeClr val="tx2">
                <a:lumMod val="75000"/>
                <a:lumOff val="2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5075" name="Text Box 22"/>
          <p:cNvSpPr txBox="1">
            <a:spLocks noChangeArrowheads="1"/>
          </p:cNvSpPr>
          <p:nvPr/>
        </p:nvSpPr>
        <p:spPr bwMode="auto">
          <a:xfrm>
            <a:off x="6334730" y="3653963"/>
            <a:ext cx="2333625" cy="461665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latin typeface="+mn-lt"/>
              </a:rPr>
              <a:t>Frame manager</a:t>
            </a:r>
          </a:p>
        </p:txBody>
      </p:sp>
      <p:sp>
        <p:nvSpPr>
          <p:cNvPr id="45076" name="Line 23"/>
          <p:cNvSpPr>
            <a:spLocks noChangeShapeType="1"/>
          </p:cNvSpPr>
          <p:nvPr/>
        </p:nvSpPr>
        <p:spPr bwMode="auto">
          <a:xfrm flipV="1">
            <a:off x="5140477" y="3894666"/>
            <a:ext cx="1185334" cy="4717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cxnSp>
        <p:nvCxnSpPr>
          <p:cNvPr id="45077" name="AutoShape 27"/>
          <p:cNvCxnSpPr>
            <a:cxnSpLocks noChangeShapeType="1"/>
            <a:stCxn id="45063" idx="3"/>
            <a:endCxn id="45075" idx="1"/>
          </p:cNvCxnSpPr>
          <p:nvPr/>
        </p:nvCxnSpPr>
        <p:spPr bwMode="auto">
          <a:xfrm>
            <a:off x="5150666" y="3465447"/>
            <a:ext cx="1184064" cy="419349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42338" y="3586457"/>
            <a:ext cx="302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Control Flow Graph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578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Hidden in the frame ADT</a:t>
            </a: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Word size</a:t>
            </a:r>
          </a:p>
          <a:p>
            <a:r>
              <a:rPr lang="en-US" smtClean="0"/>
              <a:t>The location of the formals</a:t>
            </a:r>
          </a:p>
          <a:p>
            <a:r>
              <a:rPr lang="en-US" smtClean="0"/>
              <a:t>Frame resident variables</a:t>
            </a:r>
          </a:p>
          <a:p>
            <a:r>
              <a:rPr lang="en-US" smtClean="0"/>
              <a:t>Machine instructions to implement “shift-of-view” (prologue/epilogue)</a:t>
            </a:r>
          </a:p>
          <a:p>
            <a:r>
              <a:rPr lang="en-US" smtClean="0"/>
              <a:t>The number of locals “allocated” so far</a:t>
            </a:r>
          </a:p>
          <a:p>
            <a:r>
              <a:rPr lang="en-US" smtClean="0"/>
              <a:t>The label in which the machine code starts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64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Activation Records: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compile time memory management for procedure data</a:t>
            </a:r>
          </a:p>
          <a:p>
            <a:r>
              <a:rPr lang="en-US" dirty="0" smtClean="0"/>
              <a:t>works well for data with well-scoped lifetime</a:t>
            </a:r>
          </a:p>
          <a:p>
            <a:pPr lvl="1"/>
            <a:r>
              <a:rPr lang="en-US" dirty="0" err="1" smtClean="0"/>
              <a:t>deallocation</a:t>
            </a:r>
            <a:r>
              <a:rPr lang="en-US" dirty="0" smtClean="0"/>
              <a:t> when procedure returns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1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3549119" y="4801240"/>
            <a:ext cx="4166092" cy="1208649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+mn-lt"/>
              </a:rPr>
              <a:t>Heap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867" y="0"/>
            <a:ext cx="7772400" cy="1143000"/>
          </a:xfrm>
        </p:spPr>
        <p:txBody>
          <a:bodyPr/>
          <a:lstStyle/>
          <a:p>
            <a:r>
              <a:rPr lang="en-US" dirty="0"/>
              <a:t>Abstract Register Machine</a:t>
            </a:r>
            <a:br>
              <a:rPr lang="en-US" dirty="0"/>
            </a:br>
            <a:r>
              <a:rPr lang="en-US" sz="3200" dirty="0"/>
              <a:t>(High Level View)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7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3549119" y="2842312"/>
            <a:ext cx="4155114" cy="690158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+mn-lt"/>
              </a:rPr>
              <a:t>Global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9900"/>
                </a:solidFill>
                <a:effectLst/>
                <a:latin typeface="+mn-lt"/>
              </a:rPr>
              <a:t> Variables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9900"/>
              </a:solidFill>
              <a:effectLst/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549119" y="3533706"/>
            <a:ext cx="4151092" cy="730821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+mn-lt"/>
              </a:rPr>
              <a:t>Stack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85406" y="5456076"/>
            <a:ext cx="243557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Low</a:t>
            </a:r>
          </a:p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addresses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3549119" y="4279049"/>
            <a:ext cx="4161091" cy="523859"/>
          </a:xfrm>
          <a:prstGeom prst="rect">
            <a:avLst/>
          </a:prstGeom>
          <a:pattFill prst="pct60">
            <a:fgClr>
              <a:schemeClr val="accent3"/>
            </a:fgClr>
            <a:bgClr>
              <a:prstClr val="white"/>
            </a:bgClr>
          </a:patt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9900"/>
              </a:solidFill>
              <a:effectLst/>
              <a:latin typeface="+mn-lt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838200" y="2650087"/>
            <a:ext cx="1811867" cy="3143532"/>
          </a:xfrm>
          <a:prstGeom prst="roundRect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92859" y="1651962"/>
            <a:ext cx="122296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1A8CFF"/>
                </a:solidFill>
                <a:latin typeface="+mn-lt"/>
              </a:rPr>
              <a:t>CPU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41333" y="1651962"/>
            <a:ext cx="3098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1A8CFF"/>
                </a:solidFill>
                <a:latin typeface="+mn-lt"/>
              </a:rPr>
              <a:t>Main Memory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491201" y="2834850"/>
            <a:ext cx="1005403" cy="30777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Register 00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1492879" y="3232783"/>
            <a:ext cx="1002047" cy="30777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Register 01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1504025" y="3791589"/>
            <a:ext cx="979755" cy="30777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Register xx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25598" y="3327409"/>
            <a:ext cx="728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…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1508989" y="4524560"/>
            <a:ext cx="1008534" cy="307777"/>
          </a:xfrm>
          <a:prstGeom prst="rect">
            <a:avLst/>
          </a:prstGeom>
          <a:solidFill>
            <a:srgbClr val="FFE1E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Register PC</a:t>
            </a:r>
          </a:p>
        </p:txBody>
      </p:sp>
      <p:sp>
        <p:nvSpPr>
          <p:cNvPr id="22" name="TextBox 21"/>
          <p:cNvSpPr txBox="1"/>
          <p:nvPr/>
        </p:nvSpPr>
        <p:spPr>
          <a:xfrm rot="16200000">
            <a:off x="431799" y="4732874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Control</a:t>
            </a:r>
          </a:p>
        </p:txBody>
      </p:sp>
      <p:sp>
        <p:nvSpPr>
          <p:cNvPr id="23" name="TextBox 22"/>
          <p:cNvSpPr txBox="1"/>
          <p:nvPr/>
        </p:nvSpPr>
        <p:spPr>
          <a:xfrm rot="16200000">
            <a:off x="592664" y="4715940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registers</a:t>
            </a:r>
          </a:p>
        </p:txBody>
      </p:sp>
      <p:sp>
        <p:nvSpPr>
          <p:cNvPr id="24" name="TextBox 23"/>
          <p:cNvSpPr txBox="1"/>
          <p:nvPr/>
        </p:nvSpPr>
        <p:spPr>
          <a:xfrm rot="16200000">
            <a:off x="592663" y="3352803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 (data) registers</a:t>
            </a:r>
          </a:p>
        </p:txBody>
      </p:sp>
      <p:sp>
        <p:nvSpPr>
          <p:cNvPr id="25" name="TextBox 24"/>
          <p:cNvSpPr txBox="1"/>
          <p:nvPr/>
        </p:nvSpPr>
        <p:spPr>
          <a:xfrm rot="16200000">
            <a:off x="423333" y="3335867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General purpose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84474" y="4616764"/>
            <a:ext cx="728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…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3549119" y="1651536"/>
            <a:ext cx="4162643" cy="116463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Code</a:t>
            </a:r>
          </a:p>
        </p:txBody>
      </p:sp>
      <p:sp>
        <p:nvSpPr>
          <p:cNvPr id="29" name="Down Arrow 28"/>
          <p:cNvSpPr/>
          <p:nvPr/>
        </p:nvSpPr>
        <p:spPr bwMode="auto">
          <a:xfrm>
            <a:off x="8287987" y="3445636"/>
            <a:ext cx="282222" cy="555037"/>
          </a:xfrm>
          <a:prstGeom prst="downArrow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0" name="Down Arrow 29"/>
          <p:cNvSpPr/>
          <p:nvPr/>
        </p:nvSpPr>
        <p:spPr bwMode="auto">
          <a:xfrm flipV="1">
            <a:off x="8291403" y="4887439"/>
            <a:ext cx="282222" cy="555037"/>
          </a:xfrm>
          <a:prstGeom prst="downArrow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812143" y="2846789"/>
            <a:ext cx="122296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High</a:t>
            </a:r>
          </a:p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addresses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00231" y="3944295"/>
            <a:ext cx="18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endParaRPr lang="en-US" sz="2000" b="1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1475049" y="5187936"/>
            <a:ext cx="1060281" cy="276999"/>
          </a:xfrm>
          <a:prstGeom prst="rect">
            <a:avLst/>
          </a:prstGeom>
          <a:solidFill>
            <a:srgbClr val="FFE1E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+mn-lt"/>
              </a:rPr>
              <a:t>Register </a:t>
            </a:r>
            <a:r>
              <a:rPr lang="en-US" sz="1200" b="1" dirty="0" smtClean="0">
                <a:latin typeface="+mn-lt"/>
              </a:rPr>
              <a:t>Stack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83553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14023" y="0"/>
            <a:ext cx="7772400" cy="1143000"/>
          </a:xfrm>
        </p:spPr>
        <p:txBody>
          <a:bodyPr/>
          <a:lstStyle/>
          <a:p>
            <a:r>
              <a:rPr lang="en-US" dirty="0" smtClean="0"/>
              <a:t>Abstract Activation Record Stack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8</a:t>
            </a:fld>
            <a:endParaRPr lang="en-US"/>
          </a:p>
        </p:txBody>
      </p:sp>
      <p:sp>
        <p:nvSpPr>
          <p:cNvPr id="19" name="סוגר מסולסל שמאלי 18"/>
          <p:cNvSpPr/>
          <p:nvPr/>
        </p:nvSpPr>
        <p:spPr>
          <a:xfrm rot="10800000">
            <a:off x="6402230" y="2138126"/>
            <a:ext cx="401587" cy="3548767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TextBox 19"/>
          <p:cNvSpPr txBox="1"/>
          <p:nvPr/>
        </p:nvSpPr>
        <p:spPr>
          <a:xfrm>
            <a:off x="6807200" y="3329100"/>
            <a:ext cx="2336800" cy="1200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>
                <a:latin typeface="+mn-lt"/>
              </a:rPr>
              <a:t>Stack frame for procedure</a:t>
            </a:r>
          </a:p>
          <a:p>
            <a:pPr algn="ctr" rtl="0"/>
            <a:r>
              <a:rPr lang="en-US" dirty="0" smtClean="0">
                <a:latin typeface="+mn-lt"/>
              </a:rPr>
              <a:t>Proc</a:t>
            </a:r>
            <a:r>
              <a:rPr lang="en-US" baseline="-25000" dirty="0" smtClean="0">
                <a:latin typeface="+mn-lt"/>
              </a:rPr>
              <a:t>k+1</a:t>
            </a:r>
            <a:r>
              <a:rPr lang="en-US" dirty="0" smtClean="0">
                <a:latin typeface="+mn-lt"/>
              </a:rPr>
              <a:t>(a</a:t>
            </a:r>
            <a:r>
              <a:rPr lang="en-US" baseline="-25000" dirty="0" smtClean="0">
                <a:latin typeface="+mn-lt"/>
              </a:rPr>
              <a:t>1</a:t>
            </a:r>
            <a:r>
              <a:rPr lang="en-US" dirty="0" smtClean="0">
                <a:latin typeface="+mn-lt"/>
              </a:rPr>
              <a:t>,…,</a:t>
            </a:r>
            <a:r>
              <a:rPr lang="en-US" dirty="0" err="1" smtClean="0">
                <a:latin typeface="+mn-lt"/>
              </a:rPr>
              <a:t>a</a:t>
            </a:r>
            <a:r>
              <a:rPr lang="en-US" baseline="-25000" dirty="0" err="1" smtClean="0">
                <a:latin typeface="+mn-lt"/>
              </a:rPr>
              <a:t>N</a:t>
            </a:r>
            <a:r>
              <a:rPr lang="en-US" dirty="0" smtClean="0">
                <a:latin typeface="+mn-lt"/>
              </a:rPr>
              <a:t>)</a:t>
            </a:r>
            <a:endParaRPr lang="he-IL" dirty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124836" y="1440615"/>
            <a:ext cx="2952328" cy="61422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1">
            <a:noAutofit/>
          </a:bodyPr>
          <a:lstStyle/>
          <a:p>
            <a:pPr rtl="0"/>
            <a:r>
              <a:rPr lang="en-US" sz="2000" dirty="0" err="1" smtClean="0">
                <a:latin typeface="+mn-lt"/>
              </a:rPr>
              <a:t>Proc</a:t>
            </a:r>
            <a:r>
              <a:rPr lang="en-US" sz="2000" baseline="-25000" dirty="0" err="1" smtClean="0">
                <a:latin typeface="+mn-lt"/>
              </a:rPr>
              <a:t>k</a:t>
            </a:r>
            <a:endParaRPr lang="he-IL" sz="2000" baseline="-25000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24836" y="5769904"/>
            <a:ext cx="2952328" cy="61422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1">
            <a:noAutofit/>
          </a:bodyPr>
          <a:lstStyle/>
          <a:p>
            <a:pPr rtl="0"/>
            <a:r>
              <a:rPr lang="en-US" sz="2000" dirty="0" smtClean="0">
                <a:latin typeface="+mn-lt"/>
              </a:rPr>
              <a:t>Proc</a:t>
            </a:r>
            <a:r>
              <a:rPr lang="en-US" sz="2000" baseline="-25000" dirty="0" smtClean="0">
                <a:latin typeface="+mn-lt"/>
              </a:rPr>
              <a:t>k+2</a:t>
            </a:r>
            <a:endParaRPr lang="he-IL" sz="2000" baseline="-25000" dirty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24836" y="1016001"/>
            <a:ext cx="2952328" cy="386908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1">
            <a:noAutofit/>
          </a:bodyPr>
          <a:lstStyle/>
          <a:p>
            <a:r>
              <a:rPr lang="en-US" sz="2000" b="1" dirty="0"/>
              <a:t>…</a:t>
            </a:r>
            <a:endParaRPr lang="he-IL" sz="2000" b="1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3124836" y="6410548"/>
            <a:ext cx="2952328" cy="386908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1">
            <a:noAutofit/>
          </a:bodyPr>
          <a:lstStyle/>
          <a:p>
            <a:r>
              <a:rPr lang="en-US" sz="2000" b="1" dirty="0"/>
              <a:t>…</a:t>
            </a:r>
            <a:endParaRPr lang="he-IL" sz="2000" b="1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3124836" y="2086493"/>
            <a:ext cx="2952328" cy="36426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1">
            <a:noAutofit/>
          </a:bodyPr>
          <a:lstStyle/>
          <a:p>
            <a:pPr rtl="0"/>
            <a:endParaRPr lang="en-US" sz="2000" dirty="0" smtClean="0">
              <a:latin typeface="+mn-lt"/>
            </a:endParaRPr>
          </a:p>
          <a:p>
            <a:pPr rtl="0"/>
            <a:endParaRPr lang="en-US" sz="2000" dirty="0">
              <a:latin typeface="+mn-lt"/>
            </a:endParaRPr>
          </a:p>
          <a:p>
            <a:pPr rtl="0"/>
            <a:endParaRPr lang="en-US" sz="2000" dirty="0" smtClean="0">
              <a:latin typeface="+mn-lt"/>
            </a:endParaRPr>
          </a:p>
          <a:p>
            <a:pPr rtl="0"/>
            <a:endParaRPr lang="en-US" sz="2000" dirty="0">
              <a:latin typeface="+mn-lt"/>
            </a:endParaRPr>
          </a:p>
          <a:p>
            <a:pPr rtl="0"/>
            <a:endParaRPr lang="en-US" sz="2000" dirty="0" smtClean="0">
              <a:latin typeface="+mn-lt"/>
            </a:endParaRPr>
          </a:p>
          <a:p>
            <a:pPr rtl="0"/>
            <a:r>
              <a:rPr lang="en-US" sz="2000" dirty="0" smtClean="0">
                <a:latin typeface="+mn-lt"/>
              </a:rPr>
              <a:t>Proc</a:t>
            </a:r>
            <a:r>
              <a:rPr lang="en-US" sz="2000" baseline="-25000" dirty="0" smtClean="0">
                <a:latin typeface="+mn-lt"/>
              </a:rPr>
              <a:t>k+1</a:t>
            </a:r>
            <a:endParaRPr lang="he-IL" sz="2000" baseline="-25000" dirty="0"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936463" y="987754"/>
            <a:ext cx="786220" cy="645063"/>
          </a:xfrm>
          <a:prstGeom prst="rect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main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936463" y="1630671"/>
            <a:ext cx="786220" cy="645063"/>
          </a:xfrm>
          <a:prstGeom prst="rect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+mn-lt"/>
              </a:rPr>
              <a:t>Proc</a:t>
            </a:r>
            <a:r>
              <a:rPr lang="en-US" sz="2000" baseline="-25000" dirty="0">
                <a:latin typeface="+mn-lt"/>
              </a:rPr>
              <a:t>1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936463" y="2280309"/>
            <a:ext cx="786220" cy="645063"/>
          </a:xfrm>
          <a:prstGeom prst="rect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+mn-lt"/>
              </a:rPr>
              <a:t>Proc</a:t>
            </a:r>
            <a:r>
              <a:rPr lang="en-US" sz="2000" baseline="-25000" dirty="0">
                <a:latin typeface="+mn-lt"/>
              </a:rPr>
              <a:t>2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936463" y="3091212"/>
            <a:ext cx="786220" cy="645063"/>
          </a:xfrm>
          <a:prstGeom prst="rect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+mn-lt"/>
              </a:rPr>
              <a:t>Proc</a:t>
            </a:r>
            <a:r>
              <a:rPr lang="en-US" sz="2000" baseline="-25000" dirty="0" err="1">
                <a:latin typeface="+mn-lt"/>
              </a:rPr>
              <a:t>k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936463" y="3740849"/>
            <a:ext cx="786220" cy="645063"/>
          </a:xfrm>
          <a:prstGeom prst="rect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+mn-lt"/>
              </a:rPr>
              <a:t>Proc</a:t>
            </a:r>
            <a:r>
              <a:rPr lang="en-US" sz="2000" baseline="-25000" dirty="0" smtClean="0">
                <a:latin typeface="+mn-lt"/>
              </a:rPr>
              <a:t>k+1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936463" y="4383766"/>
            <a:ext cx="786220" cy="645063"/>
          </a:xfrm>
          <a:prstGeom prst="rect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+mn-lt"/>
              </a:rPr>
              <a:t>Proc</a:t>
            </a:r>
            <a:r>
              <a:rPr lang="en-US" sz="2000" baseline="-25000" dirty="0" smtClean="0">
                <a:latin typeface="+mn-lt"/>
              </a:rPr>
              <a:t>k+2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4" name="Down Arrow 33"/>
          <p:cNvSpPr/>
          <p:nvPr/>
        </p:nvSpPr>
        <p:spPr bwMode="auto">
          <a:xfrm>
            <a:off x="304838" y="1867997"/>
            <a:ext cx="293225" cy="1165080"/>
          </a:xfrm>
          <a:prstGeom prst="downArrow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-157566" y="951914"/>
            <a:ext cx="12229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Stack </a:t>
            </a:r>
          </a:p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grows this way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35648" y="2734801"/>
            <a:ext cx="3359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…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167093" y="4829111"/>
            <a:ext cx="3359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604391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14023" y="0"/>
            <a:ext cx="7772400" cy="1143000"/>
          </a:xfrm>
        </p:spPr>
        <p:txBody>
          <a:bodyPr/>
          <a:lstStyle/>
          <a:p>
            <a:r>
              <a:rPr lang="en-US" dirty="0"/>
              <a:t>Abstract </a:t>
            </a:r>
            <a:r>
              <a:rPr lang="en-US" dirty="0" smtClean="0"/>
              <a:t>Stack Frame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124836" y="2086494"/>
            <a:ext cx="2952328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err="1" smtClean="0">
                <a:latin typeface="+mn-lt"/>
              </a:rPr>
              <a:t>Param</a:t>
            </a:r>
            <a:r>
              <a:rPr lang="en-US" sz="2000" dirty="0" smtClean="0">
                <a:latin typeface="+mn-lt"/>
              </a:rPr>
              <a:t> N</a:t>
            </a:r>
            <a:endParaRPr lang="he-IL" sz="20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4836" y="2446534"/>
            <a:ext cx="2952328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err="1" smtClean="0">
                <a:latin typeface="+mn-lt"/>
              </a:rPr>
              <a:t>Param</a:t>
            </a:r>
            <a:r>
              <a:rPr lang="en-US" sz="2000" dirty="0" smtClean="0">
                <a:latin typeface="+mn-lt"/>
              </a:rPr>
              <a:t> N-1</a:t>
            </a:r>
            <a:endParaRPr lang="he-IL" sz="20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4836" y="2806574"/>
            <a:ext cx="2952328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2000" dirty="0" smtClean="0">
                <a:latin typeface="+mn-lt"/>
              </a:rPr>
              <a:t>…</a:t>
            </a:r>
            <a:endParaRPr lang="he-IL" sz="20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24836" y="3166614"/>
            <a:ext cx="2952328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err="1" smtClean="0">
                <a:latin typeface="+mn-lt"/>
              </a:rPr>
              <a:t>Param</a:t>
            </a:r>
            <a:r>
              <a:rPr lang="en-US" sz="2000" dirty="0" smtClean="0">
                <a:latin typeface="+mn-lt"/>
              </a:rPr>
              <a:t> 1</a:t>
            </a:r>
            <a:endParaRPr lang="he-IL" sz="20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24836" y="3526654"/>
            <a:ext cx="2952328" cy="40011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_t0</a:t>
            </a:r>
            <a:endParaRPr lang="he-IL" sz="20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24836" y="3886694"/>
            <a:ext cx="2952328" cy="40011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2000" dirty="0" smtClean="0">
                <a:latin typeface="+mn-lt"/>
              </a:rPr>
              <a:t>…</a:t>
            </a:r>
            <a:endParaRPr lang="he-IL" sz="20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24836" y="4246734"/>
            <a:ext cx="2952328" cy="40011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</a:t>
            </a:r>
            <a:r>
              <a:rPr lang="en-US" sz="2000" dirty="0" err="1" smtClean="0">
                <a:latin typeface="+mn-lt"/>
              </a:rPr>
              <a:t>tk</a:t>
            </a:r>
            <a:endParaRPr lang="he-IL" sz="2000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24836" y="4606774"/>
            <a:ext cx="2952328" cy="40011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x</a:t>
            </a:r>
            <a:endParaRPr lang="he-IL" sz="2000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24836" y="4966814"/>
            <a:ext cx="2952328" cy="40011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2000" dirty="0" smtClean="0">
                <a:latin typeface="+mn-lt"/>
              </a:rPr>
              <a:t>…</a:t>
            </a:r>
            <a:endParaRPr lang="he-IL" sz="20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24836" y="5326854"/>
            <a:ext cx="2952328" cy="40011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y</a:t>
            </a:r>
            <a:endParaRPr lang="he-IL" sz="2000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7114" y="2446534"/>
            <a:ext cx="2016654" cy="1200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>
                <a:latin typeface="+mn-lt"/>
              </a:rPr>
              <a:t>Parameters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(actual arguments)</a:t>
            </a:r>
            <a:endParaRPr lang="he-IL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7114" y="4246734"/>
            <a:ext cx="201665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>
                <a:latin typeface="+mn-lt"/>
              </a:rPr>
              <a:t>Locals and temporaries</a:t>
            </a:r>
            <a:endParaRPr lang="he-IL" dirty="0">
              <a:latin typeface="+mn-lt"/>
            </a:endParaRPr>
          </a:p>
        </p:txBody>
      </p:sp>
      <p:sp>
        <p:nvSpPr>
          <p:cNvPr id="19" name="סוגר מסולסל שמאלי 18"/>
          <p:cNvSpPr/>
          <p:nvPr/>
        </p:nvSpPr>
        <p:spPr>
          <a:xfrm rot="10800000">
            <a:off x="6402230" y="2138126"/>
            <a:ext cx="401587" cy="3548767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TextBox 20"/>
          <p:cNvSpPr txBox="1"/>
          <p:nvPr/>
        </p:nvSpPr>
        <p:spPr>
          <a:xfrm>
            <a:off x="3124836" y="1440615"/>
            <a:ext cx="2952328" cy="61422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1">
            <a:noAutofit/>
          </a:bodyPr>
          <a:lstStyle/>
          <a:p>
            <a:pPr rtl="0"/>
            <a:r>
              <a:rPr lang="en-US" sz="2000" dirty="0" err="1" smtClean="0">
                <a:latin typeface="+mn-lt"/>
              </a:rPr>
              <a:t>Proc</a:t>
            </a:r>
            <a:r>
              <a:rPr lang="en-US" sz="2000" baseline="-25000" dirty="0" err="1" smtClean="0">
                <a:latin typeface="+mn-lt"/>
              </a:rPr>
              <a:t>k</a:t>
            </a:r>
            <a:endParaRPr lang="he-IL" sz="2000" baseline="-25000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24836" y="5769904"/>
            <a:ext cx="2952328" cy="61422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1">
            <a:noAutofit/>
          </a:bodyPr>
          <a:lstStyle/>
          <a:p>
            <a:pPr rtl="0"/>
            <a:r>
              <a:rPr lang="en-US" sz="2000" dirty="0" smtClean="0">
                <a:latin typeface="+mn-lt"/>
              </a:rPr>
              <a:t>Proc</a:t>
            </a:r>
            <a:r>
              <a:rPr lang="en-US" sz="2000" baseline="-25000" dirty="0" smtClean="0">
                <a:latin typeface="+mn-lt"/>
              </a:rPr>
              <a:t>k+2</a:t>
            </a:r>
            <a:endParaRPr lang="he-IL" sz="2000" baseline="-25000" dirty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24836" y="1016001"/>
            <a:ext cx="2952328" cy="386908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1">
            <a:noAutofit/>
          </a:bodyPr>
          <a:lstStyle/>
          <a:p>
            <a:r>
              <a:rPr lang="en-US" sz="2000" b="1" dirty="0"/>
              <a:t>…</a:t>
            </a:r>
            <a:endParaRPr lang="he-IL" sz="2000" b="1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3124836" y="6410548"/>
            <a:ext cx="2952328" cy="386908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1">
            <a:noAutofit/>
          </a:bodyPr>
          <a:lstStyle/>
          <a:p>
            <a:r>
              <a:rPr lang="en-US" sz="2000" b="1" dirty="0"/>
              <a:t>…</a:t>
            </a:r>
            <a:endParaRPr lang="he-IL" sz="2000" b="1" baseline="-25000" dirty="0"/>
          </a:p>
        </p:txBody>
      </p:sp>
      <p:sp>
        <p:nvSpPr>
          <p:cNvPr id="25" name="סוגר מסולסל שמאלי 14"/>
          <p:cNvSpPr/>
          <p:nvPr/>
        </p:nvSpPr>
        <p:spPr>
          <a:xfrm>
            <a:off x="2411330" y="2138126"/>
            <a:ext cx="420226" cy="1316519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סוגר מסולסל שמאלי 16"/>
          <p:cNvSpPr/>
          <p:nvPr/>
        </p:nvSpPr>
        <p:spPr>
          <a:xfrm>
            <a:off x="2411330" y="3526654"/>
            <a:ext cx="432048" cy="2160240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TextBox 26"/>
          <p:cNvSpPr txBox="1"/>
          <p:nvPr/>
        </p:nvSpPr>
        <p:spPr>
          <a:xfrm>
            <a:off x="6807200" y="3329100"/>
            <a:ext cx="2336800" cy="1200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>
                <a:latin typeface="+mn-lt"/>
              </a:rPr>
              <a:t>Stack frame for procedure</a:t>
            </a:r>
          </a:p>
          <a:p>
            <a:pPr algn="ctr" rtl="0"/>
            <a:r>
              <a:rPr lang="en-US" dirty="0" smtClean="0">
                <a:latin typeface="+mn-lt"/>
              </a:rPr>
              <a:t>Proc</a:t>
            </a:r>
            <a:r>
              <a:rPr lang="en-US" baseline="-25000" dirty="0" smtClean="0">
                <a:latin typeface="+mn-lt"/>
              </a:rPr>
              <a:t>k+1</a:t>
            </a:r>
            <a:r>
              <a:rPr lang="en-US" dirty="0" smtClean="0">
                <a:latin typeface="+mn-lt"/>
              </a:rPr>
              <a:t>(a</a:t>
            </a:r>
            <a:r>
              <a:rPr lang="en-US" baseline="-25000" dirty="0" smtClean="0">
                <a:latin typeface="+mn-lt"/>
              </a:rPr>
              <a:t>1</a:t>
            </a:r>
            <a:r>
              <a:rPr lang="en-US" dirty="0" smtClean="0">
                <a:latin typeface="+mn-lt"/>
              </a:rPr>
              <a:t>,…,</a:t>
            </a:r>
            <a:r>
              <a:rPr lang="en-US" dirty="0" err="1" smtClean="0">
                <a:latin typeface="+mn-lt"/>
              </a:rPr>
              <a:t>a</a:t>
            </a:r>
            <a:r>
              <a:rPr lang="en-US" baseline="-25000" dirty="0" err="1" smtClean="0">
                <a:latin typeface="+mn-lt"/>
              </a:rPr>
              <a:t>N</a:t>
            </a:r>
            <a:r>
              <a:rPr lang="en-US" dirty="0" smtClean="0">
                <a:latin typeface="+mn-lt"/>
              </a:rPr>
              <a:t>)</a:t>
            </a:r>
            <a:endParaRPr lang="he-I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08596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am-Teaching">
  <a:themeElements>
    <a:clrScheme name="Custom 4">
      <a:dk1>
        <a:srgbClr val="004080"/>
      </a:dk1>
      <a:lt1>
        <a:srgbClr val="000000"/>
      </a:lt1>
      <a:dk2>
        <a:srgbClr val="E6E6E6"/>
      </a:dk2>
      <a:lt2>
        <a:srgbClr val="000000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80FF"/>
      </a:hlink>
      <a:folHlink>
        <a:srgbClr val="6666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bg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square" rtlCol="1">
        <a:spAutoFit/>
      </a:bodyPr>
      <a:lstStyle>
        <a:defPPr algn="l" rtl="0">
          <a:defRPr sz="2000" b="1" dirty="0" smtClean="0">
            <a:solidFill>
              <a:schemeClr val="tx1"/>
            </a:solidFill>
            <a:latin typeface="+mn-lt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Noam-Teaching.thmx</Template>
  <TotalTime>15300</TotalTime>
  <Words>2661</Words>
  <Application>Microsoft Macintosh PowerPoint</Application>
  <PresentationFormat>On-screen Show (4:3)</PresentationFormat>
  <Paragraphs>902</Paragraphs>
  <Slides>64</Slides>
  <Notes>1</Notes>
  <HiddenSlides>1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  <vt:variant>
        <vt:lpstr>Custom Shows</vt:lpstr>
      </vt:variant>
      <vt:variant>
        <vt:i4>1</vt:i4>
      </vt:variant>
    </vt:vector>
  </HeadingPairs>
  <TitlesOfParts>
    <vt:vector size="77" baseType="lpstr">
      <vt:lpstr>Arial Unicode MS</vt:lpstr>
      <vt:lpstr>Calibri</vt:lpstr>
      <vt:lpstr>Calibri Light</vt:lpstr>
      <vt:lpstr>Courier New</vt:lpstr>
      <vt:lpstr>Math C</vt:lpstr>
      <vt:lpstr>ＭＳ Ｐゴシック</vt:lpstr>
      <vt:lpstr>Symbol</vt:lpstr>
      <vt:lpstr>Tahoma</vt:lpstr>
      <vt:lpstr>Times New Roman</vt:lpstr>
      <vt:lpstr>Wingdings</vt:lpstr>
      <vt:lpstr>Arial</vt:lpstr>
      <vt:lpstr>Noam-Teaching</vt:lpstr>
      <vt:lpstr>Compilation   0368-3133  2014/15a Lecture 7</vt:lpstr>
      <vt:lpstr>Code generation  for procedure calls (+ a few words on the runtime system)</vt:lpstr>
      <vt:lpstr>Code generation for procedure calls</vt:lpstr>
      <vt:lpstr>Supporting Procedures</vt:lpstr>
      <vt:lpstr>Calling Conventions</vt:lpstr>
      <vt:lpstr>Abstract Register Machine (High Level View)</vt:lpstr>
      <vt:lpstr>Abstract Register Machine (High Level View)</vt:lpstr>
      <vt:lpstr>Abstract Activation Record Stack</vt:lpstr>
      <vt:lpstr>Abstract Stack Frame</vt:lpstr>
      <vt:lpstr>Handling Procedures</vt:lpstr>
      <vt:lpstr>Abstract Register Machine</vt:lpstr>
      <vt:lpstr>Abstract Register Machine</vt:lpstr>
      <vt:lpstr>Intro: Functions Example</vt:lpstr>
      <vt:lpstr>What Can We Do with Procedures?</vt:lpstr>
      <vt:lpstr>Design Decisions</vt:lpstr>
      <vt:lpstr>Static (lexical) Scoping</vt:lpstr>
      <vt:lpstr>Dynamic Scoping</vt:lpstr>
      <vt:lpstr>Example</vt:lpstr>
      <vt:lpstr>Why do we care?</vt:lpstr>
      <vt:lpstr>Variable addresses for static scoping: first attempt</vt:lpstr>
      <vt:lpstr>Variable addresses for static scoping: first attempt</vt:lpstr>
      <vt:lpstr>Compile-Time Information on Variables</vt:lpstr>
      <vt:lpstr>Activation Record (Stack Frames)</vt:lpstr>
      <vt:lpstr>Semi-Abstract Register Machine</vt:lpstr>
      <vt:lpstr>A Logical Stack Frame (Simplified)</vt:lpstr>
      <vt:lpstr>Runtime Stack</vt:lpstr>
      <vt:lpstr>Activation Record (frame)</vt:lpstr>
      <vt:lpstr>Runtime Stack</vt:lpstr>
      <vt:lpstr>Code Blocks</vt:lpstr>
      <vt:lpstr>L-Values of Local Variables</vt:lpstr>
      <vt:lpstr>Pentium Runtime Stack</vt:lpstr>
      <vt:lpstr>Accessing Stack Variables</vt:lpstr>
      <vt:lpstr>Factorial – fact(int n)</vt:lpstr>
      <vt:lpstr>Call Sequences</vt:lpstr>
      <vt:lpstr>Call Sequences</vt:lpstr>
      <vt:lpstr>“To Callee-save or to Caller-save?”</vt:lpstr>
      <vt:lpstr>Caller-Save and Callee-Save Registers</vt:lpstr>
      <vt:lpstr>Callee-Save Registers</vt:lpstr>
      <vt:lpstr>Caller-Save Registers</vt:lpstr>
      <vt:lpstr>Parameter Passing</vt:lpstr>
      <vt:lpstr>Activation Records &amp;  Language Design</vt:lpstr>
      <vt:lpstr>Compile-Time Information on Variables</vt:lpstr>
      <vt:lpstr>Scoping</vt:lpstr>
      <vt:lpstr>Nested Procedures</vt:lpstr>
      <vt:lpstr>Example: Nested Procedures</vt:lpstr>
      <vt:lpstr>Nested Procedures</vt:lpstr>
      <vt:lpstr>Nested Procedures</vt:lpstr>
      <vt:lpstr>Nested Procedures</vt:lpstr>
      <vt:lpstr>Lexical Pointers </vt:lpstr>
      <vt:lpstr>Lexical Pointers </vt:lpstr>
      <vt:lpstr>Activation Records: Remarks</vt:lpstr>
      <vt:lpstr>Stack Frames</vt:lpstr>
      <vt:lpstr>Non-Local goto in C syntax</vt:lpstr>
      <vt:lpstr>Non-local gotos in C</vt:lpstr>
      <vt:lpstr>Non-Local Transfer of Control in C</vt:lpstr>
      <vt:lpstr>Variable Length Frame Size</vt:lpstr>
      <vt:lpstr>Limitations</vt:lpstr>
      <vt:lpstr>Frame-Resident Variables</vt:lpstr>
      <vt:lpstr>The Frames in Different Architectures</vt:lpstr>
      <vt:lpstr>Limitations of Stack Frames</vt:lpstr>
      <vt:lpstr>Compiler Implementation</vt:lpstr>
      <vt:lpstr>Basic Compiler Phases</vt:lpstr>
      <vt:lpstr>Hidden in the frame ADT</vt:lpstr>
      <vt:lpstr>Activation Records: Summary</vt:lpstr>
      <vt:lpstr>Custom Show 1</vt:lpstr>
    </vt:vector>
  </TitlesOfParts>
  <Company>University of Wisconsin</Company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Parametric Shape Analysis via 3-Valued Logic</dc:title>
  <dc:creator>Thomas Reps</dc:creator>
  <cp:lastModifiedBy>Noam Rinetzky</cp:lastModifiedBy>
  <cp:revision>2048</cp:revision>
  <cp:lastPrinted>2013-10-15T05:56:26Z</cp:lastPrinted>
  <dcterms:created xsi:type="dcterms:W3CDTF">1998-04-16T20:54:14Z</dcterms:created>
  <dcterms:modified xsi:type="dcterms:W3CDTF">2016-12-26T12:54:08Z</dcterms:modified>
</cp:coreProperties>
</file>