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180"/>
  </p:notesMasterIdLst>
  <p:handoutMasterIdLst>
    <p:handoutMasterId r:id="rId181"/>
  </p:handoutMasterIdLst>
  <p:sldIdLst>
    <p:sldId id="256" r:id="rId2"/>
    <p:sldId id="1200" r:id="rId3"/>
    <p:sldId id="1211" r:id="rId4"/>
    <p:sldId id="1212" r:id="rId5"/>
    <p:sldId id="1210" r:id="rId6"/>
    <p:sldId id="1215" r:id="rId7"/>
    <p:sldId id="1219" r:id="rId8"/>
    <p:sldId id="1235" r:id="rId9"/>
    <p:sldId id="1236" r:id="rId10"/>
    <p:sldId id="1237" r:id="rId11"/>
    <p:sldId id="1238" r:id="rId12"/>
    <p:sldId id="1239" r:id="rId13"/>
    <p:sldId id="1240" r:id="rId14"/>
    <p:sldId id="1241" r:id="rId15"/>
    <p:sldId id="1242" r:id="rId16"/>
    <p:sldId id="1243" r:id="rId17"/>
    <p:sldId id="1244" r:id="rId18"/>
    <p:sldId id="1245" r:id="rId19"/>
    <p:sldId id="1246" r:id="rId20"/>
    <p:sldId id="1247" r:id="rId21"/>
    <p:sldId id="1248" r:id="rId22"/>
    <p:sldId id="1249" r:id="rId23"/>
    <p:sldId id="1250" r:id="rId24"/>
    <p:sldId id="1251" r:id="rId25"/>
    <p:sldId id="1252" r:id="rId26"/>
    <p:sldId id="1253" r:id="rId27"/>
    <p:sldId id="1254" r:id="rId28"/>
    <p:sldId id="1255" r:id="rId29"/>
    <p:sldId id="1256" r:id="rId30"/>
    <p:sldId id="1257" r:id="rId31"/>
    <p:sldId id="1258" r:id="rId32"/>
    <p:sldId id="1259" r:id="rId33"/>
    <p:sldId id="1260" r:id="rId34"/>
    <p:sldId id="1261" r:id="rId35"/>
    <p:sldId id="1262" r:id="rId36"/>
    <p:sldId id="1263" r:id="rId37"/>
    <p:sldId id="1264" r:id="rId38"/>
    <p:sldId id="1265" r:id="rId39"/>
    <p:sldId id="1266" r:id="rId40"/>
    <p:sldId id="1267" r:id="rId41"/>
    <p:sldId id="1268" r:id="rId42"/>
    <p:sldId id="1269" r:id="rId43"/>
    <p:sldId id="1270" r:id="rId44"/>
    <p:sldId id="1271" r:id="rId45"/>
    <p:sldId id="1272" r:id="rId46"/>
    <p:sldId id="1273" r:id="rId47"/>
    <p:sldId id="1274" r:id="rId48"/>
    <p:sldId id="1275" r:id="rId49"/>
    <p:sldId id="1276" r:id="rId50"/>
    <p:sldId id="1277" r:id="rId51"/>
    <p:sldId id="1278" r:id="rId52"/>
    <p:sldId id="1279" r:id="rId53"/>
    <p:sldId id="1280" r:id="rId54"/>
    <p:sldId id="1281" r:id="rId55"/>
    <p:sldId id="1282" r:id="rId56"/>
    <p:sldId id="1283" r:id="rId57"/>
    <p:sldId id="1284" r:id="rId58"/>
    <p:sldId id="1285" r:id="rId59"/>
    <p:sldId id="1286" r:id="rId60"/>
    <p:sldId id="1287" r:id="rId61"/>
    <p:sldId id="1288" r:id="rId62"/>
    <p:sldId id="1289" r:id="rId63"/>
    <p:sldId id="1290" r:id="rId64"/>
    <p:sldId id="1291" r:id="rId65"/>
    <p:sldId id="1292" r:id="rId66"/>
    <p:sldId id="1293" r:id="rId67"/>
    <p:sldId id="1294" r:id="rId68"/>
    <p:sldId id="1295" r:id="rId69"/>
    <p:sldId id="1296" r:id="rId70"/>
    <p:sldId id="1297" r:id="rId71"/>
    <p:sldId id="1298" r:id="rId72"/>
    <p:sldId id="1299" r:id="rId73"/>
    <p:sldId id="1300" r:id="rId74"/>
    <p:sldId id="1301" r:id="rId75"/>
    <p:sldId id="1302" r:id="rId76"/>
    <p:sldId id="1303" r:id="rId77"/>
    <p:sldId id="1304" r:id="rId78"/>
    <p:sldId id="1305" r:id="rId79"/>
    <p:sldId id="1306" r:id="rId80"/>
    <p:sldId id="1307" r:id="rId81"/>
    <p:sldId id="1308" r:id="rId82"/>
    <p:sldId id="1309" r:id="rId83"/>
    <p:sldId id="1310" r:id="rId84"/>
    <p:sldId id="1311" r:id="rId85"/>
    <p:sldId id="1312" r:id="rId86"/>
    <p:sldId id="1313" r:id="rId87"/>
    <p:sldId id="1314" r:id="rId88"/>
    <p:sldId id="1315" r:id="rId89"/>
    <p:sldId id="1316" r:id="rId90"/>
    <p:sldId id="1317" r:id="rId91"/>
    <p:sldId id="1318" r:id="rId92"/>
    <p:sldId id="1319" r:id="rId93"/>
    <p:sldId id="1320" r:id="rId94"/>
    <p:sldId id="1321" r:id="rId95"/>
    <p:sldId id="1322" r:id="rId96"/>
    <p:sldId id="1323" r:id="rId97"/>
    <p:sldId id="1324" r:id="rId98"/>
    <p:sldId id="1325" r:id="rId99"/>
    <p:sldId id="1326" r:id="rId100"/>
    <p:sldId id="1327" r:id="rId101"/>
    <p:sldId id="1328" r:id="rId102"/>
    <p:sldId id="1329" r:id="rId103"/>
    <p:sldId id="1330" r:id="rId104"/>
    <p:sldId id="1331" r:id="rId105"/>
    <p:sldId id="1332" r:id="rId106"/>
    <p:sldId id="1333" r:id="rId107"/>
    <p:sldId id="1334" r:id="rId108"/>
    <p:sldId id="1335" r:id="rId109"/>
    <p:sldId id="1336" r:id="rId110"/>
    <p:sldId id="1337" r:id="rId111"/>
    <p:sldId id="1338" r:id="rId112"/>
    <p:sldId id="1339" r:id="rId113"/>
    <p:sldId id="1340" r:id="rId114"/>
    <p:sldId id="1341" r:id="rId115"/>
    <p:sldId id="1342" r:id="rId116"/>
    <p:sldId id="1343" r:id="rId117"/>
    <p:sldId id="1344" r:id="rId118"/>
    <p:sldId id="1345" r:id="rId119"/>
    <p:sldId id="1346" r:id="rId120"/>
    <p:sldId id="1347" r:id="rId121"/>
    <p:sldId id="1348" r:id="rId122"/>
    <p:sldId id="1349" r:id="rId123"/>
    <p:sldId id="1350" r:id="rId124"/>
    <p:sldId id="1351" r:id="rId125"/>
    <p:sldId id="1352" r:id="rId126"/>
    <p:sldId id="1353" r:id="rId127"/>
    <p:sldId id="1354" r:id="rId128"/>
    <p:sldId id="1355" r:id="rId129"/>
    <p:sldId id="1356" r:id="rId130"/>
    <p:sldId id="1357" r:id="rId131"/>
    <p:sldId id="1358" r:id="rId132"/>
    <p:sldId id="1359" r:id="rId133"/>
    <p:sldId id="1360" r:id="rId134"/>
    <p:sldId id="1361" r:id="rId135"/>
    <p:sldId id="1362" r:id="rId136"/>
    <p:sldId id="1363" r:id="rId137"/>
    <p:sldId id="1364" r:id="rId138"/>
    <p:sldId id="1365" r:id="rId139"/>
    <p:sldId id="1366" r:id="rId140"/>
    <p:sldId id="1367" r:id="rId141"/>
    <p:sldId id="1368" r:id="rId142"/>
    <p:sldId id="1369" r:id="rId143"/>
    <p:sldId id="1370" r:id="rId144"/>
    <p:sldId id="1371" r:id="rId145"/>
    <p:sldId id="1372" r:id="rId146"/>
    <p:sldId id="1373" r:id="rId147"/>
    <p:sldId id="1374" r:id="rId148"/>
    <p:sldId id="1375" r:id="rId149"/>
    <p:sldId id="1376" r:id="rId150"/>
    <p:sldId id="1377" r:id="rId151"/>
    <p:sldId id="1378" r:id="rId152"/>
    <p:sldId id="1379" r:id="rId153"/>
    <p:sldId id="1380" r:id="rId154"/>
    <p:sldId id="1381" r:id="rId155"/>
    <p:sldId id="1382" r:id="rId156"/>
    <p:sldId id="1383" r:id="rId157"/>
    <p:sldId id="1384" r:id="rId158"/>
    <p:sldId id="1385" r:id="rId159"/>
    <p:sldId id="1386" r:id="rId160"/>
    <p:sldId id="1387" r:id="rId161"/>
    <p:sldId id="1388" r:id="rId162"/>
    <p:sldId id="1389" r:id="rId163"/>
    <p:sldId id="1390" r:id="rId164"/>
    <p:sldId id="1391" r:id="rId165"/>
    <p:sldId id="1392" r:id="rId166"/>
    <p:sldId id="1393" r:id="rId167"/>
    <p:sldId id="1394" r:id="rId168"/>
    <p:sldId id="1395" r:id="rId169"/>
    <p:sldId id="1396" r:id="rId170"/>
    <p:sldId id="1397" r:id="rId171"/>
    <p:sldId id="1398" r:id="rId172"/>
    <p:sldId id="1399" r:id="rId173"/>
    <p:sldId id="1400" r:id="rId174"/>
    <p:sldId id="1401" r:id="rId175"/>
    <p:sldId id="1402" r:id="rId176"/>
    <p:sldId id="1403" r:id="rId177"/>
    <p:sldId id="1404" r:id="rId178"/>
    <p:sldId id="1405" r:id="rId179"/>
  </p:sldIdLst>
  <p:sldSz cx="9144000" cy="6858000" type="screen4x3"/>
  <p:notesSz cx="6769100" cy="9906000"/>
  <p:custShowLst>
    <p:custShow name="Custom Show 1" id="0">
      <p:sldLst>
        <p:sld r:id="rId2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E1E1"/>
    <a:srgbClr val="008000"/>
    <a:srgbClr val="009900"/>
    <a:srgbClr val="FF0000"/>
    <a:srgbClr val="F0F0F0"/>
    <a:srgbClr val="F02E00"/>
    <a:srgbClr val="FFC76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188" autoAdjust="0"/>
    <p:restoredTop sz="80934" autoAdjust="0"/>
  </p:normalViewPr>
  <p:slideViewPr>
    <p:cSldViewPr snapToGrid="0">
      <p:cViewPr>
        <p:scale>
          <a:sx n="185" d="100"/>
          <a:sy n="185" d="100"/>
        </p:scale>
        <p:origin x="44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9664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notesMaster" Target="notesMasters/notesMaster1.xml"/><Relationship Id="rId181" Type="http://schemas.openxmlformats.org/officeDocument/2006/relationships/handoutMaster" Target="handoutMasters/handoutMaster1.xml"/><Relationship Id="rId182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viewProps" Target="viewProps.xml"/><Relationship Id="rId184" Type="http://schemas.openxmlformats.org/officeDocument/2006/relationships/theme" Target="theme/theme1.xml"/><Relationship Id="rId185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1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174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149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90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EE708E-6A73-4E56-B6EB-A31BF0DE81DC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288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35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665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0471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0113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3774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3560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073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55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BC06D0-30F8-4E29-ADC9-9266C331CD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85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 baseline="0"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 baseline="0"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0" i="0" baseline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 0368</a:t>
            </a:r>
            <a:r>
              <a:rPr lang="en-US" sz="3200" dirty="0"/>
              <a:t>-3133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3838" y="2785012"/>
            <a:ext cx="6400800" cy="2729806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6:</a:t>
            </a:r>
            <a:endParaRPr lang="en-US" dirty="0" smtClean="0"/>
          </a:p>
          <a:p>
            <a:r>
              <a:rPr lang="en-US" b="1" dirty="0" smtClean="0"/>
              <a:t>Attribute Grammars</a:t>
            </a:r>
            <a:endParaRPr lang="en-US" b="1" dirty="0" smtClean="0"/>
          </a:p>
          <a:p>
            <a:r>
              <a:rPr lang="en-US" b="1" dirty="0" smtClean="0"/>
              <a:t>IR</a:t>
            </a:r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Directed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attributes</a:t>
            </a:r>
          </a:p>
          <a:p>
            <a:pPr lvl="1"/>
            <a:r>
              <a:rPr lang="en-US" dirty="0" smtClean="0"/>
              <a:t>Attributes attached to grammar symbols</a:t>
            </a:r>
          </a:p>
          <a:p>
            <a:r>
              <a:rPr lang="en-US" dirty="0" smtClean="0"/>
              <a:t>Semantic actions</a:t>
            </a:r>
          </a:p>
          <a:p>
            <a:pPr lvl="1"/>
            <a:r>
              <a:rPr lang="en-US" dirty="0" smtClean="0"/>
              <a:t>How to update the attributes</a:t>
            </a:r>
          </a:p>
          <a:p>
            <a:pPr lvl="1"/>
            <a:endParaRPr lang="en-US" dirty="0"/>
          </a:p>
          <a:p>
            <a:r>
              <a:rPr lang="en-US" dirty="0" smtClean="0"/>
              <a:t>Attribute grammars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07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100</a:t>
            </a:fld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271665"/>
            <a:ext cx="3600400" cy="2952328"/>
          </a:xfrm>
          <a:prstGeom prst="rect">
            <a:avLst/>
          </a:prstGeom>
          <a:noFill/>
          <a:ln/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l" rtl="0">
              <a:spcBef>
                <a:spcPct val="20000"/>
              </a:spcBef>
            </a:pP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(while (</a:t>
            </a:r>
            <a:r>
              <a:rPr lang="en-US" sz="2800" i="1" dirty="0" err="1" smtClean="0">
                <a:latin typeface="+mn-lt"/>
              </a:rPr>
              <a:t>expr</a:t>
            </a:r>
            <a:r>
              <a:rPr lang="en-US" sz="2800" i="1" dirty="0" smtClean="0">
                <a:latin typeface="+mn-lt"/>
              </a:rPr>
              <a:t>) stmt)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5976" y="1268760"/>
            <a:ext cx="45006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400" dirty="0" smtClean="0">
                <a:latin typeface="+mn-lt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 be a new label.</a:t>
            </a:r>
          </a:p>
          <a:p>
            <a:pPr algn="l" rtl="0"/>
            <a:r>
              <a:rPr lang="en-US" sz="2400" dirty="0" smtClean="0">
                <a:latin typeface="+mn-lt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</a:rPr>
              <a:t> be a new label.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: )</a:t>
            </a:r>
          </a:p>
          <a:p>
            <a:pPr algn="l" rtl="0"/>
            <a:r>
              <a:rPr lang="en-US" sz="2400" dirty="0" smtClean="0">
                <a:latin typeface="+mn-lt"/>
              </a:rPr>
              <a:t>Let t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 err="1" smtClean="0">
                <a:latin typeface="+mn-lt"/>
              </a:rPr>
              <a:t>expr</a:t>
            </a:r>
            <a:r>
              <a:rPr lang="en-US" sz="2400" dirty="0" smtClean="0">
                <a:latin typeface="+mn-lt"/>
              </a:rPr>
              <a:t>)</a:t>
            </a:r>
          </a:p>
          <a:p>
            <a:pPr algn="l" rtl="0"/>
            <a:r>
              <a:rPr lang="de-DE" sz="2400" dirty="0" smtClean="0">
                <a:latin typeface="+mn-lt"/>
              </a:rPr>
              <a:t>Emit( IfZ t Goto Lafter; )</a:t>
            </a:r>
          </a:p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(stmt)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</a:rPr>
              <a:t>Goto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</a:rPr>
              <a:t>: )</a:t>
            </a:r>
            <a:endParaRPr lang="en-US" sz="24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22" y="0"/>
            <a:ext cx="7772400" cy="1143000"/>
          </a:xfrm>
        </p:spPr>
        <p:txBody>
          <a:bodyPr/>
          <a:lstStyle/>
          <a:p>
            <a:r>
              <a:rPr lang="en-US" sz="4000" b="1" dirty="0" err="1" smtClean="0"/>
              <a:t>cgen</a:t>
            </a:r>
            <a:r>
              <a:rPr lang="en-US" sz="4000" dirty="0" smtClean="0"/>
              <a:t> for short-circuit disjunction</a:t>
            </a:r>
            <a:endParaRPr lang="en-US" sz="4000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862013" y="1916113"/>
            <a:ext cx="3190875" cy="620712"/>
          </a:xfrm>
          <a:noFill/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 err="1" smtClean="0">
                <a:cs typeface="Courier New" pitchFamily="49" charset="0"/>
              </a:rPr>
              <a:t>cgen</a:t>
            </a:r>
            <a:r>
              <a:rPr lang="en-US" sz="2800" dirty="0" smtClean="0">
                <a:cs typeface="Courier New" pitchFamily="49" charset="0"/>
              </a:rPr>
              <a:t>(e1 || e2)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101</a:t>
            </a:fld>
            <a:endParaRPr lang="he-IL"/>
          </a:p>
        </p:txBody>
      </p:sp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3995738" y="1412776"/>
            <a:ext cx="48609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Emit(_t1 = 0; _t2 = 0;)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Let </a:t>
            </a:r>
            <a:r>
              <a:rPr lang="en-US" sz="2800" dirty="0" err="1" smtClean="0">
                <a:latin typeface="+mn-lt"/>
                <a:cs typeface="Courier New"/>
              </a:rPr>
              <a:t>L</a:t>
            </a:r>
            <a:r>
              <a:rPr lang="en-US" sz="2800" baseline="-25000" dirty="0" err="1" smtClean="0">
                <a:latin typeface="+mn-lt"/>
                <a:cs typeface="Courier New"/>
              </a:rPr>
              <a:t>after</a:t>
            </a:r>
            <a:r>
              <a:rPr lang="en-US" sz="2800" dirty="0" smtClean="0">
                <a:latin typeface="+mn-lt"/>
                <a:cs typeface="Courier New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Let _t1 = </a:t>
            </a:r>
            <a:r>
              <a:rPr lang="en-US" sz="2800" b="1" dirty="0" err="1" smtClean="0">
                <a:latin typeface="+mn-lt"/>
                <a:cs typeface="Courier New"/>
              </a:rPr>
              <a:t>cgen</a:t>
            </a:r>
            <a:r>
              <a:rPr lang="en-US" sz="2800" dirty="0" smtClean="0">
                <a:latin typeface="+mn-lt"/>
                <a:cs typeface="Courier New"/>
              </a:rPr>
              <a:t>(e1)</a:t>
            </a:r>
            <a:endParaRPr lang="en-US" sz="2800" dirty="0">
              <a:latin typeface="+mn-lt"/>
              <a:cs typeface="Courier New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Emit( </a:t>
            </a:r>
            <a:r>
              <a:rPr lang="en-US" sz="2800" dirty="0" err="1" smtClean="0">
                <a:latin typeface="+mn-lt"/>
                <a:cs typeface="Courier New"/>
              </a:rPr>
              <a:t>IfNZ</a:t>
            </a:r>
            <a:r>
              <a:rPr lang="en-US" sz="2800" dirty="0" smtClean="0">
                <a:latin typeface="+mn-lt"/>
                <a:cs typeface="Courier New"/>
              </a:rPr>
              <a:t> _t1 </a:t>
            </a:r>
            <a:r>
              <a:rPr lang="en-US" sz="2800" dirty="0" err="1" smtClean="0">
                <a:latin typeface="+mn-lt"/>
                <a:cs typeface="Courier New"/>
              </a:rPr>
              <a:t>Goto</a:t>
            </a:r>
            <a:r>
              <a:rPr lang="en-US" sz="2800" dirty="0" smtClean="0">
                <a:latin typeface="+mn-lt"/>
                <a:cs typeface="Courier New"/>
              </a:rPr>
              <a:t> </a:t>
            </a:r>
            <a:r>
              <a:rPr lang="en-US" sz="2800" dirty="0" err="1" smtClean="0">
                <a:latin typeface="+mn-lt"/>
                <a:cs typeface="Courier New"/>
              </a:rPr>
              <a:t>L</a:t>
            </a:r>
            <a:r>
              <a:rPr lang="en-US" sz="2800" baseline="-25000" dirty="0" err="1" smtClean="0">
                <a:latin typeface="+mn-lt"/>
                <a:cs typeface="Courier New"/>
              </a:rPr>
              <a:t>after</a:t>
            </a:r>
            <a:r>
              <a:rPr lang="en-US" sz="2800" dirty="0" smtClean="0">
                <a:latin typeface="+mn-lt"/>
                <a:cs typeface="Courier New"/>
              </a:rPr>
              <a:t>)</a:t>
            </a:r>
            <a:endParaRPr lang="en-US" sz="2800" dirty="0">
              <a:latin typeface="+mn-lt"/>
              <a:cs typeface="Courier New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Let _t2 = </a:t>
            </a:r>
            <a:r>
              <a:rPr lang="en-US" sz="2800" b="1" dirty="0" err="1" smtClean="0">
                <a:latin typeface="+mn-lt"/>
                <a:cs typeface="Courier New"/>
              </a:rPr>
              <a:t>cgen</a:t>
            </a:r>
            <a:r>
              <a:rPr lang="en-US" sz="2800" dirty="0" smtClean="0">
                <a:latin typeface="+mn-lt"/>
                <a:cs typeface="Courier New"/>
              </a:rPr>
              <a:t>(e2)</a:t>
            </a:r>
            <a:endParaRPr lang="en-US" sz="2800" dirty="0">
              <a:latin typeface="+mn-lt"/>
              <a:cs typeface="Courier New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Emit( </a:t>
            </a:r>
            <a:r>
              <a:rPr lang="en-US" sz="2800" dirty="0" err="1" smtClean="0">
                <a:latin typeface="+mn-lt"/>
                <a:cs typeface="Courier New"/>
              </a:rPr>
              <a:t>L</a:t>
            </a:r>
            <a:r>
              <a:rPr lang="en-US" sz="2800" baseline="-25000" dirty="0" err="1" smtClean="0">
                <a:latin typeface="+mn-lt"/>
                <a:cs typeface="Courier New"/>
              </a:rPr>
              <a:t>after</a:t>
            </a:r>
            <a:r>
              <a:rPr lang="en-US" sz="2800" dirty="0" smtClean="0">
                <a:latin typeface="+mn-lt"/>
                <a:cs typeface="Courier New"/>
              </a:rPr>
              <a:t>: </a:t>
            </a:r>
            <a:r>
              <a:rPr lang="en-US" sz="2800" dirty="0" smtClean="0">
                <a:latin typeface="+mn-lt"/>
                <a:cs typeface="Courier New"/>
                <a:sym typeface="Wingdings" pitchFamily="2" charset="2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  <a:sym typeface="Wingdings" pitchFamily="2" charset="2"/>
              </a:rPr>
              <a:t>Emit( _t = _t1 || _t2;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  <a:sym typeface="Wingdings" pitchFamily="2" charset="2"/>
              </a:rPr>
              <a:t>Return _t</a:t>
            </a:r>
            <a:br>
              <a:rPr lang="en-US" sz="2800" dirty="0" smtClean="0">
                <a:latin typeface="+mn-lt"/>
                <a:cs typeface="Courier New"/>
                <a:sym typeface="Wingdings" pitchFamily="2" charset="2"/>
              </a:rPr>
            </a:br>
            <a:endParaRPr lang="en-US" sz="2800" dirty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3797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optimization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102</a:t>
            </a:fld>
            <a:endParaRPr lang="en-US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99" y="2676411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 a counter for temporaries in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  <a:p>
            <a:r>
              <a:rPr lang="en-US" dirty="0" smtClean="0"/>
              <a:t>Initially: </a:t>
            </a:r>
            <a:r>
              <a:rPr lang="en-US" dirty="0" smtClean="0">
                <a:solidFill>
                  <a:srgbClr val="0000FF"/>
                </a:solidFill>
              </a:rPr>
              <a:t>c = 0</a:t>
            </a:r>
            <a:endParaRPr lang="en-US" dirty="0" smtClean="0"/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A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Let B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Emit(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= A </a:t>
            </a:r>
            <a:r>
              <a:rPr lang="en-US" i="1" dirty="0" smtClean="0"/>
              <a:t>op</a:t>
            </a:r>
            <a:r>
              <a:rPr lang="en-US" dirty="0" smtClean="0"/>
              <a:t> B; )</a:t>
            </a:r>
            <a:br>
              <a:rPr lang="en-US" dirty="0" smtClean="0"/>
            </a:br>
            <a:r>
              <a:rPr lang="en-US" dirty="0" smtClean="0"/>
              <a:t>    Return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820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translation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cgen</a:t>
            </a:r>
            <a:r>
              <a:rPr lang="en-US" sz="2800" dirty="0" smtClean="0"/>
              <a:t> translation shown so far very inefficient</a:t>
            </a:r>
          </a:p>
          <a:p>
            <a:pPr lvl="1"/>
            <a:r>
              <a:rPr lang="en-US" sz="2400" dirty="0" smtClean="0"/>
              <a:t>Generates (too) many temporaries – one per sub-expression</a:t>
            </a:r>
          </a:p>
          <a:p>
            <a:pPr lvl="1"/>
            <a:r>
              <a:rPr lang="en-US" sz="2400" dirty="0" smtClean="0"/>
              <a:t>Generates many instructions – at least one per sub-expression</a:t>
            </a:r>
          </a:p>
          <a:p>
            <a:r>
              <a:rPr lang="en-US" sz="2800" dirty="0" smtClean="0"/>
              <a:t>Expensive in terms of running time and space</a:t>
            </a:r>
          </a:p>
          <a:p>
            <a:r>
              <a:rPr lang="en-US" sz="2800" dirty="0" smtClean="0"/>
              <a:t>Code bloat</a:t>
            </a:r>
          </a:p>
          <a:p>
            <a:endParaRPr lang="en-US" sz="2800" dirty="0" smtClean="0"/>
          </a:p>
          <a:p>
            <a:r>
              <a:rPr lang="en-US" sz="2800" dirty="0" smtClean="0"/>
              <a:t>We can do much better … </a:t>
            </a:r>
            <a:endParaRPr lang="he-IL" sz="2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48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Maintain a counter for temporaries in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  <a:p>
            <a:r>
              <a:rPr lang="en-US" dirty="0" smtClean="0"/>
              <a:t>Initially: </a:t>
            </a:r>
            <a:r>
              <a:rPr lang="en-US" dirty="0" smtClean="0">
                <a:solidFill>
                  <a:srgbClr val="0000FF"/>
                </a:solidFill>
              </a:rPr>
              <a:t>c = 0</a:t>
            </a:r>
            <a:endParaRPr lang="en-US" dirty="0" smtClean="0"/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A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Let B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Emit(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= A </a:t>
            </a:r>
            <a:r>
              <a:rPr lang="en-US" i="1" dirty="0" smtClean="0"/>
              <a:t>op</a:t>
            </a:r>
            <a:r>
              <a:rPr lang="en-US" dirty="0" smtClean="0"/>
              <a:t> B; )</a:t>
            </a:r>
            <a:br>
              <a:rPr lang="en-US" dirty="0" smtClean="0"/>
            </a:br>
            <a:r>
              <a:rPr lang="en-US" dirty="0" smtClean="0"/>
              <a:t>    Return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b="1" dirty="0" smtClean="0">
                <a:solidFill>
                  <a:srgbClr val="1A8CFF"/>
                </a:solidFill>
              </a:rPr>
              <a:t>Observation: temporaries in </a:t>
            </a:r>
            <a:r>
              <a:rPr lang="en-US" b="1" dirty="0" err="1" smtClean="0">
                <a:solidFill>
                  <a:srgbClr val="1A8CFF"/>
                </a:solidFill>
              </a:rPr>
              <a:t>cgen</a:t>
            </a:r>
            <a:r>
              <a:rPr lang="en-US" b="1" dirty="0" smtClean="0">
                <a:solidFill>
                  <a:srgbClr val="1A8CFF"/>
                </a:solidFill>
              </a:rPr>
              <a:t>(e</a:t>
            </a:r>
            <a:r>
              <a:rPr lang="en-US" b="1" baseline="-25000" dirty="0" smtClean="0">
                <a:solidFill>
                  <a:srgbClr val="1A8CFF"/>
                </a:solidFill>
              </a:rPr>
              <a:t>1</a:t>
            </a:r>
            <a:r>
              <a:rPr lang="en-US" b="1" dirty="0" smtClean="0">
                <a:solidFill>
                  <a:srgbClr val="1A8CFF"/>
                </a:solidFill>
              </a:rPr>
              <a:t>) can be reused in </a:t>
            </a:r>
            <a:r>
              <a:rPr lang="en-US" b="1" dirty="0" err="1" smtClean="0">
                <a:solidFill>
                  <a:srgbClr val="1A8CFF"/>
                </a:solidFill>
              </a:rPr>
              <a:t>cgen</a:t>
            </a:r>
            <a:r>
              <a:rPr lang="en-US" b="1" dirty="0" smtClean="0">
                <a:solidFill>
                  <a:srgbClr val="1A8CFF"/>
                </a:solidFill>
              </a:rPr>
              <a:t>(e</a:t>
            </a:r>
            <a:r>
              <a:rPr lang="en-US" b="1" baseline="-25000" dirty="0" smtClean="0">
                <a:solidFill>
                  <a:srgbClr val="1A8CFF"/>
                </a:solidFill>
              </a:rPr>
              <a:t>2</a:t>
            </a:r>
            <a:r>
              <a:rPr lang="en-US" b="1" dirty="0" smtClean="0">
                <a:solidFill>
                  <a:srgbClr val="1A8CFF"/>
                </a:solidFill>
              </a:rPr>
              <a:t>)</a:t>
            </a:r>
            <a:endParaRPr lang="he-IL" b="1" dirty="0">
              <a:solidFill>
                <a:srgbClr val="1A8CFF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249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Observation – naïve translation needlessly generates temporaries for leaf expressions</a:t>
            </a:r>
          </a:p>
          <a:p>
            <a:r>
              <a:rPr lang="en-US" b="1" dirty="0" smtClean="0">
                <a:solidFill>
                  <a:srgbClr val="1A8CFF"/>
                </a:solidFill>
              </a:rPr>
              <a:t>Observation – temporaries used exactly once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Once a temporary has been read it can be reused for another sub-expression</a:t>
            </a:r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_t1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Let _t2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Emit( _t =_t1 </a:t>
            </a:r>
            <a:r>
              <a:rPr lang="en-US" i="1" dirty="0" smtClean="0"/>
              <a:t>op</a:t>
            </a:r>
            <a:r>
              <a:rPr lang="en-US" dirty="0" smtClean="0"/>
              <a:t> _t2; )</a:t>
            </a:r>
            <a:br>
              <a:rPr lang="en-US" dirty="0" smtClean="0"/>
            </a:br>
            <a:r>
              <a:rPr lang="en-US" dirty="0" smtClean="0"/>
              <a:t>    Return t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 smtClean="0"/>
              <a:t>Temporaries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 can be reused in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90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Sethi-Ullman</a:t>
            </a:r>
            <a:r>
              <a:rPr lang="en-US" dirty="0" smtClean="0"/>
              <a:t> translation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799" y="1981200"/>
            <a:ext cx="8213607" cy="4114800"/>
          </a:xfrm>
        </p:spPr>
        <p:txBody>
          <a:bodyPr/>
          <a:lstStyle/>
          <a:p>
            <a:r>
              <a:rPr lang="en-US" dirty="0" smtClean="0"/>
              <a:t>Algorithm by Ravi </a:t>
            </a:r>
            <a:r>
              <a:rPr lang="en-US" dirty="0" err="1" smtClean="0"/>
              <a:t>Sethi</a:t>
            </a:r>
            <a:r>
              <a:rPr lang="en-US" dirty="0" smtClean="0"/>
              <a:t> and Jeffrey D. </a:t>
            </a:r>
            <a:r>
              <a:rPr lang="en-US" dirty="0" err="1" smtClean="0"/>
              <a:t>Ullman</a:t>
            </a:r>
            <a:r>
              <a:rPr lang="en-US" dirty="0" smtClean="0"/>
              <a:t> to emit optimal TAC</a:t>
            </a:r>
          </a:p>
          <a:p>
            <a:pPr lvl="1"/>
            <a:r>
              <a:rPr lang="en-US" dirty="0" smtClean="0"/>
              <a:t>Minimizes number of temporaries</a:t>
            </a:r>
          </a:p>
          <a:p>
            <a:r>
              <a:rPr lang="en-US" sz="2800" dirty="0" smtClean="0"/>
              <a:t>Main data structure in algorithm is a stack of temporaries</a:t>
            </a:r>
          </a:p>
          <a:p>
            <a:pPr lvl="1"/>
            <a:r>
              <a:rPr lang="en-US" sz="2400" dirty="0" smtClean="0"/>
              <a:t>Stack corresponds to recursive invocations of _t = </a:t>
            </a:r>
            <a:r>
              <a:rPr lang="en-US" sz="2400" b="1" dirty="0" err="1" smtClean="0"/>
              <a:t>cgen</a:t>
            </a:r>
            <a:r>
              <a:rPr lang="en-US" sz="2400" dirty="0" smtClean="0"/>
              <a:t>(e)</a:t>
            </a:r>
          </a:p>
          <a:p>
            <a:pPr lvl="1"/>
            <a:r>
              <a:rPr lang="en-US" sz="2400" dirty="0" smtClean="0"/>
              <a:t>All the temporaries on the stack are live</a:t>
            </a:r>
          </a:p>
          <a:p>
            <a:pPr lvl="2"/>
            <a:r>
              <a:rPr lang="en-US" dirty="0" smtClean="0"/>
              <a:t>Live = contain a value that is needed later on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19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dirty="0"/>
              <a:t>Live </a:t>
            </a:r>
            <a:r>
              <a:rPr lang="en-US" dirty="0" smtClean="0"/>
              <a:t>temporaries stack</a:t>
            </a:r>
            <a:endParaRPr lang="en-US" dirty="0"/>
          </a:p>
        </p:txBody>
      </p:sp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353425" cy="352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Implementation: use counter </a:t>
            </a:r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/>
              <a:t> to implement live </a:t>
            </a:r>
            <a:r>
              <a:rPr lang="en-US" dirty="0" smtClean="0"/>
              <a:t>temporaries stack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Temporaries _t(0), … , _t(c</a:t>
            </a:r>
            <a:r>
              <a:rPr lang="en-US" dirty="0"/>
              <a:t>) are alive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Temporaries _t(c+1), _t(c+2</a:t>
            </a:r>
            <a:r>
              <a:rPr lang="en-US" dirty="0"/>
              <a:t>)… can be reused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Push means increment c, pop means decrement c</a:t>
            </a:r>
          </a:p>
          <a:p>
            <a:pPr>
              <a:lnSpc>
                <a:spcPct val="90000"/>
              </a:lnSpc>
            </a:pPr>
            <a:r>
              <a:rPr lang="en-US" dirty="0"/>
              <a:t>In the translation of </a:t>
            </a:r>
            <a:r>
              <a:rPr lang="en-US" dirty="0" smtClean="0"/>
              <a:t>_t(c)=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108</a:t>
            </a:fld>
            <a:endParaRPr lang="he-IL"/>
          </a:p>
        </p:txBody>
      </p:sp>
      <p:sp>
        <p:nvSpPr>
          <p:cNvPr id="728068" name="Text Box 4"/>
          <p:cNvSpPr txBox="1">
            <a:spLocks noChangeArrowheads="1"/>
          </p:cNvSpPr>
          <p:nvPr/>
        </p:nvSpPr>
        <p:spPr bwMode="auto">
          <a:xfrm>
            <a:off x="1547813" y="4437112"/>
            <a:ext cx="4185761" cy="16312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_t(</a:t>
            </a:r>
            <a:r>
              <a:rPr 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c+1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28069" name="Line 5"/>
          <p:cNvSpPr>
            <a:spLocks noChangeShapeType="1"/>
          </p:cNvSpPr>
          <p:nvPr/>
        </p:nvSpPr>
        <p:spPr bwMode="auto">
          <a:xfrm>
            <a:off x="3563938" y="4976862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8070" name="Line 6"/>
          <p:cNvSpPr>
            <a:spLocks noChangeShapeType="1"/>
          </p:cNvSpPr>
          <p:nvPr/>
        </p:nvSpPr>
        <p:spPr bwMode="auto">
          <a:xfrm>
            <a:off x="3563938" y="5553124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8071" name="Text Box 7"/>
          <p:cNvSpPr txBox="1">
            <a:spLocks noChangeArrowheads="1"/>
          </p:cNvSpPr>
          <p:nvPr/>
        </p:nvSpPr>
        <p:spPr bwMode="auto">
          <a:xfrm>
            <a:off x="5903913" y="4760962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 = c + 1</a:t>
            </a:r>
          </a:p>
        </p:txBody>
      </p:sp>
      <p:sp>
        <p:nvSpPr>
          <p:cNvPr id="728072" name="Text Box 8"/>
          <p:cNvSpPr txBox="1">
            <a:spLocks noChangeArrowheads="1"/>
          </p:cNvSpPr>
          <p:nvPr/>
        </p:nvSpPr>
        <p:spPr bwMode="auto">
          <a:xfrm>
            <a:off x="5903913" y="5337224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 = c - 1</a:t>
            </a:r>
          </a:p>
        </p:txBody>
      </p:sp>
    </p:spTree>
    <p:extLst>
      <p:ext uri="{BB962C8B-B14F-4D97-AF65-F5344CB8AC3E}">
        <p14:creationId xmlns:p14="http://schemas.microsoft.com/office/powerpoint/2010/main" val="2085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172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stack of temporaries example</a:t>
            </a:r>
            <a:endParaRPr lang="en-US" dirty="0"/>
          </a:p>
        </p:txBody>
      </p:sp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109</a:t>
            </a:fld>
            <a:endParaRPr lang="he-IL"/>
          </a:p>
        </p:txBody>
      </p:sp>
      <p:sp>
        <p:nvSpPr>
          <p:cNvPr id="729092" name="Text Box 4"/>
          <p:cNvSpPr txBox="1">
            <a:spLocks noChangeArrowheads="1"/>
          </p:cNvSpPr>
          <p:nvPr/>
        </p:nvSpPr>
        <p:spPr bwMode="auto">
          <a:xfrm>
            <a:off x="1763688" y="1340768"/>
            <a:ext cx="4777077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800" dirty="0" smtClean="0">
                <a:latin typeface="+mn-lt"/>
                <a:cs typeface="Courier New" pitchFamily="49" charset="0"/>
              </a:rPr>
              <a:t>_t0 = </a:t>
            </a:r>
            <a:r>
              <a:rPr lang="en-US" sz="28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800" dirty="0" smtClean="0">
                <a:latin typeface="+mn-lt"/>
                <a:cs typeface="Courier New" pitchFamily="49" charset="0"/>
              </a:rPr>
              <a:t>( ((</a:t>
            </a:r>
            <a:r>
              <a:rPr lang="en-US" sz="2800" dirty="0">
                <a:latin typeface="+mn-lt"/>
                <a:cs typeface="Courier New" pitchFamily="49" charset="0"/>
              </a:rPr>
              <a:t>c*d)-(e*f))+(a*b</a:t>
            </a:r>
            <a:r>
              <a:rPr lang="en-US" sz="2800" dirty="0" smtClean="0">
                <a:latin typeface="+mn-lt"/>
                <a:cs typeface="Courier New" pitchFamily="49" charset="0"/>
              </a:rPr>
              <a:t>) )</a:t>
            </a:r>
            <a:endParaRPr lang="en-US" sz="2800" dirty="0">
              <a:latin typeface="+mn-lt"/>
              <a:cs typeface="Courier New" pitchFamily="49" charset="0"/>
            </a:endParaRP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4427538" y="2889250"/>
            <a:ext cx="2339102" cy="16312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c*d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_t1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e*f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_t0 -_t1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9096" name="Line 8"/>
          <p:cNvSpPr>
            <a:spLocks noChangeShapeType="1"/>
          </p:cNvSpPr>
          <p:nvPr/>
        </p:nvSpPr>
        <p:spPr bwMode="auto">
          <a:xfrm>
            <a:off x="6300192" y="4005263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097" name="Text Box 9"/>
          <p:cNvSpPr txBox="1">
            <a:spLocks noChangeArrowheads="1"/>
          </p:cNvSpPr>
          <p:nvPr/>
        </p:nvSpPr>
        <p:spPr bwMode="auto">
          <a:xfrm>
            <a:off x="7386638" y="3186113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+ 1</a:t>
            </a:r>
          </a:p>
        </p:txBody>
      </p:sp>
      <p:sp>
        <p:nvSpPr>
          <p:cNvPr id="729098" name="Text Box 10"/>
          <p:cNvSpPr txBox="1">
            <a:spLocks noChangeArrowheads="1"/>
          </p:cNvSpPr>
          <p:nvPr/>
        </p:nvSpPr>
        <p:spPr bwMode="auto">
          <a:xfrm>
            <a:off x="7394575" y="3787775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- 1</a:t>
            </a:r>
          </a:p>
        </p:txBody>
      </p:sp>
      <p:sp>
        <p:nvSpPr>
          <p:cNvPr id="729099" name="Line 11"/>
          <p:cNvSpPr>
            <a:spLocks noChangeShapeType="1"/>
          </p:cNvSpPr>
          <p:nvPr/>
        </p:nvSpPr>
        <p:spPr bwMode="auto">
          <a:xfrm>
            <a:off x="6300192" y="3394075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101" name="Text Box 13"/>
          <p:cNvSpPr txBox="1">
            <a:spLocks noChangeArrowheads="1"/>
          </p:cNvSpPr>
          <p:nvPr/>
        </p:nvSpPr>
        <p:spPr bwMode="auto">
          <a:xfrm>
            <a:off x="3671888" y="2205038"/>
            <a:ext cx="9461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0</a:t>
            </a:r>
          </a:p>
        </p:txBody>
      </p:sp>
      <p:sp>
        <p:nvSpPr>
          <p:cNvPr id="729102" name="Line 14"/>
          <p:cNvSpPr>
            <a:spLocks noChangeShapeType="1"/>
          </p:cNvSpPr>
          <p:nvPr/>
        </p:nvSpPr>
        <p:spPr bwMode="auto">
          <a:xfrm>
            <a:off x="2627784" y="2413000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104" name="Text Box 16"/>
          <p:cNvSpPr txBox="1">
            <a:spLocks noChangeArrowheads="1"/>
          </p:cNvSpPr>
          <p:nvPr/>
        </p:nvSpPr>
        <p:spPr bwMode="auto">
          <a:xfrm>
            <a:off x="287338" y="3608388"/>
            <a:ext cx="357020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(c*d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)-(e*f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708400" y="2852738"/>
            <a:ext cx="5292725" cy="1692275"/>
            <a:chOff x="2336" y="1797"/>
            <a:chExt cx="3334" cy="1066"/>
          </a:xfrm>
        </p:grpSpPr>
        <p:sp>
          <p:nvSpPr>
            <p:cNvPr id="729100" name="Rectangle 12"/>
            <p:cNvSpPr>
              <a:spLocks noChangeArrowheads="1"/>
            </p:cNvSpPr>
            <p:nvPr/>
          </p:nvSpPr>
          <p:spPr bwMode="auto">
            <a:xfrm>
              <a:off x="2789" y="1797"/>
              <a:ext cx="2881" cy="106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729107" name="Line 19"/>
            <p:cNvSpPr>
              <a:spLocks noChangeShapeType="1"/>
            </p:cNvSpPr>
            <p:nvPr/>
          </p:nvSpPr>
          <p:spPr bwMode="auto">
            <a:xfrm flipV="1">
              <a:off x="2336" y="1797"/>
              <a:ext cx="453" cy="5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729108" name="Line 20"/>
            <p:cNvSpPr>
              <a:spLocks noChangeShapeType="1"/>
            </p:cNvSpPr>
            <p:nvPr/>
          </p:nvSpPr>
          <p:spPr bwMode="auto">
            <a:xfrm>
              <a:off x="2336" y="2387"/>
              <a:ext cx="453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</p:grpSp>
      <p:sp>
        <p:nvSpPr>
          <p:cNvPr id="729109" name="Text Box 21"/>
          <p:cNvSpPr txBox="1">
            <a:spLocks noChangeArrowheads="1"/>
          </p:cNvSpPr>
          <p:nvPr/>
        </p:nvSpPr>
        <p:spPr bwMode="auto">
          <a:xfrm>
            <a:off x="438428" y="5121275"/>
            <a:ext cx="156966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_t1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a*b</a:t>
            </a:r>
          </a:p>
        </p:txBody>
      </p:sp>
      <p:sp>
        <p:nvSpPr>
          <p:cNvPr id="729110" name="Text Box 22"/>
          <p:cNvSpPr txBox="1">
            <a:spLocks noChangeArrowheads="1"/>
          </p:cNvSpPr>
          <p:nvPr/>
        </p:nvSpPr>
        <p:spPr bwMode="auto">
          <a:xfrm>
            <a:off x="3635375" y="4797425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+ 1</a:t>
            </a:r>
          </a:p>
        </p:txBody>
      </p:sp>
      <p:sp>
        <p:nvSpPr>
          <p:cNvPr id="729111" name="Line 23"/>
          <p:cNvSpPr>
            <a:spLocks noChangeShapeType="1"/>
          </p:cNvSpPr>
          <p:nvPr/>
        </p:nvSpPr>
        <p:spPr bwMode="auto">
          <a:xfrm>
            <a:off x="2590701" y="5005388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112" name="Text Box 24"/>
          <p:cNvSpPr txBox="1">
            <a:spLocks noChangeArrowheads="1"/>
          </p:cNvSpPr>
          <p:nvPr/>
        </p:nvSpPr>
        <p:spPr bwMode="auto">
          <a:xfrm>
            <a:off x="421363" y="6165850"/>
            <a:ext cx="249299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_t0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9116" name="Text Box 28"/>
          <p:cNvSpPr txBox="1">
            <a:spLocks noChangeArrowheads="1"/>
          </p:cNvSpPr>
          <p:nvPr/>
        </p:nvSpPr>
        <p:spPr bwMode="auto">
          <a:xfrm>
            <a:off x="3600450" y="5661025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- 1</a:t>
            </a:r>
          </a:p>
        </p:txBody>
      </p:sp>
      <p:sp>
        <p:nvSpPr>
          <p:cNvPr id="729117" name="Line 29"/>
          <p:cNvSpPr>
            <a:spLocks noChangeShapeType="1"/>
          </p:cNvSpPr>
          <p:nvPr/>
        </p:nvSpPr>
        <p:spPr bwMode="auto">
          <a:xfrm>
            <a:off x="2555776" y="5868988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9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4" grpId="0"/>
      <p:bldP spid="729096" grpId="0" animBg="1"/>
      <p:bldP spid="729097" grpId="0"/>
      <p:bldP spid="729098" grpId="0"/>
      <p:bldP spid="729099" grpId="0" animBg="1"/>
      <p:bldP spid="729101" grpId="0"/>
      <p:bldP spid="729102" grpId="0" animBg="1"/>
      <p:bldP spid="729104" grpId="0"/>
      <p:bldP spid="729109" grpId="0"/>
      <p:bldP spid="729110" grpId="0"/>
      <p:bldP spid="729111" grpId="0" animBg="1"/>
      <p:bldP spid="729112" grpId="0"/>
      <p:bldP spid="729116" grpId="0"/>
      <p:bldP spid="7291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Every grammar symbol has attached attributes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Expr.type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Semantic actions</a:t>
            </a:r>
          </a:p>
          <a:p>
            <a:pPr lvl="1"/>
            <a:r>
              <a:rPr lang="en-US" dirty="0" smtClean="0"/>
              <a:t>Every production rule can define how to assign values to attributes </a:t>
            </a:r>
          </a:p>
          <a:p>
            <a:pPr lvl="2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Expr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/>
              <a:t>Expr + Term</a:t>
            </a:r>
            <a:br>
              <a:rPr lang="en-US" dirty="0" smtClean="0"/>
            </a:br>
            <a:r>
              <a:rPr lang="en-US" sz="2000" dirty="0" err="1" smtClean="0"/>
              <a:t>Expr.type</a:t>
            </a:r>
            <a:r>
              <a:rPr lang="en-US" sz="2000" dirty="0" smtClean="0"/>
              <a:t> = Expr1.type when (Expr1.type == </a:t>
            </a:r>
            <a:r>
              <a:rPr lang="en-US" sz="2000" dirty="0" err="1" smtClean="0"/>
              <a:t>Term.type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                       Error otherwise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register allocation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we have expression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without </a:t>
            </a:r>
            <a:r>
              <a:rPr lang="en-US" dirty="0" smtClean="0"/>
              <a:t>side-effects</a:t>
            </a:r>
          </a:p>
          <a:p>
            <a:pPr lvl="2"/>
            <a:r>
              <a:rPr lang="en-US" dirty="0" smtClean="0"/>
              <a:t>That is, no function calls, memory accesses, ++x</a:t>
            </a:r>
            <a:endParaRPr lang="en-US" dirty="0"/>
          </a:p>
          <a:p>
            <a:pPr lvl="1"/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i="1" dirty="0"/>
              <a:t>Does order of translation matter? </a:t>
            </a:r>
            <a:endParaRPr lang="en-US" i="1" dirty="0" smtClean="0"/>
          </a:p>
          <a:p>
            <a:r>
              <a:rPr lang="en-US" dirty="0" err="1" smtClean="0"/>
              <a:t>Sethi</a:t>
            </a:r>
            <a:r>
              <a:rPr lang="en-US" dirty="0" smtClean="0"/>
              <a:t> &amp; Ullman’s algorithm translates heavier sub-tree first</a:t>
            </a:r>
          </a:p>
          <a:p>
            <a:pPr lvl="1"/>
            <a:r>
              <a:rPr lang="en-US" dirty="0" smtClean="0"/>
              <a:t>Optimal </a:t>
            </a:r>
            <a:r>
              <a:rPr lang="en-US" dirty="0"/>
              <a:t>local (per-statement) allocation for side-effect-free statements</a:t>
            </a: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110</a:t>
            </a:fld>
            <a:endParaRPr lang="he-IL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377765" y="224118"/>
            <a:ext cx="1792941" cy="582706"/>
          </a:xfrm>
          <a:prstGeom prst="wedgeRoundRectCallout">
            <a:avLst>
              <a:gd name="adj1" fmla="val -43333"/>
              <a:gd name="adj2" fmla="val 80449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Temporaries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69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985" y="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111</a:t>
            </a:fld>
            <a:endParaRPr lang="he-IL"/>
          </a:p>
        </p:txBody>
      </p:sp>
      <p:sp>
        <p:nvSpPr>
          <p:cNvPr id="733188" name="Text Box 4"/>
          <p:cNvSpPr txBox="1">
            <a:spLocks noChangeArrowheads="1"/>
          </p:cNvSpPr>
          <p:nvPr/>
        </p:nvSpPr>
        <p:spPr bwMode="auto">
          <a:xfrm>
            <a:off x="1835696" y="980728"/>
            <a:ext cx="5543946" cy="95410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latin typeface="+mn-lt"/>
                <a:cs typeface="Courier New" pitchFamily="49" charset="0"/>
              </a:rPr>
              <a:t>_t0 = </a:t>
            </a:r>
            <a:r>
              <a:rPr lang="en-US" sz="28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800" dirty="0" smtClean="0">
                <a:latin typeface="+mn-lt"/>
                <a:cs typeface="Courier New" pitchFamily="49" charset="0"/>
              </a:rPr>
              <a:t>( a</a:t>
            </a:r>
            <a:r>
              <a:rPr lang="en-US" sz="2800" dirty="0">
                <a:latin typeface="+mn-lt"/>
                <a:cs typeface="Courier New" pitchFamily="49" charset="0"/>
              </a:rPr>
              <a:t>+(b+(c*d</a:t>
            </a:r>
            <a:r>
              <a:rPr lang="en-US" sz="2800" dirty="0" smtClean="0">
                <a:latin typeface="+mn-lt"/>
                <a:cs typeface="Courier New" pitchFamily="49" charset="0"/>
              </a:rPr>
              <a:t>)) )</a:t>
            </a:r>
            <a:br>
              <a:rPr lang="en-US" sz="2800" dirty="0" smtClean="0">
                <a:latin typeface="+mn-lt"/>
                <a:cs typeface="Courier New" pitchFamily="49" charset="0"/>
              </a:rPr>
            </a:br>
            <a:r>
              <a:rPr lang="en-US" sz="2800" i="1" dirty="0" smtClean="0">
                <a:solidFill>
                  <a:schemeClr val="accent1"/>
                </a:solidFill>
                <a:latin typeface="+mn-lt"/>
                <a:cs typeface="Courier New" pitchFamily="49" charset="0"/>
              </a:rPr>
              <a:t>+ and * are commutative operators</a:t>
            </a:r>
            <a:endParaRPr lang="en-US" sz="2800" i="1" dirty="0">
              <a:solidFill>
                <a:schemeClr val="accent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33190" name="Text Box 6"/>
          <p:cNvSpPr txBox="1">
            <a:spLocks noChangeArrowheads="1"/>
          </p:cNvSpPr>
          <p:nvPr/>
        </p:nvSpPr>
        <p:spPr bwMode="auto">
          <a:xfrm>
            <a:off x="2476450" y="4292600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33199" name="Text Box 15"/>
          <p:cNvSpPr txBox="1">
            <a:spLocks noChangeArrowheads="1"/>
          </p:cNvSpPr>
          <p:nvPr/>
        </p:nvSpPr>
        <p:spPr bwMode="auto">
          <a:xfrm>
            <a:off x="3281313" y="5156200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33200" name="Text Box 16"/>
          <p:cNvSpPr txBox="1">
            <a:spLocks noChangeArrowheads="1"/>
          </p:cNvSpPr>
          <p:nvPr/>
        </p:nvSpPr>
        <p:spPr bwMode="auto">
          <a:xfrm>
            <a:off x="4024263" y="5156200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d</a:t>
            </a:r>
          </a:p>
        </p:txBody>
      </p:sp>
      <p:sp>
        <p:nvSpPr>
          <p:cNvPr id="733201" name="Text Box 17"/>
          <p:cNvSpPr txBox="1">
            <a:spLocks noChangeArrowheads="1"/>
          </p:cNvSpPr>
          <p:nvPr/>
        </p:nvSpPr>
        <p:spPr bwMode="auto">
          <a:xfrm>
            <a:off x="3628975" y="4335463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33202" name="AutoShape 18"/>
          <p:cNvCxnSpPr>
            <a:cxnSpLocks noChangeShapeType="1"/>
            <a:stCxn id="733199" idx="0"/>
            <a:endCxn id="733201" idx="2"/>
          </p:cNvCxnSpPr>
          <p:nvPr/>
        </p:nvCxnSpPr>
        <p:spPr bwMode="auto">
          <a:xfrm flipV="1">
            <a:off x="3427873" y="4735573"/>
            <a:ext cx="35730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03" name="AutoShape 19"/>
          <p:cNvCxnSpPr>
            <a:cxnSpLocks noChangeShapeType="1"/>
            <a:stCxn id="733200" idx="0"/>
            <a:endCxn id="733201" idx="2"/>
          </p:cNvCxnSpPr>
          <p:nvPr/>
        </p:nvCxnSpPr>
        <p:spPr bwMode="auto">
          <a:xfrm flipH="1" flipV="1">
            <a:off x="3785178" y="4735573"/>
            <a:ext cx="398794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04" name="Text Box 20"/>
          <p:cNvSpPr txBox="1">
            <a:spLocks noChangeArrowheads="1"/>
          </p:cNvSpPr>
          <p:nvPr/>
        </p:nvSpPr>
        <p:spPr bwMode="auto">
          <a:xfrm>
            <a:off x="3028900" y="3500438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06" name="AutoShape 22"/>
          <p:cNvCxnSpPr>
            <a:cxnSpLocks noChangeShapeType="1"/>
            <a:stCxn id="733190" idx="0"/>
            <a:endCxn id="733204" idx="2"/>
          </p:cNvCxnSpPr>
          <p:nvPr/>
        </p:nvCxnSpPr>
        <p:spPr bwMode="auto">
          <a:xfrm flipV="1">
            <a:off x="2636159" y="3900548"/>
            <a:ext cx="549194" cy="3920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07" name="Text Box 23"/>
          <p:cNvSpPr txBox="1">
            <a:spLocks noChangeArrowheads="1"/>
          </p:cNvSpPr>
          <p:nvPr/>
        </p:nvSpPr>
        <p:spPr bwMode="auto">
          <a:xfrm>
            <a:off x="2212925" y="2463800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08" name="AutoShape 24"/>
          <p:cNvCxnSpPr>
            <a:cxnSpLocks noChangeShapeType="1"/>
            <a:stCxn id="733204" idx="0"/>
            <a:endCxn id="733207" idx="2"/>
          </p:cNvCxnSpPr>
          <p:nvPr/>
        </p:nvCxnSpPr>
        <p:spPr bwMode="auto">
          <a:xfrm flipH="1" flipV="1">
            <a:off x="2369378" y="2863910"/>
            <a:ext cx="815975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19" name="AutoShape 35"/>
          <p:cNvCxnSpPr>
            <a:cxnSpLocks noChangeShapeType="1"/>
            <a:stCxn id="733201" idx="0"/>
            <a:endCxn id="733204" idx="2"/>
          </p:cNvCxnSpPr>
          <p:nvPr/>
        </p:nvCxnSpPr>
        <p:spPr bwMode="auto">
          <a:xfrm flipH="1" flipV="1">
            <a:off x="3185353" y="3900548"/>
            <a:ext cx="599825" cy="434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22" name="Text Box 38"/>
          <p:cNvSpPr txBox="1">
            <a:spLocks noChangeArrowheads="1"/>
          </p:cNvSpPr>
          <p:nvPr/>
        </p:nvSpPr>
        <p:spPr bwMode="auto">
          <a:xfrm>
            <a:off x="1552525" y="3465513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33223" name="AutoShape 39"/>
          <p:cNvCxnSpPr>
            <a:cxnSpLocks noChangeShapeType="1"/>
            <a:stCxn id="733222" idx="0"/>
            <a:endCxn id="733207" idx="2"/>
          </p:cNvCxnSpPr>
          <p:nvPr/>
        </p:nvCxnSpPr>
        <p:spPr bwMode="auto">
          <a:xfrm flipV="1">
            <a:off x="1706286" y="2863910"/>
            <a:ext cx="663092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24" name="Text Box 40"/>
          <p:cNvSpPr txBox="1">
            <a:spLocks noChangeArrowheads="1"/>
          </p:cNvSpPr>
          <p:nvPr/>
        </p:nvSpPr>
        <p:spPr bwMode="auto">
          <a:xfrm>
            <a:off x="990643" y="349103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25" name="Text Box 41"/>
          <p:cNvSpPr txBox="1">
            <a:spLocks noChangeArrowheads="1"/>
          </p:cNvSpPr>
          <p:nvPr/>
        </p:nvSpPr>
        <p:spPr bwMode="auto">
          <a:xfrm>
            <a:off x="1991532" y="4310298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733226" name="Text Box 42"/>
          <p:cNvSpPr txBox="1">
            <a:spLocks noChangeArrowheads="1"/>
          </p:cNvSpPr>
          <p:nvPr/>
        </p:nvSpPr>
        <p:spPr bwMode="auto">
          <a:xfrm>
            <a:off x="2763763" y="516684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_t2</a:t>
            </a:r>
            <a:endParaRPr lang="en-US" sz="2000" dirty="0">
              <a:latin typeface="+mn-lt"/>
            </a:endParaRPr>
          </a:p>
        </p:txBody>
      </p:sp>
      <p:sp>
        <p:nvSpPr>
          <p:cNvPr id="733227" name="Text Box 43"/>
          <p:cNvSpPr txBox="1">
            <a:spLocks noChangeArrowheads="1"/>
          </p:cNvSpPr>
          <p:nvPr/>
        </p:nvSpPr>
        <p:spPr bwMode="auto">
          <a:xfrm>
            <a:off x="1709168" y="5913438"/>
            <a:ext cx="1351652" cy="33855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>
                <a:latin typeface="+mn-lt"/>
              </a:rPr>
              <a:t>4 temporaries</a:t>
            </a:r>
            <a:endParaRPr lang="en-US" sz="1600" dirty="0">
              <a:latin typeface="+mn-lt"/>
            </a:endParaRPr>
          </a:p>
        </p:txBody>
      </p:sp>
      <p:sp>
        <p:nvSpPr>
          <p:cNvPr id="733228" name="Text Box 44"/>
          <p:cNvSpPr txBox="1">
            <a:spLocks noChangeArrowheads="1"/>
          </p:cNvSpPr>
          <p:nvPr/>
        </p:nvSpPr>
        <p:spPr bwMode="auto">
          <a:xfrm>
            <a:off x="3114722" y="4300892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_t2</a:t>
            </a:r>
            <a:endParaRPr lang="en-US" sz="2000" dirty="0">
              <a:latin typeface="+mn-lt"/>
            </a:endParaRPr>
          </a:p>
        </p:txBody>
      </p:sp>
      <p:sp>
        <p:nvSpPr>
          <p:cNvPr id="733231" name="Text Box 47"/>
          <p:cNvSpPr txBox="1">
            <a:spLocks noChangeArrowheads="1"/>
          </p:cNvSpPr>
          <p:nvPr/>
        </p:nvSpPr>
        <p:spPr bwMode="auto">
          <a:xfrm>
            <a:off x="2492540" y="3480507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733232" name="Text Box 48"/>
          <p:cNvSpPr txBox="1">
            <a:spLocks noChangeArrowheads="1"/>
          </p:cNvSpPr>
          <p:nvPr/>
        </p:nvSpPr>
        <p:spPr bwMode="auto">
          <a:xfrm>
            <a:off x="1265188" y="2095500"/>
            <a:ext cx="155210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left child first</a:t>
            </a:r>
          </a:p>
        </p:txBody>
      </p:sp>
      <p:sp>
        <p:nvSpPr>
          <p:cNvPr id="733233" name="Text Box 49"/>
          <p:cNvSpPr txBox="1">
            <a:spLocks noChangeArrowheads="1"/>
          </p:cNvSpPr>
          <p:nvPr/>
        </p:nvSpPr>
        <p:spPr bwMode="auto">
          <a:xfrm>
            <a:off x="6288038" y="4321175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33234" name="Text Box 50"/>
          <p:cNvSpPr txBox="1">
            <a:spLocks noChangeArrowheads="1"/>
          </p:cNvSpPr>
          <p:nvPr/>
        </p:nvSpPr>
        <p:spPr bwMode="auto">
          <a:xfrm>
            <a:off x="7045865" y="5184775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33235" name="Text Box 51"/>
          <p:cNvSpPr txBox="1">
            <a:spLocks noChangeArrowheads="1"/>
          </p:cNvSpPr>
          <p:nvPr/>
        </p:nvSpPr>
        <p:spPr bwMode="auto">
          <a:xfrm>
            <a:off x="7835850" y="5184775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d</a:t>
            </a:r>
          </a:p>
        </p:txBody>
      </p:sp>
      <p:sp>
        <p:nvSpPr>
          <p:cNvPr id="733236" name="Text Box 52"/>
          <p:cNvSpPr txBox="1">
            <a:spLocks noChangeArrowheads="1"/>
          </p:cNvSpPr>
          <p:nvPr/>
        </p:nvSpPr>
        <p:spPr bwMode="auto">
          <a:xfrm>
            <a:off x="7440563" y="4364038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33237" name="AutoShape 53"/>
          <p:cNvCxnSpPr>
            <a:cxnSpLocks noChangeShapeType="1"/>
            <a:stCxn id="733234" idx="0"/>
            <a:endCxn id="733236" idx="2"/>
          </p:cNvCxnSpPr>
          <p:nvPr/>
        </p:nvCxnSpPr>
        <p:spPr bwMode="auto">
          <a:xfrm flipV="1">
            <a:off x="7192425" y="4764148"/>
            <a:ext cx="404341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38" name="AutoShape 54"/>
          <p:cNvCxnSpPr>
            <a:cxnSpLocks noChangeShapeType="1"/>
            <a:stCxn id="733235" idx="0"/>
            <a:endCxn id="733236" idx="2"/>
          </p:cNvCxnSpPr>
          <p:nvPr/>
        </p:nvCxnSpPr>
        <p:spPr bwMode="auto">
          <a:xfrm flipH="1" flipV="1">
            <a:off x="7596766" y="4764148"/>
            <a:ext cx="398793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39" name="Text Box 55"/>
          <p:cNvSpPr txBox="1">
            <a:spLocks noChangeArrowheads="1"/>
          </p:cNvSpPr>
          <p:nvPr/>
        </p:nvSpPr>
        <p:spPr bwMode="auto">
          <a:xfrm>
            <a:off x="6840488" y="3529013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40" name="AutoShape 56"/>
          <p:cNvCxnSpPr>
            <a:cxnSpLocks noChangeShapeType="1"/>
            <a:stCxn id="733233" idx="0"/>
            <a:endCxn id="733239" idx="2"/>
          </p:cNvCxnSpPr>
          <p:nvPr/>
        </p:nvCxnSpPr>
        <p:spPr bwMode="auto">
          <a:xfrm flipV="1">
            <a:off x="6447747" y="3929123"/>
            <a:ext cx="549194" cy="3920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1" name="Text Box 57"/>
          <p:cNvSpPr txBox="1">
            <a:spLocks noChangeArrowheads="1"/>
          </p:cNvSpPr>
          <p:nvPr/>
        </p:nvSpPr>
        <p:spPr bwMode="auto">
          <a:xfrm>
            <a:off x="6024513" y="2492375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42" name="AutoShape 58"/>
          <p:cNvCxnSpPr>
            <a:cxnSpLocks noChangeShapeType="1"/>
            <a:stCxn id="733239" idx="0"/>
            <a:endCxn id="733241" idx="2"/>
          </p:cNvCxnSpPr>
          <p:nvPr/>
        </p:nvCxnSpPr>
        <p:spPr bwMode="auto">
          <a:xfrm flipH="1" flipV="1">
            <a:off x="6180966" y="2892485"/>
            <a:ext cx="815975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43" name="AutoShape 59"/>
          <p:cNvCxnSpPr>
            <a:cxnSpLocks noChangeShapeType="1"/>
            <a:stCxn id="733236" idx="0"/>
            <a:endCxn id="733239" idx="2"/>
          </p:cNvCxnSpPr>
          <p:nvPr/>
        </p:nvCxnSpPr>
        <p:spPr bwMode="auto">
          <a:xfrm flipH="1" flipV="1">
            <a:off x="6996941" y="3929123"/>
            <a:ext cx="599825" cy="434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4" name="Text Box 60"/>
          <p:cNvSpPr txBox="1">
            <a:spLocks noChangeArrowheads="1"/>
          </p:cNvSpPr>
          <p:nvPr/>
        </p:nvSpPr>
        <p:spPr bwMode="auto">
          <a:xfrm>
            <a:off x="5364113" y="3494088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33245" name="AutoShape 61"/>
          <p:cNvCxnSpPr>
            <a:cxnSpLocks noChangeShapeType="1"/>
            <a:stCxn id="733244" idx="0"/>
            <a:endCxn id="733241" idx="2"/>
          </p:cNvCxnSpPr>
          <p:nvPr/>
        </p:nvCxnSpPr>
        <p:spPr bwMode="auto">
          <a:xfrm flipV="1">
            <a:off x="5517874" y="2892485"/>
            <a:ext cx="663092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8" name="Text Box 64"/>
          <p:cNvSpPr txBox="1">
            <a:spLocks noChangeArrowheads="1"/>
          </p:cNvSpPr>
          <p:nvPr/>
        </p:nvSpPr>
        <p:spPr bwMode="auto">
          <a:xfrm>
            <a:off x="7356047" y="517913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49" name="Text Box 65"/>
          <p:cNvSpPr txBox="1">
            <a:spLocks noChangeArrowheads="1"/>
          </p:cNvSpPr>
          <p:nvPr/>
        </p:nvSpPr>
        <p:spPr bwMode="auto">
          <a:xfrm>
            <a:off x="5925745" y="5913438"/>
            <a:ext cx="1216423" cy="33855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>
                <a:latin typeface="+mn-lt"/>
              </a:rPr>
              <a:t>2 temporary</a:t>
            </a:r>
            <a:endParaRPr lang="en-US" sz="1600" dirty="0">
              <a:latin typeface="+mn-lt"/>
            </a:endParaRPr>
          </a:p>
        </p:txBody>
      </p:sp>
      <p:sp>
        <p:nvSpPr>
          <p:cNvPr id="733250" name="Text Box 66"/>
          <p:cNvSpPr txBox="1">
            <a:spLocks noChangeArrowheads="1"/>
          </p:cNvSpPr>
          <p:nvPr/>
        </p:nvSpPr>
        <p:spPr bwMode="auto">
          <a:xfrm>
            <a:off x="6935708" y="435768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1" name="Text Box 67"/>
          <p:cNvSpPr txBox="1">
            <a:spLocks noChangeArrowheads="1"/>
          </p:cNvSpPr>
          <p:nvPr/>
        </p:nvSpPr>
        <p:spPr bwMode="auto">
          <a:xfrm>
            <a:off x="6304127" y="348085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2" name="Text Box 68"/>
          <p:cNvSpPr txBox="1">
            <a:spLocks noChangeArrowheads="1"/>
          </p:cNvSpPr>
          <p:nvPr/>
        </p:nvSpPr>
        <p:spPr bwMode="auto">
          <a:xfrm>
            <a:off x="5111700" y="2097088"/>
            <a:ext cx="169737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right child first</a:t>
            </a:r>
          </a:p>
        </p:txBody>
      </p:sp>
      <p:sp>
        <p:nvSpPr>
          <p:cNvPr id="733253" name="Text Box 69"/>
          <p:cNvSpPr txBox="1">
            <a:spLocks noChangeArrowheads="1"/>
          </p:cNvSpPr>
          <p:nvPr/>
        </p:nvSpPr>
        <p:spPr bwMode="auto">
          <a:xfrm>
            <a:off x="5566457" y="2510074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4" name="Text Box 70"/>
          <p:cNvSpPr txBox="1">
            <a:spLocks noChangeArrowheads="1"/>
          </p:cNvSpPr>
          <p:nvPr/>
        </p:nvSpPr>
        <p:spPr bwMode="auto">
          <a:xfrm>
            <a:off x="1740700" y="247356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6" name="Text Box 64"/>
          <p:cNvSpPr txBox="1">
            <a:spLocks noChangeArrowheads="1"/>
          </p:cNvSpPr>
          <p:nvPr/>
        </p:nvSpPr>
        <p:spPr bwMode="auto">
          <a:xfrm>
            <a:off x="6556759" y="5182163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5733250" y="4346405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4837974" y="3491600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3769526" y="517624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_t3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0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224" grpId="0" animBg="1"/>
      <p:bldP spid="733225" grpId="0" animBg="1"/>
      <p:bldP spid="733226" grpId="0" animBg="1"/>
      <p:bldP spid="733227" grpId="0" animBg="1"/>
      <p:bldP spid="733228" grpId="0" animBg="1"/>
      <p:bldP spid="733231" grpId="0" animBg="1"/>
      <p:bldP spid="733248" grpId="0" animBg="1"/>
      <p:bldP spid="733249" grpId="0" animBg="1"/>
      <p:bldP spid="733250" grpId="0" animBg="1"/>
      <p:bldP spid="733251" grpId="0" animBg="1"/>
      <p:bldP spid="733253" grpId="0" animBg="1"/>
      <p:bldP spid="733254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614" y="0"/>
            <a:ext cx="7772400" cy="1143000"/>
          </a:xfrm>
        </p:spPr>
        <p:txBody>
          <a:bodyPr/>
          <a:lstStyle/>
          <a:p>
            <a:r>
              <a:rPr lang="en-US" dirty="0" smtClean="0"/>
              <a:t>Weighted register allocation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>
          <a:xfrm>
            <a:off x="676392" y="1294459"/>
            <a:ext cx="7772400" cy="4114800"/>
          </a:xfrm>
        </p:spPr>
        <p:txBody>
          <a:bodyPr/>
          <a:lstStyle/>
          <a:p>
            <a:r>
              <a:rPr lang="en-US" sz="2400" dirty="0" smtClean="0"/>
              <a:t>Can save registers by </a:t>
            </a:r>
            <a:r>
              <a:rPr lang="en-US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re-ordering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1A8CFF"/>
                </a:solidFill>
              </a:rPr>
              <a:t>computations</a:t>
            </a:r>
          </a:p>
          <a:p>
            <a:r>
              <a:rPr lang="en-US" sz="2400" dirty="0" smtClean="0"/>
              <a:t>Label each node with its </a:t>
            </a:r>
            <a:r>
              <a:rPr lang="en-US" sz="2400" b="1" dirty="0" smtClean="0"/>
              <a:t>weight</a:t>
            </a:r>
          </a:p>
          <a:p>
            <a:pPr lvl="1"/>
            <a:r>
              <a:rPr lang="en-US" sz="2000" dirty="0" smtClean="0"/>
              <a:t>Weight = number of registers needed</a:t>
            </a:r>
          </a:p>
          <a:p>
            <a:pPr lvl="1"/>
            <a:r>
              <a:rPr lang="en-US" sz="2000" dirty="0" smtClean="0"/>
              <a:t>Leaf weight known</a:t>
            </a:r>
          </a:p>
          <a:p>
            <a:pPr lvl="1"/>
            <a:r>
              <a:rPr lang="en-US" sz="2000" dirty="0" smtClean="0"/>
              <a:t>Internal node weight</a:t>
            </a:r>
          </a:p>
          <a:p>
            <a:pPr lvl="2"/>
            <a:r>
              <a:rPr lang="en-US" sz="1800" dirty="0" smtClean="0"/>
              <a:t>w(left) &gt; w(right) then w = left</a:t>
            </a:r>
          </a:p>
          <a:p>
            <a:pPr lvl="2"/>
            <a:r>
              <a:rPr lang="en-US" sz="1800" dirty="0" smtClean="0"/>
              <a:t>w(right) &gt; w(left) then w = right</a:t>
            </a:r>
          </a:p>
          <a:p>
            <a:pPr lvl="2"/>
            <a:r>
              <a:rPr lang="en-US" sz="1800" dirty="0" smtClean="0"/>
              <a:t>w(right) = w(left) then w = left + 1</a:t>
            </a:r>
          </a:p>
          <a:p>
            <a:r>
              <a:rPr lang="en-US" sz="2400" dirty="0" smtClean="0"/>
              <a:t>Choose </a:t>
            </a:r>
            <a:r>
              <a:rPr lang="en-US" sz="2400" b="1" dirty="0" smtClean="0"/>
              <a:t>heavier</a:t>
            </a:r>
            <a:r>
              <a:rPr lang="en-US" sz="2400" dirty="0" smtClean="0"/>
              <a:t> child as first to be translated</a:t>
            </a:r>
          </a:p>
          <a:p>
            <a:r>
              <a:rPr lang="en-US" sz="2400" dirty="0" smtClean="0"/>
              <a:t>WARNING: have to check that no side-effects exist before attempting to apply this optimization</a:t>
            </a:r>
          </a:p>
          <a:p>
            <a:pPr lvl="1"/>
            <a:r>
              <a:rPr lang="en-US" sz="2000" dirty="0" smtClean="0"/>
              <a:t>pre-pass on the tree</a:t>
            </a:r>
            <a:endParaRPr lang="en-US" sz="2000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8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dirty="0"/>
              <a:t>Weighted reg. </a:t>
            </a:r>
            <a:r>
              <a:rPr lang="en-US" dirty="0" err="1"/>
              <a:t>alloc</a:t>
            </a:r>
            <a:r>
              <a:rPr lang="en-US" dirty="0"/>
              <a:t>. example</a:t>
            </a:r>
          </a:p>
        </p:txBody>
      </p:sp>
      <p:sp>
        <p:nvSpPr>
          <p:cNvPr id="4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113</a:t>
            </a:fld>
            <a:endParaRPr lang="he-IL"/>
          </a:p>
        </p:txBody>
      </p:sp>
      <p:sp>
        <p:nvSpPr>
          <p:cNvPr id="754691" name="Text Box 3"/>
          <p:cNvSpPr txBox="1">
            <a:spLocks noChangeArrowheads="1"/>
          </p:cNvSpPr>
          <p:nvPr/>
        </p:nvSpPr>
        <p:spPr bwMode="auto">
          <a:xfrm>
            <a:off x="3941763" y="4678641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1138" y="5542241"/>
            <a:ext cx="31465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6034088" y="5542241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5638800" y="4721504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54695" name="AutoShape 7"/>
          <p:cNvCxnSpPr>
            <a:cxnSpLocks noChangeShapeType="1"/>
            <a:stCxn id="754692" idx="0"/>
            <a:endCxn id="754694" idx="2"/>
          </p:cNvCxnSpPr>
          <p:nvPr/>
        </p:nvCxnSpPr>
        <p:spPr bwMode="auto">
          <a:xfrm flipV="1">
            <a:off x="5448468" y="5121614"/>
            <a:ext cx="34653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696" name="AutoShape 8"/>
          <p:cNvCxnSpPr>
            <a:cxnSpLocks noChangeShapeType="1"/>
            <a:stCxn id="754693" idx="0"/>
            <a:endCxn id="754694" idx="2"/>
          </p:cNvCxnSpPr>
          <p:nvPr/>
        </p:nvCxnSpPr>
        <p:spPr bwMode="auto">
          <a:xfrm flipH="1" flipV="1">
            <a:off x="5795003" y="5121614"/>
            <a:ext cx="38564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3995738" y="3886479"/>
            <a:ext cx="17046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  <a:cs typeface="Courier New" pitchFamily="49" charset="0"/>
              </a:rPr>
              <a:t>array access</a:t>
            </a:r>
          </a:p>
        </p:txBody>
      </p:sp>
      <p:cxnSp>
        <p:nvCxnSpPr>
          <p:cNvPr id="754698" name="AutoShape 10"/>
          <p:cNvCxnSpPr>
            <a:cxnSpLocks noChangeShapeType="1"/>
            <a:stCxn id="754691" idx="0"/>
            <a:endCxn id="754697" idx="2"/>
          </p:cNvCxnSpPr>
          <p:nvPr/>
        </p:nvCxnSpPr>
        <p:spPr bwMode="auto">
          <a:xfrm flipV="1">
            <a:off x="4101472" y="4348144"/>
            <a:ext cx="746573" cy="33049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3678238" y="2849841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54700" name="AutoShape 12"/>
          <p:cNvCxnSpPr>
            <a:cxnSpLocks noChangeShapeType="1"/>
            <a:stCxn id="754697" idx="0"/>
            <a:endCxn id="754699" idx="2"/>
          </p:cNvCxnSpPr>
          <p:nvPr/>
        </p:nvCxnSpPr>
        <p:spPr bwMode="auto">
          <a:xfrm flipH="1" flipV="1">
            <a:off x="3834691" y="3249951"/>
            <a:ext cx="1013354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701" name="AutoShape 13"/>
          <p:cNvCxnSpPr>
            <a:cxnSpLocks noChangeShapeType="1"/>
            <a:stCxn id="754694" idx="0"/>
            <a:endCxn id="754697" idx="2"/>
          </p:cNvCxnSpPr>
          <p:nvPr/>
        </p:nvCxnSpPr>
        <p:spPr bwMode="auto">
          <a:xfrm flipH="1" flipV="1">
            <a:off x="4848045" y="4348144"/>
            <a:ext cx="946958" cy="3733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2" name="Text Box 14"/>
          <p:cNvSpPr txBox="1">
            <a:spLocks noChangeArrowheads="1"/>
          </p:cNvSpPr>
          <p:nvPr/>
        </p:nvSpPr>
        <p:spPr bwMode="auto">
          <a:xfrm>
            <a:off x="2519363" y="3851554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54703" name="AutoShape 15"/>
          <p:cNvCxnSpPr>
            <a:cxnSpLocks noChangeShapeType="1"/>
            <a:stCxn id="754702" idx="0"/>
            <a:endCxn id="754699" idx="2"/>
          </p:cNvCxnSpPr>
          <p:nvPr/>
        </p:nvCxnSpPr>
        <p:spPr bwMode="auto">
          <a:xfrm flipV="1">
            <a:off x="2673124" y="3249951"/>
            <a:ext cx="1161567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5044" y="3711857"/>
            <a:ext cx="1006594" cy="649287"/>
            <a:chOff x="1292" y="2113"/>
            <a:chExt cx="189" cy="409"/>
          </a:xfrm>
        </p:grpSpPr>
        <p:sp>
          <p:nvSpPr>
            <p:cNvPr id="754707" name="Oval 19"/>
            <p:cNvSpPr>
              <a:spLocks noChangeArrowheads="1"/>
            </p:cNvSpPr>
            <p:nvPr/>
          </p:nvSpPr>
          <p:spPr bwMode="auto">
            <a:xfrm>
              <a:off x="1305" y="2113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08" name="Text Box 20"/>
            <p:cNvSpPr txBox="1">
              <a:spLocks noChangeArrowheads="1"/>
            </p:cNvSpPr>
            <p:nvPr/>
          </p:nvSpPr>
          <p:spPr bwMode="auto">
            <a:xfrm>
              <a:off x="1292" y="2228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90816" y="5404135"/>
            <a:ext cx="1006592" cy="649287"/>
            <a:chOff x="3039" y="3179"/>
            <a:chExt cx="189" cy="409"/>
          </a:xfrm>
        </p:grpSpPr>
        <p:sp>
          <p:nvSpPr>
            <p:cNvPr id="754710" name="Oval 22"/>
            <p:cNvSpPr>
              <a:spLocks noChangeArrowheads="1"/>
            </p:cNvSpPr>
            <p:nvPr/>
          </p:nvSpPr>
          <p:spPr bwMode="auto">
            <a:xfrm>
              <a:off x="305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1" name="Text Box 23"/>
            <p:cNvSpPr txBox="1">
              <a:spLocks noChangeArrowheads="1"/>
            </p:cNvSpPr>
            <p:nvPr/>
          </p:nvSpPr>
          <p:spPr bwMode="auto">
            <a:xfrm>
              <a:off x="303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00766" y="5404135"/>
            <a:ext cx="1121677" cy="649287"/>
            <a:chOff x="3969" y="3179"/>
            <a:chExt cx="189" cy="409"/>
          </a:xfrm>
        </p:grpSpPr>
        <p:sp>
          <p:nvSpPr>
            <p:cNvPr id="754713" name="Oval 25"/>
            <p:cNvSpPr>
              <a:spLocks noChangeArrowheads="1"/>
            </p:cNvSpPr>
            <p:nvPr/>
          </p:nvSpPr>
          <p:spPr bwMode="auto">
            <a:xfrm>
              <a:off x="398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4" name="Text Box 26"/>
            <p:cNvSpPr txBox="1">
              <a:spLocks noChangeArrowheads="1"/>
            </p:cNvSpPr>
            <p:nvPr/>
          </p:nvSpPr>
          <p:spPr bwMode="auto">
            <a:xfrm>
              <a:off x="396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03913" y="4540533"/>
            <a:ext cx="1057568" cy="649287"/>
            <a:chOff x="3719" y="2635"/>
            <a:chExt cx="189" cy="409"/>
          </a:xfrm>
        </p:grpSpPr>
        <p:sp>
          <p:nvSpPr>
            <p:cNvPr id="754716" name="Oval 28"/>
            <p:cNvSpPr>
              <a:spLocks noChangeArrowheads="1"/>
            </p:cNvSpPr>
            <p:nvPr/>
          </p:nvSpPr>
          <p:spPr bwMode="auto">
            <a:xfrm>
              <a:off x="3732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7" name="Text Box 29"/>
            <p:cNvSpPr txBox="1">
              <a:spLocks noChangeArrowheads="1"/>
            </p:cNvSpPr>
            <p:nvPr/>
          </p:nvSpPr>
          <p:spPr bwMode="auto">
            <a:xfrm>
              <a:off x="3719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06097" y="4540533"/>
            <a:ext cx="1127903" cy="649287"/>
            <a:chOff x="2691" y="2635"/>
            <a:chExt cx="189" cy="409"/>
          </a:xfrm>
        </p:grpSpPr>
        <p:sp>
          <p:nvSpPr>
            <p:cNvPr id="754719" name="Oval 31"/>
            <p:cNvSpPr>
              <a:spLocks noChangeArrowheads="1"/>
            </p:cNvSpPr>
            <p:nvPr/>
          </p:nvSpPr>
          <p:spPr bwMode="auto">
            <a:xfrm>
              <a:off x="2704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0" name="Text Box 32"/>
            <p:cNvSpPr txBox="1">
              <a:spLocks noChangeArrowheads="1"/>
            </p:cNvSpPr>
            <p:nvPr/>
          </p:nvSpPr>
          <p:spPr bwMode="auto">
            <a:xfrm>
              <a:off x="2691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 w=0 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35852" y="3736251"/>
            <a:ext cx="1173897" cy="649288"/>
            <a:chOff x="3765" y="2158"/>
            <a:chExt cx="232" cy="409"/>
          </a:xfrm>
        </p:grpSpPr>
        <p:sp>
          <p:nvSpPr>
            <p:cNvPr id="754722" name="Oval 34"/>
            <p:cNvSpPr>
              <a:spLocks noChangeArrowheads="1"/>
            </p:cNvSpPr>
            <p:nvPr/>
          </p:nvSpPr>
          <p:spPr bwMode="auto">
            <a:xfrm>
              <a:off x="3778" y="2158"/>
              <a:ext cx="120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3" name="Text Box 35"/>
            <p:cNvSpPr txBox="1">
              <a:spLocks noChangeArrowheads="1"/>
            </p:cNvSpPr>
            <p:nvPr/>
          </p:nvSpPr>
          <p:spPr bwMode="auto">
            <a:xfrm>
              <a:off x="3765" y="2273"/>
              <a:ext cx="232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30997" y="2703788"/>
            <a:ext cx="932634" cy="649288"/>
            <a:chOff x="2494" y="1478"/>
            <a:chExt cx="189" cy="409"/>
          </a:xfrm>
        </p:grpSpPr>
        <p:sp>
          <p:nvSpPr>
            <p:cNvPr id="754725" name="Oval 37"/>
            <p:cNvSpPr>
              <a:spLocks noChangeArrowheads="1"/>
            </p:cNvSpPr>
            <p:nvPr/>
          </p:nvSpPr>
          <p:spPr bwMode="auto">
            <a:xfrm>
              <a:off x="2507" y="1478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6" name="Text Box 38"/>
            <p:cNvSpPr txBox="1">
              <a:spLocks noChangeArrowheads="1"/>
            </p:cNvSpPr>
            <p:nvPr/>
          </p:nvSpPr>
          <p:spPr bwMode="auto">
            <a:xfrm>
              <a:off x="2494" y="1593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754727" name="Text Box 39"/>
          <p:cNvSpPr txBox="1">
            <a:spLocks noChangeArrowheads="1"/>
          </p:cNvSpPr>
          <p:nvPr/>
        </p:nvSpPr>
        <p:spPr bwMode="auto">
          <a:xfrm>
            <a:off x="1475656" y="1628800"/>
            <a:ext cx="7416513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</a:rPr>
              <a:t>Phase 1: - check absence of side-effects in expression tree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            </a:t>
            </a:r>
            <a:r>
              <a:rPr lang="en-US" dirty="0" smtClean="0">
                <a:latin typeface="+mn-lt"/>
              </a:rPr>
              <a:t>   - </a:t>
            </a:r>
            <a:r>
              <a:rPr lang="en-US" dirty="0">
                <a:latin typeface="+mn-lt"/>
              </a:rPr>
              <a:t>assign weight to each AST node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74011" y="980728"/>
            <a:ext cx="3809441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>
                <a:latin typeface="+mn-lt"/>
                <a:cs typeface="Courier New" pitchFamily="49" charset="0"/>
              </a:rPr>
              <a:t>_t0 </a:t>
            </a:r>
            <a:r>
              <a:rPr lang="en-US" sz="3200" dirty="0" smtClean="0">
                <a:latin typeface="+mn-lt"/>
              </a:rPr>
              <a:t>=</a:t>
            </a:r>
            <a:r>
              <a:rPr lang="en-US" sz="3200" dirty="0" smtClean="0">
                <a:latin typeface="+mn-lt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+mn-lt"/>
              </a:rPr>
              <a:t>cgen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  <a:cs typeface="Courier New" pitchFamily="49" charset="0"/>
              </a:rPr>
              <a:t>a+b</a:t>
            </a:r>
            <a:r>
              <a:rPr lang="en-US" sz="3200" dirty="0" smtClean="0">
                <a:latin typeface="+mn-lt"/>
                <a:cs typeface="Courier New" pitchFamily="49" charset="0"/>
              </a:rPr>
              <a:t>[5*c] 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509258" y="4244250"/>
            <a:ext cx="6216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base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323006" y="4263065"/>
            <a:ext cx="69762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9909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dirty="0"/>
              <a:t>Weighted reg. </a:t>
            </a:r>
            <a:r>
              <a:rPr lang="en-US" dirty="0" err="1"/>
              <a:t>alloc</a:t>
            </a:r>
            <a:r>
              <a:rPr lang="en-US" dirty="0"/>
              <a:t>. example</a:t>
            </a:r>
          </a:p>
        </p:txBody>
      </p:sp>
      <p:sp>
        <p:nvSpPr>
          <p:cNvPr id="4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114</a:t>
            </a:fld>
            <a:endParaRPr lang="he-IL"/>
          </a:p>
        </p:txBody>
      </p:sp>
      <p:sp>
        <p:nvSpPr>
          <p:cNvPr id="754691" name="Text Box 3"/>
          <p:cNvSpPr txBox="1">
            <a:spLocks noChangeArrowheads="1"/>
          </p:cNvSpPr>
          <p:nvPr/>
        </p:nvSpPr>
        <p:spPr bwMode="auto">
          <a:xfrm>
            <a:off x="3941763" y="4678641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1138" y="5542241"/>
            <a:ext cx="31465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6034088" y="5542241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5638800" y="4721504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54695" name="AutoShape 7"/>
          <p:cNvCxnSpPr>
            <a:cxnSpLocks noChangeShapeType="1"/>
            <a:stCxn id="754692" idx="0"/>
            <a:endCxn id="754694" idx="2"/>
          </p:cNvCxnSpPr>
          <p:nvPr/>
        </p:nvCxnSpPr>
        <p:spPr bwMode="auto">
          <a:xfrm flipV="1">
            <a:off x="5448468" y="5121614"/>
            <a:ext cx="34653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696" name="AutoShape 8"/>
          <p:cNvCxnSpPr>
            <a:cxnSpLocks noChangeShapeType="1"/>
            <a:stCxn id="754693" idx="0"/>
            <a:endCxn id="754694" idx="2"/>
          </p:cNvCxnSpPr>
          <p:nvPr/>
        </p:nvCxnSpPr>
        <p:spPr bwMode="auto">
          <a:xfrm flipH="1" flipV="1">
            <a:off x="5795003" y="5121614"/>
            <a:ext cx="38564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3995738" y="3886479"/>
            <a:ext cx="17046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  <a:cs typeface="Courier New" pitchFamily="49" charset="0"/>
              </a:rPr>
              <a:t>array access</a:t>
            </a:r>
          </a:p>
        </p:txBody>
      </p:sp>
      <p:cxnSp>
        <p:nvCxnSpPr>
          <p:cNvPr id="754698" name="AutoShape 10"/>
          <p:cNvCxnSpPr>
            <a:cxnSpLocks noChangeShapeType="1"/>
            <a:stCxn id="754691" idx="0"/>
            <a:endCxn id="754697" idx="2"/>
          </p:cNvCxnSpPr>
          <p:nvPr/>
        </p:nvCxnSpPr>
        <p:spPr bwMode="auto">
          <a:xfrm flipV="1">
            <a:off x="4101472" y="4348144"/>
            <a:ext cx="746573" cy="33049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3678238" y="2849841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54700" name="AutoShape 12"/>
          <p:cNvCxnSpPr>
            <a:cxnSpLocks noChangeShapeType="1"/>
            <a:stCxn id="754697" idx="0"/>
            <a:endCxn id="754699" idx="2"/>
          </p:cNvCxnSpPr>
          <p:nvPr/>
        </p:nvCxnSpPr>
        <p:spPr bwMode="auto">
          <a:xfrm flipH="1" flipV="1">
            <a:off x="3834691" y="3249951"/>
            <a:ext cx="1013354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701" name="AutoShape 13"/>
          <p:cNvCxnSpPr>
            <a:cxnSpLocks noChangeShapeType="1"/>
            <a:stCxn id="754694" idx="0"/>
            <a:endCxn id="754697" idx="2"/>
          </p:cNvCxnSpPr>
          <p:nvPr/>
        </p:nvCxnSpPr>
        <p:spPr bwMode="auto">
          <a:xfrm flipH="1" flipV="1">
            <a:off x="4848045" y="4348144"/>
            <a:ext cx="946958" cy="3733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2" name="Text Box 14"/>
          <p:cNvSpPr txBox="1">
            <a:spLocks noChangeArrowheads="1"/>
          </p:cNvSpPr>
          <p:nvPr/>
        </p:nvSpPr>
        <p:spPr bwMode="auto">
          <a:xfrm>
            <a:off x="2519363" y="3851554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54703" name="AutoShape 15"/>
          <p:cNvCxnSpPr>
            <a:cxnSpLocks noChangeShapeType="1"/>
            <a:stCxn id="754702" idx="0"/>
            <a:endCxn id="754699" idx="2"/>
          </p:cNvCxnSpPr>
          <p:nvPr/>
        </p:nvCxnSpPr>
        <p:spPr bwMode="auto">
          <a:xfrm flipV="1">
            <a:off x="2673124" y="3249951"/>
            <a:ext cx="1161567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4" name="Text Box 16"/>
          <p:cNvSpPr txBox="1">
            <a:spLocks noChangeArrowheads="1"/>
          </p:cNvSpPr>
          <p:nvPr/>
        </p:nvSpPr>
        <p:spPr bwMode="auto">
          <a:xfrm>
            <a:off x="3509258" y="4244250"/>
            <a:ext cx="6216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base</a:t>
            </a:r>
          </a:p>
        </p:txBody>
      </p:sp>
      <p:sp>
        <p:nvSpPr>
          <p:cNvPr id="754705" name="Text Box 17"/>
          <p:cNvSpPr txBox="1">
            <a:spLocks noChangeArrowheads="1"/>
          </p:cNvSpPr>
          <p:nvPr/>
        </p:nvSpPr>
        <p:spPr bwMode="auto">
          <a:xfrm>
            <a:off x="5323006" y="4263065"/>
            <a:ext cx="69762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index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5044" y="3711857"/>
            <a:ext cx="1006594" cy="649287"/>
            <a:chOff x="1292" y="2113"/>
            <a:chExt cx="189" cy="409"/>
          </a:xfrm>
        </p:grpSpPr>
        <p:sp>
          <p:nvSpPr>
            <p:cNvPr id="754707" name="Oval 19"/>
            <p:cNvSpPr>
              <a:spLocks noChangeArrowheads="1"/>
            </p:cNvSpPr>
            <p:nvPr/>
          </p:nvSpPr>
          <p:spPr bwMode="auto">
            <a:xfrm>
              <a:off x="1305" y="2113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08" name="Text Box 20"/>
            <p:cNvSpPr txBox="1">
              <a:spLocks noChangeArrowheads="1"/>
            </p:cNvSpPr>
            <p:nvPr/>
          </p:nvSpPr>
          <p:spPr bwMode="auto">
            <a:xfrm>
              <a:off x="1292" y="2228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90816" y="5404135"/>
            <a:ext cx="1006592" cy="649287"/>
            <a:chOff x="3039" y="3179"/>
            <a:chExt cx="189" cy="409"/>
          </a:xfrm>
        </p:grpSpPr>
        <p:sp>
          <p:nvSpPr>
            <p:cNvPr id="754710" name="Oval 22"/>
            <p:cNvSpPr>
              <a:spLocks noChangeArrowheads="1"/>
            </p:cNvSpPr>
            <p:nvPr/>
          </p:nvSpPr>
          <p:spPr bwMode="auto">
            <a:xfrm>
              <a:off x="305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1" name="Text Box 23"/>
            <p:cNvSpPr txBox="1">
              <a:spLocks noChangeArrowheads="1"/>
            </p:cNvSpPr>
            <p:nvPr/>
          </p:nvSpPr>
          <p:spPr bwMode="auto">
            <a:xfrm>
              <a:off x="303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00766" y="5404135"/>
            <a:ext cx="1121677" cy="649287"/>
            <a:chOff x="3969" y="3179"/>
            <a:chExt cx="189" cy="409"/>
          </a:xfrm>
        </p:grpSpPr>
        <p:sp>
          <p:nvSpPr>
            <p:cNvPr id="754713" name="Oval 25"/>
            <p:cNvSpPr>
              <a:spLocks noChangeArrowheads="1"/>
            </p:cNvSpPr>
            <p:nvPr/>
          </p:nvSpPr>
          <p:spPr bwMode="auto">
            <a:xfrm>
              <a:off x="398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4" name="Text Box 26"/>
            <p:cNvSpPr txBox="1">
              <a:spLocks noChangeArrowheads="1"/>
            </p:cNvSpPr>
            <p:nvPr/>
          </p:nvSpPr>
          <p:spPr bwMode="auto">
            <a:xfrm>
              <a:off x="396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03913" y="4540533"/>
            <a:ext cx="1057568" cy="649287"/>
            <a:chOff x="3719" y="2635"/>
            <a:chExt cx="189" cy="409"/>
          </a:xfrm>
        </p:grpSpPr>
        <p:sp>
          <p:nvSpPr>
            <p:cNvPr id="754716" name="Oval 28"/>
            <p:cNvSpPr>
              <a:spLocks noChangeArrowheads="1"/>
            </p:cNvSpPr>
            <p:nvPr/>
          </p:nvSpPr>
          <p:spPr bwMode="auto">
            <a:xfrm>
              <a:off x="3732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7" name="Text Box 29"/>
            <p:cNvSpPr txBox="1">
              <a:spLocks noChangeArrowheads="1"/>
            </p:cNvSpPr>
            <p:nvPr/>
          </p:nvSpPr>
          <p:spPr bwMode="auto">
            <a:xfrm>
              <a:off x="3719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06097" y="4540533"/>
            <a:ext cx="1127903" cy="649287"/>
            <a:chOff x="2691" y="2635"/>
            <a:chExt cx="189" cy="409"/>
          </a:xfrm>
        </p:grpSpPr>
        <p:sp>
          <p:nvSpPr>
            <p:cNvPr id="754719" name="Oval 31"/>
            <p:cNvSpPr>
              <a:spLocks noChangeArrowheads="1"/>
            </p:cNvSpPr>
            <p:nvPr/>
          </p:nvSpPr>
          <p:spPr bwMode="auto">
            <a:xfrm>
              <a:off x="2704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0" name="Text Box 32"/>
            <p:cNvSpPr txBox="1">
              <a:spLocks noChangeArrowheads="1"/>
            </p:cNvSpPr>
            <p:nvPr/>
          </p:nvSpPr>
          <p:spPr bwMode="auto">
            <a:xfrm>
              <a:off x="2691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 w=0 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35852" y="3736251"/>
            <a:ext cx="1173897" cy="649288"/>
            <a:chOff x="3765" y="2158"/>
            <a:chExt cx="232" cy="409"/>
          </a:xfrm>
        </p:grpSpPr>
        <p:sp>
          <p:nvSpPr>
            <p:cNvPr id="754722" name="Oval 34"/>
            <p:cNvSpPr>
              <a:spLocks noChangeArrowheads="1"/>
            </p:cNvSpPr>
            <p:nvPr/>
          </p:nvSpPr>
          <p:spPr bwMode="auto">
            <a:xfrm>
              <a:off x="3778" y="2158"/>
              <a:ext cx="120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3" name="Text Box 35"/>
            <p:cNvSpPr txBox="1">
              <a:spLocks noChangeArrowheads="1"/>
            </p:cNvSpPr>
            <p:nvPr/>
          </p:nvSpPr>
          <p:spPr bwMode="auto">
            <a:xfrm>
              <a:off x="3765" y="2273"/>
              <a:ext cx="232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30997" y="2703788"/>
            <a:ext cx="932634" cy="649288"/>
            <a:chOff x="2494" y="1478"/>
            <a:chExt cx="189" cy="409"/>
          </a:xfrm>
        </p:grpSpPr>
        <p:sp>
          <p:nvSpPr>
            <p:cNvPr id="754725" name="Oval 37"/>
            <p:cNvSpPr>
              <a:spLocks noChangeArrowheads="1"/>
            </p:cNvSpPr>
            <p:nvPr/>
          </p:nvSpPr>
          <p:spPr bwMode="auto">
            <a:xfrm>
              <a:off x="2507" y="1478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6" name="Text Box 38"/>
            <p:cNvSpPr txBox="1">
              <a:spLocks noChangeArrowheads="1"/>
            </p:cNvSpPr>
            <p:nvPr/>
          </p:nvSpPr>
          <p:spPr bwMode="auto">
            <a:xfrm>
              <a:off x="2494" y="1593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74011" y="980728"/>
            <a:ext cx="3809441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>
                <a:latin typeface="+mn-lt"/>
                <a:cs typeface="Courier New" pitchFamily="49" charset="0"/>
              </a:rPr>
              <a:t>_t0 </a:t>
            </a:r>
            <a:r>
              <a:rPr lang="en-US" sz="3200" dirty="0" smtClean="0">
                <a:latin typeface="+mn-lt"/>
              </a:rPr>
              <a:t>=</a:t>
            </a:r>
            <a:r>
              <a:rPr lang="en-US" sz="3200" dirty="0" smtClean="0">
                <a:latin typeface="+mn-lt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+mn-lt"/>
              </a:rPr>
              <a:t>cgen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  <a:cs typeface="Courier New" pitchFamily="49" charset="0"/>
              </a:rPr>
              <a:t>a+b</a:t>
            </a:r>
            <a:r>
              <a:rPr lang="en-US" sz="3200" dirty="0" smtClean="0">
                <a:latin typeface="+mn-lt"/>
                <a:cs typeface="Courier New" pitchFamily="49" charset="0"/>
              </a:rPr>
              <a:t>[5*c] 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1481478" y="1631711"/>
            <a:ext cx="7084992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</a:rPr>
              <a:t>Phase 2: </a:t>
            </a:r>
            <a:r>
              <a:rPr lang="en-US" dirty="0" smtClean="0">
                <a:latin typeface="+mn-lt"/>
              </a:rPr>
              <a:t>- use </a:t>
            </a:r>
            <a:r>
              <a:rPr lang="en-US" dirty="0">
                <a:latin typeface="+mn-lt"/>
              </a:rPr>
              <a:t>weights to decide on order of translation</a:t>
            </a: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095550" y="46963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552676" y="390417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115937" y="28675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grpSp>
        <p:nvGrpSpPr>
          <p:cNvPr id="51" name="Group 39"/>
          <p:cNvGrpSpPr>
            <a:grpSpLocks/>
          </p:cNvGrpSpPr>
          <p:nvPr/>
        </p:nvGrpSpPr>
        <p:grpSpPr bwMode="auto">
          <a:xfrm>
            <a:off x="4864283" y="3198798"/>
            <a:ext cx="1651000" cy="522287"/>
            <a:chOff x="2993" y="1695"/>
            <a:chExt cx="1040" cy="329"/>
          </a:xfrm>
        </p:grpSpPr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49" y="1695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6521634" y="4264949"/>
            <a:ext cx="1631950" cy="530224"/>
            <a:chOff x="2993" y="1690"/>
            <a:chExt cx="1028" cy="334"/>
          </a:xfrm>
        </p:grpSpPr>
        <p:sp>
          <p:nvSpPr>
            <p:cNvPr id="55" name="Line 43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6" name="Text Box 44"/>
            <p:cNvSpPr txBox="1">
              <a:spLocks noChangeArrowheads="1"/>
            </p:cNvSpPr>
            <p:nvPr/>
          </p:nvSpPr>
          <p:spPr bwMode="auto">
            <a:xfrm>
              <a:off x="3137" y="1690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451640" y="5110450"/>
            <a:ext cx="273747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*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451641" y="5805176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_t1[_t0]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51641" y="6497284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+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5901144" y="587829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5232046" y="587829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3802332" y="503626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376696" y="4212704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451641" y="4415724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c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>
            <a:off x="451641" y="4763087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5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451641" y="5457813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451641" y="6152539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a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7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Note on weighted register allocation</a:t>
            </a:r>
            <a:endParaRPr lang="en-US" dirty="0"/>
          </a:p>
        </p:txBody>
      </p:sp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xfrm>
            <a:off x="394169" y="1247423"/>
            <a:ext cx="8420571" cy="5460058"/>
          </a:xfrm>
        </p:spPr>
        <p:txBody>
          <a:bodyPr/>
          <a:lstStyle/>
          <a:p>
            <a:r>
              <a:rPr lang="en-US" sz="2800" b="1" dirty="0" smtClean="0"/>
              <a:t>Must</a:t>
            </a:r>
            <a:r>
              <a:rPr lang="en-US" sz="2800" dirty="0" smtClean="0"/>
              <a:t> reset temporaries counter after every  statement: </a:t>
            </a:r>
            <a:r>
              <a:rPr lang="en-US" sz="2800" b="1" dirty="0">
                <a:solidFill>
                  <a:srgbClr val="1A8CFF"/>
                </a:solidFill>
              </a:rPr>
              <a:t>x=y;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90"/>
                </a:solidFill>
              </a:rPr>
              <a:t>y=</a:t>
            </a:r>
            <a:r>
              <a:rPr lang="en-US" sz="2800" b="1" dirty="0" smtClean="0">
                <a:solidFill>
                  <a:srgbClr val="000090"/>
                </a:solidFill>
              </a:rPr>
              <a:t>z</a:t>
            </a:r>
            <a:endParaRPr lang="en-US" sz="2800" dirty="0" smtClean="0"/>
          </a:p>
          <a:p>
            <a:pPr lvl="1"/>
            <a:r>
              <a:rPr lang="en-US" sz="2400" dirty="0" smtClean="0"/>
              <a:t>should </a:t>
            </a:r>
            <a:r>
              <a:rPr lang="en-US" sz="2400" b="1" dirty="0" smtClean="0"/>
              <a:t>not</a:t>
            </a:r>
            <a:r>
              <a:rPr lang="en-US" sz="2400" dirty="0" smtClean="0"/>
              <a:t> be translated to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  <a:t>_t0 = y;</a:t>
            </a:r>
            <a:b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  <a:t>x = _t0;</a:t>
            </a:r>
            <a:b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_t1 = z;</a:t>
            </a:r>
            <a:b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y = _t1;</a:t>
            </a:r>
          </a:p>
          <a:p>
            <a:pPr lvl="1"/>
            <a:r>
              <a:rPr lang="en-US" sz="2400" dirty="0" smtClean="0"/>
              <a:t>But rather to</a:t>
            </a:r>
            <a:br>
              <a:rPr lang="en-US" sz="2400" dirty="0" smtClean="0"/>
            </a:br>
            <a: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_t0 = y;</a:t>
            </a:r>
            <a:b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x = _t0; </a:t>
            </a:r>
            <a:r>
              <a:rPr lang="en-US" sz="2400" dirty="0" smtClean="0"/>
              <a:t># Finished translating statement. Set c=0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_t0 = z;</a:t>
            </a:r>
            <a:b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y= _t0;</a:t>
            </a:r>
            <a:endParaRPr lang="en-US" sz="2400" b="1" dirty="0">
              <a:solidFill>
                <a:srgbClr val="000090"/>
              </a:solidFill>
              <a:latin typeface="Courier New"/>
              <a:cs typeface="Courier New"/>
            </a:endParaRP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81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Code generation </a:t>
            </a:r>
            <a:br>
              <a:rPr lang="en-US" dirty="0" smtClean="0"/>
            </a:br>
            <a:r>
              <a:rPr lang="en-US" dirty="0" smtClean="0"/>
              <a:t>for procedure calls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(+ a few words on </a:t>
            </a:r>
            <a:r>
              <a:rPr lang="en-US" dirty="0" smtClean="0"/>
              <a:t>the runtime system)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116</a:t>
            </a:fld>
            <a:endParaRPr lang="en-US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01" y="2586354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Code generation </a:t>
            </a:r>
            <a:r>
              <a:rPr lang="en-US" dirty="0" smtClean="0"/>
              <a:t>for </a:t>
            </a:r>
            <a:r>
              <a:rPr lang="en-US" dirty="0"/>
              <a:t>procedure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generation of code for procedure invocations</a:t>
            </a:r>
          </a:p>
          <a:p>
            <a:endParaRPr lang="en-US" dirty="0"/>
          </a:p>
          <a:p>
            <a:r>
              <a:rPr lang="en-US" dirty="0"/>
              <a:t>Activation </a:t>
            </a:r>
            <a:r>
              <a:rPr lang="en-US" dirty="0" smtClean="0"/>
              <a:t>Records (aka Stack Frames)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Stack</a:t>
            </a:r>
            <a:r>
              <a:rPr lang="en-US" dirty="0" smtClean="0"/>
              <a:t>: a </a:t>
            </a:r>
            <a:r>
              <a:rPr lang="en-US" dirty="0"/>
              <a:t>n</a:t>
            </a:r>
            <a:r>
              <a:rPr lang="en-US" dirty="0" smtClean="0"/>
              <a:t>ew computing environment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.g., </a:t>
            </a:r>
            <a:r>
              <a:rPr lang="en-US" dirty="0" smtClean="0"/>
              <a:t>temporary memory for </a:t>
            </a:r>
            <a:r>
              <a:rPr lang="en-US" b="1" dirty="0" smtClean="0">
                <a:solidFill>
                  <a:srgbClr val="1A8CFF"/>
                </a:solidFill>
              </a:rPr>
              <a:t>local variables</a:t>
            </a:r>
          </a:p>
          <a:p>
            <a:r>
              <a:rPr lang="en-US" dirty="0"/>
              <a:t>P</a:t>
            </a:r>
            <a:r>
              <a:rPr lang="en-US" dirty="0" smtClean="0"/>
              <a:t>assing information into the new environment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Parameters</a:t>
            </a:r>
          </a:p>
          <a:p>
            <a:r>
              <a:rPr lang="en-US" b="1" dirty="0">
                <a:solidFill>
                  <a:srgbClr val="1A8CFF"/>
                </a:solidFill>
              </a:rPr>
              <a:t>T</a:t>
            </a:r>
            <a:r>
              <a:rPr lang="en-US" b="1" dirty="0" smtClean="0">
                <a:solidFill>
                  <a:srgbClr val="1A8CFF"/>
                </a:solidFill>
              </a:rPr>
              <a:t>ransfer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1A8CFF"/>
                </a:solidFill>
              </a:rPr>
              <a:t>control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to/from procedure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andling return values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compiler can use any convention to handle procedures</a:t>
            </a:r>
          </a:p>
          <a:p>
            <a:endParaRPr lang="en-US" dirty="0"/>
          </a:p>
          <a:p>
            <a:r>
              <a:rPr lang="en-US" dirty="0" smtClean="0"/>
              <a:t>In practice, CPUs specify standards</a:t>
            </a:r>
          </a:p>
          <a:p>
            <a:pPr lvl="2"/>
            <a:r>
              <a:rPr lang="en-US" dirty="0" smtClean="0"/>
              <a:t>Aka calling </a:t>
            </a:r>
            <a:r>
              <a:rPr lang="en-US" dirty="0" err="1" smtClean="0"/>
              <a:t>conventios</a:t>
            </a:r>
            <a:endParaRPr lang="en-US" dirty="0" smtClean="0"/>
          </a:p>
          <a:p>
            <a:pPr lvl="1"/>
            <a:r>
              <a:rPr lang="en-US" dirty="0" smtClean="0"/>
              <a:t>Allows for compiler interoperability</a:t>
            </a:r>
          </a:p>
          <a:p>
            <a:pPr lvl="2"/>
            <a:r>
              <a:rPr lang="en-US" dirty="0" smtClean="0"/>
              <a:t>Libraries!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indexes to distinguish repeated grammar symbols</a:t>
            </a:r>
          </a:p>
          <a:p>
            <a:r>
              <a:rPr lang="en-US" dirty="0" smtClean="0"/>
              <a:t>Does not affect grammar </a:t>
            </a:r>
          </a:p>
          <a:p>
            <a:r>
              <a:rPr lang="en-US" dirty="0" smtClean="0"/>
              <a:t>Used in semantic actions</a:t>
            </a:r>
          </a:p>
          <a:p>
            <a:endParaRPr lang="en-US" dirty="0" smtClean="0"/>
          </a:p>
          <a:p>
            <a:r>
              <a:rPr lang="en-US" dirty="0" smtClean="0"/>
              <a:t>Expr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/>
              <a:t>Expr + </a:t>
            </a:r>
            <a:r>
              <a:rPr lang="en-US" dirty="0" smtClean="0"/>
              <a:t>Term</a:t>
            </a:r>
            <a:br>
              <a:rPr lang="en-US" dirty="0" smtClean="0"/>
            </a:br>
            <a:r>
              <a:rPr lang="en-US" dirty="0" smtClean="0"/>
              <a:t>Becomes</a:t>
            </a:r>
            <a:br>
              <a:rPr lang="en-US" dirty="0" smtClean="0"/>
            </a:br>
            <a:r>
              <a:rPr lang="en-US" dirty="0" smtClean="0"/>
              <a:t>Expr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/>
              <a:t>Expr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Term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/>
              <a:t>Abstract Register </a:t>
            </a:r>
            <a:r>
              <a:rPr lang="en-US" dirty="0" smtClean="0"/>
              <a:t>Machine</a:t>
            </a:r>
            <a:br>
              <a:rPr lang="en-US" dirty="0" smtClean="0"/>
            </a:br>
            <a:r>
              <a:rPr lang="en-US" sz="3200" dirty="0" smtClean="0"/>
              <a:t>(High Level View)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54118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54119" y="2835286"/>
            <a:ext cx="4161600" cy="316895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Data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290" y="5429916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1367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/>
              <a:t>Abstract Register Machine</a:t>
            </a:r>
            <a:br>
              <a:rPr lang="en-US" dirty="0"/>
            </a:br>
            <a:r>
              <a:rPr lang="en-US" sz="3200" dirty="0"/>
              <a:t>(High Level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42312"/>
            <a:ext cx="4155114" cy="690158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0231" y="3944295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63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23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Activation Record Stack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122</a:t>
            </a:fld>
            <a:endParaRPr lang="en-US"/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402230" y="2138126"/>
            <a:ext cx="401587" cy="354876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807200" y="3329100"/>
            <a:ext cx="2336800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procedure</a:t>
            </a:r>
          </a:p>
          <a:p>
            <a:pPr algn="ctr" rtl="0"/>
            <a:r>
              <a:rPr lang="en-US" dirty="0" smtClean="0">
                <a:latin typeface="+mn-lt"/>
              </a:rPr>
              <a:t>Proc</a:t>
            </a:r>
            <a:r>
              <a:rPr lang="en-US" baseline="-25000" dirty="0" smtClean="0">
                <a:latin typeface="+mn-lt"/>
              </a:rPr>
              <a:t>k+1</a:t>
            </a:r>
            <a:r>
              <a:rPr lang="en-US" dirty="0" smtClean="0">
                <a:latin typeface="+mn-lt"/>
              </a:rPr>
              <a:t>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</a:t>
            </a:r>
            <a:r>
              <a:rPr lang="en-US" dirty="0" err="1" smtClean="0">
                <a:latin typeface="+mn-lt"/>
              </a:rPr>
              <a:t>a</a:t>
            </a:r>
            <a:r>
              <a:rPr lang="en-US" baseline="-25000" dirty="0" err="1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836" y="1440615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 smtClean="0">
                <a:latin typeface="+mn-lt"/>
              </a:rPr>
              <a:t>k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836" y="5769904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836" y="1016001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4836" y="6410548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124836" y="2086493"/>
            <a:ext cx="2952328" cy="36426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rtl="0"/>
            <a:endParaRPr lang="en-US" sz="2000" dirty="0" smtClean="0">
              <a:latin typeface="+mn-lt"/>
            </a:endParaRPr>
          </a:p>
          <a:p>
            <a:pPr rtl="0"/>
            <a:endParaRPr lang="en-US" sz="2000" dirty="0">
              <a:latin typeface="+mn-lt"/>
            </a:endParaRPr>
          </a:p>
          <a:p>
            <a:pPr rtl="0"/>
            <a:endParaRPr lang="en-US" sz="2000" dirty="0" smtClean="0">
              <a:latin typeface="+mn-lt"/>
            </a:endParaRPr>
          </a:p>
          <a:p>
            <a:pPr rtl="0"/>
            <a:endParaRPr lang="en-US" sz="2000" dirty="0">
              <a:latin typeface="+mn-lt"/>
            </a:endParaRPr>
          </a:p>
          <a:p>
            <a:pPr rtl="0"/>
            <a:endParaRPr lang="en-US" sz="2000" dirty="0" smtClean="0">
              <a:latin typeface="+mn-lt"/>
            </a:endParaRPr>
          </a:p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k+1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36463" y="987754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main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36463" y="1630671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>
                <a:latin typeface="+mn-lt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36463" y="2280309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>
                <a:latin typeface="+mn-lt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6463" y="3091212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>
                <a:latin typeface="+mn-lt"/>
              </a:rPr>
              <a:t>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36463" y="3740849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36463" y="4383766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4" name="Down Arrow 33"/>
          <p:cNvSpPr/>
          <p:nvPr/>
        </p:nvSpPr>
        <p:spPr bwMode="auto">
          <a:xfrm>
            <a:off x="304838" y="1867997"/>
            <a:ext cx="293225" cy="1165080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57566" y="951914"/>
            <a:ext cx="1222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Stack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grows this 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5648" y="2734801"/>
            <a:ext cx="33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7093" y="4829111"/>
            <a:ext cx="33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614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23" y="0"/>
            <a:ext cx="7772400" cy="1143000"/>
          </a:xfrm>
        </p:spPr>
        <p:txBody>
          <a:bodyPr/>
          <a:lstStyle/>
          <a:p>
            <a:r>
              <a:rPr lang="en-US" dirty="0"/>
              <a:t>Abstract </a:t>
            </a:r>
            <a:r>
              <a:rPr lang="en-US" dirty="0" smtClean="0"/>
              <a:t>Stack Frame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836" y="208649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836" y="244653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836" y="280657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836" y="316661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836" y="352665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836" y="388669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836" y="424673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836" y="460677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836" y="496681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836" y="532685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114" y="2446534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114" y="4246734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402230" y="2138126"/>
            <a:ext cx="401587" cy="354876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3124836" y="1440615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 smtClean="0">
                <a:latin typeface="+mn-lt"/>
              </a:rPr>
              <a:t>k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836" y="5769904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836" y="1016001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4836" y="6410548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5" name="סוגר מסולסל שמאלי 14"/>
          <p:cNvSpPr/>
          <p:nvPr/>
        </p:nvSpPr>
        <p:spPr>
          <a:xfrm>
            <a:off x="2411330" y="2138126"/>
            <a:ext cx="420226" cy="1316519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סוגר מסולסל שמאלי 16"/>
          <p:cNvSpPr/>
          <p:nvPr/>
        </p:nvSpPr>
        <p:spPr>
          <a:xfrm>
            <a:off x="2411330" y="3526654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6807200" y="3329100"/>
            <a:ext cx="2336800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procedure</a:t>
            </a:r>
          </a:p>
          <a:p>
            <a:pPr algn="ctr" rtl="0"/>
            <a:r>
              <a:rPr lang="en-US" dirty="0" smtClean="0">
                <a:latin typeface="+mn-lt"/>
              </a:rPr>
              <a:t>Proc</a:t>
            </a:r>
            <a:r>
              <a:rPr lang="en-US" baseline="-25000" dirty="0" smtClean="0">
                <a:latin typeface="+mn-lt"/>
              </a:rPr>
              <a:t>k+1</a:t>
            </a:r>
            <a:r>
              <a:rPr lang="en-US" dirty="0" smtClean="0">
                <a:latin typeface="+mn-lt"/>
              </a:rPr>
              <a:t>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</a:t>
            </a:r>
            <a:r>
              <a:rPr lang="en-US" dirty="0" err="1" smtClean="0">
                <a:latin typeface="+mn-lt"/>
              </a:rPr>
              <a:t>a</a:t>
            </a:r>
            <a:r>
              <a:rPr lang="en-US" baseline="-25000" dirty="0" err="1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46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Handling Procedures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Store local variables/temporaries in a </a:t>
            </a:r>
            <a:r>
              <a:rPr lang="en-US" sz="2800" dirty="0" smtClean="0">
                <a:solidFill>
                  <a:srgbClr val="1A8CFF"/>
                </a:solidFill>
              </a:rPr>
              <a:t>stack</a:t>
            </a:r>
          </a:p>
          <a:p>
            <a:r>
              <a:rPr lang="en-US" sz="2800" dirty="0" smtClean="0"/>
              <a:t>A function call instruction pushes arguments to stack and jumps to the function label</a:t>
            </a:r>
            <a:br>
              <a:rPr lang="en-US" sz="2800" dirty="0" smtClean="0"/>
            </a:br>
            <a:r>
              <a:rPr lang="en-US" sz="2800" dirty="0" smtClean="0"/>
              <a:t>A statement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x=f(a1,…,an); </a:t>
            </a:r>
            <a:r>
              <a:rPr lang="en-US" sz="2800" dirty="0" smtClean="0"/>
              <a:t>looks like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a1; …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an;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Call f;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Pop x;</a:t>
            </a:r>
            <a:r>
              <a:rPr lang="en-US" sz="2800" dirty="0" smtClean="0"/>
              <a:t> // copy returned value</a:t>
            </a:r>
            <a:endParaRPr lang="en-US" sz="2800" dirty="0"/>
          </a:p>
          <a:p>
            <a:r>
              <a:rPr lang="en-US" sz="2800" dirty="0" smtClean="0"/>
              <a:t>Returning a value is done by pushing it to the stack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 x;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r>
              <a:rPr lang="en-US" sz="2800" dirty="0" smtClean="0">
                <a:cs typeface="Courier New" pitchFamily="49" charset="0"/>
              </a:rPr>
              <a:t>Return control to caller (and roll up stack)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9033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389609" y="4354179"/>
            <a:ext cx="1217683" cy="12210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91201" y="2834850"/>
            <a:ext cx="1005403" cy="1264516"/>
            <a:chOff x="1491201" y="2834850"/>
            <a:chExt cx="1005403" cy="126451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491201" y="2834850"/>
              <a:ext cx="1005403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492879" y="3232783"/>
              <a:ext cx="1002047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504025" y="3791589"/>
              <a:ext cx="979755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xx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25598" y="3327409"/>
              <a:ext cx="728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13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/>
              <a:t>Intro: Functions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432048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y * z;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w;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SimpleFunction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(137);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127</a:t>
            </a:fld>
            <a:endParaRPr lang="en-US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5570776" y="1340768"/>
            <a:ext cx="274564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* y;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_t1 = _t0 * z;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_t1;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Pop w;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5076056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4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What Can </a:t>
            </a:r>
            <a:r>
              <a:rPr lang="en-US" dirty="0"/>
              <a:t>W</a:t>
            </a:r>
            <a:r>
              <a:rPr lang="en-US" dirty="0" smtClean="0"/>
              <a:t>e Do with Procedures?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 &amp; Definitions</a:t>
            </a:r>
          </a:p>
          <a:p>
            <a:r>
              <a:rPr lang="en-US" dirty="0" smtClean="0"/>
              <a:t>Call &amp; Return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Jumping out of procedures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Passing &amp; Returning procedures as parameters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Scoping </a:t>
            </a:r>
            <a:r>
              <a:rPr lang="en-US" dirty="0"/>
              <a:t>rules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/>
              <a:t>scoping vs. dynamic scoping</a:t>
            </a:r>
          </a:p>
          <a:p>
            <a:r>
              <a:rPr lang="en-US" dirty="0"/>
              <a:t>C</a:t>
            </a:r>
            <a:r>
              <a:rPr lang="en-US" dirty="0" smtClean="0"/>
              <a:t>aller/</a:t>
            </a:r>
            <a:r>
              <a:rPr lang="en-US" dirty="0" err="1" smtClean="0"/>
              <a:t>callee</a:t>
            </a:r>
            <a:r>
              <a:rPr lang="en-US" dirty="0" smtClean="0"/>
              <a:t> conventions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saves register values?</a:t>
            </a:r>
          </a:p>
          <a:p>
            <a:r>
              <a:rPr lang="en-US" dirty="0"/>
              <a:t>A</a:t>
            </a:r>
            <a:r>
              <a:rPr lang="en-US" dirty="0" smtClean="0"/>
              <a:t>llocating space for local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181600" y="3049259"/>
          <a:ext cx="3637788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22705"/>
                <a:gridCol w="23150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 L</a:t>
                      </a:r>
                      <a:r>
                        <a:rPr lang="en-US" baseline="0" dirty="0" smtClean="0">
                          <a:sym typeface="Math C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L.in = </a:t>
                      </a:r>
                      <a:r>
                        <a:rPr lang="en-US" dirty="0" err="1" smtClean="0"/>
                        <a:t>T.type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</a:t>
                      </a:r>
                      <a:r>
                        <a:rPr lang="en-US" dirty="0" err="1" smtClean="0">
                          <a:sym typeface="Math C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integer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float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L1,</a:t>
                      </a:r>
                      <a:r>
                        <a:rPr lang="en-US" baseline="0" dirty="0" smtClean="0">
                          <a:sym typeface="Math C"/>
                        </a:rPr>
                        <a:t>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L1.in = L.in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381000" y="2362200"/>
            <a:ext cx="41148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3" name="Oval 22"/>
          <p:cNvSpPr/>
          <p:nvPr/>
        </p:nvSpPr>
        <p:spPr>
          <a:xfrm>
            <a:off x="19619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646326" y="4495800"/>
            <a:ext cx="974435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float</a:t>
            </a:r>
            <a:endParaRPr lang="en-US" sz="2000" dirty="0"/>
          </a:p>
        </p:txBody>
      </p:sp>
      <p:cxnSp>
        <p:nvCxnSpPr>
          <p:cNvPr id="25" name="Straight Arrow Connector 24"/>
          <p:cNvCxnSpPr>
            <a:stCxn id="23" idx="4"/>
            <a:endCxn id="32" idx="0"/>
          </p:cNvCxnSpPr>
          <p:nvPr/>
        </p:nvCxnSpPr>
        <p:spPr>
          <a:xfrm flipH="1">
            <a:off x="1102425" y="2954144"/>
            <a:ext cx="12023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2" idx="4"/>
            <a:endCxn id="24" idx="0"/>
          </p:cNvCxnSpPr>
          <p:nvPr/>
        </p:nvCxnSpPr>
        <p:spPr>
          <a:xfrm>
            <a:off x="1102425" y="3962400"/>
            <a:ext cx="31119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480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sp>
        <p:nvSpPr>
          <p:cNvPr id="28" name="Oval 27"/>
          <p:cNvSpPr/>
          <p:nvPr/>
        </p:nvSpPr>
        <p:spPr>
          <a:xfrm>
            <a:off x="24384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sp>
        <p:nvSpPr>
          <p:cNvPr id="29" name="Oval 28"/>
          <p:cNvSpPr/>
          <p:nvPr/>
        </p:nvSpPr>
        <p:spPr>
          <a:xfrm>
            <a:off x="3505200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id1</a:t>
            </a:r>
            <a:endParaRPr lang="en-US" sz="1100" dirty="0"/>
          </a:p>
        </p:txBody>
      </p:sp>
      <p:cxnSp>
        <p:nvCxnSpPr>
          <p:cNvPr id="30" name="Straight Arrow Connector 29"/>
          <p:cNvCxnSpPr>
            <a:stCxn id="27" idx="4"/>
            <a:endCxn id="28" idx="0"/>
          </p:cNvCxnSpPr>
          <p:nvPr/>
        </p:nvCxnSpPr>
        <p:spPr>
          <a:xfrm flipH="1">
            <a:off x="27813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4"/>
            <a:endCxn id="29" idx="0"/>
          </p:cNvCxnSpPr>
          <p:nvPr/>
        </p:nvCxnSpPr>
        <p:spPr>
          <a:xfrm>
            <a:off x="3450099" y="3962400"/>
            <a:ext cx="39800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09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23" idx="4"/>
            <a:endCxn id="27" idx="0"/>
          </p:cNvCxnSpPr>
          <p:nvPr/>
        </p:nvCxnSpPr>
        <p:spPr>
          <a:xfrm>
            <a:off x="23048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8001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cxnSp>
        <p:nvCxnSpPr>
          <p:cNvPr id="35" name="Straight Arrow Connector 34"/>
          <p:cNvCxnSpPr>
            <a:stCxn id="28" idx="4"/>
            <a:endCxn id="34" idx="0"/>
          </p:cNvCxnSpPr>
          <p:nvPr/>
        </p:nvCxnSpPr>
        <p:spPr>
          <a:xfrm flipH="1">
            <a:off x="21430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895600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id2</a:t>
            </a:r>
            <a:endParaRPr lang="en-US" sz="1100" dirty="0"/>
          </a:p>
        </p:txBody>
      </p:sp>
      <p:cxnSp>
        <p:nvCxnSpPr>
          <p:cNvPr id="37" name="Straight Arrow Connector 36"/>
          <p:cNvCxnSpPr>
            <a:stCxn id="28" idx="4"/>
            <a:endCxn id="36" idx="0"/>
          </p:cNvCxnSpPr>
          <p:nvPr/>
        </p:nvCxnSpPr>
        <p:spPr>
          <a:xfrm>
            <a:off x="2781300" y="4876800"/>
            <a:ext cx="457200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86000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id3</a:t>
            </a:r>
            <a:endParaRPr lang="en-US" sz="1100" dirty="0"/>
          </a:p>
        </p:txBody>
      </p:sp>
      <p:cxnSp>
        <p:nvCxnSpPr>
          <p:cNvPr id="39" name="Straight Arrow Connector 38"/>
          <p:cNvCxnSpPr>
            <a:stCxn id="34" idx="4"/>
            <a:endCxn id="38" idx="0"/>
          </p:cNvCxnSpPr>
          <p:nvPr/>
        </p:nvCxnSpPr>
        <p:spPr>
          <a:xfrm>
            <a:off x="2143048" y="5823160"/>
            <a:ext cx="485852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5856" y="3186901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4929" y="3153524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30889" y="4126468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02191" y="5044845"/>
            <a:ext cx="664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float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1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Static (lexical) </a:t>
            </a:r>
            <a:r>
              <a:rPr lang="en-US" dirty="0" smtClean="0">
                <a:solidFill>
                  <a:srgbClr val="1A8CFF"/>
                </a:solidFill>
              </a:rPr>
              <a:t>Scoping</a:t>
            </a:r>
            <a:endParaRPr lang="en-US" dirty="0">
              <a:solidFill>
                <a:srgbClr val="1A8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130</a:t>
            </a:fld>
            <a:endParaRPr lang="en-US"/>
          </a:p>
        </p:txBody>
      </p:sp>
      <p:sp>
        <p:nvSpPr>
          <p:cNvPr id="5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17525" y="1219200"/>
            <a:ext cx="49879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main ( 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1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2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3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}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19138" y="1831975"/>
            <a:ext cx="0" cy="4419600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22350" y="2746375"/>
            <a:ext cx="0" cy="2906713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368425" y="3317875"/>
            <a:ext cx="0" cy="1720850"/>
            <a:chOff x="633" y="1590"/>
            <a:chExt cx="0" cy="1084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33" y="1590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33" y="2334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2763" y="3748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17563" y="4129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69988" y="4586288"/>
            <a:ext cx="396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b="0">
                <a:solidFill>
                  <a:srgbClr val="E30127"/>
                </a:solidFill>
              </a:rPr>
              <a:t>B</a:t>
            </a:r>
            <a:r>
              <a:rPr lang="en-US" sz="1600" b="0" baseline="-25000">
                <a:solidFill>
                  <a:srgbClr val="E30127"/>
                </a:solidFill>
              </a:rPr>
              <a:t>3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165225" y="45862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65225" y="34051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2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181600" y="4141931"/>
          <a:ext cx="2453323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5093"/>
                <a:gridCol w="1078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B0,B1,B3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B1,B2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029200" y="1524000"/>
            <a:ext cx="2667000" cy="2400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name refers to its (closest) enclosing </a:t>
            </a:r>
            <a:r>
              <a:rPr lang="en-US" dirty="0" smtClean="0">
                <a:solidFill>
                  <a:srgbClr val="1A8CFF"/>
                </a:solidFill>
              </a:rPr>
              <a:t>scope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known at compile time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identifier is associated with a global stack of bindings</a:t>
            </a:r>
          </a:p>
          <a:p>
            <a:r>
              <a:rPr lang="en-US" dirty="0"/>
              <a:t>W</a:t>
            </a:r>
            <a:r>
              <a:rPr lang="en-US" dirty="0" smtClean="0"/>
              <a:t>hen entering scope where identifier is declared</a:t>
            </a:r>
          </a:p>
          <a:p>
            <a:pPr lvl="1"/>
            <a:r>
              <a:rPr lang="en-US" dirty="0" smtClean="0"/>
              <a:t>push declaration on identifier stack</a:t>
            </a:r>
          </a:p>
          <a:p>
            <a:r>
              <a:rPr lang="en-US" dirty="0"/>
              <a:t>W</a:t>
            </a:r>
            <a:r>
              <a:rPr lang="en-US" dirty="0" smtClean="0"/>
              <a:t>hen exiting scope where identifier is declared</a:t>
            </a:r>
          </a:p>
          <a:p>
            <a:pPr lvl="1"/>
            <a:r>
              <a:rPr lang="en-US" dirty="0" smtClean="0"/>
              <a:t>pop identifier stack</a:t>
            </a:r>
          </a:p>
          <a:p>
            <a:r>
              <a:rPr lang="en-US" b="1" dirty="0"/>
              <a:t>E</a:t>
            </a:r>
            <a:r>
              <a:rPr lang="en-US" b="1" dirty="0" smtClean="0"/>
              <a:t>valuating the identifier in any context binds to the current top of stack</a:t>
            </a:r>
          </a:p>
          <a:p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b="1" dirty="0" smtClean="0">
                <a:solidFill>
                  <a:schemeClr val="tx2"/>
                </a:solidFill>
              </a:rPr>
              <a:t>at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need to generate code to access variables</a:t>
            </a:r>
          </a:p>
          <a:p>
            <a:endParaRPr lang="en-US" sz="2800" dirty="0" smtClean="0"/>
          </a:p>
          <a:p>
            <a:r>
              <a:rPr lang="en-US" sz="2800" dirty="0" smtClean="0"/>
              <a:t>Static scoping</a:t>
            </a:r>
          </a:p>
          <a:p>
            <a:pPr lvl="1"/>
            <a:r>
              <a:rPr lang="en-US" sz="2400" dirty="0" smtClean="0"/>
              <a:t>Identifier binding is known at compile time</a:t>
            </a:r>
          </a:p>
          <a:p>
            <a:pPr lvl="1"/>
            <a:r>
              <a:rPr lang="en-US" sz="2400" dirty="0" smtClean="0"/>
              <a:t>“Address” of the variable is known at compile time</a:t>
            </a:r>
          </a:p>
          <a:p>
            <a:pPr lvl="1"/>
            <a:r>
              <a:rPr lang="en-US" sz="2400" dirty="0" smtClean="0"/>
              <a:t>Assigning addresses to variables is part of code generation</a:t>
            </a:r>
          </a:p>
          <a:p>
            <a:pPr lvl="1"/>
            <a:r>
              <a:rPr lang="en-US" sz="2400" dirty="0" smtClean="0"/>
              <a:t>No runtime errors of “access to undefined variable”</a:t>
            </a:r>
          </a:p>
          <a:p>
            <a:pPr lvl="1"/>
            <a:r>
              <a:rPr lang="en-US" sz="2400" dirty="0" smtClean="0"/>
              <a:t>Can check types of variables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8" y="609600"/>
            <a:ext cx="8991124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134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2438400"/>
            <a:ext cx="40386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791200" y="2590800"/>
          <a:ext cx="2229485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6980"/>
                <a:gridCol w="9925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(global)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(inside 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0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135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1828800"/>
            <a:ext cx="40386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a [11] ;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void quicksort(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m, 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n)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i;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if (n &gt; m)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i = partition(m, n);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quicksort (m, i-1)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quicksort (i+1, n)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}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...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quicksort (1, 9)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}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486400" y="2286000"/>
            <a:ext cx="3048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address of the variable “i” in the procedure quicksort?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Compile-Time Information on Variables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3705" y="1098247"/>
            <a:ext cx="7772400" cy="4114800"/>
          </a:xfrm>
        </p:spPr>
        <p:txBody>
          <a:bodyPr/>
          <a:lstStyle/>
          <a:p>
            <a:r>
              <a:rPr lang="en-US" sz="2800" dirty="0" smtClean="0"/>
              <a:t>Name</a:t>
            </a:r>
          </a:p>
          <a:p>
            <a:r>
              <a:rPr lang="en-US" sz="2800" dirty="0" smtClean="0"/>
              <a:t>Type</a:t>
            </a:r>
          </a:p>
          <a:p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when is it recognized</a:t>
            </a:r>
          </a:p>
          <a:p>
            <a:r>
              <a:rPr lang="en-US" sz="2800" dirty="0" smtClean="0"/>
              <a:t>Duration </a:t>
            </a:r>
          </a:p>
          <a:p>
            <a:pPr lvl="1"/>
            <a:r>
              <a:rPr lang="en-US" sz="2400" dirty="0" smtClean="0"/>
              <a:t>Until when does its value exist</a:t>
            </a:r>
          </a:p>
          <a:p>
            <a:r>
              <a:rPr lang="en-US" sz="2800" dirty="0" smtClean="0"/>
              <a:t>Size </a:t>
            </a:r>
          </a:p>
          <a:p>
            <a:pPr lvl="1"/>
            <a:r>
              <a:rPr lang="en-US" sz="2400" dirty="0" smtClean="0"/>
              <a:t>How many bytes are required at runtime  </a:t>
            </a:r>
          </a:p>
          <a:p>
            <a:r>
              <a:rPr lang="en-US" sz="2800" dirty="0" smtClean="0"/>
              <a:t>Address</a:t>
            </a:r>
          </a:p>
          <a:p>
            <a:pPr lvl="1"/>
            <a:r>
              <a:rPr lang="en-US" sz="2400" dirty="0" smtClean="0"/>
              <a:t>Fixed</a:t>
            </a:r>
          </a:p>
          <a:p>
            <a:pPr lvl="1"/>
            <a:r>
              <a:rPr lang="en-US" sz="2400" dirty="0" smtClean="0"/>
              <a:t>Relative</a:t>
            </a:r>
          </a:p>
          <a:p>
            <a:pPr lvl="1"/>
            <a:r>
              <a:rPr lang="en-US" sz="2400" dirty="0" smtClean="0"/>
              <a:t>Dynamic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 (Stack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separate space for each procedure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invocation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managed at runtime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code for managing it generated by the compiler</a:t>
            </a:r>
          </a:p>
          <a:p>
            <a:pPr lvl="1"/>
            <a:endParaRPr lang="en-US" dirty="0"/>
          </a:p>
          <a:p>
            <a:r>
              <a:rPr lang="en-US" dirty="0" smtClean="0"/>
              <a:t>desired properties </a:t>
            </a:r>
          </a:p>
          <a:p>
            <a:pPr lvl="1"/>
            <a:r>
              <a:rPr lang="en-US" dirty="0" smtClean="0"/>
              <a:t>efficient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2"/>
            <a:r>
              <a:rPr lang="en-US" dirty="0" smtClean="0"/>
              <a:t>procedures are called frequently</a:t>
            </a:r>
          </a:p>
          <a:p>
            <a:pPr lvl="1"/>
            <a:r>
              <a:rPr lang="en-US" dirty="0" smtClean="0"/>
              <a:t>variable size </a:t>
            </a:r>
          </a:p>
          <a:p>
            <a:pPr lvl="2"/>
            <a:r>
              <a:rPr lang="en-US" dirty="0" smtClean="0"/>
              <a:t>different procedures may require different memory sizes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Semi-Abstract </a:t>
            </a:r>
            <a:r>
              <a:rPr lang="en-US" dirty="0"/>
              <a:t>Register Machine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138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54119" y="2656665"/>
            <a:ext cx="5136444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54119" y="3843880"/>
            <a:ext cx="513644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54119" y="4513688"/>
            <a:ext cx="5136444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54119" y="5716224"/>
            <a:ext cx="5136444" cy="637554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8763000" y="4574704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8756415" y="5761511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1933" y="2303887"/>
            <a:ext cx="2966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 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6865" y="6363183"/>
            <a:ext cx="243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 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54120" y="5184032"/>
            <a:ext cx="5136444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6"/>
            <a:ext cx="1811867" cy="3700395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516737" y="5313021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ebp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18415" y="5710954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+mn-lt"/>
              </a:rPr>
              <a:t>esp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1134" y="5805580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30555" y="553464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469690" y="549950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157676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</a:t>
            </a:r>
            <a:r>
              <a:rPr lang="en-US" dirty="0" smtClean="0"/>
              <a:t>ogical </a:t>
            </a:r>
            <a:r>
              <a:rPr lang="en-US" dirty="0"/>
              <a:t>S</a:t>
            </a:r>
            <a:r>
              <a:rPr lang="en-US" dirty="0" smtClean="0"/>
              <a:t>tack Frame (Simplified)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1410" y="198884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410" y="234888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410" y="270892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410" y="306896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410" y="34290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410" y="378904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410" y="414908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410" y="450912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410" y="486916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410" y="52292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5" name="סוגר מסולסל שמאלי 14"/>
          <p:cNvSpPr/>
          <p:nvPr/>
        </p:nvSpPr>
        <p:spPr>
          <a:xfrm>
            <a:off x="2411330" y="1988840"/>
            <a:ext cx="432048" cy="136815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467114" y="234888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7" name="סוגר מסולסל שמאלי 16"/>
          <p:cNvSpPr/>
          <p:nvPr/>
        </p:nvSpPr>
        <p:spPr>
          <a:xfrm>
            <a:off x="2411330" y="3429000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467114" y="4149080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371770" y="1916832"/>
            <a:ext cx="432048" cy="367240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947834" y="342900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function f(a1,…,</a:t>
            </a:r>
            <a:r>
              <a:rPr lang="en-US" dirty="0" err="1" smtClean="0">
                <a:latin typeface="+mn-lt"/>
              </a:rPr>
              <a:t>aN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903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 the AST</a:t>
            </a:r>
          </a:p>
          <a:p>
            <a:r>
              <a:rPr lang="en-US" dirty="0" smtClean="0"/>
              <a:t>Fill attributes of terminals with values derived from their representation</a:t>
            </a:r>
          </a:p>
          <a:p>
            <a:r>
              <a:rPr lang="en-US" dirty="0" smtClean="0"/>
              <a:t>Execute evaluation rules of the nodes to assign values until no new values can be assigned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In the right order</a:t>
            </a:r>
            <a:r>
              <a:rPr lang="en-US" dirty="0" smtClean="0"/>
              <a:t> such that </a:t>
            </a:r>
          </a:p>
          <a:p>
            <a:pPr lvl="2"/>
            <a:r>
              <a:rPr lang="en-US" dirty="0" smtClean="0"/>
              <a:t>No attribute value is used before its available</a:t>
            </a:r>
          </a:p>
          <a:p>
            <a:pPr lvl="2"/>
            <a:r>
              <a:rPr lang="en-US" dirty="0" smtClean="0"/>
              <a:t>Each attribute will get a value only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Stack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Stack of activation records</a:t>
            </a:r>
          </a:p>
          <a:p>
            <a:r>
              <a:rPr lang="en-US"/>
              <a:t>Call = push new activation record</a:t>
            </a:r>
          </a:p>
          <a:p>
            <a:r>
              <a:rPr lang="en-US"/>
              <a:t>Return = pop activation record</a:t>
            </a:r>
          </a:p>
          <a:p>
            <a:r>
              <a:rPr lang="en-US"/>
              <a:t>Only one “active” activation record – top of stack</a:t>
            </a:r>
          </a:p>
          <a:p>
            <a:r>
              <a:rPr lang="en-US"/>
              <a:t>How do we handle recursion?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Activation Record (frame)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141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10583" y="1219200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parameter 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0583" y="2133600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parameter 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10583" y="2645664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return </a:t>
            </a:r>
            <a:r>
              <a:rPr lang="en-US" sz="2000" dirty="0" smtClean="0">
                <a:solidFill>
                  <a:schemeClr val="tx1"/>
                </a:solidFill>
              </a:rPr>
              <a:t>information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10583" y="3157728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lexical pointer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10583" y="3669792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dynamic link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10583" y="4181856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registers &amp; </a:t>
            </a:r>
            <a:r>
              <a:rPr lang="en-US" sz="2000" dirty="0" err="1" smtClean="0">
                <a:solidFill>
                  <a:schemeClr val="tx1"/>
                </a:solidFill>
              </a:rPr>
              <a:t>misc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10583" y="4693920"/>
            <a:ext cx="3048000" cy="9448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local variables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temporaries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10583" y="5638800"/>
            <a:ext cx="3048000" cy="747250"/>
          </a:xfrm>
          <a:prstGeom prst="round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 frame would be here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4130260" y="1714913"/>
            <a:ext cx="361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  <a:endParaRPr lang="en-US" sz="2000" dirty="0">
              <a:latin typeface="+mn-lt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2438400" y="2645664"/>
            <a:ext cx="304800" cy="2048256"/>
          </a:xfrm>
          <a:prstGeom prst="leftBrace">
            <a:avLst>
              <a:gd name="adj1" fmla="val 8333"/>
              <a:gd name="adj2" fmla="val 503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827477" y="3346626"/>
            <a:ext cx="1684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administrative</a:t>
            </a:r>
          </a:p>
          <a:p>
            <a:pPr algn="ctr"/>
            <a:r>
              <a:rPr lang="en-US" sz="2000" dirty="0" smtClean="0">
                <a:latin typeface="+mn-lt"/>
              </a:rPr>
              <a:t>part</a:t>
            </a:r>
            <a:endParaRPr lang="en-US" sz="2000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449419" y="1219200"/>
            <a:ext cx="0" cy="6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47390" y="1243918"/>
            <a:ext cx="122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high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addresses</a:t>
            </a:r>
            <a:endParaRPr lang="en-US" sz="2000" dirty="0"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49419" y="5690282"/>
            <a:ext cx="0" cy="6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47390" y="5715000"/>
            <a:ext cx="122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low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addresses</a:t>
            </a:r>
            <a:endParaRPr lang="en-US" sz="2000" dirty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6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943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81671" y="4374358"/>
            <a:ext cx="1506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rame (base)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pointer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6812" y="5315634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stack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pointer</a:t>
            </a:r>
            <a:endParaRPr lang="en-US" sz="2000" dirty="0">
              <a:latin typeface="+mn-lt"/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6096000" y="1219200"/>
            <a:ext cx="304800" cy="1426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TextBox 32"/>
          <p:cNvSpPr txBox="1"/>
          <p:nvPr/>
        </p:nvSpPr>
        <p:spPr>
          <a:xfrm>
            <a:off x="6597298" y="1609266"/>
            <a:ext cx="1390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incoming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parameters</a:t>
            </a:r>
            <a:endParaRPr lang="en-US" sz="2000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32420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01410" y="3171897"/>
            <a:ext cx="828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stack </a:t>
            </a:r>
          </a:p>
          <a:p>
            <a:pPr algn="ctr"/>
            <a:r>
              <a:rPr lang="en-US" sz="2000" b="1" dirty="0" smtClean="0">
                <a:latin typeface="+mn-lt"/>
              </a:rPr>
              <a:t>grows </a:t>
            </a:r>
          </a:p>
          <a:p>
            <a:pPr algn="ctr"/>
            <a:r>
              <a:rPr lang="en-US" sz="2000" b="1" dirty="0" smtClean="0">
                <a:latin typeface="+mn-lt"/>
              </a:rPr>
              <a:t>down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92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Stack</a:t>
            </a:r>
          </a:p>
        </p:txBody>
      </p:sp>
      <p:sp>
        <p:nvSpPr>
          <p:cNvPr id="588819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1885950"/>
            <a:ext cx="4419600" cy="4171950"/>
          </a:xfrm>
        </p:spPr>
        <p:txBody>
          <a:bodyPr/>
          <a:lstStyle/>
          <a:p>
            <a:r>
              <a:rPr lang="en-US" sz="2400" dirty="0" smtClean="0"/>
              <a:t>SP </a:t>
            </a:r>
            <a:r>
              <a:rPr lang="en-US" sz="2400" dirty="0"/>
              <a:t>– stack pointer </a:t>
            </a:r>
            <a:br>
              <a:rPr lang="en-US" sz="2400" dirty="0"/>
            </a:br>
            <a:r>
              <a:rPr lang="en-US" sz="2400" dirty="0"/>
              <a:t>– top of current frame</a:t>
            </a:r>
          </a:p>
          <a:p>
            <a:r>
              <a:rPr lang="en-US" sz="2400" dirty="0"/>
              <a:t>FP – frame pointer </a:t>
            </a:r>
            <a:br>
              <a:rPr lang="en-US" sz="2400" dirty="0"/>
            </a:br>
            <a:r>
              <a:rPr lang="en-US" sz="2400" dirty="0"/>
              <a:t>– base of current frame</a:t>
            </a:r>
          </a:p>
          <a:p>
            <a:pPr lvl="1"/>
            <a:r>
              <a:rPr lang="en-US" sz="2000" dirty="0"/>
              <a:t>Sometimes called BP</a:t>
            </a:r>
            <a:br>
              <a:rPr lang="en-US" sz="2000" dirty="0"/>
            </a:br>
            <a:r>
              <a:rPr lang="en-US" sz="2000" dirty="0"/>
              <a:t>(base pointer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Usually points to a “fixed” offset from the “start” of the frame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142</a:t>
            </a:fld>
            <a:endParaRPr lang="en-US"/>
          </a:p>
        </p:txBody>
      </p:sp>
      <p:grpSp>
        <p:nvGrpSpPr>
          <p:cNvPr id="588818" name="Group 18"/>
          <p:cNvGrpSpPr>
            <a:grpSpLocks/>
          </p:cNvGrpSpPr>
          <p:nvPr/>
        </p:nvGrpSpPr>
        <p:grpSpPr bwMode="auto">
          <a:xfrm>
            <a:off x="5106988" y="1385888"/>
            <a:ext cx="3122612" cy="5014912"/>
            <a:chOff x="2976" y="528"/>
            <a:chExt cx="1967" cy="3159"/>
          </a:xfrm>
        </p:grpSpPr>
        <p:sp>
          <p:nvSpPr>
            <p:cNvPr id="588804" name="Rectangle 4"/>
            <p:cNvSpPr>
              <a:spLocks noChangeArrowheads="1"/>
            </p:cNvSpPr>
            <p:nvPr/>
          </p:nvSpPr>
          <p:spPr bwMode="auto">
            <a:xfrm>
              <a:off x="3648" y="1008"/>
              <a:ext cx="1056" cy="2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3648" y="2208"/>
              <a:ext cx="1056" cy="134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</a:rPr>
                <a:t>Current</a:t>
              </a:r>
            </a:p>
            <a:p>
              <a:pPr algn="ctr"/>
              <a:r>
                <a:rPr lang="en-US" sz="1800">
                  <a:latin typeface="Tahoma" pitchFamily="34" charset="0"/>
                </a:rPr>
                <a:t> frame</a:t>
              </a:r>
            </a:p>
          </p:txBody>
        </p:sp>
        <p:sp>
          <p:nvSpPr>
            <p:cNvPr id="588807" name="Line 7"/>
            <p:cNvSpPr>
              <a:spLocks noChangeShapeType="1"/>
            </p:cNvSpPr>
            <p:nvPr/>
          </p:nvSpPr>
          <p:spPr bwMode="auto">
            <a:xfrm>
              <a:off x="3288" y="251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08" name="Line 8"/>
            <p:cNvSpPr>
              <a:spLocks noChangeShapeType="1"/>
            </p:cNvSpPr>
            <p:nvPr/>
          </p:nvSpPr>
          <p:spPr bwMode="auto">
            <a:xfrm flipV="1">
              <a:off x="4704" y="86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1" name="Line 11"/>
            <p:cNvSpPr>
              <a:spLocks noChangeShapeType="1"/>
            </p:cNvSpPr>
            <p:nvPr/>
          </p:nvSpPr>
          <p:spPr bwMode="auto">
            <a:xfrm flipV="1">
              <a:off x="3648" y="86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2" name="Text Box 12"/>
            <p:cNvSpPr txBox="1">
              <a:spLocks noChangeArrowheads="1"/>
            </p:cNvSpPr>
            <p:nvPr/>
          </p:nvSpPr>
          <p:spPr bwMode="auto">
            <a:xfrm rot="5400000">
              <a:off x="3562" y="53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88813" name="Text Box 13"/>
            <p:cNvSpPr txBox="1">
              <a:spLocks noChangeArrowheads="1"/>
            </p:cNvSpPr>
            <p:nvPr/>
          </p:nvSpPr>
          <p:spPr bwMode="auto">
            <a:xfrm rot="5400000">
              <a:off x="4610" y="53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3648" y="1008"/>
              <a:ext cx="1056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</a:rPr>
                <a:t>Previous </a:t>
              </a:r>
              <a:br>
                <a:rPr lang="en-US" sz="1800">
                  <a:latin typeface="Tahoma" pitchFamily="34" charset="0"/>
                </a:rPr>
              </a:br>
              <a:r>
                <a:rPr lang="en-US" sz="1800">
                  <a:latin typeface="Tahoma" pitchFamily="34" charset="0"/>
                </a:rPr>
                <a:t>frame</a:t>
              </a:r>
            </a:p>
          </p:txBody>
        </p:sp>
        <p:sp>
          <p:nvSpPr>
            <p:cNvPr id="588815" name="Line 15"/>
            <p:cNvSpPr>
              <a:spLocks noChangeShapeType="1"/>
            </p:cNvSpPr>
            <p:nvPr/>
          </p:nvSpPr>
          <p:spPr bwMode="auto">
            <a:xfrm>
              <a:off x="3288" y="35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6" name="Text Box 16"/>
            <p:cNvSpPr txBox="1">
              <a:spLocks noChangeArrowheads="1"/>
            </p:cNvSpPr>
            <p:nvPr/>
          </p:nvSpPr>
          <p:spPr bwMode="auto">
            <a:xfrm>
              <a:off x="2976" y="345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ahoma" pitchFamily="34" charset="0"/>
                </a:rPr>
                <a:t>SP</a:t>
              </a:r>
            </a:p>
          </p:txBody>
        </p:sp>
        <p:sp>
          <p:nvSpPr>
            <p:cNvPr id="588817" name="Text Box 17"/>
            <p:cNvSpPr txBox="1">
              <a:spLocks noChangeArrowheads="1"/>
            </p:cNvSpPr>
            <p:nvPr/>
          </p:nvSpPr>
          <p:spPr bwMode="auto">
            <a:xfrm>
              <a:off x="2976" y="2415"/>
              <a:ext cx="2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</a:rPr>
                <a:t>FP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077200" y="3727748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01410" y="3657600"/>
            <a:ext cx="828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stack </a:t>
            </a:r>
          </a:p>
          <a:p>
            <a:pPr algn="ctr"/>
            <a:r>
              <a:rPr lang="en-US" sz="2000" b="1" dirty="0" smtClean="0">
                <a:latin typeface="+mn-lt"/>
              </a:rPr>
              <a:t>grows </a:t>
            </a:r>
          </a:p>
          <a:p>
            <a:pPr algn="ctr"/>
            <a:r>
              <a:rPr lang="en-US" sz="2000" b="1" dirty="0" smtClean="0">
                <a:latin typeface="+mn-lt"/>
              </a:rPr>
              <a:t>down</a:t>
            </a:r>
            <a:endParaRPr lang="en-US" sz="2000" b="1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6172679" y="4533659"/>
            <a:ext cx="1653396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790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Blocks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Programming  language provide code blocks </a:t>
            </a:r>
            <a:br>
              <a:rPr lang="en-US" smtClean="0"/>
            </a:br>
            <a:r>
              <a:rPr lang="en-US" smtClean="0"/>
              <a:t>void foo() 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  int x = 8 ; y=9;//1</a:t>
            </a:r>
            <a:br>
              <a:rPr lang="en-US" smtClean="0"/>
            </a:br>
            <a:r>
              <a:rPr lang="en-US" smtClean="0"/>
              <a:t>    { int x = y * y ;//2 }</a:t>
            </a:r>
            <a:br>
              <a:rPr lang="en-US" smtClean="0"/>
            </a:br>
            <a:r>
              <a:rPr lang="en-US" smtClean="0"/>
              <a:t>    { int x = y * 7 ;//3}     </a:t>
            </a:r>
            <a:br>
              <a:rPr lang="en-US" smtClean="0"/>
            </a:br>
            <a:r>
              <a:rPr lang="en-US" smtClean="0"/>
              <a:t>        x = y + 1;</a:t>
            </a:r>
            <a:br>
              <a:rPr lang="en-US" smtClean="0"/>
            </a:br>
            <a:r>
              <a:rPr lang="en-US" smtClean="0"/>
              <a:t> }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995863" y="3152775"/>
          <a:ext cx="3048000" cy="2223135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adminstrative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5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L-Values of Local Variables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offset in the stack is known at compile time</a:t>
            </a:r>
          </a:p>
          <a:p>
            <a:r>
              <a:rPr lang="en-US" smtClean="0"/>
              <a:t>L-val(x) = FP+offset(x)</a:t>
            </a:r>
          </a:p>
          <a:p>
            <a:r>
              <a:rPr lang="en-US" smtClean="0"/>
              <a:t>x = 5 </a:t>
            </a:r>
            <a:r>
              <a:rPr lang="en-US" smtClean="0">
                <a:sym typeface="Symbol" charset="0"/>
              </a:rPr>
              <a:t> Load_Constant 5, R3</a:t>
            </a:r>
            <a:br>
              <a:rPr lang="en-US" smtClean="0">
                <a:sym typeface="Symbol" charset="0"/>
              </a:rPr>
            </a:br>
            <a:r>
              <a:rPr lang="en-US" smtClean="0">
                <a:sym typeface="Symbol" charset="0"/>
              </a:rPr>
              <a:t>              Store R3, offset(x)(FP) </a:t>
            </a:r>
            <a:br>
              <a:rPr lang="en-US" smtClean="0">
                <a:sym typeface="Symbol" charset="0"/>
              </a:rPr>
            </a:br>
            <a:r>
              <a:rPr lang="en-US" smtClean="0">
                <a:sym typeface="Symbol" charset="0"/>
              </a:rPr>
              <a:t>               </a:t>
            </a:r>
            <a:endParaRPr lang="en-US">
              <a:sym typeface="Symbo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Pentium Runtime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6D0-30F8-4E29-ADC9-9266C331CD17}" type="slidenum">
              <a:rPr lang="en-US" altLang="en-US" smtClean="0"/>
              <a:pPr/>
              <a:t>145</a:t>
            </a:fld>
            <a:endParaRPr lang="en-US" altLang="en-US"/>
          </a:p>
        </p:txBody>
      </p:sp>
      <p:sp>
        <p:nvSpPr>
          <p:cNvPr id="590908" name="Text Box 60"/>
          <p:cNvSpPr txBox="1">
            <a:spLocks noChangeArrowheads="1"/>
          </p:cNvSpPr>
          <p:nvPr/>
        </p:nvSpPr>
        <p:spPr bwMode="auto">
          <a:xfrm>
            <a:off x="609600" y="3290888"/>
            <a:ext cx="2405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Pentium stack registers</a:t>
            </a:r>
          </a:p>
        </p:txBody>
      </p:sp>
      <p:sp>
        <p:nvSpPr>
          <p:cNvPr id="590909" name="Text Box 61"/>
          <p:cNvSpPr txBox="1">
            <a:spLocks noChangeArrowheads="1"/>
          </p:cNvSpPr>
          <p:nvPr/>
        </p:nvSpPr>
        <p:spPr bwMode="auto">
          <a:xfrm>
            <a:off x="4191000" y="4114800"/>
            <a:ext cx="3806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Pentium stack and call/ret instructions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42874" y="2133600"/>
          <a:ext cx="2539366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9973"/>
                <a:gridCol w="1489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pointer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57600" y="2133600"/>
          <a:ext cx="4867911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7343"/>
                <a:gridCol w="32705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push, </a:t>
                      </a:r>
                      <a:r>
                        <a:rPr lang="en-US" dirty="0" err="1" smtClean="0"/>
                        <a:t>pusha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 on runtime stack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pop,popa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control</a:t>
                      </a:r>
                      <a:r>
                        <a:rPr lang="en-US" baseline="0" dirty="0" smtClean="0"/>
                        <a:t> to called routine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control</a:t>
                      </a:r>
                      <a:r>
                        <a:rPr lang="en-US" baseline="0" dirty="0" smtClean="0"/>
                        <a:t> back to caller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6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Stack Variables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offset from </a:t>
            </a:r>
            <a:r>
              <a:rPr lang="en-US" dirty="0" smtClean="0"/>
              <a:t>FP (%</a:t>
            </a:r>
            <a:r>
              <a:rPr lang="en-US" dirty="0" err="1" smtClean="0"/>
              <a:t>ebp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Remember:</a:t>
            </a:r>
            <a:r>
              <a:rPr lang="en-US" dirty="0"/>
              <a:t> </a:t>
            </a:r>
            <a:r>
              <a:rPr lang="en-US" dirty="0" smtClean="0"/>
              <a:t>stack </a:t>
            </a:r>
            <a:r>
              <a:rPr lang="en-US" dirty="0"/>
              <a:t>grows </a:t>
            </a:r>
            <a:endParaRPr lang="en-US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downwards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Above </a:t>
            </a:r>
            <a:r>
              <a:rPr lang="en-US" dirty="0" smtClean="0"/>
              <a:t>FP = </a:t>
            </a:r>
            <a:r>
              <a:rPr lang="en-US" dirty="0"/>
              <a:t>parameters</a:t>
            </a:r>
          </a:p>
          <a:p>
            <a:pPr>
              <a:lnSpc>
                <a:spcPct val="90000"/>
              </a:lnSpc>
            </a:pPr>
            <a:r>
              <a:rPr lang="en-US" dirty="0"/>
              <a:t>Below </a:t>
            </a:r>
            <a:r>
              <a:rPr lang="en-US" dirty="0" smtClean="0"/>
              <a:t>FP = </a:t>
            </a:r>
            <a:r>
              <a:rPr lang="en-US" dirty="0"/>
              <a:t>locals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+ 4 = return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+ 8 = first parameter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– 4  = first local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146</a:t>
            </a:fld>
            <a:endParaRPr lang="en-US"/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6783388" y="2147888"/>
            <a:ext cx="1676400" cy="403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6999" name="Line 7"/>
          <p:cNvSpPr>
            <a:spLocks noChangeShapeType="1"/>
          </p:cNvSpPr>
          <p:nvPr/>
        </p:nvSpPr>
        <p:spPr bwMode="auto">
          <a:xfrm>
            <a:off x="6211888" y="37734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00" name="Line 8"/>
          <p:cNvSpPr>
            <a:spLocks noChangeShapeType="1"/>
          </p:cNvSpPr>
          <p:nvPr/>
        </p:nvSpPr>
        <p:spPr bwMode="auto">
          <a:xfrm flipV="1">
            <a:off x="8459788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1" name="Line 9"/>
          <p:cNvSpPr>
            <a:spLocks noChangeShapeType="1"/>
          </p:cNvSpPr>
          <p:nvPr/>
        </p:nvSpPr>
        <p:spPr bwMode="auto">
          <a:xfrm flipV="1">
            <a:off x="6783388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2" name="Text Box 10"/>
          <p:cNvSpPr txBox="1">
            <a:spLocks noChangeArrowheads="1"/>
          </p:cNvSpPr>
          <p:nvPr/>
        </p:nvSpPr>
        <p:spPr bwMode="auto">
          <a:xfrm rot="5400000">
            <a:off x="6646069" y="1153319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</a:t>
            </a:r>
          </a:p>
        </p:txBody>
      </p:sp>
      <p:sp>
        <p:nvSpPr>
          <p:cNvPr id="597003" name="Text Box 11"/>
          <p:cNvSpPr txBox="1">
            <a:spLocks noChangeArrowheads="1"/>
          </p:cNvSpPr>
          <p:nvPr/>
        </p:nvSpPr>
        <p:spPr bwMode="auto">
          <a:xfrm rot="5400000">
            <a:off x="8309769" y="1153319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</a:t>
            </a:r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6211888" y="59959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06" name="Text Box 14"/>
          <p:cNvSpPr txBox="1">
            <a:spLocks noChangeArrowheads="1"/>
          </p:cNvSpPr>
          <p:nvPr/>
        </p:nvSpPr>
        <p:spPr bwMode="auto">
          <a:xfrm>
            <a:off x="5729881" y="5843588"/>
            <a:ext cx="40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+mn-lt"/>
              </a:rPr>
              <a:t>SP</a:t>
            </a:r>
          </a:p>
        </p:txBody>
      </p:sp>
      <p:sp>
        <p:nvSpPr>
          <p:cNvPr id="597007" name="Text Box 15"/>
          <p:cNvSpPr txBox="1">
            <a:spLocks noChangeArrowheads="1"/>
          </p:cNvSpPr>
          <p:nvPr/>
        </p:nvSpPr>
        <p:spPr bwMode="auto">
          <a:xfrm>
            <a:off x="5725912" y="3621088"/>
            <a:ext cx="40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+mn-lt"/>
              </a:rPr>
              <a:t>FP</a:t>
            </a:r>
          </a:p>
        </p:txBody>
      </p:sp>
      <p:sp>
        <p:nvSpPr>
          <p:cNvPr id="597008" name="Rectangle 16"/>
          <p:cNvSpPr>
            <a:spLocks noChangeArrowheads="1"/>
          </p:cNvSpPr>
          <p:nvPr/>
        </p:nvSpPr>
        <p:spPr bwMode="auto">
          <a:xfrm>
            <a:off x="6781800" y="3200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Return address</a:t>
            </a:r>
          </a:p>
        </p:txBody>
      </p:sp>
      <p:sp>
        <p:nvSpPr>
          <p:cNvPr id="597009" name="Rectangle 17"/>
          <p:cNvSpPr>
            <a:spLocks noChangeArrowheads="1"/>
          </p:cNvSpPr>
          <p:nvPr/>
        </p:nvSpPr>
        <p:spPr bwMode="auto">
          <a:xfrm>
            <a:off x="6781800" y="57912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Return address</a:t>
            </a:r>
          </a:p>
        </p:txBody>
      </p:sp>
      <p:sp>
        <p:nvSpPr>
          <p:cNvPr id="597010" name="Rectangle 18"/>
          <p:cNvSpPr>
            <a:spLocks noChangeArrowheads="1"/>
          </p:cNvSpPr>
          <p:nvPr/>
        </p:nvSpPr>
        <p:spPr bwMode="auto">
          <a:xfrm>
            <a:off x="6781800" y="48768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Param n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param1</a:t>
            </a:r>
          </a:p>
        </p:txBody>
      </p:sp>
      <p:sp>
        <p:nvSpPr>
          <p:cNvPr id="597013" name="Rectangle 21"/>
          <p:cNvSpPr>
            <a:spLocks noChangeArrowheads="1"/>
          </p:cNvSpPr>
          <p:nvPr/>
        </p:nvSpPr>
        <p:spPr bwMode="auto">
          <a:xfrm>
            <a:off x="6781800" y="39624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Local 1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Local n</a:t>
            </a:r>
          </a:p>
        </p:txBody>
      </p:sp>
      <p:sp>
        <p:nvSpPr>
          <p:cNvPr id="597014" name="Rectangle 22"/>
          <p:cNvSpPr>
            <a:spLocks noChangeArrowheads="1"/>
          </p:cNvSpPr>
          <p:nvPr/>
        </p:nvSpPr>
        <p:spPr bwMode="auto">
          <a:xfrm>
            <a:off x="6781800" y="3581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Previous fp</a:t>
            </a:r>
          </a:p>
        </p:txBody>
      </p:sp>
      <p:sp>
        <p:nvSpPr>
          <p:cNvPr id="597015" name="Rectangle 23"/>
          <p:cNvSpPr>
            <a:spLocks noChangeArrowheads="1"/>
          </p:cNvSpPr>
          <p:nvPr/>
        </p:nvSpPr>
        <p:spPr bwMode="auto">
          <a:xfrm>
            <a:off x="6781800" y="22860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Param n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param1</a:t>
            </a:r>
          </a:p>
        </p:txBody>
      </p:sp>
      <p:sp>
        <p:nvSpPr>
          <p:cNvPr id="597016" name="Line 24"/>
          <p:cNvSpPr>
            <a:spLocks noChangeShapeType="1"/>
          </p:cNvSpPr>
          <p:nvPr/>
        </p:nvSpPr>
        <p:spPr bwMode="auto">
          <a:xfrm>
            <a:off x="61722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17" name="Text Box 25"/>
          <p:cNvSpPr txBox="1">
            <a:spLocks noChangeArrowheads="1"/>
          </p:cNvSpPr>
          <p:nvPr/>
        </p:nvSpPr>
        <p:spPr bwMode="auto">
          <a:xfrm>
            <a:off x="5514072" y="28067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FP+8</a:t>
            </a:r>
          </a:p>
        </p:txBody>
      </p:sp>
      <p:sp>
        <p:nvSpPr>
          <p:cNvPr id="597018" name="Line 26"/>
          <p:cNvSpPr>
            <a:spLocks noChangeShapeType="1"/>
          </p:cNvSpPr>
          <p:nvPr/>
        </p:nvSpPr>
        <p:spPr bwMode="auto">
          <a:xfrm>
            <a:off x="6207125" y="42037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19" name="Text Box 27"/>
          <p:cNvSpPr txBox="1">
            <a:spLocks noChangeArrowheads="1"/>
          </p:cNvSpPr>
          <p:nvPr/>
        </p:nvSpPr>
        <p:spPr bwMode="auto">
          <a:xfrm>
            <a:off x="5532067" y="4038600"/>
            <a:ext cx="5976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FP-4 </a:t>
            </a:r>
          </a:p>
        </p:txBody>
      </p:sp>
    </p:spTree>
    <p:extLst>
      <p:ext uri="{BB962C8B-B14F-4D97-AF65-F5344CB8AC3E}">
        <p14:creationId xmlns:p14="http://schemas.microsoft.com/office/powerpoint/2010/main" val="4585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762000"/>
          </a:xfrm>
        </p:spPr>
        <p:txBody>
          <a:bodyPr/>
          <a:lstStyle/>
          <a:p>
            <a:r>
              <a:rPr lang="en-US"/>
              <a:t>Factorial – </a:t>
            </a:r>
            <a:r>
              <a:rPr lang="en-US">
                <a:latin typeface="Courier New" pitchFamily="49" charset="0"/>
                <a:cs typeface="Courier New" pitchFamily="49" charset="0"/>
              </a:rPr>
              <a:t>fact(int 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147</a:t>
            </a:fld>
            <a:endParaRPr lang="en-US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457200" y="914400"/>
            <a:ext cx="5486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fact: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save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save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8(%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$1,%ebx	   # n = 1 ?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# then done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-1(%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n-1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call fact            # fact(n-1)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$1,%eax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-4(%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7073900" y="2147888"/>
            <a:ext cx="1689100" cy="3338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98024" name="Line 8"/>
          <p:cNvSpPr>
            <a:spLocks noChangeShapeType="1"/>
          </p:cNvSpPr>
          <p:nvPr/>
        </p:nvSpPr>
        <p:spPr bwMode="auto">
          <a:xfrm>
            <a:off x="6515100" y="37734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5" name="Line 9"/>
          <p:cNvSpPr>
            <a:spLocks noChangeShapeType="1"/>
          </p:cNvSpPr>
          <p:nvPr/>
        </p:nvSpPr>
        <p:spPr bwMode="auto">
          <a:xfrm flipV="1">
            <a:off x="87630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 flipV="1">
            <a:off x="70866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>
            <a:off x="6515100" y="53340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8" name="Text Box 12"/>
          <p:cNvSpPr txBox="1">
            <a:spLocks noChangeArrowheads="1"/>
          </p:cNvSpPr>
          <p:nvPr/>
        </p:nvSpPr>
        <p:spPr bwMode="auto">
          <a:xfrm>
            <a:off x="6019800" y="51816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ESP</a:t>
            </a:r>
          </a:p>
        </p:txBody>
      </p:sp>
      <p:sp>
        <p:nvSpPr>
          <p:cNvPr id="598029" name="Text Box 13"/>
          <p:cNvSpPr txBox="1">
            <a:spLocks noChangeArrowheads="1"/>
          </p:cNvSpPr>
          <p:nvPr/>
        </p:nvSpPr>
        <p:spPr bwMode="auto">
          <a:xfrm>
            <a:off x="5956300" y="3621088"/>
            <a:ext cx="573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EBP</a:t>
            </a:r>
          </a:p>
        </p:txBody>
      </p:sp>
      <p:sp>
        <p:nvSpPr>
          <p:cNvPr id="598030" name="Rectangle 14"/>
          <p:cNvSpPr>
            <a:spLocks noChangeArrowheads="1"/>
          </p:cNvSpPr>
          <p:nvPr/>
        </p:nvSpPr>
        <p:spPr bwMode="auto">
          <a:xfrm>
            <a:off x="7085013" y="3200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Return address</a:t>
            </a:r>
          </a:p>
        </p:txBody>
      </p:sp>
      <p:sp>
        <p:nvSpPr>
          <p:cNvPr id="598031" name="Rectangle 15"/>
          <p:cNvSpPr>
            <a:spLocks noChangeArrowheads="1"/>
          </p:cNvSpPr>
          <p:nvPr/>
        </p:nvSpPr>
        <p:spPr bwMode="auto">
          <a:xfrm>
            <a:off x="7086600" y="5105400"/>
            <a:ext cx="16637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Return address</a:t>
            </a:r>
          </a:p>
        </p:txBody>
      </p:sp>
      <p:sp>
        <p:nvSpPr>
          <p:cNvPr id="598033" name="Rectangle 17"/>
          <p:cNvSpPr>
            <a:spLocks noChangeArrowheads="1"/>
          </p:cNvSpPr>
          <p:nvPr/>
        </p:nvSpPr>
        <p:spPr bwMode="auto">
          <a:xfrm>
            <a:off x="7085013" y="4343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old %ebx</a:t>
            </a:r>
          </a:p>
        </p:txBody>
      </p:sp>
      <p:sp>
        <p:nvSpPr>
          <p:cNvPr id="598034" name="Rectangle 18"/>
          <p:cNvSpPr>
            <a:spLocks noChangeArrowheads="1"/>
          </p:cNvSpPr>
          <p:nvPr/>
        </p:nvSpPr>
        <p:spPr bwMode="auto">
          <a:xfrm>
            <a:off x="7085013" y="3581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Previous fp</a:t>
            </a:r>
          </a:p>
        </p:txBody>
      </p:sp>
      <p:sp>
        <p:nvSpPr>
          <p:cNvPr id="598035" name="Rectangle 19"/>
          <p:cNvSpPr>
            <a:spLocks noChangeArrowheads="1"/>
          </p:cNvSpPr>
          <p:nvPr/>
        </p:nvSpPr>
        <p:spPr bwMode="auto">
          <a:xfrm>
            <a:off x="7085013" y="2819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598036" name="Line 20"/>
          <p:cNvSpPr>
            <a:spLocks noChangeShapeType="1"/>
          </p:cNvSpPr>
          <p:nvPr/>
        </p:nvSpPr>
        <p:spPr bwMode="auto">
          <a:xfrm>
            <a:off x="6475413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37" name="Text Box 21"/>
          <p:cNvSpPr txBox="1">
            <a:spLocks noChangeArrowheads="1"/>
          </p:cNvSpPr>
          <p:nvPr/>
        </p:nvSpPr>
        <p:spPr bwMode="auto">
          <a:xfrm>
            <a:off x="5665788" y="2806700"/>
            <a:ext cx="865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EBP+8</a:t>
            </a:r>
          </a:p>
        </p:txBody>
      </p:sp>
      <p:sp>
        <p:nvSpPr>
          <p:cNvPr id="598038" name="Line 22"/>
          <p:cNvSpPr>
            <a:spLocks noChangeShapeType="1"/>
          </p:cNvSpPr>
          <p:nvPr/>
        </p:nvSpPr>
        <p:spPr bwMode="auto">
          <a:xfrm>
            <a:off x="6510338" y="42037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39" name="Text Box 23"/>
          <p:cNvSpPr txBox="1">
            <a:spLocks noChangeArrowheads="1"/>
          </p:cNvSpPr>
          <p:nvPr/>
        </p:nvSpPr>
        <p:spPr bwMode="auto">
          <a:xfrm>
            <a:off x="5780088" y="4038600"/>
            <a:ext cx="852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EBP-4 </a:t>
            </a:r>
          </a:p>
        </p:txBody>
      </p:sp>
      <p:sp>
        <p:nvSpPr>
          <p:cNvPr id="598040" name="Rectangle 24"/>
          <p:cNvSpPr>
            <a:spLocks noChangeArrowheads="1"/>
          </p:cNvSpPr>
          <p:nvPr/>
        </p:nvSpPr>
        <p:spPr bwMode="auto">
          <a:xfrm>
            <a:off x="7085013" y="3962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old %ebp</a:t>
            </a:r>
          </a:p>
        </p:txBody>
      </p:sp>
      <p:sp>
        <p:nvSpPr>
          <p:cNvPr id="598041" name="Rectangle 25"/>
          <p:cNvSpPr>
            <a:spLocks noChangeArrowheads="1"/>
          </p:cNvSpPr>
          <p:nvPr/>
        </p:nvSpPr>
        <p:spPr bwMode="auto">
          <a:xfrm>
            <a:off x="7085013" y="4724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 dirty="0">
                <a:latin typeface="Tahoma" pitchFamily="34" charset="0"/>
                <a:cs typeface="Tahoma" pitchFamily="34" charset="0"/>
              </a:rPr>
              <a:t>old %</a:t>
            </a:r>
            <a:r>
              <a:rPr lang="en-US" sz="1400" dirty="0" err="1" smtClean="0">
                <a:latin typeface="Tahoma" pitchFamily="34" charset="0"/>
                <a:cs typeface="Tahoma" pitchFamily="34" charset="0"/>
              </a:rPr>
              <a:t>eax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8042" name="Text Box 26"/>
          <p:cNvSpPr txBox="1">
            <a:spLocks noChangeArrowheads="1"/>
          </p:cNvSpPr>
          <p:nvPr/>
        </p:nvSpPr>
        <p:spPr bwMode="auto">
          <a:xfrm>
            <a:off x="6896100" y="5638800"/>
            <a:ext cx="2095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(stack in intermediate point)</a:t>
            </a:r>
          </a:p>
        </p:txBody>
      </p:sp>
      <p:sp>
        <p:nvSpPr>
          <p:cNvPr id="598043" name="Text Box 27"/>
          <p:cNvSpPr txBox="1">
            <a:spLocks noChangeArrowheads="1"/>
          </p:cNvSpPr>
          <p:nvPr/>
        </p:nvSpPr>
        <p:spPr bwMode="auto">
          <a:xfrm>
            <a:off x="2895600" y="6583363"/>
            <a:ext cx="355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(disclaimer: real compiler can do better than that)</a:t>
            </a:r>
          </a:p>
        </p:txBody>
      </p:sp>
    </p:spTree>
    <p:extLst>
      <p:ext uri="{BB962C8B-B14F-4D97-AF65-F5344CB8AC3E}">
        <p14:creationId xmlns:p14="http://schemas.microsoft.com/office/powerpoint/2010/main" val="18683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Sequences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1A8CFF"/>
                </a:solidFill>
              </a:rPr>
              <a:t>processor</a:t>
            </a:r>
            <a:r>
              <a:rPr lang="en-US" dirty="0">
                <a:solidFill>
                  <a:srgbClr val="1A8CFF"/>
                </a:solidFill>
              </a:rPr>
              <a:t> </a:t>
            </a:r>
            <a:r>
              <a:rPr lang="en-US" b="1" dirty="0"/>
              <a:t>does not save </a:t>
            </a:r>
            <a:r>
              <a:rPr lang="en-US" dirty="0"/>
              <a:t>the content of </a:t>
            </a:r>
            <a:r>
              <a:rPr lang="en-US" b="1" dirty="0" smtClean="0">
                <a:solidFill>
                  <a:srgbClr val="1A8CFF"/>
                </a:solidFill>
              </a:rPr>
              <a:t>registers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/>
              <a:t>procedure calls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who will? </a:t>
            </a:r>
          </a:p>
          <a:p>
            <a:pPr lvl="1"/>
            <a:r>
              <a:rPr lang="en-US" dirty="0"/>
              <a:t>Caller saves and restores registers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saves and restores registers</a:t>
            </a:r>
          </a:p>
          <a:p>
            <a:pPr lvl="1"/>
            <a:r>
              <a:rPr lang="en-US" dirty="0"/>
              <a:t>But can also have both save/restore some registers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Call Sequences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149</a:t>
            </a:fld>
            <a:endParaRPr lang="en-US"/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940774" y="1021351"/>
            <a:ext cx="2335825" cy="118844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594951" name="Text Box 7"/>
          <p:cNvSpPr txBox="1">
            <a:spLocks noChangeArrowheads="1"/>
          </p:cNvSpPr>
          <p:nvPr/>
        </p:nvSpPr>
        <p:spPr bwMode="auto">
          <a:xfrm rot="16200000">
            <a:off x="106363" y="146208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caller</a:t>
            </a:r>
          </a:p>
        </p:txBody>
      </p:sp>
      <p:sp>
        <p:nvSpPr>
          <p:cNvPr id="594952" name="Rectangle 8"/>
          <p:cNvSpPr>
            <a:spLocks noChangeArrowheads="1"/>
          </p:cNvSpPr>
          <p:nvPr/>
        </p:nvSpPr>
        <p:spPr bwMode="auto">
          <a:xfrm>
            <a:off x="1346200" y="2971800"/>
            <a:ext cx="19304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94953" name="Text Box 9"/>
          <p:cNvSpPr txBox="1">
            <a:spLocks noChangeArrowheads="1"/>
          </p:cNvSpPr>
          <p:nvPr/>
        </p:nvSpPr>
        <p:spPr bwMode="auto">
          <a:xfrm rot="16200000">
            <a:off x="506413" y="357663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callee</a:t>
            </a:r>
          </a:p>
        </p:txBody>
      </p:sp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1600200" y="4724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return</a:t>
            </a:r>
          </a:p>
        </p:txBody>
      </p:sp>
      <p:sp>
        <p:nvSpPr>
          <p:cNvPr id="594955" name="Rectangle 11"/>
          <p:cNvSpPr>
            <a:spLocks noChangeArrowheads="1"/>
          </p:cNvSpPr>
          <p:nvPr/>
        </p:nvSpPr>
        <p:spPr bwMode="auto">
          <a:xfrm>
            <a:off x="940775" y="5410200"/>
            <a:ext cx="2335825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94956" name="Text Box 12"/>
          <p:cNvSpPr txBox="1">
            <a:spLocks noChangeArrowheads="1"/>
          </p:cNvSpPr>
          <p:nvPr/>
        </p:nvSpPr>
        <p:spPr bwMode="auto">
          <a:xfrm rot="16200000">
            <a:off x="106363" y="580548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caller</a:t>
            </a:r>
          </a:p>
        </p:txBody>
      </p:sp>
      <p:sp>
        <p:nvSpPr>
          <p:cNvPr id="594957" name="Text Box 13"/>
          <p:cNvSpPr txBox="1">
            <a:spLocks noChangeArrowheads="1"/>
          </p:cNvSpPr>
          <p:nvPr/>
        </p:nvSpPr>
        <p:spPr bwMode="auto">
          <a:xfrm>
            <a:off x="939800" y="1524000"/>
            <a:ext cx="2336800" cy="685800"/>
          </a:xfrm>
          <a:prstGeom prst="rect">
            <a:avLst/>
          </a:prstGeom>
          <a:solidFill>
            <a:srgbClr val="ADAD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Tahoma" pitchFamily="34" charset="0"/>
              </a:rPr>
              <a:t>Caller push code</a:t>
            </a:r>
          </a:p>
        </p:txBody>
      </p:sp>
      <p:sp>
        <p:nvSpPr>
          <p:cNvPr id="594958" name="Text Box 14"/>
          <p:cNvSpPr txBox="1">
            <a:spLocks noChangeArrowheads="1"/>
          </p:cNvSpPr>
          <p:nvPr/>
        </p:nvSpPr>
        <p:spPr bwMode="auto">
          <a:xfrm>
            <a:off x="1358900" y="2971800"/>
            <a:ext cx="19177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 push code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  <a:cs typeface="Tahoma" pitchFamily="34" charset="0"/>
              </a:rPr>
              <a:t>(prologue)</a:t>
            </a:r>
          </a:p>
        </p:txBody>
      </p:sp>
      <p:sp>
        <p:nvSpPr>
          <p:cNvPr id="594959" name="Text Box 15"/>
          <p:cNvSpPr txBox="1">
            <a:spLocks noChangeArrowheads="1"/>
          </p:cNvSpPr>
          <p:nvPr/>
        </p:nvSpPr>
        <p:spPr bwMode="auto">
          <a:xfrm>
            <a:off x="1358900" y="3962400"/>
            <a:ext cx="19177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>
                <a:latin typeface="+mn-lt"/>
                <a:cs typeface="Tahoma" pitchFamily="34" charset="0"/>
              </a:rPr>
              <a:t>Callee pop code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+mn-lt"/>
                <a:cs typeface="Tahoma" pitchFamily="34" charset="0"/>
              </a:rPr>
              <a:t>(epilogue)</a:t>
            </a:r>
          </a:p>
        </p:txBody>
      </p:sp>
      <p:sp>
        <p:nvSpPr>
          <p:cNvPr id="594960" name="Text Box 16"/>
          <p:cNvSpPr txBox="1">
            <a:spLocks noChangeArrowheads="1"/>
          </p:cNvSpPr>
          <p:nvPr/>
        </p:nvSpPr>
        <p:spPr bwMode="auto">
          <a:xfrm>
            <a:off x="939800" y="5410200"/>
            <a:ext cx="2336800" cy="533400"/>
          </a:xfrm>
          <a:prstGeom prst="rect">
            <a:avLst/>
          </a:prstGeom>
          <a:solidFill>
            <a:srgbClr val="ADAD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Tahoma" pitchFamily="34" charset="0"/>
              </a:rPr>
              <a:t>Caller pop code</a:t>
            </a:r>
          </a:p>
        </p:txBody>
      </p:sp>
      <p:sp>
        <p:nvSpPr>
          <p:cNvPr id="594961" name="AutoShape 17"/>
          <p:cNvSpPr>
            <a:spLocks noChangeArrowheads="1"/>
          </p:cNvSpPr>
          <p:nvPr/>
        </p:nvSpPr>
        <p:spPr bwMode="auto">
          <a:xfrm>
            <a:off x="4038600" y="1066800"/>
            <a:ext cx="3810000" cy="609600"/>
          </a:xfrm>
          <a:prstGeom prst="wedgeRoundRectCallout">
            <a:avLst>
              <a:gd name="adj1" fmla="val -66958"/>
              <a:gd name="adj2" fmla="val 54690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caller-save registers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Push actual parameters (in reverse order)</a:t>
            </a:r>
            <a:endParaRPr lang="en-US" sz="2400" dirty="0">
              <a:latin typeface="+mn-lt"/>
            </a:endParaRPr>
          </a:p>
        </p:txBody>
      </p:sp>
      <p:sp>
        <p:nvSpPr>
          <p:cNvPr id="594962" name="AutoShape 18"/>
          <p:cNvSpPr>
            <a:spLocks noChangeArrowheads="1"/>
          </p:cNvSpPr>
          <p:nvPr/>
        </p:nvSpPr>
        <p:spPr bwMode="auto">
          <a:xfrm>
            <a:off x="4038600" y="2057400"/>
            <a:ext cx="3733800" cy="609600"/>
          </a:xfrm>
          <a:prstGeom prst="wedgeRoundRectCallout">
            <a:avLst>
              <a:gd name="adj1" fmla="val -67986"/>
              <a:gd name="adj2" fmla="val 27606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return </a:t>
            </a:r>
            <a:r>
              <a:rPr lang="en-US" sz="1600" dirty="0" smtClean="0">
                <a:latin typeface="+mn-lt"/>
                <a:cs typeface="Tahoma" pitchFamily="34" charset="0"/>
              </a:rPr>
              <a:t>address (+ other admin info)</a:t>
            </a:r>
            <a:endParaRPr lang="en-US" sz="1600" dirty="0">
              <a:latin typeface="+mn-lt"/>
              <a:cs typeface="Tahoma" pitchFamily="34" charset="0"/>
            </a:endParaRPr>
          </a:p>
          <a:p>
            <a:r>
              <a:rPr lang="en-US" sz="1600" dirty="0">
                <a:latin typeface="+mn-lt"/>
                <a:cs typeface="Tahoma" pitchFamily="34" charset="0"/>
              </a:rPr>
              <a:t>Jump to call address</a:t>
            </a:r>
            <a:endParaRPr lang="en-US" sz="2400" dirty="0">
              <a:latin typeface="+mn-lt"/>
            </a:endParaRPr>
          </a:p>
        </p:txBody>
      </p:sp>
      <p:sp>
        <p:nvSpPr>
          <p:cNvPr id="594963" name="AutoShape 19"/>
          <p:cNvSpPr>
            <a:spLocks noChangeArrowheads="1"/>
          </p:cNvSpPr>
          <p:nvPr/>
        </p:nvSpPr>
        <p:spPr bwMode="auto">
          <a:xfrm>
            <a:off x="3962400" y="2819400"/>
            <a:ext cx="3810000" cy="1143000"/>
          </a:xfrm>
          <a:prstGeom prst="wedgeRoundRectCallout">
            <a:avLst>
              <a:gd name="adj1" fmla="val -66625"/>
              <a:gd name="adj2" fmla="val 18269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current base-pointer</a:t>
            </a:r>
          </a:p>
          <a:p>
            <a:r>
              <a:rPr lang="en-US" sz="1600" dirty="0" err="1">
                <a:latin typeface="+mn-lt"/>
                <a:cs typeface="Tahoma" pitchFamily="34" charset="0"/>
              </a:rPr>
              <a:t>bp</a:t>
            </a:r>
            <a:r>
              <a:rPr lang="en-US" sz="1600" dirty="0">
                <a:latin typeface="+mn-lt"/>
                <a:cs typeface="Tahoma" pitchFamily="34" charset="0"/>
              </a:rPr>
              <a:t> = </a:t>
            </a:r>
            <a:r>
              <a:rPr lang="en-US" sz="1600" dirty="0" err="1">
                <a:latin typeface="+mn-lt"/>
                <a:cs typeface="Tahoma" pitchFamily="34" charset="0"/>
              </a:rPr>
              <a:t>sp</a:t>
            </a:r>
            <a:endParaRPr lang="en-US" sz="1600" dirty="0">
              <a:latin typeface="+mn-lt"/>
              <a:cs typeface="Tahoma" pitchFamily="34" charset="0"/>
            </a:endParaRPr>
          </a:p>
          <a:p>
            <a:r>
              <a:rPr lang="en-US" sz="1600" dirty="0">
                <a:latin typeface="+mn-lt"/>
                <a:cs typeface="Tahoma" pitchFamily="34" charset="0"/>
              </a:rPr>
              <a:t>Push local variables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Push </a:t>
            </a: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-save registers</a:t>
            </a:r>
            <a:endParaRPr lang="en-US" sz="2400" dirty="0">
              <a:latin typeface="+mn-lt"/>
            </a:endParaRPr>
          </a:p>
        </p:txBody>
      </p:sp>
      <p:sp>
        <p:nvSpPr>
          <p:cNvPr id="594964" name="AutoShape 20"/>
          <p:cNvSpPr>
            <a:spLocks noChangeArrowheads="1"/>
          </p:cNvSpPr>
          <p:nvPr/>
        </p:nvSpPr>
        <p:spPr bwMode="auto">
          <a:xfrm>
            <a:off x="3962400" y="4076700"/>
            <a:ext cx="3810000" cy="838200"/>
          </a:xfrm>
          <a:prstGeom prst="wedgeRoundRectCallout">
            <a:avLst>
              <a:gd name="adj1" fmla="val -67541"/>
              <a:gd name="adj2" fmla="val -20075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Pop </a:t>
            </a: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-save registers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Pop </a:t>
            </a:r>
            <a:r>
              <a:rPr lang="en-US" sz="1600" dirty="0" err="1" smtClean="0">
                <a:latin typeface="+mn-lt"/>
                <a:cs typeface="Tahoma" pitchFamily="34" charset="0"/>
              </a:rPr>
              <a:t>callee</a:t>
            </a:r>
            <a:r>
              <a:rPr lang="en-US" sz="1600" dirty="0" smtClean="0">
                <a:latin typeface="+mn-lt"/>
                <a:cs typeface="Tahoma" pitchFamily="34" charset="0"/>
              </a:rPr>
              <a:t> </a:t>
            </a:r>
            <a:r>
              <a:rPr lang="en-US" sz="1600" dirty="0">
                <a:latin typeface="+mn-lt"/>
                <a:cs typeface="Tahoma" pitchFamily="34" charset="0"/>
              </a:rPr>
              <a:t>activation record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Pop old base-pointer</a:t>
            </a:r>
            <a:endParaRPr lang="en-US" sz="2400" dirty="0">
              <a:latin typeface="+mn-lt"/>
            </a:endParaRPr>
          </a:p>
        </p:txBody>
      </p:sp>
      <p:sp>
        <p:nvSpPr>
          <p:cNvPr id="594965" name="AutoShape 21"/>
          <p:cNvSpPr>
            <a:spLocks noChangeArrowheads="1"/>
          </p:cNvSpPr>
          <p:nvPr/>
        </p:nvSpPr>
        <p:spPr bwMode="auto">
          <a:xfrm>
            <a:off x="4038600" y="5029200"/>
            <a:ext cx="3733800" cy="685800"/>
          </a:xfrm>
          <a:prstGeom prst="wedgeRoundRectCallout">
            <a:avLst>
              <a:gd name="adj1" fmla="val -73088"/>
              <a:gd name="adj2" fmla="val -51389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>
                <a:latin typeface="+mn-lt"/>
                <a:cs typeface="Tahoma" pitchFamily="34" charset="0"/>
              </a:rPr>
              <a:t>pop return address</a:t>
            </a:r>
          </a:p>
          <a:p>
            <a:r>
              <a:rPr lang="en-US" sz="1600">
                <a:latin typeface="+mn-lt"/>
                <a:cs typeface="Tahoma" pitchFamily="34" charset="0"/>
              </a:rPr>
              <a:t>Jump to address</a:t>
            </a:r>
            <a:endParaRPr lang="en-US" sz="2400">
              <a:latin typeface="+mn-lt"/>
            </a:endParaRPr>
          </a:p>
        </p:txBody>
      </p:sp>
      <p:sp>
        <p:nvSpPr>
          <p:cNvPr id="594966" name="AutoShape 22"/>
          <p:cNvSpPr>
            <a:spLocks noChangeArrowheads="1"/>
          </p:cNvSpPr>
          <p:nvPr/>
        </p:nvSpPr>
        <p:spPr bwMode="auto">
          <a:xfrm>
            <a:off x="4038600" y="5867400"/>
            <a:ext cx="3733800" cy="685800"/>
          </a:xfrm>
          <a:prstGeom prst="wedgeRoundRectCallout">
            <a:avLst>
              <a:gd name="adj1" fmla="val -68324"/>
              <a:gd name="adj2" fmla="val -68056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 smtClean="0">
                <a:latin typeface="+mn-lt"/>
                <a:cs typeface="Tahoma" pitchFamily="34" charset="0"/>
              </a:rPr>
              <a:t>Pop return value + parameters</a:t>
            </a:r>
            <a:endParaRPr lang="en-US" sz="2400" dirty="0">
              <a:latin typeface="+mn-lt"/>
            </a:endParaRPr>
          </a:p>
          <a:p>
            <a:r>
              <a:rPr lang="en-US" sz="1600" dirty="0" smtClean="0">
                <a:latin typeface="+mn-lt"/>
                <a:cs typeface="Tahoma" pitchFamily="34" charset="0"/>
              </a:rPr>
              <a:t>Pop </a:t>
            </a:r>
            <a:r>
              <a:rPr lang="en-US" sz="1600" dirty="0">
                <a:latin typeface="+mn-lt"/>
                <a:cs typeface="Tahoma" pitchFamily="34" charset="0"/>
              </a:rPr>
              <a:t>caller-save </a:t>
            </a:r>
            <a:r>
              <a:rPr lang="en-US" sz="1600" dirty="0" smtClean="0">
                <a:latin typeface="+mn-lt"/>
                <a:cs typeface="Tahoma" pitchFamily="34" charset="0"/>
              </a:rPr>
              <a:t>registers</a:t>
            </a:r>
          </a:p>
          <a:p>
            <a:endParaRPr lang="en-US" sz="1600" dirty="0">
              <a:latin typeface="+mn-lt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7792" y="1101984"/>
            <a:ext cx="56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5636" y="6031886"/>
            <a:ext cx="56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421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semantic equation a = b1,…,</a:t>
            </a:r>
            <a:r>
              <a:rPr lang="en-US" dirty="0" err="1" smtClean="0"/>
              <a:t>bm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requires computation of b1,…,</a:t>
            </a:r>
            <a:r>
              <a:rPr lang="en-US" dirty="0" err="1" smtClean="0"/>
              <a:t>bm</a:t>
            </a:r>
            <a:r>
              <a:rPr lang="en-US" dirty="0" smtClean="0"/>
              <a:t> to determine the value of a</a:t>
            </a:r>
          </a:p>
          <a:p>
            <a:endParaRPr lang="en-US" dirty="0" smtClean="0"/>
          </a:p>
          <a:p>
            <a:r>
              <a:rPr lang="en-US" dirty="0" smtClean="0"/>
              <a:t>The value of a depends on </a:t>
            </a:r>
            <a:r>
              <a:rPr lang="en-US" dirty="0"/>
              <a:t>b1,…,</a:t>
            </a:r>
            <a:r>
              <a:rPr lang="en-US" dirty="0" err="1" smtClean="0"/>
              <a:t>bm</a:t>
            </a:r>
            <a:endParaRPr lang="en-US" dirty="0" smtClean="0"/>
          </a:p>
          <a:p>
            <a:pPr lvl="1"/>
            <a:r>
              <a:rPr lang="en-US" dirty="0" smtClean="0"/>
              <a:t>We write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/>
              <a:t>bi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“To </a:t>
            </a:r>
            <a:r>
              <a:rPr lang="en-US" dirty="0" err="1"/>
              <a:t>Callee</a:t>
            </a:r>
            <a:r>
              <a:rPr lang="en-US" dirty="0"/>
              <a:t>-save or to Caller-save?”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/>
              <a:t>-saved registers need only be saved when </a:t>
            </a:r>
            <a:r>
              <a:rPr lang="en-US" dirty="0" err="1"/>
              <a:t>callee</a:t>
            </a:r>
            <a:r>
              <a:rPr lang="en-US" dirty="0"/>
              <a:t> modifies their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Some heuristics and conventions are followed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Caller-Save and </a:t>
            </a:r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  <a:endParaRPr lang="en-US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61610" y="1146628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Callee</a:t>
            </a:r>
            <a:r>
              <a:rPr lang="en-US" sz="2400" dirty="0" smtClean="0"/>
              <a:t>-Save Registers</a:t>
            </a:r>
          </a:p>
          <a:p>
            <a:pPr lvl="1"/>
            <a:r>
              <a:rPr lang="en-US" sz="2000" dirty="0" smtClean="0"/>
              <a:t>Saved by the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before modification</a:t>
            </a:r>
          </a:p>
          <a:p>
            <a:pPr lvl="1"/>
            <a:r>
              <a:rPr lang="en-US" sz="2000" dirty="0" smtClean="0"/>
              <a:t>Values are automatically preserved across calls</a:t>
            </a:r>
          </a:p>
          <a:p>
            <a:r>
              <a:rPr lang="en-US" sz="2400" dirty="0" smtClean="0"/>
              <a:t>Caller-Save Registers </a:t>
            </a:r>
          </a:p>
          <a:p>
            <a:pPr lvl="1"/>
            <a:r>
              <a:rPr lang="en-US" sz="2000" dirty="0" smtClean="0"/>
              <a:t>Saved (if needed) by the caller before calls</a:t>
            </a:r>
          </a:p>
          <a:p>
            <a:pPr lvl="1"/>
            <a:r>
              <a:rPr lang="en-US" sz="2000" dirty="0" smtClean="0"/>
              <a:t>Values are not automatically preserved across calls</a:t>
            </a:r>
          </a:p>
          <a:p>
            <a:r>
              <a:rPr lang="en-US" sz="2400" dirty="0" smtClean="0"/>
              <a:t>Usually the architecture defines caller-save and </a:t>
            </a:r>
            <a:r>
              <a:rPr lang="en-US" sz="2400" dirty="0" err="1" smtClean="0"/>
              <a:t>callee</a:t>
            </a:r>
            <a:r>
              <a:rPr lang="en-US" sz="2400" dirty="0" smtClean="0"/>
              <a:t>-save registers</a:t>
            </a:r>
          </a:p>
          <a:p>
            <a:endParaRPr lang="en-US" sz="2400" dirty="0" smtClean="0"/>
          </a:p>
          <a:p>
            <a:r>
              <a:rPr lang="en-US" sz="2400" dirty="0" smtClean="0"/>
              <a:t>Separate compilation</a:t>
            </a:r>
          </a:p>
          <a:p>
            <a:r>
              <a:rPr lang="en-US" sz="2400" dirty="0" smtClean="0"/>
              <a:t>Interoperability between code produced by different compilers/languages </a:t>
            </a:r>
          </a:p>
          <a:p>
            <a:r>
              <a:rPr lang="en-US" sz="2400" dirty="0" smtClean="0"/>
              <a:t>But compiler writers decide when to use caller/</a:t>
            </a:r>
            <a:r>
              <a:rPr lang="en-US" sz="2400" dirty="0" err="1" smtClean="0"/>
              <a:t>callee</a:t>
            </a:r>
            <a:r>
              <a:rPr lang="en-US" sz="2400" dirty="0" smtClean="0"/>
              <a:t> registers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151</a:t>
            </a:fld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  <a:endParaRPr lang="en-US" dirty="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649514" y="1074057"/>
            <a:ext cx="7772400" cy="4114800"/>
          </a:xfrm>
        </p:spPr>
        <p:txBody>
          <a:bodyPr/>
          <a:lstStyle/>
          <a:p>
            <a:r>
              <a:rPr lang="en-US" sz="2800" dirty="0" smtClean="0"/>
              <a:t>Saved by the </a:t>
            </a:r>
            <a:r>
              <a:rPr lang="en-US" sz="2800" dirty="0" err="1" smtClean="0"/>
              <a:t>callee</a:t>
            </a:r>
            <a:r>
              <a:rPr lang="en-US" sz="2800" dirty="0" smtClean="0"/>
              <a:t> before modification</a:t>
            </a:r>
          </a:p>
          <a:p>
            <a:r>
              <a:rPr lang="en-US" sz="2800" dirty="0" smtClean="0"/>
              <a:t>Usually at procedure prolog</a:t>
            </a:r>
          </a:p>
          <a:p>
            <a:r>
              <a:rPr lang="en-US" sz="2800" dirty="0" smtClean="0"/>
              <a:t>Restored at procedure epilog</a:t>
            </a:r>
          </a:p>
          <a:p>
            <a:r>
              <a:rPr lang="en-US" sz="2800" dirty="0" smtClean="0"/>
              <a:t>Hardware support may be available </a:t>
            </a:r>
          </a:p>
          <a:p>
            <a:r>
              <a:rPr lang="en-US" sz="2800" dirty="0" smtClean="0"/>
              <a:t>Values are automatically preserved across calls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152</a:t>
            </a:fld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2669040" y="3948642"/>
            <a:ext cx="6474960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.global _foo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-K, SP //allocate space for foo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Store_Local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R5, -14(FP) // save R5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Load_Reg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R5, R0;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1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JSR f1 ; JSR g1</a:t>
            </a:r>
            <a:r>
              <a:rPr lang="en-US" sz="14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2;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Load_Reg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R0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Load_Local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-14(FP), R5 // restore R5 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K, SP; RTS //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deallocate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0" y="3913188"/>
            <a:ext cx="37766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foo(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a)	{ 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b=a+1; 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f1();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g1(b);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 	return(b+2);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 }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3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  <p:bldP spid="542725" grpId="0"/>
      <p:bldP spid="542727" grpId="0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324" y="0"/>
            <a:ext cx="7772400" cy="1143000"/>
          </a:xfrm>
        </p:spPr>
        <p:txBody>
          <a:bodyPr/>
          <a:lstStyle/>
          <a:p>
            <a:r>
              <a:rPr lang="en-US" dirty="0" smtClean="0"/>
              <a:t>Caller-Save Registers</a:t>
            </a:r>
            <a:endParaRPr lang="en-US" dirty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6628"/>
            <a:ext cx="7772400" cy="4114800"/>
          </a:xfrm>
        </p:spPr>
        <p:txBody>
          <a:bodyPr/>
          <a:lstStyle/>
          <a:p>
            <a:r>
              <a:rPr lang="en-US" dirty="0" smtClean="0"/>
              <a:t>Saved by the caller before calls when needed</a:t>
            </a:r>
          </a:p>
          <a:p>
            <a:r>
              <a:rPr lang="en-US" dirty="0" smtClean="0"/>
              <a:t>Values are not automatically preserved across calls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153</a:t>
            </a:fld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3749" name="Text Box 5"/>
          <p:cNvSpPr txBox="1">
            <a:spLocks noChangeArrowheads="1"/>
          </p:cNvSpPr>
          <p:nvPr/>
        </p:nvSpPr>
        <p:spPr bwMode="auto">
          <a:xfrm>
            <a:off x="3022600" y="3651258"/>
            <a:ext cx="5665788" cy="292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.global _bar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-K, SP //allocate space for 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R0, 1 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JSR f2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Load_Constant</a:t>
            </a:r>
            <a:r>
              <a:rPr lang="en-US" sz="1600" dirty="0">
                <a:solidFill>
                  <a:schemeClr val="tx1"/>
                </a:solidFill>
              </a:rPr>
              <a:t>  2, R0  ;       JSR g2;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Load_Constant</a:t>
            </a:r>
            <a:r>
              <a:rPr lang="en-US" sz="1600" dirty="0">
                <a:solidFill>
                  <a:schemeClr val="tx1"/>
                </a:solidFill>
              </a:rPr>
              <a:t> 8, R0 ;         JSR g2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K, SP // </a:t>
            </a:r>
            <a:r>
              <a:rPr lang="en-US" sz="1600" dirty="0" err="1">
                <a:solidFill>
                  <a:schemeClr val="tx1"/>
                </a:solidFill>
              </a:rPr>
              <a:t>deallocate</a:t>
            </a:r>
            <a:r>
              <a:rPr lang="en-US" sz="1600" dirty="0">
                <a:solidFill>
                  <a:schemeClr val="tx1"/>
                </a:solidFill>
              </a:rPr>
              <a:t> space for 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 RTS            </a:t>
            </a:r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0" y="4141788"/>
            <a:ext cx="37369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void bar (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y) {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x=y+1;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f2(x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 g2(2);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 g2(8);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2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  <p:bldP spid="543749" grpId="0"/>
      <p:bldP spid="543751" grpId="0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97895" y="1049867"/>
            <a:ext cx="7772400" cy="4114800"/>
          </a:xfrm>
        </p:spPr>
        <p:txBody>
          <a:bodyPr/>
          <a:lstStyle/>
          <a:p>
            <a:r>
              <a:rPr lang="en-US" sz="2400" dirty="0" smtClean="0"/>
              <a:t>1960s</a:t>
            </a:r>
          </a:p>
          <a:p>
            <a:pPr lvl="1"/>
            <a:r>
              <a:rPr lang="en-US" sz="2000" dirty="0" smtClean="0"/>
              <a:t> In memory </a:t>
            </a:r>
          </a:p>
          <a:p>
            <a:pPr lvl="2"/>
            <a:r>
              <a:rPr lang="en-US" sz="1800" dirty="0" smtClean="0"/>
              <a:t>No recursion is allowed</a:t>
            </a:r>
          </a:p>
          <a:p>
            <a:r>
              <a:rPr lang="en-US" sz="2400" dirty="0" smtClean="0"/>
              <a:t>1970s</a:t>
            </a:r>
          </a:p>
          <a:p>
            <a:pPr lvl="1"/>
            <a:r>
              <a:rPr lang="en-US" sz="2000" dirty="0" smtClean="0"/>
              <a:t> In stack</a:t>
            </a:r>
          </a:p>
          <a:p>
            <a:r>
              <a:rPr lang="en-US" sz="2400" dirty="0" smtClean="0"/>
              <a:t>1980s</a:t>
            </a:r>
          </a:p>
          <a:p>
            <a:pPr lvl="1"/>
            <a:r>
              <a:rPr lang="en-US" sz="2000" dirty="0" smtClean="0"/>
              <a:t> In registers</a:t>
            </a:r>
          </a:p>
          <a:p>
            <a:pPr lvl="1"/>
            <a:r>
              <a:rPr lang="en-US" sz="2000" dirty="0" smtClean="0"/>
              <a:t> First k parameters are passed in registers (k=4 or k=6)</a:t>
            </a:r>
          </a:p>
          <a:p>
            <a:pPr lvl="1"/>
            <a:r>
              <a:rPr lang="en-US" sz="2000" dirty="0" smtClean="0"/>
              <a:t>Where is time saved?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154</a:t>
            </a:fld>
            <a:endParaRPr lang="en-US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641049" y="4623934"/>
            <a:ext cx="850295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Most procedures are leaf procedures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Interprocedural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register allocation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Many of the registers may be dead before another invocation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Register windows are allocated in some architectures per call (e.g., sun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Sparc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82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521178"/>
          </a:xfrm>
        </p:spPr>
        <p:txBody>
          <a:bodyPr/>
          <a:lstStyle/>
          <a:p>
            <a:r>
              <a:rPr lang="en-US" dirty="0" smtClean="0"/>
              <a:t>Activation Records &amp; </a:t>
            </a:r>
            <a:br>
              <a:rPr lang="en-US" dirty="0" smtClean="0"/>
            </a:br>
            <a:r>
              <a:rPr lang="en-US" dirty="0" smtClean="0"/>
              <a:t>Language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Compile-Time Information on Variables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705" y="1098247"/>
            <a:ext cx="7772400" cy="5209420"/>
          </a:xfrm>
        </p:spPr>
        <p:txBody>
          <a:bodyPr/>
          <a:lstStyle/>
          <a:p>
            <a:r>
              <a:rPr lang="en-US" sz="2800" dirty="0" smtClean="0"/>
              <a:t>Name, type, size</a:t>
            </a:r>
            <a:endParaRPr lang="en-US" sz="2800" dirty="0"/>
          </a:p>
          <a:p>
            <a:r>
              <a:rPr lang="en-US" sz="2800" dirty="0" smtClean="0"/>
              <a:t>Address kind </a:t>
            </a:r>
            <a:endParaRPr lang="en-US" sz="2800" dirty="0"/>
          </a:p>
          <a:p>
            <a:pPr lvl="1"/>
            <a:r>
              <a:rPr lang="en-US" sz="2400" dirty="0" smtClean="0"/>
              <a:t>Fixed (global)</a:t>
            </a:r>
            <a:endParaRPr lang="en-US" sz="2400" dirty="0"/>
          </a:p>
          <a:p>
            <a:pPr lvl="1"/>
            <a:r>
              <a:rPr lang="en-US" sz="2400" dirty="0" smtClean="0"/>
              <a:t>Relative (local)</a:t>
            </a:r>
            <a:endParaRPr lang="en-US" sz="2400" dirty="0"/>
          </a:p>
          <a:p>
            <a:pPr lvl="1"/>
            <a:r>
              <a:rPr lang="en-US" sz="2400" dirty="0" smtClean="0"/>
              <a:t>Dynamic (heap)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when is it recognized</a:t>
            </a:r>
          </a:p>
          <a:p>
            <a:r>
              <a:rPr lang="en-US" sz="2800" dirty="0" smtClean="0"/>
              <a:t>Duration </a:t>
            </a:r>
          </a:p>
          <a:p>
            <a:pPr lvl="1"/>
            <a:r>
              <a:rPr lang="en-US" sz="2400" dirty="0" smtClean="0"/>
              <a:t>Until when does its value exist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 – Pascal</a:t>
            </a:r>
          </a:p>
          <a:p>
            <a:r>
              <a:rPr lang="en-US" dirty="0" smtClean="0"/>
              <a:t>Any routine can have sub-routines</a:t>
            </a:r>
          </a:p>
          <a:p>
            <a:r>
              <a:rPr lang="en-US" dirty="0"/>
              <a:t>A</a:t>
            </a:r>
            <a:r>
              <a:rPr lang="en-US" dirty="0" smtClean="0"/>
              <a:t>ny sub-routine can access anything that is defined in its containing scope or inside the sub-routine itself</a:t>
            </a:r>
          </a:p>
          <a:p>
            <a:pPr lvl="1"/>
            <a:r>
              <a:rPr lang="en-US" dirty="0" smtClean="0"/>
              <a:t>“non-local”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56084"/>
            <a:ext cx="7772400" cy="1143000"/>
          </a:xfrm>
        </p:spPr>
        <p:txBody>
          <a:bodyPr/>
          <a:lstStyle/>
          <a:p>
            <a:r>
              <a:rPr lang="en-US" dirty="0" smtClean="0"/>
              <a:t>Example: 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2" y="586792"/>
            <a:ext cx="5701862" cy="554421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program </a:t>
            </a:r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procedure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latin typeface="Courier New"/>
                <a:cs typeface="Courier New"/>
              </a:rPr>
              <a:t>procedure b(){</a:t>
            </a:r>
            <a:r>
              <a:rPr lang="en-US" sz="2000" dirty="0" smtClean="0">
                <a:latin typeface="Courier New"/>
                <a:cs typeface="Courier New"/>
              </a:rPr>
              <a:t> … </a:t>
            </a:r>
            <a:r>
              <a:rPr lang="en-US" sz="2000" b="1" dirty="0" smtClean="0">
                <a:latin typeface="Courier New"/>
                <a:cs typeface="Courier New"/>
              </a:rPr>
              <a:t>c()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… 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latin typeface="Courier New"/>
                <a:cs typeface="Courier New"/>
              </a:rPr>
              <a:t>procedure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  <a:endParaRPr lang="en-US" sz="2000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latin typeface="Courier New"/>
                <a:cs typeface="Courier New"/>
              </a:rPr>
              <a:t>procedure d</a:t>
            </a:r>
            <a:r>
              <a:rPr lang="en-US" sz="2000" dirty="0" smtClean="0">
                <a:latin typeface="Courier New"/>
                <a:cs typeface="Courier New"/>
              </a:rPr>
              <a:t>(){ 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y </a:t>
            </a:r>
            <a:r>
              <a:rPr lang="en-US" sz="2000" dirty="0" smtClean="0">
                <a:latin typeface="Courier New"/>
                <a:cs typeface="Courier New"/>
              </a:rPr>
              <a:t>:= </a:t>
            </a:r>
            <a:r>
              <a:rPr lang="en-US" sz="20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2000" dirty="0" smtClean="0">
                <a:latin typeface="Courier New"/>
                <a:cs typeface="Courier New"/>
              </a:rPr>
              <a:t>+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</a:t>
            </a:r>
            <a:r>
              <a:rPr lang="en-US" sz="2000" dirty="0" smtClean="0">
                <a:latin typeface="Courier New"/>
                <a:cs typeface="Courier New"/>
              </a:rPr>
              <a:t>};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  … </a:t>
            </a:r>
            <a:r>
              <a:rPr lang="en-US" sz="2000" b="1" dirty="0" smtClean="0">
                <a:latin typeface="Courier New"/>
                <a:cs typeface="Courier New"/>
              </a:rPr>
              <a:t>b()</a:t>
            </a:r>
            <a:r>
              <a:rPr lang="en-US" sz="2000" dirty="0" smtClean="0">
                <a:latin typeface="Courier New"/>
                <a:cs typeface="Courier New"/>
              </a:rPr>
              <a:t> … </a:t>
            </a:r>
            <a:r>
              <a:rPr lang="en-US" sz="2000" b="1" dirty="0" smtClean="0">
                <a:latin typeface="Courier New"/>
                <a:cs typeface="Courier New"/>
              </a:rPr>
              <a:t>d() … 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  … </a:t>
            </a:r>
            <a:r>
              <a:rPr lang="en-US" sz="2000" b="1" dirty="0" smtClean="0">
                <a:latin typeface="Courier New"/>
                <a:cs typeface="Courier New"/>
              </a:rPr>
              <a:t>a()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… </a:t>
            </a:r>
            <a:r>
              <a:rPr lang="en-US" sz="2000" b="1" dirty="0">
                <a:latin typeface="Courier New"/>
                <a:cs typeface="Courier New"/>
              </a:rPr>
              <a:t>c() </a:t>
            </a:r>
            <a:r>
              <a:rPr lang="en-US" sz="2000" dirty="0" smtClean="0">
                <a:latin typeface="Courier New"/>
                <a:cs typeface="Courier New"/>
              </a:rPr>
              <a:t>…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a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600" b="1" dirty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44207" y="1472291"/>
            <a:ext cx="3538483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44207" y="3069864"/>
            <a:ext cx="3538483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are the addresses of variables “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,” “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” and “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” in procedure 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105097" y="1199936"/>
            <a:ext cx="96352" cy="546537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380115" y="1947927"/>
            <a:ext cx="136644" cy="4025452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>
            <a:off x="691932" y="2970934"/>
            <a:ext cx="105103" cy="1566038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695436" y="2594314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Left Bracket 17"/>
          <p:cNvSpPr/>
          <p:nvPr/>
        </p:nvSpPr>
        <p:spPr bwMode="auto">
          <a:xfrm>
            <a:off x="1075559" y="3683886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950240"/>
          </a:xfrm>
        </p:spPr>
        <p:txBody>
          <a:bodyPr/>
          <a:lstStyle/>
          <a:p>
            <a:r>
              <a:rPr lang="en-US" dirty="0" smtClean="0"/>
              <a:t>Cycle in the dependence graph</a:t>
            </a:r>
          </a:p>
          <a:p>
            <a:r>
              <a:rPr lang="en-US" dirty="0" smtClean="0"/>
              <a:t>May not be able to compute attribute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08327" y="4894456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7" name="Straight Arrow Connector 6"/>
          <p:cNvCxnSpPr>
            <a:stCxn id="8" idx="4"/>
            <a:endCxn id="6" idx="0"/>
          </p:cNvCxnSpPr>
          <p:nvPr/>
        </p:nvCxnSpPr>
        <p:spPr>
          <a:xfrm>
            <a:off x="1864425" y="4361056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371600" y="3921512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32400" y="4294908"/>
            <a:ext cx="1572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E.s = </a:t>
            </a:r>
            <a:r>
              <a:rPr lang="en-US" dirty="0" err="1" smtClean="0">
                <a:latin typeface="+mn-lt"/>
              </a:rPr>
              <a:t>T.i</a:t>
            </a:r>
            <a:endParaRPr lang="en-US" dirty="0" smtClean="0">
              <a:latin typeface="+mn-lt"/>
            </a:endParaRPr>
          </a:p>
          <a:p>
            <a:pPr algn="l"/>
            <a:r>
              <a:rPr lang="en-US" dirty="0" err="1" smtClean="0">
                <a:latin typeface="+mn-lt"/>
              </a:rPr>
              <a:t>T.i</a:t>
            </a:r>
            <a:r>
              <a:rPr lang="en-US" dirty="0" smtClean="0">
                <a:latin typeface="+mn-lt"/>
              </a:rPr>
              <a:t> = E.s + 1</a:t>
            </a:r>
            <a:endParaRPr lang="en-US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41927" y="4894456"/>
            <a:ext cx="7620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T.i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05200" y="3921512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E.s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914400" y="3505200"/>
            <a:ext cx="17907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48000" y="3542037"/>
            <a:ext cx="17145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87131" y="594360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AST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7331" y="5943600"/>
            <a:ext cx="1763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Dependence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graph</a:t>
            </a:r>
            <a:endParaRPr lang="en-US" dirty="0">
              <a:latin typeface="+mn-lt"/>
            </a:endParaRPr>
          </a:p>
        </p:txBody>
      </p:sp>
      <p:cxnSp>
        <p:nvCxnSpPr>
          <p:cNvPr id="20" name="Curved Connector 19"/>
          <p:cNvCxnSpPr>
            <a:stCxn id="12" idx="2"/>
            <a:endCxn id="10" idx="2"/>
          </p:cNvCxnSpPr>
          <p:nvPr/>
        </p:nvCxnSpPr>
        <p:spPr>
          <a:xfrm rot="10800000" flipH="1" flipV="1">
            <a:off x="3505199" y="4141284"/>
            <a:ext cx="36727" cy="972944"/>
          </a:xfrm>
          <a:prstGeom prst="curvedConnector3">
            <a:avLst>
              <a:gd name="adj1" fmla="val -62243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0" idx="6"/>
            <a:endCxn id="12" idx="6"/>
          </p:cNvCxnSpPr>
          <p:nvPr/>
        </p:nvCxnSpPr>
        <p:spPr>
          <a:xfrm flipV="1">
            <a:off x="4303927" y="4141284"/>
            <a:ext cx="12700" cy="972944"/>
          </a:xfrm>
          <a:prstGeom prst="curvedConnector3">
            <a:avLst>
              <a:gd name="adj1" fmla="val 18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2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419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can call a sibling, ancestor</a:t>
            </a:r>
          </a:p>
          <a:p>
            <a:r>
              <a:rPr lang="en-US" sz="2400" dirty="0" smtClean="0"/>
              <a:t>when “c” uses (non-local) variables from “a”, which instance of “a” is it?</a:t>
            </a:r>
          </a:p>
          <a:p>
            <a:endParaRPr lang="en-US" sz="2400" dirty="0" smtClean="0"/>
          </a:p>
          <a:p>
            <a:r>
              <a:rPr lang="en-US" sz="2400" dirty="0" smtClean="0"/>
              <a:t>how do you find the right activation record at runtime?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160</a:t>
            </a:fld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800600" y="2971799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965700" y="3327023"/>
            <a:ext cx="3524250" cy="2976562"/>
            <a:chOff x="4965700" y="3195638"/>
            <a:chExt cx="3524250" cy="2976562"/>
          </a:xfrm>
        </p:grpSpPr>
        <p:cxnSp>
          <p:nvCxnSpPr>
            <p:cNvPr id="29" name="Straight Arrow Connector 28"/>
            <p:cNvCxnSpPr>
              <a:cxnSpLocks noChangeShapeType="1"/>
              <a:stCxn id="28" idx="4"/>
              <a:endCxn id="31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48" name="Group 4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" name="Straight Arrow Connector 7"/>
              <p:cNvCxnSpPr>
                <a:cxnSpLocks noChangeShapeType="1"/>
                <a:stCxn id="7" idx="6"/>
                <a:endCxn id="36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10" name="Straight Arrow Connector 9"/>
              <p:cNvCxnSpPr>
                <a:cxnSpLocks noChangeShapeType="1"/>
                <a:stCxn id="36" idx="4"/>
                <a:endCxn id="1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12" name="Straight Arrow Connector 11"/>
              <p:cNvCxnSpPr>
                <a:cxnSpLocks noChangeShapeType="1"/>
                <a:stCxn id="11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16" name="Straight Arrow Connector 15"/>
              <p:cNvCxnSpPr>
                <a:cxnSpLocks noChangeShapeType="1"/>
                <a:stCxn id="15" idx="6"/>
                <a:endCxn id="9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5" name="Straight Arrow Connector 24"/>
              <p:cNvCxnSpPr>
                <a:cxnSpLocks noChangeShapeType="1"/>
                <a:stCxn id="9" idx="6"/>
                <a:endCxn id="2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4" name="Rounded Rectangle 33"/>
          <p:cNvSpPr/>
          <p:nvPr/>
        </p:nvSpPr>
        <p:spPr>
          <a:xfrm>
            <a:off x="4799723" y="1682503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goal: </a:t>
            </a:r>
            <a:r>
              <a:rPr lang="en-US" sz="2400" b="1" dirty="0"/>
              <a:t>find the closest routine in the stack from a given nesting level </a:t>
            </a:r>
          </a:p>
          <a:p>
            <a:r>
              <a:rPr lang="en-US" sz="2400" dirty="0" smtClean="0"/>
              <a:t>if we reached the same routine in a sequence of calls</a:t>
            </a:r>
          </a:p>
          <a:p>
            <a:pPr lvl="1"/>
            <a:r>
              <a:rPr lang="en-US" sz="2000" dirty="0" smtClean="0"/>
              <a:t>routine of level k uses variables of the same nesting level, it uses its own variables</a:t>
            </a:r>
          </a:p>
          <a:p>
            <a:pPr lvl="1"/>
            <a:r>
              <a:rPr lang="en-US" sz="2000" dirty="0" smtClean="0"/>
              <a:t>if it uses variables of nesting level j &lt; k then it must be the last routine called at level j</a:t>
            </a:r>
          </a:p>
          <a:p>
            <a:r>
              <a:rPr lang="en-US" sz="2400" dirty="0" smtClean="0"/>
              <a:t>If a procedure is last at level j on the stack, then it must be ancestor of the current routine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161</a:t>
            </a:fld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800600" y="2971799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4799723" y="1682503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965700" y="3327023"/>
            <a:ext cx="3524250" cy="2976562"/>
            <a:chOff x="4965700" y="3195638"/>
            <a:chExt cx="3524250" cy="2976562"/>
          </a:xfrm>
        </p:grpSpPr>
        <p:cxnSp>
          <p:nvCxnSpPr>
            <p:cNvPr id="74" name="Straight Arrow Connector 73"/>
            <p:cNvCxnSpPr>
              <a:cxnSpLocks noChangeShapeType="1"/>
              <a:stCxn id="85" idx="4"/>
              <a:endCxn id="86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75" name="Group 74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77" name="Straight Arrow Connector 76"/>
              <p:cNvCxnSpPr>
                <a:cxnSpLocks noChangeShapeType="1"/>
                <a:stCxn id="76" idx="6"/>
                <a:endCxn id="87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79" name="Straight Arrow Connector 78"/>
              <p:cNvCxnSpPr>
                <a:cxnSpLocks noChangeShapeType="1"/>
                <a:stCxn id="87" idx="4"/>
                <a:endCxn id="82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1" name="Straight Arrow Connector 80"/>
              <p:cNvCxnSpPr>
                <a:cxnSpLocks noChangeShapeType="1"/>
                <a:stCxn id="80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3" name="Straight Arrow Connector 82"/>
              <p:cNvCxnSpPr>
                <a:cxnSpLocks noChangeShapeType="1"/>
                <a:stCxn id="82" idx="6"/>
                <a:endCxn id="78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4" name="Straight Arrow Connector 83"/>
              <p:cNvCxnSpPr>
                <a:cxnSpLocks noChangeShapeType="1"/>
                <a:stCxn id="78" idx="6"/>
                <a:endCxn id="85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5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/>
              <a:t>P</a:t>
            </a:r>
            <a:r>
              <a:rPr lang="en-US" dirty="0" smtClean="0"/>
              <a:t>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problem: a routine may need to access variables of another routine that contains it statically</a:t>
            </a:r>
          </a:p>
          <a:p>
            <a:r>
              <a:rPr lang="en-US" dirty="0" smtClean="0"/>
              <a:t>solution: lexical pointer (a.k.a. access link) in the activation record</a:t>
            </a:r>
          </a:p>
          <a:p>
            <a:r>
              <a:rPr lang="en-US" dirty="0" smtClean="0"/>
              <a:t>lexical pointer points to the last activation record of the nesting level above it</a:t>
            </a:r>
          </a:p>
          <a:p>
            <a:pPr lvl="1"/>
            <a:r>
              <a:rPr lang="en-US" dirty="0" smtClean="0"/>
              <a:t>in our example, lexical pointer of d points to activation records of c</a:t>
            </a:r>
          </a:p>
          <a:p>
            <a:r>
              <a:rPr lang="en-US" dirty="0" smtClean="0"/>
              <a:t>lexical pointers created at runtime</a:t>
            </a:r>
          </a:p>
          <a:p>
            <a:r>
              <a:rPr lang="en-US" dirty="0" smtClean="0"/>
              <a:t>number of links to be traversed is known at compile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531"/>
            <a:ext cx="7772400" cy="1143000"/>
          </a:xfrm>
        </p:spPr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P</a:t>
            </a:r>
            <a:r>
              <a:rPr lang="en-US" dirty="0" smtClean="0"/>
              <a:t>ointers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6821" y="1967373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76821" y="26753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234" y="33818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76821" y="4089861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75234" y="47962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75234" y="55027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d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3"/>
          </p:cNvCxnSpPr>
          <p:nvPr/>
        </p:nvCxnSpPr>
        <p:spPr bwMode="auto">
          <a:xfrm flipV="1">
            <a:off x="8367446" y="5159836"/>
            <a:ext cx="1588" cy="706437"/>
          </a:xfrm>
          <a:prstGeom prst="curvedConnector3">
            <a:avLst>
              <a:gd name="adj1" fmla="val 38900014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endCxn id="6" idx="3"/>
          </p:cNvCxnSpPr>
          <p:nvPr/>
        </p:nvCxnSpPr>
        <p:spPr bwMode="auto">
          <a:xfrm flipH="1" flipV="1">
            <a:off x="8369034" y="3038936"/>
            <a:ext cx="1587" cy="1939925"/>
          </a:xfrm>
          <a:prstGeom prst="curvedConnector3">
            <a:avLst>
              <a:gd name="adj1" fmla="val -42377190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8" idx="3"/>
            <a:endCxn id="6" idx="3"/>
          </p:cNvCxnSpPr>
          <p:nvPr/>
        </p:nvCxnSpPr>
        <p:spPr bwMode="auto">
          <a:xfrm flipV="1">
            <a:off x="8369034" y="3038936"/>
            <a:ext cx="1587" cy="1414462"/>
          </a:xfrm>
          <a:prstGeom prst="curvedConnector3">
            <a:avLst>
              <a:gd name="adj1" fmla="val 32100009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3"/>
            <a:endCxn id="6" idx="3"/>
          </p:cNvCxnSpPr>
          <p:nvPr/>
        </p:nvCxnSpPr>
        <p:spPr bwMode="auto">
          <a:xfrm flipV="1">
            <a:off x="8367446" y="3038936"/>
            <a:ext cx="1588" cy="706437"/>
          </a:xfrm>
          <a:prstGeom prst="curvedConnector3">
            <a:avLst>
              <a:gd name="adj1" fmla="val 14000005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54609" y="22451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54609" y="2945273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54609" y="34643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3021" y="4839161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092669" y="2840415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91792" y="1551119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257769" y="3195639"/>
            <a:ext cx="3524250" cy="2976562"/>
            <a:chOff x="4965700" y="3195638"/>
            <a:chExt cx="3524250" cy="2976562"/>
          </a:xfrm>
        </p:grpSpPr>
        <p:cxnSp>
          <p:nvCxnSpPr>
            <p:cNvPr id="77" name="Straight Arrow Connector 76"/>
            <p:cNvCxnSpPr>
              <a:cxnSpLocks noChangeShapeType="1"/>
              <a:stCxn id="88" idx="4"/>
              <a:endCxn id="89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78" name="Group 7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0" name="Straight Arrow Connector 79"/>
              <p:cNvCxnSpPr>
                <a:cxnSpLocks noChangeShapeType="1"/>
                <a:stCxn id="79" idx="6"/>
                <a:endCxn id="90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82" name="Straight Arrow Connector 81"/>
              <p:cNvCxnSpPr>
                <a:cxnSpLocks noChangeShapeType="1"/>
                <a:stCxn id="90" idx="4"/>
                <a:endCxn id="8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4" name="Straight Arrow Connector 83"/>
              <p:cNvCxnSpPr>
                <a:cxnSpLocks noChangeShapeType="1"/>
                <a:stCxn id="83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6" name="Straight Arrow Connector 85"/>
              <p:cNvCxnSpPr>
                <a:cxnSpLocks noChangeShapeType="1"/>
                <a:stCxn id="85" idx="6"/>
                <a:endCxn id="81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cxnSpLocks noChangeShapeType="1"/>
                <a:stCxn id="81" idx="6"/>
                <a:endCxn id="8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87581" y="1103551"/>
            <a:ext cx="5701862" cy="55442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program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procedure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latin typeface="Courier New"/>
                <a:cs typeface="Courier New"/>
              </a:rPr>
              <a:t>procedure b(){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c()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</a:t>
            </a:r>
            <a:r>
              <a:rPr lang="en-US" sz="1600" b="1" dirty="0" smtClean="0">
                <a:latin typeface="Courier New"/>
                <a:cs typeface="Courier New"/>
              </a:rPr>
              <a:t>procedure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b="1" dirty="0" smtClean="0">
                <a:latin typeface="Courier New"/>
                <a:cs typeface="Courier New"/>
              </a:rPr>
              <a:t>procedure d</a:t>
            </a:r>
            <a:r>
              <a:rPr lang="en-US" sz="1600" dirty="0" smtClean="0">
                <a:latin typeface="Courier New"/>
                <a:cs typeface="Courier New"/>
              </a:rPr>
              <a:t>(){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y </a:t>
            </a:r>
            <a:r>
              <a:rPr lang="en-US" sz="1600" dirty="0" smtClean="0">
                <a:latin typeface="Courier New"/>
                <a:cs typeface="Courier New"/>
              </a:rPr>
              <a:t>:= </a:t>
            </a: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1600" dirty="0" smtClean="0">
                <a:latin typeface="Courier New"/>
                <a:cs typeface="Courier New"/>
              </a:rPr>
              <a:t>+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… </a:t>
            </a:r>
            <a:r>
              <a:rPr lang="en-US" sz="1600" b="1" dirty="0" smtClean="0">
                <a:latin typeface="Courier New"/>
                <a:cs typeface="Courier New"/>
              </a:rPr>
              <a:t>b()</a:t>
            </a:r>
            <a:r>
              <a:rPr lang="en-US" sz="1600" dirty="0" smtClean="0">
                <a:latin typeface="Courier New"/>
                <a:cs typeface="Courier New"/>
              </a:rPr>
              <a:t> … </a:t>
            </a:r>
            <a:r>
              <a:rPr lang="en-US" sz="1600" b="1" dirty="0" smtClean="0">
                <a:latin typeface="Courier New"/>
                <a:cs typeface="Courier New"/>
              </a:rPr>
              <a:t>d() …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… </a:t>
            </a:r>
            <a:r>
              <a:rPr lang="en-US" sz="1600" b="1" dirty="0" smtClean="0">
                <a:latin typeface="Courier New"/>
                <a:cs typeface="Courier New"/>
              </a:rPr>
              <a:t>a() </a:t>
            </a:r>
            <a:r>
              <a:rPr lang="en-US" sz="1600" dirty="0" smtClean="0">
                <a:latin typeface="Courier New"/>
                <a:cs typeface="Courier New"/>
              </a:rPr>
              <a:t>… </a:t>
            </a:r>
            <a:r>
              <a:rPr lang="en-US" sz="1600" b="1" dirty="0" smtClean="0">
                <a:latin typeface="Courier New"/>
                <a:cs typeface="Courier New"/>
              </a:rPr>
              <a:t>c() </a:t>
            </a: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a()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200" b="1" dirty="0" smtClean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US" sz="1200" dirty="0"/>
          </a:p>
        </p:txBody>
      </p:sp>
      <p:sp>
        <p:nvSpPr>
          <p:cNvPr id="38" name="Left Bracket 37"/>
          <p:cNvSpPr/>
          <p:nvPr/>
        </p:nvSpPr>
        <p:spPr bwMode="auto">
          <a:xfrm>
            <a:off x="43781" y="1629109"/>
            <a:ext cx="96355" cy="438806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257490" y="2219445"/>
            <a:ext cx="84096" cy="3210900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ft Bracket 39"/>
          <p:cNvSpPr/>
          <p:nvPr/>
        </p:nvSpPr>
        <p:spPr bwMode="auto">
          <a:xfrm>
            <a:off x="529017" y="3049761"/>
            <a:ext cx="110362" cy="1758721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 bwMode="auto">
          <a:xfrm>
            <a:off x="529017" y="2716935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 Bracket 41"/>
          <p:cNvSpPr/>
          <p:nvPr/>
        </p:nvSpPr>
        <p:spPr bwMode="auto">
          <a:xfrm>
            <a:off x="874107" y="3578783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AutoShape 20"/>
          <p:cNvCxnSpPr>
            <a:cxnSpLocks noChangeShapeType="1"/>
          </p:cNvCxnSpPr>
          <p:nvPr/>
        </p:nvCxnSpPr>
        <p:spPr bwMode="auto">
          <a:xfrm flipV="1">
            <a:off x="8361096" y="5163011"/>
            <a:ext cx="1588" cy="706437"/>
          </a:xfrm>
          <a:prstGeom prst="curvedConnector3">
            <a:avLst>
              <a:gd name="adj1" fmla="val 38900014"/>
            </a:avLst>
          </a:prstGeom>
          <a:noFill/>
          <a:ln w="38100">
            <a:solidFill>
              <a:srgbClr val="E30127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AutoShape 21"/>
          <p:cNvCxnSpPr>
            <a:cxnSpLocks noChangeShapeType="1"/>
          </p:cNvCxnSpPr>
          <p:nvPr/>
        </p:nvCxnSpPr>
        <p:spPr bwMode="auto">
          <a:xfrm flipH="1" flipV="1">
            <a:off x="8353159" y="3042111"/>
            <a:ext cx="1587" cy="1939925"/>
          </a:xfrm>
          <a:prstGeom prst="curvedConnector3">
            <a:avLst>
              <a:gd name="adj1" fmla="val -42377253"/>
            </a:avLst>
          </a:prstGeom>
          <a:noFill/>
          <a:ln w="38100">
            <a:solidFill>
              <a:srgbClr val="E30127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9485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531"/>
            <a:ext cx="7772400" cy="1143000"/>
          </a:xfrm>
        </p:spPr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P</a:t>
            </a:r>
            <a:r>
              <a:rPr lang="en-US" dirty="0" smtClean="0"/>
              <a:t>ointers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6821" y="1967373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76821" y="26753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234" y="33818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76821" y="4089861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75234" y="47962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75234" y="55027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d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3"/>
          </p:cNvCxnSpPr>
          <p:nvPr/>
        </p:nvCxnSpPr>
        <p:spPr bwMode="auto">
          <a:xfrm flipV="1">
            <a:off x="8367446" y="5159836"/>
            <a:ext cx="1588" cy="706437"/>
          </a:xfrm>
          <a:prstGeom prst="curvedConnector3">
            <a:avLst>
              <a:gd name="adj1" fmla="val 38900014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endCxn id="6" idx="3"/>
          </p:cNvCxnSpPr>
          <p:nvPr/>
        </p:nvCxnSpPr>
        <p:spPr bwMode="auto">
          <a:xfrm flipH="1" flipV="1">
            <a:off x="8369034" y="3038936"/>
            <a:ext cx="1587" cy="1939925"/>
          </a:xfrm>
          <a:prstGeom prst="curvedConnector3">
            <a:avLst>
              <a:gd name="adj1" fmla="val -42377190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8" idx="3"/>
            <a:endCxn id="6" idx="3"/>
          </p:cNvCxnSpPr>
          <p:nvPr/>
        </p:nvCxnSpPr>
        <p:spPr bwMode="auto">
          <a:xfrm flipV="1">
            <a:off x="8369034" y="3038936"/>
            <a:ext cx="1587" cy="1414462"/>
          </a:xfrm>
          <a:prstGeom prst="curvedConnector3">
            <a:avLst>
              <a:gd name="adj1" fmla="val 32100009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3"/>
            <a:endCxn id="6" idx="3"/>
          </p:cNvCxnSpPr>
          <p:nvPr/>
        </p:nvCxnSpPr>
        <p:spPr bwMode="auto">
          <a:xfrm flipV="1">
            <a:off x="8367446" y="3038936"/>
            <a:ext cx="1588" cy="706437"/>
          </a:xfrm>
          <a:prstGeom prst="curvedConnector3">
            <a:avLst>
              <a:gd name="adj1" fmla="val 14000005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54609" y="22451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54609" y="2945273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54609" y="34643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3021" y="4839161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092669" y="2840415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91792" y="1551119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257769" y="3195639"/>
            <a:ext cx="3524250" cy="2976562"/>
            <a:chOff x="4965700" y="3195638"/>
            <a:chExt cx="3524250" cy="2976562"/>
          </a:xfrm>
        </p:grpSpPr>
        <p:cxnSp>
          <p:nvCxnSpPr>
            <p:cNvPr id="77" name="Straight Arrow Connector 76"/>
            <p:cNvCxnSpPr>
              <a:cxnSpLocks noChangeShapeType="1"/>
              <a:stCxn id="88" idx="4"/>
              <a:endCxn id="89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78" name="Group 7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0" name="Straight Arrow Connector 79"/>
              <p:cNvCxnSpPr>
                <a:cxnSpLocks noChangeShapeType="1"/>
                <a:stCxn id="79" idx="6"/>
                <a:endCxn id="90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82" name="Straight Arrow Connector 81"/>
              <p:cNvCxnSpPr>
                <a:cxnSpLocks noChangeShapeType="1"/>
                <a:stCxn id="90" idx="4"/>
                <a:endCxn id="8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4" name="Straight Arrow Connector 83"/>
              <p:cNvCxnSpPr>
                <a:cxnSpLocks noChangeShapeType="1"/>
                <a:stCxn id="83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6" name="Straight Arrow Connector 85"/>
              <p:cNvCxnSpPr>
                <a:cxnSpLocks noChangeShapeType="1"/>
                <a:stCxn id="85" idx="6"/>
                <a:endCxn id="81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cxnSpLocks noChangeShapeType="1"/>
                <a:stCxn id="81" idx="6"/>
                <a:endCxn id="8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87581" y="1103551"/>
            <a:ext cx="5701862" cy="55442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program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procedure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latin typeface="Courier New"/>
                <a:cs typeface="Courier New"/>
              </a:rPr>
              <a:t>procedure b(){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c()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</a:t>
            </a:r>
            <a:r>
              <a:rPr lang="en-US" sz="1600" b="1" dirty="0" smtClean="0">
                <a:latin typeface="Courier New"/>
                <a:cs typeface="Courier New"/>
              </a:rPr>
              <a:t>procedure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b="1" dirty="0" smtClean="0">
                <a:latin typeface="Courier New"/>
                <a:cs typeface="Courier New"/>
              </a:rPr>
              <a:t>procedure d</a:t>
            </a:r>
            <a:r>
              <a:rPr lang="en-US" sz="1600" dirty="0" smtClean="0">
                <a:latin typeface="Courier New"/>
                <a:cs typeface="Courier New"/>
              </a:rPr>
              <a:t>(){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y </a:t>
            </a:r>
            <a:r>
              <a:rPr lang="en-US" sz="1600" dirty="0" smtClean="0">
                <a:latin typeface="Courier New"/>
                <a:cs typeface="Courier New"/>
              </a:rPr>
              <a:t>:= </a:t>
            </a: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1600" dirty="0" smtClean="0">
                <a:latin typeface="Courier New"/>
                <a:cs typeface="Courier New"/>
              </a:rPr>
              <a:t>+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… </a:t>
            </a:r>
            <a:r>
              <a:rPr lang="en-US" sz="1600" b="1" dirty="0" smtClean="0">
                <a:latin typeface="Courier New"/>
                <a:cs typeface="Courier New"/>
              </a:rPr>
              <a:t>b()</a:t>
            </a:r>
            <a:r>
              <a:rPr lang="en-US" sz="1600" dirty="0" smtClean="0">
                <a:latin typeface="Courier New"/>
                <a:cs typeface="Courier New"/>
              </a:rPr>
              <a:t> … </a:t>
            </a:r>
            <a:r>
              <a:rPr lang="en-US" sz="1600" b="1" dirty="0" smtClean="0">
                <a:latin typeface="Courier New"/>
                <a:cs typeface="Courier New"/>
              </a:rPr>
              <a:t>d() …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… </a:t>
            </a:r>
            <a:r>
              <a:rPr lang="en-US" sz="1600" b="1" dirty="0" smtClean="0">
                <a:latin typeface="Courier New"/>
                <a:cs typeface="Courier New"/>
              </a:rPr>
              <a:t>a() </a:t>
            </a:r>
            <a:r>
              <a:rPr lang="en-US" sz="1600" dirty="0" smtClean="0">
                <a:latin typeface="Courier New"/>
                <a:cs typeface="Courier New"/>
              </a:rPr>
              <a:t>… </a:t>
            </a:r>
            <a:r>
              <a:rPr lang="en-US" sz="1600" b="1" dirty="0" smtClean="0">
                <a:latin typeface="Courier New"/>
                <a:cs typeface="Courier New"/>
              </a:rPr>
              <a:t>c() </a:t>
            </a: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a()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200" b="1" dirty="0" smtClean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US" sz="1200" dirty="0"/>
          </a:p>
        </p:txBody>
      </p:sp>
      <p:sp>
        <p:nvSpPr>
          <p:cNvPr id="38" name="Left Bracket 37"/>
          <p:cNvSpPr/>
          <p:nvPr/>
        </p:nvSpPr>
        <p:spPr bwMode="auto">
          <a:xfrm>
            <a:off x="43781" y="1629109"/>
            <a:ext cx="96355" cy="438806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257490" y="2219445"/>
            <a:ext cx="84096" cy="3210900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ft Bracket 39"/>
          <p:cNvSpPr/>
          <p:nvPr/>
        </p:nvSpPr>
        <p:spPr bwMode="auto">
          <a:xfrm>
            <a:off x="529017" y="3049761"/>
            <a:ext cx="110362" cy="1758721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 bwMode="auto">
          <a:xfrm>
            <a:off x="529017" y="2716935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 Bracket 41"/>
          <p:cNvSpPr/>
          <p:nvPr/>
        </p:nvSpPr>
        <p:spPr bwMode="auto">
          <a:xfrm>
            <a:off x="874107" y="3578783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3577415" y="5933461"/>
            <a:ext cx="421481" cy="0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045334" y="5711500"/>
            <a:ext cx="127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invokes</a:t>
            </a:r>
          </a:p>
        </p:txBody>
      </p:sp>
      <p:cxnSp>
        <p:nvCxnSpPr>
          <p:cNvPr id="22" name="Curved Connector 21"/>
          <p:cNvCxnSpPr>
            <a:stCxn id="79" idx="7"/>
            <a:endCxn id="83" idx="6"/>
          </p:cNvCxnSpPr>
          <p:nvPr/>
        </p:nvCxnSpPr>
        <p:spPr bwMode="auto">
          <a:xfrm rot="5400000" flipH="1" flipV="1">
            <a:off x="3424831" y="3686717"/>
            <a:ext cx="616116" cy="91160"/>
          </a:xfrm>
          <a:prstGeom prst="curvedConnector4">
            <a:avLst>
              <a:gd name="adj1" fmla="val 66367"/>
              <a:gd name="adj2" fmla="val 387625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Curved Connector 56"/>
          <p:cNvCxnSpPr>
            <a:stCxn id="90" idx="0"/>
            <a:endCxn id="83" idx="7"/>
          </p:cNvCxnSpPr>
          <p:nvPr/>
        </p:nvCxnSpPr>
        <p:spPr bwMode="auto">
          <a:xfrm rot="16200000" flipV="1">
            <a:off x="3714152" y="3253446"/>
            <a:ext cx="710806" cy="729102"/>
          </a:xfrm>
          <a:prstGeom prst="curvedConnector3">
            <a:avLst>
              <a:gd name="adj1" fmla="val 100931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Curved Connector 61"/>
          <p:cNvCxnSpPr>
            <a:stCxn id="85" idx="7"/>
            <a:endCxn id="90" idx="6"/>
          </p:cNvCxnSpPr>
          <p:nvPr/>
        </p:nvCxnSpPr>
        <p:spPr bwMode="auto">
          <a:xfrm rot="5400000" flipH="1" flipV="1">
            <a:off x="4334487" y="4470282"/>
            <a:ext cx="619519" cy="82956"/>
          </a:xfrm>
          <a:prstGeom prst="curvedConnector4">
            <a:avLst>
              <a:gd name="adj1" fmla="val 68446"/>
              <a:gd name="adj2" fmla="val 488976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Curved Connector 90"/>
          <p:cNvCxnSpPr>
            <a:stCxn id="81" idx="0"/>
            <a:endCxn id="90" idx="7"/>
          </p:cNvCxnSpPr>
          <p:nvPr/>
        </p:nvCxnSpPr>
        <p:spPr bwMode="auto">
          <a:xfrm rot="16200000" flipV="1">
            <a:off x="4728576" y="3923806"/>
            <a:ext cx="710426" cy="943524"/>
          </a:xfrm>
          <a:prstGeom prst="curvedConnector3">
            <a:avLst>
              <a:gd name="adj1" fmla="val 100932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Curved Connector 91"/>
          <p:cNvCxnSpPr>
            <a:stCxn id="88" idx="0"/>
            <a:endCxn id="90" idx="7"/>
          </p:cNvCxnSpPr>
          <p:nvPr/>
        </p:nvCxnSpPr>
        <p:spPr bwMode="auto">
          <a:xfrm rot="16200000" flipV="1">
            <a:off x="5212372" y="3440011"/>
            <a:ext cx="718479" cy="1919167"/>
          </a:xfrm>
          <a:prstGeom prst="curvedConnector3">
            <a:avLst>
              <a:gd name="adj1" fmla="val 100921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Curved Connector 92"/>
          <p:cNvCxnSpPr>
            <a:stCxn id="89" idx="7"/>
            <a:endCxn id="88" idx="7"/>
          </p:cNvCxnSpPr>
          <p:nvPr/>
        </p:nvCxnSpPr>
        <p:spPr bwMode="auto">
          <a:xfrm rot="5400000" flipH="1" flipV="1">
            <a:off x="6230471" y="5303873"/>
            <a:ext cx="956167" cy="12700"/>
          </a:xfrm>
          <a:prstGeom prst="curvedConnector5">
            <a:avLst>
              <a:gd name="adj1" fmla="val 22578"/>
              <a:gd name="adj2" fmla="val 2066142"/>
              <a:gd name="adj3" fmla="val 134449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>
            <a:off x="3581979" y="6200091"/>
            <a:ext cx="421481" cy="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4049898" y="5978130"/>
            <a:ext cx="127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smtClean="0">
                <a:solidFill>
                  <a:schemeClr val="tx1"/>
                </a:solidFill>
                <a:latin typeface="+mn-lt"/>
              </a:rPr>
              <a:t>nested in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01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Records: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Stack Frames</a:t>
            </a: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661610" y="1146629"/>
            <a:ext cx="7772400" cy="4114800"/>
          </a:xfrm>
        </p:spPr>
        <p:txBody>
          <a:bodyPr/>
          <a:lstStyle/>
          <a:p>
            <a:r>
              <a:rPr lang="en-US" sz="2400" dirty="0" smtClean="0"/>
              <a:t>Allocate a separate space for every procedure incarnation</a:t>
            </a:r>
          </a:p>
          <a:p>
            <a:r>
              <a:rPr lang="en-US" sz="2400" dirty="0" smtClean="0"/>
              <a:t>Relative addresses</a:t>
            </a:r>
          </a:p>
          <a:p>
            <a:r>
              <a:rPr lang="en-US" sz="2400" dirty="0" smtClean="0"/>
              <a:t>Provide a simple mean to achieve modularity</a:t>
            </a:r>
          </a:p>
          <a:p>
            <a:r>
              <a:rPr lang="en-US" sz="2400" dirty="0" smtClean="0"/>
              <a:t>Supports separate code generation of procedures</a:t>
            </a:r>
          </a:p>
          <a:p>
            <a:r>
              <a:rPr lang="en-US" sz="2400" dirty="0" smtClean="0"/>
              <a:t>Naturally supports recursion</a:t>
            </a:r>
          </a:p>
          <a:p>
            <a:r>
              <a:rPr lang="en-US" sz="2400" dirty="0" smtClean="0"/>
              <a:t>Efficient memory allocation policy</a:t>
            </a:r>
          </a:p>
          <a:p>
            <a:pPr lvl="1"/>
            <a:r>
              <a:rPr lang="en-US" sz="2000" dirty="0" smtClean="0"/>
              <a:t>Low overhead</a:t>
            </a:r>
          </a:p>
          <a:p>
            <a:pPr lvl="1"/>
            <a:r>
              <a:rPr lang="en-US" sz="2000" dirty="0" smtClean="0"/>
              <a:t>Hardware support may be available</a:t>
            </a:r>
          </a:p>
          <a:p>
            <a:r>
              <a:rPr lang="en-US" sz="2400" dirty="0" smtClean="0"/>
              <a:t>LIFO policy</a:t>
            </a:r>
          </a:p>
          <a:p>
            <a:r>
              <a:rPr lang="en-US" sz="2400" dirty="0" smtClean="0"/>
              <a:t>Not a pure stack</a:t>
            </a:r>
          </a:p>
          <a:p>
            <a:pPr lvl="1"/>
            <a:r>
              <a:rPr lang="en-US" sz="2000" dirty="0" smtClean="0"/>
              <a:t>Non local references</a:t>
            </a:r>
          </a:p>
          <a:p>
            <a:pPr lvl="1"/>
            <a:r>
              <a:rPr lang="en-US" sz="2000" dirty="0" smtClean="0"/>
              <a:t>Updated using arithmetic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 in C syntax</a:t>
            </a:r>
            <a:endParaRPr lang="en-US"/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" b="23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gotos in C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setjmp remembers the current location and the stack frame</a:t>
            </a:r>
          </a:p>
          <a:p>
            <a:r>
              <a:rPr lang="en-US" smtClean="0"/>
              <a:t>longjmp jumps to the current location (popping many activation records)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Non-Local Transfer of Control in C</a:t>
            </a:r>
            <a:endParaRPr lang="en-US" dirty="0"/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" b="2097"/>
          <a:stretch/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 the AST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Build dependency graph</a:t>
            </a:r>
          </a:p>
          <a:p>
            <a:r>
              <a:rPr lang="en-US" dirty="0" smtClean="0"/>
              <a:t>Compute evaluation order using topological ordering</a:t>
            </a:r>
          </a:p>
          <a:p>
            <a:r>
              <a:rPr lang="en-US" dirty="0" smtClean="0"/>
              <a:t>Execute </a:t>
            </a:r>
            <a:r>
              <a:rPr lang="en-US" dirty="0"/>
              <a:t>evaluation rules </a:t>
            </a:r>
            <a:r>
              <a:rPr lang="en-US" dirty="0" smtClean="0">
                <a:solidFill>
                  <a:srgbClr val="7030A0"/>
                </a:solidFill>
              </a:rPr>
              <a:t>based on topological ordering</a:t>
            </a:r>
          </a:p>
          <a:p>
            <a:endParaRPr lang="en-US" dirty="0"/>
          </a:p>
          <a:p>
            <a:r>
              <a:rPr lang="en-US" dirty="0" smtClean="0"/>
              <a:t>Works as long as there are no cycles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324" y="0"/>
            <a:ext cx="7772400" cy="1143000"/>
          </a:xfrm>
        </p:spPr>
        <p:txBody>
          <a:bodyPr/>
          <a:lstStyle/>
          <a:p>
            <a:r>
              <a:rPr lang="en-US" dirty="0" smtClean="0"/>
              <a:t>Variable Length Frame Size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37419" y="1086152"/>
            <a:ext cx="7772400" cy="4114800"/>
          </a:xfrm>
        </p:spPr>
        <p:txBody>
          <a:bodyPr/>
          <a:lstStyle/>
          <a:p>
            <a:r>
              <a:rPr lang="en-US" dirty="0" smtClean="0"/>
              <a:t>C allows allocating objects of unbounded size in the stack</a:t>
            </a:r>
            <a:br>
              <a:rPr lang="en-US" dirty="0" smtClean="0"/>
            </a:br>
            <a:r>
              <a:rPr lang="en-US" dirty="0" smtClean="0"/>
              <a:t> void p() {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char *p;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(“%d”, &amp;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   p = (char *) </a:t>
            </a:r>
            <a:r>
              <a:rPr lang="en-US" dirty="0" err="1" smtClean="0"/>
              <a:t>alloca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*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  <a:br>
              <a:rPr lang="en-US" dirty="0" smtClean="0"/>
            </a:br>
            <a:r>
              <a:rPr lang="en-US" dirty="0" smtClean="0"/>
              <a:t>  }</a:t>
            </a:r>
            <a:br>
              <a:rPr lang="en-US" dirty="0" smtClean="0"/>
            </a:br>
            <a:r>
              <a:rPr lang="en-US" dirty="0" smtClean="0"/>
              <a:t>    </a:t>
            </a:r>
          </a:p>
          <a:p>
            <a:r>
              <a:rPr lang="en-US" dirty="0" smtClean="0"/>
              <a:t>Some versions of Pascal allows conformant array value parameters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compiler may be forced to store a value on a stack instead of registers</a:t>
            </a:r>
          </a:p>
          <a:p>
            <a:r>
              <a:rPr lang="en-US" smtClean="0"/>
              <a:t>The stack may not suffice to handle some language features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705" y="36285"/>
            <a:ext cx="7772400" cy="1143000"/>
          </a:xfrm>
        </p:spPr>
        <p:txBody>
          <a:bodyPr/>
          <a:lstStyle/>
          <a:p>
            <a:r>
              <a:rPr lang="en-US" dirty="0" smtClean="0"/>
              <a:t>Frame-Resident Variables</a:t>
            </a:r>
            <a:endParaRPr lang="en-U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613228" y="1243391"/>
            <a:ext cx="7772400" cy="4114800"/>
          </a:xfrm>
        </p:spPr>
        <p:txBody>
          <a:bodyPr/>
          <a:lstStyle/>
          <a:p>
            <a:r>
              <a:rPr lang="en-US" sz="2400" dirty="0" smtClean="0"/>
              <a:t>A variable x cannot be stored in register when: </a:t>
            </a:r>
          </a:p>
          <a:p>
            <a:pPr lvl="1"/>
            <a:r>
              <a:rPr lang="en-US" sz="2000" dirty="0" smtClean="0"/>
              <a:t>x is passed by reference</a:t>
            </a:r>
          </a:p>
          <a:p>
            <a:pPr lvl="1"/>
            <a:r>
              <a:rPr lang="en-US" sz="2000" dirty="0" smtClean="0"/>
              <a:t> Address of x is taken (&amp;x)</a:t>
            </a:r>
          </a:p>
          <a:p>
            <a:pPr lvl="1"/>
            <a:r>
              <a:rPr lang="en-US" sz="2000" dirty="0" smtClean="0"/>
              <a:t> is addressed via pointer arithmetic on the stack-frame </a:t>
            </a:r>
            <a:br>
              <a:rPr lang="en-US" sz="2000" dirty="0" smtClean="0"/>
            </a:br>
            <a:r>
              <a:rPr lang="en-US" sz="2000" dirty="0" smtClean="0"/>
              <a:t>(C </a:t>
            </a:r>
            <a:r>
              <a:rPr lang="en-US" sz="2000" dirty="0" err="1" smtClean="0"/>
              <a:t>varags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x is accessed from a nested procedure</a:t>
            </a:r>
          </a:p>
          <a:p>
            <a:pPr lvl="1"/>
            <a:r>
              <a:rPr lang="en-US" sz="2000" dirty="0" smtClean="0"/>
              <a:t> The value is too big to fit into a single register</a:t>
            </a:r>
          </a:p>
          <a:p>
            <a:pPr lvl="1"/>
            <a:r>
              <a:rPr lang="en-US" sz="2000" dirty="0" smtClean="0"/>
              <a:t> The variable is an array</a:t>
            </a:r>
          </a:p>
          <a:p>
            <a:pPr lvl="1"/>
            <a:r>
              <a:rPr lang="en-US" sz="2000" dirty="0" smtClean="0"/>
              <a:t> The register of x is needed for other purposes</a:t>
            </a:r>
          </a:p>
          <a:p>
            <a:pPr lvl="1"/>
            <a:r>
              <a:rPr lang="en-US" sz="2000" dirty="0" smtClean="0"/>
              <a:t> Too many local variables</a:t>
            </a:r>
          </a:p>
          <a:p>
            <a:r>
              <a:rPr lang="en-US" sz="2400" dirty="0" smtClean="0"/>
              <a:t>An  escape variable:</a:t>
            </a:r>
          </a:p>
          <a:p>
            <a:pPr lvl="1"/>
            <a:r>
              <a:rPr lang="en-US" sz="2000" dirty="0" smtClean="0"/>
              <a:t>Passed by reference</a:t>
            </a:r>
          </a:p>
          <a:p>
            <a:pPr lvl="1"/>
            <a:r>
              <a:rPr lang="en-US" sz="2000" dirty="0" smtClean="0"/>
              <a:t>Address is taken</a:t>
            </a:r>
          </a:p>
          <a:p>
            <a:pPr lvl="1"/>
            <a:r>
              <a:rPr lang="en-US" sz="2000" dirty="0" smtClean="0"/>
              <a:t>Addressed via pointer arithmetic on the stack-frame</a:t>
            </a:r>
          </a:p>
          <a:p>
            <a:pPr lvl="1"/>
            <a:r>
              <a:rPr lang="en-US" sz="2000" dirty="0" smtClean="0"/>
              <a:t>Accessed from a nested procedure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/>
    </p:bld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142"/>
            <a:ext cx="9143999" cy="1143000"/>
          </a:xfrm>
        </p:spPr>
        <p:txBody>
          <a:bodyPr/>
          <a:lstStyle/>
          <a:p>
            <a:r>
              <a:rPr lang="en-US" dirty="0" smtClean="0"/>
              <a:t>The Frames in Different Architectures</a:t>
            </a:r>
            <a:endParaRPr lang="en-US" dirty="0"/>
          </a:p>
        </p:txBody>
      </p:sp>
      <p:graphicFrame>
        <p:nvGraphicFramePr>
          <p:cNvPr id="53657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302660" y="1642233"/>
          <a:ext cx="6970484" cy="4937577"/>
        </p:xfrm>
        <a:graphic>
          <a:graphicData uri="http://schemas.openxmlformats.org/drawingml/2006/table">
            <a:tbl>
              <a:tblPr/>
              <a:tblGrid>
                <a:gridCol w="2323495"/>
                <a:gridCol w="2400374"/>
                <a:gridCol w="2246615"/>
              </a:tblGrid>
              <a:tr h="735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MIPS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Sparc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InFrame(8)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(68)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InFrame(12)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InReg(X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InFrame(16)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InReg(X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1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M[sp+0]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fp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fp sp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sp sp-K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-K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M[sp+K+0]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r5</a:t>
                      </a:r>
                      <a:endParaRPr kumimoji="0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save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-K,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M[fp+68]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6D0-30F8-4E29-ADC9-9266C331CD17}" type="slidenum">
              <a:rPr lang="en-US" altLang="en-US" smtClean="0"/>
              <a:pPr/>
              <a:t>173</a:t>
            </a:fld>
            <a:endParaRPr lang="en-US" altLang="en-US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99647" y="674763"/>
            <a:ext cx="543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g(x, y, z) where x escapes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51631" y="2401501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x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51631" y="3148759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y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51631" y="3888384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z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314476" y="4868108"/>
            <a:ext cx="10509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View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11229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/>
          <a:lstStyle/>
          <a:p>
            <a:r>
              <a:rPr lang="en-US" dirty="0" smtClean="0"/>
              <a:t>Limitations of Stack Frames</a:t>
            </a:r>
            <a:endParaRPr lang="en-US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637419" y="1086153"/>
            <a:ext cx="7772400" cy="4114800"/>
          </a:xfrm>
        </p:spPr>
        <p:txBody>
          <a:bodyPr/>
          <a:lstStyle/>
          <a:p>
            <a:r>
              <a:rPr lang="en-US" sz="2000" dirty="0" smtClean="0"/>
              <a:t>A local variable of P cannot be stored in the activation record of P if its duration exceeds the duration of P</a:t>
            </a:r>
          </a:p>
          <a:p>
            <a:r>
              <a:rPr lang="en-US" sz="2000" dirty="0" smtClean="0"/>
              <a:t>Example 1: Static variables in C</a:t>
            </a:r>
            <a:br>
              <a:rPr lang="en-US" sz="2000" dirty="0" smtClean="0"/>
            </a:br>
            <a:r>
              <a:rPr lang="en-US" sz="2000" dirty="0" smtClean="0"/>
              <a:t> (own variables in </a:t>
            </a:r>
            <a:r>
              <a:rPr lang="en-US" sz="2000" dirty="0" err="1" smtClean="0"/>
              <a:t>Algol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>
                <a:latin typeface="Courier New"/>
                <a:cs typeface="Courier New"/>
              </a:rPr>
              <a:t>void p(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x)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{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static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y = 6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y += x;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2000" dirty="0" smtClean="0"/>
              <a:t>Example 2: Features of the C language</a:t>
            </a:r>
            <a:br>
              <a:rPr lang="en-US" sz="2000" dirty="0" smtClean="0"/>
            </a:b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 f()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{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return &amp;x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dirty="0" smtClean="0"/>
              <a:t>Example 3: Dynamic allocation</a:t>
            </a:r>
            <a:br>
              <a:rPr lang="en-US" sz="2000" dirty="0" smtClean="0"/>
            </a:b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 f()  { return 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*) </a:t>
            </a:r>
            <a:r>
              <a:rPr lang="en-US" sz="2000" dirty="0" err="1" smtClean="0">
                <a:latin typeface="Courier New"/>
                <a:cs typeface="Courier New"/>
              </a:rPr>
              <a:t>malloc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)); }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6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Compiler Implementation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Hide machine dependent parts</a:t>
            </a:r>
          </a:p>
          <a:p>
            <a:r>
              <a:rPr lang="en-US" smtClean="0"/>
              <a:t>Hide language dependent part</a:t>
            </a:r>
          </a:p>
          <a:p>
            <a:r>
              <a:rPr lang="en-US" smtClean="0"/>
              <a:t>Use special modules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Basic Compiler Phases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176</a:t>
            </a:fld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56277" y="1526789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Source program (string)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91672" y="6304035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.EXE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38666" y="1404879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lexical analysis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38666" y="236075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  <a:latin typeface="+mn-lt"/>
              </a:rPr>
              <a:t>syntax analysis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38666" y="321344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semantic analysis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738666" y="406613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rtl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Code generation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738666" y="5046231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Assembler/Linker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2338" y="1964787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Tokens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42338" y="2793009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Abstract syntax tree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110902" y="4524902"/>
            <a:ext cx="359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Assembly</a:t>
            </a:r>
          </a:p>
        </p:txBody>
      </p:sp>
      <p:sp>
        <p:nvSpPr>
          <p:cNvPr id="45069" name="Line 15"/>
          <p:cNvSpPr>
            <a:spLocks noChangeShapeType="1"/>
          </p:cNvSpPr>
          <p:nvPr/>
        </p:nvSpPr>
        <p:spPr bwMode="auto">
          <a:xfrm flipH="1">
            <a:off x="3959303" y="1103153"/>
            <a:ext cx="0" cy="3222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6"/>
          <p:cNvSpPr>
            <a:spLocks noChangeShapeType="1"/>
          </p:cNvSpPr>
          <p:nvPr/>
        </p:nvSpPr>
        <p:spPr bwMode="auto">
          <a:xfrm flipH="1">
            <a:off x="3959303" y="1923141"/>
            <a:ext cx="0" cy="45815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1" name="Line 17"/>
          <p:cNvSpPr>
            <a:spLocks noChangeShapeType="1"/>
          </p:cNvSpPr>
          <p:nvPr/>
        </p:nvSpPr>
        <p:spPr bwMode="auto">
          <a:xfrm flipH="1">
            <a:off x="3959303" y="283552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2" name="Line 18"/>
          <p:cNvSpPr>
            <a:spLocks noChangeShapeType="1"/>
          </p:cNvSpPr>
          <p:nvPr/>
        </p:nvSpPr>
        <p:spPr bwMode="auto">
          <a:xfrm>
            <a:off x="3959303" y="368821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>
            <a:off x="3959303" y="4565091"/>
            <a:ext cx="0" cy="476250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4" name="Line 21"/>
          <p:cNvSpPr>
            <a:spLocks noChangeShapeType="1"/>
          </p:cNvSpPr>
          <p:nvPr/>
        </p:nvSpPr>
        <p:spPr bwMode="auto">
          <a:xfrm>
            <a:off x="3971399" y="5581471"/>
            <a:ext cx="0" cy="682625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6334730" y="3653963"/>
            <a:ext cx="2333625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Frame manager</a:t>
            </a:r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 flipV="1">
            <a:off x="5140477" y="3894666"/>
            <a:ext cx="1185334" cy="471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45077" name="AutoShape 27"/>
          <p:cNvCxnSpPr>
            <a:cxnSpLocks noChangeShapeType="1"/>
            <a:stCxn id="45063" idx="3"/>
            <a:endCxn id="45075" idx="1"/>
          </p:cNvCxnSpPr>
          <p:nvPr/>
        </p:nvCxnSpPr>
        <p:spPr bwMode="auto">
          <a:xfrm>
            <a:off x="5150666" y="3465447"/>
            <a:ext cx="1184064" cy="41934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38" y="3586457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Control Flow Graph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1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in the frame ADT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Word size</a:t>
            </a:r>
          </a:p>
          <a:p>
            <a:r>
              <a:rPr lang="en-US" smtClean="0"/>
              <a:t>The location of the formals</a:t>
            </a:r>
          </a:p>
          <a:p>
            <a:r>
              <a:rPr lang="en-US" smtClean="0"/>
              <a:t>Frame resident variables</a:t>
            </a:r>
          </a:p>
          <a:p>
            <a:r>
              <a:rPr lang="en-US" smtClean="0"/>
              <a:t>Machine instructions to implement “shift-of-view” (prologue/epilogue)</a:t>
            </a:r>
          </a:p>
          <a:p>
            <a:r>
              <a:rPr lang="en-US" smtClean="0"/>
              <a:t>The number of locals “allocated” so far</a:t>
            </a:r>
          </a:p>
          <a:p>
            <a:r>
              <a:rPr lang="en-US" smtClean="0"/>
              <a:t>The label in which the machine code starts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memory management for procedure data</a:t>
            </a:r>
          </a:p>
          <a:p>
            <a:r>
              <a:rPr lang="en-US" dirty="0" smtClean="0"/>
              <a:t>works well for data with well-scoped lifetime</a:t>
            </a:r>
          </a:p>
          <a:p>
            <a:pPr lvl="1"/>
            <a:r>
              <a:rPr lang="en-US" dirty="0" err="1" smtClean="0"/>
              <a:t>deallocation</a:t>
            </a:r>
            <a:r>
              <a:rPr lang="en-US" dirty="0" smtClean="0"/>
              <a:t> when procedure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Dependency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semantic equations take the form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attr1 = func1(attr1.1, attr1.2,…)</a:t>
            </a:r>
            <a:br>
              <a:rPr lang="en-US" dirty="0" smtClean="0"/>
            </a:br>
            <a:r>
              <a:rPr lang="en-US" dirty="0" smtClean="0"/>
              <a:t>attr2 </a:t>
            </a:r>
            <a:r>
              <a:rPr lang="en-US" dirty="0"/>
              <a:t>= </a:t>
            </a:r>
            <a:r>
              <a:rPr lang="en-US" dirty="0" smtClean="0"/>
              <a:t>func2(attr2.1</a:t>
            </a:r>
            <a:r>
              <a:rPr lang="en-US" dirty="0"/>
              <a:t>, </a:t>
            </a:r>
            <a:r>
              <a:rPr lang="en-US" dirty="0" smtClean="0"/>
              <a:t>attr2.2,…)</a:t>
            </a:r>
          </a:p>
          <a:p>
            <a:endParaRPr lang="en-US" dirty="0" smtClean="0"/>
          </a:p>
          <a:p>
            <a:r>
              <a:rPr lang="en-US" dirty="0" smtClean="0"/>
              <a:t>Actions with side effects use a dummy attribute</a:t>
            </a:r>
            <a:endParaRPr lang="en-US" dirty="0"/>
          </a:p>
          <a:p>
            <a:r>
              <a:rPr lang="en-US" dirty="0" smtClean="0"/>
              <a:t>Build a directed dependency graph G</a:t>
            </a:r>
          </a:p>
          <a:p>
            <a:pPr lvl="1"/>
            <a:r>
              <a:rPr lang="en-US" dirty="0" smtClean="0"/>
              <a:t>For every attribute a of a node n in the AST create a node </a:t>
            </a:r>
            <a:r>
              <a:rPr lang="en-US" dirty="0" err="1" smtClean="0"/>
              <a:t>n.a</a:t>
            </a:r>
            <a:endParaRPr lang="en-US" dirty="0" smtClean="0"/>
          </a:p>
          <a:p>
            <a:pPr lvl="1"/>
            <a:r>
              <a:rPr lang="en-US" dirty="0" smtClean="0"/>
              <a:t>For every node n in the AST and a semantic action of the form b = f(c1,c2,…</a:t>
            </a:r>
            <a:r>
              <a:rPr lang="en-US" dirty="0" err="1" smtClean="0"/>
              <a:t>ck</a:t>
            </a:r>
            <a:r>
              <a:rPr lang="en-US" dirty="0" smtClean="0"/>
              <a:t>) add edges of the form (</a:t>
            </a:r>
            <a:r>
              <a:rPr lang="en-US" dirty="0" err="1" smtClean="0"/>
              <a:t>ci,b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n-lt"/>
              </a:rPr>
              <a:pPr/>
              <a:t>19</a:t>
            </a:fld>
            <a:endParaRPr lang="en-US">
              <a:latin typeface="+mn-lt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3200400" y="304801"/>
          <a:ext cx="5791200" cy="2859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4343400"/>
              </a:tblGrid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Production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Semantic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Rule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D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T L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L.in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  <a:sym typeface="Math C"/>
                        </a:rPr>
                        <a:t>int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integer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6534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L1,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id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L1.in = L.in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</a:t>
                      </a:r>
                      <a:br>
                        <a:rPr lang="en-US" sz="2000" baseline="0" dirty="0" smtClean="0">
                          <a:latin typeface="+mn-lt"/>
                          <a:cs typeface="Comic Sans MS"/>
                        </a:rPr>
                      </a:b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id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3200400" y="3541020"/>
          <a:ext cx="5791200" cy="2859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4343400"/>
              </a:tblGrid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Production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Semantic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Rule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D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T L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L.in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36175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  <a:sym typeface="Math C"/>
                        </a:rPr>
                        <a:t>int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integer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T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T.type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float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  <a:tr h="6534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L1,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  <a:sym typeface="Math C"/>
                        </a:rPr>
                        <a:t> id 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L1.in = L.in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</a:t>
                      </a:r>
                      <a:br>
                        <a:rPr lang="en-US" sz="2000" baseline="0" dirty="0" smtClean="0">
                          <a:latin typeface="+mn-lt"/>
                          <a:cs typeface="Comic Sans MS"/>
                        </a:rPr>
                      </a:br>
                      <a:r>
                        <a:rPr lang="en-US" sz="2000" baseline="0" dirty="0" err="1" smtClean="0">
                          <a:latin typeface="+mn-lt"/>
                          <a:cs typeface="Comic Sans MS"/>
                        </a:rPr>
                        <a:t>L.dmy</a:t>
                      </a:r>
                      <a:r>
                        <a:rPr lang="en-US" sz="2000" baseline="0" dirty="0" smtClean="0">
                          <a:latin typeface="+mn-lt"/>
                          <a:cs typeface="Comic Sans MS"/>
                        </a:rPr>
                        <a:t>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</a:p>
                  </a:txBody>
                  <a:tcPr/>
                </a:tc>
              </a:tr>
              <a:tr h="4554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L 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  <a:sym typeface="Math C"/>
                        </a:rPr>
                        <a:t>➞ id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L.dmy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 = 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addType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(</a:t>
                      </a:r>
                      <a:r>
                        <a:rPr lang="en-US" sz="2000" dirty="0" err="1" smtClean="0">
                          <a:latin typeface="+mn-lt"/>
                          <a:cs typeface="Comic Sans MS"/>
                        </a:rPr>
                        <a:t>id.entry,L.in</a:t>
                      </a:r>
                      <a:r>
                        <a:rPr lang="en-US" sz="2000" dirty="0" smtClean="0">
                          <a:latin typeface="+mn-lt"/>
                          <a:cs typeface="Comic Sans MS"/>
                        </a:rPr>
                        <a:t>)</a:t>
                      </a:r>
                      <a:endParaRPr lang="en-US" sz="2000" dirty="0">
                        <a:latin typeface="+mn-lt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878" y="3165122"/>
            <a:ext cx="2770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7030A0"/>
                </a:solidFill>
                <a:latin typeface="+mn-lt"/>
                <a:cs typeface="Comic Sans MS"/>
              </a:rPr>
              <a:t>Convention: </a:t>
            </a:r>
          </a:p>
          <a:p>
            <a:pPr algn="l"/>
            <a:r>
              <a:rPr lang="en-US" sz="2000" dirty="0" smtClean="0">
                <a:solidFill>
                  <a:srgbClr val="7030A0"/>
                </a:solidFill>
                <a:latin typeface="+mn-lt"/>
                <a:cs typeface="Comic Sans MS"/>
              </a:rPr>
              <a:t>Add dummy variables for side effects. </a:t>
            </a:r>
            <a:endParaRPr lang="en-US" sz="2000" dirty="0">
              <a:solidFill>
                <a:srgbClr val="7030A0"/>
              </a:solidFill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14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56" y="0"/>
            <a:ext cx="7772400" cy="1143000"/>
          </a:xfrm>
        </p:spPr>
        <p:txBody>
          <a:bodyPr/>
          <a:lstStyle/>
          <a:p>
            <a:r>
              <a:rPr lang="en-US" dirty="0" smtClean="0"/>
              <a:t>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422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Identification</a:t>
            </a:r>
          </a:p>
          <a:p>
            <a:pPr lvl="1"/>
            <a:r>
              <a:rPr lang="en-US" dirty="0" smtClean="0"/>
              <a:t>Gather information about each named item in the program</a:t>
            </a:r>
          </a:p>
          <a:p>
            <a:pPr lvl="1"/>
            <a:r>
              <a:rPr lang="en-US" dirty="0" smtClean="0"/>
              <a:t>e.g., what is the declaration for each usage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Context checking</a:t>
            </a:r>
          </a:p>
          <a:p>
            <a:pPr lvl="1"/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e.g., the condition in an if-statement is a Boolean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5791200" y="2389909"/>
          <a:ext cx="3191163" cy="2433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576"/>
                <a:gridCol w="2174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</a:t>
                      </a:r>
                      <a:r>
                        <a:rPr lang="en-US" sz="1600" baseline="0" dirty="0" smtClean="0"/>
                        <a:t> Rule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T L</a:t>
                      </a:r>
                      <a:r>
                        <a:rPr lang="en-US" sz="1600" baseline="0" dirty="0" smtClean="0">
                          <a:sym typeface="Math C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L.in = </a:t>
                      </a:r>
                      <a:r>
                        <a:rPr lang="en-US" sz="1600" dirty="0" err="1" smtClean="0"/>
                        <a:t>T.type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</a:t>
                      </a:r>
                      <a:r>
                        <a:rPr lang="en-US" sz="1600" dirty="0" err="1" smtClean="0">
                          <a:sym typeface="Math C"/>
                        </a:rPr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integer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float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float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L1,</a:t>
                      </a:r>
                      <a:r>
                        <a:rPr lang="en-US" sz="1600" baseline="0" dirty="0" smtClean="0">
                          <a:sym typeface="Math C"/>
                        </a:rPr>
                        <a:t> id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L1.in = L.in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Math C"/>
                        </a:rPr>
                        <a:t>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ounded Rectangle 117"/>
          <p:cNvSpPr/>
          <p:nvPr/>
        </p:nvSpPr>
        <p:spPr>
          <a:xfrm>
            <a:off x="152400" y="2362200"/>
            <a:ext cx="54864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" name="Oval 118"/>
          <p:cNvSpPr/>
          <p:nvPr/>
        </p:nvSpPr>
        <p:spPr>
          <a:xfrm>
            <a:off x="17333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sz="1800" dirty="0"/>
          </a:p>
        </p:txBody>
      </p:sp>
      <p:sp>
        <p:nvSpPr>
          <p:cNvPr id="121" name="Oval 120"/>
          <p:cNvSpPr/>
          <p:nvPr/>
        </p:nvSpPr>
        <p:spPr>
          <a:xfrm>
            <a:off x="265327" y="4495800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float</a:t>
            </a:r>
            <a:endParaRPr lang="en-US" sz="1800" dirty="0"/>
          </a:p>
        </p:txBody>
      </p:sp>
      <p:cxnSp>
        <p:nvCxnSpPr>
          <p:cNvPr id="123" name="Straight Arrow Connector 122"/>
          <p:cNvCxnSpPr>
            <a:stCxn id="119" idx="4"/>
            <a:endCxn id="130" idx="0"/>
          </p:cNvCxnSpPr>
          <p:nvPr/>
        </p:nvCxnSpPr>
        <p:spPr>
          <a:xfrm flipH="1">
            <a:off x="721425" y="2954144"/>
            <a:ext cx="13547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0" idx="4"/>
            <a:endCxn id="121" idx="0"/>
          </p:cNvCxnSpPr>
          <p:nvPr/>
        </p:nvCxnSpPr>
        <p:spPr>
          <a:xfrm>
            <a:off x="721425" y="3962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194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6" name="Oval 125"/>
          <p:cNvSpPr/>
          <p:nvPr/>
        </p:nvSpPr>
        <p:spPr>
          <a:xfrm>
            <a:off x="22098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7" name="Oval 126"/>
          <p:cNvSpPr/>
          <p:nvPr/>
        </p:nvSpPr>
        <p:spPr>
          <a:xfrm>
            <a:off x="3791637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id1</a:t>
            </a:r>
            <a:endParaRPr lang="en-US" sz="1050" dirty="0"/>
          </a:p>
        </p:txBody>
      </p:sp>
      <p:cxnSp>
        <p:nvCxnSpPr>
          <p:cNvPr id="128" name="Straight Arrow Connector 127"/>
          <p:cNvCxnSpPr>
            <a:stCxn id="125" idx="4"/>
            <a:endCxn id="126" idx="0"/>
          </p:cNvCxnSpPr>
          <p:nvPr/>
        </p:nvCxnSpPr>
        <p:spPr>
          <a:xfrm flipH="1">
            <a:off x="25527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4"/>
            <a:endCxn id="127" idx="0"/>
          </p:cNvCxnSpPr>
          <p:nvPr/>
        </p:nvCxnSpPr>
        <p:spPr>
          <a:xfrm>
            <a:off x="3221499" y="3962400"/>
            <a:ext cx="91303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228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cxnSp>
        <p:nvCxnSpPr>
          <p:cNvPr id="131" name="Straight Arrow Connector 130"/>
          <p:cNvCxnSpPr>
            <a:stCxn id="119" idx="4"/>
            <a:endCxn id="125" idx="0"/>
          </p:cNvCxnSpPr>
          <p:nvPr/>
        </p:nvCxnSpPr>
        <p:spPr>
          <a:xfrm>
            <a:off x="20762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5715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142" name="Straight Arrow Connector 141"/>
          <p:cNvCxnSpPr>
            <a:stCxn id="126" idx="4"/>
            <a:endCxn id="141" idx="0"/>
          </p:cNvCxnSpPr>
          <p:nvPr/>
        </p:nvCxnSpPr>
        <p:spPr>
          <a:xfrm flipH="1">
            <a:off x="19144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182037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id2</a:t>
            </a:r>
            <a:endParaRPr lang="en-US" sz="1050" dirty="0"/>
          </a:p>
        </p:txBody>
      </p:sp>
      <p:cxnSp>
        <p:nvCxnSpPr>
          <p:cNvPr id="156" name="Straight Arrow Connector 155"/>
          <p:cNvCxnSpPr>
            <a:stCxn id="126" idx="4"/>
            <a:endCxn id="155" idx="0"/>
          </p:cNvCxnSpPr>
          <p:nvPr/>
        </p:nvCxnSpPr>
        <p:spPr>
          <a:xfrm>
            <a:off x="2552700" y="4876800"/>
            <a:ext cx="972237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572437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id3</a:t>
            </a:r>
            <a:endParaRPr lang="en-US" sz="1050" dirty="0"/>
          </a:p>
        </p:txBody>
      </p:sp>
      <p:cxnSp>
        <p:nvCxnSpPr>
          <p:cNvPr id="158" name="Straight Arrow Connector 157"/>
          <p:cNvCxnSpPr>
            <a:stCxn id="141" idx="4"/>
            <a:endCxn id="157" idx="0"/>
          </p:cNvCxnSpPr>
          <p:nvPr/>
        </p:nvCxnSpPr>
        <p:spPr>
          <a:xfrm>
            <a:off x="1914448" y="5823160"/>
            <a:ext cx="1000889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066800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type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2157374" y="35228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3524517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4477437" y="44958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7" name="Oval 46"/>
          <p:cNvSpPr/>
          <p:nvPr/>
        </p:nvSpPr>
        <p:spPr>
          <a:xfrm>
            <a:off x="3905518" y="5323767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8" name="Oval 47"/>
          <p:cNvSpPr/>
          <p:nvPr/>
        </p:nvSpPr>
        <p:spPr>
          <a:xfrm>
            <a:off x="3200400" y="6189856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9" name="Oval 48"/>
          <p:cNvSpPr/>
          <p:nvPr/>
        </p:nvSpPr>
        <p:spPr>
          <a:xfrm>
            <a:off x="1587712" y="4437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0" name="Oval 49"/>
          <p:cNvSpPr/>
          <p:nvPr/>
        </p:nvSpPr>
        <p:spPr>
          <a:xfrm>
            <a:off x="992098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1" name="Oval 50"/>
          <p:cNvSpPr/>
          <p:nvPr/>
        </p:nvSpPr>
        <p:spPr>
          <a:xfrm>
            <a:off x="2667000" y="44406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2076217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214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5791200" y="2389909"/>
          <a:ext cx="3191163" cy="2433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576"/>
                <a:gridCol w="2174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</a:t>
                      </a:r>
                      <a:r>
                        <a:rPr lang="en-US" sz="1600" baseline="0" dirty="0" smtClean="0"/>
                        <a:t> Rule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 </a:t>
                      </a:r>
                      <a:r>
                        <a:rPr lang="en-US" sz="1600" dirty="0" smtClean="0">
                          <a:sym typeface="Math C"/>
                        </a:rPr>
                        <a:t> T L</a:t>
                      </a:r>
                      <a:r>
                        <a:rPr lang="en-US" sz="1600" baseline="0" dirty="0" smtClean="0">
                          <a:sym typeface="Math C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L.in = </a:t>
                      </a:r>
                      <a:r>
                        <a:rPr lang="en-US" sz="1600" dirty="0" err="1" smtClean="0"/>
                        <a:t>T.type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Math C"/>
                        </a:rPr>
                        <a:t> </a:t>
                      </a:r>
                      <a:r>
                        <a:rPr lang="en-US" sz="1600" dirty="0" err="1" smtClean="0">
                          <a:sym typeface="Math C"/>
                        </a:rPr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integer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 </a:t>
                      </a:r>
                      <a:r>
                        <a:rPr lang="en-US" sz="1600" dirty="0" smtClean="0">
                          <a:sym typeface="Math C"/>
                        </a:rPr>
                        <a:t> float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T.type</a:t>
                      </a:r>
                      <a:r>
                        <a:rPr lang="en-US" sz="1600" dirty="0" smtClean="0"/>
                        <a:t> = float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Math C"/>
                        </a:rPr>
                        <a:t> L1,</a:t>
                      </a:r>
                      <a:r>
                        <a:rPr lang="en-US" sz="1600" baseline="0" dirty="0" smtClean="0">
                          <a:sym typeface="Math C"/>
                        </a:rPr>
                        <a:t> id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L1.in = L.in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</a:t>
                      </a:r>
                      <a:r>
                        <a:rPr lang="en-US" sz="1600" dirty="0" smtClean="0">
                          <a:sym typeface="Math C"/>
                        </a:rPr>
                        <a:t>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addType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id.entry,L.in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ounded Rectangle 117"/>
          <p:cNvSpPr/>
          <p:nvPr/>
        </p:nvSpPr>
        <p:spPr>
          <a:xfrm>
            <a:off x="152400" y="2362200"/>
            <a:ext cx="54864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7333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265327" y="4495800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float</a:t>
            </a:r>
            <a:endParaRPr lang="en-US" sz="1800" dirty="0"/>
          </a:p>
        </p:txBody>
      </p:sp>
      <p:cxnSp>
        <p:nvCxnSpPr>
          <p:cNvPr id="123" name="Straight Arrow Connector 122"/>
          <p:cNvCxnSpPr>
            <a:stCxn id="119" idx="4"/>
            <a:endCxn id="130" idx="0"/>
          </p:cNvCxnSpPr>
          <p:nvPr/>
        </p:nvCxnSpPr>
        <p:spPr>
          <a:xfrm flipH="1">
            <a:off x="721425" y="2954144"/>
            <a:ext cx="13547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0" idx="4"/>
            <a:endCxn id="121" idx="0"/>
          </p:cNvCxnSpPr>
          <p:nvPr/>
        </p:nvCxnSpPr>
        <p:spPr>
          <a:xfrm>
            <a:off x="721425" y="3962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28194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6" name="Oval 125"/>
          <p:cNvSpPr/>
          <p:nvPr/>
        </p:nvSpPr>
        <p:spPr>
          <a:xfrm>
            <a:off x="22098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7" name="Oval 126"/>
          <p:cNvSpPr/>
          <p:nvPr/>
        </p:nvSpPr>
        <p:spPr>
          <a:xfrm>
            <a:off x="3791637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id1</a:t>
            </a:r>
            <a:endParaRPr lang="en-US" sz="1050" dirty="0"/>
          </a:p>
        </p:txBody>
      </p:sp>
      <p:cxnSp>
        <p:nvCxnSpPr>
          <p:cNvPr id="128" name="Straight Arrow Connector 127"/>
          <p:cNvCxnSpPr>
            <a:stCxn id="125" idx="4"/>
            <a:endCxn id="126" idx="0"/>
          </p:cNvCxnSpPr>
          <p:nvPr/>
        </p:nvCxnSpPr>
        <p:spPr>
          <a:xfrm flipH="1">
            <a:off x="25527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4"/>
            <a:endCxn id="127" idx="0"/>
          </p:cNvCxnSpPr>
          <p:nvPr/>
        </p:nvCxnSpPr>
        <p:spPr>
          <a:xfrm>
            <a:off x="3221499" y="3962400"/>
            <a:ext cx="91303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228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cxnSp>
        <p:nvCxnSpPr>
          <p:cNvPr id="131" name="Straight Arrow Connector 130"/>
          <p:cNvCxnSpPr>
            <a:stCxn id="119" idx="4"/>
            <a:endCxn id="125" idx="0"/>
          </p:cNvCxnSpPr>
          <p:nvPr/>
        </p:nvCxnSpPr>
        <p:spPr>
          <a:xfrm>
            <a:off x="20762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5715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142" name="Straight Arrow Connector 141"/>
          <p:cNvCxnSpPr>
            <a:stCxn id="126" idx="4"/>
            <a:endCxn id="141" idx="0"/>
          </p:cNvCxnSpPr>
          <p:nvPr/>
        </p:nvCxnSpPr>
        <p:spPr>
          <a:xfrm flipH="1">
            <a:off x="19144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182037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id2</a:t>
            </a:r>
            <a:endParaRPr lang="en-US" sz="1050" dirty="0"/>
          </a:p>
        </p:txBody>
      </p:sp>
      <p:cxnSp>
        <p:nvCxnSpPr>
          <p:cNvPr id="156" name="Straight Arrow Connector 155"/>
          <p:cNvCxnSpPr>
            <a:stCxn id="126" idx="4"/>
            <a:endCxn id="155" idx="0"/>
          </p:cNvCxnSpPr>
          <p:nvPr/>
        </p:nvCxnSpPr>
        <p:spPr>
          <a:xfrm>
            <a:off x="2552700" y="4876800"/>
            <a:ext cx="972237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572437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id3</a:t>
            </a:r>
            <a:endParaRPr lang="en-US" sz="1050" dirty="0"/>
          </a:p>
        </p:txBody>
      </p:sp>
      <p:cxnSp>
        <p:nvCxnSpPr>
          <p:cNvPr id="158" name="Straight Arrow Connector 157"/>
          <p:cNvCxnSpPr>
            <a:stCxn id="141" idx="4"/>
            <a:endCxn id="157" idx="0"/>
          </p:cNvCxnSpPr>
          <p:nvPr/>
        </p:nvCxnSpPr>
        <p:spPr>
          <a:xfrm>
            <a:off x="1914448" y="5823160"/>
            <a:ext cx="1000889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066800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type</a:t>
            </a: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2157374" y="35228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3524517" y="35052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4477437" y="44958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7" name="Oval 46"/>
          <p:cNvSpPr/>
          <p:nvPr/>
        </p:nvSpPr>
        <p:spPr>
          <a:xfrm>
            <a:off x="3905518" y="5323767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8" name="Oval 47"/>
          <p:cNvSpPr/>
          <p:nvPr/>
        </p:nvSpPr>
        <p:spPr>
          <a:xfrm>
            <a:off x="3200400" y="6189856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</a:t>
            </a:r>
            <a:endParaRPr lang="en-US" sz="1200" dirty="0"/>
          </a:p>
        </p:txBody>
      </p:sp>
      <p:sp>
        <p:nvSpPr>
          <p:cNvPr id="49" name="Oval 48"/>
          <p:cNvSpPr/>
          <p:nvPr/>
        </p:nvSpPr>
        <p:spPr>
          <a:xfrm>
            <a:off x="1587712" y="4437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0" name="Oval 49"/>
          <p:cNvSpPr/>
          <p:nvPr/>
        </p:nvSpPr>
        <p:spPr>
          <a:xfrm>
            <a:off x="992098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</a:t>
            </a:r>
            <a:endParaRPr lang="en-US" sz="1200" dirty="0"/>
          </a:p>
        </p:txBody>
      </p:sp>
      <p:sp>
        <p:nvSpPr>
          <p:cNvPr id="51" name="Oval 50"/>
          <p:cNvSpPr/>
          <p:nvPr/>
        </p:nvSpPr>
        <p:spPr>
          <a:xfrm>
            <a:off x="2667000" y="44406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2076217" y="53836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dmy</a:t>
            </a:r>
            <a:endParaRPr lang="en-US" sz="1200" dirty="0"/>
          </a:p>
        </p:txBody>
      </p:sp>
      <p:cxnSp>
        <p:nvCxnSpPr>
          <p:cNvPr id="34" name="Curved Connector 33"/>
          <p:cNvCxnSpPr>
            <a:endCxn id="52" idx="4"/>
          </p:cNvCxnSpPr>
          <p:nvPr/>
        </p:nvCxnSpPr>
        <p:spPr>
          <a:xfrm rot="10800000">
            <a:off x="2475582" y="5823160"/>
            <a:ext cx="724819" cy="58646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0" idx="6"/>
            <a:endCxn id="52" idx="2"/>
          </p:cNvCxnSpPr>
          <p:nvPr/>
        </p:nvCxnSpPr>
        <p:spPr>
          <a:xfrm>
            <a:off x="1790825" y="5603388"/>
            <a:ext cx="285392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47" idx="2"/>
            <a:endCxn id="51" idx="4"/>
          </p:cNvCxnSpPr>
          <p:nvPr/>
        </p:nvCxnSpPr>
        <p:spPr>
          <a:xfrm rot="10800000">
            <a:off x="3066364" y="4880159"/>
            <a:ext cx="839154" cy="663380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49" idx="6"/>
            <a:endCxn id="51" idx="2"/>
          </p:cNvCxnSpPr>
          <p:nvPr/>
        </p:nvCxnSpPr>
        <p:spPr>
          <a:xfrm>
            <a:off x="2386439" y="4657028"/>
            <a:ext cx="280561" cy="3359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46" idx="2"/>
            <a:endCxn id="44" idx="4"/>
          </p:cNvCxnSpPr>
          <p:nvPr/>
        </p:nvCxnSpPr>
        <p:spPr>
          <a:xfrm rot="10800000">
            <a:off x="3923881" y="3944744"/>
            <a:ext cx="553556" cy="7708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3" idx="6"/>
            <a:endCxn id="44" idx="2"/>
          </p:cNvCxnSpPr>
          <p:nvPr/>
        </p:nvCxnSpPr>
        <p:spPr>
          <a:xfrm flipV="1">
            <a:off x="2956101" y="3724972"/>
            <a:ext cx="568416" cy="1765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42" idx="0"/>
            <a:endCxn id="43" idx="0"/>
          </p:cNvCxnSpPr>
          <p:nvPr/>
        </p:nvCxnSpPr>
        <p:spPr>
          <a:xfrm rot="16200000" flipH="1">
            <a:off x="2002623" y="2968741"/>
            <a:ext cx="17656" cy="1090574"/>
          </a:xfrm>
          <a:prstGeom prst="curvedConnector3">
            <a:avLst>
              <a:gd name="adj1" fmla="val -1294744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3" idx="2"/>
            <a:endCxn id="49" idx="0"/>
          </p:cNvCxnSpPr>
          <p:nvPr/>
        </p:nvCxnSpPr>
        <p:spPr>
          <a:xfrm rot="10800000" flipV="1">
            <a:off x="1987076" y="3742628"/>
            <a:ext cx="170298" cy="6946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49" idx="2"/>
            <a:endCxn id="50" idx="0"/>
          </p:cNvCxnSpPr>
          <p:nvPr/>
        </p:nvCxnSpPr>
        <p:spPr>
          <a:xfrm rot="10800000" flipV="1">
            <a:off x="1391462" y="4657028"/>
            <a:ext cx="196250" cy="72658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4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1" grpId="0" animBg="1"/>
      <p:bldP spid="125" grpId="0" animBg="1"/>
      <p:bldP spid="126" grpId="0" animBg="1"/>
      <p:bldP spid="127" grpId="0" animBg="1"/>
      <p:bldP spid="130" grpId="0" animBg="1"/>
      <p:bldP spid="141" grpId="0" animBg="1"/>
      <p:bldP spid="155" grpId="0" animBg="1"/>
      <p:bldP spid="1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graph G=(V,E), |V|=k</a:t>
            </a:r>
          </a:p>
          <a:p>
            <a:endParaRPr lang="en-US" dirty="0" smtClean="0"/>
          </a:p>
          <a:p>
            <a:r>
              <a:rPr lang="en-US" dirty="0" smtClean="0"/>
              <a:t>Ordering of the nodes v1,v2,…</a:t>
            </a:r>
            <a:r>
              <a:rPr lang="en-US" dirty="0" err="1" smtClean="0"/>
              <a:t>vk</a:t>
            </a:r>
            <a:r>
              <a:rPr lang="en-US" dirty="0" smtClean="0"/>
              <a:t> such that for every edge (</a:t>
            </a:r>
            <a:r>
              <a:rPr lang="en-US" dirty="0" err="1" smtClean="0"/>
              <a:t>vi,vj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 E, i &lt;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419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3452774" y="4437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4819917" y="4419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5772837" y="54102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3962400" y="53550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10" name="Curved Connector 9"/>
          <p:cNvCxnSpPr>
            <a:stCxn id="8" idx="2"/>
            <a:endCxn id="7" idx="4"/>
          </p:cNvCxnSpPr>
          <p:nvPr/>
        </p:nvCxnSpPr>
        <p:spPr>
          <a:xfrm rot="10800000">
            <a:off x="5219281" y="4859144"/>
            <a:ext cx="553556" cy="7708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6"/>
            <a:endCxn id="7" idx="2"/>
          </p:cNvCxnSpPr>
          <p:nvPr/>
        </p:nvCxnSpPr>
        <p:spPr>
          <a:xfrm flipV="1">
            <a:off x="4251501" y="4639372"/>
            <a:ext cx="568416" cy="17656"/>
          </a:xfrm>
          <a:prstGeom prst="curvedConnector3">
            <a:avLst>
              <a:gd name="adj1" fmla="val 47911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5" idx="0"/>
            <a:endCxn id="6" idx="0"/>
          </p:cNvCxnSpPr>
          <p:nvPr/>
        </p:nvCxnSpPr>
        <p:spPr>
          <a:xfrm rot="16200000" flipH="1">
            <a:off x="3298023" y="3883141"/>
            <a:ext cx="17656" cy="1090574"/>
          </a:xfrm>
          <a:prstGeom prst="curvedConnector3">
            <a:avLst>
              <a:gd name="adj1" fmla="val -1294744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6" idx="4"/>
            <a:endCxn id="9" idx="0"/>
          </p:cNvCxnSpPr>
          <p:nvPr/>
        </p:nvCxnSpPr>
        <p:spPr>
          <a:xfrm rot="16200000" flipH="1">
            <a:off x="3867844" y="4861094"/>
            <a:ext cx="478215" cy="50962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8800" y="6248400"/>
            <a:ext cx="477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topological orderings: 1 4 3 2 5, 4 1 3 5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1676400" y="2133600"/>
            <a:ext cx="57150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ounded Rectangle 167"/>
          <p:cNvSpPr/>
          <p:nvPr/>
        </p:nvSpPr>
        <p:spPr>
          <a:xfrm>
            <a:off x="1905000" y="1483047"/>
            <a:ext cx="51816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590800" y="3276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type</a:t>
            </a:r>
            <a:endParaRPr lang="en-US" sz="1400" dirty="0"/>
          </a:p>
        </p:txBody>
      </p:sp>
      <p:sp>
        <p:nvSpPr>
          <p:cNvPr id="43" name="Oval 42"/>
          <p:cNvSpPr/>
          <p:nvPr/>
        </p:nvSpPr>
        <p:spPr>
          <a:xfrm>
            <a:off x="3681374" y="32942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5048517" y="3276600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dmy</a:t>
            </a:r>
            <a:endParaRPr lang="en-US" sz="1400" dirty="0"/>
          </a:p>
        </p:txBody>
      </p:sp>
      <p:sp>
        <p:nvSpPr>
          <p:cNvPr id="46" name="Oval 45"/>
          <p:cNvSpPr/>
          <p:nvPr/>
        </p:nvSpPr>
        <p:spPr>
          <a:xfrm>
            <a:off x="6001437" y="4267200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</a:t>
            </a:r>
            <a:endParaRPr lang="en-US" sz="1400" dirty="0"/>
          </a:p>
        </p:txBody>
      </p:sp>
      <p:sp>
        <p:nvSpPr>
          <p:cNvPr id="47" name="Oval 46"/>
          <p:cNvSpPr/>
          <p:nvPr/>
        </p:nvSpPr>
        <p:spPr>
          <a:xfrm>
            <a:off x="5429518" y="5095167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</a:t>
            </a:r>
            <a:endParaRPr lang="en-US" sz="1400" dirty="0"/>
          </a:p>
        </p:txBody>
      </p:sp>
      <p:sp>
        <p:nvSpPr>
          <p:cNvPr id="48" name="Oval 47"/>
          <p:cNvSpPr/>
          <p:nvPr/>
        </p:nvSpPr>
        <p:spPr>
          <a:xfrm>
            <a:off x="4724400" y="5961256"/>
            <a:ext cx="932763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entry</a:t>
            </a:r>
            <a:endParaRPr lang="en-US" sz="1400" dirty="0"/>
          </a:p>
        </p:txBody>
      </p:sp>
      <p:sp>
        <p:nvSpPr>
          <p:cNvPr id="49" name="Oval 48"/>
          <p:cNvSpPr/>
          <p:nvPr/>
        </p:nvSpPr>
        <p:spPr>
          <a:xfrm>
            <a:off x="3111712" y="420865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</a:t>
            </a:r>
            <a:endParaRPr lang="en-US" sz="1400" dirty="0"/>
          </a:p>
        </p:txBody>
      </p:sp>
      <p:sp>
        <p:nvSpPr>
          <p:cNvPr id="50" name="Oval 49"/>
          <p:cNvSpPr/>
          <p:nvPr/>
        </p:nvSpPr>
        <p:spPr>
          <a:xfrm>
            <a:off x="2516098" y="51550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</a:t>
            </a:r>
            <a:endParaRPr lang="en-US" sz="1400" dirty="0"/>
          </a:p>
        </p:txBody>
      </p:sp>
      <p:sp>
        <p:nvSpPr>
          <p:cNvPr id="51" name="Oval 50"/>
          <p:cNvSpPr/>
          <p:nvPr/>
        </p:nvSpPr>
        <p:spPr>
          <a:xfrm>
            <a:off x="4191000" y="4212015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dmy</a:t>
            </a:r>
            <a:endParaRPr lang="en-US" sz="1400" dirty="0"/>
          </a:p>
        </p:txBody>
      </p:sp>
      <p:sp>
        <p:nvSpPr>
          <p:cNvPr id="52" name="Oval 51"/>
          <p:cNvSpPr/>
          <p:nvPr/>
        </p:nvSpPr>
        <p:spPr>
          <a:xfrm>
            <a:off x="3600217" y="5155016"/>
            <a:ext cx="798727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dmy</a:t>
            </a:r>
            <a:endParaRPr lang="en-US" sz="1400" dirty="0"/>
          </a:p>
        </p:txBody>
      </p:sp>
      <p:cxnSp>
        <p:nvCxnSpPr>
          <p:cNvPr id="34" name="Curved Connector 33"/>
          <p:cNvCxnSpPr>
            <a:endCxn id="52" idx="4"/>
          </p:cNvCxnSpPr>
          <p:nvPr/>
        </p:nvCxnSpPr>
        <p:spPr>
          <a:xfrm rot="10800000">
            <a:off x="3999582" y="5594560"/>
            <a:ext cx="724819" cy="58646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0" idx="6"/>
            <a:endCxn id="52" idx="2"/>
          </p:cNvCxnSpPr>
          <p:nvPr/>
        </p:nvCxnSpPr>
        <p:spPr>
          <a:xfrm>
            <a:off x="3314825" y="5374788"/>
            <a:ext cx="285392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47" idx="2"/>
            <a:endCxn id="51" idx="4"/>
          </p:cNvCxnSpPr>
          <p:nvPr/>
        </p:nvCxnSpPr>
        <p:spPr>
          <a:xfrm rot="10800000">
            <a:off x="4590364" y="4651559"/>
            <a:ext cx="839154" cy="663380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49" idx="6"/>
            <a:endCxn id="51" idx="2"/>
          </p:cNvCxnSpPr>
          <p:nvPr/>
        </p:nvCxnSpPr>
        <p:spPr>
          <a:xfrm>
            <a:off x="3910439" y="4428428"/>
            <a:ext cx="280561" cy="3359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46" idx="2"/>
            <a:endCxn id="44" idx="4"/>
          </p:cNvCxnSpPr>
          <p:nvPr/>
        </p:nvCxnSpPr>
        <p:spPr>
          <a:xfrm rot="10800000">
            <a:off x="5447881" y="3716144"/>
            <a:ext cx="553556" cy="7708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3" idx="6"/>
            <a:endCxn id="44" idx="2"/>
          </p:cNvCxnSpPr>
          <p:nvPr/>
        </p:nvCxnSpPr>
        <p:spPr>
          <a:xfrm flipV="1">
            <a:off x="4480101" y="3496372"/>
            <a:ext cx="568416" cy="17656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42" idx="0"/>
            <a:endCxn id="43" idx="0"/>
          </p:cNvCxnSpPr>
          <p:nvPr/>
        </p:nvCxnSpPr>
        <p:spPr>
          <a:xfrm rot="16200000" flipH="1">
            <a:off x="3526623" y="2740141"/>
            <a:ext cx="17656" cy="1090574"/>
          </a:xfrm>
          <a:prstGeom prst="curvedConnector3">
            <a:avLst>
              <a:gd name="adj1" fmla="val -1294744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3" idx="2"/>
          </p:cNvCxnSpPr>
          <p:nvPr/>
        </p:nvCxnSpPr>
        <p:spPr>
          <a:xfrm rot="10800000" flipV="1">
            <a:off x="3511076" y="3514028"/>
            <a:ext cx="170298" cy="69462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49" idx="2"/>
          </p:cNvCxnSpPr>
          <p:nvPr/>
        </p:nvCxnSpPr>
        <p:spPr>
          <a:xfrm rot="10800000" flipV="1">
            <a:off x="2915462" y="4428428"/>
            <a:ext cx="196250" cy="72658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77901" y="289135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5226" y="393844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3136" y="481647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4541" y="577659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03116" y="2924925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5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9554" y="393844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7</a:t>
            </a:r>
            <a:endParaRPr lang="en-US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1867" y="4899109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4568" y="481647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9</a:t>
            </a:r>
            <a:endParaRPr lang="en-US" sz="20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35946" y="3938443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  <a:endParaRPr lang="en-US" sz="2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76144" y="2924925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83208" y="270669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09115" y="2696899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86131" y="3676676"/>
            <a:ext cx="67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ent1</a:t>
            </a:r>
            <a:endParaRPr lang="en-US" sz="2000" b="1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32220" y="5018156"/>
            <a:ext cx="67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ent2</a:t>
            </a:r>
            <a:endParaRPr lang="en-US" sz="2000" b="1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12660" y="5959837"/>
            <a:ext cx="67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ent3</a:t>
            </a:r>
            <a:endParaRPr lang="en-US" sz="2000" b="1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05478" y="2675233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98439" y="402399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88970" y="5130274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23023" y="4798583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21907" y="3837387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float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879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9" grpId="0"/>
      <p:bldP spid="4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 cycles?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attribute grammar hard to detect if it has cyclic dependencies</a:t>
            </a:r>
          </a:p>
          <a:p>
            <a:pPr lvl="1"/>
            <a:r>
              <a:rPr lang="en-US" dirty="0" smtClean="0"/>
              <a:t>Exponential cost</a:t>
            </a:r>
          </a:p>
          <a:p>
            <a:pPr lvl="1"/>
            <a:endParaRPr lang="en-US" dirty="0"/>
          </a:p>
          <a:p>
            <a:r>
              <a:rPr lang="en-US" dirty="0" smtClean="0"/>
              <a:t>Special classes of attribute grammars</a:t>
            </a:r>
          </a:p>
          <a:p>
            <a:pPr lvl="1"/>
            <a:r>
              <a:rPr lang="en-US" dirty="0" smtClean="0"/>
              <a:t>Our “usual trick”</a:t>
            </a:r>
          </a:p>
          <a:p>
            <a:pPr lvl="1"/>
            <a:r>
              <a:rPr lang="en-US" dirty="0" smtClean="0"/>
              <a:t> sacrifice generality for predictable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Inherited vs. Synthesized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Synthesized attributes</a:t>
            </a:r>
          </a:p>
          <a:p>
            <a:pPr lvl="1"/>
            <a:r>
              <a:rPr lang="en-US" dirty="0" smtClean="0"/>
              <a:t>Computed from children of a node</a:t>
            </a:r>
          </a:p>
          <a:p>
            <a:r>
              <a:rPr lang="en-US" dirty="0" smtClean="0"/>
              <a:t>Inherited attributes</a:t>
            </a:r>
          </a:p>
          <a:p>
            <a:pPr lvl="1"/>
            <a:r>
              <a:rPr lang="en-US" dirty="0" smtClean="0"/>
              <a:t>Computed from parents and siblings of a node</a:t>
            </a:r>
          </a:p>
          <a:p>
            <a:pPr lvl="1"/>
            <a:endParaRPr lang="en-US" dirty="0"/>
          </a:p>
          <a:p>
            <a:r>
              <a:rPr lang="en-US" sz="2800" dirty="0" smtClean="0"/>
              <a:t>Attributes of tokens are technically considered as synthesized attributes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5128491" y="2468773"/>
          <a:ext cx="3637788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22705"/>
                <a:gridCol w="23150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 L</a:t>
                      </a:r>
                      <a:r>
                        <a:rPr lang="en-US" baseline="0" dirty="0" smtClean="0">
                          <a:sym typeface="Math C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L.in = </a:t>
                      </a:r>
                      <a:r>
                        <a:rPr lang="en-US" dirty="0" err="1" smtClean="0"/>
                        <a:t>T.type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</a:t>
                      </a:r>
                      <a:r>
                        <a:rPr lang="en-US" dirty="0" err="1" smtClean="0">
                          <a:sym typeface="Math C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integer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T.type</a:t>
                      </a:r>
                      <a:r>
                        <a:rPr lang="en-US" dirty="0" smtClean="0"/>
                        <a:t> = float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L1,</a:t>
                      </a:r>
                      <a:r>
                        <a:rPr lang="en-US" baseline="0" dirty="0" smtClean="0">
                          <a:sym typeface="Math C"/>
                        </a:rPr>
                        <a:t> 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L1.in = L.in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addType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id.entry,L.in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ounded Rectangle 117"/>
          <p:cNvSpPr/>
          <p:nvPr/>
        </p:nvSpPr>
        <p:spPr>
          <a:xfrm>
            <a:off x="381000" y="2362200"/>
            <a:ext cx="41148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961917" y="2514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</a:t>
            </a:r>
            <a:endParaRPr lang="en-US" sz="1800" dirty="0"/>
          </a:p>
        </p:txBody>
      </p:sp>
      <p:sp>
        <p:nvSpPr>
          <p:cNvPr id="121" name="Oval 120"/>
          <p:cNvSpPr/>
          <p:nvPr/>
        </p:nvSpPr>
        <p:spPr>
          <a:xfrm>
            <a:off x="646327" y="4495800"/>
            <a:ext cx="912196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float</a:t>
            </a:r>
            <a:endParaRPr lang="en-US" sz="1800" dirty="0"/>
          </a:p>
        </p:txBody>
      </p:sp>
      <p:cxnSp>
        <p:nvCxnSpPr>
          <p:cNvPr id="123" name="Straight Arrow Connector 122"/>
          <p:cNvCxnSpPr>
            <a:stCxn id="119" idx="4"/>
            <a:endCxn id="130" idx="0"/>
          </p:cNvCxnSpPr>
          <p:nvPr/>
        </p:nvCxnSpPr>
        <p:spPr>
          <a:xfrm flipH="1">
            <a:off x="1102425" y="2954144"/>
            <a:ext cx="120239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30" idx="4"/>
            <a:endCxn id="121" idx="0"/>
          </p:cNvCxnSpPr>
          <p:nvPr/>
        </p:nvCxnSpPr>
        <p:spPr>
          <a:xfrm>
            <a:off x="1102425" y="3962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3048000" y="3522856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6" name="Oval 125"/>
          <p:cNvSpPr/>
          <p:nvPr/>
        </p:nvSpPr>
        <p:spPr>
          <a:xfrm>
            <a:off x="2438400" y="44372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sp>
        <p:nvSpPr>
          <p:cNvPr id="127" name="Oval 126"/>
          <p:cNvSpPr/>
          <p:nvPr/>
        </p:nvSpPr>
        <p:spPr>
          <a:xfrm>
            <a:off x="3505200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id1</a:t>
            </a:r>
            <a:endParaRPr lang="en-US" sz="1050" dirty="0"/>
          </a:p>
        </p:txBody>
      </p:sp>
      <p:cxnSp>
        <p:nvCxnSpPr>
          <p:cNvPr id="128" name="Straight Arrow Connector 127"/>
          <p:cNvCxnSpPr>
            <a:stCxn id="125" idx="4"/>
            <a:endCxn id="126" idx="0"/>
          </p:cNvCxnSpPr>
          <p:nvPr/>
        </p:nvCxnSpPr>
        <p:spPr>
          <a:xfrm flipH="1">
            <a:off x="2781300" y="3962400"/>
            <a:ext cx="668799" cy="474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4"/>
            <a:endCxn id="127" idx="0"/>
          </p:cNvCxnSpPr>
          <p:nvPr/>
        </p:nvCxnSpPr>
        <p:spPr>
          <a:xfrm>
            <a:off x="3450099" y="3962400"/>
            <a:ext cx="39800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609600" y="3522856"/>
            <a:ext cx="98565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cxnSp>
        <p:nvCxnSpPr>
          <p:cNvPr id="131" name="Straight Arrow Connector 130"/>
          <p:cNvCxnSpPr>
            <a:stCxn id="119" idx="4"/>
            <a:endCxn id="125" idx="0"/>
          </p:cNvCxnSpPr>
          <p:nvPr/>
        </p:nvCxnSpPr>
        <p:spPr>
          <a:xfrm>
            <a:off x="2304817" y="2954144"/>
            <a:ext cx="1145282" cy="56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1800148" y="538361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</a:t>
            </a:r>
            <a:endParaRPr lang="en-US" sz="1800" dirty="0"/>
          </a:p>
        </p:txBody>
      </p:sp>
      <p:cxnSp>
        <p:nvCxnSpPr>
          <p:cNvPr id="142" name="Straight Arrow Connector 141"/>
          <p:cNvCxnSpPr>
            <a:stCxn id="126" idx="4"/>
            <a:endCxn id="141" idx="0"/>
          </p:cNvCxnSpPr>
          <p:nvPr/>
        </p:nvCxnSpPr>
        <p:spPr>
          <a:xfrm flipH="1">
            <a:off x="2143048" y="4876800"/>
            <a:ext cx="638252" cy="506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895600" y="5323767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id2</a:t>
            </a:r>
            <a:endParaRPr lang="en-US" sz="1050" dirty="0"/>
          </a:p>
        </p:txBody>
      </p:sp>
      <p:cxnSp>
        <p:nvCxnSpPr>
          <p:cNvPr id="156" name="Straight Arrow Connector 155"/>
          <p:cNvCxnSpPr>
            <a:stCxn id="126" idx="4"/>
            <a:endCxn id="155" idx="0"/>
          </p:cNvCxnSpPr>
          <p:nvPr/>
        </p:nvCxnSpPr>
        <p:spPr>
          <a:xfrm>
            <a:off x="2781300" y="4876800"/>
            <a:ext cx="457200" cy="44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286000" y="61898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id3</a:t>
            </a:r>
            <a:endParaRPr lang="en-US" sz="1050" dirty="0"/>
          </a:p>
        </p:txBody>
      </p:sp>
      <p:cxnSp>
        <p:nvCxnSpPr>
          <p:cNvPr id="158" name="Straight Arrow Connector 157"/>
          <p:cNvCxnSpPr>
            <a:stCxn id="141" idx="4"/>
            <a:endCxn id="157" idx="0"/>
          </p:cNvCxnSpPr>
          <p:nvPr/>
        </p:nvCxnSpPr>
        <p:spPr>
          <a:xfrm>
            <a:off x="2143048" y="5823160"/>
            <a:ext cx="485852" cy="366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ounded Rectangle 167"/>
          <p:cNvSpPr/>
          <p:nvPr/>
        </p:nvSpPr>
        <p:spPr>
          <a:xfrm>
            <a:off x="381000" y="1711647"/>
            <a:ext cx="4114800" cy="5743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x,y,z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0" name="Straight Arrow Connector 169"/>
          <p:cNvCxnSpPr>
            <a:stCxn id="130" idx="6"/>
            <a:endCxn id="125" idx="2"/>
          </p:cNvCxnSpPr>
          <p:nvPr/>
        </p:nvCxnSpPr>
        <p:spPr>
          <a:xfrm>
            <a:off x="1595250" y="3742628"/>
            <a:ext cx="1452750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25" idx="4"/>
            <a:endCxn id="126" idx="0"/>
          </p:cNvCxnSpPr>
          <p:nvPr/>
        </p:nvCxnSpPr>
        <p:spPr>
          <a:xfrm flipH="1">
            <a:off x="2781300" y="3962400"/>
            <a:ext cx="668799" cy="474856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26" idx="4"/>
            <a:endCxn id="141" idx="0"/>
          </p:cNvCxnSpPr>
          <p:nvPr/>
        </p:nvCxnSpPr>
        <p:spPr>
          <a:xfrm flipH="1">
            <a:off x="2143048" y="4876800"/>
            <a:ext cx="638252" cy="506816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21" idx="0"/>
            <a:endCxn id="130" idx="4"/>
          </p:cNvCxnSpPr>
          <p:nvPr/>
        </p:nvCxnSpPr>
        <p:spPr>
          <a:xfrm flipV="1">
            <a:off x="1102425" y="3962400"/>
            <a:ext cx="0" cy="533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57" idx="0"/>
            <a:endCxn id="141" idx="4"/>
          </p:cNvCxnSpPr>
          <p:nvPr/>
        </p:nvCxnSpPr>
        <p:spPr>
          <a:xfrm flipH="1" flipV="1">
            <a:off x="2143048" y="5823160"/>
            <a:ext cx="485852" cy="3666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55" idx="0"/>
            <a:endCxn id="126" idx="4"/>
          </p:cNvCxnSpPr>
          <p:nvPr/>
        </p:nvCxnSpPr>
        <p:spPr>
          <a:xfrm flipH="1" flipV="1">
            <a:off x="2781300" y="4876800"/>
            <a:ext cx="457200" cy="44696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27" idx="0"/>
            <a:endCxn id="125" idx="4"/>
          </p:cNvCxnSpPr>
          <p:nvPr/>
        </p:nvCxnSpPr>
        <p:spPr>
          <a:xfrm flipH="1" flipV="1">
            <a:off x="3450099" y="3962400"/>
            <a:ext cx="398001" cy="533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77735" y="318690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356808" y="315352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252768" y="41264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624070" y="504484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float</a:t>
            </a:r>
            <a:endParaRPr lang="en-US" sz="1800" dirty="0">
              <a:latin typeface="+mn-lt"/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5227578" y="5562600"/>
            <a:ext cx="2037682" cy="369332"/>
            <a:chOff x="5105400" y="5793515"/>
            <a:chExt cx="2037682" cy="369332"/>
          </a:xfrm>
        </p:grpSpPr>
        <p:cxnSp>
          <p:nvCxnSpPr>
            <p:cNvPr id="193" name="Straight Arrow Connector 192"/>
            <p:cNvCxnSpPr/>
            <p:nvPr/>
          </p:nvCxnSpPr>
          <p:spPr>
            <a:xfrm>
              <a:off x="5105400" y="5978181"/>
              <a:ext cx="914400" cy="0"/>
            </a:xfrm>
            <a:prstGeom prst="straightConnector1">
              <a:avLst/>
            </a:prstGeom>
            <a:ln w="508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6096000" y="5793515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inherited</a:t>
              </a:r>
              <a:endParaRPr lang="en-US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5227578" y="6029153"/>
            <a:ext cx="2316222" cy="369332"/>
            <a:chOff x="5105400" y="6260068"/>
            <a:chExt cx="2316222" cy="369332"/>
          </a:xfrm>
        </p:grpSpPr>
        <p:cxnSp>
          <p:nvCxnSpPr>
            <p:cNvPr id="195" name="Straight Arrow Connector 194"/>
            <p:cNvCxnSpPr/>
            <p:nvPr/>
          </p:nvCxnSpPr>
          <p:spPr>
            <a:xfrm>
              <a:off x="5105400" y="6444734"/>
              <a:ext cx="9144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6105236" y="6260068"/>
              <a:ext cx="131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synthesized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3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190" grpId="0"/>
      <p:bldP spid="191" grpId="0"/>
      <p:bldP spid="1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S-attributed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Special class of attribute grammars </a:t>
            </a:r>
          </a:p>
          <a:p>
            <a:r>
              <a:rPr lang="en-US" dirty="0" smtClean="0"/>
              <a:t>Only uses synthesized attributes (S-attributed)</a:t>
            </a:r>
          </a:p>
          <a:p>
            <a:r>
              <a:rPr lang="en-US" dirty="0" smtClean="0"/>
              <a:t>No use of inherited attributes</a:t>
            </a:r>
          </a:p>
          <a:p>
            <a:endParaRPr lang="en-US" dirty="0"/>
          </a:p>
          <a:p>
            <a:r>
              <a:rPr lang="en-US" dirty="0" smtClean="0"/>
              <a:t>Can be computed by any bottom-up parser during parsing</a:t>
            </a:r>
          </a:p>
          <a:p>
            <a:r>
              <a:rPr lang="en-US" dirty="0" smtClean="0"/>
              <a:t>Attributes can be stored on the parsing stack</a:t>
            </a:r>
          </a:p>
          <a:p>
            <a:r>
              <a:rPr lang="en-US" dirty="0" smtClean="0"/>
              <a:t>Reduce operation computes the (synthesized) attribute from attributes of children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S-attributed Grammar: example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76400" y="2209800"/>
          <a:ext cx="60960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E</a:t>
                      </a:r>
                      <a:r>
                        <a:rPr lang="en-US" baseline="0" dirty="0" smtClean="0">
                          <a:sym typeface="Math C"/>
                        </a:rPr>
                        <a:t> 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</a:t>
                      </a:r>
                      <a:r>
                        <a:rPr lang="en-US" dirty="0" err="1" smtClean="0"/>
                        <a:t>E.val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E1</a:t>
                      </a:r>
                      <a:r>
                        <a:rPr lang="en-US" baseline="0" dirty="0" smtClean="0">
                          <a:sym typeface="Math C"/>
                        </a:rPr>
                        <a:t> +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E.val</a:t>
                      </a:r>
                      <a:r>
                        <a:rPr lang="en-US" dirty="0" smtClean="0"/>
                        <a:t> = E1.val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T.val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E.val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T.val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T1 *</a:t>
                      </a:r>
                      <a:r>
                        <a:rPr lang="en-US" baseline="0" dirty="0" smtClean="0">
                          <a:sym typeface="Math C"/>
                        </a:rPr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T.val</a:t>
                      </a:r>
                      <a:r>
                        <a:rPr lang="en-US" dirty="0" smtClean="0"/>
                        <a:t> = T1.val * </a:t>
                      </a:r>
                      <a:r>
                        <a:rPr lang="en-US" dirty="0" err="1" smtClean="0"/>
                        <a:t>F.val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T.val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F.val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(E)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F.val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E.val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smtClean="0">
                          <a:sym typeface="Math C"/>
                        </a:rPr>
                        <a:t> 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F.val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digit.lexval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7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381000" y="1981200"/>
            <a:ext cx="8458200" cy="472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6" name="Oval 85"/>
          <p:cNvSpPr/>
          <p:nvPr/>
        </p:nvSpPr>
        <p:spPr>
          <a:xfrm>
            <a:off x="6324600" y="6087273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cxnSp>
        <p:nvCxnSpPr>
          <p:cNvPr id="88" name="Straight Arrow Connector 87"/>
          <p:cNvCxnSpPr>
            <a:stCxn id="105" idx="4"/>
            <a:endCxn id="86" idx="0"/>
          </p:cNvCxnSpPr>
          <p:nvPr/>
        </p:nvCxnSpPr>
        <p:spPr>
          <a:xfrm>
            <a:off x="6667500" y="5789895"/>
            <a:ext cx="0" cy="29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6324600" y="5350351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08" name="Oval 107"/>
          <p:cNvSpPr/>
          <p:nvPr/>
        </p:nvSpPr>
        <p:spPr>
          <a:xfrm>
            <a:off x="6324600" y="44958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109" name="Straight Arrow Connector 108"/>
          <p:cNvCxnSpPr>
            <a:stCxn id="108" idx="4"/>
            <a:endCxn id="105" idx="0"/>
          </p:cNvCxnSpPr>
          <p:nvPr/>
        </p:nvCxnSpPr>
        <p:spPr>
          <a:xfrm>
            <a:off x="6667500" y="4935344"/>
            <a:ext cx="0" cy="415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4572000" y="2971800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 +</a:t>
            </a:r>
            <a:endParaRPr lang="en-US" sz="2000" dirty="0"/>
          </a:p>
        </p:txBody>
      </p:sp>
      <p:cxnSp>
        <p:nvCxnSpPr>
          <p:cNvPr id="115" name="Straight Arrow Connector 114"/>
          <p:cNvCxnSpPr>
            <a:stCxn id="114" idx="4"/>
            <a:endCxn id="108" idx="0"/>
          </p:cNvCxnSpPr>
          <p:nvPr/>
        </p:nvCxnSpPr>
        <p:spPr>
          <a:xfrm>
            <a:off x="4974099" y="3411344"/>
            <a:ext cx="1693401" cy="108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4114800" y="61136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cxnSp>
        <p:nvCxnSpPr>
          <p:cNvPr id="119" name="Straight Arrow Connector 118"/>
          <p:cNvCxnSpPr>
            <a:stCxn id="120" idx="4"/>
            <a:endCxn id="118" idx="0"/>
          </p:cNvCxnSpPr>
          <p:nvPr/>
        </p:nvCxnSpPr>
        <p:spPr>
          <a:xfrm>
            <a:off x="4457700" y="5816278"/>
            <a:ext cx="0" cy="29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4114800" y="5376734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1" name="Oval 120"/>
          <p:cNvSpPr/>
          <p:nvPr/>
        </p:nvSpPr>
        <p:spPr>
          <a:xfrm>
            <a:off x="4114800" y="4522183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122" name="Straight Arrow Connector 121"/>
          <p:cNvCxnSpPr>
            <a:stCxn id="121" idx="4"/>
            <a:endCxn id="120" idx="0"/>
          </p:cNvCxnSpPr>
          <p:nvPr/>
        </p:nvCxnSpPr>
        <p:spPr>
          <a:xfrm>
            <a:off x="4457700" y="4961727"/>
            <a:ext cx="0" cy="415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3124200" y="3754792"/>
            <a:ext cx="804197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 *</a:t>
            </a:r>
            <a:endParaRPr lang="en-US" sz="2000" dirty="0"/>
          </a:p>
        </p:txBody>
      </p:sp>
      <p:sp>
        <p:nvSpPr>
          <p:cNvPr id="125" name="Oval 124"/>
          <p:cNvSpPr/>
          <p:nvPr/>
        </p:nvSpPr>
        <p:spPr>
          <a:xfrm>
            <a:off x="1143000" y="6113656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26" name="Straight Arrow Connector 125"/>
          <p:cNvCxnSpPr>
            <a:stCxn id="127" idx="4"/>
            <a:endCxn id="125" idx="0"/>
          </p:cNvCxnSpPr>
          <p:nvPr/>
        </p:nvCxnSpPr>
        <p:spPr>
          <a:xfrm>
            <a:off x="1485900" y="5816278"/>
            <a:ext cx="0" cy="29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1143000" y="5376734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8" name="Oval 127"/>
          <p:cNvSpPr/>
          <p:nvPr/>
        </p:nvSpPr>
        <p:spPr>
          <a:xfrm>
            <a:off x="1143000" y="4522183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</a:t>
            </a:r>
            <a:endParaRPr lang="en-US" sz="2000" dirty="0"/>
          </a:p>
        </p:txBody>
      </p:sp>
      <p:cxnSp>
        <p:nvCxnSpPr>
          <p:cNvPr id="129" name="Straight Arrow Connector 128"/>
          <p:cNvCxnSpPr>
            <a:stCxn id="128" idx="4"/>
            <a:endCxn id="127" idx="0"/>
          </p:cNvCxnSpPr>
          <p:nvPr/>
        </p:nvCxnSpPr>
        <p:spPr>
          <a:xfrm>
            <a:off x="1485900" y="4961727"/>
            <a:ext cx="0" cy="415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4636325" y="2133600"/>
            <a:ext cx="685800" cy="4395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</a:t>
            </a:r>
            <a:endParaRPr lang="en-US" sz="2000" dirty="0"/>
          </a:p>
        </p:txBody>
      </p:sp>
      <p:cxnSp>
        <p:nvCxnSpPr>
          <p:cNvPr id="132" name="Straight Arrow Connector 131"/>
          <p:cNvCxnSpPr>
            <a:stCxn id="131" idx="4"/>
            <a:endCxn id="114" idx="0"/>
          </p:cNvCxnSpPr>
          <p:nvPr/>
        </p:nvCxnSpPr>
        <p:spPr>
          <a:xfrm flipH="1">
            <a:off x="4974099" y="2573144"/>
            <a:ext cx="5126" cy="39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4" idx="4"/>
            <a:endCxn id="121" idx="0"/>
          </p:cNvCxnSpPr>
          <p:nvPr/>
        </p:nvCxnSpPr>
        <p:spPr>
          <a:xfrm>
            <a:off x="3526299" y="4194336"/>
            <a:ext cx="931401" cy="327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4" idx="4"/>
            <a:endCxn id="128" idx="0"/>
          </p:cNvCxnSpPr>
          <p:nvPr/>
        </p:nvCxnSpPr>
        <p:spPr>
          <a:xfrm flipH="1">
            <a:off x="1485900" y="4194336"/>
            <a:ext cx="2040399" cy="327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4" idx="4"/>
            <a:endCxn id="124" idx="0"/>
          </p:cNvCxnSpPr>
          <p:nvPr/>
        </p:nvCxnSpPr>
        <p:spPr>
          <a:xfrm flipH="1">
            <a:off x="3526299" y="3411344"/>
            <a:ext cx="1447800" cy="343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6934200" y="60960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Lexval</a:t>
            </a:r>
            <a:r>
              <a:rPr lang="en-US" sz="1400" dirty="0" smtClean="0"/>
              <a:t>=3</a:t>
            </a:r>
            <a:endParaRPr lang="en-US" sz="1400" dirty="0"/>
          </a:p>
        </p:txBody>
      </p:sp>
      <p:sp>
        <p:nvSpPr>
          <p:cNvPr id="149" name="Oval 148"/>
          <p:cNvSpPr/>
          <p:nvPr/>
        </p:nvSpPr>
        <p:spPr>
          <a:xfrm>
            <a:off x="4672940" y="60960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Lexval</a:t>
            </a:r>
            <a:r>
              <a:rPr lang="en-US" sz="1400" dirty="0" smtClean="0"/>
              <a:t>=4</a:t>
            </a:r>
            <a:endParaRPr lang="en-US" sz="1400" dirty="0"/>
          </a:p>
        </p:txBody>
      </p:sp>
      <p:sp>
        <p:nvSpPr>
          <p:cNvPr id="150" name="Oval 149"/>
          <p:cNvSpPr/>
          <p:nvPr/>
        </p:nvSpPr>
        <p:spPr>
          <a:xfrm>
            <a:off x="1702041" y="6113656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Lexval</a:t>
            </a:r>
            <a:r>
              <a:rPr lang="en-US" sz="1400" dirty="0" smtClean="0"/>
              <a:t>=7</a:t>
            </a:r>
            <a:endParaRPr lang="en-US" sz="1400" dirty="0"/>
          </a:p>
        </p:txBody>
      </p:sp>
      <p:sp>
        <p:nvSpPr>
          <p:cNvPr id="151" name="Oval 150"/>
          <p:cNvSpPr/>
          <p:nvPr/>
        </p:nvSpPr>
        <p:spPr>
          <a:xfrm>
            <a:off x="1662545" y="5350351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=7</a:t>
            </a:r>
            <a:endParaRPr lang="en-US" sz="1400" dirty="0"/>
          </a:p>
        </p:txBody>
      </p:sp>
      <p:sp>
        <p:nvSpPr>
          <p:cNvPr id="152" name="Oval 151"/>
          <p:cNvSpPr/>
          <p:nvPr/>
        </p:nvSpPr>
        <p:spPr>
          <a:xfrm>
            <a:off x="1662545" y="44958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=7</a:t>
            </a:r>
            <a:endParaRPr lang="en-US" sz="1400" dirty="0"/>
          </a:p>
        </p:txBody>
      </p:sp>
      <p:sp>
        <p:nvSpPr>
          <p:cNvPr id="153" name="Oval 152"/>
          <p:cNvSpPr/>
          <p:nvPr/>
        </p:nvSpPr>
        <p:spPr>
          <a:xfrm>
            <a:off x="4710545" y="5376734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=4</a:t>
            </a:r>
            <a:endParaRPr lang="en-US" sz="1400" dirty="0"/>
          </a:p>
        </p:txBody>
      </p:sp>
      <p:sp>
        <p:nvSpPr>
          <p:cNvPr id="154" name="Oval 153"/>
          <p:cNvSpPr/>
          <p:nvPr/>
        </p:nvSpPr>
        <p:spPr>
          <a:xfrm>
            <a:off x="4672940" y="4522183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=4</a:t>
            </a:r>
            <a:endParaRPr lang="en-US" sz="1400" dirty="0"/>
          </a:p>
        </p:txBody>
      </p:sp>
      <p:sp>
        <p:nvSpPr>
          <p:cNvPr id="155" name="Oval 154"/>
          <p:cNvSpPr/>
          <p:nvPr/>
        </p:nvSpPr>
        <p:spPr>
          <a:xfrm>
            <a:off x="3733800" y="3754792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=28</a:t>
            </a:r>
            <a:endParaRPr lang="en-US" sz="1400" dirty="0"/>
          </a:p>
        </p:txBody>
      </p:sp>
      <p:sp>
        <p:nvSpPr>
          <p:cNvPr id="156" name="Oval 155"/>
          <p:cNvSpPr/>
          <p:nvPr/>
        </p:nvSpPr>
        <p:spPr>
          <a:xfrm>
            <a:off x="6934200" y="5350351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=3</a:t>
            </a:r>
            <a:endParaRPr lang="en-US" sz="1400" dirty="0"/>
          </a:p>
        </p:txBody>
      </p:sp>
      <p:sp>
        <p:nvSpPr>
          <p:cNvPr id="157" name="Oval 156"/>
          <p:cNvSpPr/>
          <p:nvPr/>
        </p:nvSpPr>
        <p:spPr>
          <a:xfrm>
            <a:off x="6934200" y="4522183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=3</a:t>
            </a:r>
            <a:endParaRPr lang="en-US" sz="1400" dirty="0"/>
          </a:p>
        </p:txBody>
      </p:sp>
      <p:sp>
        <p:nvSpPr>
          <p:cNvPr id="158" name="Oval 157"/>
          <p:cNvSpPr/>
          <p:nvPr/>
        </p:nvSpPr>
        <p:spPr>
          <a:xfrm>
            <a:off x="5223658" y="2971800"/>
            <a:ext cx="1447800" cy="4395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val</a:t>
            </a:r>
            <a:r>
              <a:rPr lang="en-US" sz="1400" dirty="0" smtClean="0"/>
              <a:t>=31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5503641" y="2111479"/>
            <a:ext cx="44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Courier New" pitchFamily="49" charset="0"/>
              </a:rPr>
              <a:t>31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0"/>
            <a:ext cx="7772400" cy="1143000"/>
          </a:xfrm>
        </p:spPr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772400" cy="1859760"/>
          </a:xfrm>
        </p:spPr>
        <p:txBody>
          <a:bodyPr/>
          <a:lstStyle/>
          <a:p>
            <a:r>
              <a:rPr lang="en-US" dirty="0" smtClean="0"/>
              <a:t>A table containing information about identifiers in the program</a:t>
            </a:r>
          </a:p>
          <a:p>
            <a:r>
              <a:rPr lang="en-US" dirty="0" smtClean="0"/>
              <a:t>Single entry for each named item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029200" y="2098040"/>
          <a:ext cx="400653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0030"/>
                <a:gridCol w="533718"/>
                <a:gridCol w="1532255"/>
                <a:gridCol w="4305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RANGE[1..12]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month_name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1676400"/>
            <a:ext cx="4408311" cy="2225322"/>
          </a:xfrm>
          <a:prstGeom prst="roundRect">
            <a:avLst>
              <a:gd name="adj" fmla="val 53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 : integer RANGE [1..12];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 := 1;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(month &lt;= 12)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month_name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[month]);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month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= month + 1;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L-attributed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L-attributed attribute grammar when every attribute in a production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X1…</a:t>
            </a:r>
            <a:r>
              <a:rPr lang="en-US" dirty="0" err="1" smtClean="0">
                <a:sym typeface="Math C"/>
              </a:rPr>
              <a:t>Xn</a:t>
            </a:r>
            <a:r>
              <a:rPr lang="en-US" dirty="0" smtClean="0">
                <a:sym typeface="Math C"/>
              </a:rPr>
              <a:t> is</a:t>
            </a:r>
          </a:p>
          <a:p>
            <a:pPr lvl="1"/>
            <a:r>
              <a:rPr lang="en-US" dirty="0" smtClean="0"/>
              <a:t>A synthesized attribute, or</a:t>
            </a:r>
          </a:p>
          <a:p>
            <a:pPr lvl="1"/>
            <a:r>
              <a:rPr lang="en-US" dirty="0" smtClean="0"/>
              <a:t>An inherited attribute of </a:t>
            </a:r>
            <a:r>
              <a:rPr lang="en-US" dirty="0" err="1" smtClean="0"/>
              <a:t>Xj</a:t>
            </a:r>
            <a:r>
              <a:rPr lang="en-US" dirty="0" smtClean="0"/>
              <a:t>, 1 &lt;= j &lt;=n that only depends on </a:t>
            </a:r>
          </a:p>
          <a:p>
            <a:pPr lvl="2"/>
            <a:r>
              <a:rPr lang="en-US" dirty="0" smtClean="0"/>
              <a:t>Attributes of X1…Xj-1 to the left of </a:t>
            </a:r>
            <a:r>
              <a:rPr lang="en-US" dirty="0" err="1" smtClean="0"/>
              <a:t>Xj</a:t>
            </a:r>
            <a:r>
              <a:rPr lang="en-US" dirty="0" smtClean="0"/>
              <a:t>, or</a:t>
            </a:r>
          </a:p>
          <a:p>
            <a:pPr lvl="2"/>
            <a:r>
              <a:rPr lang="en-US" dirty="0" smtClean="0"/>
              <a:t>Inherited attributes of A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typesetting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352800"/>
            <a:ext cx="7772400" cy="3155160"/>
          </a:xfrm>
        </p:spPr>
        <p:txBody>
          <a:bodyPr>
            <a:noAutofit/>
          </a:bodyPr>
          <a:lstStyle/>
          <a:p>
            <a:r>
              <a:rPr lang="en-US" sz="2000" dirty="0" smtClean="0"/>
              <a:t>Each box is built from smaller boxes from which it gets the height and depth, and to which it sets the point size. </a:t>
            </a:r>
          </a:p>
          <a:p>
            <a:r>
              <a:rPr lang="en-US" sz="2000" dirty="0" err="1" smtClean="0"/>
              <a:t>pointsize</a:t>
            </a:r>
            <a:r>
              <a:rPr lang="en-US" sz="2000" dirty="0" smtClean="0"/>
              <a:t> (</a:t>
            </a:r>
            <a:r>
              <a:rPr lang="en-US" sz="2000" dirty="0" err="1" smtClean="0"/>
              <a:t>ps</a:t>
            </a:r>
            <a:r>
              <a:rPr lang="en-US" sz="2000" dirty="0" smtClean="0"/>
              <a:t>) – size of letters in a box. Subscript text has smaller point size of o.7p.</a:t>
            </a:r>
          </a:p>
          <a:p>
            <a:r>
              <a:rPr lang="en-US" sz="2000" dirty="0" smtClean="0"/>
              <a:t>height (</a:t>
            </a:r>
            <a:r>
              <a:rPr lang="en-US" sz="2000" dirty="0" err="1" smtClean="0"/>
              <a:t>ht</a:t>
            </a:r>
            <a:r>
              <a:rPr lang="en-US" sz="2000" dirty="0" smtClean="0"/>
              <a:t>) – distance from top of the box to the baseline</a:t>
            </a:r>
          </a:p>
          <a:p>
            <a:r>
              <a:rPr lang="en-US" sz="2000" dirty="0" smtClean="0"/>
              <a:t>depth (</a:t>
            </a:r>
            <a:r>
              <a:rPr lang="en-US" sz="2000" dirty="0" err="1" smtClean="0"/>
              <a:t>dp</a:t>
            </a:r>
            <a:r>
              <a:rPr lang="en-US" sz="2000" dirty="0" smtClean="0"/>
              <a:t>) – distance from baseline to the bottom of the box.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96200" cy="139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3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typesetting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61719" y="1529080"/>
          <a:ext cx="5262881" cy="375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518"/>
                <a:gridCol w="3662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rules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Math C"/>
                        </a:rPr>
                        <a:t>➞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B.ps =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Math C"/>
                        </a:rPr>
                        <a:t>➞ B1 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B1.ps = B.ps</a:t>
                      </a:r>
                    </a:p>
                    <a:p>
                      <a:r>
                        <a:rPr lang="en-US" dirty="0" smtClean="0"/>
                        <a:t>B2.ps</a:t>
                      </a:r>
                      <a:r>
                        <a:rPr lang="en-US" baseline="0" dirty="0" smtClean="0"/>
                        <a:t> = B.ps</a:t>
                      </a:r>
                    </a:p>
                    <a:p>
                      <a:r>
                        <a:rPr lang="en-US" baseline="0" dirty="0" smtClean="0"/>
                        <a:t>B.ht = max(B1.ht,B2.ht)</a:t>
                      </a:r>
                    </a:p>
                    <a:p>
                      <a:r>
                        <a:rPr lang="en-US" baseline="0" dirty="0" err="1" smtClean="0"/>
                        <a:t>B.dp</a:t>
                      </a:r>
                      <a:r>
                        <a:rPr lang="en-US" baseline="0" dirty="0" smtClean="0"/>
                        <a:t> = max(B1.dp,B2.dp)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Math C"/>
                        </a:rPr>
                        <a:t>➞ B1 sub 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B1.ps = B.ps</a:t>
                      </a:r>
                    </a:p>
                    <a:p>
                      <a:r>
                        <a:rPr lang="en-US" dirty="0" smtClean="0"/>
                        <a:t>B2.ps = 0.7*B.ps</a:t>
                      </a:r>
                    </a:p>
                    <a:p>
                      <a:r>
                        <a:rPr lang="en-US" dirty="0" smtClean="0"/>
                        <a:t>B.ht = max(B1.ht,B2.ht</a:t>
                      </a:r>
                      <a:r>
                        <a:rPr lang="en-US" baseline="0" dirty="0" smtClean="0"/>
                        <a:t> – 0.25*B.ps)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B.dp</a:t>
                      </a:r>
                      <a:r>
                        <a:rPr lang="en-US" dirty="0" smtClean="0"/>
                        <a:t> = max(B1.dp,B2.dp</a:t>
                      </a:r>
                      <a:r>
                        <a:rPr lang="en-US" baseline="0" dirty="0" smtClean="0"/>
                        <a:t>– 0.25*B.ps)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Math C"/>
                        </a:rPr>
                        <a:t>➞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B.ht = </a:t>
                      </a:r>
                      <a:r>
                        <a:rPr lang="en-US" dirty="0" err="1" smtClean="0"/>
                        <a:t>getHt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B.ps,text.lexval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err="1" smtClean="0"/>
                        <a:t>B.dp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getDp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B.ps,text.lexval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2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47" y="609600"/>
            <a:ext cx="865770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Computing the attributes from left to right during a DFS traversal</a:t>
            </a:r>
            <a:r>
              <a:rPr lang="he-IL" sz="2800" dirty="0" smtClean="0"/>
              <a:t/>
            </a:r>
            <a:br>
              <a:rPr lang="he-IL" sz="2800" dirty="0" smtClean="0"/>
            </a:br>
            <a:endParaRPr lang="en-US" sz="2800" dirty="0" smtClean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u="sng" smtClean="0"/>
              <a:t>procedure</a:t>
            </a:r>
            <a:r>
              <a:rPr lang="en-US" smtClean="0"/>
              <a:t> dfvisit (n: node);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u="sng" smtClean="0"/>
              <a:t>begin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u="sng" smtClean="0"/>
              <a:t>for</a:t>
            </a:r>
            <a:r>
              <a:rPr lang="en-US" smtClean="0"/>
              <a:t> each child m of n, from left to right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  </a:t>
            </a:r>
            <a:r>
              <a:rPr lang="en-US" u="sng" smtClean="0"/>
              <a:t>begin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	evaluate inherited attributes of m;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	dfvisit (m)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  </a:t>
            </a:r>
            <a:r>
              <a:rPr lang="en-US" u="sng" smtClean="0"/>
              <a:t>end</a:t>
            </a:r>
            <a:r>
              <a:rPr lang="en-US" smtClean="0"/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	evaluate synthesized attributes of 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u="sng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9232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Contextual analysis can move information between nodes in the AST</a:t>
            </a:r>
          </a:p>
          <a:p>
            <a:pPr lvl="1"/>
            <a:r>
              <a:rPr lang="en-US" dirty="0" smtClean="0"/>
              <a:t>Even when they are not “local”</a:t>
            </a:r>
          </a:p>
          <a:p>
            <a:r>
              <a:rPr lang="en-US" dirty="0" smtClean="0"/>
              <a:t>Attribute grammars </a:t>
            </a:r>
          </a:p>
          <a:p>
            <a:pPr lvl="1"/>
            <a:r>
              <a:rPr lang="en-US" dirty="0" smtClean="0"/>
              <a:t>Attach attributes and semantic actions to grammar</a:t>
            </a:r>
          </a:p>
          <a:p>
            <a:r>
              <a:rPr lang="en-US" dirty="0" smtClean="0"/>
              <a:t>Attribute evaluation</a:t>
            </a:r>
          </a:p>
          <a:p>
            <a:pPr lvl="1"/>
            <a:r>
              <a:rPr lang="en-US" dirty="0" smtClean="0"/>
              <a:t>Build dependency graph, topological sort, evaluate</a:t>
            </a:r>
          </a:p>
          <a:p>
            <a:r>
              <a:rPr lang="en-US" dirty="0" smtClean="0"/>
              <a:t>Special classes with pre-determined evaluation order: S-attributed, L-attributed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Front-end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 0368-3133  2014/15a</a:t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6a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Getting into the back-end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36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194" y="2395430"/>
            <a:ext cx="1875217" cy="26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first, a </a:t>
            </a:r>
            <a:r>
              <a:rPr lang="en-US" dirty="0"/>
              <a:t>s</a:t>
            </a:r>
            <a:r>
              <a:rPr lang="en-US" dirty="0" smtClean="0"/>
              <a:t>hort </a:t>
            </a:r>
            <a:r>
              <a:rPr lang="en-US" dirty="0"/>
              <a:t>r</a:t>
            </a:r>
            <a:r>
              <a:rPr lang="en-US" dirty="0" smtClean="0"/>
              <a:t>eminder</a:t>
            </a:r>
            <a:endParaRPr lang="en-US" dirty="0"/>
          </a:p>
        </p:txBody>
      </p:sp>
      <p:pic>
        <p:nvPicPr>
          <p:cNvPr id="5" name="Content Placeholder 4" descr="7509899looking-backward-380x2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" r="292"/>
          <a:stretch>
            <a:fillRect/>
          </a:stretch>
        </p:blipFill>
        <p:spPr>
          <a:xfrm>
            <a:off x="2419515" y="2639702"/>
            <a:ext cx="4304602" cy="227890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“A compiler is a computer program that transforms source code written in a programming language (source language) into another language (target language).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most common reason for wanting to transform source code is to create an executable program.”</a:t>
            </a:r>
            <a:br>
              <a:rPr lang="en-US" dirty="0" smtClean="0"/>
            </a:br>
            <a:r>
              <a:rPr lang="en-US" dirty="0" smtClean="0"/>
              <a:t>					--Wikipedia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951619" y="2135685"/>
            <a:ext cx="1236887" cy="40011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Front-End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we were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  <a:latin typeface="+mn-lt"/>
              </a:rPr>
              <a:pPr/>
              <a:t>39</a:t>
            </a:fld>
            <a:endParaRPr lang="en-US">
              <a:solidFill>
                <a:srgbClr val="D6ECFF"/>
              </a:solidFill>
              <a:latin typeface="+mn-lt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prstClr val="white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rgbClr val="000000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+mn-lt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+mn-lt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Lexical</a:t>
            </a:r>
            <a:br>
              <a:rPr lang="en-US" sz="1200" dirty="0">
                <a:solidFill>
                  <a:schemeClr val="tx1"/>
                </a:solidFill>
                <a:latin typeface="+mn-lt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rgbClr val="7030A0"/>
                </a:solidFill>
                <a:latin typeface="+mn-lt"/>
              </a:rPr>
              <a:t>SemanticAnalysis</a:t>
            </a:r>
            <a:endParaRPr lang="en-US" sz="1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Process text input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8910" y="1991669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characters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Syntax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+mn-lt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72619" y="1989428"/>
            <a:ext cx="674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tokens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4429" y="1994646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AST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Intermediate code generation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Annotated AST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Intermediate code optimization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IR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Code</a:t>
            </a:r>
            <a:br>
              <a:rPr lang="en-US" sz="1200" dirty="0" smtClean="0">
                <a:solidFill>
                  <a:prstClr val="white"/>
                </a:solidFill>
                <a:latin typeface="+mn-lt"/>
              </a:rPr>
            </a:b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IR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Target code optimization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Symbolic Instructions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77626" y="5078506"/>
            <a:ext cx="312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SI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Machine code generation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Write executable output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2047" y="5078506"/>
            <a:ext cx="383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MI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2342" y="3200400"/>
            <a:ext cx="5977183" cy="2684930"/>
          </a:xfrm>
          <a:prstGeom prst="rect">
            <a:avLst/>
          </a:prstGeom>
          <a:solidFill>
            <a:schemeClr val="bg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61177" y="2188518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47487" y="2169777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4744" y="2177873"/>
            <a:ext cx="153746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7605268" y="1645054"/>
            <a:ext cx="375213" cy="1399739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2155" y="4314655"/>
            <a:ext cx="1164376" cy="400110"/>
          </a:xfrm>
          <a:prstGeom prst="rect">
            <a:avLst/>
          </a:prstGeom>
          <a:solidFill>
            <a:srgbClr val="B3D9FF"/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Back-End</a:t>
            </a:r>
          </a:p>
        </p:txBody>
      </p:sp>
      <p:sp>
        <p:nvSpPr>
          <p:cNvPr id="49" name="Right Brace 48"/>
          <p:cNvSpPr/>
          <p:nvPr/>
        </p:nvSpPr>
        <p:spPr bwMode="auto">
          <a:xfrm rot="10800000">
            <a:off x="1039045" y="3290105"/>
            <a:ext cx="259767" cy="2510871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Checks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Scope rules</a:t>
            </a:r>
          </a:p>
          <a:p>
            <a:pPr lvl="1"/>
            <a:r>
              <a:rPr lang="en-US" dirty="0"/>
              <a:t>Use symbol table to check that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Identifiers defined before used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No multiple definition of same identifier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…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Type </a:t>
            </a:r>
            <a:r>
              <a:rPr lang="en-US" dirty="0"/>
              <a:t>checking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Check that types in the program are consistent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How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Why?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EB05-6F70-4DC6-BF7B-036CA2DF6A79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10798" y="1034716"/>
            <a:ext cx="8808064" cy="277488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29" y="0"/>
            <a:ext cx="7772400" cy="1143000"/>
          </a:xfrm>
        </p:spPr>
        <p:txBody>
          <a:bodyPr/>
          <a:lstStyle/>
          <a:p>
            <a:r>
              <a:rPr lang="en-US" dirty="0" smtClean="0"/>
              <a:t>Lexical Analysis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239000" y="6073741"/>
            <a:ext cx="1905000" cy="277090"/>
          </a:xfrm>
        </p:spPr>
        <p:txBody>
          <a:bodyPr/>
          <a:lstStyle/>
          <a:p>
            <a:fld id="{91DC04B3-BE37-5347-9FEA-5675243893B5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2559" y="1286947"/>
            <a:ext cx="2968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latin typeface="Consolas"/>
                <a:cs typeface="Consolas"/>
              </a:rPr>
              <a:t>((23 + 7) </a:t>
            </a:r>
            <a:r>
              <a:rPr lang="en-US" b="1" dirty="0">
                <a:latin typeface="Consolas"/>
                <a:cs typeface="Consolas"/>
              </a:rPr>
              <a:t>* </a:t>
            </a:r>
            <a:r>
              <a:rPr lang="en-US" b="1" dirty="0" smtClean="0">
                <a:latin typeface="Consolas"/>
                <a:cs typeface="Consolas"/>
              </a:rPr>
              <a:t>x)</a:t>
            </a:r>
            <a:endParaRPr lang="en-US" b="1" dirty="0">
              <a:latin typeface="Consolas"/>
              <a:cs typeface="Consolas"/>
            </a:endParaRPr>
          </a:p>
        </p:txBody>
      </p:sp>
      <p:graphicFrame>
        <p:nvGraphicFramePr>
          <p:cNvPr id="6" name="Group 76"/>
          <p:cNvGraphicFramePr>
            <a:graphicFrameLocks noGrp="1"/>
          </p:cNvGraphicFramePr>
          <p:nvPr>
            <p:extLst/>
          </p:nvPr>
        </p:nvGraphicFramePr>
        <p:xfrm>
          <a:off x="2007799" y="3099740"/>
          <a:ext cx="6627015" cy="548640"/>
        </p:xfrm>
        <a:graphic>
          <a:graphicData uri="http://schemas.openxmlformats.org/drawingml/2006/table">
            <a:tbl>
              <a:tblPr rtl="1"/>
              <a:tblGrid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</a:tblGrid>
              <a:tr h="18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4041775" y="2082162"/>
            <a:ext cx="1143000" cy="6187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en-US" sz="1600">
                <a:latin typeface="+mn-lt"/>
              </a:rPr>
              <a:t>Lexical 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Analyzer</a:t>
            </a: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4500563" y="1758040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42414" y="1249237"/>
            <a:ext cx="190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program text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42414" y="3070965"/>
            <a:ext cx="1911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token stream</a:t>
            </a: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4498975" y="2724405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72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81936" y="2881794"/>
            <a:ext cx="8808064" cy="36133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29" y="0"/>
            <a:ext cx="7772400" cy="1143000"/>
          </a:xfrm>
        </p:spPr>
        <p:txBody>
          <a:bodyPr/>
          <a:lstStyle/>
          <a:p>
            <a:r>
              <a:rPr lang="en-US" dirty="0" smtClean="0"/>
              <a:t>From scanning to parsing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239000" y="6073741"/>
            <a:ext cx="1905000" cy="277090"/>
          </a:xfrm>
        </p:spPr>
        <p:txBody>
          <a:bodyPr/>
          <a:lstStyle/>
          <a:p>
            <a:fld id="{91DC04B3-BE37-5347-9FEA-5675243893B5}" type="slidenum">
              <a:rPr lang="he-IL" smtClean="0"/>
              <a:pPr/>
              <a:t>41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2559" y="1286947"/>
            <a:ext cx="2968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latin typeface="Consolas"/>
                <a:cs typeface="Consolas"/>
              </a:rPr>
              <a:t>((23 + 7) </a:t>
            </a:r>
            <a:r>
              <a:rPr lang="en-US" b="1" dirty="0">
                <a:latin typeface="Consolas"/>
                <a:cs typeface="Consolas"/>
              </a:rPr>
              <a:t>* </a:t>
            </a:r>
            <a:r>
              <a:rPr lang="en-US" b="1" dirty="0" smtClean="0">
                <a:latin typeface="Consolas"/>
                <a:cs typeface="Consolas"/>
              </a:rPr>
              <a:t>x)</a:t>
            </a:r>
            <a:endParaRPr lang="en-US" b="1" dirty="0">
              <a:latin typeface="Consolas"/>
              <a:cs typeface="Consolas"/>
            </a:endParaRPr>
          </a:p>
        </p:txBody>
      </p:sp>
      <p:graphicFrame>
        <p:nvGraphicFramePr>
          <p:cNvPr id="6" name="Group 76"/>
          <p:cNvGraphicFramePr>
            <a:graphicFrameLocks noGrp="1"/>
          </p:cNvGraphicFramePr>
          <p:nvPr>
            <p:extLst/>
          </p:nvPr>
        </p:nvGraphicFramePr>
        <p:xfrm>
          <a:off x="2007799" y="3099740"/>
          <a:ext cx="6627015" cy="548640"/>
        </p:xfrm>
        <a:graphic>
          <a:graphicData uri="http://schemas.openxmlformats.org/drawingml/2006/table">
            <a:tbl>
              <a:tblPr rtl="1"/>
              <a:tblGrid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</a:tblGrid>
              <a:tr h="18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4041775" y="2082162"/>
            <a:ext cx="1143000" cy="6187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en-US" sz="1600">
                <a:latin typeface="+mn-lt"/>
              </a:rPr>
              <a:t>Lexical 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Analyzer</a:t>
            </a: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4500563" y="1758040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42414" y="1249237"/>
            <a:ext cx="190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program text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42414" y="3070965"/>
            <a:ext cx="1911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token stream</a:t>
            </a: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4498975" y="2724405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4040188" y="4049035"/>
            <a:ext cx="1143000" cy="59245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en-US" sz="1600">
                <a:latin typeface="+mn-lt"/>
              </a:rPr>
              <a:t>Parser</a:t>
            </a: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4517639" y="3717129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42413" y="3914995"/>
            <a:ext cx="2735833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eaLnBrk="0" hangingPunct="0"/>
            <a:r>
              <a:rPr lang="pt-BR" dirty="0">
                <a:latin typeface="+mn-lt"/>
                <a:cs typeface="Times New Roman" pitchFamily="18" charset="0"/>
              </a:rPr>
              <a:t>Grammar:</a:t>
            </a:r>
            <a:br>
              <a:rPr lang="pt-BR" dirty="0">
                <a:latin typeface="+mn-lt"/>
                <a:cs typeface="Times New Roman" pitchFamily="18" charset="0"/>
              </a:rPr>
            </a:br>
            <a:r>
              <a:rPr lang="pt-BR" dirty="0" smtClean="0">
                <a:latin typeface="+mn-lt"/>
                <a:cs typeface="Times New Roman" pitchFamily="18" charset="0"/>
              </a:rPr>
              <a:t>  E </a:t>
            </a:r>
            <a:r>
              <a:rPr lang="pt-BR" dirty="0">
                <a:latin typeface="+mn-lt"/>
                <a:cs typeface="Times New Roman" pitchFamily="18" charset="0"/>
                <a:sym typeface="Symbol" pitchFamily="18" charset="2"/>
              </a:rPr>
              <a:t></a:t>
            </a:r>
            <a:r>
              <a:rPr lang="pt-BR" dirty="0">
                <a:latin typeface="+mn-lt"/>
                <a:cs typeface="Times New Roman" pitchFamily="18" charset="0"/>
              </a:rPr>
              <a:t> </a:t>
            </a:r>
            <a:r>
              <a:rPr lang="pt-BR" dirty="0" smtClean="0">
                <a:latin typeface="+mn-lt"/>
                <a:cs typeface="Times New Roman" pitchFamily="18" charset="0"/>
              </a:rPr>
              <a:t>... |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Id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itchFamily="18" charset="0"/>
              <a:sym typeface="Symbol" pitchFamily="18" charset="2"/>
            </a:endParaRPr>
          </a:p>
          <a:p>
            <a:pPr algn="l"/>
            <a:r>
              <a:rPr lang="pt-BR" b="1" dirty="0" smtClean="0">
                <a:solidFill>
                  <a:schemeClr val="folHlink"/>
                </a:solidFill>
                <a:latin typeface="+mn-lt"/>
                <a:cs typeface="Times New Roman" pitchFamily="18" charset="0"/>
              </a:rPr>
              <a:t>  Id </a:t>
            </a:r>
            <a:r>
              <a:rPr lang="pt-BR" dirty="0" smtClean="0">
                <a:latin typeface="+mn-lt"/>
                <a:cs typeface="Times New Roman" pitchFamily="18" charset="0"/>
                <a:sym typeface="Symbol" pitchFamily="18" charset="2"/>
              </a:rPr>
              <a:t> ‘a’ | ... | ‘</a:t>
            </a:r>
            <a:r>
              <a:rPr lang="pt-BR" dirty="0" err="1" smtClean="0">
                <a:latin typeface="+mn-lt"/>
                <a:cs typeface="Times New Roman" pitchFamily="18" charset="0"/>
                <a:sym typeface="Symbol" pitchFamily="18" charset="2"/>
              </a:rPr>
              <a:t>z</a:t>
            </a:r>
            <a:r>
              <a:rPr lang="pt-BR" dirty="0" smtClean="0">
                <a:latin typeface="+mn-lt"/>
                <a:cs typeface="Times New Roman" pitchFamily="18" charset="0"/>
                <a:sym typeface="Symbol" pitchFamily="18" charset="2"/>
              </a:rPr>
              <a:t>’</a:t>
            </a:r>
            <a:r>
              <a:rPr lang="pt-BR" dirty="0" smtClean="0">
                <a:solidFill>
                  <a:srgbClr val="F02E00"/>
                </a:solidFill>
                <a:latin typeface="+mn-lt"/>
                <a:cs typeface="Times New Roman" pitchFamily="18" charset="0"/>
              </a:rPr>
              <a:t> </a:t>
            </a:r>
            <a:endParaRPr lang="pt-BR" dirty="0">
              <a:solidFill>
                <a:srgbClr val="F02E00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602045" y="5051066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1" name="AutoShape 64"/>
          <p:cNvSpPr>
            <a:spLocks noChangeArrowheads="1"/>
          </p:cNvSpPr>
          <p:nvPr/>
        </p:nvSpPr>
        <p:spPr bwMode="auto">
          <a:xfrm>
            <a:off x="4498975" y="4712927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5184068" y="5073326"/>
            <a:ext cx="2831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Abstract </a:t>
            </a:r>
            <a:r>
              <a:rPr lang="en-US" i="1" dirty="0" smtClean="0">
                <a:latin typeface="+mn-lt"/>
              </a:rPr>
              <a:t>Syntax Tree</a:t>
            </a:r>
            <a:endParaRPr lang="en-US" i="1" dirty="0">
              <a:latin typeface="+mn-lt"/>
            </a:endParaRPr>
          </a:p>
        </p:txBody>
      </p:sp>
      <p:sp>
        <p:nvSpPr>
          <p:cNvPr id="54" name="AutoShape 67"/>
          <p:cNvSpPr>
            <a:spLocks noChangeArrowheads="1"/>
          </p:cNvSpPr>
          <p:nvPr/>
        </p:nvSpPr>
        <p:spPr bwMode="auto">
          <a:xfrm rot="3033179">
            <a:off x="3833813" y="4516077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5" name="Text Box 68"/>
          <p:cNvSpPr txBox="1">
            <a:spLocks noChangeArrowheads="1"/>
          </p:cNvSpPr>
          <p:nvPr/>
        </p:nvSpPr>
        <p:spPr bwMode="auto">
          <a:xfrm>
            <a:off x="4659313" y="4697052"/>
            <a:ext cx="493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200" dirty="0">
                <a:solidFill>
                  <a:srgbClr val="008000"/>
                </a:solidFill>
                <a:latin typeface="+mn-lt"/>
              </a:rPr>
              <a:t>valid</a:t>
            </a:r>
          </a:p>
        </p:txBody>
      </p:sp>
      <p:sp>
        <p:nvSpPr>
          <p:cNvPr id="56" name="Text Box 70"/>
          <p:cNvSpPr txBox="1">
            <a:spLocks noChangeArrowheads="1"/>
          </p:cNvSpPr>
          <p:nvPr/>
        </p:nvSpPr>
        <p:spPr bwMode="auto">
          <a:xfrm>
            <a:off x="3256809" y="4749439"/>
            <a:ext cx="587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1200" dirty="0">
                <a:solidFill>
                  <a:srgbClr val="FF0000"/>
                </a:solidFill>
                <a:latin typeface="+mn-lt"/>
              </a:rPr>
              <a:t>syntax</a:t>
            </a:r>
            <a:br>
              <a:rPr lang="en-US" sz="1200" dirty="0">
                <a:solidFill>
                  <a:srgbClr val="FF0000"/>
                </a:solidFill>
                <a:latin typeface="+mn-lt"/>
              </a:rPr>
            </a:br>
            <a:r>
              <a:rPr lang="en-US" sz="1200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58717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30317" y="1623882"/>
            <a:ext cx="8808064" cy="20893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Context Analysis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42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567211" y="2013221"/>
            <a:ext cx="2831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Abstract </a:t>
            </a:r>
            <a:r>
              <a:rPr lang="en-US" i="1" dirty="0" smtClean="0">
                <a:latin typeface="+mn-lt"/>
              </a:rPr>
              <a:t>Syntax Tree</a:t>
            </a:r>
            <a:endParaRPr lang="en-US" i="1" dirty="0">
              <a:latin typeface="+mn-lt"/>
            </a:endParaRPr>
          </a:p>
        </p:txBody>
      </p:sp>
      <p:grpSp>
        <p:nvGrpSpPr>
          <p:cNvPr id="32" name="Group 9"/>
          <p:cNvGrpSpPr>
            <a:grpSpLocks/>
          </p:cNvGrpSpPr>
          <p:nvPr/>
        </p:nvGrpSpPr>
        <p:grpSpPr bwMode="auto">
          <a:xfrm>
            <a:off x="547611" y="2633135"/>
            <a:ext cx="1946275" cy="858838"/>
            <a:chOff x="1668" y="2208"/>
            <a:chExt cx="1226" cy="541"/>
          </a:xfrm>
        </p:grpSpPr>
        <p:sp>
          <p:nvSpPr>
            <p:cNvPr id="33" name="Line 5"/>
            <p:cNvSpPr>
              <a:spLocks noChangeShapeType="1"/>
            </p:cNvSpPr>
            <p:nvPr/>
          </p:nvSpPr>
          <p:spPr bwMode="auto">
            <a:xfrm>
              <a:off x="1704" y="2496"/>
              <a:ext cx="1120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668" y="2208"/>
              <a:ext cx="53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>
                  <a:latin typeface="Tahoma" pitchFamily="34" charset="0"/>
                </a:rPr>
                <a:t>E1 : int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2363" y="2223"/>
              <a:ext cx="53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ahoma" pitchFamily="34" charset="0"/>
                </a:rPr>
                <a:t>E2 : </a:t>
              </a:r>
              <a:r>
                <a:rPr lang="en-US" sz="1600" dirty="0" err="1">
                  <a:latin typeface="Tahoma" pitchFamily="34" charset="0"/>
                </a:rPr>
                <a:t>int</a:t>
              </a:r>
              <a:endParaRPr lang="en-US" sz="1600" dirty="0">
                <a:latin typeface="Tahoma" pitchFamily="34" charset="0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1820" y="2536"/>
              <a:ext cx="84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ahoma" pitchFamily="34" charset="0"/>
                </a:rPr>
                <a:t>E1 + E2 : </a:t>
              </a:r>
              <a:r>
                <a:rPr lang="en-US" sz="1600" dirty="0" err="1">
                  <a:latin typeface="Tahoma" pitchFamily="34" charset="0"/>
                </a:rPr>
                <a:t>int</a:t>
              </a:r>
              <a:endParaRPr lang="en-US" sz="1600" dirty="0">
                <a:latin typeface="Tahoma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Type rules</a:t>
            </a:r>
          </a:p>
        </p:txBody>
      </p:sp>
      <p:sp>
        <p:nvSpPr>
          <p:cNvPr id="39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604762" y="4393834"/>
            <a:ext cx="30684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Semantic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Error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7766821" flipV="1">
            <a:off x="4392739" y="3692293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4880915" y="4393834"/>
            <a:ext cx="32076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Valid + Symbol Table 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93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30317" y="1623882"/>
            <a:ext cx="8808064" cy="20893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Code Generation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43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3863662"/>
            <a:ext cx="304044" cy="2431336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065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07" y="0"/>
            <a:ext cx="7772400" cy="1143000"/>
          </a:xfrm>
        </p:spPr>
        <p:txBody>
          <a:bodyPr/>
          <a:lstStyle/>
          <a:p>
            <a:r>
              <a:rPr lang="en-US" dirty="0"/>
              <a:t>What is a compiler?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9513" y="129964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1600" dirty="0" smtClean="0">
                <a:latin typeface="+mn-lt"/>
              </a:rPr>
              <a:t>“A </a:t>
            </a:r>
            <a:r>
              <a:rPr lang="en-US" sz="16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compiler</a:t>
            </a:r>
            <a:r>
              <a:rPr lang="en-US" sz="1600" dirty="0" smtClean="0">
                <a:latin typeface="+mn-lt"/>
              </a:rPr>
              <a:t> is a computer program that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transforms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source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code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written in a programming language (source language) into another language (target language).</a:t>
            </a:r>
          </a:p>
          <a:p>
            <a:pPr marL="0" indent="0" algn="l">
              <a:buNone/>
            </a:pP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The most common reason for wanting to transform source code is to create an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executable</a:t>
            </a:r>
            <a:r>
              <a:rPr lang="en-US" sz="1600" dirty="0">
                <a:latin typeface="+mn-lt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program</a:t>
            </a:r>
            <a:r>
              <a:rPr lang="en-US" sz="1600" dirty="0">
                <a:latin typeface="+mn-lt"/>
              </a:rPr>
              <a:t>.</a:t>
            </a:r>
            <a:r>
              <a:rPr lang="en-US" sz="1600" dirty="0" smtClean="0">
                <a:latin typeface="+mn-lt"/>
              </a:rPr>
              <a:t>”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7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02" y="0"/>
            <a:ext cx="7772400" cy="1143000"/>
          </a:xfrm>
        </p:spPr>
        <p:txBody>
          <a:bodyPr/>
          <a:lstStyle/>
          <a:p>
            <a:r>
              <a:rPr lang="en-US" dirty="0" smtClean="0"/>
              <a:t>A CPU is (a sort of) an </a:t>
            </a:r>
            <a:r>
              <a:rPr lang="en-US" b="1" i="1" dirty="0" smtClean="0"/>
              <a:t>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080" y="3379863"/>
            <a:ext cx="7772400" cy="3238757"/>
          </a:xfrm>
        </p:spPr>
        <p:txBody>
          <a:bodyPr/>
          <a:lstStyle/>
          <a:p>
            <a:r>
              <a:rPr lang="en-US" sz="2800" dirty="0" smtClean="0"/>
              <a:t>Interprets machine code …</a:t>
            </a:r>
          </a:p>
          <a:p>
            <a:pPr lvl="1"/>
            <a:r>
              <a:rPr lang="en-US" sz="2400" dirty="0" smtClean="0"/>
              <a:t>Why not AST?</a:t>
            </a:r>
          </a:p>
          <a:p>
            <a:endParaRPr lang="en-US" sz="1200" dirty="0" smtClean="0"/>
          </a:p>
          <a:p>
            <a:r>
              <a:rPr lang="en-US" sz="2800" dirty="0"/>
              <a:t>D</a:t>
            </a:r>
            <a:r>
              <a:rPr lang="en-US" sz="2800" dirty="0" smtClean="0"/>
              <a:t>o we want to go from AST directly to MC?</a:t>
            </a:r>
          </a:p>
          <a:p>
            <a:pPr lvl="1"/>
            <a:r>
              <a:rPr lang="en-US" sz="2400" dirty="0" smtClean="0"/>
              <a:t>We can, but …</a:t>
            </a:r>
          </a:p>
          <a:p>
            <a:pPr lvl="2"/>
            <a:r>
              <a:rPr lang="en-US" sz="2000" dirty="0"/>
              <a:t>Machine specific</a:t>
            </a:r>
          </a:p>
          <a:p>
            <a:pPr lvl="2"/>
            <a:r>
              <a:rPr lang="en-US" sz="2000" dirty="0" smtClean="0"/>
              <a:t>Very low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9513" y="129964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1600" dirty="0" smtClean="0">
                <a:latin typeface="+mn-lt"/>
              </a:rPr>
              <a:t>“A </a:t>
            </a:r>
            <a:r>
              <a:rPr lang="en-US" sz="16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compiler</a:t>
            </a:r>
            <a:r>
              <a:rPr lang="en-US" sz="1600" dirty="0" smtClean="0">
                <a:latin typeface="+mn-lt"/>
              </a:rPr>
              <a:t> is a computer program that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transforms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source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code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written in a programming language (source language) into another language (target language).</a:t>
            </a:r>
          </a:p>
          <a:p>
            <a:pPr marL="0" indent="0" algn="l">
              <a:buNone/>
            </a:pP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The most common reason for wanting to transform source code is to create an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executable</a:t>
            </a:r>
            <a:r>
              <a:rPr lang="en-US" sz="1600" dirty="0">
                <a:latin typeface="+mn-lt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program</a:t>
            </a:r>
            <a:r>
              <a:rPr lang="en-US" sz="1600" dirty="0">
                <a:latin typeface="+mn-lt"/>
              </a:rPr>
              <a:t>.</a:t>
            </a:r>
            <a:r>
              <a:rPr lang="en-US" sz="1600" dirty="0" smtClean="0">
                <a:latin typeface="+mn-lt"/>
              </a:rPr>
              <a:t>”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973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143582" y="4512701"/>
            <a:ext cx="5106770" cy="127223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Code Generation in Stages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46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2215242" y="4754336"/>
            <a:ext cx="5005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Intermediate Representation (IR)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9" name="AutoShape 67"/>
          <p:cNvSpPr>
            <a:spLocks noChangeArrowheads="1"/>
          </p:cNvSpPr>
          <p:nvPr/>
        </p:nvSpPr>
        <p:spPr bwMode="auto">
          <a:xfrm rot="10800000" flipV="1">
            <a:off x="4255363" y="3929359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 dirty="0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5472174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994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7951619" y="2135685"/>
            <a:ext cx="1236887" cy="40011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Front-End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-72155" y="4314655"/>
            <a:ext cx="1164376" cy="400110"/>
          </a:xfrm>
          <a:prstGeom prst="rect">
            <a:avLst/>
          </a:prstGeom>
          <a:solidFill>
            <a:srgbClr val="B3D9FF"/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Back-End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61177" y="2188518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47487" y="2169777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64744" y="2192303"/>
            <a:ext cx="153746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we are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47</a:t>
            </a:fld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Sem.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Process text input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2498" y="1991669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characters</a:t>
            </a:r>
            <a:endParaRPr lang="en-US" sz="1400" dirty="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Syntax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67863" y="1989428"/>
            <a:ext cx="68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tokens</a:t>
            </a:r>
            <a:endParaRPr lang="en-US" sz="1400" dirty="0"/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9046" y="1994646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AST</a:t>
            </a:r>
            <a:endParaRPr lang="en-US" sz="1400" dirty="0"/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generation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Annotated AST</a:t>
            </a:r>
            <a:endParaRPr lang="en-US" sz="1400" dirty="0"/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Target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Symbolic Instructions</a:t>
            </a:r>
            <a:endParaRPr lang="en-US" sz="1400" dirty="0"/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69355" y="5078506"/>
            <a:ext cx="3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</a:t>
            </a:r>
            <a:endParaRPr lang="en-US" sz="1400" dirty="0"/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Machine code generation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Write executable output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5234" y="5078506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</a:t>
            </a:r>
            <a:endParaRPr lang="en-US" sz="1400" dirty="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3291869" y="1928149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4750165" y="1928149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Syntax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445637" y="1673915"/>
            <a:ext cx="5914301" cy="1096704"/>
          </a:xfrm>
          <a:prstGeom prst="rect">
            <a:avLst/>
          </a:prstGeom>
          <a:solidFill>
            <a:schemeClr val="bg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0" name="Right Brace 49"/>
          <p:cNvSpPr/>
          <p:nvPr/>
        </p:nvSpPr>
        <p:spPr bwMode="auto">
          <a:xfrm rot="10800000">
            <a:off x="1039045" y="3290105"/>
            <a:ext cx="259767" cy="2510871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ight Brace 51"/>
          <p:cNvSpPr/>
          <p:nvPr/>
        </p:nvSpPr>
        <p:spPr bwMode="auto">
          <a:xfrm>
            <a:off x="7605268" y="1645054"/>
            <a:ext cx="375213" cy="1399739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Note: Compile Time </a:t>
            </a:r>
            <a:r>
              <a:rPr lang="en-US" dirty="0" err="1" smtClean="0"/>
              <a:t>vs</a:t>
            </a:r>
            <a:r>
              <a:rPr lang="en-US" dirty="0" smtClean="0"/>
              <a:t>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Compile time: Data structures used during program compilation</a:t>
            </a:r>
          </a:p>
          <a:p>
            <a:endParaRPr lang="en-US" sz="1400" dirty="0"/>
          </a:p>
          <a:p>
            <a:r>
              <a:rPr lang="en-US" sz="2800" dirty="0" smtClean="0"/>
              <a:t>Runtime: </a:t>
            </a:r>
            <a:r>
              <a:rPr lang="en-US" sz="2800" dirty="0"/>
              <a:t>Data structures used during program </a:t>
            </a:r>
            <a:r>
              <a:rPr lang="en-US" sz="2800" dirty="0" smtClean="0"/>
              <a:t>execution</a:t>
            </a:r>
          </a:p>
          <a:p>
            <a:pPr lvl="1"/>
            <a:r>
              <a:rPr lang="en-US" sz="2400" dirty="0" smtClean="0"/>
              <a:t>Activation record stack</a:t>
            </a:r>
          </a:p>
          <a:p>
            <a:pPr lvl="1"/>
            <a:r>
              <a:rPr lang="en-US" sz="2400" dirty="0" smtClean="0"/>
              <a:t>Memory management </a:t>
            </a:r>
          </a:p>
          <a:p>
            <a:pPr lvl="1"/>
            <a:endParaRPr lang="en-US" sz="1600" dirty="0"/>
          </a:p>
          <a:p>
            <a:r>
              <a:rPr lang="en-US" sz="2800" dirty="0" smtClean="0"/>
              <a:t>The compiler generates code that allows the program to interact with the runtime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49</a:t>
            </a:fld>
            <a:endParaRPr lang="en-US"/>
          </a:p>
        </p:txBody>
      </p:sp>
      <p:pic>
        <p:nvPicPr>
          <p:cNvPr id="7" name="Picture 6" descr="parlimentary_paper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81" y="1740296"/>
            <a:ext cx="7366000" cy="254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01676" y="5381977"/>
            <a:ext cx="7446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Intermediate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0449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" y="0"/>
            <a:ext cx="7772400" cy="1143000"/>
          </a:xfrm>
        </p:spPr>
        <p:txBody>
          <a:bodyPr/>
          <a:lstStyle/>
          <a:p>
            <a:r>
              <a:rPr lang="en-US" dirty="0" smtClean="0"/>
              <a:t>Scope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n-lt"/>
              </a:rPr>
              <a:pPr/>
              <a:t>5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522" y="5944230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Scope stack</a:t>
            </a:r>
            <a:endParaRPr lang="en-US" sz="2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872734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1289714" y="5484091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0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6356" y="1872734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  <a:endParaRPr lang="en-US" sz="2000" dirty="0"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19400" y="1872734"/>
            <a:ext cx="914400" cy="381000"/>
            <a:chOff x="4495800" y="2979882"/>
            <a:chExt cx="914400" cy="381000"/>
          </a:xfrm>
        </p:grpSpPr>
        <p:sp>
          <p:nvSpPr>
            <p:cNvPr id="10" name="Rectangle 9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12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4" name="Oval 13"/>
            <p:cNvSpPr/>
            <p:nvPr/>
          </p:nvSpPr>
          <p:spPr>
            <a:xfrm>
              <a:off x="51816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29055" y="1219200"/>
            <a:ext cx="1461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Id.info(“so”)</a:t>
            </a:r>
            <a:endParaRPr lang="en-US" sz="2000" dirty="0">
              <a:latin typeface="+mn-lt"/>
            </a:endParaRPr>
          </a:p>
        </p:txBody>
      </p:sp>
      <p:cxnSp>
        <p:nvCxnSpPr>
          <p:cNvPr id="16" name="Curved Connector 15"/>
          <p:cNvCxnSpPr>
            <a:stCxn id="13" idx="0"/>
            <a:endCxn id="15" idx="1"/>
          </p:cNvCxnSpPr>
          <p:nvPr/>
        </p:nvCxnSpPr>
        <p:spPr>
          <a:xfrm rot="5400000" flipH="1" flipV="1">
            <a:off x="2934826" y="1532430"/>
            <a:ext cx="607403" cy="38105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1872734"/>
            <a:ext cx="914400" cy="381000"/>
            <a:chOff x="4495800" y="2979882"/>
            <a:chExt cx="914400" cy="381000"/>
          </a:xfrm>
        </p:grpSpPr>
        <p:sp>
          <p:nvSpPr>
            <p:cNvPr id="18" name="Rectangle 17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1" name="Oval 20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2" name="Oval 21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328831" y="1219200"/>
            <a:ext cx="1675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“long”)</a:t>
            </a:r>
            <a:endParaRPr lang="en-US" sz="2000" dirty="0">
              <a:latin typeface="+mn-lt"/>
            </a:endParaRPr>
          </a:p>
        </p:txBody>
      </p:sp>
      <p:cxnSp>
        <p:nvCxnSpPr>
          <p:cNvPr id="24" name="Curved Connector 23"/>
          <p:cNvCxnSpPr>
            <a:stCxn id="21" idx="0"/>
            <a:endCxn id="23" idx="1"/>
          </p:cNvCxnSpPr>
          <p:nvPr/>
        </p:nvCxnSpPr>
        <p:spPr>
          <a:xfrm rot="5400000" flipH="1" flipV="1">
            <a:off x="4837214" y="1535042"/>
            <a:ext cx="607403" cy="37583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10" idx="1"/>
          </p:cNvCxnSpPr>
          <p:nvPr/>
        </p:nvCxnSpPr>
        <p:spPr>
          <a:xfrm>
            <a:off x="2209800" y="206323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6"/>
            <a:endCxn id="18" idx="1"/>
          </p:cNvCxnSpPr>
          <p:nvPr/>
        </p:nvCxnSpPr>
        <p:spPr>
          <a:xfrm>
            <a:off x="3581400" y="206323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6"/>
            <a:endCxn id="28" idx="1"/>
          </p:cNvCxnSpPr>
          <p:nvPr/>
        </p:nvCxnSpPr>
        <p:spPr>
          <a:xfrm flipV="1">
            <a:off x="5448300" y="2045852"/>
            <a:ext cx="1123764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72064" y="18611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00200" y="3116638"/>
            <a:ext cx="62677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TextBox 29"/>
          <p:cNvSpPr txBox="1"/>
          <p:nvPr/>
        </p:nvSpPr>
        <p:spPr>
          <a:xfrm>
            <a:off x="1320739" y="3116638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  <a:endParaRPr lang="en-US" sz="2000" dirty="0"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836570" y="3116638"/>
            <a:ext cx="897230" cy="381000"/>
            <a:chOff x="4495800" y="2979882"/>
            <a:chExt cx="897230" cy="381000"/>
          </a:xfrm>
        </p:grpSpPr>
        <p:sp>
          <p:nvSpPr>
            <p:cNvPr id="32" name="Rectangle 31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93583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5" name="Oval 34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6" name="Oval 35"/>
            <p:cNvSpPr/>
            <p:nvPr/>
          </p:nvSpPr>
          <p:spPr>
            <a:xfrm>
              <a:off x="512633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439161" y="2463104"/>
            <a:ext cx="1618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“and”)</a:t>
            </a:r>
            <a:endParaRPr lang="en-US" sz="2000" dirty="0">
              <a:latin typeface="+mn-lt"/>
            </a:endParaRPr>
          </a:p>
        </p:txBody>
      </p:sp>
      <p:cxnSp>
        <p:nvCxnSpPr>
          <p:cNvPr id="38" name="Curved Connector 37"/>
          <p:cNvCxnSpPr>
            <a:stCxn id="35" idx="0"/>
            <a:endCxn id="37" idx="1"/>
          </p:cNvCxnSpPr>
          <p:nvPr/>
        </p:nvCxnSpPr>
        <p:spPr>
          <a:xfrm rot="5400000" flipH="1" flipV="1">
            <a:off x="2948464" y="2779866"/>
            <a:ext cx="607403" cy="37399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4741570" y="3116638"/>
            <a:ext cx="897230" cy="381000"/>
            <a:chOff x="4495800" y="2979882"/>
            <a:chExt cx="897230" cy="381000"/>
          </a:xfrm>
        </p:grpSpPr>
        <p:sp>
          <p:nvSpPr>
            <p:cNvPr id="40" name="Rectangle 39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3583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3" name="Oval 42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4" name="Oval 43"/>
            <p:cNvSpPr/>
            <p:nvPr/>
          </p:nvSpPr>
          <p:spPr>
            <a:xfrm>
              <a:off x="512633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338241" y="2463104"/>
            <a:ext cx="1921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“thanks”)</a:t>
            </a:r>
            <a:endParaRPr lang="en-US" sz="2000" dirty="0">
              <a:latin typeface="+mn-lt"/>
            </a:endParaRPr>
          </a:p>
        </p:txBody>
      </p:sp>
      <p:cxnSp>
        <p:nvCxnSpPr>
          <p:cNvPr id="46" name="Curved Connector 45"/>
          <p:cNvCxnSpPr>
            <a:stCxn id="43" idx="0"/>
            <a:endCxn id="45" idx="1"/>
          </p:cNvCxnSpPr>
          <p:nvPr/>
        </p:nvCxnSpPr>
        <p:spPr>
          <a:xfrm rot="5400000" flipH="1" flipV="1">
            <a:off x="4850504" y="2782826"/>
            <a:ext cx="607403" cy="36807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3"/>
            <a:endCxn id="32" idx="1"/>
          </p:cNvCxnSpPr>
          <p:nvPr/>
        </p:nvCxnSpPr>
        <p:spPr>
          <a:xfrm>
            <a:off x="2226970" y="33071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6"/>
            <a:endCxn id="40" idx="1"/>
          </p:cNvCxnSpPr>
          <p:nvPr/>
        </p:nvCxnSpPr>
        <p:spPr>
          <a:xfrm>
            <a:off x="3543300" y="3307138"/>
            <a:ext cx="11982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6"/>
            <a:endCxn id="103" idx="1"/>
          </p:cNvCxnSpPr>
          <p:nvPr/>
        </p:nvCxnSpPr>
        <p:spPr>
          <a:xfrm>
            <a:off x="5448300" y="3307138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600200" y="4311134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1" name="TextBox 50"/>
          <p:cNvSpPr txBox="1"/>
          <p:nvPr/>
        </p:nvSpPr>
        <p:spPr>
          <a:xfrm>
            <a:off x="1296356" y="4311134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  <a:endParaRPr lang="en-US" sz="2000" dirty="0">
              <a:latin typeface="+mn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819400" y="4311134"/>
            <a:ext cx="914400" cy="381000"/>
            <a:chOff x="4495800" y="2979882"/>
            <a:chExt cx="914400" cy="381000"/>
          </a:xfrm>
        </p:grpSpPr>
        <p:sp>
          <p:nvSpPr>
            <p:cNvPr id="53" name="Rectangle 5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6" name="Oval 55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7" name="Oval 56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435992" y="3657600"/>
            <a:ext cx="1337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“x”)</a:t>
            </a:r>
            <a:endParaRPr lang="en-US" sz="2000" dirty="0">
              <a:latin typeface="+mn-lt"/>
            </a:endParaRPr>
          </a:p>
        </p:txBody>
      </p:sp>
      <p:cxnSp>
        <p:nvCxnSpPr>
          <p:cNvPr id="59" name="Curved Connector 58"/>
          <p:cNvCxnSpPr>
            <a:stCxn id="56" idx="0"/>
            <a:endCxn id="58" idx="1"/>
          </p:cNvCxnSpPr>
          <p:nvPr/>
        </p:nvCxnSpPr>
        <p:spPr>
          <a:xfrm rot="5400000" flipH="1" flipV="1">
            <a:off x="2938295" y="3967361"/>
            <a:ext cx="607403" cy="3879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4724400" y="4311134"/>
            <a:ext cx="914400" cy="381000"/>
            <a:chOff x="4495800" y="2979882"/>
            <a:chExt cx="914400" cy="381000"/>
          </a:xfrm>
        </p:grpSpPr>
        <p:sp>
          <p:nvSpPr>
            <p:cNvPr id="61" name="Rectangle 60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4" name="Oval 63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5" name="Oval 64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333152" y="3657600"/>
            <a:ext cx="14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“all”)</a:t>
            </a:r>
            <a:endParaRPr lang="en-US" sz="2000" dirty="0">
              <a:latin typeface="+mn-lt"/>
            </a:endParaRPr>
          </a:p>
        </p:txBody>
      </p:sp>
      <p:cxnSp>
        <p:nvCxnSpPr>
          <p:cNvPr id="67" name="Curved Connector 66"/>
          <p:cNvCxnSpPr>
            <a:stCxn id="64" idx="0"/>
            <a:endCxn id="66" idx="1"/>
          </p:cNvCxnSpPr>
          <p:nvPr/>
        </p:nvCxnSpPr>
        <p:spPr>
          <a:xfrm rot="5400000" flipH="1" flipV="1">
            <a:off x="4839375" y="3971281"/>
            <a:ext cx="607403" cy="38015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3"/>
            <a:endCxn id="53" idx="1"/>
          </p:cNvCxnSpPr>
          <p:nvPr/>
        </p:nvCxnSpPr>
        <p:spPr>
          <a:xfrm>
            <a:off x="2209800" y="450163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6"/>
            <a:endCxn id="61" idx="1"/>
          </p:cNvCxnSpPr>
          <p:nvPr/>
        </p:nvCxnSpPr>
        <p:spPr>
          <a:xfrm>
            <a:off x="3543300" y="4501634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6"/>
            <a:endCxn id="71" idx="1"/>
          </p:cNvCxnSpPr>
          <p:nvPr/>
        </p:nvCxnSpPr>
        <p:spPr>
          <a:xfrm flipV="1">
            <a:off x="5448300" y="4484252"/>
            <a:ext cx="1123764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572064" y="429958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00200" y="5555038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73" name="Group 72"/>
          <p:cNvGrpSpPr/>
          <p:nvPr/>
        </p:nvGrpSpPr>
        <p:grpSpPr>
          <a:xfrm>
            <a:off x="2819400" y="5555038"/>
            <a:ext cx="914400" cy="381000"/>
            <a:chOff x="4495800" y="2979882"/>
            <a:chExt cx="914400" cy="381000"/>
          </a:xfrm>
        </p:grpSpPr>
        <p:sp>
          <p:nvSpPr>
            <p:cNvPr id="74" name="Rectangle 73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7" name="Oval 76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8" name="Oval 77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426816" y="4901504"/>
            <a:ext cx="157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“the”)</a:t>
            </a:r>
            <a:endParaRPr lang="en-US" sz="2000" dirty="0">
              <a:latin typeface="+mn-lt"/>
            </a:endParaRPr>
          </a:p>
        </p:txBody>
      </p:sp>
      <p:cxnSp>
        <p:nvCxnSpPr>
          <p:cNvPr id="80" name="Curved Connector 79"/>
          <p:cNvCxnSpPr>
            <a:stCxn id="77" idx="0"/>
            <a:endCxn id="79" idx="1"/>
          </p:cNvCxnSpPr>
          <p:nvPr/>
        </p:nvCxnSpPr>
        <p:spPr>
          <a:xfrm rot="5400000" flipH="1" flipV="1">
            <a:off x="2933707" y="5215853"/>
            <a:ext cx="607403" cy="37881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4724400" y="5555038"/>
            <a:ext cx="914400" cy="381000"/>
            <a:chOff x="4495800" y="2979882"/>
            <a:chExt cx="914400" cy="381000"/>
          </a:xfrm>
        </p:grpSpPr>
        <p:sp>
          <p:nvSpPr>
            <p:cNvPr id="82" name="Rectangle 81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5" name="Oval 84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6" name="Oval 85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329746" y="4901504"/>
            <a:ext cx="1596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“fish”)</a:t>
            </a:r>
            <a:endParaRPr lang="en-US" sz="2000" dirty="0">
              <a:latin typeface="+mn-lt"/>
            </a:endParaRPr>
          </a:p>
        </p:txBody>
      </p:sp>
      <p:cxnSp>
        <p:nvCxnSpPr>
          <p:cNvPr id="88" name="Curved Connector 87"/>
          <p:cNvCxnSpPr>
            <a:stCxn id="85" idx="0"/>
            <a:endCxn id="87" idx="1"/>
          </p:cNvCxnSpPr>
          <p:nvPr/>
        </p:nvCxnSpPr>
        <p:spPr>
          <a:xfrm rot="5400000" flipH="1" flipV="1">
            <a:off x="4837672" y="5216888"/>
            <a:ext cx="607403" cy="37674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2" idx="3"/>
            <a:endCxn id="74" idx="1"/>
          </p:cNvCxnSpPr>
          <p:nvPr/>
        </p:nvCxnSpPr>
        <p:spPr>
          <a:xfrm>
            <a:off x="2209800" y="574553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8" idx="6"/>
            <a:endCxn id="82" idx="1"/>
          </p:cNvCxnSpPr>
          <p:nvPr/>
        </p:nvCxnSpPr>
        <p:spPr>
          <a:xfrm>
            <a:off x="3543300" y="5745538"/>
            <a:ext cx="1181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6" idx="6"/>
            <a:endCxn id="93" idx="1"/>
          </p:cNvCxnSpPr>
          <p:nvPr/>
        </p:nvCxnSpPr>
        <p:spPr>
          <a:xfrm flipV="1">
            <a:off x="5448300" y="5739306"/>
            <a:ext cx="1151080" cy="6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6599380" y="5548806"/>
            <a:ext cx="914192" cy="381000"/>
            <a:chOff x="4495800" y="2979882"/>
            <a:chExt cx="914192" cy="381000"/>
          </a:xfrm>
        </p:grpSpPr>
        <p:sp>
          <p:nvSpPr>
            <p:cNvPr id="93" name="Rectangle 9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952792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6" name="Oval 95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7" name="Oval 96"/>
            <p:cNvSpPr/>
            <p:nvPr/>
          </p:nvSpPr>
          <p:spPr>
            <a:xfrm>
              <a:off x="5143292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7196051" y="4895272"/>
            <a:ext cx="1921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“thanks”)</a:t>
            </a:r>
            <a:endParaRPr lang="en-US" sz="2000" dirty="0">
              <a:latin typeface="+mn-lt"/>
            </a:endParaRPr>
          </a:p>
        </p:txBody>
      </p:sp>
      <p:cxnSp>
        <p:nvCxnSpPr>
          <p:cNvPr id="99" name="Curved Connector 98"/>
          <p:cNvCxnSpPr>
            <a:stCxn id="96" idx="0"/>
            <a:endCxn id="98" idx="1"/>
          </p:cNvCxnSpPr>
          <p:nvPr/>
        </p:nvCxnSpPr>
        <p:spPr>
          <a:xfrm rot="5400000" flipH="1" flipV="1">
            <a:off x="6708314" y="5214994"/>
            <a:ext cx="607403" cy="36807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7" idx="6"/>
            <a:endCxn id="101" idx="1"/>
          </p:cNvCxnSpPr>
          <p:nvPr/>
        </p:nvCxnSpPr>
        <p:spPr>
          <a:xfrm flipV="1">
            <a:off x="7323072" y="5721924"/>
            <a:ext cx="1123972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8447044" y="553725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6629400" y="3116638"/>
            <a:ext cx="914400" cy="381000"/>
            <a:chOff x="4495800" y="2979882"/>
            <a:chExt cx="914400" cy="381000"/>
          </a:xfrm>
        </p:grpSpPr>
        <p:sp>
          <p:nvSpPr>
            <p:cNvPr id="103" name="Rectangle 102"/>
            <p:cNvSpPr/>
            <p:nvPr/>
          </p:nvSpPr>
          <p:spPr>
            <a:xfrm>
              <a:off x="44958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953000" y="2979882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46863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5143500" y="3133806"/>
              <a:ext cx="76200" cy="73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7245992" y="2463104"/>
            <a:ext cx="1337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Id.info(</a:t>
            </a:r>
            <a:r>
              <a:rPr lang="en-US" sz="2000" dirty="0" smtClean="0">
                <a:latin typeface="+mn-lt"/>
              </a:rPr>
              <a:t>“x”)</a:t>
            </a:r>
            <a:endParaRPr lang="en-US" sz="2000" dirty="0">
              <a:latin typeface="+mn-lt"/>
            </a:endParaRPr>
          </a:p>
        </p:txBody>
      </p:sp>
      <p:cxnSp>
        <p:nvCxnSpPr>
          <p:cNvPr id="109" name="Curved Connector 108"/>
          <p:cNvCxnSpPr>
            <a:stCxn id="106" idx="0"/>
            <a:endCxn id="108" idx="1"/>
          </p:cNvCxnSpPr>
          <p:nvPr/>
        </p:nvCxnSpPr>
        <p:spPr>
          <a:xfrm rot="5400000" flipH="1" flipV="1">
            <a:off x="6748295" y="2772865"/>
            <a:ext cx="607403" cy="3879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7" idx="6"/>
            <a:endCxn id="111" idx="1"/>
          </p:cNvCxnSpPr>
          <p:nvPr/>
        </p:nvCxnSpPr>
        <p:spPr>
          <a:xfrm flipV="1">
            <a:off x="7353300" y="3289756"/>
            <a:ext cx="1123764" cy="1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477064" y="31050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//</a:t>
            </a:r>
            <a:endParaRPr lang="en-US" sz="1800" dirty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828800" y="6496775"/>
            <a:ext cx="5819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(now just pointers to the corresponding record in the symbol table)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16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2245" y="0"/>
            <a:ext cx="7772400" cy="1143000"/>
          </a:xfrm>
        </p:spPr>
        <p:txBody>
          <a:bodyPr/>
          <a:lstStyle/>
          <a:p>
            <a:r>
              <a:rPr lang="en-US" dirty="0" smtClean="0"/>
              <a:t>Code Generation: IR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334513"/>
            <a:ext cx="8229600" cy="3417243"/>
          </a:xfrm>
        </p:spPr>
        <p:txBody>
          <a:bodyPr>
            <a:normAutofit/>
          </a:bodyPr>
          <a:lstStyle/>
          <a:p>
            <a:r>
              <a:rPr lang="en-US" dirty="0" smtClean="0"/>
              <a:t>Translating from abstract syntax (AST) to intermediate representation (IR)</a:t>
            </a:r>
          </a:p>
          <a:p>
            <a:pPr lvl="1"/>
            <a:r>
              <a:rPr lang="en-US" b="1" dirty="0" smtClean="0"/>
              <a:t>T</a:t>
            </a:r>
            <a:r>
              <a:rPr lang="en-US" dirty="0" smtClean="0"/>
              <a:t>hree-</a:t>
            </a:r>
            <a:r>
              <a:rPr lang="en-US" b="1" dirty="0" smtClean="0"/>
              <a:t>A</a:t>
            </a:r>
            <a:r>
              <a:rPr lang="en-US" dirty="0" smtClean="0"/>
              <a:t>ddress </a:t>
            </a:r>
            <a:r>
              <a:rPr lang="en-US" b="1" dirty="0" smtClean="0"/>
              <a:t>C</a:t>
            </a:r>
            <a:r>
              <a:rPr lang="en-US" dirty="0" smtClean="0"/>
              <a:t>ode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50</a:t>
            </a:fld>
            <a:endParaRPr lang="he-IL"/>
          </a:p>
        </p:txBody>
      </p:sp>
      <p:grpSp>
        <p:nvGrpSpPr>
          <p:cNvPr id="14" name="קבוצה 13"/>
          <p:cNvGrpSpPr/>
          <p:nvPr/>
        </p:nvGrpSpPr>
        <p:grpSpPr>
          <a:xfrm>
            <a:off x="179513" y="1159583"/>
            <a:ext cx="7080265" cy="1620305"/>
            <a:chOff x="-60377" y="2023679"/>
            <a:chExt cx="7080265" cy="1620305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-60377" y="2023680"/>
              <a:ext cx="1392238" cy="15920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latin typeface="+mn-lt"/>
                  <a:cs typeface="Tahoma" pitchFamily="34" charset="0"/>
                </a:rPr>
                <a:t>Source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latin typeface="+mn-lt"/>
                  <a:cs typeface="Tahoma" pitchFamily="34" charset="0"/>
                </a:rPr>
                <a:t>(program)</a:t>
              </a:r>
              <a:endParaRPr kumimoji="1" lang="en-US" sz="2000" dirty="0"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latin typeface="+mn-lt"/>
                <a:cs typeface="Tahoma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809688" y="2023679"/>
              <a:ext cx="762000" cy="162030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latin typeface="+mn-lt"/>
                </a:rPr>
                <a:t>Lexical</a:t>
              </a:r>
              <a:br>
                <a:rPr lang="en-US" sz="1200" dirty="0">
                  <a:latin typeface="+mn-lt"/>
                </a:rPr>
              </a:br>
              <a:r>
                <a:rPr lang="en-US" sz="1200" dirty="0">
                  <a:latin typeface="+mn-lt"/>
                </a:rPr>
                <a:t>Analysis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673784" y="2023680"/>
              <a:ext cx="779463" cy="1606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Syntax Analysis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Parsing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573884" y="2023680"/>
              <a:ext cx="590550" cy="1606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AST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271094" y="2023680"/>
              <a:ext cx="742950" cy="1606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latin typeface="+mn-lt"/>
                </a:rPr>
                <a:t>Symbol</a:t>
              </a:r>
              <a:br>
                <a:rPr lang="en-US" sz="1200" dirty="0">
                  <a:latin typeface="+mn-lt"/>
                </a:rPr>
              </a:br>
              <a:r>
                <a:rPr lang="en-US" sz="1200" dirty="0">
                  <a:latin typeface="+mn-lt"/>
                </a:rPr>
                <a:t>Table</a:t>
              </a:r>
              <a:br>
                <a:rPr lang="en-US" sz="1200" dirty="0">
                  <a:latin typeface="+mn-lt"/>
                </a:rPr>
              </a:br>
              <a:r>
                <a:rPr lang="en-US" sz="1200" dirty="0">
                  <a:latin typeface="+mn-lt"/>
                </a:rPr>
                <a:t>etc.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5137286" y="2023679"/>
              <a:ext cx="704850" cy="159208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chemeClr val="tx2"/>
                  </a:solidFill>
                  <a:latin typeface="+mn-lt"/>
                </a:rPr>
                <a:t>Inter.</a:t>
              </a:r>
              <a:br>
                <a:rPr lang="en-US" sz="1800" dirty="0">
                  <a:solidFill>
                    <a:schemeClr val="tx2"/>
                  </a:solidFill>
                  <a:latin typeface="+mn-lt"/>
                </a:rPr>
              </a:br>
              <a:r>
                <a:rPr lang="en-US" sz="1800" dirty="0">
                  <a:solidFill>
                    <a:schemeClr val="tx2"/>
                  </a:solidFill>
                  <a:latin typeface="+mn-lt"/>
                </a:rPr>
                <a:t>Rep.</a:t>
              </a:r>
              <a:br>
                <a:rPr lang="en-US" sz="1800" dirty="0">
                  <a:solidFill>
                    <a:schemeClr val="tx2"/>
                  </a:solidFill>
                  <a:latin typeface="+mn-lt"/>
                </a:rPr>
              </a:br>
              <a:r>
                <a:rPr lang="en-US" sz="1800" dirty="0">
                  <a:solidFill>
                    <a:schemeClr val="tx2"/>
                  </a:solidFill>
                  <a:latin typeface="+mn-lt"/>
                </a:rPr>
                <a:t>(IR)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5953088" y="2023679"/>
              <a:ext cx="1066800" cy="15920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Code</a:t>
              </a:r>
              <a:br>
                <a:rPr lang="en-US" sz="1200">
                  <a:latin typeface="+mn-lt"/>
                </a:rPr>
              </a:br>
              <a:r>
                <a:rPr lang="en-US" sz="1200">
                  <a:latin typeface="+mn-lt"/>
                </a:rPr>
                <a:t>Generation</a:t>
              </a:r>
            </a:p>
          </p:txBody>
        </p:sp>
      </p:grp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507111" y="1128540"/>
            <a:ext cx="1470150" cy="1637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Source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(executable)</a:t>
            </a: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hree-</a:t>
            </a:r>
            <a:r>
              <a:rPr lang="en-US" b="1" dirty="0" smtClean="0"/>
              <a:t>A</a:t>
            </a:r>
            <a:r>
              <a:rPr lang="en-US" dirty="0" smtClean="0"/>
              <a:t>ddress </a:t>
            </a:r>
            <a:r>
              <a:rPr lang="en-US" b="1" dirty="0" smtClean="0"/>
              <a:t>C</a:t>
            </a:r>
            <a:r>
              <a:rPr lang="en-US" dirty="0" smtClean="0"/>
              <a:t>ode IR</a:t>
            </a:r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popular form of IR</a:t>
            </a:r>
          </a:p>
          <a:p>
            <a:r>
              <a:rPr lang="en-US" dirty="0" smtClean="0"/>
              <a:t>High-level assembly where instructions have at most three operands</a:t>
            </a:r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51</a:t>
            </a:fld>
            <a:endParaRPr lang="he-IL" dirty="0"/>
          </a:p>
        </p:txBody>
      </p:sp>
      <p:pic>
        <p:nvPicPr>
          <p:cNvPr id="10" name="Picture 4" descr="https://encrypted-tbn1.gstatic.com/images?q=tbn:ANd9GcT_NfumM0CT3olSnj8P0F5INlshvqY2YBtmbQ6uuo4WHSpnX_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4940" y="134146"/>
            <a:ext cx="1152128" cy="14946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920372" y="1556792"/>
            <a:ext cx="110126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Chapter 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11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by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07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Sub-expressions example</a:t>
            </a:r>
            <a:endParaRPr lang="en-US" dirty="0">
              <a:latin typeface="+mn-lt"/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16124"/>
            <a:ext cx="3096344" cy="23329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c;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d;</a:t>
            </a:r>
          </a:p>
          <a:p>
            <a:pPr>
              <a:buNone/>
            </a:pPr>
            <a:r>
              <a:rPr lang="en-US" sz="2000" b="1" dirty="0" smtClean="0">
                <a:cs typeface="Courier New" pitchFamily="49" charset="0"/>
              </a:rPr>
              <a:t>a = b + c + d;</a:t>
            </a:r>
          </a:p>
          <a:p>
            <a:pPr>
              <a:buNone/>
            </a:pPr>
            <a:r>
              <a:rPr lang="pt-BR" sz="2000" b="1" dirty="0" smtClean="0">
                <a:cs typeface="Courier New" pitchFamily="49" charset="0"/>
              </a:rPr>
              <a:t>b = a * a + b * b;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53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196752"/>
            <a:ext cx="10491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Source</a:t>
            </a:r>
            <a:endParaRPr lang="he-IL" sz="24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6681" y="1196752"/>
            <a:ext cx="43999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IR</a:t>
            </a:r>
            <a:endParaRPr lang="he-IL" sz="2400" b="1" dirty="0">
              <a:latin typeface="+mn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706680" y="1772816"/>
            <a:ext cx="38257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>_t0 = b + c;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a = _t0 + d;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_t1 = a * a;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_t2 = b * b;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b = _t1 + _t2;</a:t>
            </a:r>
            <a:endParaRPr lang="en-US" sz="2000" b="1" dirty="0">
              <a:latin typeface="+mn-lt"/>
              <a:cs typeface="Courier New" pitchFamily="49" charset="0"/>
            </a:endParaRPr>
          </a:p>
        </p:txBody>
      </p:sp>
      <p:cxnSp>
        <p:nvCxnSpPr>
          <p:cNvPr id="19" name="מחבר ישר 18"/>
          <p:cNvCxnSpPr/>
          <p:nvPr/>
        </p:nvCxnSpPr>
        <p:spPr>
          <a:xfrm>
            <a:off x="4139952" y="1268760"/>
            <a:ext cx="0" cy="36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2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Sub-expressions 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16124"/>
            <a:ext cx="3096344" cy="23329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c;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d;</a:t>
            </a:r>
          </a:p>
          <a:p>
            <a:pPr>
              <a:buNone/>
            </a:pPr>
            <a:r>
              <a:rPr lang="en-US" sz="2000" b="1" dirty="0" smtClean="0">
                <a:cs typeface="Courier New" pitchFamily="49" charset="0"/>
              </a:rPr>
              <a:t>a = b + c + d;</a:t>
            </a:r>
          </a:p>
          <a:p>
            <a:pPr>
              <a:buNone/>
            </a:pPr>
            <a:r>
              <a:rPr lang="pt-BR" sz="2000" b="1" dirty="0" smtClean="0">
                <a:cs typeface="Courier New" pitchFamily="49" charset="0"/>
              </a:rPr>
              <a:t>b = a * a + b * b;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54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4706680" y="1772816"/>
            <a:ext cx="38257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_t0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 = b + c;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a =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_t0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 + d;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_t1 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= a * a;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_t2 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= b * b;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b =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_t1 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+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_t2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;</a:t>
            </a:r>
            <a:endParaRPr lang="en-US" sz="2000" b="1" dirty="0">
              <a:latin typeface="+mn-lt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1196752"/>
            <a:ext cx="10491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Source</a:t>
            </a:r>
            <a:endParaRPr lang="he-IL" sz="24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6681" y="1196752"/>
            <a:ext cx="243476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LIR (</a:t>
            </a:r>
            <a:r>
              <a:rPr lang="en-US" sz="2400" b="1" dirty="0" err="1" smtClean="0">
                <a:latin typeface="+mn-lt"/>
              </a:rPr>
              <a:t>unoptimized</a:t>
            </a:r>
            <a:r>
              <a:rPr lang="en-US" sz="2400" b="1" dirty="0" smtClean="0">
                <a:latin typeface="+mn-lt"/>
              </a:rPr>
              <a:t>)</a:t>
            </a:r>
            <a:endParaRPr lang="he-IL" sz="2400" b="1" dirty="0">
              <a:latin typeface="+mn-lt"/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4427984" y="5320022"/>
            <a:ext cx="2520280" cy="1152128"/>
          </a:xfrm>
          <a:prstGeom prst="wedgeRectCallout">
            <a:avLst>
              <a:gd name="adj1" fmla="val -100"/>
              <a:gd name="adj2" fmla="val -856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Temporaries explicitly store intermediate values resulting from sub-expressions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cxnSp>
        <p:nvCxnSpPr>
          <p:cNvPr id="11" name="מחבר ישר 10"/>
          <p:cNvCxnSpPr/>
          <p:nvPr/>
        </p:nvCxnSpPr>
        <p:spPr>
          <a:xfrm>
            <a:off x="4139952" y="1268760"/>
            <a:ext cx="0" cy="36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Variable assignments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320480"/>
          </a:xfrm>
        </p:spPr>
        <p:txBody>
          <a:bodyPr>
            <a:norm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var</a:t>
            </a:r>
            <a:r>
              <a:rPr lang="en-US" baseline="-25000" dirty="0" smtClean="0"/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var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op</a:t>
            </a:r>
            <a:r>
              <a:rPr lang="en-US" dirty="0" smtClean="0"/>
              <a:t> var</a:t>
            </a:r>
            <a:r>
              <a:rPr lang="en-US" baseline="-25000" dirty="0" smtClean="0"/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constant </a:t>
            </a:r>
            <a:r>
              <a:rPr lang="en-US" b="1" dirty="0" smtClean="0"/>
              <a:t>op</a:t>
            </a:r>
            <a:r>
              <a:rPr lang="en-US" dirty="0" smtClean="0"/>
              <a:t> var</a:t>
            </a:r>
            <a:r>
              <a:rPr lang="en-US" baseline="-25000" dirty="0" smtClean="0"/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var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op</a:t>
            </a:r>
            <a:r>
              <a:rPr lang="en-US" dirty="0" smtClean="0"/>
              <a:t> 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= constant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b="1" dirty="0" smtClean="0"/>
              <a:t>op</a:t>
            </a:r>
            <a:r>
              <a:rPr lang="en-US" dirty="0" smtClean="0"/>
              <a:t> constant</a:t>
            </a:r>
            <a:r>
              <a:rPr lang="en-US" baseline="-25000" dirty="0" smtClean="0"/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Permitted operators are </a:t>
            </a:r>
            <a:r>
              <a:rPr lang="en-US" b="1" dirty="0" smtClean="0"/>
              <a:t>+, -, *, /, %</a:t>
            </a:r>
            <a:endParaRPr lang="he-IL" baseline="-250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55</a:t>
            </a:fld>
            <a:endParaRPr lang="he-IL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823857" y="1236030"/>
            <a:ext cx="3156857" cy="1328023"/>
          </a:xfrm>
          <a:prstGeom prst="wedgeRoundRectCallout">
            <a:avLst>
              <a:gd name="adj1" fmla="val -40298"/>
              <a:gd name="adj2" fmla="val 66006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In the </a:t>
            </a:r>
            <a:r>
              <a:rPr lang="en-US" dirty="0" err="1" smtClean="0">
                <a:latin typeface="+mn-lt"/>
              </a:rPr>
              <a:t>impl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var</a:t>
            </a:r>
            <a:r>
              <a:rPr lang="en-US" dirty="0" smtClean="0">
                <a:latin typeface="+mn-lt"/>
              </a:rPr>
              <a:t> is replaced by a pointer to the symbol table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823856" y="2928257"/>
            <a:ext cx="3156857" cy="1328023"/>
          </a:xfrm>
          <a:prstGeom prst="wedgeRoundRectCallout">
            <a:avLst>
              <a:gd name="adj1" fmla="val -38919"/>
              <a:gd name="adj2" fmla="val 66006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 </a:t>
            </a:r>
            <a:r>
              <a:rPr lang="en-US" smtClean="0">
                <a:latin typeface="+mn-lt"/>
              </a:rPr>
              <a:t>compiler-generated temporary </a:t>
            </a:r>
            <a:r>
              <a:rPr lang="en-US" dirty="0" smtClean="0">
                <a:latin typeface="+mn-lt"/>
              </a:rPr>
              <a:t>can be </a:t>
            </a:r>
            <a:r>
              <a:rPr lang="en-US" smtClean="0">
                <a:latin typeface="+mn-lt"/>
              </a:rPr>
              <a:t>used instead of a </a:t>
            </a:r>
            <a:r>
              <a:rPr lang="en-US" dirty="0" err="1" smtClean="0">
                <a:latin typeface="+mn-lt"/>
              </a:rPr>
              <a:t>var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4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8171" y="0"/>
            <a:ext cx="7772400" cy="1143000"/>
          </a:xfrm>
        </p:spPr>
        <p:txBody>
          <a:bodyPr/>
          <a:lstStyle/>
          <a:p>
            <a:r>
              <a:rPr lang="en-US" dirty="0" smtClean="0"/>
              <a:t>Booleans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880319"/>
          </a:xfrm>
        </p:spPr>
        <p:txBody>
          <a:bodyPr/>
          <a:lstStyle/>
          <a:p>
            <a:r>
              <a:rPr lang="en-US" dirty="0" smtClean="0"/>
              <a:t>Boolean variables are represented as integers that have zero or nonzero values</a:t>
            </a:r>
          </a:p>
          <a:p>
            <a:r>
              <a:rPr lang="en-US" dirty="0" smtClean="0"/>
              <a:t>In addition to the arithmetic operator, TAC supports &lt;, ==, ||, and &amp;&amp;</a:t>
            </a:r>
          </a:p>
          <a:p>
            <a:r>
              <a:rPr lang="en-US" dirty="0" smtClean="0"/>
              <a:t>How might you compile the following?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56</a:t>
            </a:fld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221088"/>
            <a:ext cx="33843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b = (x &lt;= y);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4283968" y="4221088"/>
            <a:ext cx="0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4008" y="4221088"/>
            <a:ext cx="439248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_t0 = x &lt; y;</a:t>
            </a:r>
          </a:p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_t1 = x == y;</a:t>
            </a:r>
          </a:p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b = _t0 || _t1;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817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Unary operators</a:t>
            </a:r>
            <a:endParaRPr lang="en-US" sz="4000" dirty="0"/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3"/>
            <a:ext cx="8229600" cy="1584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might you compile the following assignments from unary statements?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57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403648" y="2852936"/>
            <a:ext cx="22322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y = -x;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284385"/>
            <a:ext cx="22322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z := !w;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2636912"/>
            <a:ext cx="26642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y = 0 - x;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4284385"/>
            <a:ext cx="28803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z = w == 0;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4427984" y="2636912"/>
            <a:ext cx="0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0072" y="3212976"/>
            <a:ext cx="29523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y = -1 * x;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0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9355" y="0"/>
            <a:ext cx="7772400" cy="1143000"/>
          </a:xfrm>
        </p:spPr>
        <p:txBody>
          <a:bodyPr/>
          <a:lstStyle/>
          <a:p>
            <a:r>
              <a:rPr lang="en-US" dirty="0" smtClean="0"/>
              <a:t>Control flow </a:t>
            </a:r>
            <a:r>
              <a:rPr lang="en-US" dirty="0"/>
              <a:t>instructions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1"/>
          </p:nvPr>
        </p:nvSpPr>
        <p:spPr>
          <a:xfrm>
            <a:off x="395111" y="1238015"/>
            <a:ext cx="8551333" cy="4114800"/>
          </a:xfrm>
        </p:spPr>
        <p:txBody>
          <a:bodyPr>
            <a:noAutofit/>
          </a:bodyPr>
          <a:lstStyle/>
          <a:p>
            <a:r>
              <a:rPr lang="en-US" sz="2800" dirty="0"/>
              <a:t>Label </a:t>
            </a:r>
            <a:r>
              <a:rPr lang="en-US" sz="2800" dirty="0" smtClean="0"/>
              <a:t>introduction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label_name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: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/>
              <a:t>Indicates a point in the code that can be jumped to</a:t>
            </a:r>
          </a:p>
          <a:p>
            <a:r>
              <a:rPr lang="en-US" sz="2800" dirty="0" smtClean="0"/>
              <a:t>Unconditional </a:t>
            </a:r>
            <a:r>
              <a:rPr lang="en-US" sz="2800" dirty="0"/>
              <a:t>jump: go to </a:t>
            </a:r>
            <a:r>
              <a:rPr lang="en-US" sz="2800" dirty="0" smtClean="0"/>
              <a:t>instruction following label </a:t>
            </a:r>
            <a:r>
              <a:rPr lang="en-US" sz="2800" dirty="0"/>
              <a:t>L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Conditional jump: test condition variable </a:t>
            </a:r>
            <a:r>
              <a:rPr lang="en-US" sz="2800" dirty="0" smtClean="0"/>
              <a:t>t;</a:t>
            </a:r>
            <a:br>
              <a:rPr lang="en-US" sz="2800" dirty="0" smtClean="0"/>
            </a:br>
            <a:r>
              <a:rPr lang="en-US" sz="2800" dirty="0" smtClean="0"/>
              <a:t>if 0, </a:t>
            </a:r>
            <a:r>
              <a:rPr lang="en-US" sz="2800" dirty="0"/>
              <a:t>jump to label L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L;</a:t>
            </a:r>
          </a:p>
          <a:p>
            <a:r>
              <a:rPr lang="en-US" sz="2800" dirty="0" smtClean="0">
                <a:cs typeface="Courier New" pitchFamily="49" charset="0"/>
              </a:rPr>
              <a:t>Similarly</a:t>
            </a:r>
            <a:r>
              <a:rPr lang="en-US" sz="2800" dirty="0" smtClean="0"/>
              <a:t> : test condition variable t;</a:t>
            </a:r>
            <a:br>
              <a:rPr lang="en-US" sz="2800" dirty="0" smtClean="0"/>
            </a:br>
            <a:r>
              <a:rPr lang="en-US" sz="2800" dirty="0" smtClean="0"/>
              <a:t>if not zero, jump to label L</a:t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IfNZ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L;</a:t>
            </a: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8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Control-flow example – conditions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268760"/>
            <a:ext cx="2619375" cy="34130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(x &lt; y)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z =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z = y;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z * z;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59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4706680" y="2665612"/>
            <a:ext cx="39697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&lt; y;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_t0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z * z;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4139952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2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type system of a programming language is a way to define how “good” program “behave”</a:t>
            </a:r>
          </a:p>
          <a:p>
            <a:pPr lvl="1"/>
            <a:r>
              <a:rPr lang="en-US" dirty="0" smtClean="0"/>
              <a:t>Good programs = well-typed programs</a:t>
            </a:r>
          </a:p>
          <a:p>
            <a:pPr lvl="1"/>
            <a:r>
              <a:rPr lang="en-US" dirty="0" smtClean="0"/>
              <a:t>Bad programs = not well typed </a:t>
            </a:r>
          </a:p>
          <a:p>
            <a:endParaRPr lang="en-US" dirty="0" smtClean="0"/>
          </a:p>
          <a:p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Static typing – most checking at compile time</a:t>
            </a:r>
          </a:p>
          <a:p>
            <a:pPr lvl="1"/>
            <a:r>
              <a:rPr lang="en-US" dirty="0" smtClean="0"/>
              <a:t>Dynamic typing – most checking at runtime</a:t>
            </a:r>
          </a:p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Automatically infer types for a program (or show that there is no valid typing)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615" y="0"/>
            <a:ext cx="7772400" cy="1143000"/>
          </a:xfrm>
        </p:spPr>
        <p:txBody>
          <a:bodyPr/>
          <a:lstStyle/>
          <a:p>
            <a:r>
              <a:rPr lang="en-US" dirty="0" smtClean="0"/>
              <a:t>Control-flow example – loops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2907407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(x &lt; y)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x = x * 2;</a:t>
            </a:r>
          </a:p>
          <a:p>
            <a:pPr>
              <a:buNone/>
            </a:pPr>
            <a:r>
              <a:rPr lang="he-IL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60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4706680" y="1340768"/>
            <a:ext cx="3969776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&lt; y;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_t0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2;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y = x;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4139952" y="1268760"/>
            <a:ext cx="0" cy="4392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Procedures / Functions 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(){ 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y=1, x=0;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=f(a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print(x)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}</a:t>
            </a: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What happens in runtime?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61</a:t>
            </a:fld>
            <a:endParaRPr lang="he-IL"/>
          </a:p>
        </p:txBody>
      </p:sp>
      <p:sp>
        <p:nvSpPr>
          <p:cNvPr id="2" name="Rectangle 1"/>
          <p:cNvSpPr/>
          <p:nvPr/>
        </p:nvSpPr>
        <p:spPr bwMode="auto">
          <a:xfrm>
            <a:off x="4052992" y="4909028"/>
            <a:ext cx="783579" cy="936768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51566" y="5844345"/>
            <a:ext cx="783579" cy="936768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277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0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 </a:t>
            </a:r>
            <a:br>
              <a:rPr lang="en-US" dirty="0" smtClean="0"/>
            </a:br>
            <a:r>
              <a:rPr lang="en-US" sz="3200" dirty="0" smtClean="0"/>
              <a:t>(popular convention)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962386" y="1996251"/>
            <a:ext cx="5136444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62386" y="3183466"/>
            <a:ext cx="513644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62386" y="3853274"/>
            <a:ext cx="5136444" cy="91628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2386" y="4777082"/>
            <a:ext cx="5136444" cy="91628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1439333" y="4054592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1441214" y="4959585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5926" y="1872074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7215" y="5110104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1887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logical stack frame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131410" y="198884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410" y="234888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410" y="270892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410" y="306896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410" y="34290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410" y="378904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410" y="414908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410" y="450912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410" y="486916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410" y="52292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5" name="סוגר מסולסל שמאלי 14"/>
          <p:cNvSpPr/>
          <p:nvPr/>
        </p:nvSpPr>
        <p:spPr>
          <a:xfrm>
            <a:off x="2411330" y="1988840"/>
            <a:ext cx="432048" cy="136815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467114" y="234888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7" name="סוגר מסולסל שמאלי 16"/>
          <p:cNvSpPr/>
          <p:nvPr/>
        </p:nvSpPr>
        <p:spPr>
          <a:xfrm>
            <a:off x="2411330" y="3429000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467114" y="4149080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371770" y="1916832"/>
            <a:ext cx="432048" cy="367240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947834" y="342900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function f(a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,…,a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7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Procedures / Functions 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procedure call instruction </a:t>
            </a: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pushes</a:t>
            </a:r>
            <a:r>
              <a:rPr lang="en-US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arguments to stack and </a:t>
            </a:r>
            <a:r>
              <a:rPr lang="en-US" sz="2800" b="1" dirty="0" smtClean="0">
                <a:solidFill>
                  <a:srgbClr val="1A8CFF"/>
                </a:solidFill>
              </a:rPr>
              <a:t>jumps</a:t>
            </a:r>
            <a:r>
              <a:rPr lang="en-US" sz="2800" dirty="0" smtClean="0"/>
              <a:t> to the function label</a:t>
            </a:r>
            <a:br>
              <a:rPr lang="en-US" sz="2800" dirty="0" smtClean="0"/>
            </a:br>
            <a:r>
              <a:rPr lang="en-US" sz="2800" dirty="0" smtClean="0"/>
              <a:t>A statement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x=f(a1,…,an); </a:t>
            </a:r>
            <a:r>
              <a:rPr lang="en-US" sz="2800" dirty="0" smtClean="0"/>
              <a:t>looks like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a1; …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an;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Call f;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Pop x;</a:t>
            </a:r>
            <a:r>
              <a:rPr lang="en-US" sz="2800" dirty="0" smtClean="0"/>
              <a:t> // </a:t>
            </a:r>
            <a:r>
              <a:rPr lang="en-US" sz="2800" b="1" dirty="0" smtClean="0">
                <a:solidFill>
                  <a:srgbClr val="1A8CFF"/>
                </a:solidFill>
              </a:rPr>
              <a:t>pop</a:t>
            </a:r>
            <a:r>
              <a:rPr lang="en-US" sz="2800" dirty="0" smtClean="0">
                <a:solidFill>
                  <a:srgbClr val="1A8CFF"/>
                </a:solidFill>
              </a:rPr>
              <a:t> </a:t>
            </a:r>
            <a:r>
              <a:rPr lang="en-US" sz="2800" dirty="0" smtClean="0"/>
              <a:t>returned value, and copy to it</a:t>
            </a:r>
            <a:endParaRPr lang="en-US" sz="2800" dirty="0"/>
          </a:p>
          <a:p>
            <a:r>
              <a:rPr lang="en-US" sz="2800" dirty="0" smtClean="0"/>
              <a:t>Returning a value is done by </a:t>
            </a:r>
            <a:r>
              <a:rPr lang="en-US" sz="2800" b="1" dirty="0" smtClean="0">
                <a:solidFill>
                  <a:srgbClr val="1A8CFF"/>
                </a:solidFill>
              </a:rPr>
              <a:t>pushing</a:t>
            </a:r>
            <a:r>
              <a:rPr lang="en-US" sz="2800" dirty="0" smtClean="0"/>
              <a:t> it to the stack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 x;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r>
              <a:rPr lang="en-US" sz="2800" b="1" dirty="0" smtClean="0">
                <a:solidFill>
                  <a:srgbClr val="1A8CFF"/>
                </a:solidFill>
                <a:cs typeface="Courier New" pitchFamily="49" charset="0"/>
              </a:rPr>
              <a:t>Return control </a:t>
            </a:r>
            <a:r>
              <a:rPr lang="en-US" sz="2800" dirty="0" smtClean="0">
                <a:cs typeface="Courier New" pitchFamily="49" charset="0"/>
              </a:rPr>
              <a:t>to caller (and </a:t>
            </a:r>
            <a:r>
              <a:rPr lang="en-US" sz="2800" b="1" dirty="0" smtClean="0">
                <a:solidFill>
                  <a:srgbClr val="1A8CFF"/>
                </a:solidFill>
                <a:cs typeface="Courier New" pitchFamily="49" charset="0"/>
              </a:rPr>
              <a:t>roll up stack</a:t>
            </a:r>
            <a:r>
              <a:rPr lang="en-US" sz="2800" dirty="0" smtClean="0">
                <a:cs typeface="Courier New" pitchFamily="49" charset="0"/>
              </a:rPr>
              <a:t>)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36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Functions 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432048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y * z;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w;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SimpleFunction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(137);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65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5570776" y="1340768"/>
            <a:ext cx="274564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* y;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_t1 = _t0 * z;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_t1;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Pop w;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5076056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access instructions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Copy</a:t>
            </a:r>
            <a:r>
              <a:rPr lang="en-US" dirty="0"/>
              <a:t> instruction: a = b</a:t>
            </a:r>
          </a:p>
          <a:p>
            <a:r>
              <a:rPr lang="en-US" b="1" dirty="0"/>
              <a:t>Load/store </a:t>
            </a:r>
            <a:r>
              <a:rPr lang="en-US" dirty="0"/>
              <a:t>instructions:</a:t>
            </a:r>
            <a:br>
              <a:rPr lang="en-US" dirty="0"/>
            </a:br>
            <a:r>
              <a:rPr lang="en-US" dirty="0"/>
              <a:t>	a = *b		*a = b</a:t>
            </a:r>
          </a:p>
          <a:p>
            <a:r>
              <a:rPr lang="en-US" b="1" dirty="0"/>
              <a:t>Address of </a:t>
            </a:r>
            <a:r>
              <a:rPr lang="en-US" dirty="0"/>
              <a:t>instruction a=&amp;b</a:t>
            </a:r>
          </a:p>
          <a:p>
            <a:r>
              <a:rPr lang="en-US" b="1" dirty="0" smtClean="0"/>
              <a:t>Array </a:t>
            </a:r>
            <a:r>
              <a:rPr lang="en-US" b="1" dirty="0"/>
              <a:t>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b[</a:t>
            </a:r>
            <a:r>
              <a:rPr lang="en-US" dirty="0" err="1"/>
              <a:t>i</a:t>
            </a:r>
            <a:r>
              <a:rPr lang="en-US" dirty="0"/>
              <a:t>]		a[</a:t>
            </a:r>
            <a:r>
              <a:rPr lang="en-US" dirty="0" err="1"/>
              <a:t>i</a:t>
            </a:r>
            <a:r>
              <a:rPr lang="en-US" dirty="0"/>
              <a:t>] = b</a:t>
            </a:r>
          </a:p>
          <a:p>
            <a:r>
              <a:rPr lang="en-US" b="1" dirty="0"/>
              <a:t>Field 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</a:t>
            </a:r>
            <a:r>
              <a:rPr lang="en-US" dirty="0" smtClean="0"/>
              <a:t>b[f]	</a:t>
            </a:r>
            <a:r>
              <a:rPr lang="en-US" dirty="0"/>
              <a:t>	</a:t>
            </a:r>
            <a:r>
              <a:rPr lang="en-US" dirty="0" smtClean="0"/>
              <a:t>a[f] </a:t>
            </a:r>
            <a:r>
              <a:rPr lang="en-US" dirty="0"/>
              <a:t>= </a:t>
            </a:r>
            <a:r>
              <a:rPr lang="en-US" dirty="0" smtClean="0"/>
              <a:t>b</a:t>
            </a:r>
          </a:p>
          <a:p>
            <a:r>
              <a:rPr lang="en-US" b="1" dirty="0" smtClean="0"/>
              <a:t>Memory allocation</a:t>
            </a:r>
            <a:r>
              <a:rPr lang="en-US" dirty="0" smtClean="0"/>
              <a:t> instruction: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a = </a:t>
            </a:r>
            <a:r>
              <a:rPr lang="en-US" dirty="0" err="1" smtClean="0"/>
              <a:t>alloc</a:t>
            </a:r>
            <a:r>
              <a:rPr lang="en-US" dirty="0" smtClean="0"/>
              <a:t>(size)</a:t>
            </a:r>
          </a:p>
          <a:p>
            <a:pPr lvl="1"/>
            <a:r>
              <a:rPr lang="en-US" dirty="0" smtClean="0"/>
              <a:t>Sometimes left out (e.g., </a:t>
            </a:r>
            <a:r>
              <a:rPr lang="en-US" dirty="0" err="1" smtClean="0"/>
              <a:t>malloc</a:t>
            </a:r>
            <a:r>
              <a:rPr lang="en-US" dirty="0" smtClean="0"/>
              <a:t> is a procedure in C)</a:t>
            </a:r>
            <a:endParaRPr lang="en-US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36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access instructions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Copy</a:t>
            </a:r>
            <a:r>
              <a:rPr lang="en-US" dirty="0"/>
              <a:t> instruction: a = b</a:t>
            </a:r>
          </a:p>
          <a:p>
            <a:r>
              <a:rPr lang="en-US" b="1" dirty="0"/>
              <a:t>Load/store </a:t>
            </a:r>
            <a:r>
              <a:rPr lang="en-US" dirty="0"/>
              <a:t>instructions: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1A8CFF"/>
                </a:solidFill>
              </a:rPr>
              <a:t>a = *b		*a = b</a:t>
            </a:r>
          </a:p>
          <a:p>
            <a:r>
              <a:rPr lang="en-US" b="1" dirty="0"/>
              <a:t>Address of </a:t>
            </a:r>
            <a:r>
              <a:rPr lang="en-US" dirty="0"/>
              <a:t>instruction a=&amp;b</a:t>
            </a:r>
          </a:p>
          <a:p>
            <a:r>
              <a:rPr lang="en-US" b="1" dirty="0" smtClean="0"/>
              <a:t>Array </a:t>
            </a:r>
            <a:r>
              <a:rPr lang="en-US" b="1" dirty="0"/>
              <a:t>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b[</a:t>
            </a:r>
            <a:r>
              <a:rPr lang="en-US" dirty="0" err="1"/>
              <a:t>i</a:t>
            </a:r>
            <a:r>
              <a:rPr lang="en-US" dirty="0"/>
              <a:t>]		a[</a:t>
            </a:r>
            <a:r>
              <a:rPr lang="en-US" dirty="0" err="1"/>
              <a:t>i</a:t>
            </a:r>
            <a:r>
              <a:rPr lang="en-US" dirty="0"/>
              <a:t>] = b</a:t>
            </a:r>
          </a:p>
          <a:p>
            <a:r>
              <a:rPr lang="en-US" b="1" dirty="0"/>
              <a:t>Field 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</a:t>
            </a:r>
            <a:r>
              <a:rPr lang="en-US" dirty="0" smtClean="0"/>
              <a:t>b[f]	</a:t>
            </a:r>
            <a:r>
              <a:rPr lang="en-US" dirty="0"/>
              <a:t>	</a:t>
            </a:r>
            <a:r>
              <a:rPr lang="en-US" dirty="0" smtClean="0"/>
              <a:t>a[f] </a:t>
            </a:r>
            <a:r>
              <a:rPr lang="en-US" dirty="0"/>
              <a:t>= </a:t>
            </a:r>
            <a:r>
              <a:rPr lang="en-US" dirty="0" smtClean="0"/>
              <a:t>b</a:t>
            </a:r>
          </a:p>
          <a:p>
            <a:r>
              <a:rPr lang="en-US" b="1" dirty="0" smtClean="0"/>
              <a:t>Memory allocation</a:t>
            </a:r>
            <a:r>
              <a:rPr lang="en-US" dirty="0" smtClean="0"/>
              <a:t> instruction: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a = </a:t>
            </a:r>
            <a:r>
              <a:rPr lang="en-US" dirty="0" err="1" smtClean="0"/>
              <a:t>alloc</a:t>
            </a:r>
            <a:r>
              <a:rPr lang="en-US" dirty="0" smtClean="0"/>
              <a:t>(size)</a:t>
            </a:r>
          </a:p>
          <a:p>
            <a:pPr lvl="1"/>
            <a:r>
              <a:rPr lang="en-US" dirty="0" smtClean="0"/>
              <a:t>Sometimes left out (e.g., </a:t>
            </a:r>
            <a:r>
              <a:rPr lang="en-US" dirty="0" err="1" smtClean="0"/>
              <a:t>malloc</a:t>
            </a:r>
            <a:r>
              <a:rPr lang="en-US" dirty="0" smtClean="0"/>
              <a:t> is a procedure in C)</a:t>
            </a:r>
            <a:endParaRPr lang="en-US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1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Array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05000" y="2488418"/>
            <a:ext cx="48768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t1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:=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&amp;y      ; t1 = address-of y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t2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:= t1 + i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; t2 =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address of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y[i]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x  := *t2      ; loads the value located at y[i]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13238" y="5036035"/>
            <a:ext cx="4876800" cy="12123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t1   :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&amp;x      ; t1 = address-of x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t2   :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= t1 + i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; t2 =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address of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x[i]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*t2 := y         ;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store through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pointer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897746"/>
            <a:ext cx="139373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t"/>
            <a:r>
              <a:rPr lang="en-US" sz="3200" dirty="0">
                <a:latin typeface="+mn-lt"/>
              </a:rPr>
              <a:t>x := y[i]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4439870"/>
            <a:ext cx="139373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t"/>
            <a:r>
              <a:rPr lang="en-US" sz="3200" dirty="0">
                <a:latin typeface="+mn-lt"/>
              </a:rPr>
              <a:t>x[i] := y</a:t>
            </a:r>
          </a:p>
        </p:txBody>
      </p:sp>
    </p:spTree>
    <p:extLst>
      <p:ext uri="{BB962C8B-B14F-4D97-AF65-F5344CB8AC3E}">
        <p14:creationId xmlns:p14="http://schemas.microsoft.com/office/powerpoint/2010/main" val="10921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 Rules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24DA-9274-4262-9DDD-C8E7DA5B309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2506218" y="2057400"/>
            <a:ext cx="4129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>
                <a:latin typeface="Tahoma" pitchFamily="34" charset="0"/>
              </a:rPr>
              <a:t>If 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E1</a:t>
            </a:r>
            <a:r>
              <a:rPr lang="en-US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has type </a:t>
            </a:r>
            <a:r>
              <a:rPr lang="en-US" dirty="0" err="1">
                <a:solidFill>
                  <a:srgbClr val="7030A0"/>
                </a:solidFill>
                <a:latin typeface="Tahoma" pitchFamily="34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and 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E2</a:t>
            </a:r>
            <a:r>
              <a:rPr lang="en-US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has type </a:t>
            </a:r>
            <a:r>
              <a:rPr lang="en-US" dirty="0" err="1">
                <a:solidFill>
                  <a:srgbClr val="7030A0"/>
                </a:solidFill>
                <a:latin typeface="Tahoma" pitchFamily="34" charset="0"/>
              </a:rPr>
              <a:t>int</a:t>
            </a:r>
            <a:r>
              <a:rPr lang="en-US" dirty="0">
                <a:latin typeface="Tahoma" pitchFamily="34" charset="0"/>
              </a:rPr>
              <a:t>, </a:t>
            </a:r>
            <a:br>
              <a:rPr lang="en-US" dirty="0">
                <a:latin typeface="Tahoma" pitchFamily="34" charset="0"/>
              </a:rPr>
            </a:br>
            <a:r>
              <a:rPr lang="en-US" dirty="0">
                <a:latin typeface="Tahoma" pitchFamily="34" charset="0"/>
              </a:rPr>
              <a:t>then </a:t>
            </a:r>
            <a:r>
              <a:rPr lang="en-US" dirty="0">
                <a:solidFill>
                  <a:srgbClr val="7030A0"/>
                </a:solidFill>
                <a:latin typeface="Tahoma" pitchFamily="34" charset="0"/>
              </a:rPr>
              <a:t>E1 + E2 </a:t>
            </a:r>
            <a:r>
              <a:rPr lang="en-US" dirty="0">
                <a:latin typeface="Tahoma" pitchFamily="34" charset="0"/>
              </a:rPr>
              <a:t>has type </a:t>
            </a:r>
            <a:r>
              <a:rPr lang="en-US" dirty="0" err="1">
                <a:solidFill>
                  <a:srgbClr val="7030A0"/>
                </a:solidFill>
                <a:latin typeface="Tahoma" pitchFamily="34" charset="0"/>
              </a:rPr>
              <a:t>int</a:t>
            </a:r>
            <a:endParaRPr lang="en-US" dirty="0">
              <a:solidFill>
                <a:srgbClr val="7030A0"/>
              </a:solidFill>
              <a:latin typeface="Tahoma" pitchFamily="34" charset="0"/>
            </a:endParaRPr>
          </a:p>
        </p:txBody>
      </p:sp>
      <p:grpSp>
        <p:nvGrpSpPr>
          <p:cNvPr id="538633" name="Group 9"/>
          <p:cNvGrpSpPr>
            <a:grpSpLocks/>
          </p:cNvGrpSpPr>
          <p:nvPr/>
        </p:nvGrpSpPr>
        <p:grpSpPr bwMode="auto">
          <a:xfrm>
            <a:off x="2990850" y="3733800"/>
            <a:ext cx="2990850" cy="990600"/>
            <a:chOff x="1668" y="2208"/>
            <a:chExt cx="1884" cy="624"/>
          </a:xfrm>
        </p:grpSpPr>
        <p:sp>
          <p:nvSpPr>
            <p:cNvPr id="538629" name="Line 5"/>
            <p:cNvSpPr>
              <a:spLocks noChangeShapeType="1"/>
            </p:cNvSpPr>
            <p:nvPr/>
          </p:nvSpPr>
          <p:spPr bwMode="auto">
            <a:xfrm>
              <a:off x="1704" y="249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30" name="Rectangle 6"/>
            <p:cNvSpPr>
              <a:spLocks noChangeArrowheads="1"/>
            </p:cNvSpPr>
            <p:nvPr/>
          </p:nvSpPr>
          <p:spPr bwMode="auto">
            <a:xfrm>
              <a:off x="1668" y="2208"/>
              <a:ext cx="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Tahoma" pitchFamily="34" charset="0"/>
                </a:rPr>
                <a:t>E1 : int</a:t>
              </a:r>
            </a:p>
          </p:txBody>
        </p:sp>
        <p:sp>
          <p:nvSpPr>
            <p:cNvPr id="538631" name="Rectangle 7"/>
            <p:cNvSpPr>
              <a:spLocks noChangeArrowheads="1"/>
            </p:cNvSpPr>
            <p:nvPr/>
          </p:nvSpPr>
          <p:spPr bwMode="auto">
            <a:xfrm>
              <a:off x="2820" y="2208"/>
              <a:ext cx="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Tahoma" pitchFamily="34" charset="0"/>
                </a:rPr>
                <a:t>E2 : int</a:t>
              </a:r>
            </a:p>
          </p:txBody>
        </p:sp>
        <p:sp>
          <p:nvSpPr>
            <p:cNvPr id="538632" name="Rectangle 8"/>
            <p:cNvSpPr>
              <a:spLocks noChangeArrowheads="1"/>
            </p:cNvSpPr>
            <p:nvPr/>
          </p:nvSpPr>
          <p:spPr bwMode="auto">
            <a:xfrm>
              <a:off x="2064" y="2544"/>
              <a:ext cx="12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Tahoma" pitchFamily="34" charset="0"/>
                </a:rPr>
                <a:t>E1 + E2 : 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9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392" y="0"/>
            <a:ext cx="7772400" cy="1143000"/>
          </a:xfrm>
        </p:spPr>
        <p:txBody>
          <a:bodyPr/>
          <a:lstStyle/>
          <a:p>
            <a:r>
              <a:rPr lang="en-US" dirty="0">
                <a:latin typeface="+mn-lt"/>
              </a:rPr>
              <a:t>Intermediate representation</a:t>
            </a:r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7891409-A450-4575-92F6-46F4255F2D66}" type="slidenum">
              <a:rPr lang="he-IL">
                <a:latin typeface="+mn-lt"/>
              </a:rPr>
              <a:pPr/>
              <a:t>70</a:t>
            </a:fld>
            <a:endParaRPr lang="en-US">
              <a:latin typeface="+mn-lt"/>
              <a:cs typeface="Tahoma" pitchFamily="34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67544" y="1052736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 language that is between the source language and the target language – not specific to any machine</a:t>
            </a:r>
          </a:p>
          <a:p>
            <a:pPr marL="342900" lvl="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Goal 1: </a:t>
            </a:r>
            <a:r>
              <a:rPr lang="en-US" sz="2800" dirty="0" smtClean="0">
                <a:latin typeface="+mn-lt"/>
              </a:rPr>
              <a:t>retargeting  compiler components for different source languages/target machines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092724" y="5575880"/>
            <a:ext cx="543739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+mn-lt"/>
                <a:cs typeface="Tahoma" pitchFamily="34" charset="0"/>
              </a:rPr>
              <a:t>C++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4103688" y="5577190"/>
            <a:ext cx="37702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+mn-lt"/>
                <a:cs typeface="Tahoma" pitchFamily="34" charset="0"/>
              </a:rPr>
              <a:t>IR</a:t>
            </a:r>
          </a:p>
        </p:txBody>
      </p:sp>
      <p:cxnSp>
        <p:nvCxnSpPr>
          <p:cNvPr id="47" name="AutoShape 6"/>
          <p:cNvCxnSpPr>
            <a:cxnSpLocks noChangeShapeType="1"/>
            <a:stCxn id="45" idx="3"/>
            <a:endCxn id="46" idx="1"/>
          </p:cNvCxnSpPr>
          <p:nvPr/>
        </p:nvCxnSpPr>
        <p:spPr bwMode="auto">
          <a:xfrm>
            <a:off x="2636463" y="5760546"/>
            <a:ext cx="1467225" cy="13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707063" y="4643844"/>
            <a:ext cx="10048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+mn-lt"/>
                <a:cs typeface="Tahoma" pitchFamily="34" charset="0"/>
              </a:rPr>
              <a:t>Pentium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399088" y="5577190"/>
            <a:ext cx="15092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>
                <a:latin typeface="+mn-lt"/>
                <a:cs typeface="Tahoma" pitchFamily="34" charset="0"/>
              </a:rPr>
              <a:t>Java </a:t>
            </a:r>
            <a:r>
              <a:rPr lang="en-US" sz="1800" b="0" dirty="0" err="1">
                <a:latin typeface="+mn-lt"/>
                <a:cs typeface="Tahoma" pitchFamily="34" charset="0"/>
              </a:rPr>
              <a:t>bytecode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836444" y="6302648"/>
            <a:ext cx="700658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>
                <a:latin typeface="+mn-lt"/>
                <a:cs typeface="Tahoma" pitchFamily="34" charset="0"/>
              </a:rPr>
              <a:t>Sparc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cxnSp>
        <p:nvCxnSpPr>
          <p:cNvPr id="51" name="AutoShape 11"/>
          <p:cNvCxnSpPr>
            <a:cxnSpLocks noChangeShapeType="1"/>
            <a:stCxn id="46" idx="3"/>
            <a:endCxn id="48" idx="1"/>
          </p:cNvCxnSpPr>
          <p:nvPr/>
        </p:nvCxnSpPr>
        <p:spPr bwMode="auto">
          <a:xfrm flipV="1">
            <a:off x="4480714" y="4827201"/>
            <a:ext cx="1226349" cy="93465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52" name="AutoShape 12"/>
          <p:cNvCxnSpPr>
            <a:cxnSpLocks noChangeShapeType="1"/>
            <a:stCxn id="46" idx="3"/>
            <a:endCxn id="49" idx="1"/>
          </p:cNvCxnSpPr>
          <p:nvPr/>
        </p:nvCxnSpPr>
        <p:spPr bwMode="auto">
          <a:xfrm>
            <a:off x="4480714" y="5761856"/>
            <a:ext cx="91837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53" name="AutoShape 13"/>
          <p:cNvCxnSpPr>
            <a:cxnSpLocks noChangeShapeType="1"/>
            <a:stCxn id="46" idx="3"/>
            <a:endCxn id="50" idx="1"/>
          </p:cNvCxnSpPr>
          <p:nvPr/>
        </p:nvCxnSpPr>
        <p:spPr bwMode="auto">
          <a:xfrm>
            <a:off x="4480714" y="5761856"/>
            <a:ext cx="1355730" cy="72545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979712" y="6300028"/>
            <a:ext cx="8500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 smtClean="0">
                <a:latin typeface="+mn-lt"/>
                <a:cs typeface="Tahoma" pitchFamily="34" charset="0"/>
              </a:rPr>
              <a:t>Pyhton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105356" y="4643844"/>
            <a:ext cx="583663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+mn-lt"/>
                <a:cs typeface="Tahoma" pitchFamily="34" charset="0"/>
              </a:rPr>
              <a:t>Java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cxnSp>
        <p:nvCxnSpPr>
          <p:cNvPr id="56" name="AutoShape 6"/>
          <p:cNvCxnSpPr>
            <a:cxnSpLocks noChangeShapeType="1"/>
            <a:stCxn id="55" idx="3"/>
            <a:endCxn id="46" idx="1"/>
          </p:cNvCxnSpPr>
          <p:nvPr/>
        </p:nvCxnSpPr>
        <p:spPr bwMode="auto">
          <a:xfrm>
            <a:off x="2689019" y="4828510"/>
            <a:ext cx="1414669" cy="93334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57" name="AutoShape 6"/>
          <p:cNvCxnSpPr>
            <a:cxnSpLocks noChangeShapeType="1"/>
            <a:stCxn id="54" idx="3"/>
            <a:endCxn id="46" idx="1"/>
          </p:cNvCxnSpPr>
          <p:nvPr/>
        </p:nvCxnSpPr>
        <p:spPr bwMode="auto">
          <a:xfrm flipV="1">
            <a:off x="2829712" y="5761856"/>
            <a:ext cx="1273976" cy="7228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859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7891409-A450-4575-92F6-46F4255F2D66}" type="slidenum">
              <a:rPr lang="he-IL"/>
              <a:pPr/>
              <a:t>71</a:t>
            </a:fld>
            <a:endParaRPr lang="en-US">
              <a:cs typeface="Tahoma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092724" y="5575880"/>
            <a:ext cx="659155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Tahoma" pitchFamily="34" charset="0"/>
                <a:cs typeface="Tahoma" pitchFamily="34" charset="0"/>
              </a:rPr>
              <a:t>C++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03688" y="5577190"/>
            <a:ext cx="411162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IR</a:t>
            </a:r>
          </a:p>
        </p:txBody>
      </p:sp>
      <p:cxnSp>
        <p:nvCxnSpPr>
          <p:cNvPr id="18" name="AutoShape 6"/>
          <p:cNvCxnSpPr>
            <a:cxnSpLocks noChangeShapeType="1"/>
            <a:stCxn id="16" idx="3"/>
            <a:endCxn id="17" idx="1"/>
          </p:cNvCxnSpPr>
          <p:nvPr/>
        </p:nvCxnSpPr>
        <p:spPr bwMode="auto">
          <a:xfrm>
            <a:off x="2751879" y="5760546"/>
            <a:ext cx="1351809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707063" y="4643844"/>
            <a:ext cx="10048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Pentium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399088" y="5577190"/>
            <a:ext cx="162083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>
                <a:latin typeface="Tahoma" pitchFamily="34" charset="0"/>
                <a:cs typeface="Tahoma" pitchFamily="34" charset="0"/>
              </a:rPr>
              <a:t>Java </a:t>
            </a:r>
            <a:r>
              <a:rPr lang="en-US" sz="1800" b="0" dirty="0" err="1">
                <a:latin typeface="Tahoma" pitchFamily="34" charset="0"/>
                <a:cs typeface="Tahoma" pitchFamily="34" charset="0"/>
              </a:rPr>
              <a:t>bytecode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836444" y="6302648"/>
            <a:ext cx="7461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>
                <a:latin typeface="Tahoma" pitchFamily="34" charset="0"/>
                <a:cs typeface="Tahoma" pitchFamily="34" charset="0"/>
              </a:rPr>
              <a:t>Sparc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AutoShape 11"/>
          <p:cNvCxnSpPr>
            <a:cxnSpLocks noChangeShapeType="1"/>
            <a:stCxn id="17" idx="3"/>
            <a:endCxn id="20" idx="1"/>
          </p:cNvCxnSpPr>
          <p:nvPr/>
        </p:nvCxnSpPr>
        <p:spPr bwMode="auto">
          <a:xfrm flipV="1">
            <a:off x="4514850" y="4827201"/>
            <a:ext cx="1192213" cy="9333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24" name="AutoShape 12"/>
          <p:cNvCxnSpPr>
            <a:cxnSpLocks noChangeShapeType="1"/>
            <a:stCxn id="17" idx="3"/>
            <a:endCxn id="21" idx="1"/>
          </p:cNvCxnSpPr>
          <p:nvPr/>
        </p:nvCxnSpPr>
        <p:spPr bwMode="auto">
          <a:xfrm>
            <a:off x="4514850" y="5760546"/>
            <a:ext cx="884238" cy="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25" name="AutoShape 13"/>
          <p:cNvCxnSpPr>
            <a:cxnSpLocks noChangeShapeType="1"/>
            <a:stCxn id="17" idx="3"/>
            <a:endCxn id="22" idx="1"/>
          </p:cNvCxnSpPr>
          <p:nvPr/>
        </p:nvCxnSpPr>
        <p:spPr bwMode="auto">
          <a:xfrm>
            <a:off x="4514850" y="5760546"/>
            <a:ext cx="1321594" cy="72545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979712" y="6300028"/>
            <a:ext cx="885179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 smtClean="0">
                <a:latin typeface="Tahoma" pitchFamily="34" charset="0"/>
                <a:cs typeface="Tahoma" pitchFamily="34" charset="0"/>
              </a:rPr>
              <a:t>Pyhton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05356" y="4643844"/>
            <a:ext cx="633891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Tahoma" pitchFamily="34" charset="0"/>
                <a:cs typeface="Tahoma" pitchFamily="34" charset="0"/>
              </a:rPr>
              <a:t>Java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0" name="AutoShape 6"/>
          <p:cNvCxnSpPr>
            <a:cxnSpLocks noChangeShapeType="1"/>
            <a:stCxn id="29" idx="3"/>
            <a:endCxn id="17" idx="1"/>
          </p:cNvCxnSpPr>
          <p:nvPr/>
        </p:nvCxnSpPr>
        <p:spPr bwMode="auto">
          <a:xfrm>
            <a:off x="2739247" y="4828510"/>
            <a:ext cx="1364441" cy="93203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33" name="AutoShape 6"/>
          <p:cNvCxnSpPr>
            <a:cxnSpLocks noChangeShapeType="1"/>
            <a:stCxn id="28" idx="3"/>
            <a:endCxn id="17" idx="1"/>
          </p:cNvCxnSpPr>
          <p:nvPr/>
        </p:nvCxnSpPr>
        <p:spPr bwMode="auto">
          <a:xfrm flipV="1">
            <a:off x="2864891" y="5760546"/>
            <a:ext cx="1238797" cy="7241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rot="10800000" flipH="1" flipV="1">
            <a:off x="4103688" y="5762412"/>
            <a:ext cx="411162" cy="1587"/>
          </a:xfrm>
          <a:prstGeom prst="curvedConnector5">
            <a:avLst>
              <a:gd name="adj1" fmla="val -55597"/>
              <a:gd name="adj2" fmla="val -32700000"/>
              <a:gd name="adj3" fmla="val 155213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lg" len="sm"/>
          </a:ln>
          <a:effectLst/>
        </p:spPr>
      </p:cxn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743325" y="4897224"/>
            <a:ext cx="1030288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optimize</a:t>
            </a:r>
          </a:p>
        </p:txBody>
      </p:sp>
      <p:sp>
        <p:nvSpPr>
          <p:cNvPr id="38" name="חץ ימינה 26"/>
          <p:cNvSpPr/>
          <p:nvPr/>
        </p:nvSpPr>
        <p:spPr>
          <a:xfrm>
            <a:off x="2828244" y="4507667"/>
            <a:ext cx="1224136" cy="288032"/>
          </a:xfrm>
          <a:prstGeom prst="rightArrow">
            <a:avLst/>
          </a:prstGeom>
          <a:solidFill>
            <a:srgbClr val="66B3FF"/>
          </a:solidFill>
          <a:ln>
            <a:solidFill>
              <a:srgbClr val="1A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43808" y="4191413"/>
            <a:ext cx="114246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Lowering</a:t>
            </a:r>
            <a:endParaRPr lang="he-IL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חץ ימינה 30"/>
          <p:cNvSpPr/>
          <p:nvPr/>
        </p:nvSpPr>
        <p:spPr>
          <a:xfrm>
            <a:off x="4556436" y="4507667"/>
            <a:ext cx="1224136" cy="288032"/>
          </a:xfrm>
          <a:prstGeom prst="rightArrow">
            <a:avLst/>
          </a:prstGeom>
          <a:solidFill>
            <a:srgbClr val="66B3FF"/>
          </a:solidFill>
          <a:ln>
            <a:solidFill>
              <a:srgbClr val="1A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29437" y="4191413"/>
            <a:ext cx="126594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Code Gen.</a:t>
            </a:r>
            <a:endParaRPr lang="he-IL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685800" y="1694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Intermediate representation</a:t>
            </a:r>
            <a:endParaRPr lang="en-US" dirty="0"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472271" y="1052513"/>
            <a:ext cx="8229600" cy="34559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A language that is between the source language and the target language – not specific to any machine</a:t>
            </a:r>
          </a:p>
          <a:p>
            <a:r>
              <a:rPr lang="en-US" sz="2800" dirty="0" smtClean="0"/>
              <a:t>Goal 1: retargeting  compiler components for different source languages/target machines</a:t>
            </a:r>
          </a:p>
          <a:p>
            <a:r>
              <a:rPr lang="en-US" sz="2800" dirty="0" smtClean="0"/>
              <a:t>Goal 2: machine-independent optimizer</a:t>
            </a:r>
          </a:p>
          <a:p>
            <a:pPr lvl="1"/>
            <a:r>
              <a:rPr lang="en-US" sz="2400" dirty="0" smtClean="0"/>
              <a:t>Narrow interface: small number of instruction types</a:t>
            </a:r>
          </a:p>
        </p:txBody>
      </p:sp>
    </p:spTree>
    <p:extLst>
      <p:ext uri="{BB962C8B-B14F-4D97-AF65-F5344CB8AC3E}">
        <p14:creationId xmlns:p14="http://schemas.microsoft.com/office/powerpoint/2010/main" val="3256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dirty="0"/>
              <a:t>Multiple IRs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353425" cy="3348038"/>
          </a:xfrm>
        </p:spPr>
        <p:txBody>
          <a:bodyPr/>
          <a:lstStyle/>
          <a:p>
            <a:r>
              <a:rPr lang="en-US" dirty="0"/>
              <a:t>Some optimizations require high-level structure</a:t>
            </a:r>
          </a:p>
          <a:p>
            <a:r>
              <a:rPr lang="en-US" dirty="0"/>
              <a:t>Others more appropriate on low-level code</a:t>
            </a:r>
          </a:p>
          <a:p>
            <a:r>
              <a:rPr lang="en-US" dirty="0"/>
              <a:t>Solution: use multiple IR stages</a:t>
            </a:r>
          </a:p>
        </p:txBody>
      </p:sp>
      <p:sp>
        <p:nvSpPr>
          <p:cNvPr id="2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72</a:t>
            </a:fld>
            <a:endParaRPr lang="he-IL"/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871663" y="5588273"/>
            <a:ext cx="5810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AST</a:t>
            </a:r>
          </a:p>
        </p:txBody>
      </p:sp>
      <p:sp>
        <p:nvSpPr>
          <p:cNvPr id="619525" name="Text Box 5"/>
          <p:cNvSpPr txBox="1">
            <a:spLocks noChangeArrowheads="1"/>
          </p:cNvSpPr>
          <p:nvPr/>
        </p:nvSpPr>
        <p:spPr bwMode="auto">
          <a:xfrm>
            <a:off x="4103688" y="5588273"/>
            <a:ext cx="525462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LIR</a:t>
            </a:r>
          </a:p>
        </p:txBody>
      </p:sp>
      <p:cxnSp>
        <p:nvCxnSpPr>
          <p:cNvPr id="619526" name="AutoShape 6"/>
          <p:cNvCxnSpPr>
            <a:cxnSpLocks noChangeShapeType="1"/>
            <a:stCxn id="619535" idx="3"/>
            <a:endCxn id="619525" idx="1"/>
          </p:cNvCxnSpPr>
          <p:nvPr/>
        </p:nvCxnSpPr>
        <p:spPr bwMode="auto">
          <a:xfrm flipV="1">
            <a:off x="3517900" y="5772423"/>
            <a:ext cx="585788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27" name="AutoShape 7"/>
          <p:cNvCxnSpPr>
            <a:cxnSpLocks noChangeShapeType="1"/>
            <a:stCxn id="619525" idx="1"/>
            <a:endCxn id="619525" idx="3"/>
          </p:cNvCxnSpPr>
          <p:nvPr/>
        </p:nvCxnSpPr>
        <p:spPr bwMode="auto">
          <a:xfrm rot="10800000" flipH="1" flipV="1">
            <a:off x="4103688" y="5772423"/>
            <a:ext cx="525462" cy="1587"/>
          </a:xfrm>
          <a:prstGeom prst="curvedConnector5">
            <a:avLst>
              <a:gd name="adj1" fmla="val -43505"/>
              <a:gd name="adj2" fmla="val -32100000"/>
              <a:gd name="adj3" fmla="val 143204"/>
            </a:avLst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sp>
        <p:nvSpPr>
          <p:cNvPr id="619528" name="Text Box 8"/>
          <p:cNvSpPr txBox="1">
            <a:spLocks noChangeArrowheads="1"/>
          </p:cNvSpPr>
          <p:nvPr/>
        </p:nvSpPr>
        <p:spPr bwMode="auto">
          <a:xfrm>
            <a:off x="5399088" y="4827860"/>
            <a:ext cx="10048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Pentium</a:t>
            </a:r>
          </a:p>
        </p:txBody>
      </p:sp>
      <p:sp>
        <p:nvSpPr>
          <p:cNvPr id="619529" name="Text Box 9"/>
          <p:cNvSpPr txBox="1">
            <a:spLocks noChangeArrowheads="1"/>
          </p:cNvSpPr>
          <p:nvPr/>
        </p:nvSpPr>
        <p:spPr bwMode="auto">
          <a:xfrm>
            <a:off x="5399088" y="5583510"/>
            <a:ext cx="162083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Java bytecode</a:t>
            </a:r>
          </a:p>
        </p:txBody>
      </p:sp>
      <p:sp>
        <p:nvSpPr>
          <p:cNvPr id="619530" name="Text Box 10"/>
          <p:cNvSpPr txBox="1">
            <a:spLocks noChangeArrowheads="1"/>
          </p:cNvSpPr>
          <p:nvPr/>
        </p:nvSpPr>
        <p:spPr bwMode="auto">
          <a:xfrm>
            <a:off x="5435600" y="6302648"/>
            <a:ext cx="7461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Sparc</a:t>
            </a:r>
          </a:p>
        </p:txBody>
      </p:sp>
      <p:cxnSp>
        <p:nvCxnSpPr>
          <p:cNvPr id="619531" name="AutoShape 11"/>
          <p:cNvCxnSpPr>
            <a:cxnSpLocks noChangeShapeType="1"/>
            <a:stCxn id="619525" idx="3"/>
            <a:endCxn id="619528" idx="1"/>
          </p:cNvCxnSpPr>
          <p:nvPr/>
        </p:nvCxnSpPr>
        <p:spPr bwMode="auto">
          <a:xfrm flipV="1">
            <a:off x="4629150" y="5012010"/>
            <a:ext cx="769938" cy="760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32" name="AutoShape 12"/>
          <p:cNvCxnSpPr>
            <a:cxnSpLocks noChangeShapeType="1"/>
            <a:stCxn id="619525" idx="3"/>
            <a:endCxn id="619529" idx="1"/>
          </p:cNvCxnSpPr>
          <p:nvPr/>
        </p:nvCxnSpPr>
        <p:spPr bwMode="auto">
          <a:xfrm flipV="1">
            <a:off x="4629150" y="5767660"/>
            <a:ext cx="769938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33" name="AutoShape 13"/>
          <p:cNvCxnSpPr>
            <a:cxnSpLocks noChangeShapeType="1"/>
            <a:stCxn id="619525" idx="3"/>
            <a:endCxn id="619530" idx="1"/>
          </p:cNvCxnSpPr>
          <p:nvPr/>
        </p:nvCxnSpPr>
        <p:spPr bwMode="auto">
          <a:xfrm>
            <a:off x="4629150" y="5772423"/>
            <a:ext cx="806450" cy="714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sp>
        <p:nvSpPr>
          <p:cNvPr id="619534" name="Text Box 14"/>
          <p:cNvSpPr txBox="1">
            <a:spLocks noChangeArrowheads="1"/>
          </p:cNvSpPr>
          <p:nvPr/>
        </p:nvSpPr>
        <p:spPr bwMode="auto">
          <a:xfrm>
            <a:off x="3816350" y="4905648"/>
            <a:ext cx="1030288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optimize</a:t>
            </a:r>
          </a:p>
        </p:txBody>
      </p:sp>
      <p:sp>
        <p:nvSpPr>
          <p:cNvPr id="619535" name="Text Box 15"/>
          <p:cNvSpPr txBox="1">
            <a:spLocks noChangeArrowheads="1"/>
          </p:cNvSpPr>
          <p:nvPr/>
        </p:nvSpPr>
        <p:spPr bwMode="auto">
          <a:xfrm>
            <a:off x="2952750" y="5589860"/>
            <a:ext cx="5651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HIR</a:t>
            </a:r>
          </a:p>
        </p:txBody>
      </p:sp>
      <p:cxnSp>
        <p:nvCxnSpPr>
          <p:cNvPr id="619536" name="AutoShape 16"/>
          <p:cNvCxnSpPr>
            <a:cxnSpLocks noChangeShapeType="1"/>
            <a:stCxn id="619524" idx="3"/>
            <a:endCxn id="619535" idx="1"/>
          </p:cNvCxnSpPr>
          <p:nvPr/>
        </p:nvCxnSpPr>
        <p:spPr bwMode="auto">
          <a:xfrm>
            <a:off x="2452688" y="5772423"/>
            <a:ext cx="500062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37" name="AutoShape 17"/>
          <p:cNvCxnSpPr>
            <a:cxnSpLocks noChangeShapeType="1"/>
            <a:stCxn id="619535" idx="1"/>
            <a:endCxn id="619535" idx="3"/>
          </p:cNvCxnSpPr>
          <p:nvPr/>
        </p:nvCxnSpPr>
        <p:spPr bwMode="auto">
          <a:xfrm rot="10800000" flipH="1" flipV="1">
            <a:off x="2952750" y="5774010"/>
            <a:ext cx="565150" cy="1588"/>
          </a:xfrm>
          <a:prstGeom prst="curvedConnector5">
            <a:avLst>
              <a:gd name="adj1" fmla="val -40449"/>
              <a:gd name="adj2" fmla="val -32200000"/>
              <a:gd name="adj3" fmla="val 140449"/>
            </a:avLst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sp>
        <p:nvSpPr>
          <p:cNvPr id="619538" name="Text Box 18"/>
          <p:cNvSpPr txBox="1">
            <a:spLocks noChangeArrowheads="1"/>
          </p:cNvSpPr>
          <p:nvPr/>
        </p:nvSpPr>
        <p:spPr bwMode="auto">
          <a:xfrm>
            <a:off x="2700338" y="4905648"/>
            <a:ext cx="1030287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optimize</a:t>
            </a:r>
          </a:p>
        </p:txBody>
      </p:sp>
    </p:spTree>
    <p:extLst>
      <p:ext uri="{BB962C8B-B14F-4D97-AF65-F5344CB8AC3E}">
        <p14:creationId xmlns:p14="http://schemas.microsoft.com/office/powerpoint/2010/main" val="6855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 vs. LIR for imperative languages</a:t>
            </a:r>
            <a:endParaRPr lang="he-IL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559965" y="1184233"/>
          <a:ext cx="7772400" cy="585360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877811"/>
                <a:gridCol w="3894589"/>
              </a:tblGrid>
              <a:tr h="640238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FFFF"/>
                          </a:solidFill>
                        </a:rPr>
                        <a:t>AST</a:t>
                      </a:r>
                      <a:endParaRPr lang="en-US" sz="3600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FFFF"/>
                          </a:solidFill>
                        </a:rPr>
                        <a:t>LIR</a:t>
                      </a:r>
                      <a:endParaRPr lang="en-US" sz="3600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/>
                </a:tc>
              </a:tr>
              <a:tr h="640238">
                <a:tc>
                  <a:txBody>
                    <a:bodyPr/>
                    <a:lstStyle/>
                    <a:p>
                      <a:r>
                        <a:rPr lang="en-US" dirty="0" smtClean="0"/>
                        <a:t>Rich set of language constructs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 abstract machine language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640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Rich type system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 limited type system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91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Declarations: types (classes, interfaces), functions, variables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computation-related code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91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 flow statements: if-then-else, while-do, break-continue, switch, exceptions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Labels and conditional/ unconditional jumps, no looping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91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statements: assignments, array access, field access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movements, generic memory access statements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118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Expressions: variables, constants, arithmetic operators, logical operators, function calls</a:t>
                      </a:r>
                      <a:endParaRPr lang="he-IL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sub-expressions, logical as numeric, temporaries, constants, function calls – explicit argument passing</a:t>
                      </a:r>
                      <a:endParaRPr lang="he-IL" dirty="0" smtClean="0"/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04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778098"/>
          </a:xfrm>
        </p:spPr>
        <p:txBody>
          <a:bodyPr/>
          <a:lstStyle/>
          <a:p>
            <a:r>
              <a:rPr lang="en-US" dirty="0" smtClean="0"/>
              <a:t>Lowering AST to TAC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74</a:t>
            </a:fld>
            <a:endParaRPr lang="he-IL" dirty="0"/>
          </a:p>
        </p:txBody>
      </p:sp>
      <p:pic>
        <p:nvPicPr>
          <p:cNvPr id="78850" name="Picture 2" descr="https://encrypted-tbn0.gstatic.com/images?q=tbn:ANd9GcReUyxavw2RNz8wRbOEFBua_MQmlRuVOQhomSDQm7m07aTq1_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72816"/>
            <a:ext cx="3096344" cy="43974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0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809850" y="3737447"/>
            <a:ext cx="1154500" cy="1080659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IR Generation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75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2215242" y="4754336"/>
            <a:ext cx="5005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Intermediate Representation (IR)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9" name="AutoShape 67"/>
          <p:cNvSpPr>
            <a:spLocks noChangeArrowheads="1"/>
          </p:cNvSpPr>
          <p:nvPr/>
        </p:nvSpPr>
        <p:spPr bwMode="auto">
          <a:xfrm rot="10800000" flipV="1">
            <a:off x="4255363" y="3929359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 dirty="0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5472174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09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generation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this stage in compilation, we have</a:t>
            </a:r>
          </a:p>
          <a:p>
            <a:pPr lvl="1"/>
            <a:r>
              <a:rPr lang="en-US" dirty="0" smtClean="0"/>
              <a:t>an AST</a:t>
            </a:r>
          </a:p>
          <a:p>
            <a:pPr lvl="1"/>
            <a:r>
              <a:rPr lang="en-US" dirty="0" smtClean="0"/>
              <a:t>annotated with scope information</a:t>
            </a:r>
          </a:p>
          <a:p>
            <a:pPr lvl="1"/>
            <a:r>
              <a:rPr lang="en-US" dirty="0" smtClean="0"/>
              <a:t>and annotated with type information</a:t>
            </a:r>
          </a:p>
          <a:p>
            <a:r>
              <a:rPr lang="en-US" dirty="0" smtClean="0"/>
              <a:t>To generate TAC for the program, we do recursive tree traversal</a:t>
            </a:r>
          </a:p>
          <a:p>
            <a:pPr lvl="1"/>
            <a:r>
              <a:rPr lang="en-US" dirty="0" smtClean="0"/>
              <a:t>Generate TAC for any </a:t>
            </a:r>
            <a:r>
              <a:rPr lang="en-US" dirty="0" err="1" smtClean="0"/>
              <a:t>subexpressions</a:t>
            </a:r>
            <a:r>
              <a:rPr lang="en-US" dirty="0" smtClean="0"/>
              <a:t> or </a:t>
            </a:r>
            <a:r>
              <a:rPr lang="en-US" dirty="0" err="1" smtClean="0"/>
              <a:t>substatements</a:t>
            </a:r>
            <a:endParaRPr lang="en-US" dirty="0" smtClean="0"/>
          </a:p>
          <a:p>
            <a:pPr lvl="1"/>
            <a:r>
              <a:rPr lang="en-US" dirty="0" smtClean="0"/>
              <a:t>Using the result, generate TAC for the overall expression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80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generation for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a function </a:t>
            </a:r>
            <a:r>
              <a:rPr lang="en-US" b="1" dirty="0" err="1" smtClean="0"/>
              <a:t>cgen</a:t>
            </a:r>
            <a:r>
              <a:rPr lang="en-US" dirty="0" smtClean="0"/>
              <a:t>(</a:t>
            </a:r>
            <a:r>
              <a:rPr lang="en-US" i="1" dirty="0" err="1" smtClean="0"/>
              <a:t>expr</a:t>
            </a:r>
            <a:r>
              <a:rPr lang="en-US" i="1" dirty="0" smtClean="0"/>
              <a:t>) that generates </a:t>
            </a:r>
            <a:r>
              <a:rPr lang="en-US" dirty="0" smtClean="0"/>
              <a:t>TAC that computes an expression, stores it in a temporary variable, then hands back the name of that temporary</a:t>
            </a:r>
          </a:p>
          <a:p>
            <a:pPr lvl="1"/>
            <a:r>
              <a:rPr lang="en-US" dirty="0" smtClean="0"/>
              <a:t>Define </a:t>
            </a:r>
            <a:r>
              <a:rPr lang="en-US" b="1" dirty="0" err="1" smtClean="0"/>
              <a:t>cgen</a:t>
            </a:r>
            <a:r>
              <a:rPr lang="en-US" dirty="0" smtClean="0"/>
              <a:t> directly for atomic expressions (constants, this, identifiers, etc.)</a:t>
            </a:r>
          </a:p>
          <a:p>
            <a:r>
              <a:rPr lang="en-US" dirty="0" smtClean="0"/>
              <a:t>Define </a:t>
            </a:r>
            <a:r>
              <a:rPr lang="en-US" b="1" dirty="0" err="1" smtClean="0"/>
              <a:t>cgen</a:t>
            </a:r>
            <a:r>
              <a:rPr lang="en-US" dirty="0" smtClean="0"/>
              <a:t> recursively for compound expressions (binary operators, function calls, etc.)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3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basic expressions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340768"/>
            <a:ext cx="446449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k) = { // k is a constant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Emit</a:t>
            </a:r>
            <a:r>
              <a:rPr lang="en-US" sz="2800" dirty="0" smtClean="0">
                <a:latin typeface="+mn-lt"/>
              </a:rPr>
              <a:t>( </a:t>
            </a:r>
            <a:r>
              <a:rPr lang="en-US" sz="2800" i="1" dirty="0" smtClean="0">
                <a:latin typeface="+mn-lt"/>
              </a:rPr>
              <a:t>t = k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861048"/>
            <a:ext cx="511256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id) = { // id is an identifier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Emit</a:t>
            </a:r>
            <a:r>
              <a:rPr lang="en-US" sz="2800" dirty="0" smtClean="0">
                <a:latin typeface="+mn-lt"/>
              </a:rPr>
              <a:t>( </a:t>
            </a:r>
            <a:r>
              <a:rPr lang="en-US" sz="2800" i="1" dirty="0" smtClean="0">
                <a:latin typeface="+mn-lt"/>
              </a:rPr>
              <a:t>t = id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71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8170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binary operators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340768"/>
            <a:ext cx="446449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(e</a:t>
            </a:r>
            <a:r>
              <a:rPr lang="en-US" sz="2800" baseline="-25000" dirty="0" smtClean="0">
                <a:latin typeface="+mn-lt"/>
              </a:rPr>
              <a:t>1</a:t>
            </a:r>
            <a:r>
              <a:rPr lang="en-US" sz="2800" dirty="0" smtClean="0">
                <a:latin typeface="+mn-lt"/>
              </a:rPr>
              <a:t> + e</a:t>
            </a:r>
            <a:r>
              <a:rPr lang="en-US" sz="2800" baseline="-25000" dirty="0" smtClean="0"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) = {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Let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 =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i="1" dirty="0" smtClean="0">
                <a:latin typeface="+mn-lt"/>
              </a:rPr>
              <a:t>(e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 algn="l" rtl="0"/>
            <a:r>
              <a:rPr lang="en-US" sz="2800" dirty="0" smtClean="0">
                <a:latin typeface="+mn-lt"/>
              </a:rPr>
              <a:t>    Let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 =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i="1" dirty="0" smtClean="0">
                <a:latin typeface="+mn-lt"/>
              </a:rPr>
              <a:t>(e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 algn="l" rtl="0"/>
            <a:r>
              <a:rPr lang="en-US" sz="2800" dirty="0" smtClean="0">
                <a:latin typeface="+mn-lt"/>
              </a:rPr>
              <a:t>    Emit( </a:t>
            </a:r>
            <a:r>
              <a:rPr lang="en-US" sz="2800" i="1" dirty="0" smtClean="0">
                <a:latin typeface="+mn-lt"/>
              </a:rPr>
              <a:t>t = t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 + t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63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Static correctness checking</a:t>
            </a:r>
          </a:p>
          <a:p>
            <a:pPr lvl="1"/>
            <a:r>
              <a:rPr lang="en-US" sz="2000" dirty="0" smtClean="0"/>
              <a:t>Identification</a:t>
            </a:r>
          </a:p>
          <a:p>
            <a:pPr lvl="1"/>
            <a:r>
              <a:rPr lang="en-US" sz="2000" dirty="0" smtClean="0"/>
              <a:t>Type checking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Identification </a:t>
            </a:r>
            <a:r>
              <a:rPr lang="en-US" sz="2400" dirty="0" smtClean="0"/>
              <a:t>matches applied occurrences of identifier to its defining occurrence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>
                <a:solidFill>
                  <a:srgbClr val="7030A0"/>
                </a:solidFill>
              </a:rPr>
              <a:t>symbol table </a:t>
            </a:r>
            <a:r>
              <a:rPr lang="en-US" sz="2000" dirty="0"/>
              <a:t>maintains this </a:t>
            </a:r>
            <a:r>
              <a:rPr lang="en-US" sz="2000" dirty="0" smtClean="0"/>
              <a:t>information</a:t>
            </a:r>
          </a:p>
          <a:p>
            <a:r>
              <a:rPr lang="en-US" sz="2400" dirty="0" smtClean="0"/>
              <a:t>Type checking checks which type combinations are lega</a:t>
            </a:r>
            <a:r>
              <a:rPr lang="en-US" sz="2400" dirty="0"/>
              <a:t>l</a:t>
            </a:r>
            <a:endParaRPr lang="en-US" sz="2400" dirty="0" smtClean="0"/>
          </a:p>
          <a:p>
            <a:r>
              <a:rPr lang="en-US" sz="2400" dirty="0" smtClean="0"/>
              <a:t>Each node in the AST of an expression represents either an l-value (location) or an </a:t>
            </a:r>
            <a:r>
              <a:rPr lang="en-US" sz="2400" dirty="0" err="1" smtClean="0"/>
              <a:t>r-value</a:t>
            </a:r>
            <a:r>
              <a:rPr lang="en-US" sz="2400" dirty="0" smtClean="0"/>
              <a:t> (value)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6392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597666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(5)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(x)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dirty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40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5976664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5;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(x)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39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1133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597666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5;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x;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70776" y="2780928"/>
            <a:ext cx="317768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400" b="1" dirty="0" smtClean="0">
                <a:latin typeface="Courier New"/>
                <a:cs typeface="Courier New"/>
              </a:rPr>
              <a:t>t1 = 5;</a:t>
            </a:r>
          </a:p>
          <a:p>
            <a:pPr algn="l" rtl="0"/>
            <a:r>
              <a:rPr lang="en-US" sz="2400" b="1" dirty="0" smtClean="0">
                <a:latin typeface="Courier New"/>
                <a:cs typeface="Courier New"/>
              </a:rPr>
              <a:t>t2 = x;</a:t>
            </a:r>
          </a:p>
          <a:p>
            <a:pPr algn="l" rtl="0"/>
            <a:r>
              <a:rPr lang="en-US" sz="2400" b="1" dirty="0" smtClean="0">
                <a:latin typeface="Courier New"/>
                <a:cs typeface="Courier New"/>
              </a:rPr>
              <a:t>t = t1 + t2;</a:t>
            </a:r>
          </a:p>
        </p:txBody>
      </p:sp>
      <p:sp>
        <p:nvSpPr>
          <p:cNvPr id="8" name="הסבר מלבני 6"/>
          <p:cNvSpPr/>
          <p:nvPr/>
        </p:nvSpPr>
        <p:spPr>
          <a:xfrm>
            <a:off x="5155114" y="1385698"/>
            <a:ext cx="2232248" cy="1008112"/>
          </a:xfrm>
          <a:prstGeom prst="wedgeRectCallout">
            <a:avLst>
              <a:gd name="adj1" fmla="val -90876"/>
              <a:gd name="adj2" fmla="val -214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Returns an </a:t>
            </a:r>
            <a:r>
              <a:rPr lang="en-US" sz="1800" b="1" dirty="0" smtClean="0">
                <a:solidFill>
                  <a:schemeClr val="tx1"/>
                </a:solidFill>
              </a:rPr>
              <a:t>arbitrary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fresh</a:t>
            </a:r>
            <a:r>
              <a:rPr lang="en-US" sz="1800" dirty="0" smtClean="0">
                <a:solidFill>
                  <a:schemeClr val="tx1"/>
                </a:solidFill>
              </a:rPr>
              <a:t> name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8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1133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597666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5;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x;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70776" y="2780928"/>
            <a:ext cx="357322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t1</a:t>
            </a:r>
            <a:r>
              <a:rPr lang="he-IL" sz="2400" b="1" dirty="0" smtClean="0">
                <a:latin typeface="Courier New"/>
                <a:cs typeface="Courier New"/>
              </a:rPr>
              <a:t>8</a:t>
            </a:r>
            <a:r>
              <a:rPr lang="en-US" sz="2400" b="1" dirty="0" smtClean="0">
                <a:latin typeface="Courier New"/>
                <a:cs typeface="Courier New"/>
              </a:rPr>
              <a:t> = 5;</a:t>
            </a:r>
          </a:p>
          <a:p>
            <a:pPr algn="l" rtl="0"/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t2</a:t>
            </a:r>
            <a:r>
              <a:rPr lang="he-IL" sz="2400" b="1" dirty="0" smtClean="0">
                <a:latin typeface="Courier New"/>
                <a:cs typeface="Courier New"/>
              </a:rPr>
              <a:t>9</a:t>
            </a:r>
            <a:r>
              <a:rPr lang="en-US" sz="2400" b="1" dirty="0" smtClean="0">
                <a:latin typeface="Courier New"/>
                <a:cs typeface="Courier New"/>
              </a:rPr>
              <a:t> = x;</a:t>
            </a:r>
          </a:p>
          <a:p>
            <a:pPr algn="l" rtl="0"/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</a:t>
            </a:r>
            <a:r>
              <a:rPr lang="he-IL" sz="2400" b="1" dirty="0" smtClean="0">
                <a:latin typeface="Courier New"/>
                <a:cs typeface="Courier New"/>
              </a:rPr>
              <a:t>6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t1</a:t>
            </a:r>
            <a:r>
              <a:rPr lang="he-IL" b="1" dirty="0">
                <a:latin typeface="Courier New"/>
                <a:cs typeface="Courier New"/>
              </a:rPr>
              <a:t>8</a:t>
            </a:r>
            <a:r>
              <a:rPr lang="en-US" sz="2400" b="1" dirty="0" smtClean="0">
                <a:latin typeface="Courier New"/>
                <a:cs typeface="Courier New"/>
              </a:rPr>
              <a:t> + </a:t>
            </a:r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t2</a:t>
            </a:r>
            <a:r>
              <a:rPr lang="he-IL" sz="2400" b="1" dirty="0" smtClean="0">
                <a:latin typeface="Courier New"/>
                <a:cs typeface="Courier New"/>
              </a:rPr>
              <a:t>9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7" name="הסבר מלבני 6"/>
          <p:cNvSpPr/>
          <p:nvPr/>
        </p:nvSpPr>
        <p:spPr>
          <a:xfrm>
            <a:off x="5652120" y="4581128"/>
            <a:ext cx="2232248" cy="1008112"/>
          </a:xfrm>
          <a:prstGeom prst="wedgeRectCallout">
            <a:avLst>
              <a:gd name="adj1" fmla="val -11358"/>
              <a:gd name="adj2" fmla="val -944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Inefficient translation, but we will improve this later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6"/>
          <p:cNvSpPr/>
          <p:nvPr/>
        </p:nvSpPr>
        <p:spPr>
          <a:xfrm>
            <a:off x="5155114" y="1385698"/>
            <a:ext cx="2232248" cy="1008112"/>
          </a:xfrm>
          <a:prstGeom prst="wedgeRectCallout">
            <a:avLst>
              <a:gd name="adj1" fmla="val -90876"/>
              <a:gd name="adj2" fmla="val -214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Returns an </a:t>
            </a:r>
            <a:r>
              <a:rPr lang="en-US" sz="1800" b="1" dirty="0" smtClean="0">
                <a:solidFill>
                  <a:schemeClr val="tx1"/>
                </a:solidFill>
              </a:rPr>
              <a:t>arbitrary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fresh</a:t>
            </a:r>
            <a:r>
              <a:rPr lang="en-US" sz="1800" dirty="0" smtClean="0">
                <a:solidFill>
                  <a:schemeClr val="tx1"/>
                </a:solidFill>
              </a:rPr>
              <a:t> name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6386" name="AutoShape 2"/>
          <p:cNvCxnSpPr>
            <a:cxnSpLocks noChangeShapeType="1"/>
            <a:stCxn id="656399" idx="6"/>
            <a:endCxn id="656390" idx="0"/>
          </p:cNvCxnSpPr>
          <p:nvPr/>
        </p:nvCxnSpPr>
        <p:spPr bwMode="auto">
          <a:xfrm flipH="1">
            <a:off x="1542058" y="4019550"/>
            <a:ext cx="496292" cy="949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6387" name="AutoShape 3"/>
          <p:cNvCxnSpPr>
            <a:cxnSpLocks noChangeShapeType="1"/>
            <a:stCxn id="656400" idx="5"/>
            <a:endCxn id="656403" idx="0"/>
          </p:cNvCxnSpPr>
          <p:nvPr/>
        </p:nvCxnSpPr>
        <p:spPr bwMode="auto">
          <a:xfrm>
            <a:off x="2417716" y="4048079"/>
            <a:ext cx="563091" cy="92079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4968877"/>
            <a:ext cx="914400" cy="519113"/>
            <a:chOff x="4176" y="1075"/>
            <a:chExt cx="576" cy="327"/>
          </a:xfrm>
        </p:grpSpPr>
        <p:sp>
          <p:nvSpPr>
            <p:cNvPr id="656389" name="AutoShape 5"/>
            <p:cNvSpPr>
              <a:spLocks noChangeArrowheads="1"/>
            </p:cNvSpPr>
            <p:nvPr/>
          </p:nvSpPr>
          <p:spPr bwMode="auto">
            <a:xfrm>
              <a:off x="4176" y="11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390" name="Text Box 6"/>
            <p:cNvSpPr txBox="1">
              <a:spLocks noChangeArrowheads="1"/>
            </p:cNvSpPr>
            <p:nvPr/>
          </p:nvSpPr>
          <p:spPr bwMode="auto">
            <a:xfrm>
              <a:off x="4317" y="1075"/>
              <a:ext cx="31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Num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56391" name="Line 7"/>
            <p:cNvSpPr>
              <a:spLocks noChangeShapeType="1"/>
            </p:cNvSpPr>
            <p:nvPr/>
          </p:nvSpPr>
          <p:spPr bwMode="auto">
            <a:xfrm>
              <a:off x="4176" y="12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656392" name="Text Box 8"/>
            <p:cNvSpPr txBox="1">
              <a:spLocks noChangeArrowheads="1"/>
            </p:cNvSpPr>
            <p:nvPr/>
          </p:nvSpPr>
          <p:spPr bwMode="auto">
            <a:xfrm>
              <a:off x="4248" y="1228"/>
              <a:ext cx="41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err="1" smtClean="0">
                  <a:latin typeface="Tahoma" pitchFamily="34" charset="0"/>
                  <a:cs typeface="Arial" pitchFamily="34" charset="0"/>
                </a:rPr>
                <a:t>val</a:t>
              </a: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 </a:t>
              </a:r>
              <a:r>
                <a:rPr lang="en-US" sz="1200" b="0" dirty="0">
                  <a:latin typeface="Tahoma" pitchFamily="34" charset="0"/>
                  <a:cs typeface="Arial" pitchFamily="34" charset="0"/>
                </a:rPr>
                <a:t>= </a:t>
              </a: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5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52600" y="3521075"/>
            <a:ext cx="914400" cy="538163"/>
            <a:chOff x="4176" y="1498"/>
            <a:chExt cx="576" cy="339"/>
          </a:xfrm>
        </p:grpSpPr>
        <p:sp>
          <p:nvSpPr>
            <p:cNvPr id="656394" name="AutoShape 10"/>
            <p:cNvSpPr>
              <a:spLocks noChangeArrowheads="1"/>
            </p:cNvSpPr>
            <p:nvPr/>
          </p:nvSpPr>
          <p:spPr bwMode="auto">
            <a:xfrm>
              <a:off x="4176" y="1527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395" name="Text Box 11"/>
            <p:cNvSpPr txBox="1">
              <a:spLocks noChangeArrowheads="1"/>
            </p:cNvSpPr>
            <p:nvPr/>
          </p:nvSpPr>
          <p:spPr bwMode="auto">
            <a:xfrm>
              <a:off x="4212" y="1498"/>
              <a:ext cx="4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err="1">
                  <a:latin typeface="Tahoma" pitchFamily="34" charset="0"/>
                  <a:cs typeface="Arial" pitchFamily="34" charset="0"/>
                </a:rPr>
                <a:t>AddExpr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56396" name="Line 12"/>
            <p:cNvSpPr>
              <a:spLocks noChangeShapeType="1"/>
            </p:cNvSpPr>
            <p:nvPr/>
          </p:nvSpPr>
          <p:spPr bwMode="auto">
            <a:xfrm>
              <a:off x="4176" y="1647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656397" name="Text Box 13"/>
            <p:cNvSpPr txBox="1">
              <a:spLocks noChangeArrowheads="1"/>
            </p:cNvSpPr>
            <p:nvPr/>
          </p:nvSpPr>
          <p:spPr bwMode="auto">
            <a:xfrm>
              <a:off x="4212" y="1632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left</a:t>
              </a:r>
            </a:p>
          </p:txBody>
        </p:sp>
        <p:sp>
          <p:nvSpPr>
            <p:cNvPr id="656398" name="Text Box 14"/>
            <p:cNvSpPr txBox="1">
              <a:spLocks noChangeArrowheads="1"/>
            </p:cNvSpPr>
            <p:nvPr/>
          </p:nvSpPr>
          <p:spPr bwMode="auto">
            <a:xfrm>
              <a:off x="4440" y="1632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>
                  <a:latin typeface="Tahoma" pitchFamily="34" charset="0"/>
                  <a:cs typeface="Arial" pitchFamily="34" charset="0"/>
                </a:rPr>
                <a:t>right</a:t>
              </a:r>
            </a:p>
          </p:txBody>
        </p:sp>
        <p:sp>
          <p:nvSpPr>
            <p:cNvPr id="656399" name="Oval 15"/>
            <p:cNvSpPr>
              <a:spLocks noChangeArrowheads="1"/>
            </p:cNvSpPr>
            <p:nvPr/>
          </p:nvSpPr>
          <p:spPr bwMode="auto">
            <a:xfrm>
              <a:off x="4308" y="1788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400" name="Oval 16"/>
            <p:cNvSpPr>
              <a:spLocks noChangeArrowheads="1"/>
            </p:cNvSpPr>
            <p:nvPr/>
          </p:nvSpPr>
          <p:spPr bwMode="auto">
            <a:xfrm>
              <a:off x="4554" y="1789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14600" y="4968877"/>
            <a:ext cx="962025" cy="519113"/>
            <a:chOff x="4176" y="1075"/>
            <a:chExt cx="606" cy="327"/>
          </a:xfrm>
        </p:grpSpPr>
        <p:sp>
          <p:nvSpPr>
            <p:cNvPr id="656402" name="AutoShape 18"/>
            <p:cNvSpPr>
              <a:spLocks noChangeArrowheads="1"/>
            </p:cNvSpPr>
            <p:nvPr/>
          </p:nvSpPr>
          <p:spPr bwMode="auto">
            <a:xfrm>
              <a:off x="4176" y="11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403" name="Text Box 19"/>
            <p:cNvSpPr txBox="1">
              <a:spLocks noChangeArrowheads="1"/>
            </p:cNvSpPr>
            <p:nvPr/>
          </p:nvSpPr>
          <p:spPr bwMode="auto">
            <a:xfrm>
              <a:off x="4298" y="1075"/>
              <a:ext cx="34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err="1" smtClean="0">
                  <a:latin typeface="Tahoma" pitchFamily="34" charset="0"/>
                  <a:cs typeface="Arial" pitchFamily="34" charset="0"/>
                </a:rPr>
                <a:t>Ident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56404" name="Line 20"/>
            <p:cNvSpPr>
              <a:spLocks noChangeShapeType="1"/>
            </p:cNvSpPr>
            <p:nvPr/>
          </p:nvSpPr>
          <p:spPr bwMode="auto">
            <a:xfrm>
              <a:off x="4176" y="12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656405" name="Text Box 21"/>
            <p:cNvSpPr txBox="1">
              <a:spLocks noChangeArrowheads="1"/>
            </p:cNvSpPr>
            <p:nvPr/>
          </p:nvSpPr>
          <p:spPr bwMode="auto">
            <a:xfrm>
              <a:off x="4248" y="1228"/>
              <a:ext cx="53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name = x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</p:grpSp>
      <p:sp>
        <p:nvSpPr>
          <p:cNvPr id="656406" name="Rectangle 22"/>
          <p:cNvSpPr>
            <a:spLocks noChangeArrowheads="1"/>
          </p:cNvSpPr>
          <p:nvPr/>
        </p:nvSpPr>
        <p:spPr bwMode="auto">
          <a:xfrm>
            <a:off x="1676400" y="2743200"/>
            <a:ext cx="393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visit</a:t>
            </a:r>
            <a:br>
              <a:rPr lang="en-US" sz="1000"/>
            </a:br>
            <a:endParaRPr lang="en-US" sz="1000"/>
          </a:p>
        </p:txBody>
      </p:sp>
      <p:cxnSp>
        <p:nvCxnSpPr>
          <p:cNvPr id="656407" name="AutoShape 23"/>
          <p:cNvCxnSpPr>
            <a:cxnSpLocks noChangeShapeType="1"/>
            <a:endCxn id="656395" idx="0"/>
          </p:cNvCxnSpPr>
          <p:nvPr/>
        </p:nvCxnSpPr>
        <p:spPr bwMode="auto">
          <a:xfrm flipH="1">
            <a:off x="2182813" y="3140075"/>
            <a:ext cx="1587" cy="38100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656408" name="Rectangle 24"/>
          <p:cNvSpPr>
            <a:spLocks noChangeArrowheads="1"/>
          </p:cNvSpPr>
          <p:nvPr/>
        </p:nvSpPr>
        <p:spPr bwMode="auto">
          <a:xfrm>
            <a:off x="962025" y="4135438"/>
            <a:ext cx="436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visit</a:t>
            </a:r>
            <a:br>
              <a:rPr lang="en-US" sz="1000"/>
            </a:br>
            <a:r>
              <a:rPr lang="en-US" sz="1000"/>
              <a:t>(left)</a:t>
            </a:r>
          </a:p>
        </p:txBody>
      </p:sp>
      <p:cxnSp>
        <p:nvCxnSpPr>
          <p:cNvPr id="656409" name="AutoShape 25"/>
          <p:cNvCxnSpPr>
            <a:cxnSpLocks noChangeShapeType="1"/>
            <a:stCxn id="656394" idx="1"/>
            <a:endCxn id="656390" idx="0"/>
          </p:cNvCxnSpPr>
          <p:nvPr/>
        </p:nvCxnSpPr>
        <p:spPr bwMode="auto">
          <a:xfrm rot="10800000" flipV="1">
            <a:off x="1542058" y="3795713"/>
            <a:ext cx="210542" cy="1173162"/>
          </a:xfrm>
          <a:prstGeom prst="curvedConnector2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656410" name="Rectangle 26"/>
          <p:cNvSpPr>
            <a:spLocks noChangeArrowheads="1"/>
          </p:cNvSpPr>
          <p:nvPr/>
        </p:nvSpPr>
        <p:spPr bwMode="auto">
          <a:xfrm>
            <a:off x="2863850" y="4114800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visit</a:t>
            </a:r>
            <a:br>
              <a:rPr lang="en-US" sz="1000"/>
            </a:br>
            <a:r>
              <a:rPr lang="en-US" sz="1000"/>
              <a:t>(right)</a:t>
            </a:r>
          </a:p>
        </p:txBody>
      </p:sp>
      <p:cxnSp>
        <p:nvCxnSpPr>
          <p:cNvPr id="656411" name="AutoShape 27"/>
          <p:cNvCxnSpPr>
            <a:cxnSpLocks noChangeShapeType="1"/>
            <a:stCxn id="656389" idx="1"/>
            <a:endCxn id="656394" idx="1"/>
          </p:cNvCxnSpPr>
          <p:nvPr/>
        </p:nvCxnSpPr>
        <p:spPr bwMode="auto">
          <a:xfrm rot="10800000" flipH="1">
            <a:off x="1066800" y="3795713"/>
            <a:ext cx="685800" cy="1447800"/>
          </a:xfrm>
          <a:prstGeom prst="curvedConnector3">
            <a:avLst>
              <a:gd name="adj1" fmla="val -33333"/>
            </a:avLst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656412" name="AutoShape 28"/>
          <p:cNvCxnSpPr>
            <a:cxnSpLocks noChangeShapeType="1"/>
            <a:stCxn id="656394" idx="1"/>
          </p:cNvCxnSpPr>
          <p:nvPr/>
        </p:nvCxnSpPr>
        <p:spPr bwMode="auto">
          <a:xfrm rot="10800000" flipH="1">
            <a:off x="1752600" y="2438400"/>
            <a:ext cx="31750" cy="1357313"/>
          </a:xfrm>
          <a:prstGeom prst="curvedConnector4">
            <a:avLst>
              <a:gd name="adj1" fmla="val -720000"/>
              <a:gd name="adj2" fmla="val 58361"/>
            </a:avLst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656413" name="AutoShape 29"/>
          <p:cNvCxnSpPr>
            <a:cxnSpLocks noChangeShapeType="1"/>
            <a:stCxn id="656398" idx="3"/>
            <a:endCxn id="656403" idx="0"/>
          </p:cNvCxnSpPr>
          <p:nvPr/>
        </p:nvCxnSpPr>
        <p:spPr bwMode="auto">
          <a:xfrm>
            <a:off x="2667000" y="3871119"/>
            <a:ext cx="313807" cy="1097756"/>
          </a:xfrm>
          <a:prstGeom prst="curvedConnector2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56414" name="AutoShape 30"/>
          <p:cNvCxnSpPr>
            <a:cxnSpLocks noChangeShapeType="1"/>
            <a:stCxn id="656402" idx="3"/>
            <a:endCxn id="656394" idx="3"/>
          </p:cNvCxnSpPr>
          <p:nvPr/>
        </p:nvCxnSpPr>
        <p:spPr bwMode="auto">
          <a:xfrm flipH="1" flipV="1">
            <a:off x="2667000" y="3795713"/>
            <a:ext cx="762000" cy="1447800"/>
          </a:xfrm>
          <a:prstGeom prst="curvedConnector3">
            <a:avLst>
              <a:gd name="adj1" fmla="val -30000"/>
            </a:avLst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656422" name="Rectangle 38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sz="3700" b="1" dirty="0" err="1" smtClean="0"/>
              <a:t>cgen</a:t>
            </a:r>
            <a:r>
              <a:rPr lang="en-US" sz="3700" dirty="0" smtClean="0"/>
              <a:t> as recursive AST traversal</a:t>
            </a:r>
            <a:endParaRPr lang="en-US" sz="3700" dirty="0"/>
          </a:p>
        </p:txBody>
      </p:sp>
      <p:sp>
        <p:nvSpPr>
          <p:cNvPr id="656415" name="Rectangle 31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3124200" cy="47625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cgen</a:t>
            </a:r>
            <a:r>
              <a:rPr lang="en-US" dirty="0" smtClean="0"/>
              <a:t>(5 + x)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84</a:t>
            </a:fld>
            <a:endParaRPr lang="he-IL"/>
          </a:p>
        </p:txBody>
      </p:sp>
      <p:sp>
        <p:nvSpPr>
          <p:cNvPr id="656416" name="Rectangle 32"/>
          <p:cNvSpPr>
            <a:spLocks noChangeArrowheads="1"/>
          </p:cNvSpPr>
          <p:nvPr/>
        </p:nvSpPr>
        <p:spPr bwMode="auto">
          <a:xfrm>
            <a:off x="5512867" y="3352800"/>
            <a:ext cx="1475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sz="2400" b="1" dirty="0" smtClean="0">
                <a:latin typeface="Courier New" pitchFamily="49" charset="0"/>
                <a:cs typeface="Courier New" pitchFamily="49" charset="0"/>
              </a:rPr>
              <a:t>t1 = 5;</a:t>
            </a:r>
            <a:endParaRPr kumimoji="1"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17" name="Rectangle 33"/>
          <p:cNvSpPr>
            <a:spLocks noChangeArrowheads="1"/>
          </p:cNvSpPr>
          <p:nvPr/>
        </p:nvSpPr>
        <p:spPr bwMode="auto">
          <a:xfrm>
            <a:off x="5508104" y="3962400"/>
            <a:ext cx="1475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sz="2400" b="1" dirty="0" smtClean="0">
                <a:latin typeface="Courier New" pitchFamily="49" charset="0"/>
                <a:cs typeface="Courier New" pitchFamily="49" charset="0"/>
              </a:rPr>
              <a:t>t2 = x;</a:t>
            </a:r>
            <a:endParaRPr kumimoji="1"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18" name="Rectangle 34"/>
          <p:cNvSpPr>
            <a:spLocks noChangeArrowheads="1"/>
          </p:cNvSpPr>
          <p:nvPr/>
        </p:nvSpPr>
        <p:spPr bwMode="auto">
          <a:xfrm>
            <a:off x="5550967" y="4572000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sz="2400" b="1" dirty="0" smtClean="0">
                <a:latin typeface="Courier New" pitchFamily="49" charset="0"/>
                <a:cs typeface="Courier New" pitchFamily="49" charset="0"/>
              </a:rPr>
              <a:t>t = t1 + t2;</a:t>
            </a:r>
            <a:endParaRPr kumimoji="1"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19" name="Rectangle 35"/>
          <p:cNvSpPr>
            <a:spLocks noChangeArrowheads="1"/>
          </p:cNvSpPr>
          <p:nvPr/>
        </p:nvSpPr>
        <p:spPr bwMode="auto">
          <a:xfrm>
            <a:off x="1043608" y="5562600"/>
            <a:ext cx="1292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b="1" dirty="0" smtClean="0">
                <a:latin typeface="Courier New" pitchFamily="49" charset="0"/>
                <a:cs typeface="Courier New" pitchFamily="49" charset="0"/>
              </a:rPr>
              <a:t>t1 = 5</a:t>
            </a:r>
            <a:endParaRPr kumimoji="1"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20" name="Rectangle 36"/>
          <p:cNvSpPr>
            <a:spLocks noChangeArrowheads="1"/>
          </p:cNvSpPr>
          <p:nvPr/>
        </p:nvSpPr>
        <p:spPr bwMode="auto">
          <a:xfrm>
            <a:off x="2483768" y="5562600"/>
            <a:ext cx="1292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b="1" dirty="0" smtClean="0">
                <a:latin typeface="Courier New" pitchFamily="49" charset="0"/>
                <a:cs typeface="Courier New" pitchFamily="49" charset="0"/>
              </a:rPr>
              <a:t>t2 = x</a:t>
            </a:r>
            <a:endParaRPr kumimoji="1"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21" name="Rectangle 37"/>
          <p:cNvSpPr>
            <a:spLocks noChangeArrowheads="1"/>
          </p:cNvSpPr>
          <p:nvPr/>
        </p:nvSpPr>
        <p:spPr bwMode="auto">
          <a:xfrm>
            <a:off x="2627313" y="3389313"/>
            <a:ext cx="2216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b="1" dirty="0" smtClean="0">
                <a:latin typeface="Courier New"/>
                <a:cs typeface="Courier New"/>
              </a:rPr>
              <a:t>t = t1 + t2</a:t>
            </a:r>
            <a:endParaRPr kumimoji="1"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15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6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5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5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6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56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5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6" grpId="0"/>
      <p:bldP spid="656408" grpId="0"/>
      <p:bldP spid="656410" grpId="0"/>
      <p:bldP spid="656416" grpId="0"/>
      <p:bldP spid="656417" grpId="0"/>
      <p:bldP spid="656418" grpId="0"/>
      <p:bldP spid="656419" grpId="0"/>
      <p:bldP spid="656420" grpId="0"/>
      <p:bldP spid="656421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 a counter for temporaries in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  <a:p>
            <a:r>
              <a:rPr lang="en-US" dirty="0" smtClean="0"/>
              <a:t>Initially: </a:t>
            </a:r>
            <a:r>
              <a:rPr lang="en-US" dirty="0" smtClean="0">
                <a:solidFill>
                  <a:srgbClr val="0000FF"/>
                </a:solidFill>
              </a:rPr>
              <a:t>c = 0</a:t>
            </a:r>
            <a:endParaRPr lang="en-US" dirty="0" smtClean="0"/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A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Let B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Emit(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= A </a:t>
            </a:r>
            <a:r>
              <a:rPr lang="en-US" i="1" dirty="0" smtClean="0"/>
              <a:t>op</a:t>
            </a:r>
            <a:r>
              <a:rPr lang="en-US" dirty="0" smtClean="0"/>
              <a:t> B; )</a:t>
            </a:r>
            <a:br>
              <a:rPr lang="en-US" dirty="0" smtClean="0"/>
            </a:br>
            <a:r>
              <a:rPr lang="en-US" dirty="0" smtClean="0"/>
              <a:t>    Return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80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86</a:t>
            </a:fld>
            <a:endParaRPr lang="he-IL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3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87</a:t>
            </a:fld>
            <a:endParaRPr lang="he-IL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88</a:t>
            </a:fld>
            <a:endParaRPr lang="he-IL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28623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Let A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(a*b)</a:t>
            </a:r>
            <a:r>
              <a:rPr lang="en-US" sz="2000" dirty="0" smtClean="0">
                <a:latin typeface="+mn-lt"/>
                <a:cs typeface="Courier New" pitchFamily="49" charset="0"/>
              </a:rPr>
              <a:t>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(d)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3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89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(a)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(b)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(d)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magic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probably need to go over the AST?</a:t>
            </a:r>
          </a:p>
          <a:p>
            <a:endParaRPr lang="en-US" dirty="0" smtClean="0"/>
          </a:p>
          <a:p>
            <a:r>
              <a:rPr lang="en-US" dirty="0" smtClean="0"/>
              <a:t>how does this relate to the clean formalism of the parser?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90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1988840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24744"/>
            <a:ext cx="9234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8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91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2564904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24744"/>
            <a:ext cx="1292842" cy="1200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4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92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3212976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24744"/>
            <a:ext cx="129284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93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</a:t>
            </a:r>
            <a:r>
              <a:rPr lang="en-US" sz="2000" dirty="0" smtClean="0">
                <a:latin typeface="+mn-lt"/>
              </a:rPr>
              <a:t>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3501008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05929"/>
            <a:ext cx="2216322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94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61914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4365104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24744"/>
            <a:ext cx="2216322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37978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131840" y="1033922"/>
            <a:ext cx="1224136" cy="360040"/>
          </a:xfrm>
          <a:prstGeom prst="wedgeRectCallout">
            <a:avLst>
              <a:gd name="adj1" fmla="val -166299"/>
              <a:gd name="adj2" fmla="val 1318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A=_t2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95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5013176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15337"/>
            <a:ext cx="2216322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_t3=d;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131840" y="1052736"/>
            <a:ext cx="1224136" cy="360040"/>
          </a:xfrm>
          <a:prstGeom prst="wedgeRectCallout">
            <a:avLst>
              <a:gd name="adj1" fmla="val -166299"/>
              <a:gd name="adj2" fmla="val 1318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A=_t2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7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96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5373216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34151"/>
            <a:ext cx="2216322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_t3=d;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_t4=_t2-_t3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131840" y="1052736"/>
            <a:ext cx="1224136" cy="360040"/>
          </a:xfrm>
          <a:prstGeom prst="wedgeRectCallout">
            <a:avLst>
              <a:gd name="adj1" fmla="val -166299"/>
              <a:gd name="adj2" fmla="val 1318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A=_t2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statements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extend the </a:t>
            </a:r>
            <a:r>
              <a:rPr lang="en-US" b="1" dirty="0" err="1" smtClean="0"/>
              <a:t>cgen</a:t>
            </a:r>
            <a:r>
              <a:rPr lang="en-US" dirty="0" smtClean="0"/>
              <a:t> function to operate over statements as well</a:t>
            </a:r>
          </a:p>
          <a:p>
            <a:r>
              <a:rPr lang="en-US" dirty="0" smtClean="0"/>
              <a:t>Unlike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expressions, </a:t>
            </a:r>
            <a:r>
              <a:rPr lang="en-US" b="1" dirty="0" err="1" smtClean="0"/>
              <a:t>cgen</a:t>
            </a:r>
            <a:r>
              <a:rPr lang="en-US" dirty="0" smtClean="0"/>
              <a:t> for statements does not return the name of a temporary holding a value.</a:t>
            </a:r>
          </a:p>
          <a:p>
            <a:pPr lvl="1"/>
            <a:r>
              <a:rPr lang="en-US" i="1" dirty="0" smtClean="0"/>
              <a:t>(Why?)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54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simple statements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537564" y="2140398"/>
            <a:ext cx="446449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expr</a:t>
            </a:r>
            <a:r>
              <a:rPr lang="en-US" sz="2800" dirty="0" smtClean="0">
                <a:latin typeface="+mn-lt"/>
              </a:rPr>
              <a:t>;) = {</a:t>
            </a:r>
          </a:p>
          <a:p>
            <a:pPr algn="l" rtl="0"/>
            <a:r>
              <a:rPr lang="en-US" sz="2800" b="1" dirty="0" smtClean="0">
                <a:latin typeface="+mn-lt"/>
              </a:rPr>
              <a:t>   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expr</a:t>
            </a:r>
            <a:r>
              <a:rPr lang="en-US" sz="2800" dirty="0" smtClean="0">
                <a:latin typeface="+mn-lt"/>
              </a:rPr>
              <a:t>)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396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if-then-else</a:t>
            </a:r>
          </a:p>
        </p:txBody>
      </p:sp>
      <p:sp>
        <p:nvSpPr>
          <p:cNvPr id="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99</a:t>
            </a:fld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412776"/>
            <a:ext cx="3384376" cy="2952328"/>
          </a:xfrm>
          <a:prstGeom prst="rect">
            <a:avLst/>
          </a:prstGeom>
          <a:noFill/>
          <a:ln/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cgen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(if (e)</a:t>
            </a:r>
            <a:r>
              <a:rPr lang="en-US" sz="2800" dirty="0" smtClean="0">
                <a:cs typeface="Courier New" pitchFamily="49" charset="0"/>
              </a:rPr>
              <a:t> s</a:t>
            </a:r>
            <a:r>
              <a:rPr lang="en-US" sz="2800" baseline="-25000" dirty="0" smtClean="0">
                <a:cs typeface="Courier New" pitchFamily="49" charset="0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else </a:t>
            </a:r>
            <a:r>
              <a:rPr lang="en-US" sz="2800" dirty="0" smtClean="0">
                <a:cs typeface="Courier New" pitchFamily="49" charset="0"/>
              </a:rPr>
              <a:t>s</a:t>
            </a:r>
            <a:r>
              <a:rPr lang="en-US" sz="2800" baseline="-25000" dirty="0" smtClean="0">
                <a:cs typeface="Courier New" pitchFamily="49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5976" y="1268760"/>
            <a:ext cx="45006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_t = </a:t>
            </a: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(e)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true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IfZ</a:t>
            </a:r>
            <a:r>
              <a:rPr lang="en-US" sz="2400" dirty="0" smtClean="0">
                <a:latin typeface="+mn-lt"/>
                <a:cs typeface="Courier New" pitchFamily="49" charset="0"/>
              </a:rPr>
              <a:t> _t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(s</a:t>
            </a:r>
            <a:r>
              <a:rPr lang="en-US" sz="2400" baseline="-25000" dirty="0" smtClean="0">
                <a:latin typeface="+mn-lt"/>
                <a:cs typeface="Courier New" pitchFamily="49" charset="0"/>
              </a:rPr>
              <a:t>1</a:t>
            </a:r>
            <a:r>
              <a:rPr lang="en-US" sz="2400" dirty="0" smtClean="0">
                <a:latin typeface="+mn-lt"/>
                <a:cs typeface="Courier New" pitchFamily="49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: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(s</a:t>
            </a:r>
            <a:r>
              <a:rPr lang="en-US" sz="2400" baseline="-25000" dirty="0" smtClean="0">
                <a:latin typeface="+mn-lt"/>
                <a:cs typeface="Courier New" pitchFamily="49" charset="0"/>
              </a:rPr>
              <a:t>2</a:t>
            </a:r>
            <a:r>
              <a:rPr lang="en-US" sz="2400" dirty="0" smtClean="0">
                <a:latin typeface="+mn-lt"/>
                <a:cs typeface="Courier New" pitchFamily="49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;)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: )</a:t>
            </a:r>
            <a:endParaRPr lang="en-US" sz="24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noam.thmx</Template>
  <TotalTime>13611</TotalTime>
  <Words>7143</Words>
  <Application>Microsoft Macintosh PowerPoint</Application>
  <PresentationFormat>On-screen Show (4:3)</PresentationFormat>
  <Paragraphs>2292</Paragraphs>
  <Slides>178</Slides>
  <Notes>10</Notes>
  <HiddenSlides>2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178</vt:i4>
      </vt:variant>
      <vt:variant>
        <vt:lpstr>Custom Shows</vt:lpstr>
      </vt:variant>
      <vt:variant>
        <vt:i4>1</vt:i4>
      </vt:variant>
    </vt:vector>
  </HeadingPairs>
  <TitlesOfParts>
    <vt:vector size="195" baseType="lpstr">
      <vt:lpstr>Arial Unicode MS</vt:lpstr>
      <vt:lpstr>Calibri</vt:lpstr>
      <vt:lpstr>Calibri Light</vt:lpstr>
      <vt:lpstr>Comic Sans MS</vt:lpstr>
      <vt:lpstr>Consolas</vt:lpstr>
      <vt:lpstr>Courier</vt:lpstr>
      <vt:lpstr>Courier New</vt:lpstr>
      <vt:lpstr>Math C</vt:lpstr>
      <vt:lpstr>ＭＳ Ｐゴシック</vt:lpstr>
      <vt:lpstr>Symbol</vt:lpstr>
      <vt:lpstr>Tahoma</vt:lpstr>
      <vt:lpstr>Times New Roman</vt:lpstr>
      <vt:lpstr>Wingdings</vt:lpstr>
      <vt:lpstr>Zapf Dingbats</vt:lpstr>
      <vt:lpstr>Arial</vt:lpstr>
      <vt:lpstr>noam</vt:lpstr>
      <vt:lpstr>Compilation   0368-3133</vt:lpstr>
      <vt:lpstr>Context Analysis</vt:lpstr>
      <vt:lpstr>Symbol table</vt:lpstr>
      <vt:lpstr>Semantic Checks</vt:lpstr>
      <vt:lpstr>Scope Info</vt:lpstr>
      <vt:lpstr>Type System</vt:lpstr>
      <vt:lpstr>Typing Rules</vt:lpstr>
      <vt:lpstr>So far…</vt:lpstr>
      <vt:lpstr>How does this magic happen?</vt:lpstr>
      <vt:lpstr>Syntax Directed Translation</vt:lpstr>
      <vt:lpstr>Attribute grammars</vt:lpstr>
      <vt:lpstr>Indexed symbols</vt:lpstr>
      <vt:lpstr>Example</vt:lpstr>
      <vt:lpstr>Attribute Evaluation</vt:lpstr>
      <vt:lpstr>Dependencies</vt:lpstr>
      <vt:lpstr>Cycles</vt:lpstr>
      <vt:lpstr>Attribute Evaluation</vt:lpstr>
      <vt:lpstr>Building Dependency Graph</vt:lpstr>
      <vt:lpstr>Example</vt:lpstr>
      <vt:lpstr>Example</vt:lpstr>
      <vt:lpstr>Example</vt:lpstr>
      <vt:lpstr>Topological Order</vt:lpstr>
      <vt:lpstr>Example</vt:lpstr>
      <vt:lpstr>But what about cycles?</vt:lpstr>
      <vt:lpstr>Inherited vs. Synthesized Attributes</vt:lpstr>
      <vt:lpstr>example</vt:lpstr>
      <vt:lpstr>S-attributed Grammars</vt:lpstr>
      <vt:lpstr>S-attributed Grammar: example</vt:lpstr>
      <vt:lpstr>example </vt:lpstr>
      <vt:lpstr>L-attributed grammars</vt:lpstr>
      <vt:lpstr>Example: typesetting</vt:lpstr>
      <vt:lpstr>Example: typesetting</vt:lpstr>
      <vt:lpstr>Computing the attributes from left to right during a DFS traversal </vt:lpstr>
      <vt:lpstr>Summary</vt:lpstr>
      <vt:lpstr>The End</vt:lpstr>
      <vt:lpstr>Compilation   0368-3133  2014/15a Lecture 6a</vt:lpstr>
      <vt:lpstr>But first, a short reminder</vt:lpstr>
      <vt:lpstr>What is a compiler?</vt:lpstr>
      <vt:lpstr>Where we were</vt:lpstr>
      <vt:lpstr>Lexical Analysis</vt:lpstr>
      <vt:lpstr>From scanning to parsing</vt:lpstr>
      <vt:lpstr>Context Analysis</vt:lpstr>
      <vt:lpstr>Code Generation</vt:lpstr>
      <vt:lpstr>What is a compiler?</vt:lpstr>
      <vt:lpstr>A CPU is (a sort of) an Interpreter</vt:lpstr>
      <vt:lpstr>Code Generation in Stages</vt:lpstr>
      <vt:lpstr>Where we are</vt:lpstr>
      <vt:lpstr>1 Note: Compile Time vs Runtime</vt:lpstr>
      <vt:lpstr>PowerPoint Presentation</vt:lpstr>
      <vt:lpstr>Code Generation: IR</vt:lpstr>
      <vt:lpstr>Three-Address Code IR</vt:lpstr>
      <vt:lpstr>IR by example</vt:lpstr>
      <vt:lpstr>Sub-expressions example</vt:lpstr>
      <vt:lpstr>Sub-expressions example</vt:lpstr>
      <vt:lpstr>Variable assignments</vt:lpstr>
      <vt:lpstr>Booleans</vt:lpstr>
      <vt:lpstr>Unary operators</vt:lpstr>
      <vt:lpstr>Control flow instructions</vt:lpstr>
      <vt:lpstr>Control-flow example – conditions</vt:lpstr>
      <vt:lpstr>Control-flow example – loops</vt:lpstr>
      <vt:lpstr>Procedures / Functions </vt:lpstr>
      <vt:lpstr>Memory Layout  (popular convention)</vt:lpstr>
      <vt:lpstr>A logical stack frame</vt:lpstr>
      <vt:lpstr>Procedures / Functions </vt:lpstr>
      <vt:lpstr>Functions example</vt:lpstr>
      <vt:lpstr>Memory access instructions</vt:lpstr>
      <vt:lpstr>Memory access instructions</vt:lpstr>
      <vt:lpstr>Array operations</vt:lpstr>
      <vt:lpstr>IR Summary</vt:lpstr>
      <vt:lpstr>Intermediate representation</vt:lpstr>
      <vt:lpstr>PowerPoint Presentation</vt:lpstr>
      <vt:lpstr>Multiple IRs</vt:lpstr>
      <vt:lpstr>AST vs. LIR for imperative languages</vt:lpstr>
      <vt:lpstr>Lowering AST to TAC</vt:lpstr>
      <vt:lpstr>IR Generation</vt:lpstr>
      <vt:lpstr>TAC generation</vt:lpstr>
      <vt:lpstr>TAC generation for expressions</vt:lpstr>
      <vt:lpstr>cgen for basic expressions</vt:lpstr>
      <vt:lpstr>cgen for binary operators</vt:lpstr>
      <vt:lpstr>cgen example</vt:lpstr>
      <vt:lpstr>cgen example</vt:lpstr>
      <vt:lpstr>cgen example</vt:lpstr>
      <vt:lpstr>cgen example</vt:lpstr>
      <vt:lpstr>cgen as recursive AST traversal</vt:lpstr>
      <vt:lpstr>Naive cgen for expressions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cgen for statements</vt:lpstr>
      <vt:lpstr>cgen for simple statements</vt:lpstr>
      <vt:lpstr>cgen for if-then-else</vt:lpstr>
      <vt:lpstr>cgen for while loops</vt:lpstr>
      <vt:lpstr>cgen for short-circuit disjunction</vt:lpstr>
      <vt:lpstr>Our first optimization</vt:lpstr>
      <vt:lpstr>Naive cgen for expressions</vt:lpstr>
      <vt:lpstr>Naïve translation</vt:lpstr>
      <vt:lpstr>Naive cgen for expressions</vt:lpstr>
      <vt:lpstr>Improving cgen for expressions</vt:lpstr>
      <vt:lpstr>Sethi-Ullman translation</vt:lpstr>
      <vt:lpstr>Live temporaries stack</vt:lpstr>
      <vt:lpstr>Using stack of temporaries example</vt:lpstr>
      <vt:lpstr>Weighted register allocation</vt:lpstr>
      <vt:lpstr>Example</vt:lpstr>
      <vt:lpstr>Weighted register allocation</vt:lpstr>
      <vt:lpstr>Weighted reg. alloc. example</vt:lpstr>
      <vt:lpstr>Weighted reg. alloc. example</vt:lpstr>
      <vt:lpstr>Note on weighted register allocation</vt:lpstr>
      <vt:lpstr>Code generation  for procedure calls (+ a few words on the runtime system)</vt:lpstr>
      <vt:lpstr>Code generation for procedure calls</vt:lpstr>
      <vt:lpstr>Supporting Procedures</vt:lpstr>
      <vt:lpstr>Calling Conventions</vt:lpstr>
      <vt:lpstr>Abstract Register Machine (High Level View)</vt:lpstr>
      <vt:lpstr>Abstract Register Machine (High Level View)</vt:lpstr>
      <vt:lpstr>Abstract Activation Record Stack</vt:lpstr>
      <vt:lpstr>Abstract Stack Frame</vt:lpstr>
      <vt:lpstr>Handling Procedures</vt:lpstr>
      <vt:lpstr>Abstract Register Machine</vt:lpstr>
      <vt:lpstr>Abstract Register Machine</vt:lpstr>
      <vt:lpstr>Intro: Functions Example</vt:lpstr>
      <vt:lpstr>What Can We Do with Procedures?</vt:lpstr>
      <vt:lpstr>Design Decisions</vt:lpstr>
      <vt:lpstr>Static (lexical) Scoping</vt:lpstr>
      <vt:lpstr>Dynamic Scoping</vt:lpstr>
      <vt:lpstr>Example</vt:lpstr>
      <vt:lpstr>Why do we care?</vt:lpstr>
      <vt:lpstr>Variable addresses for static scoping: first attempt</vt:lpstr>
      <vt:lpstr>Variable addresses for static scoping: first attempt</vt:lpstr>
      <vt:lpstr>Compile-Time Information on Variables</vt:lpstr>
      <vt:lpstr>Activation Record (Stack Frames)</vt:lpstr>
      <vt:lpstr>Semi-Abstract Register Machine</vt:lpstr>
      <vt:lpstr>A Logical Stack Frame (Simplified)</vt:lpstr>
      <vt:lpstr>Runtime Stack</vt:lpstr>
      <vt:lpstr>Activation Record (frame)</vt:lpstr>
      <vt:lpstr>Runtime Stack</vt:lpstr>
      <vt:lpstr>Code Blocks</vt:lpstr>
      <vt:lpstr>L-Values of Local Variables</vt:lpstr>
      <vt:lpstr>Pentium Runtime Stack</vt:lpstr>
      <vt:lpstr>Accessing Stack Variables</vt:lpstr>
      <vt:lpstr>Factorial – fact(int n)</vt:lpstr>
      <vt:lpstr>Call Sequences</vt:lpstr>
      <vt:lpstr>Call Sequences</vt:lpstr>
      <vt:lpstr>“To Callee-save or to Caller-save?”</vt:lpstr>
      <vt:lpstr>Caller-Save and Callee-Save Registers</vt:lpstr>
      <vt:lpstr>Callee-Save Registers</vt:lpstr>
      <vt:lpstr>Caller-Save Registers</vt:lpstr>
      <vt:lpstr>Parameter Passing</vt:lpstr>
      <vt:lpstr>Activation Records &amp;  Language Design</vt:lpstr>
      <vt:lpstr>Compile-Time Information on Variables</vt:lpstr>
      <vt:lpstr>Scoping</vt:lpstr>
      <vt:lpstr>Nested Procedures</vt:lpstr>
      <vt:lpstr>Example: Nested Procedures</vt:lpstr>
      <vt:lpstr>Nested Procedures</vt:lpstr>
      <vt:lpstr>Nested Procedures</vt:lpstr>
      <vt:lpstr>Nested Procedures</vt:lpstr>
      <vt:lpstr>Lexical Pointers </vt:lpstr>
      <vt:lpstr>Lexical Pointers </vt:lpstr>
      <vt:lpstr>Activation Records: Remarks</vt:lpstr>
      <vt:lpstr>Stack Frames</vt:lpstr>
      <vt:lpstr>Non-Local goto in C syntax</vt:lpstr>
      <vt:lpstr>Non-local gotos in C</vt:lpstr>
      <vt:lpstr>Non-Local Transfer of Control in C</vt:lpstr>
      <vt:lpstr>Variable Length Frame Size</vt:lpstr>
      <vt:lpstr>Limitations</vt:lpstr>
      <vt:lpstr>Frame-Resident Variables</vt:lpstr>
      <vt:lpstr>The Frames in Different Architectures</vt:lpstr>
      <vt:lpstr>Limitations of Stack Frames</vt:lpstr>
      <vt:lpstr>Compiler Implementation</vt:lpstr>
      <vt:lpstr>Basic Compiler Phases</vt:lpstr>
      <vt:lpstr>Hidden in the frame ADT</vt:lpstr>
      <vt:lpstr>Activation Records: Summary</vt:lpstr>
      <vt:lpstr>Custom Show 1</vt:lpstr>
    </vt:vector>
  </TitlesOfParts>
  <Company>University of Wisconsin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1104</cp:revision>
  <cp:lastPrinted>2015-10-27T06:21:01Z</cp:lastPrinted>
  <dcterms:created xsi:type="dcterms:W3CDTF">1998-04-16T20:54:14Z</dcterms:created>
  <dcterms:modified xsi:type="dcterms:W3CDTF">2016-12-06T06:19:22Z</dcterms:modified>
</cp:coreProperties>
</file>