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8" r:id="rId1"/>
  </p:sldMasterIdLst>
  <p:notesMasterIdLst>
    <p:notesMasterId r:id="rId133"/>
  </p:notesMasterIdLst>
  <p:handoutMasterIdLst>
    <p:handoutMasterId r:id="rId134"/>
  </p:handoutMasterIdLst>
  <p:sldIdLst>
    <p:sldId id="2027" r:id="rId2"/>
    <p:sldId id="1961" r:id="rId3"/>
    <p:sldId id="2146" r:id="rId4"/>
    <p:sldId id="1962" r:id="rId5"/>
    <p:sldId id="1963" r:id="rId6"/>
    <p:sldId id="1964" r:id="rId7"/>
    <p:sldId id="1965" r:id="rId8"/>
    <p:sldId id="1966" r:id="rId9"/>
    <p:sldId id="1967" r:id="rId10"/>
    <p:sldId id="1968" r:id="rId11"/>
    <p:sldId id="1971" r:id="rId12"/>
    <p:sldId id="2147" r:id="rId13"/>
    <p:sldId id="1972" r:id="rId14"/>
    <p:sldId id="1973" r:id="rId15"/>
    <p:sldId id="1974" r:id="rId16"/>
    <p:sldId id="1975" r:id="rId17"/>
    <p:sldId id="1976" r:id="rId18"/>
    <p:sldId id="1977" r:id="rId19"/>
    <p:sldId id="2149" r:id="rId20"/>
    <p:sldId id="2148" r:id="rId21"/>
    <p:sldId id="2150" r:id="rId22"/>
    <p:sldId id="2154" r:id="rId23"/>
    <p:sldId id="1978" r:id="rId24"/>
    <p:sldId id="1979" r:id="rId25"/>
    <p:sldId id="1980" r:id="rId26"/>
    <p:sldId id="2155" r:id="rId27"/>
    <p:sldId id="2151" r:id="rId28"/>
    <p:sldId id="2152" r:id="rId29"/>
    <p:sldId id="2153" r:id="rId30"/>
    <p:sldId id="1981" r:id="rId31"/>
    <p:sldId id="2156" r:id="rId32"/>
    <p:sldId id="1982" r:id="rId33"/>
    <p:sldId id="1983" r:id="rId34"/>
    <p:sldId id="1984" r:id="rId35"/>
    <p:sldId id="1985" r:id="rId36"/>
    <p:sldId id="1986" r:id="rId37"/>
    <p:sldId id="1987" r:id="rId38"/>
    <p:sldId id="1988" r:id="rId39"/>
    <p:sldId id="1989" r:id="rId40"/>
    <p:sldId id="1990" r:id="rId41"/>
    <p:sldId id="1991" r:id="rId42"/>
    <p:sldId id="1992" r:id="rId43"/>
    <p:sldId id="1993" r:id="rId44"/>
    <p:sldId id="1994" r:id="rId45"/>
    <p:sldId id="1995" r:id="rId46"/>
    <p:sldId id="1996" r:id="rId47"/>
    <p:sldId id="1997" r:id="rId48"/>
    <p:sldId id="1998" r:id="rId49"/>
    <p:sldId id="1999" r:id="rId50"/>
    <p:sldId id="2002" r:id="rId51"/>
    <p:sldId id="2003" r:id="rId52"/>
    <p:sldId id="2221" r:id="rId53"/>
    <p:sldId id="2204" r:id="rId54"/>
    <p:sldId id="2004" r:id="rId55"/>
    <p:sldId id="2005" r:id="rId56"/>
    <p:sldId id="2006" r:id="rId57"/>
    <p:sldId id="2007" r:id="rId58"/>
    <p:sldId id="2008" r:id="rId59"/>
    <p:sldId id="2009" r:id="rId60"/>
    <p:sldId id="2159" r:id="rId61"/>
    <p:sldId id="2160" r:id="rId62"/>
    <p:sldId id="2161" r:id="rId63"/>
    <p:sldId id="2162" r:id="rId64"/>
    <p:sldId id="2158" r:id="rId65"/>
    <p:sldId id="2157" r:id="rId66"/>
    <p:sldId id="2010" r:id="rId67"/>
    <p:sldId id="2011" r:id="rId68"/>
    <p:sldId id="2012" r:id="rId69"/>
    <p:sldId id="2013" r:id="rId70"/>
    <p:sldId id="2015" r:id="rId71"/>
    <p:sldId id="2016" r:id="rId72"/>
    <p:sldId id="2205" r:id="rId73"/>
    <p:sldId id="2206" r:id="rId74"/>
    <p:sldId id="2207" r:id="rId75"/>
    <p:sldId id="2208" r:id="rId76"/>
    <p:sldId id="2209" r:id="rId77"/>
    <p:sldId id="2210" r:id="rId78"/>
    <p:sldId id="2211" r:id="rId79"/>
    <p:sldId id="2212" r:id="rId80"/>
    <p:sldId id="2222" r:id="rId81"/>
    <p:sldId id="2273" r:id="rId82"/>
    <p:sldId id="2223" r:id="rId83"/>
    <p:sldId id="2224" r:id="rId84"/>
    <p:sldId id="2225" r:id="rId85"/>
    <p:sldId id="2226" r:id="rId86"/>
    <p:sldId id="2227" r:id="rId87"/>
    <p:sldId id="2228" r:id="rId88"/>
    <p:sldId id="2229" r:id="rId89"/>
    <p:sldId id="2230" r:id="rId90"/>
    <p:sldId id="2231" r:id="rId91"/>
    <p:sldId id="2232" r:id="rId92"/>
    <p:sldId id="2233" r:id="rId93"/>
    <p:sldId id="2234" r:id="rId94"/>
    <p:sldId id="2235" r:id="rId95"/>
    <p:sldId id="2236" r:id="rId96"/>
    <p:sldId id="2237" r:id="rId97"/>
    <p:sldId id="2238" r:id="rId98"/>
    <p:sldId id="2239" r:id="rId99"/>
    <p:sldId id="2240" r:id="rId100"/>
    <p:sldId id="2241" r:id="rId101"/>
    <p:sldId id="2242" r:id="rId102"/>
    <p:sldId id="2243" r:id="rId103"/>
    <p:sldId id="2244" r:id="rId104"/>
    <p:sldId id="2245" r:id="rId105"/>
    <p:sldId id="2246" r:id="rId106"/>
    <p:sldId id="2247" r:id="rId107"/>
    <p:sldId id="2248" r:id="rId108"/>
    <p:sldId id="2249" r:id="rId109"/>
    <p:sldId id="2250" r:id="rId110"/>
    <p:sldId id="2251" r:id="rId111"/>
    <p:sldId id="2252" r:id="rId112"/>
    <p:sldId id="2253" r:id="rId113"/>
    <p:sldId id="2254" r:id="rId114"/>
    <p:sldId id="2255" r:id="rId115"/>
    <p:sldId id="2256" r:id="rId116"/>
    <p:sldId id="2257" r:id="rId117"/>
    <p:sldId id="2258" r:id="rId118"/>
    <p:sldId id="2259" r:id="rId119"/>
    <p:sldId id="2260" r:id="rId120"/>
    <p:sldId id="2261" r:id="rId121"/>
    <p:sldId id="2262" r:id="rId122"/>
    <p:sldId id="2263" r:id="rId123"/>
    <p:sldId id="2264" r:id="rId124"/>
    <p:sldId id="2265" r:id="rId125"/>
    <p:sldId id="2266" r:id="rId126"/>
    <p:sldId id="2267" r:id="rId127"/>
    <p:sldId id="2268" r:id="rId128"/>
    <p:sldId id="2269" r:id="rId129"/>
    <p:sldId id="2270" r:id="rId130"/>
    <p:sldId id="2271" r:id="rId131"/>
    <p:sldId id="2272" r:id="rId132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FF"/>
    <a:srgbClr val="FF8000"/>
    <a:srgbClr val="FFE1E1"/>
    <a:srgbClr val="008000"/>
    <a:srgbClr val="009900"/>
    <a:srgbClr val="FF0000"/>
    <a:srgbClr val="F0F0F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9" autoAdjust="0"/>
    <p:restoredTop sz="97085" autoAdjust="0"/>
  </p:normalViewPr>
  <p:slideViewPr>
    <p:cSldViewPr snapToGrid="0">
      <p:cViewPr>
        <p:scale>
          <a:sx n="110" d="100"/>
          <a:sy n="110" d="100"/>
        </p:scale>
        <p:origin x="94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notesMaster" Target="notesMasters/notesMaster1.xml"/><Relationship Id="rId134" Type="http://schemas.openxmlformats.org/officeDocument/2006/relationships/handoutMaster" Target="handoutMasters/handoutMaster1.xml"/><Relationship Id="rId135" Type="http://schemas.openxmlformats.org/officeDocument/2006/relationships/presProps" Target="presProps.xml"/><Relationship Id="rId136" Type="http://schemas.openxmlformats.org/officeDocument/2006/relationships/viewProps" Target="viewProps.xml"/><Relationship Id="rId137" Type="http://schemas.openxmlformats.org/officeDocument/2006/relationships/theme" Target="theme/theme1.xml"/><Relationship Id="rId13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2854-8E2E-471A-8921-09697EF8D525}" type="slidenum">
              <a:rPr lang="x-none"/>
              <a:pPr/>
              <a:t>104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8F9FF-DDF7-420A-87C9-F8982CE2DB59}" type="slidenum">
              <a:rPr lang="x-none"/>
              <a:pPr/>
              <a:t>105</a:t>
            </a:fld>
            <a:endParaRPr lang="en-US"/>
          </a:p>
        </p:txBody>
      </p:sp>
      <p:sp>
        <p:nvSpPr>
          <p:cNvPr id="85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2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  <a:solidFill>
            <a:schemeClr val="bg2"/>
          </a:solidFill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23655"/>
            <a:ext cx="9144000" cy="1230086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199" y="1351935"/>
            <a:ext cx="8227961" cy="470596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1963" y="1416306"/>
            <a:ext cx="8223198" cy="476408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5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407" y="3323655"/>
            <a:ext cx="6400800" cy="123008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1376516" y="4762442"/>
            <a:ext cx="6400800" cy="12300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smtClean="0"/>
              <a:t>Click to edit Master subtitle 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8654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5298"/>
            <a:ext cx="91440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1440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355" y="1292157"/>
            <a:ext cx="3930445" cy="4803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286613"/>
            <a:ext cx="3971414" cy="4809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7562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9783"/>
            <a:ext cx="1905000" cy="4582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355" y="1342571"/>
            <a:ext cx="7892845" cy="475342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94061"/>
            <a:ext cx="1905000" cy="36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chemeClr val="tx1"/>
                </a:solidFill>
                <a:latin typeface="+mn-l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02016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07" r:id="rId12"/>
  </p:sldLayoutIdLst>
  <p:hf hdr="0" ftr="0" dt="0"/>
  <p:txStyles>
    <p:titleStyle>
      <a:lvl1pPr marL="544513" indent="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4988" indent="-2667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534988" indent="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803275" indent="1857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800">
          <a:solidFill>
            <a:schemeClr val="tx1"/>
          </a:solidFill>
          <a:latin typeface="+mn-lt"/>
          <a:ea typeface="ＭＳ Ｐゴシック" charset="0"/>
        </a:defRPr>
      </a:lvl4pPr>
      <a:lvl5pPr marL="989013" indent="1778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Compilation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 0368-3133  2016/17a</a:t>
            </a:r>
            <a:br>
              <a:rPr lang="en-US" b="0" dirty="0" smtClean="0"/>
            </a:br>
            <a:r>
              <a:rPr lang="en-US" b="0" dirty="0" smtClean="0"/>
              <a:t>Lecture </a:t>
            </a:r>
            <a:r>
              <a:rPr lang="en-US" b="0" dirty="0" smtClean="0"/>
              <a:t>11</a:t>
            </a:r>
            <a:endParaRPr lang="en-US" b="0" dirty="0" smtClean="0"/>
          </a:p>
          <a:p>
            <a:r>
              <a:rPr lang="en-US" b="0" dirty="0" smtClean="0"/>
              <a:t>Compiling Object-Oriented Programs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v,c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=130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SegregatedFitAllocate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result ←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freeLists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large ←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allocateBlock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large = 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	return null</a:t>
            </a:r>
            <a:endParaRPr lang="en-US" sz="1600" dirty="0" smtClean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initialize(large, sizes[j])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result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← remove(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freeList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return 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result</a:t>
            </a:r>
            <a:endParaRPr lang="en-US" sz="2800" dirty="0" smtClean="0">
              <a:ea typeface="Cambria Math" panose="02040503050406030204" pitchFamily="18" charset="0"/>
            </a:endParaRPr>
          </a:p>
          <a:p>
            <a:r>
              <a:rPr lang="en-US" sz="2400" dirty="0">
                <a:ea typeface="Cambria Math" panose="02040503050406030204" pitchFamily="18" charset="0"/>
              </a:rPr>
              <a:t>List </a:t>
            </a:r>
            <a:r>
              <a:rPr lang="en-US" sz="2400" dirty="0" err="1">
                <a:ea typeface="Cambria Math" panose="02040503050406030204" pitchFamily="18" charset="0"/>
              </a:rPr>
              <a:t>f</a:t>
            </a:r>
            <a:r>
              <a:rPr lang="en-US" sz="2400" baseline="-25000" dirty="0" err="1">
                <a:ea typeface="Cambria Math" panose="02040503050406030204" pitchFamily="18" charset="0"/>
              </a:rPr>
              <a:t>k</a:t>
            </a:r>
            <a:r>
              <a:rPr lang="en-US" sz="2400" dirty="0">
                <a:ea typeface="Cambria Math" panose="02040503050406030204" pitchFamily="18" charset="0"/>
              </a:rPr>
              <a:t>, for cells larger than </a:t>
            </a:r>
            <a:r>
              <a:rPr lang="en-US" sz="2400" dirty="0" err="1">
                <a:ea typeface="Cambria Math" panose="02040503050406030204" pitchFamily="18" charset="0"/>
              </a:rPr>
              <a:t>s</a:t>
            </a:r>
            <a:r>
              <a:rPr lang="en-US" sz="2400" baseline="-25000" dirty="0" err="1">
                <a:ea typeface="Cambria Math" panose="02040503050406030204" pitchFamily="18" charset="0"/>
              </a:rPr>
              <a:t>k</a:t>
            </a:r>
            <a:r>
              <a:rPr lang="en-US" sz="2400" dirty="0">
                <a:ea typeface="Cambria Math" panose="02040503050406030204" pitchFamily="18" charset="0"/>
              </a:rPr>
              <a:t>, is organized to use one of the basic single-list algorithm.</a:t>
            </a:r>
          </a:p>
          <a:p>
            <a:r>
              <a:rPr lang="en-US" sz="2400" dirty="0">
                <a:ea typeface="Cambria Math" panose="02040503050406030204" pitchFamily="18" charset="0"/>
              </a:rPr>
              <a:t>Per-cell overheads for large cell are a bit higher but in total it is </a:t>
            </a:r>
            <a:r>
              <a:rPr lang="en-US" sz="2400" dirty="0"/>
              <a:t>negligible.</a:t>
            </a:r>
            <a:r>
              <a:rPr lang="en-US" sz="2400" dirty="0">
                <a:ea typeface="Cambria Math" panose="02040503050406030204" pitchFamily="18" charset="0"/>
              </a:rPr>
              <a:t> </a:t>
            </a:r>
          </a:p>
          <a:p>
            <a:r>
              <a:rPr lang="en-US" sz="2400" dirty="0" smtClean="0">
                <a:ea typeface="Cambria Math" panose="02040503050406030204" pitchFamily="18" charset="0"/>
              </a:rPr>
              <a:t>The main advantage: for size classes other than </a:t>
            </a:r>
            <a:r>
              <a:rPr lang="en-US" sz="2400" dirty="0" err="1" smtClean="0">
                <a:ea typeface="Cambria Math" panose="02040503050406030204" pitchFamily="18" charset="0"/>
              </a:rPr>
              <a:t>s</a:t>
            </a:r>
            <a:r>
              <a:rPr lang="en-US" sz="2400" baseline="-25000" dirty="0" err="1" smtClean="0">
                <a:ea typeface="Cambria Math" panose="02040503050406030204" pitchFamily="18" charset="0"/>
              </a:rPr>
              <a:t>k</a:t>
            </a:r>
            <a:r>
              <a:rPr lang="en-US" sz="2400" dirty="0" smtClean="0">
                <a:ea typeface="Cambria Math" panose="02040503050406030204" pitchFamily="18" charset="0"/>
              </a:rPr>
              <a:t>, allocation typically requires constant time.</a:t>
            </a:r>
          </a:p>
          <a:p>
            <a:endParaRPr lang="en-US" sz="2400" dirty="0" smtClean="0">
              <a:ea typeface="Cambria Math" panose="020405030504060302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Segregated-fits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1722406" y="4100423"/>
            <a:ext cx="1463615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044351" y="4100423"/>
            <a:ext cx="1463615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06550" y="4134929"/>
            <a:ext cx="1463615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09367" y="2759016"/>
            <a:ext cx="86983" cy="1075426"/>
            <a:chOff x="1832394" y="2820838"/>
            <a:chExt cx="86983" cy="1075426"/>
          </a:xfrm>
        </p:grpSpPr>
        <p:sp>
          <p:nvSpPr>
            <p:cNvPr id="6" name="Oval 5"/>
            <p:cNvSpPr/>
            <p:nvPr/>
          </p:nvSpPr>
          <p:spPr>
            <a:xfrm>
              <a:off x="1837426" y="2820838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837426" y="3020683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837426" y="3237782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837425" y="3426125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832394" y="3801374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37426" y="3630283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37198" y="4175243"/>
            <a:ext cx="72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8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k-1</a:t>
            </a:r>
            <a:endParaRPr lang="en-US" sz="2800" dirty="0"/>
          </a:p>
        </p:txBody>
      </p:sp>
      <p:sp>
        <p:nvSpPr>
          <p:cNvPr id="80" name="Rectangle 79"/>
          <p:cNvSpPr/>
          <p:nvPr/>
        </p:nvSpPr>
        <p:spPr>
          <a:xfrm>
            <a:off x="1722405" y="5374257"/>
            <a:ext cx="1823052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044350" y="5374257"/>
            <a:ext cx="3503763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37198" y="5449077"/>
            <a:ext cx="72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800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80" idx="3"/>
            <a:endCxn id="81" idx="1"/>
          </p:cNvCxnSpPr>
          <p:nvPr/>
        </p:nvCxnSpPr>
        <p:spPr>
          <a:xfrm>
            <a:off x="3545457" y="5710687"/>
            <a:ext cx="4988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503652" y="4382160"/>
            <a:ext cx="877019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201837" y="4410915"/>
            <a:ext cx="877019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37198" y="1912188"/>
            <a:ext cx="6066167" cy="941718"/>
            <a:chOff x="737198" y="1817298"/>
            <a:chExt cx="6066167" cy="941718"/>
          </a:xfrm>
        </p:grpSpPr>
        <p:sp>
          <p:nvSpPr>
            <p:cNvPr id="64" name="Rectangle 63"/>
            <p:cNvSpPr/>
            <p:nvPr/>
          </p:nvSpPr>
          <p:spPr>
            <a:xfrm>
              <a:off x="1768414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987614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26302" y="1817298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98851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06550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7198" y="1909371"/>
              <a:ext cx="426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lang="en-US" sz="2800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en-US" sz="2800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2165230" y="2162354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65" idx="3"/>
              <a:endCxn id="66" idx="1"/>
            </p:cNvCxnSpPr>
            <p:nvPr/>
          </p:nvCxnSpPr>
          <p:spPr>
            <a:xfrm flipV="1">
              <a:off x="3384429" y="2153728"/>
              <a:ext cx="741873" cy="17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66" idx="3"/>
              <a:endCxn id="67" idx="1"/>
            </p:cNvCxnSpPr>
            <p:nvPr/>
          </p:nvCxnSpPr>
          <p:spPr>
            <a:xfrm>
              <a:off x="4523117" y="2153728"/>
              <a:ext cx="675734" cy="17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594228" y="2193985"/>
              <a:ext cx="812322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16200000">
              <a:off x="1871935" y="2465718"/>
              <a:ext cx="189780" cy="396816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7198" y="431321"/>
            <a:ext cx="5406248" cy="871267"/>
            <a:chOff x="737198" y="629728"/>
            <a:chExt cx="5406248" cy="871267"/>
          </a:xfrm>
        </p:grpSpPr>
        <p:sp>
          <p:nvSpPr>
            <p:cNvPr id="3" name="Rectangle 2"/>
            <p:cNvSpPr/>
            <p:nvPr/>
          </p:nvSpPr>
          <p:spPr>
            <a:xfrm>
              <a:off x="1837426" y="629728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78347" y="638355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62400" y="638355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42936" y="638355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79544" y="629728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7198" y="698740"/>
              <a:ext cx="426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lang="en-US" sz="2800" baseline="-25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endParaRPr lang="en-US" sz="2800" dirty="0"/>
            </a:p>
          </p:txBody>
        </p:sp>
        <p:cxnSp>
          <p:nvCxnSpPr>
            <p:cNvPr id="12" name="Straight Arrow Connector 11"/>
            <p:cNvCxnSpPr>
              <a:stCxn id="3" idx="3"/>
              <a:endCxn id="36" idx="1"/>
            </p:cNvCxnSpPr>
            <p:nvPr/>
          </p:nvCxnSpPr>
          <p:spPr>
            <a:xfrm>
              <a:off x="2001328" y="966158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38" idx="1"/>
            </p:cNvCxnSpPr>
            <p:nvPr/>
          </p:nvCxnSpPr>
          <p:spPr>
            <a:xfrm>
              <a:off x="4126302" y="946030"/>
              <a:ext cx="816634" cy="287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125528" y="974785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3042249" y="945973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Left Brace 94"/>
            <p:cNvSpPr/>
            <p:nvPr/>
          </p:nvSpPr>
          <p:spPr>
            <a:xfrm rot="16200000">
              <a:off x="1824487" y="1324154"/>
              <a:ext cx="189780" cy="163902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Left Brace 95"/>
          <p:cNvSpPr/>
          <p:nvPr/>
        </p:nvSpPr>
        <p:spPr>
          <a:xfrm rot="16200000">
            <a:off x="2359325" y="4170873"/>
            <a:ext cx="189780" cy="146361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Left Brace 97"/>
          <p:cNvSpPr/>
          <p:nvPr/>
        </p:nvSpPr>
        <p:spPr>
          <a:xfrm rot="16200000">
            <a:off x="2531854" y="5257799"/>
            <a:ext cx="189780" cy="183742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Left Brace 98"/>
          <p:cNvSpPr/>
          <p:nvPr/>
        </p:nvSpPr>
        <p:spPr>
          <a:xfrm rot="16200000">
            <a:off x="5701342" y="4462009"/>
            <a:ext cx="189780" cy="35037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22408" y="1255945"/>
            <a:ext cx="39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768417" y="2853906"/>
            <a:ext cx="39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261555" y="4902679"/>
            <a:ext cx="54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 smtClean="0"/>
              <a:t>k-1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428335" y="6213889"/>
            <a:ext cx="61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&gt;s</a:t>
            </a:r>
            <a:r>
              <a:rPr lang="en-US" baseline="-25000" dirty="0" smtClean="0"/>
              <a:t>k-1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579851" y="6271060"/>
            <a:ext cx="61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&gt;s</a:t>
            </a:r>
            <a:r>
              <a:rPr lang="en-US" baseline="-25000" dirty="0" smtClean="0"/>
              <a:t>k-1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support for 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C’s standard library provides basic memory management </a:t>
            </a:r>
          </a:p>
          <a:p>
            <a:pPr lvl="1"/>
            <a:r>
              <a:rPr lang="en-US" dirty="0" smtClean="0"/>
              <a:t>Gets memory pages from the OS</a:t>
            </a:r>
          </a:p>
          <a:p>
            <a:pPr lvl="1"/>
            <a:r>
              <a:rPr lang="en-US" dirty="0" smtClean="0"/>
              <a:t>Maintains inventory of free memory cells</a:t>
            </a:r>
          </a:p>
          <a:p>
            <a:pPr lvl="2"/>
            <a:r>
              <a:rPr lang="en-US" dirty="0" err="1" smtClean="0"/>
              <a:t>mmap</a:t>
            </a:r>
            <a:r>
              <a:rPr lang="en-US" dirty="0" smtClean="0"/>
              <a:t>(), </a:t>
            </a:r>
            <a:r>
              <a:rPr lang="en-US" dirty="0" err="1" smtClean="0"/>
              <a:t>brk</a:t>
            </a:r>
            <a:r>
              <a:rPr lang="en-US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too late – waste memory (memory leak)</a:t>
            </a:r>
          </a:p>
          <a:p>
            <a:r>
              <a:rPr lang="en-US" dirty="0"/>
              <a:t>Free too early – dangling pointers / crashes</a:t>
            </a:r>
          </a:p>
          <a:p>
            <a:r>
              <a:rPr lang="en-US" dirty="0"/>
              <a:t>Free twice – error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he-IL"/>
              <a:t>When can we free an object?</a:t>
            </a:r>
          </a:p>
        </p:txBody>
      </p:sp>
      <p:sp>
        <p:nvSpPr>
          <p:cNvPr id="804867" name="Text Box 3"/>
          <p:cNvSpPr txBox="1">
            <a:spLocks noChangeArrowheads="1"/>
          </p:cNvSpPr>
          <p:nvPr/>
        </p:nvSpPr>
        <p:spPr bwMode="auto">
          <a:xfrm>
            <a:off x="1066800" y="1997075"/>
            <a:ext cx="71707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 =  </a:t>
            </a:r>
            <a:r>
              <a:rPr lang="en-US" sz="2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(…) ;</a:t>
            </a: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 = a;</a:t>
            </a:r>
          </a:p>
          <a:p>
            <a:pPr algn="l" eaLnBrk="0" hangingPunct="0"/>
            <a:r>
              <a:rPr lang="en-US" sz="2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 free (a); ? </a:t>
            </a: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(…);</a:t>
            </a: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  (b == c)  </a:t>
            </a:r>
            <a:endParaRPr lang="en-US" sz="24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(“unexpected equality”);</a:t>
            </a:r>
          </a:p>
          <a:p>
            <a:pPr algn="l" eaLnBrk="0" hangingPunct="0"/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4869" name="Text Box 5"/>
          <p:cNvSpPr txBox="1">
            <a:spLocks noChangeArrowheads="1"/>
          </p:cNvSpPr>
          <p:nvPr/>
        </p:nvSpPr>
        <p:spPr bwMode="auto">
          <a:xfrm>
            <a:off x="449263" y="5283200"/>
            <a:ext cx="8418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804870" name="Text Box 6"/>
          <p:cNvSpPr txBox="1">
            <a:spLocks noChangeArrowheads="1"/>
          </p:cNvSpPr>
          <p:nvPr/>
        </p:nvSpPr>
        <p:spPr bwMode="auto">
          <a:xfrm>
            <a:off x="647700" y="55499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Cannot free an object if it has a reference with a future use!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5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61938" y="274638"/>
            <a:ext cx="8424862" cy="1143000"/>
          </a:xfrm>
        </p:spPr>
        <p:txBody>
          <a:bodyPr/>
          <a:lstStyle/>
          <a:p>
            <a:r>
              <a:rPr lang="en-US" sz="4000"/>
              <a:t>When can </a:t>
            </a:r>
            <a:r>
              <a:rPr lang="en-US" sz="4000">
                <a:solidFill>
                  <a:srgbClr val="00CC00"/>
                </a:solidFill>
              </a:rPr>
              <a:t>free x </a:t>
            </a:r>
            <a:r>
              <a:rPr lang="en-US" sz="4000"/>
              <a:t>be inserted after </a:t>
            </a:r>
            <a:r>
              <a:rPr lang="en-US" sz="4000">
                <a:solidFill>
                  <a:srgbClr val="00CC00"/>
                </a:solidFill>
              </a:rPr>
              <a:t>p</a:t>
            </a:r>
            <a:r>
              <a:rPr lang="en-US" sz="4000"/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1727200"/>
            <a:ext cx="8229600" cy="3005138"/>
            <a:chOff x="644525" y="1727200"/>
            <a:chExt cx="8229600" cy="3005138"/>
          </a:xfrm>
        </p:grpSpPr>
        <p:sp>
          <p:nvSpPr>
            <p:cNvPr id="801796" name="Rectangle 4"/>
            <p:cNvSpPr>
              <a:spLocks noChangeArrowheads="1"/>
            </p:cNvSpPr>
            <p:nvPr/>
          </p:nvSpPr>
          <p:spPr bwMode="auto">
            <a:xfrm>
              <a:off x="644525" y="1727200"/>
              <a:ext cx="8229600" cy="3005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797" name="Freeform 5"/>
            <p:cNvSpPr>
              <a:spLocks/>
            </p:cNvSpPr>
            <p:nvPr/>
          </p:nvSpPr>
          <p:spPr bwMode="auto">
            <a:xfrm>
              <a:off x="798513" y="2613025"/>
              <a:ext cx="2046287" cy="1289050"/>
            </a:xfrm>
            <a:custGeom>
              <a:avLst/>
              <a:gdLst>
                <a:gd name="T0" fmla="*/ 0 w 1262"/>
                <a:gd name="T1" fmla="*/ 448 h 729"/>
                <a:gd name="T2" fmla="*/ 576 w 1262"/>
                <a:gd name="T3" fmla="*/ 36 h 729"/>
                <a:gd name="T4" fmla="*/ 878 w 1262"/>
                <a:gd name="T5" fmla="*/ 667 h 729"/>
                <a:gd name="T6" fmla="*/ 1262 w 1262"/>
                <a:gd name="T7" fmla="*/ 411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729">
                  <a:moveTo>
                    <a:pt x="0" y="448"/>
                  </a:moveTo>
                  <a:cubicBezTo>
                    <a:pt x="215" y="224"/>
                    <a:pt x="430" y="0"/>
                    <a:pt x="576" y="36"/>
                  </a:cubicBezTo>
                  <a:cubicBezTo>
                    <a:pt x="722" y="72"/>
                    <a:pt x="764" y="605"/>
                    <a:pt x="878" y="667"/>
                  </a:cubicBezTo>
                  <a:cubicBezTo>
                    <a:pt x="992" y="729"/>
                    <a:pt x="1127" y="570"/>
                    <a:pt x="1262" y="41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798" name="Text Box 6"/>
            <p:cNvSpPr txBox="1">
              <a:spLocks noChangeArrowheads="1"/>
            </p:cNvSpPr>
            <p:nvPr/>
          </p:nvSpPr>
          <p:spPr bwMode="auto">
            <a:xfrm>
              <a:off x="2830513" y="2935288"/>
              <a:ext cx="4349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+mn-lt"/>
                </a:rPr>
                <a:t>p</a:t>
              </a:r>
            </a:p>
          </p:txBody>
        </p:sp>
        <p:sp>
          <p:nvSpPr>
            <p:cNvPr id="801799" name="Freeform 7"/>
            <p:cNvSpPr>
              <a:spLocks/>
            </p:cNvSpPr>
            <p:nvPr/>
          </p:nvSpPr>
          <p:spPr bwMode="auto">
            <a:xfrm>
              <a:off x="3208338" y="2562225"/>
              <a:ext cx="3495675" cy="889000"/>
            </a:xfrm>
            <a:custGeom>
              <a:avLst/>
              <a:gdLst>
                <a:gd name="T0" fmla="*/ 0 w 2185"/>
                <a:gd name="T1" fmla="*/ 250 h 378"/>
                <a:gd name="T2" fmla="*/ 979 w 2185"/>
                <a:gd name="T3" fmla="*/ 21 h 378"/>
                <a:gd name="T4" fmla="*/ 2185 w 2185"/>
                <a:gd name="T5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5" h="378">
                  <a:moveTo>
                    <a:pt x="0" y="250"/>
                  </a:moveTo>
                  <a:cubicBezTo>
                    <a:pt x="307" y="125"/>
                    <a:pt x="615" y="0"/>
                    <a:pt x="979" y="21"/>
                  </a:cubicBezTo>
                  <a:cubicBezTo>
                    <a:pt x="1343" y="42"/>
                    <a:pt x="1764" y="210"/>
                    <a:pt x="2185" y="37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800" name="Freeform 8"/>
            <p:cNvSpPr>
              <a:spLocks/>
            </p:cNvSpPr>
            <p:nvPr/>
          </p:nvSpPr>
          <p:spPr bwMode="auto">
            <a:xfrm>
              <a:off x="6704013" y="3451225"/>
              <a:ext cx="1614487" cy="344488"/>
            </a:xfrm>
            <a:custGeom>
              <a:avLst/>
              <a:gdLst>
                <a:gd name="T0" fmla="*/ 0 w 978"/>
                <a:gd name="T1" fmla="*/ 0 h 240"/>
                <a:gd name="T2" fmla="*/ 439 w 978"/>
                <a:gd name="T3" fmla="*/ 238 h 240"/>
                <a:gd name="T4" fmla="*/ 978 w 978"/>
                <a:gd name="T5" fmla="*/ 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8" h="240">
                  <a:moveTo>
                    <a:pt x="0" y="0"/>
                  </a:moveTo>
                  <a:cubicBezTo>
                    <a:pt x="138" y="118"/>
                    <a:pt x="276" y="236"/>
                    <a:pt x="439" y="238"/>
                  </a:cubicBezTo>
                  <a:cubicBezTo>
                    <a:pt x="602" y="240"/>
                    <a:pt x="891" y="18"/>
                    <a:pt x="978" y="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801" name="Text Box 9"/>
            <p:cNvSpPr txBox="1">
              <a:spLocks noChangeArrowheads="1"/>
            </p:cNvSpPr>
            <p:nvPr/>
          </p:nvSpPr>
          <p:spPr bwMode="auto">
            <a:xfrm>
              <a:off x="1873250" y="2647950"/>
              <a:ext cx="194468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+mn-lt"/>
                </a:rPr>
                <a:t>cannot free x</a:t>
              </a:r>
            </a:p>
          </p:txBody>
        </p:sp>
        <p:sp>
          <p:nvSpPr>
            <p:cNvPr id="801802" name="Text Box 10"/>
            <p:cNvSpPr txBox="1">
              <a:spLocks noChangeArrowheads="1"/>
            </p:cNvSpPr>
            <p:nvPr/>
          </p:nvSpPr>
          <p:spPr bwMode="auto">
            <a:xfrm>
              <a:off x="1858963" y="4078288"/>
              <a:ext cx="269875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+mn-lt"/>
                </a:rPr>
                <a:t>x references an object l</a:t>
              </a:r>
            </a:p>
          </p:txBody>
        </p:sp>
        <p:sp>
          <p:nvSpPr>
            <p:cNvPr id="801803" name="Text Box 11"/>
            <p:cNvSpPr txBox="1">
              <a:spLocks noChangeArrowheads="1"/>
            </p:cNvSpPr>
            <p:nvPr/>
          </p:nvSpPr>
          <p:spPr bwMode="auto">
            <a:xfrm>
              <a:off x="3389313" y="3341688"/>
              <a:ext cx="311308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+mn-lt"/>
                </a:rPr>
                <a:t>some reference to l is used</a:t>
              </a:r>
            </a:p>
          </p:txBody>
        </p:sp>
      </p:grpSp>
      <p:sp>
        <p:nvSpPr>
          <p:cNvPr id="801822" name="Text Box 30"/>
          <p:cNvSpPr txBox="1">
            <a:spLocks noChangeArrowheads="1"/>
          </p:cNvSpPr>
          <p:nvPr/>
        </p:nvSpPr>
        <p:spPr bwMode="auto">
          <a:xfrm>
            <a:off x="283369" y="5307013"/>
            <a:ext cx="85772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+mn-lt"/>
              </a:rPr>
              <a:t>On all execution paths after p there are no uses of references to the object referenced by x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Wingdings" pitchFamily="2" charset="2"/>
              </a:rPr>
              <a:t>inserting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2" charset="2"/>
              </a:rPr>
              <a:t>free x after p is valid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free memory when it is no longer needed</a:t>
            </a:r>
          </a:p>
          <a:p>
            <a:r>
              <a:rPr lang="en-US" dirty="0" smtClean="0"/>
              <a:t>not limited to OO languages</a:t>
            </a:r>
          </a:p>
          <a:p>
            <a:r>
              <a:rPr lang="en-US" dirty="0" smtClean="0"/>
              <a:t>prevalent in OO languages such as Java</a:t>
            </a:r>
          </a:p>
          <a:p>
            <a:pPr lvl="1"/>
            <a:r>
              <a:rPr lang="en-US" dirty="0" smtClean="0"/>
              <a:t>also in functional languages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approximate reasoning about object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use reachability to approximate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b="1" dirty="0" smtClean="0"/>
              <a:t>assume </a:t>
            </a:r>
            <a:r>
              <a:rPr lang="en-US" b="1" dirty="0"/>
              <a:t>reachable objects are live</a:t>
            </a:r>
          </a:p>
          <a:p>
            <a:pPr lvl="1"/>
            <a:r>
              <a:rPr lang="en-US" dirty="0"/>
              <a:t>non-reachable objects are dead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Garbage Collection – </a:t>
            </a:r>
            <a:r>
              <a:rPr lang="en-US" sz="3600" dirty="0"/>
              <a:t>C</a:t>
            </a:r>
            <a:r>
              <a:rPr lang="en-US" sz="3600" dirty="0" smtClean="0"/>
              <a:t>lassical Techniques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r>
              <a:rPr lang="en-US" dirty="0"/>
              <a:t>counting</a:t>
            </a:r>
          </a:p>
          <a:p>
            <a:r>
              <a:rPr lang="en-US" dirty="0"/>
              <a:t>mark and sweep</a:t>
            </a:r>
          </a:p>
          <a:p>
            <a:r>
              <a:rPr lang="en-US" dirty="0"/>
              <a:t>copying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using Reference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reference-count field to every object</a:t>
            </a:r>
          </a:p>
          <a:p>
            <a:pPr lvl="1"/>
            <a:r>
              <a:rPr lang="en-US" dirty="0" smtClean="0"/>
              <a:t>how many references point to it</a:t>
            </a:r>
          </a:p>
          <a:p>
            <a:r>
              <a:rPr lang="en-US" dirty="0" smtClean="0"/>
              <a:t>when (</a:t>
            </a:r>
            <a:r>
              <a:rPr lang="en-US" dirty="0" err="1" smtClean="0"/>
              <a:t>rc</a:t>
            </a:r>
            <a:r>
              <a:rPr lang="en-US" dirty="0" smtClean="0"/>
              <a:t>==0) the object is non reachable</a:t>
            </a:r>
          </a:p>
          <a:p>
            <a:pPr lvl="1"/>
            <a:r>
              <a:rPr lang="en-US" dirty="0" smtClean="0"/>
              <a:t>non reachable =&gt; dead</a:t>
            </a:r>
          </a:p>
          <a:p>
            <a:pPr lvl="1"/>
            <a:r>
              <a:rPr lang="en-US" dirty="0" smtClean="0"/>
              <a:t>can be collected (</a:t>
            </a:r>
            <a:r>
              <a:rPr lang="en-US" dirty="0" err="1" smtClean="0"/>
              <a:t>deallocated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into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Reference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object has a reference count </a:t>
            </a:r>
            <a:r>
              <a:rPr lang="en-US" dirty="0" err="1" smtClean="0"/>
              <a:t>o.RC</a:t>
            </a:r>
            <a:endParaRPr lang="en-US" dirty="0" smtClean="0"/>
          </a:p>
          <a:p>
            <a:r>
              <a:rPr lang="en-US" dirty="0" smtClean="0"/>
              <a:t>A newly allocated object o gets </a:t>
            </a:r>
            <a:r>
              <a:rPr lang="en-US" dirty="0" err="1" smtClean="0"/>
              <a:t>o.RC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write-barrier for reference updates</a:t>
            </a:r>
            <a:br>
              <a:rPr lang="en-US" dirty="0" smtClean="0"/>
            </a:br>
            <a:r>
              <a:rPr lang="en-US" sz="2400" dirty="0" smtClean="0"/>
              <a:t>update(</a:t>
            </a:r>
            <a:r>
              <a:rPr lang="en-US" sz="2400" dirty="0" err="1" smtClean="0"/>
              <a:t>x,old,new</a:t>
            </a:r>
            <a:r>
              <a:rPr lang="en-US" sz="2400" dirty="0" smtClean="0"/>
              <a:t>) {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400" dirty="0" err="1" smtClean="0"/>
              <a:t>old.RC</a:t>
            </a:r>
            <a:r>
              <a:rPr lang="en-US" sz="2400" dirty="0" smtClean="0"/>
              <a:t>--;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400" dirty="0" err="1" smtClean="0"/>
              <a:t>new.RC</a:t>
            </a:r>
            <a:r>
              <a:rPr lang="en-US" sz="2400" dirty="0" smtClean="0"/>
              <a:t>++;</a:t>
            </a:r>
            <a:br>
              <a:rPr lang="en-US" sz="2400" dirty="0" smtClean="0"/>
            </a:br>
            <a:r>
              <a:rPr lang="en-US" sz="2400" dirty="0" smtClean="0"/>
              <a:t>   if (</a:t>
            </a:r>
            <a:r>
              <a:rPr lang="en-US" sz="2400" dirty="0" err="1" smtClean="0"/>
              <a:t>old.RC</a:t>
            </a:r>
            <a:r>
              <a:rPr lang="en-US" sz="2400" dirty="0" smtClean="0"/>
              <a:t> == 0) collect(old); </a:t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collect(old) will decrement RC for all children and recursively collect objects whose RC reached 0.</a:t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identify non-reachable cycles</a:t>
            </a:r>
          </a:p>
          <a:p>
            <a:pPr lvl="1"/>
            <a:r>
              <a:rPr lang="en-US" dirty="0" smtClean="0"/>
              <a:t>reference counts for nodes on the cycle will never decrement to 0</a:t>
            </a:r>
          </a:p>
          <a:p>
            <a:r>
              <a:rPr lang="en-US" dirty="0" smtClean="0"/>
              <a:t>several approaches for dealing with cycles</a:t>
            </a:r>
          </a:p>
          <a:p>
            <a:pPr lvl="1"/>
            <a:r>
              <a:rPr lang="en-US" dirty="0" smtClean="0"/>
              <a:t>ignore </a:t>
            </a:r>
          </a:p>
          <a:p>
            <a:pPr lvl="1"/>
            <a:r>
              <a:rPr lang="en-US" dirty="0" smtClean="0"/>
              <a:t>periodically invoke a tracing algorithm to collect cycles</a:t>
            </a:r>
          </a:p>
          <a:p>
            <a:pPr lvl="1"/>
            <a:r>
              <a:rPr lang="en-US" dirty="0" smtClean="0"/>
              <a:t>specialized algorithms for collecting cycles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The Mark-and-Sweep Algorithm </a:t>
            </a:r>
            <a:r>
              <a:rPr lang="en-US" sz="3200" dirty="0" smtClean="0">
                <a:ea typeface="ＭＳ Ｐゴシック" pitchFamily="-109" charset="-128"/>
                <a:cs typeface="ＭＳ Ｐゴシック" pitchFamily="-109" charset="-128"/>
              </a:rPr>
              <a:t/>
            </a:r>
            <a:br>
              <a:rPr lang="en-US" sz="3200" dirty="0" smtClean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200" dirty="0" smtClean="0">
                <a:ea typeface="ＭＳ Ｐゴシック" pitchFamily="-109" charset="-128"/>
                <a:cs typeface="ＭＳ Ｐゴシック" pitchFamily="-109" charset="-128"/>
              </a:rPr>
              <a:t>[</a:t>
            </a:r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McCarthy 1960]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arking phase</a:t>
            </a:r>
          </a:p>
          <a:p>
            <a:pPr lvl="1"/>
            <a:r>
              <a:rPr lang="en-US" dirty="0" smtClean="0"/>
              <a:t>mark roots</a:t>
            </a:r>
          </a:p>
          <a:p>
            <a:pPr lvl="1"/>
            <a:r>
              <a:rPr lang="en-US" dirty="0" smtClean="0"/>
              <a:t>trace all objects transitively reachable from roots </a:t>
            </a:r>
          </a:p>
          <a:p>
            <a:pPr lvl="1"/>
            <a:r>
              <a:rPr lang="en-US" dirty="0" smtClean="0"/>
              <a:t>mark every traversed object</a:t>
            </a:r>
          </a:p>
          <a:p>
            <a:endParaRPr lang="en-US" dirty="0" smtClean="0"/>
          </a:p>
          <a:p>
            <a:r>
              <a:rPr lang="en-US" dirty="0" smtClean="0"/>
              <a:t>Sweep phase</a:t>
            </a:r>
          </a:p>
          <a:p>
            <a:pPr lvl="1"/>
            <a:r>
              <a:rPr lang="en-US" dirty="0" smtClean="0"/>
              <a:t>scan all objects in the heap</a:t>
            </a:r>
          </a:p>
          <a:p>
            <a:pPr lvl="1"/>
            <a:r>
              <a:rPr lang="en-US" dirty="0" smtClean="0"/>
              <a:t>collect all unmarked objects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omic Sans MS" pitchFamily="-109" charset="0"/>
                <a:ea typeface="ＭＳ Ｐゴシック" pitchFamily="-109" charset="-128"/>
                <a:cs typeface="ＭＳ Ｐゴシック" pitchFamily="-109" charset="-128"/>
              </a:rPr>
              <a:t>The </a:t>
            </a:r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Mark-Sweep</a:t>
            </a:r>
            <a:r>
              <a:rPr lang="en-US" sz="3600" dirty="0">
                <a:latin typeface="Comic Sans MS" pitchFamily="-109" charset="0"/>
                <a:ea typeface="ＭＳ Ｐゴシック" pitchFamily="-109" charset="-128"/>
                <a:cs typeface="ＭＳ Ｐゴシック" pitchFamily="-109" charset="-128"/>
              </a:rPr>
              <a:t> algorithm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Traverse live objects &amp; mark black. </a:t>
            </a:r>
          </a:p>
          <a:p>
            <a:pPr marL="609600" indent="-609600"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White objects can be reclaimed.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981200" y="3714750"/>
          <a:ext cx="5230813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3" imgW="5230800" imgH="3117600" progId="">
                  <p:embed/>
                </p:oleObj>
              </mc:Choice>
              <mc:Fallback>
                <p:oleObj name="Drawing" r:id="rId3" imgW="5230800" imgH="3117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14750"/>
                        <a:ext cx="5230813" cy="281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910149" y="3886200"/>
            <a:ext cx="1051490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registers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838200" y="4953000"/>
            <a:ext cx="119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Roots</a:t>
            </a:r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 flipV="1">
            <a:off x="1447800" y="43434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8"/>
          <p:cNvSpPr>
            <a:spLocks noChangeShapeType="1"/>
          </p:cNvSpPr>
          <p:nvPr/>
        </p:nvSpPr>
        <p:spPr bwMode="auto">
          <a:xfrm>
            <a:off x="1752600" y="54102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7304088" y="4191000"/>
            <a:ext cx="1763712" cy="144655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  <a:latin typeface="+mn-lt"/>
              </a:rPr>
              <a:t>Note! </a:t>
            </a:r>
          </a:p>
          <a:p>
            <a:pPr algn="l"/>
            <a:r>
              <a:rPr lang="en-US" sz="2200" dirty="0">
                <a:solidFill>
                  <a:schemeClr val="bg1"/>
                </a:solidFill>
                <a:latin typeface="+mn-lt"/>
              </a:rPr>
              <a:t>This is not the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heap</a:t>
            </a:r>
            <a:r>
              <a:rPr lang="en-US" sz="2200" dirty="0">
                <a:solidFill>
                  <a:srgbClr val="1A8CFF"/>
                </a:solidFill>
                <a:latin typeface="+mn-lt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data structure!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75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9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Triggering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2362200"/>
            <a:ext cx="6553200" cy="2971800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New(A)=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if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free_list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is empty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	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mark_sweep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	 if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free_list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is empty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		return (“out-of-memory”)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pointer = allocate(A)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return (pointer)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219200" y="1676400"/>
            <a:ext cx="5715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+mn-lt"/>
                <a:cs typeface="Comic Sans MS"/>
              </a:rPr>
              <a:t>Garbage collection is triggered by allocation </a:t>
            </a:r>
            <a:endParaRPr lang="en-US" sz="2400" dirty="0">
              <a:latin typeface="+mn-lt"/>
              <a:cs typeface="Comic Sans M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01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Basic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Algorithm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762000" y="1700213"/>
            <a:ext cx="2111347" cy="150810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b="1" dirty="0" err="1">
                <a:solidFill>
                  <a:schemeClr val="tx1"/>
                </a:solidFill>
                <a:latin typeface="+mn-lt"/>
                <a:cs typeface="Comic Sans MS"/>
              </a:rPr>
              <a:t>mark_sweep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()=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for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Ptr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 in Roots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mark(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Ptr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sweep()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888992" y="1700213"/>
            <a:ext cx="3493008" cy="187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cs typeface="Comic Sans MS"/>
              </a:rPr>
              <a:t>mark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)=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if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 == unmarked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)=marked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for C in Children(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	mark(C)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838200" y="4062413"/>
            <a:ext cx="7543800" cy="2185214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Sweep()=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p =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Heap_bottom</a:t>
            </a:r>
            <a:endParaRPr lang="en-US" sz="2000" dirty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while (p &lt;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Heap_top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if 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(p) == unmarked) then free(p)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else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(p) = unmarked; </a:t>
            </a:r>
            <a:b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p=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p+size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3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animBg="1" autoUpdateAnimBg="0"/>
      <p:bldP spid="224262" grpId="0" animBg="1" autoUpdateAnimBg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Mark&amp;Sweep</a:t>
            </a:r>
            <a:r>
              <a:rPr lang="en-US" sz="3200" dirty="0" smtClean="0"/>
              <a:t> Example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3505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92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6"/>
            <a:endCxn id="4" idx="2"/>
          </p:cNvCxnSpPr>
          <p:nvPr/>
        </p:nvCxnSpPr>
        <p:spPr>
          <a:xfrm flipV="1">
            <a:off x="2767962" y="3052452"/>
            <a:ext cx="737238" cy="2540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5" idx="2"/>
          </p:cNvCxnSpPr>
          <p:nvPr/>
        </p:nvCxnSpPr>
        <p:spPr>
          <a:xfrm flipV="1">
            <a:off x="1626083" y="3077852"/>
            <a:ext cx="812317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124" y="28956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5337" y="35814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6068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2"/>
          </p:cNvCxnSpPr>
          <p:nvPr/>
        </p:nvCxnSpPr>
        <p:spPr>
          <a:xfrm flipV="1">
            <a:off x="1633296" y="3763652"/>
            <a:ext cx="805104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6200" y="2133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3581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3962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876800" y="4724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048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419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27" idx="5"/>
            <a:endCxn id="32" idx="1"/>
          </p:cNvCxnSpPr>
          <p:nvPr/>
        </p:nvCxnSpPr>
        <p:spPr>
          <a:xfrm rot="16200000" flipH="1">
            <a:off x="4314292" y="2254569"/>
            <a:ext cx="692579" cy="986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6"/>
            <a:endCxn id="32" idx="3"/>
          </p:cNvCxnSpPr>
          <p:nvPr/>
        </p:nvCxnSpPr>
        <p:spPr>
          <a:xfrm flipV="1">
            <a:off x="4520562" y="3315762"/>
            <a:ext cx="633101" cy="422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7"/>
            <a:endCxn id="33" idx="2"/>
          </p:cNvCxnSpPr>
          <p:nvPr/>
        </p:nvCxnSpPr>
        <p:spPr>
          <a:xfrm rot="5400000" flipH="1" flipV="1">
            <a:off x="5034805" y="3709147"/>
            <a:ext cx="117689" cy="13951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3" idx="3"/>
            <a:endCxn id="31" idx="7"/>
          </p:cNvCxnSpPr>
          <p:nvPr/>
        </p:nvCxnSpPr>
        <p:spPr>
          <a:xfrm rot="5400000">
            <a:off x="5342992" y="4273869"/>
            <a:ext cx="311579" cy="6813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2"/>
            <a:endCxn id="30" idx="5"/>
          </p:cNvCxnSpPr>
          <p:nvPr/>
        </p:nvCxnSpPr>
        <p:spPr>
          <a:xfrm rot="10800000">
            <a:off x="4396100" y="4687362"/>
            <a:ext cx="480701" cy="1938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5"/>
            <a:endCxn id="29" idx="2"/>
          </p:cNvCxnSpPr>
          <p:nvPr/>
        </p:nvCxnSpPr>
        <p:spPr>
          <a:xfrm rot="16200000" flipH="1">
            <a:off x="2875804" y="3718456"/>
            <a:ext cx="2446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6"/>
            <a:endCxn id="28" idx="1"/>
          </p:cNvCxnSpPr>
          <p:nvPr/>
        </p:nvCxnSpPr>
        <p:spPr>
          <a:xfrm>
            <a:off x="3834762" y="3052452"/>
            <a:ext cx="404501" cy="57488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5"/>
            <a:endCxn id="33" idx="0"/>
          </p:cNvCxnSpPr>
          <p:nvPr/>
        </p:nvCxnSpPr>
        <p:spPr>
          <a:xfrm rot="16200000" flipH="1">
            <a:off x="5233721" y="3468740"/>
            <a:ext cx="875238" cy="569282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5"/>
            <a:endCxn id="30" idx="1"/>
          </p:cNvCxnSpPr>
          <p:nvPr/>
        </p:nvCxnSpPr>
        <p:spPr>
          <a:xfrm rot="16200000" flipH="1">
            <a:off x="3742792" y="4045269"/>
            <a:ext cx="235379" cy="605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91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477000" y="2438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629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0" name="Straight Arrow Connector 79"/>
          <p:cNvCxnSpPr>
            <a:stCxn id="32" idx="7"/>
            <a:endCxn id="77" idx="2"/>
          </p:cNvCxnSpPr>
          <p:nvPr/>
        </p:nvCxnSpPr>
        <p:spPr>
          <a:xfrm rot="5400000" flipH="1" flipV="1">
            <a:off x="5568205" y="2870947"/>
            <a:ext cx="41489" cy="4045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6"/>
            <a:endCxn id="78" idx="3"/>
          </p:cNvCxnSpPr>
          <p:nvPr/>
        </p:nvCxnSpPr>
        <p:spPr>
          <a:xfrm flipV="1">
            <a:off x="6120762" y="2706162"/>
            <a:ext cx="404501" cy="3462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5"/>
            <a:endCxn id="79" idx="2"/>
          </p:cNvCxnSpPr>
          <p:nvPr/>
        </p:nvCxnSpPr>
        <p:spPr>
          <a:xfrm rot="16200000" flipH="1">
            <a:off x="6215904" y="3019956"/>
            <a:ext cx="2700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79" idx="3"/>
          </p:cNvCxnSpPr>
          <p:nvPr/>
        </p:nvCxnSpPr>
        <p:spPr>
          <a:xfrm flipV="1">
            <a:off x="6120762" y="3544362"/>
            <a:ext cx="556901" cy="803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7391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5" name="Straight Arrow Connector 94"/>
          <p:cNvCxnSpPr>
            <a:stCxn id="79" idx="6"/>
            <a:endCxn id="94" idx="2"/>
          </p:cNvCxnSpPr>
          <p:nvPr/>
        </p:nvCxnSpPr>
        <p:spPr>
          <a:xfrm>
            <a:off x="6958962" y="3433452"/>
            <a:ext cx="432438" cy="1588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Mark&amp;Sweep</a:t>
            </a:r>
            <a:r>
              <a:rPr lang="en-US" dirty="0" smtClean="0"/>
              <a:t> in Depth 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8200" y="1677424"/>
            <a:ext cx="3961021" cy="223445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  <a:cs typeface="Comic Sans MS"/>
              </a:rPr>
              <a:t>mark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)=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if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 == unmarked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)=marked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	for C in Children(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		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Comic Sans MS"/>
              </a:rPr>
              <a:t>mark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(C)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13237"/>
            <a:ext cx="8229600" cy="2392363"/>
          </a:xfrm>
        </p:spPr>
        <p:txBody>
          <a:bodyPr>
            <a:normAutofit/>
          </a:bodyPr>
          <a:lstStyle/>
          <a:p>
            <a:r>
              <a:rPr lang="en-US" dirty="0" smtClean="0"/>
              <a:t>How much memory does it consume?</a:t>
            </a:r>
          </a:p>
          <a:p>
            <a:pPr lvl="1"/>
            <a:r>
              <a:rPr lang="en-US" dirty="0" smtClean="0"/>
              <a:t>Recursion depth? </a:t>
            </a:r>
          </a:p>
          <a:p>
            <a:pPr lvl="1"/>
            <a:r>
              <a:rPr lang="en-US" dirty="0" smtClean="0"/>
              <a:t>Can you traverse the heap without worst-case O(n) stack?</a:t>
            </a:r>
          </a:p>
          <a:p>
            <a:pPr lvl="2"/>
            <a:r>
              <a:rPr lang="en-US" dirty="0" err="1" smtClean="0"/>
              <a:t>Deutch</a:t>
            </a:r>
            <a:r>
              <a:rPr lang="en-US" dirty="0" smtClean="0"/>
              <a:t>-</a:t>
            </a:r>
            <a:r>
              <a:rPr lang="en-US" dirty="0" err="1" smtClean="0"/>
              <a:t>Schorr</a:t>
            </a:r>
            <a:r>
              <a:rPr lang="en-US" dirty="0" smtClean="0"/>
              <a:t>-Waite algorithm for graph marking without recursion or stack (works by reversing pointers)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Properties of Mark &amp; Sweep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Most popular method today  </a:t>
            </a:r>
          </a:p>
          <a:p>
            <a:pPr eaLnBrk="1" hangingPunct="1"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Simple</a:t>
            </a:r>
          </a:p>
          <a:p>
            <a:pPr eaLnBrk="1" hangingPunct="1"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Does </a:t>
            </a:r>
            <a:r>
              <a:rPr lang="en-US" sz="2600" dirty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not move </a:t>
            </a: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objects, and so </a:t>
            </a:r>
            <a:r>
              <a:rPr lang="en-US" sz="2600" b="1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heap may fragment </a:t>
            </a:r>
            <a:endParaRPr lang="en-US" sz="2600" b="1" dirty="0" smtClean="0">
              <a:sym typeface="Wingdings" pitchFamily="-109" charset="2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Complexity </a:t>
            </a:r>
            <a:endParaRPr lang="en-US" sz="26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>
              <a:buClr>
                <a:srgbClr val="66FF33"/>
              </a:buClr>
              <a:buSzPct val="70000"/>
              <a:buFont typeface="Wingdings" pitchFamily="-109" charset="2"/>
              <a:buChar char="J"/>
            </a:pPr>
            <a:r>
              <a:rPr lang="en-US" sz="2600" dirty="0"/>
              <a:t>Mark phase:  live objects (dominant phase)</a:t>
            </a:r>
          </a:p>
          <a:p>
            <a:pPr lvl="1" eaLnBrk="1" hangingPunct="1">
              <a:buSzPct val="70000"/>
              <a:buFont typeface="Wingdings" pitchFamily="-109" charset="2"/>
              <a:buChar char="L"/>
            </a:pPr>
            <a:r>
              <a:rPr lang="en-US" sz="2600" dirty="0"/>
              <a:t>Sweep phase:  heap </a:t>
            </a:r>
            <a:r>
              <a:rPr lang="en-US" sz="2600" dirty="0" smtClean="0"/>
              <a:t>size</a:t>
            </a:r>
            <a:endParaRPr lang="en-US" sz="26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>
                <a:ea typeface="ＭＳ Ｐゴシック" pitchFamily="-109" charset="-128"/>
                <a:cs typeface="ＭＳ Ｐゴシック" pitchFamily="-109" charset="-128"/>
              </a:rPr>
              <a:t>Termination: each pointer traversed </a:t>
            </a: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once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Engineering tricks used to improve performance </a:t>
            </a:r>
            <a:endParaRPr lang="en-US" sz="26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Mark-Compact</a:t>
            </a:r>
            <a:endParaRPr lang="en-US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5355" y="1342572"/>
            <a:ext cx="7892845" cy="3434268"/>
          </a:xfrm>
        </p:spPr>
        <p:txBody>
          <a:bodyPr/>
          <a:lstStyle/>
          <a:p>
            <a:r>
              <a:rPr lang="en-US" sz="2400" dirty="0" smtClean="0"/>
              <a:t>During the run objects are allocated and reclaimed</a:t>
            </a:r>
          </a:p>
          <a:p>
            <a:r>
              <a:rPr lang="en-US" sz="2400" dirty="0" smtClean="0"/>
              <a:t>Gradually, the heap gets fragmented</a:t>
            </a:r>
          </a:p>
          <a:p>
            <a:r>
              <a:rPr lang="en-US" sz="2400" dirty="0" smtClean="0"/>
              <a:t>When space is too fragmented to allocate, a compaction algorithm is used</a:t>
            </a:r>
          </a:p>
          <a:p>
            <a:r>
              <a:rPr lang="en-US" sz="2400" dirty="0" smtClean="0"/>
              <a:t>Move all live objects to the beginning of the heap and update all pointers to reference the new locations</a:t>
            </a:r>
          </a:p>
          <a:p>
            <a:r>
              <a:rPr lang="en-US" sz="2400" dirty="0" smtClean="0"/>
              <a:t>Compaction is very costly and we attempt to run it infrequently, or only partially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119</a:t>
            </a:fld>
            <a:endParaRPr lang="en-US"/>
          </a:p>
        </p:txBody>
      </p:sp>
      <p:sp>
        <p:nvSpPr>
          <p:cNvPr id="32774" name="AutoShape 8"/>
          <p:cNvSpPr>
            <a:spLocks noChangeArrowheads="1"/>
          </p:cNvSpPr>
          <p:nvPr/>
        </p:nvSpPr>
        <p:spPr bwMode="auto">
          <a:xfrm>
            <a:off x="1676400" y="4876800"/>
            <a:ext cx="7239000" cy="6096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>
            <a:off x="19812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AutoShape 10"/>
          <p:cNvSpPr>
            <a:spLocks noChangeArrowheads="1"/>
          </p:cNvSpPr>
          <p:nvPr/>
        </p:nvSpPr>
        <p:spPr bwMode="auto">
          <a:xfrm>
            <a:off x="32766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AutoShape 11"/>
          <p:cNvSpPr>
            <a:spLocks noChangeArrowheads="1"/>
          </p:cNvSpPr>
          <p:nvPr/>
        </p:nvSpPr>
        <p:spPr bwMode="auto">
          <a:xfrm>
            <a:off x="63246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AutoShape 12"/>
          <p:cNvSpPr>
            <a:spLocks noChangeArrowheads="1"/>
          </p:cNvSpPr>
          <p:nvPr/>
        </p:nvSpPr>
        <p:spPr bwMode="auto">
          <a:xfrm>
            <a:off x="76962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AutoShape 13"/>
          <p:cNvSpPr>
            <a:spLocks noChangeArrowheads="1"/>
          </p:cNvSpPr>
          <p:nvPr/>
        </p:nvSpPr>
        <p:spPr bwMode="auto">
          <a:xfrm>
            <a:off x="47244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685800" y="4724400"/>
            <a:ext cx="87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>
                <a:latin typeface="Tahoma" pitchFamily="-109" charset="0"/>
              </a:rPr>
              <a:t>The </a:t>
            </a:r>
          </a:p>
          <a:p>
            <a:pPr algn="r" rtl="1"/>
            <a:r>
              <a:rPr lang="en-US">
                <a:latin typeface="Tahoma" pitchFamily="-109" charset="0"/>
              </a:rPr>
              <a:t>Heap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676400" y="5715000"/>
            <a:ext cx="7239000" cy="6096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9812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2766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63246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76962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47244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06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8723E-6 L -0.03333 -1.5872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8723E-6 L -0.09167 -1.5872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8723E-6 L -0.16667 -1.5872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8723E-6 L -0.25833 -1.5872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1.58723E-6 L -0.325 -1.5872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into C (Vehicle)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175432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extends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+ x 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7" y="1259621"/>
            <a:ext cx="41656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9505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Compact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Important parameters of a compaction algorithm</a:t>
            </a:r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  <a:p>
            <a:pPr marL="990600" lvl="1" indent="-533400"/>
            <a:r>
              <a:rPr lang="en-US" sz="2400" dirty="0" smtClean="0"/>
              <a:t>Keep </a:t>
            </a:r>
            <a:r>
              <a:rPr lang="en-US" sz="2400" dirty="0"/>
              <a:t>order of objects?</a:t>
            </a:r>
          </a:p>
          <a:p>
            <a:pPr marL="990600" lvl="1" indent="-533400"/>
            <a:r>
              <a:rPr lang="en-US" sz="2400" dirty="0"/>
              <a:t>Use extra </a:t>
            </a:r>
            <a:r>
              <a:rPr lang="en-US" sz="2400" dirty="0" smtClean="0"/>
              <a:t>space for compactor data structures?</a:t>
            </a:r>
            <a:endParaRPr lang="en-US" sz="2400" dirty="0"/>
          </a:p>
          <a:p>
            <a:pPr marL="990600" lvl="1" indent="-533400"/>
            <a:r>
              <a:rPr lang="en-US" sz="2400" dirty="0"/>
              <a:t>How many heap passes? </a:t>
            </a:r>
          </a:p>
          <a:p>
            <a:pPr marL="990600" lvl="1" indent="-533400"/>
            <a:r>
              <a:rPr lang="en-US" sz="2400" dirty="0" smtClean="0"/>
              <a:t>Can it run in parallel on a multi-processor? </a:t>
            </a:r>
            <a:br>
              <a:rPr lang="en-US" sz="2400" dirty="0" smtClean="0"/>
            </a:br>
            <a:endParaRPr lang="en-US" sz="2400" dirty="0" smtClean="0"/>
          </a:p>
          <a:p>
            <a:pPr marL="590550" indent="-533400"/>
            <a:r>
              <a:rPr lang="en-US" sz="2800" dirty="0" smtClean="0"/>
              <a:t>We do not elaborate in this intro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the heap into two parts </a:t>
            </a:r>
          </a:p>
          <a:p>
            <a:pPr lvl="1"/>
            <a:r>
              <a:rPr lang="en-US" dirty="0" smtClean="0"/>
              <a:t>old space</a:t>
            </a:r>
          </a:p>
          <a:p>
            <a:pPr lvl="1"/>
            <a:r>
              <a:rPr lang="en-US" dirty="0" smtClean="0"/>
              <a:t>new space</a:t>
            </a:r>
          </a:p>
          <a:p>
            <a:endParaRPr lang="en-US" dirty="0"/>
          </a:p>
          <a:p>
            <a:r>
              <a:rPr lang="en-US" dirty="0" smtClean="0"/>
              <a:t>Copying GC algorithm </a:t>
            </a:r>
          </a:p>
          <a:p>
            <a:pPr lvl="1"/>
            <a:r>
              <a:rPr lang="en-US" dirty="0" smtClean="0"/>
              <a:t>copy all </a:t>
            </a:r>
            <a:r>
              <a:rPr lang="en-US" b="1" dirty="0" smtClean="0"/>
              <a:t>reachable</a:t>
            </a:r>
            <a:r>
              <a:rPr lang="en-US" dirty="0" smtClean="0"/>
              <a:t> objects from old space to new space</a:t>
            </a:r>
          </a:p>
          <a:p>
            <a:pPr lvl="1"/>
            <a:r>
              <a:rPr lang="en-US" dirty="0" smtClean="0"/>
              <a:t>swap roles of old/new space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35814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54102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285529" y="2257455"/>
            <a:ext cx="534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old</a:t>
            </a:r>
            <a:endParaRPr lang="en-US" dirty="0">
              <a:latin typeface="+mn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035411" y="2257455"/>
            <a:ext cx="651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new</a:t>
            </a:r>
            <a:endParaRPr lang="en-US" dirty="0">
              <a:latin typeface="+mn-lt"/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990600" y="3581400"/>
            <a:ext cx="990600" cy="160020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Roots</a:t>
            </a: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3810000" y="2971800"/>
            <a:ext cx="457200" cy="6858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3810000" y="4495800"/>
            <a:ext cx="457200" cy="8382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D</a:t>
            </a: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4724400" y="3733800"/>
            <a:ext cx="457200" cy="9144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C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4724400" y="2819400"/>
            <a:ext cx="457200" cy="6096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B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4591050" y="4953000"/>
            <a:ext cx="457200" cy="7620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E</a:t>
            </a:r>
          </a:p>
        </p:txBody>
      </p:sp>
      <p:cxnSp>
        <p:nvCxnSpPr>
          <p:cNvPr id="18" name="Straight Arrow Connector 17"/>
          <p:cNvCxnSpPr>
            <a:stCxn id="9" idx="3"/>
            <a:endCxn id="11" idx="1"/>
          </p:cNvCxnSpPr>
          <p:nvPr/>
        </p:nvCxnSpPr>
        <p:spPr>
          <a:xfrm flipV="1">
            <a:off x="1981200" y="3314700"/>
            <a:ext cx="1828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4" idx="1"/>
          </p:cNvCxnSpPr>
          <p:nvPr/>
        </p:nvCxnSpPr>
        <p:spPr>
          <a:xfrm>
            <a:off x="4267200" y="3314700"/>
            <a:ext cx="4572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35814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54102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285529" y="2257455"/>
            <a:ext cx="534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old</a:t>
            </a:r>
            <a:endParaRPr lang="en-US" dirty="0">
              <a:latin typeface="+mn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035411" y="2257455"/>
            <a:ext cx="651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new</a:t>
            </a:r>
            <a:endParaRPr lang="en-US" dirty="0">
              <a:latin typeface="+mn-lt"/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990600" y="3581400"/>
            <a:ext cx="990600" cy="1600200"/>
          </a:xfrm>
          <a:prstGeom prst="flowChartAlternateProcess">
            <a:avLst/>
          </a:prstGeom>
          <a:solidFill>
            <a:srgbClr val="66B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Roots</a:t>
            </a: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3810000" y="2971800"/>
            <a:ext cx="457200" cy="6858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3810000" y="4495800"/>
            <a:ext cx="457200" cy="8382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D</a:t>
            </a: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4724400" y="3733800"/>
            <a:ext cx="457200" cy="9144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C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4724400" y="2819400"/>
            <a:ext cx="457200" cy="6096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B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4591050" y="4953000"/>
            <a:ext cx="457200" cy="7620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E</a:t>
            </a:r>
          </a:p>
        </p:txBody>
      </p:sp>
      <p:cxnSp>
        <p:nvCxnSpPr>
          <p:cNvPr id="18" name="Straight Arrow Connector 17"/>
          <p:cNvCxnSpPr>
            <a:stCxn id="9" idx="3"/>
            <a:endCxn id="17" idx="1"/>
          </p:cNvCxnSpPr>
          <p:nvPr/>
        </p:nvCxnSpPr>
        <p:spPr>
          <a:xfrm flipV="1">
            <a:off x="1981200" y="3238500"/>
            <a:ext cx="356235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4" idx="1"/>
          </p:cNvCxnSpPr>
          <p:nvPr/>
        </p:nvCxnSpPr>
        <p:spPr>
          <a:xfrm>
            <a:off x="4267200" y="3314700"/>
            <a:ext cx="4572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5543550" y="2895600"/>
            <a:ext cx="457200" cy="6858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6457950" y="3657600"/>
            <a:ext cx="457200" cy="9144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C</a:t>
            </a: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>
            <a:off x="6000750" y="3238500"/>
            <a:ext cx="4572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09" charset="-128"/>
                <a:cs typeface="ＭＳ Ｐゴシック" pitchFamily="-109" charset="-128"/>
              </a:rPr>
              <a:t>Properties of Copying Collection</a:t>
            </a:r>
            <a:endParaRPr lang="en-US" sz="36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Compaction for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free</a:t>
            </a:r>
          </a:p>
          <a:p>
            <a:pPr marL="609600" indent="-609600" eaLnBrk="1" hangingPunct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Major disadvantage: </a:t>
            </a:r>
            <a:r>
              <a:rPr lang="en-US" b="1" dirty="0" smtClean="0">
                <a:ea typeface="ＭＳ Ｐゴシック" pitchFamily="-109" charset="-128"/>
                <a:cs typeface="ＭＳ Ｐゴシック" pitchFamily="-109" charset="-128"/>
              </a:rPr>
              <a:t>half of the heap is not used</a:t>
            </a:r>
            <a:endParaRPr lang="en-US" b="1" dirty="0">
              <a:ea typeface="ＭＳ Ｐゴシック" pitchFamily="-109" charset="-128"/>
              <a:cs typeface="ＭＳ Ｐゴシック" pitchFamily="-109" charset="-128"/>
            </a:endParaRPr>
          </a:p>
          <a:p>
            <a:pPr marL="609600" indent="-609600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“Touch” only the live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objects</a:t>
            </a:r>
          </a:p>
          <a:p>
            <a:pPr marL="1009650" lvl="1" indent="-609600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Good when most objects are dead </a:t>
            </a:r>
          </a:p>
          <a:p>
            <a:pPr marL="1009650" lvl="1" indent="-609600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Usually most new objects are dead</a:t>
            </a:r>
          </a:p>
          <a:p>
            <a:pPr marL="1409700" lvl="2" indent="-609600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Some methods use a small space for young objects and collect this space using copying garbage collection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0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A very simplistic comparison</a:t>
            </a:r>
          </a:p>
        </p:txBody>
      </p:sp>
      <p:graphicFrame>
        <p:nvGraphicFramePr>
          <p:cNvPr id="187498" name="Group 106"/>
          <p:cNvGraphicFramePr>
            <a:graphicFrameLocks noGrp="1"/>
          </p:cNvGraphicFramePr>
          <p:nvPr>
            <p:extLst/>
          </p:nvPr>
        </p:nvGraphicFramePr>
        <p:xfrm>
          <a:off x="684213" y="1628775"/>
          <a:ext cx="7772400" cy="3922395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90800"/>
                <a:gridCol w="2057400"/>
                <a:gridCol w="1524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Copying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Mark &amp; sweep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Reference Counting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Live objects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 = live objects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Sweep = Size of heap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Pointer updates + dead objects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Half heap wasted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Bit/object + stack for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Count/object + stack for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Space overhead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free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Additional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Additional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Mostly short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Pause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Cycle collection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More issues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8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</a:t>
            </a:r>
            <a:r>
              <a:rPr lang="en-US" dirty="0" err="1" smtClean="0"/>
              <a:t>Mark&amp;Sweep</a:t>
            </a:r>
            <a:r>
              <a:rPr lang="en-US" dirty="0" smtClean="0"/>
              <a:t> GC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92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6"/>
            <a:endCxn id="4" idx="2"/>
          </p:cNvCxnSpPr>
          <p:nvPr/>
        </p:nvCxnSpPr>
        <p:spPr>
          <a:xfrm flipV="1">
            <a:off x="2767962" y="3052452"/>
            <a:ext cx="737238" cy="2540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5" idx="2"/>
          </p:cNvCxnSpPr>
          <p:nvPr/>
        </p:nvCxnSpPr>
        <p:spPr>
          <a:xfrm flipV="1">
            <a:off x="1626083" y="3077852"/>
            <a:ext cx="812317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124" y="28956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5337" y="35814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6068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2"/>
          </p:cNvCxnSpPr>
          <p:nvPr/>
        </p:nvCxnSpPr>
        <p:spPr>
          <a:xfrm flipV="1">
            <a:off x="1633296" y="3763652"/>
            <a:ext cx="805104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6200" y="2133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3581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3962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876800" y="4724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048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419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27" idx="5"/>
            <a:endCxn id="32" idx="1"/>
          </p:cNvCxnSpPr>
          <p:nvPr/>
        </p:nvCxnSpPr>
        <p:spPr>
          <a:xfrm rot="16200000" flipH="1">
            <a:off x="4314292" y="2254569"/>
            <a:ext cx="692579" cy="986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6"/>
            <a:endCxn id="32" idx="3"/>
          </p:cNvCxnSpPr>
          <p:nvPr/>
        </p:nvCxnSpPr>
        <p:spPr>
          <a:xfrm flipV="1">
            <a:off x="4520562" y="3315762"/>
            <a:ext cx="633101" cy="422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7"/>
            <a:endCxn id="33" idx="2"/>
          </p:cNvCxnSpPr>
          <p:nvPr/>
        </p:nvCxnSpPr>
        <p:spPr>
          <a:xfrm rot="5400000" flipH="1" flipV="1">
            <a:off x="5034805" y="3709147"/>
            <a:ext cx="117689" cy="13951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3" idx="3"/>
            <a:endCxn id="31" idx="7"/>
          </p:cNvCxnSpPr>
          <p:nvPr/>
        </p:nvCxnSpPr>
        <p:spPr>
          <a:xfrm rot="5400000">
            <a:off x="5342992" y="4273869"/>
            <a:ext cx="311579" cy="6813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2"/>
            <a:endCxn id="30" idx="5"/>
          </p:cNvCxnSpPr>
          <p:nvPr/>
        </p:nvCxnSpPr>
        <p:spPr>
          <a:xfrm rot="10800000">
            <a:off x="4396100" y="4687362"/>
            <a:ext cx="480701" cy="1938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5"/>
            <a:endCxn id="29" idx="2"/>
          </p:cNvCxnSpPr>
          <p:nvPr/>
        </p:nvCxnSpPr>
        <p:spPr>
          <a:xfrm rot="16200000" flipH="1">
            <a:off x="2875804" y="3718456"/>
            <a:ext cx="2446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6"/>
            <a:endCxn id="28" idx="1"/>
          </p:cNvCxnSpPr>
          <p:nvPr/>
        </p:nvCxnSpPr>
        <p:spPr>
          <a:xfrm>
            <a:off x="3834762" y="3052452"/>
            <a:ext cx="404501" cy="57488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5"/>
            <a:endCxn id="33" idx="0"/>
          </p:cNvCxnSpPr>
          <p:nvPr/>
        </p:nvCxnSpPr>
        <p:spPr>
          <a:xfrm rot="16200000" flipH="1">
            <a:off x="5233721" y="3468740"/>
            <a:ext cx="875238" cy="569282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5"/>
            <a:endCxn id="30" idx="1"/>
          </p:cNvCxnSpPr>
          <p:nvPr/>
        </p:nvCxnSpPr>
        <p:spPr>
          <a:xfrm rot="16200000" flipH="1">
            <a:off x="3742792" y="4045269"/>
            <a:ext cx="235379" cy="605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91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477000" y="2438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629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0" name="Straight Arrow Connector 79"/>
          <p:cNvCxnSpPr>
            <a:stCxn id="32" idx="7"/>
            <a:endCxn id="77" idx="2"/>
          </p:cNvCxnSpPr>
          <p:nvPr/>
        </p:nvCxnSpPr>
        <p:spPr>
          <a:xfrm rot="5400000" flipH="1" flipV="1">
            <a:off x="5568205" y="2870947"/>
            <a:ext cx="41489" cy="4045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6"/>
            <a:endCxn id="78" idx="3"/>
          </p:cNvCxnSpPr>
          <p:nvPr/>
        </p:nvCxnSpPr>
        <p:spPr>
          <a:xfrm flipV="1">
            <a:off x="6120762" y="2706162"/>
            <a:ext cx="404501" cy="3462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5"/>
            <a:endCxn id="79" idx="2"/>
          </p:cNvCxnSpPr>
          <p:nvPr/>
        </p:nvCxnSpPr>
        <p:spPr>
          <a:xfrm rot="16200000" flipH="1">
            <a:off x="6215904" y="3019956"/>
            <a:ext cx="2700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79" idx="3"/>
          </p:cNvCxnSpPr>
          <p:nvPr/>
        </p:nvCxnSpPr>
        <p:spPr>
          <a:xfrm flipV="1">
            <a:off x="6120762" y="3544362"/>
            <a:ext cx="556901" cy="803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7391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5" name="Straight Arrow Connector 94"/>
          <p:cNvCxnSpPr>
            <a:stCxn id="79" idx="6"/>
            <a:endCxn id="94" idx="2"/>
          </p:cNvCxnSpPr>
          <p:nvPr/>
        </p:nvCxnSpPr>
        <p:spPr>
          <a:xfrm>
            <a:off x="6958962" y="3433452"/>
            <a:ext cx="432438" cy="1588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438919" y="1561629"/>
            <a:ext cx="240580" cy="229003"/>
          </a:xfrm>
          <a:prstGeom prst="ellipse">
            <a:avLst/>
          </a:prstGeom>
          <a:solidFill>
            <a:schemeClr val="accent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38919" y="2030497"/>
            <a:ext cx="240580" cy="229003"/>
          </a:xfrm>
          <a:prstGeom prst="ellipse">
            <a:avLst/>
          </a:prstGeom>
          <a:solidFill>
            <a:schemeClr val="accent3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6282" y="1485416"/>
            <a:ext cx="12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Thread 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3495" y="1954284"/>
            <a:ext cx="12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Thread 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4614" y="1383816"/>
            <a:ext cx="1600200" cy="1066800"/>
          </a:xfrm>
          <a:prstGeom prst="round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0" y="5410200"/>
            <a:ext cx="6096000" cy="9906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Parallel GC: </a:t>
            </a:r>
            <a:r>
              <a:rPr lang="en-US" dirty="0" err="1" smtClean="0"/>
              <a:t>mutator</a:t>
            </a:r>
            <a:r>
              <a:rPr lang="en-US" dirty="0" smtClean="0"/>
              <a:t> is stopped, GC threads run in parallel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>
                <a:latin typeface="+mn-lt"/>
              </a:rPr>
              <a:pPr/>
              <a:t>126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5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Concurrent </a:t>
            </a:r>
            <a:r>
              <a:rPr lang="en-US" sz="4000" dirty="0" err="1" smtClean="0"/>
              <a:t>Mark&amp;Sweep</a:t>
            </a:r>
            <a:r>
              <a:rPr lang="en-US" sz="4000" dirty="0" smtClean="0"/>
              <a:t> Example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3505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92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6"/>
            <a:endCxn id="4" idx="2"/>
          </p:cNvCxnSpPr>
          <p:nvPr/>
        </p:nvCxnSpPr>
        <p:spPr>
          <a:xfrm flipV="1">
            <a:off x="2767962" y="3052452"/>
            <a:ext cx="737238" cy="2540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5" idx="2"/>
          </p:cNvCxnSpPr>
          <p:nvPr/>
        </p:nvCxnSpPr>
        <p:spPr>
          <a:xfrm flipV="1">
            <a:off x="1626083" y="3077852"/>
            <a:ext cx="812317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124" y="28956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5337" y="35814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6068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2"/>
          </p:cNvCxnSpPr>
          <p:nvPr/>
        </p:nvCxnSpPr>
        <p:spPr>
          <a:xfrm flipV="1">
            <a:off x="1633296" y="3763652"/>
            <a:ext cx="805104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6200" y="2133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3581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3962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876800" y="4724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048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419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27" idx="5"/>
            <a:endCxn id="32" idx="1"/>
          </p:cNvCxnSpPr>
          <p:nvPr/>
        </p:nvCxnSpPr>
        <p:spPr>
          <a:xfrm rot="16200000" flipH="1">
            <a:off x="4314292" y="2254569"/>
            <a:ext cx="692579" cy="986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6"/>
            <a:endCxn id="32" idx="3"/>
          </p:cNvCxnSpPr>
          <p:nvPr/>
        </p:nvCxnSpPr>
        <p:spPr>
          <a:xfrm flipV="1">
            <a:off x="4520562" y="3315762"/>
            <a:ext cx="633101" cy="422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7"/>
            <a:endCxn id="33" idx="2"/>
          </p:cNvCxnSpPr>
          <p:nvPr/>
        </p:nvCxnSpPr>
        <p:spPr>
          <a:xfrm rot="5400000" flipH="1" flipV="1">
            <a:off x="5034805" y="3709147"/>
            <a:ext cx="117689" cy="13951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3" idx="3"/>
            <a:endCxn id="31" idx="7"/>
          </p:cNvCxnSpPr>
          <p:nvPr/>
        </p:nvCxnSpPr>
        <p:spPr>
          <a:xfrm rot="5400000">
            <a:off x="5342992" y="4273869"/>
            <a:ext cx="311579" cy="6813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2"/>
            <a:endCxn id="30" idx="5"/>
          </p:cNvCxnSpPr>
          <p:nvPr/>
        </p:nvCxnSpPr>
        <p:spPr>
          <a:xfrm rot="10800000">
            <a:off x="4396100" y="4687362"/>
            <a:ext cx="480701" cy="1938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5"/>
            <a:endCxn id="29" idx="2"/>
          </p:cNvCxnSpPr>
          <p:nvPr/>
        </p:nvCxnSpPr>
        <p:spPr>
          <a:xfrm rot="16200000" flipH="1">
            <a:off x="2875804" y="3718456"/>
            <a:ext cx="2446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6"/>
            <a:endCxn id="28" idx="1"/>
          </p:cNvCxnSpPr>
          <p:nvPr/>
        </p:nvCxnSpPr>
        <p:spPr>
          <a:xfrm>
            <a:off x="3834762" y="3052452"/>
            <a:ext cx="404501" cy="57488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5"/>
            <a:endCxn id="33" idx="0"/>
          </p:cNvCxnSpPr>
          <p:nvPr/>
        </p:nvCxnSpPr>
        <p:spPr>
          <a:xfrm rot="16200000" flipH="1">
            <a:off x="5233721" y="3468740"/>
            <a:ext cx="875238" cy="569282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5"/>
            <a:endCxn id="30" idx="1"/>
          </p:cNvCxnSpPr>
          <p:nvPr/>
        </p:nvCxnSpPr>
        <p:spPr>
          <a:xfrm rot="16200000" flipH="1">
            <a:off x="3742792" y="4045269"/>
            <a:ext cx="235379" cy="605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91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477000" y="2438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629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0" name="Straight Arrow Connector 79"/>
          <p:cNvCxnSpPr>
            <a:stCxn id="32" idx="7"/>
            <a:endCxn id="77" idx="2"/>
          </p:cNvCxnSpPr>
          <p:nvPr/>
        </p:nvCxnSpPr>
        <p:spPr>
          <a:xfrm rot="5400000" flipH="1" flipV="1">
            <a:off x="5568205" y="2870947"/>
            <a:ext cx="41489" cy="4045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6"/>
            <a:endCxn id="78" idx="3"/>
          </p:cNvCxnSpPr>
          <p:nvPr/>
        </p:nvCxnSpPr>
        <p:spPr>
          <a:xfrm flipV="1">
            <a:off x="6120762" y="2706162"/>
            <a:ext cx="404501" cy="3462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5"/>
            <a:endCxn id="79" idx="2"/>
          </p:cNvCxnSpPr>
          <p:nvPr/>
        </p:nvCxnSpPr>
        <p:spPr>
          <a:xfrm rot="16200000" flipH="1">
            <a:off x="6215904" y="3019956"/>
            <a:ext cx="2700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79" idx="3"/>
          </p:cNvCxnSpPr>
          <p:nvPr/>
        </p:nvCxnSpPr>
        <p:spPr>
          <a:xfrm flipV="1">
            <a:off x="6120762" y="3544362"/>
            <a:ext cx="556901" cy="803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7391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5" name="Straight Arrow Connector 94"/>
          <p:cNvCxnSpPr>
            <a:stCxn id="79" idx="6"/>
            <a:endCxn id="94" idx="2"/>
          </p:cNvCxnSpPr>
          <p:nvPr/>
        </p:nvCxnSpPr>
        <p:spPr>
          <a:xfrm>
            <a:off x="6958962" y="3433452"/>
            <a:ext cx="432438" cy="1588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3642372" y="4061897"/>
            <a:ext cx="371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n-lt"/>
              </a:rPr>
              <a:t>X</a:t>
            </a: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6158639" y="3005376"/>
            <a:ext cx="371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n-lt"/>
              </a:rPr>
              <a:t>X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524000" y="5410200"/>
            <a:ext cx="6096000" cy="9906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Concurrent GC: </a:t>
            </a:r>
            <a:r>
              <a:rPr lang="en-US" dirty="0" err="1" smtClean="0"/>
              <a:t>mutator</a:t>
            </a:r>
            <a:r>
              <a:rPr lang="en-US" dirty="0" smtClean="0"/>
              <a:t> and GC threads run in parallel, no need to stop </a:t>
            </a:r>
            <a:r>
              <a:rPr lang="en-US" dirty="0" err="1" smtClean="0"/>
              <a:t>mutator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/>
      <p:bldP spid="37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track pointers in languages such as C ? </a:t>
            </a:r>
          </a:p>
          <a:p>
            <a:pPr lvl="1"/>
            <a:r>
              <a:rPr lang="en-US" dirty="0" smtClean="0"/>
              <a:t>Any value can be cast down to a pointer</a:t>
            </a:r>
          </a:p>
          <a:p>
            <a:r>
              <a:rPr lang="en-US" b="1" dirty="0" smtClean="0"/>
              <a:t>How can you follow pointers in a structure?</a:t>
            </a:r>
          </a:p>
          <a:p>
            <a:endParaRPr lang="en-US" dirty="0"/>
          </a:p>
          <a:p>
            <a:r>
              <a:rPr lang="en-US" dirty="0" smtClean="0"/>
              <a:t>Easy – be conservative, consider anything that can be a pointer to be a pointer </a:t>
            </a:r>
          </a:p>
          <a:p>
            <a:r>
              <a:rPr lang="en-US" dirty="0" smtClean="0"/>
              <a:t>Practical! (e.g., Boehm collector)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implement a conservative </a:t>
            </a:r>
            <a:r>
              <a:rPr lang="en-US" b="1" dirty="0" smtClean="0"/>
              <a:t>copying</a:t>
            </a:r>
            <a:r>
              <a:rPr lang="en-US" dirty="0" smtClean="0"/>
              <a:t> </a:t>
            </a:r>
            <a:r>
              <a:rPr lang="en-US" b="1" dirty="0" smtClean="0"/>
              <a:t>GC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is the problem?</a:t>
            </a:r>
          </a:p>
          <a:p>
            <a:endParaRPr lang="en-US" dirty="0"/>
          </a:p>
          <a:p>
            <a:r>
              <a:rPr lang="en-US" b="1" dirty="0" smtClean="0"/>
              <a:t>Cannot update pointers to the new address… you don’t know whether the value is a pointer, cannot update it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into C (Vehicle)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10719"/>
            <a:ext cx="4572000" cy="1754327"/>
          </a:xfrm>
          <a:prstGeom prst="rect">
            <a:avLst/>
          </a:prstGeom>
          <a:solidFill>
            <a:srgbClr val="B3D9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+ x 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7" y="1259621"/>
            <a:ext cx="41656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>
                <a:solidFill>
                  <a:srgbClr val="0000FF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NewVe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= 10;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0070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Memory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Considers standard program properties </a:t>
            </a:r>
          </a:p>
          <a:p>
            <a:r>
              <a:rPr lang="en-US" dirty="0" smtClean="0"/>
              <a:t>Handle parallelism</a:t>
            </a:r>
          </a:p>
          <a:p>
            <a:pPr lvl="1"/>
            <a:r>
              <a:rPr lang="en-US" dirty="0" smtClean="0"/>
              <a:t>Stop the program and collect in parallel on all available processors</a:t>
            </a:r>
          </a:p>
          <a:p>
            <a:pPr lvl="1"/>
            <a:r>
              <a:rPr lang="en-US" dirty="0" smtClean="0"/>
              <a:t>Run collection concurrently with the program run</a:t>
            </a:r>
          </a:p>
          <a:p>
            <a:r>
              <a:rPr lang="en-US" dirty="0" smtClean="0"/>
              <a:t>Cache consciousness</a:t>
            </a:r>
          </a:p>
          <a:p>
            <a:r>
              <a:rPr lang="en-US" dirty="0" smtClean="0"/>
              <a:t>Real-time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Terminology Recap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27113" y="1643063"/>
            <a:ext cx="7616825" cy="41148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Heap, objects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Allocate, free (</a:t>
            </a:r>
            <a:r>
              <a:rPr lang="en-US" sz="2800" dirty="0" err="1">
                <a:ea typeface="ＭＳ Ｐゴシック" pitchFamily="-109" charset="-128"/>
                <a:cs typeface="ＭＳ Ｐゴシック" pitchFamily="-109" charset="-128"/>
              </a:rPr>
              <a:t>deallocate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, delete, reclaim)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Reachable, live, dead, unreachable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Roots</a:t>
            </a:r>
          </a:p>
          <a:p>
            <a:pPr marL="609600" indent="-609600"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Reference counting, mark and sweep, copying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, compaction, 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tracing algorithms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Fragmentation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21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into C (Truck)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175432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Andale Mono"/>
                <a:cs typeface="Andale Mono"/>
              </a:rPr>
              <a:t>Truck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Vehicle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+ 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220029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Truck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NewTr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= 10;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if (x&lt;55)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1211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(Car)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585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passengers = 0;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void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await(vehicle v){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if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&lt;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–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else 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passengers;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NewCa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10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passengers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0;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 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if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–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else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this, 10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66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v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5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60);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(t, 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?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9540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?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1400" y="5078692"/>
            <a:ext cx="4165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0123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?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1400" y="5078692"/>
            <a:ext cx="4165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310" y="4200674"/>
            <a:ext cx="376263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940" y="5497411"/>
            <a:ext cx="377600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passengers;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95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Oriented Programs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65354" y="1342571"/>
            <a:ext cx="8578645" cy="5436920"/>
          </a:xfrm>
        </p:spPr>
        <p:txBody>
          <a:bodyPr/>
          <a:lstStyle/>
          <a:p>
            <a:r>
              <a:rPr lang="en-US" dirty="0" smtClean="0"/>
              <a:t>C++, Java, C#, Python, … </a:t>
            </a:r>
          </a:p>
          <a:p>
            <a:endParaRPr lang="en-US" dirty="0" smtClean="0"/>
          </a:p>
          <a:p>
            <a:r>
              <a:rPr lang="en-US" dirty="0" smtClean="0"/>
              <a:t>Main abstraction: </a:t>
            </a:r>
            <a:r>
              <a:rPr lang="en-US" b="1" dirty="0" smtClean="0"/>
              <a:t>Objects</a:t>
            </a:r>
            <a:r>
              <a:rPr lang="en-US" dirty="0" smtClean="0"/>
              <a:t> (usually of type called class) 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Naturally supports </a:t>
            </a:r>
            <a:r>
              <a:rPr lang="en-US" b="1" dirty="0" smtClean="0"/>
              <a:t>A</a:t>
            </a:r>
            <a:r>
              <a:rPr lang="en-US" dirty="0" smtClean="0"/>
              <a:t>bstract </a:t>
            </a:r>
            <a:r>
              <a:rPr lang="en-US" b="1" dirty="0" smtClean="0"/>
              <a:t>D</a:t>
            </a:r>
            <a:r>
              <a:rPr lang="en-US" dirty="0" smtClean="0"/>
              <a:t>ata </a:t>
            </a:r>
            <a:r>
              <a:rPr lang="en-US" b="1" dirty="0" smtClean="0"/>
              <a:t>T</a:t>
            </a:r>
            <a:r>
              <a:rPr lang="en-US" dirty="0" smtClean="0"/>
              <a:t>ype implementations</a:t>
            </a:r>
          </a:p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Evolution &amp; reusability</a:t>
            </a:r>
          </a:p>
          <a:p>
            <a:endParaRPr lang="en-US" dirty="0"/>
          </a:p>
          <a:p>
            <a:r>
              <a:rPr lang="en-US" dirty="0" smtClean="0"/>
              <a:t>Important characteristic: Extension/Inheritance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*x = t; 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*)x, 20);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" name="Line Callout 3 1"/>
          <p:cNvSpPr/>
          <p:nvPr/>
        </p:nvSpPr>
        <p:spPr bwMode="auto">
          <a:xfrm>
            <a:off x="962526" y="4999789"/>
            <a:ext cx="1991895" cy="1096211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64634"/>
              <a:gd name="adj6" fmla="val -19146"/>
              <a:gd name="adj7" fmla="val -128500"/>
              <a:gd name="adj8" fmla="val 16460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x = 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x.move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(20);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*x = t; </a:t>
            </a: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*)x, 20);</a:t>
            </a:r>
          </a:p>
        </p:txBody>
      </p:sp>
      <p:sp>
        <p:nvSpPr>
          <p:cNvPr id="2" name="Line Callout 3 1"/>
          <p:cNvSpPr/>
          <p:nvPr/>
        </p:nvSpPr>
        <p:spPr bwMode="auto">
          <a:xfrm>
            <a:off x="962526" y="4999789"/>
            <a:ext cx="1991895" cy="1096211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64634"/>
              <a:gd name="adj6" fmla="val -19146"/>
              <a:gd name="adj7" fmla="val -128500"/>
              <a:gd name="adj8" fmla="val 16460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x = 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x.move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(20);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399" y="4945007"/>
            <a:ext cx="462681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5256" y="5537516"/>
            <a:ext cx="461821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</p:txBody>
      </p:sp>
    </p:spTree>
    <p:extLst>
      <p:ext uri="{BB962C8B-B14F-4D97-AF65-F5344CB8AC3E}">
        <p14:creationId xmlns:p14="http://schemas.microsoft.com/office/powerpoint/2010/main" val="2345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into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6195786" y="2730500"/>
            <a:ext cx="2286000" cy="1378857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Simple Classes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Fields are handled as records</a:t>
            </a:r>
          </a:p>
          <a:p>
            <a:r>
              <a:rPr lang="en-US" smtClean="0"/>
              <a:t>Methods have unique names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643" y="2784928"/>
            <a:ext cx="31115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a1;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a2;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m1() {…}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m2(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{…}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600450" y="2705775"/>
            <a:ext cx="2052638" cy="1228725"/>
            <a:chOff x="2948" y="2001"/>
            <a:chExt cx="1293" cy="774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95963" y="2705775"/>
            <a:ext cx="3024187" cy="1228725"/>
            <a:chOff x="2562" y="2989"/>
            <a:chExt cx="1905" cy="77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09143" y="4381493"/>
            <a:ext cx="45085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*this,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 {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// Body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of m2 with any object 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 // field f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as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thisf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…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}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1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195786" y="2730500"/>
            <a:ext cx="2286000" cy="1378857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Simple Classes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Fields are handled as records</a:t>
            </a:r>
          </a:p>
          <a:p>
            <a:r>
              <a:rPr lang="en-US" smtClean="0"/>
              <a:t>Methods have unique names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643" y="2784928"/>
            <a:ext cx="31115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a1;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a2;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m1() {…}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m2(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{…}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600450" y="2705775"/>
            <a:ext cx="2052638" cy="1228725"/>
            <a:chOff x="2948" y="2001"/>
            <a:chExt cx="1293" cy="774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95963" y="2705775"/>
            <a:ext cx="3024187" cy="1228725"/>
            <a:chOff x="2562" y="2989"/>
            <a:chExt cx="1905" cy="77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09143" y="4381493"/>
            <a:ext cx="4508500" cy="193899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*this,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 {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// Body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of m2 with any 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    // object-field f as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thisf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   …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}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46302" y="5476195"/>
            <a:ext cx="1413555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a.m2(5)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4488" y="6064024"/>
            <a:ext cx="1424441" cy="461665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latin typeface="+mn-lt"/>
              </a:rPr>
              <a:t>m2A(a,5</a:t>
            </a:r>
            <a:r>
              <a:rPr lang="en-US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50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OO languages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Inheritance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Subclass</a:t>
            </a:r>
            <a:r>
              <a:rPr lang="en-US" dirty="0" smtClean="0"/>
              <a:t> gets (inherits) properties of </a:t>
            </a:r>
            <a:r>
              <a:rPr lang="en-US" dirty="0" smtClean="0">
                <a:solidFill>
                  <a:schemeClr val="accent1"/>
                </a:solidFill>
              </a:rPr>
              <a:t>superclass </a:t>
            </a:r>
          </a:p>
          <a:p>
            <a:r>
              <a:rPr lang="en-US" b="1" dirty="0" smtClean="0"/>
              <a:t>Method overriding</a:t>
            </a:r>
          </a:p>
          <a:p>
            <a:pPr lvl="1"/>
            <a:r>
              <a:rPr lang="en-US" dirty="0" smtClean="0"/>
              <a:t>Multiple methods with the </a:t>
            </a:r>
            <a:r>
              <a:rPr lang="en-US" dirty="0" smtClean="0">
                <a:solidFill>
                  <a:srgbClr val="0000FF"/>
                </a:solidFill>
              </a:rPr>
              <a:t>same name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00FF"/>
                </a:solidFill>
              </a:rPr>
              <a:t>different signatures</a:t>
            </a:r>
          </a:p>
          <a:p>
            <a:r>
              <a:rPr lang="en-US" b="1" dirty="0" smtClean="0"/>
              <a:t>Abstract</a:t>
            </a:r>
            <a:r>
              <a:rPr lang="en-US" dirty="0" smtClean="0"/>
              <a:t> (aka </a:t>
            </a:r>
            <a:r>
              <a:rPr lang="en-US" b="1" dirty="0" smtClean="0"/>
              <a:t>virtual</a:t>
            </a:r>
            <a:r>
              <a:rPr lang="en-US" dirty="0" smtClean="0"/>
              <a:t>) </a:t>
            </a:r>
            <a:r>
              <a:rPr lang="en-US" b="1" dirty="0" smtClean="0"/>
              <a:t>methods</a:t>
            </a:r>
          </a:p>
          <a:p>
            <a:r>
              <a:rPr lang="en-US" b="1" dirty="0" smtClean="0"/>
              <a:t>Polymorphism</a:t>
            </a:r>
          </a:p>
          <a:p>
            <a:pPr lvl="1"/>
            <a:r>
              <a:rPr lang="en-US" dirty="0"/>
              <a:t>Multiple methods with the </a:t>
            </a:r>
            <a:r>
              <a:rPr lang="en-US" dirty="0">
                <a:solidFill>
                  <a:srgbClr val="0000FF"/>
                </a:solidFill>
              </a:rPr>
              <a:t>same name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different </a:t>
            </a:r>
            <a:r>
              <a:rPr lang="en-US" dirty="0" smtClean="0">
                <a:solidFill>
                  <a:srgbClr val="0000FF"/>
                </a:solidFill>
              </a:rPr>
              <a:t>signatures </a:t>
            </a:r>
            <a:r>
              <a:rPr lang="en-US" dirty="0" smtClean="0"/>
              <a:t>but with </a:t>
            </a:r>
            <a:r>
              <a:rPr lang="en-US" dirty="0" smtClean="0">
                <a:solidFill>
                  <a:srgbClr val="0000FF"/>
                </a:solidFill>
              </a:rPr>
              <a:t>different implementations</a:t>
            </a:r>
            <a:endParaRPr lang="en-US" dirty="0" smtClean="0"/>
          </a:p>
          <a:p>
            <a:r>
              <a:rPr lang="en-US" b="1" dirty="0" smtClean="0"/>
              <a:t>Dynamic dispatch</a:t>
            </a:r>
          </a:p>
          <a:p>
            <a:pPr lvl="1"/>
            <a:r>
              <a:rPr lang="en-US" dirty="0" smtClean="0"/>
              <a:t>Lookup methods by (runtime) type of target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OO languages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“Translation into C”</a:t>
            </a:r>
          </a:p>
          <a:p>
            <a:r>
              <a:rPr lang="en-US" dirty="0" smtClean="0"/>
              <a:t>Powerful runtime environment</a:t>
            </a:r>
          </a:p>
          <a:p>
            <a:endParaRPr lang="en-US" dirty="0"/>
          </a:p>
          <a:p>
            <a:r>
              <a:rPr lang="en-US" dirty="0" smtClean="0"/>
              <a:t>Adding “gluing”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Mediates between the OS and the programming language</a:t>
            </a:r>
          </a:p>
          <a:p>
            <a:r>
              <a:rPr lang="en-US" dirty="0" smtClean="0"/>
              <a:t>Hides details of the machine from the programmer</a:t>
            </a:r>
          </a:p>
          <a:p>
            <a:pPr lvl="1"/>
            <a:r>
              <a:rPr lang="en-US" dirty="0" smtClean="0"/>
              <a:t>Ranges from simple support functions all the way to a full-fledged virtual machine</a:t>
            </a:r>
          </a:p>
          <a:p>
            <a:r>
              <a:rPr lang="en-US" dirty="0" smtClean="0"/>
              <a:t>Handles common tasks </a:t>
            </a:r>
          </a:p>
          <a:p>
            <a:pPr lvl="1"/>
            <a:r>
              <a:rPr lang="en-US" dirty="0" smtClean="0"/>
              <a:t>Runtime stack (activation records)</a:t>
            </a:r>
          </a:p>
          <a:p>
            <a:pPr lvl="1"/>
            <a:r>
              <a:rPr lang="en-US" dirty="0" smtClean="0"/>
              <a:t>Memory management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Runtime type information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Method invocation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Type conversions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4904" y="18704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2223" y="1800297"/>
            <a:ext cx="349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 grows down </a:t>
            </a:r>
          </a:p>
          <a:p>
            <a:pPr algn="ctr"/>
            <a:r>
              <a:rPr lang="en-US" dirty="0" smtClean="0">
                <a:latin typeface="+mn-lt"/>
              </a:rPr>
              <a:t>(towards lower addresses)</a:t>
            </a:r>
            <a:endParaRPr lang="en-US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54675" y="3437930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1240" y="3810000"/>
            <a:ext cx="28194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heap grows up </a:t>
            </a:r>
          </a:p>
          <a:p>
            <a:pPr algn="ctr"/>
            <a:r>
              <a:rPr lang="en-US" dirty="0" smtClean="0">
                <a:latin typeface="+mn-lt"/>
              </a:rPr>
              <a:t>(towards  higher addresses)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828800"/>
            <a:ext cx="3810000" cy="414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3000375"/>
            <a:ext cx="3810000" cy="169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8288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334644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6990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static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17650" y="2473325"/>
            <a:ext cx="3810000" cy="5270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9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4904" y="18704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2223" y="1800297"/>
            <a:ext cx="349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 grows down </a:t>
            </a:r>
          </a:p>
          <a:p>
            <a:pPr algn="ctr"/>
            <a:r>
              <a:rPr lang="en-US" dirty="0" smtClean="0">
                <a:latin typeface="+mn-lt"/>
              </a:rPr>
              <a:t>(towards lower addresses)</a:t>
            </a:r>
            <a:endParaRPr lang="en-US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54675" y="3437930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1240" y="3810000"/>
            <a:ext cx="28194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heap grows up </a:t>
            </a:r>
          </a:p>
          <a:p>
            <a:pPr algn="ctr"/>
            <a:r>
              <a:rPr lang="en-US" dirty="0" smtClean="0">
                <a:latin typeface="+mn-lt"/>
              </a:rPr>
              <a:t>(towards  higher addresses)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828800"/>
            <a:ext cx="3810000" cy="414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3000375"/>
            <a:ext cx="3810000" cy="169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8288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334644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6990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static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7650" y="4058294"/>
            <a:ext cx="3810000" cy="634678"/>
          </a:xfrm>
          <a:prstGeom prst="rect">
            <a:avLst/>
          </a:prstGeom>
          <a:solidFill>
            <a:srgbClr val="B3D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Runtime type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7650" y="2473325"/>
            <a:ext cx="3810000" cy="5270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3916516" y="1835339"/>
            <a:ext cx="1171678" cy="8439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Object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13239" y="3183996"/>
            <a:ext cx="1171678" cy="1256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pos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+mn-lt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ove(..)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929627" y="3992697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441678" y="5098025"/>
            <a:ext cx="1884516" cy="127655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Car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passengers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move(..)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433485" y="5904270"/>
            <a:ext cx="1884516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81637" y="5040670"/>
            <a:ext cx="1171678" cy="8439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Truck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await(..)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7" name="Straight Connector 16"/>
          <p:cNvCxnSpPr>
            <a:stCxn id="16" idx="1"/>
            <a:endCxn id="16" idx="3"/>
          </p:cNvCxnSpPr>
          <p:nvPr/>
        </p:nvCxnSpPr>
        <p:spPr bwMode="auto">
          <a:xfrm>
            <a:off x="5081637" y="5462638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4" idx="0"/>
          </p:cNvCxnSpPr>
          <p:nvPr/>
        </p:nvCxnSpPr>
        <p:spPr bwMode="auto">
          <a:xfrm flipV="1">
            <a:off x="3383936" y="4440903"/>
            <a:ext cx="540774" cy="657122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6" idx="0"/>
          </p:cNvCxnSpPr>
          <p:nvPr/>
        </p:nvCxnSpPr>
        <p:spPr bwMode="auto">
          <a:xfrm flipH="1" flipV="1">
            <a:off x="5080000" y="4424516"/>
            <a:ext cx="587476" cy="616154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0"/>
            <a:endCxn id="4" idx="2"/>
          </p:cNvCxnSpPr>
          <p:nvPr/>
        </p:nvCxnSpPr>
        <p:spPr bwMode="auto">
          <a:xfrm flipV="1">
            <a:off x="4499078" y="2679275"/>
            <a:ext cx="3277" cy="50472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34535" y="3637069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454788" y="5540477"/>
            <a:ext cx="1884516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68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Single Inheritance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type extension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9223" y="2437034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field a1;</a:t>
            </a:r>
          </a:p>
          <a:p>
            <a:pPr algn="l"/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5400" y="2435220"/>
            <a:ext cx="2803071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rgbClr val="0000FF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6661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fields</a:t>
            </a:r>
            <a:br>
              <a:rPr lang="en-US" dirty="0" smtClean="0"/>
            </a:br>
            <a:r>
              <a:rPr lang="en-US" sz="2400" dirty="0" smtClean="0"/>
              <a:t>Fields aka Data members, instance variables</a:t>
            </a:r>
            <a:endParaRPr lang="en-US" sz="2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more information to the inherited class</a:t>
            </a:r>
          </a:p>
          <a:p>
            <a:pPr lvl="1"/>
            <a:r>
              <a:rPr lang="en-US" dirty="0" smtClean="0"/>
              <a:t>“Prefixing” fields ensures consistency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31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59223" y="2437034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field a1;</a:t>
            </a:r>
          </a:p>
          <a:p>
            <a:pPr algn="l"/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75400" y="2435220"/>
            <a:ext cx="2803071" cy="147732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rgbClr val="0000FF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method m3()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0746" y="4374430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field a1;</a:t>
            </a:r>
          </a:p>
          <a:p>
            <a:pPr algn="l"/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923" y="4372616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 field 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rgbClr val="008000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accent4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accent4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accent4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0627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pPr lvl="1"/>
            <a:r>
              <a:rPr lang="en-US" smtClean="0"/>
              <a:t>More specific</a:t>
            </a:r>
          </a:p>
          <a:p>
            <a:pPr lvl="1"/>
            <a:r>
              <a:rPr lang="en-US" smtClean="0"/>
              <a:t>Can access additional fields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3905" y="3824414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0082" y="3822600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method m2() {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2433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pPr lvl="1"/>
            <a:r>
              <a:rPr lang="en-US" smtClean="0"/>
              <a:t>More specific</a:t>
            </a:r>
          </a:p>
          <a:p>
            <a:pPr lvl="1"/>
            <a:r>
              <a:rPr lang="en-US" smtClean="0"/>
              <a:t>Can access additional fields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89454" y="3373702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5631" y="3371888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method m2() {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966107" y="5275071"/>
            <a:ext cx="3031608" cy="442674"/>
          </a:xfrm>
          <a:prstGeom prst="wedgeRoundRectCallout">
            <a:avLst>
              <a:gd name="adj1" fmla="val 7039"/>
              <a:gd name="adj2" fmla="val -142494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m2 is declared and defined</a:t>
            </a: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4017501" y="3776472"/>
            <a:ext cx="1841906" cy="442674"/>
          </a:xfrm>
          <a:prstGeom prst="wedgeRoundRectCallout">
            <a:avLst>
              <a:gd name="adj1" fmla="val 52967"/>
              <a:gd name="adj2" fmla="val 90162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m2 is </a:t>
            </a:r>
            <a:r>
              <a:rPr lang="en-US" sz="2000" dirty="0" smtClean="0">
                <a:latin typeface="+mn-lt"/>
              </a:rPr>
              <a:t>redefined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9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r>
              <a:rPr lang="en-US" smtClean="0"/>
              <a:t>Affects semantic analysis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34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97651" y="2603508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3828" y="2601694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8118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r>
              <a:rPr lang="en-US" smtClean="0"/>
              <a:t>Affects semantic analysis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35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97651" y="2603508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3828" y="2601694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6145981" y="6407644"/>
            <a:ext cx="943252" cy="374571"/>
          </a:xfrm>
          <a:prstGeom prst="wedgeRoundRectCallout">
            <a:avLst>
              <a:gd name="adj1" fmla="val 103211"/>
              <a:gd name="adj2" fmla="val -142494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+mn-lt"/>
              </a:rPr>
              <a:t>declared</a:t>
            </a:r>
            <a:endParaRPr lang="en-US" sz="1600" dirty="0">
              <a:latin typeface="+mn-lt"/>
            </a:endParaRP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8030987" y="6429000"/>
            <a:ext cx="852612" cy="374571"/>
          </a:xfrm>
          <a:prstGeom prst="wedgeRoundRectCallout">
            <a:avLst>
              <a:gd name="adj1" fmla="val -58419"/>
              <a:gd name="adj2" fmla="val -147337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+mn-lt"/>
              </a:rPr>
              <a:t>defined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7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A942-C96B-2E4F-B549-E60F2F57FFED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Method Overriding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97651" y="2603508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3828" y="2601694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126472" y="1158195"/>
            <a:ext cx="35543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Andale Mono"/>
                <a:cs typeface="Andale Mono"/>
              </a:rPr>
              <a:t>a.m2(5</a:t>
            </a:r>
            <a:r>
              <a:rPr lang="en-US" sz="1800" dirty="0" smtClean="0">
                <a:latin typeface="Andale Mono"/>
                <a:cs typeface="Andale Mono"/>
              </a:rPr>
              <a:t>)  // class(a) = A</a:t>
            </a:r>
            <a:endParaRPr lang="en-US" sz="1800" dirty="0">
              <a:latin typeface="Andale Mono"/>
              <a:cs typeface="Andale Mono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24659" y="1746024"/>
            <a:ext cx="1714698" cy="369332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Andale Mono"/>
                <a:cs typeface="Andale Mono"/>
              </a:rPr>
              <a:t>m2A_A(a, 5</a:t>
            </a:r>
            <a:r>
              <a:rPr lang="en-US" sz="1800" dirty="0">
                <a:latin typeface="Andale Mono"/>
                <a:cs typeface="Andale Mono"/>
              </a:rPr>
              <a:t>)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433587" y="1165452"/>
            <a:ext cx="36106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Andale Mono"/>
                <a:cs typeface="Andale Mono"/>
              </a:rPr>
              <a:t>b.m2</a:t>
            </a:r>
            <a:r>
              <a:rPr lang="en-US" sz="1800" dirty="0">
                <a:latin typeface="Andale Mono"/>
                <a:cs typeface="Andale Mono"/>
              </a:rPr>
              <a:t>(5</a:t>
            </a:r>
            <a:r>
              <a:rPr lang="en-US" sz="1800" dirty="0" smtClean="0">
                <a:latin typeface="Andale Mono"/>
                <a:cs typeface="Andale Mono"/>
              </a:rPr>
              <a:t>)  // class(b) = B</a:t>
            </a:r>
            <a:endParaRPr lang="en-US" sz="1800" dirty="0">
              <a:latin typeface="Andale Mono"/>
              <a:cs typeface="Andale Mono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431773" y="1753281"/>
            <a:ext cx="1816298" cy="369332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Andale Mono"/>
                <a:cs typeface="Andale Mono"/>
              </a:rPr>
              <a:t>m2A_B(b, 5</a:t>
            </a:r>
            <a:r>
              <a:rPr lang="en-US" sz="1800" dirty="0">
                <a:latin typeface="Andale Mono"/>
                <a:cs typeface="Andale Mono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13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A942-C96B-2E4F-B549-E60F2F57FFED}" type="slidenum">
              <a:rPr lang="he-IL" smtClean="0"/>
              <a:pPr/>
              <a:t>37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Method Overriding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9508" y="1074540"/>
            <a:ext cx="280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5685" y="1072726"/>
            <a:ext cx="2803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… b1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4563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934357" y="979714"/>
            <a:ext cx="7883072" cy="1415141"/>
          </a:xfrm>
          <a:prstGeom prst="wedgeRoundRectCallout">
            <a:avLst>
              <a:gd name="adj1" fmla="val -6104"/>
              <a:gd name="adj2" fmla="val 68029"/>
              <a:gd name="adj3" fmla="val 16667"/>
            </a:avLst>
          </a:prstGeom>
          <a:solidFill>
            <a:srgbClr val="E6E6E6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A942-C96B-2E4F-B549-E60F2F57FFED}" type="slidenum">
              <a:rPr lang="he-IL" smtClean="0"/>
              <a:pPr/>
              <a:t>38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Method Overriding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solidFill>
            <a:srgbClr val="B3D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solidFill>
              <a:srgbClr val="B3D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24659" y="1158195"/>
            <a:ext cx="7427912" cy="1056751"/>
            <a:chOff x="1124659" y="1158195"/>
            <a:chExt cx="7427912" cy="1056751"/>
          </a:xfrm>
        </p:grpSpPr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126473" y="1158195"/>
              <a:ext cx="3118984" cy="4616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a.m2(5</a:t>
              </a:r>
              <a:r>
                <a:rPr lang="en-US" dirty="0" smtClean="0">
                  <a:latin typeface="+mn-lt"/>
                </a:rPr>
                <a:t>)  // class(a) = A</a:t>
              </a:r>
              <a:endParaRPr lang="en-US" dirty="0">
                <a:latin typeface="+mn-lt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124659" y="1746024"/>
              <a:ext cx="1714698" cy="461665"/>
            </a:xfrm>
            <a:prstGeom prst="rect">
              <a:avLst/>
            </a:prstGeom>
            <a:solidFill>
              <a:srgbClr val="EBF1DE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m2A_A(a, 5</a:t>
              </a:r>
              <a:r>
                <a:rPr lang="en-US" dirty="0">
                  <a:latin typeface="+mn-lt"/>
                </a:rPr>
                <a:t>)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5433587" y="1165452"/>
              <a:ext cx="3118984" cy="4616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b.m2</a:t>
              </a:r>
              <a:r>
                <a:rPr lang="en-US" dirty="0">
                  <a:latin typeface="+mn-lt"/>
                </a:rPr>
                <a:t>(5</a:t>
              </a:r>
              <a:r>
                <a:rPr lang="en-US" dirty="0" smtClean="0">
                  <a:latin typeface="+mn-lt"/>
                </a:rPr>
                <a:t>)  // class(b) = B</a:t>
              </a:r>
              <a:endParaRPr lang="en-US" dirty="0">
                <a:latin typeface="+mn-lt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5431773" y="1753281"/>
              <a:ext cx="1816298" cy="461665"/>
            </a:xfrm>
            <a:prstGeom prst="rect">
              <a:avLst/>
            </a:prstGeom>
            <a:solidFill>
              <a:srgbClr val="EBF1DE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m2A_B(b, 5</a:t>
              </a:r>
              <a:r>
                <a:rPr lang="en-US" dirty="0">
                  <a:latin typeface="+mn-lt"/>
                </a:rPr>
                <a:t>)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8518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 &amp; classes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65355" y="1342571"/>
            <a:ext cx="8578645" cy="4753429"/>
          </a:xfrm>
        </p:spPr>
        <p:txBody>
          <a:bodyPr/>
          <a:lstStyle/>
          <a:p>
            <a:r>
              <a:rPr lang="en-US" dirty="0" smtClean="0"/>
              <a:t>Abstract methods </a:t>
            </a:r>
          </a:p>
          <a:p>
            <a:pPr lvl="1"/>
            <a:r>
              <a:rPr lang="en-US" dirty="0" smtClean="0"/>
              <a:t>Declared separately, </a:t>
            </a:r>
            <a:r>
              <a:rPr lang="en-US" dirty="0"/>
              <a:t>d</a:t>
            </a:r>
            <a:r>
              <a:rPr lang="en-US" dirty="0" smtClean="0"/>
              <a:t>efined in child classes </a:t>
            </a:r>
          </a:p>
          <a:p>
            <a:pPr lvl="1"/>
            <a:r>
              <a:rPr lang="en-US" dirty="0" smtClean="0"/>
              <a:t>E.g., C++ pure virtual methods, abstract methods in Java</a:t>
            </a:r>
          </a:p>
          <a:p>
            <a:pPr lvl="1"/>
            <a:endParaRPr lang="en-US" dirty="0"/>
          </a:p>
          <a:p>
            <a:r>
              <a:rPr lang="en-US" dirty="0" smtClean="0"/>
              <a:t>Abstract classes = class may have abstract methods</a:t>
            </a:r>
          </a:p>
          <a:p>
            <a:pPr lvl="1"/>
            <a:r>
              <a:rPr lang="en-US" dirty="0" smtClean="0"/>
              <a:t>E.G., Java/C++ abstract classes</a:t>
            </a:r>
          </a:p>
          <a:p>
            <a:pPr lvl="1"/>
            <a:r>
              <a:rPr lang="en-US" dirty="0" smtClean="0"/>
              <a:t>Abstract classes </a:t>
            </a:r>
            <a:r>
              <a:rPr lang="en-US" dirty="0" smtClean="0">
                <a:solidFill>
                  <a:schemeClr val="accent1"/>
                </a:solidFill>
              </a:rPr>
              <a:t>cannot be instantiated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Abstract aka </a:t>
            </a:r>
            <a:r>
              <a:rPr lang="ja-JP" altLang="en-US" dirty="0" smtClean="0"/>
              <a:t>“</a:t>
            </a:r>
            <a:r>
              <a:rPr lang="en-US" dirty="0" smtClean="0"/>
              <a:t>virtual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endParaRPr lang="en-US" sz="2000" dirty="0"/>
          </a:p>
          <a:p>
            <a:r>
              <a:rPr lang="en-US" dirty="0" smtClean="0"/>
              <a:t>Inheriting abstract class handled like regular inheritance</a:t>
            </a:r>
          </a:p>
          <a:p>
            <a:pPr lvl="1"/>
            <a:r>
              <a:rPr lang="en-US" dirty="0" smtClean="0"/>
              <a:t>Compiler checks abstract classes are not allocated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167" y="1141677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O</a:t>
            </a:r>
            <a:r>
              <a:rPr lang="en-US" sz="1600" dirty="0" smtClean="0">
                <a:solidFill>
                  <a:srgbClr val="0000FF"/>
                </a:solidFill>
                <a:latin typeface="Andale Mono"/>
                <a:cs typeface="Andale Mono"/>
              </a:rPr>
              <a:t>bject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rgbClr val="0000FF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+ x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&lt;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2085" y="1133489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80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Polymorphism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class B extends a class A</a:t>
            </a:r>
          </a:p>
          <a:p>
            <a:pPr lvl="1"/>
            <a:r>
              <a:rPr lang="en-US" dirty="0" smtClean="0"/>
              <a:t>variable of type pointer to A may actually refer to object of type B</a:t>
            </a:r>
          </a:p>
          <a:p>
            <a:r>
              <a:rPr lang="en-US" dirty="0" err="1" smtClean="0"/>
              <a:t>Upcasting</a:t>
            </a:r>
            <a:r>
              <a:rPr lang="en-US" dirty="0" smtClean="0"/>
              <a:t> from a subclass to a superclass</a:t>
            </a:r>
          </a:p>
          <a:p>
            <a:r>
              <a:rPr lang="en-US" dirty="0" smtClean="0"/>
              <a:t>Prefixing fields guarantees validity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09474" y="3829957"/>
            <a:ext cx="2376487" cy="861774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class B *b = …;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class A *a = b ;</a:t>
            </a:r>
          </a:p>
        </p:txBody>
      </p:sp>
      <p:sp>
        <p:nvSpPr>
          <p:cNvPr id="24586" name="Text Box 6"/>
          <p:cNvSpPr txBox="1">
            <a:spLocks noChangeArrowheads="1"/>
          </p:cNvSpPr>
          <p:nvPr/>
        </p:nvSpPr>
        <p:spPr bwMode="auto">
          <a:xfrm>
            <a:off x="5185682" y="5250319"/>
            <a:ext cx="11874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+mn-lt"/>
              </a:rPr>
              <a:t>a1</a:t>
            </a:r>
          </a:p>
        </p:txBody>
      </p:sp>
      <p:sp>
        <p:nvSpPr>
          <p:cNvPr id="24587" name="Text Box 7"/>
          <p:cNvSpPr txBox="1">
            <a:spLocks noChangeArrowheads="1"/>
          </p:cNvSpPr>
          <p:nvPr/>
        </p:nvSpPr>
        <p:spPr bwMode="auto">
          <a:xfrm>
            <a:off x="5185682" y="5709103"/>
            <a:ext cx="11874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+mn-lt"/>
              </a:rPr>
              <a:t>a2</a:t>
            </a:r>
          </a:p>
        </p:txBody>
      </p:sp>
      <p:sp>
        <p:nvSpPr>
          <p:cNvPr id="24588" name="Text Box 8"/>
          <p:cNvSpPr txBox="1">
            <a:spLocks noChangeArrowheads="1"/>
          </p:cNvSpPr>
          <p:nvPr/>
        </p:nvSpPr>
        <p:spPr bwMode="auto">
          <a:xfrm>
            <a:off x="5185682" y="6169247"/>
            <a:ext cx="11874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b1</a:t>
            </a:r>
          </a:p>
        </p:txBody>
      </p:sp>
      <p:sp>
        <p:nvSpPr>
          <p:cNvPr id="24589" name="Line 9"/>
          <p:cNvSpPr>
            <a:spLocks noChangeShapeType="1"/>
          </p:cNvSpPr>
          <p:nvPr/>
        </p:nvSpPr>
        <p:spPr bwMode="auto">
          <a:xfrm>
            <a:off x="3937000" y="5442857"/>
            <a:ext cx="1248682" cy="13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4590" name="Text Box 10"/>
          <p:cNvSpPr txBox="1">
            <a:spLocks noChangeArrowheads="1"/>
          </p:cNvSpPr>
          <p:nvPr/>
        </p:nvSpPr>
        <p:spPr bwMode="auto">
          <a:xfrm>
            <a:off x="2435906" y="5223328"/>
            <a:ext cx="161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Pointer to B</a:t>
            </a:r>
          </a:p>
        </p:txBody>
      </p:sp>
      <p:sp>
        <p:nvSpPr>
          <p:cNvPr id="24591" name="Text Box 11"/>
          <p:cNvSpPr txBox="1">
            <a:spLocks noChangeArrowheads="1"/>
          </p:cNvSpPr>
          <p:nvPr/>
        </p:nvSpPr>
        <p:spPr bwMode="auto">
          <a:xfrm>
            <a:off x="2510749" y="5547859"/>
            <a:ext cx="2268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Pointer to A inside 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B (also)</a:t>
            </a:r>
            <a:endParaRPr lang="en-US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3912283" y="4290109"/>
            <a:ext cx="4932363" cy="400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classA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a = </a:t>
            </a:r>
            <a:r>
              <a:rPr lang="en-US" sz="2000" dirty="0" err="1" smtClean="0">
                <a:latin typeface="+mn-lt"/>
              </a:rPr>
              <a:t>convert_ptr_to_B_to_ptr_A</a:t>
            </a:r>
            <a:r>
              <a:rPr lang="en-US" sz="2000" dirty="0">
                <a:latin typeface="+mn-lt"/>
              </a:rPr>
              <a:t>(b) ;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6522357" y="5288643"/>
            <a:ext cx="290286" cy="825500"/>
          </a:xfrm>
          <a:prstGeom prst="rightBrace">
            <a:avLst>
              <a:gd name="adj1" fmla="val 23958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7246257" y="5286827"/>
            <a:ext cx="290286" cy="1308101"/>
          </a:xfrm>
          <a:prstGeom prst="rightBrace">
            <a:avLst>
              <a:gd name="adj1" fmla="val 23958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642" y="5442861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09114" y="5713189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B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50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Binding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object (“pointer”) o declared to be of class A can actually be (“refer”) to a class  B</a:t>
            </a:r>
          </a:p>
          <a:p>
            <a:endParaRPr lang="en-US" smtClean="0"/>
          </a:p>
          <a:p>
            <a:r>
              <a:rPr lang="en-US" smtClean="0"/>
              <a:t>What does </a:t>
            </a:r>
            <a:r>
              <a:rPr lang="ja-JP" altLang="en-US" smtClean="0"/>
              <a:t>‘</a:t>
            </a:r>
            <a:r>
              <a:rPr lang="en-US" smtClean="0"/>
              <a:t>o.m()</a:t>
            </a:r>
            <a:r>
              <a:rPr lang="ja-JP" altLang="en-US" smtClean="0"/>
              <a:t>’</a:t>
            </a:r>
            <a:r>
              <a:rPr lang="en-US" smtClean="0"/>
              <a:t> mean?</a:t>
            </a:r>
          </a:p>
          <a:p>
            <a:pPr lvl="1"/>
            <a:r>
              <a:rPr lang="en-US" smtClean="0"/>
              <a:t>Static binding </a:t>
            </a:r>
          </a:p>
          <a:p>
            <a:pPr lvl="1"/>
            <a:r>
              <a:rPr lang="en-US" smtClean="0"/>
              <a:t>Dynamic binding </a:t>
            </a:r>
          </a:p>
          <a:p>
            <a:r>
              <a:rPr lang="en-US" smtClean="0"/>
              <a:t>Depends on the programming language rules  </a:t>
            </a:r>
          </a:p>
          <a:p>
            <a:endParaRPr lang="en-US" smtClean="0"/>
          </a:p>
          <a:p>
            <a:r>
              <a:rPr lang="en-US" smtClean="0"/>
              <a:t>How to implement dynamic binding?</a:t>
            </a:r>
          </a:p>
          <a:p>
            <a:pPr lvl="1"/>
            <a:r>
              <a:rPr lang="en-US" smtClean="0"/>
              <a:t>The invoked function is not known at compile time</a:t>
            </a:r>
          </a:p>
          <a:p>
            <a:pPr lvl="1"/>
            <a:r>
              <a:rPr lang="en-US" smtClean="0"/>
              <a:t>Need to operate on data of the B and A in consistent way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7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706" y="0"/>
            <a:ext cx="9865895" cy="1143000"/>
          </a:xfrm>
        </p:spPr>
        <p:txBody>
          <a:bodyPr/>
          <a:lstStyle/>
          <a:p>
            <a:r>
              <a:rPr lang="en-US" dirty="0" smtClean="0"/>
              <a:t>Conceptual </a:t>
            </a:r>
            <a:r>
              <a:rPr lang="en-US" dirty="0" err="1" smtClean="0"/>
              <a:t>Impl</a:t>
            </a:r>
            <a:r>
              <a:rPr lang="en-US" dirty="0" smtClean="0"/>
              <a:t>. of Dynamic Binding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42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079508" y="1157324"/>
            <a:ext cx="280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685" y="1155510"/>
            <a:ext cx="2803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… a3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241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5152" y="0"/>
            <a:ext cx="9399494" cy="1143000"/>
          </a:xfrm>
        </p:spPr>
        <p:txBody>
          <a:bodyPr/>
          <a:lstStyle/>
          <a:p>
            <a:r>
              <a:rPr lang="en-US" dirty="0" smtClean="0"/>
              <a:t>Conceptual </a:t>
            </a:r>
            <a:r>
              <a:rPr lang="en-US" dirty="0" err="1" smtClean="0"/>
              <a:t>Impl</a:t>
            </a:r>
            <a:r>
              <a:rPr lang="en-US" dirty="0" smtClean="0"/>
              <a:t>. of Dynamic Binding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43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96572" y="1242779"/>
            <a:ext cx="6683023" cy="12790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switch(</a:t>
            </a:r>
            <a:r>
              <a:rPr lang="en-US" sz="1800" dirty="0" err="1">
                <a:solidFill>
                  <a:schemeClr val="tx1"/>
                </a:solidFill>
                <a:latin typeface="+mn-lt"/>
                <a:cs typeface="Andale Mono"/>
              </a:rPr>
              <a:t>dynamic_type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(p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)) 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   case </a:t>
            </a:r>
            <a:r>
              <a:rPr lang="en-US" sz="1800" dirty="0" err="1">
                <a:solidFill>
                  <a:schemeClr val="tx1"/>
                </a:solidFill>
                <a:latin typeface="+mn-lt"/>
                <a:cs typeface="Andale Mono"/>
              </a:rPr>
              <a:t>Dynamic_class_A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: m2_A_A(p, 3)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  case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Andale Mono"/>
              </a:rPr>
              <a:t>Dynamic_class_B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: m2_A_B(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Andale Mono"/>
              </a:rPr>
              <a:t>convert_ptr_to_A_to_ptr_B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(p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), 3);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174" y="1655180"/>
            <a:ext cx="137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smtClean="0">
                <a:solidFill>
                  <a:schemeClr val="tx1"/>
                </a:solidFill>
                <a:latin typeface="+mn-lt"/>
              </a:rPr>
              <a:t>”p.m2(3)”</a:t>
            </a:r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08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624" y="0"/>
            <a:ext cx="9493624" cy="1143000"/>
          </a:xfrm>
        </p:spPr>
        <p:txBody>
          <a:bodyPr/>
          <a:lstStyle/>
          <a:p>
            <a:r>
              <a:rPr lang="en-US" smtClean="0"/>
              <a:t>Conceptual </a:t>
            </a:r>
            <a:r>
              <a:rPr lang="en-US" dirty="0" err="1" smtClean="0"/>
              <a:t>Impl</a:t>
            </a:r>
            <a:r>
              <a:rPr lang="en-US" dirty="0" smtClean="0"/>
              <a:t>. of Dynamic Binding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44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96572" y="1242779"/>
            <a:ext cx="6683023" cy="1279071"/>
          </a:xfrm>
          <a:prstGeom prst="rect">
            <a:avLst/>
          </a:prstGeom>
          <a:solidFill>
            <a:srgbClr val="EFF5F9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switch(</a:t>
            </a:r>
            <a:r>
              <a:rPr lang="en-US" sz="1800" dirty="0" err="1">
                <a:solidFill>
                  <a:srgbClr val="000000"/>
                </a:solidFill>
                <a:latin typeface="+mn-lt"/>
                <a:cs typeface="Andale Mono"/>
              </a:rPr>
              <a:t>dynamic_type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(p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)) 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   case </a:t>
            </a:r>
            <a:r>
              <a:rPr lang="en-US" sz="1800" dirty="0" err="1">
                <a:solidFill>
                  <a:srgbClr val="000000"/>
                </a:solidFill>
                <a:latin typeface="+mn-lt"/>
                <a:cs typeface="Andale Mono"/>
              </a:rPr>
              <a:t>Dynamic_class_A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: m2_A_A(p, 3)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  case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cs typeface="Andale Mono"/>
              </a:rPr>
              <a:t>Dynamic_class_B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: m2_A_B(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cs typeface="Andale Mono"/>
              </a:rPr>
              <a:t>convert_ptr_to_A_to_ptr_B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(p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), 3);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}</a:t>
            </a: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4077985" y="887469"/>
            <a:ext cx="362100" cy="492919"/>
          </a:xfrm>
          <a:prstGeom prst="wedgeRoundRectCallout">
            <a:avLst>
              <a:gd name="adj1" fmla="val -105248"/>
              <a:gd name="adj2" fmla="val 4027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174" y="1655180"/>
            <a:ext cx="137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smtClean="0">
                <a:solidFill>
                  <a:schemeClr val="tx1"/>
                </a:solidFill>
                <a:latin typeface="+mn-lt"/>
              </a:rPr>
              <a:t>”p.m2(3)”</a:t>
            </a:r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3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pointer conversion in </a:t>
            </a:r>
            <a:r>
              <a:rPr lang="en-US" dirty="0" err="1" smtClean="0"/>
              <a:t>sublasses</a:t>
            </a:r>
            <a:endParaRPr lang="en-US" dirty="0" smtClean="0"/>
          </a:p>
          <a:p>
            <a:pPr lvl="1"/>
            <a:r>
              <a:rPr lang="en-US" dirty="0" smtClean="0"/>
              <a:t>Use dispatch table to invoke functions</a:t>
            </a:r>
          </a:p>
          <a:p>
            <a:pPr lvl="1"/>
            <a:r>
              <a:rPr lang="en-US" dirty="0" smtClean="0"/>
              <a:t>Similar to table implementation of case </a:t>
            </a:r>
          </a:p>
          <a:p>
            <a:pPr marL="26828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0643" y="3292929"/>
            <a:ext cx="7629071" cy="17144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m2A_B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*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this_A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{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    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Class_B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*this =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convert_ptr_to_A_ptr_to_A_B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this_A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);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    …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4149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8" y="-1723579"/>
            <a:ext cx="4419600" cy="17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m2A_A</a:t>
            </a:r>
            <a:endParaRPr lang="en-US" sz="1800" dirty="0">
              <a:latin typeface="+mn-lt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3"/>
            <a:endCxn id="21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42456" y="4650020"/>
            <a:ext cx="1248160" cy="442674"/>
          </a:xfrm>
          <a:prstGeom prst="wedgeRoundRectCallout">
            <a:avLst>
              <a:gd name="adj1" fmla="val 31475"/>
              <a:gd name="adj2" fmla="val 8154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*p;</a:t>
            </a:r>
          </a:p>
        </p:txBody>
      </p:sp>
    </p:spTree>
    <p:extLst>
      <p:ext uri="{BB962C8B-B14F-4D97-AF65-F5344CB8AC3E}">
        <p14:creationId xmlns:p14="http://schemas.microsoft.com/office/powerpoint/2010/main" val="157147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8" y="-1723579"/>
            <a:ext cx="4419600" cy="17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</a:t>
            </a:r>
            <a:endParaRPr lang="en-US" sz="1800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</a:t>
            </a:r>
            <a:endParaRPr lang="en-US" sz="1800" dirty="0">
              <a:latin typeface="+mn-lt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3"/>
            <a:endCxn id="21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42456" y="4650020"/>
            <a:ext cx="1248160" cy="442674"/>
          </a:xfrm>
          <a:prstGeom prst="wedgeRoundRectCallout">
            <a:avLst>
              <a:gd name="adj1" fmla="val 31475"/>
              <a:gd name="adj2" fmla="val 8154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*p;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343504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104925" y="5303384"/>
            <a:ext cx="11318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04925" y="5673045"/>
            <a:ext cx="11318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m2A_A</a:t>
            </a:r>
            <a:endParaRPr lang="en-US" sz="1800" dirty="0">
              <a:latin typeface="+mn-lt"/>
            </a:endParaRPr>
          </a:p>
        </p:txBody>
      </p:sp>
      <p:cxnSp>
        <p:nvCxnSpPr>
          <p:cNvPr id="29" name="Straight Arrow Connector 28"/>
          <p:cNvCxnSpPr>
            <a:endCxn id="24" idx="1"/>
          </p:cNvCxnSpPr>
          <p:nvPr/>
        </p:nvCxnSpPr>
        <p:spPr bwMode="auto">
          <a:xfrm flipV="1">
            <a:off x="5834212" y="5488050"/>
            <a:ext cx="1270713" cy="397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3"/>
            <a:endCxn id="27" idx="1"/>
          </p:cNvCxnSpPr>
          <p:nvPr/>
        </p:nvCxnSpPr>
        <p:spPr bwMode="auto">
          <a:xfrm>
            <a:off x="5839380" y="5857711"/>
            <a:ext cx="1265545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6932593" y="4955515"/>
            <a:ext cx="15395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Code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9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8" y="-1723579"/>
            <a:ext cx="4419600" cy="17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04496" y="4525282"/>
            <a:ext cx="162514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p.m2(3);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82569" y="4525282"/>
            <a:ext cx="45992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</a:t>
            </a:r>
            <a:r>
              <a:rPr lang="en-US" dirty="0">
                <a:latin typeface="+mn-lt"/>
                <a:sym typeface="Symbol" charset="0"/>
              </a:rPr>
              <a:t>dispatch_table</a:t>
            </a:r>
            <a:r>
              <a:rPr lang="en-US" dirty="0" smtClean="0">
                <a:latin typeface="+mn-lt"/>
              </a:rPr>
              <a:t>m2A(</a:t>
            </a:r>
            <a:r>
              <a:rPr lang="en-US" dirty="0">
                <a:latin typeface="+mn-lt"/>
              </a:rPr>
              <a:t>p, 3);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m2A_A</a:t>
            </a:r>
            <a:endParaRPr lang="en-US" sz="1800" dirty="0">
              <a:latin typeface="+mn-lt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3"/>
            <a:endCxn id="21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42456" y="4650020"/>
            <a:ext cx="1248160" cy="442674"/>
          </a:xfrm>
          <a:prstGeom prst="wedgeRoundRectCallout">
            <a:avLst>
              <a:gd name="adj1" fmla="val 31475"/>
              <a:gd name="adj2" fmla="val 8154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*p;</a:t>
            </a:r>
          </a:p>
        </p:txBody>
      </p:sp>
    </p:spTree>
    <p:extLst>
      <p:ext uri="{BB962C8B-B14F-4D97-AF65-F5344CB8AC3E}">
        <p14:creationId xmlns:p14="http://schemas.microsoft.com/office/powerpoint/2010/main" val="31261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position = position 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Object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04496" y="4525282"/>
            <a:ext cx="162514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p.m2(3);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82569" y="4525282"/>
            <a:ext cx="45992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</a:t>
            </a:r>
            <a:r>
              <a:rPr lang="en-US" dirty="0">
                <a:latin typeface="+mn-lt"/>
                <a:sym typeface="Symbol" charset="0"/>
              </a:rPr>
              <a:t>dispatch_table</a:t>
            </a:r>
            <a:r>
              <a:rPr lang="en-US" dirty="0" smtClean="0">
                <a:latin typeface="+mn-lt"/>
              </a:rPr>
              <a:t>m2A(</a:t>
            </a:r>
            <a:r>
              <a:rPr lang="en-US" dirty="0">
                <a:latin typeface="+mn-lt"/>
              </a:rPr>
              <a:t>p, 3);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458135" y="642211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b1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7166429" y="4562929"/>
            <a:ext cx="299357" cy="526142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m2A_B</a:t>
            </a:r>
            <a:endParaRPr lang="en-US" sz="1800" dirty="0">
              <a:latin typeface="+mn-lt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707492" y="6041117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m3B_B</a:t>
            </a:r>
            <a:endParaRPr lang="en-US" sz="1800" dirty="0">
              <a:latin typeface="+mn-lt"/>
            </a:endParaRPr>
          </a:p>
        </p:txBody>
      </p:sp>
      <p:cxnSp>
        <p:nvCxnSpPr>
          <p:cNvPr id="41" name="Straight Arrow Connector 40"/>
          <p:cNvCxnSpPr>
            <a:endCxn id="37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3571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04496" y="4525282"/>
            <a:ext cx="162514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p.m2(3);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82569" y="4525282"/>
            <a:ext cx="45992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charset="0"/>
              </a:rPr>
              <a:t>dispatch_table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m2A(  ,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3);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458135" y="642211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b1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9270" y="4059954"/>
            <a:ext cx="4448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02E00"/>
                </a:solidFill>
                <a:latin typeface="+mn-lt"/>
              </a:rPr>
              <a:t>convert_ptr_to_B_to_ptr_to_A</a:t>
            </a:r>
            <a:r>
              <a:rPr lang="en-US" dirty="0">
                <a:solidFill>
                  <a:srgbClr val="F02E00"/>
                </a:solidFill>
                <a:latin typeface="+mn-lt"/>
              </a:rPr>
              <a:t>(p)</a:t>
            </a:r>
          </a:p>
        </p:txBody>
      </p:sp>
      <p:sp>
        <p:nvSpPr>
          <p:cNvPr id="3" name="Right Brace 2"/>
          <p:cNvSpPr/>
          <p:nvPr/>
        </p:nvSpPr>
        <p:spPr bwMode="auto">
          <a:xfrm rot="5400000">
            <a:off x="6644820" y="2435679"/>
            <a:ext cx="317501" cy="4281715"/>
          </a:xfrm>
          <a:prstGeom prst="rightBrace">
            <a:avLst>
              <a:gd name="adj1" fmla="val 8333"/>
              <a:gd name="adj2" fmla="val 38771"/>
            </a:avLst>
          </a:prstGeom>
          <a:noFill/>
          <a:ln w="38100" cap="flat" cmpd="sng" algn="ctr">
            <a:solidFill>
              <a:srgbClr val="F02E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m2A_B</a:t>
            </a:r>
            <a:endParaRPr lang="en-US" sz="1800" dirty="0">
              <a:latin typeface="+mn-lt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4707492" y="6041117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m3B_B</a:t>
            </a:r>
            <a:endParaRPr lang="en-US" sz="1800" dirty="0">
              <a:latin typeface="+mn-lt"/>
            </a:endParaRPr>
          </a:p>
        </p:txBody>
      </p:sp>
      <p:cxnSp>
        <p:nvCxnSpPr>
          <p:cNvPr id="42" name="Straight Arrow Connector 41"/>
          <p:cNvCxnSpPr>
            <a:endCxn id="38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006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objects (runtime)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55" y="1342571"/>
            <a:ext cx="8185106" cy="4753429"/>
          </a:xfrm>
        </p:spPr>
        <p:txBody>
          <a:bodyPr/>
          <a:lstStyle/>
          <a:p>
            <a:r>
              <a:rPr lang="en-US" dirty="0" smtClean="0"/>
              <a:t>x = new A()</a:t>
            </a:r>
          </a:p>
          <a:p>
            <a:endParaRPr lang="en-US" dirty="0"/>
          </a:p>
          <a:p>
            <a:r>
              <a:rPr lang="en-US" dirty="0" smtClean="0"/>
              <a:t>Allocate memory for A’s fields + pointer to </a:t>
            </a:r>
            <a:r>
              <a:rPr lang="en-US" dirty="0" err="1" smtClean="0"/>
              <a:t>vtable</a:t>
            </a:r>
            <a:endParaRPr lang="en-US" dirty="0" smtClean="0"/>
          </a:p>
          <a:p>
            <a:r>
              <a:rPr lang="en-US" dirty="0" smtClean="0"/>
              <a:t>Initialize </a:t>
            </a:r>
            <a:r>
              <a:rPr lang="en-US" dirty="0" err="1" smtClean="0"/>
              <a:t>vtable</a:t>
            </a:r>
            <a:r>
              <a:rPr lang="en-US" dirty="0" smtClean="0"/>
              <a:t> to point to A’s </a:t>
            </a:r>
            <a:r>
              <a:rPr lang="en-US" dirty="0" err="1" smtClean="0"/>
              <a:t>vtable</a:t>
            </a:r>
            <a:endParaRPr lang="en-US" dirty="0" smtClean="0"/>
          </a:p>
          <a:p>
            <a:r>
              <a:rPr lang="en-US" dirty="0" smtClean="0"/>
              <a:t>initialize A’s fields (call constructor)</a:t>
            </a:r>
          </a:p>
          <a:p>
            <a:r>
              <a:rPr lang="en-US" dirty="0" smtClean="0"/>
              <a:t>return object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a.m2(5)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the class descriptor at offset 0 from a</a:t>
            </a:r>
          </a:p>
          <a:p>
            <a:r>
              <a:rPr lang="en-US" dirty="0" smtClean="0"/>
              <a:t>Fetch the method-instance pointer p from the constant m2 offset of a</a:t>
            </a:r>
          </a:p>
          <a:p>
            <a:r>
              <a:rPr lang="en-US" dirty="0" smtClean="0"/>
              <a:t>call m2 (jump </a:t>
            </a:r>
            <a:r>
              <a:rPr lang="en-US" smtClean="0"/>
              <a:t>to address p)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4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Inheritance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6881" y="1809345"/>
            <a:ext cx="3365492" cy="193899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1694" y="1842168"/>
            <a:ext cx="3365492" cy="193899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4003" y="4038105"/>
            <a:ext cx="3859970" cy="224676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4285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Inheritance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Allows unifying behaviors</a:t>
            </a:r>
          </a:p>
          <a:p>
            <a:r>
              <a:rPr lang="en-US" smtClean="0"/>
              <a:t>But raises semantic difficulties</a:t>
            </a:r>
          </a:p>
          <a:p>
            <a:pPr lvl="1"/>
            <a:r>
              <a:rPr lang="en-US" smtClean="0"/>
              <a:t>Ambiguity of classes</a:t>
            </a:r>
          </a:p>
          <a:p>
            <a:pPr lvl="1"/>
            <a:r>
              <a:rPr lang="en-US" smtClean="0"/>
              <a:t>Repeated inheritance</a:t>
            </a:r>
          </a:p>
          <a:p>
            <a:r>
              <a:rPr lang="en-US" smtClean="0"/>
              <a:t>Hard to implement</a:t>
            </a:r>
          </a:p>
          <a:p>
            <a:pPr lvl="1"/>
            <a:r>
              <a:rPr lang="en-US" smtClean="0"/>
              <a:t>Semantic analysis</a:t>
            </a:r>
          </a:p>
          <a:p>
            <a:pPr lvl="1"/>
            <a:r>
              <a:rPr lang="en-US" smtClean="0"/>
              <a:t>Code generation</a:t>
            </a:r>
          </a:p>
          <a:p>
            <a:pPr lvl="2"/>
            <a:r>
              <a:rPr lang="en-US" smtClean="0"/>
              <a:t>Prefixing no longer work</a:t>
            </a:r>
          </a:p>
          <a:p>
            <a:pPr lvl="2"/>
            <a:r>
              <a:rPr lang="en-US" smtClean="0"/>
              <a:t>Need to generate code for downcasts</a:t>
            </a:r>
          </a:p>
          <a:p>
            <a:r>
              <a:rPr lang="en-US" smtClean="0"/>
              <a:t>Hard to 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implementation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Merge dispatch tables of superclases </a:t>
            </a:r>
          </a:p>
          <a:p>
            <a:r>
              <a:rPr lang="en-US" smtClean="0"/>
              <a:t>Generate code for upcasts and downcasts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implementation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004" y="1052453"/>
            <a:ext cx="2279723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9549" y="1045532"/>
            <a:ext cx="2325905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914" y="1047832"/>
            <a:ext cx="2845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8135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458135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41850" y="4191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4719037" y="552275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m3D_D</a:t>
            </a:r>
            <a:endParaRPr lang="en-US" sz="1800" dirty="0">
              <a:latin typeface="+mn-lt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4719037" y="58924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3802696" y="422174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4719037" y="62604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56320" y="56916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3"/>
            <a:endCxn id="16" idx="1"/>
          </p:cNvCxnSpPr>
          <p:nvPr/>
        </p:nvCxnSpPr>
        <p:spPr bwMode="auto">
          <a:xfrm flipV="1">
            <a:off x="3608845" y="5707419"/>
            <a:ext cx="1110192" cy="16886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60444" y="49477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460444" y="53174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458629" y="45740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4719038" y="478384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m1C_C</a:t>
            </a:r>
            <a:endParaRPr lang="en-US" sz="1800" dirty="0">
              <a:latin typeface="+mn-lt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4719038" y="515350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9624475" y="4004129"/>
            <a:ext cx="580798" cy="18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55" name="Straight Arrow Connector 54"/>
          <p:cNvCxnSpPr>
            <a:stCxn id="32" idx="3"/>
            <a:endCxn id="37" idx="1"/>
          </p:cNvCxnSpPr>
          <p:nvPr/>
        </p:nvCxnSpPr>
        <p:spPr bwMode="auto">
          <a:xfrm>
            <a:off x="3611154" y="4758683"/>
            <a:ext cx="1107884" cy="2098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817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Downcasting (E</a:t>
            </a:r>
            <a:r>
              <a:rPr lang="en-US" smtClean="0">
                <a:sym typeface="Wingdings"/>
              </a:rPr>
              <a:t>C,D)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004" y="1052453"/>
            <a:ext cx="2279723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9549" y="1045532"/>
            <a:ext cx="2325905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914" y="1047832"/>
            <a:ext cx="2845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8135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458135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41850" y="4191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56320" y="56916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 bwMode="auto">
          <a:xfrm flipV="1">
            <a:off x="3608845" y="5707419"/>
            <a:ext cx="1110192" cy="16886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60444" y="49477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460444" y="53174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458629" y="45740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9624475" y="4004129"/>
            <a:ext cx="580798" cy="18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55" name="Straight Arrow Connector 54"/>
          <p:cNvCxnSpPr>
            <a:stCxn id="32" idx="3"/>
          </p:cNvCxnSpPr>
          <p:nvPr/>
        </p:nvCxnSpPr>
        <p:spPr bwMode="auto">
          <a:xfrm>
            <a:off x="3611154" y="4758683"/>
            <a:ext cx="1107884" cy="2098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606117" y="3069647"/>
            <a:ext cx="5864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convert_ptr_to_E_to_ptr_to_C(e) = e;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606117" y="3566535"/>
            <a:ext cx="7190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err="1">
                <a:latin typeface="+mn-lt"/>
              </a:rPr>
              <a:t>convert_ptr_to_E_to_ptr_to_D</a:t>
            </a:r>
            <a:r>
              <a:rPr lang="en-US" dirty="0">
                <a:latin typeface="+mn-lt"/>
              </a:rPr>
              <a:t>(e) = e + </a:t>
            </a:r>
            <a:r>
              <a:rPr lang="en-US" dirty="0" err="1">
                <a:latin typeface="+mn-lt"/>
              </a:rPr>
              <a:t>sizeof</a:t>
            </a:r>
            <a:r>
              <a:rPr lang="en-US" dirty="0">
                <a:latin typeface="+mn-lt"/>
              </a:rPr>
              <a:t>(C);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4719037" y="552275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m3D_D</a:t>
            </a:r>
            <a:endParaRPr lang="en-US" sz="1800" dirty="0">
              <a:latin typeface="+mn-lt"/>
            </a:endParaRP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4719037" y="58924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3802696" y="422174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719037" y="62604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719038" y="478384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m1C_C</a:t>
            </a:r>
            <a:endParaRPr lang="en-US" sz="1800" dirty="0">
              <a:latin typeface="+mn-lt"/>
            </a:endParaRP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719038" y="515350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280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Upcasting (C,D</a:t>
            </a:r>
            <a:r>
              <a:rPr lang="en-US" smtClean="0">
                <a:sym typeface="Wingdings"/>
              </a:rPr>
              <a:t>E)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004" y="985613"/>
            <a:ext cx="2279723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9549" y="978692"/>
            <a:ext cx="2325905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914" y="980992"/>
            <a:ext cx="2845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8135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458135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41850" y="4191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56320" y="56916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 bwMode="auto">
          <a:xfrm flipV="1">
            <a:off x="3608845" y="5707419"/>
            <a:ext cx="1110192" cy="16886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60444" y="49477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460444" y="53174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458629" y="45740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55" name="Straight Arrow Connector 54"/>
          <p:cNvCxnSpPr>
            <a:stCxn id="32" idx="3"/>
          </p:cNvCxnSpPr>
          <p:nvPr/>
        </p:nvCxnSpPr>
        <p:spPr bwMode="auto">
          <a:xfrm>
            <a:off x="3611154" y="4758683"/>
            <a:ext cx="1107884" cy="2098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606116" y="3069646"/>
            <a:ext cx="5139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convert_ptr_to_C_to_ptr_to_E(c) = c;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1606117" y="3566534"/>
            <a:ext cx="6302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err="1">
                <a:latin typeface="+mn-lt"/>
              </a:rPr>
              <a:t>convert_ptr_to_D_to_ptr_to_E</a:t>
            </a:r>
            <a:r>
              <a:rPr lang="en-US" dirty="0">
                <a:latin typeface="+mn-lt"/>
              </a:rPr>
              <a:t>(d) = d - </a:t>
            </a:r>
            <a:r>
              <a:rPr lang="en-US" dirty="0" err="1">
                <a:latin typeface="+mn-lt"/>
              </a:rPr>
              <a:t>sizeof</a:t>
            </a:r>
            <a:r>
              <a:rPr lang="en-US" dirty="0">
                <a:latin typeface="+mn-lt"/>
              </a:rPr>
              <a:t>(C);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4719037" y="552275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m3D_D</a:t>
            </a:r>
            <a:endParaRPr lang="en-US" sz="1800" dirty="0">
              <a:latin typeface="+mn-lt"/>
            </a:endParaRP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4719037" y="58924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3802696" y="422174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719037" y="62604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719038" y="478384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m1C_C</a:t>
            </a:r>
            <a:endParaRPr lang="en-US" sz="1800" dirty="0">
              <a:latin typeface="+mn-lt"/>
            </a:endParaRP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719038" y="515350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78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Object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b="1" dirty="0">
                <a:solidFill>
                  <a:srgbClr val="FF66FF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=10</a:t>
            </a:r>
            <a:endParaRPr lang="en-US" sz="2000" dirty="0">
              <a:latin typeface="+mn-lt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5137446" y="5703644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latin typeface="+mn-lt"/>
              </a:rPr>
              <a:t>c</a:t>
            </a:r>
            <a:endParaRPr lang="en-US" dirty="0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5982032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16" name="Picture 1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4159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0924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accent4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accent4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1220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3" y="4826082"/>
            <a:ext cx="6634942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method 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m3(){…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} </a:t>
            </a:r>
            <a:r>
              <a:rPr lang="en-US" sz="1800" dirty="0" smtClean="0">
                <a:solidFill>
                  <a:srgbClr val="8000FF"/>
                </a:solidFill>
                <a:latin typeface="+mn-lt"/>
                <a:cs typeface="Andale Mono"/>
              </a:rPr>
              <a:t>//alt explicit qualification</a:t>
            </a:r>
            <a:endParaRPr lang="en-US" sz="1800" dirty="0">
              <a:solidFill>
                <a:schemeClr val="tx1"/>
              </a:solidFill>
              <a:latin typeface="+mn-lt"/>
              <a:cs typeface="Andale Mono"/>
            </a:endParaRPr>
          </a:p>
          <a:p>
            <a:pPr algn="l"/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accent4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accent4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0749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1118599"/>
            <a:ext cx="2252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a1;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a2;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  method m1(){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m3(){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Inheritance</a:t>
            </a:r>
            <a:endParaRPr lang="en-US" dirty="0"/>
          </a:p>
        </p:txBody>
      </p:sp>
      <p:sp>
        <p:nvSpPr>
          <p:cNvPr id="37893" name="Slide Number Placeholder 378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307004" y="1118599"/>
            <a:ext cx="21902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c1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c2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m1(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m2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51529" y="1118599"/>
            <a:ext cx="21628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D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m4(){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68636" y="1118599"/>
            <a:ext cx="23753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C,D{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e1;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method m2(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method m5(){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390571" y="5717267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421548" y="6442769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518569" y="2709017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Runtime E </a:t>
            </a:r>
            <a:r>
              <a:rPr lang="en-US" sz="1800" dirty="0">
                <a:latin typeface="+mn-lt"/>
              </a:rPr>
              <a:t>object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7092093" y="434800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7092093" y="471766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5902312" y="3004491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092093" y="508573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m3A_D</a:t>
            </a:r>
            <a:endParaRPr lang="en-US" sz="1800" dirty="0">
              <a:latin typeface="+mn-lt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421548" y="6069026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cxnSp>
        <p:nvCxnSpPr>
          <p:cNvPr id="36" name="Straight Arrow Connector 35"/>
          <p:cNvCxnSpPr>
            <a:stCxn id="67" idx="3"/>
            <a:endCxn id="32" idx="1"/>
          </p:cNvCxnSpPr>
          <p:nvPr/>
        </p:nvCxnSpPr>
        <p:spPr bwMode="auto">
          <a:xfrm flipV="1">
            <a:off x="4575404" y="4902330"/>
            <a:ext cx="2516689" cy="26868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2341420" y="3392578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148213" y="2832127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2323990" y="5168791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82288" y="4781519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7092094" y="360909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m1A_C</a:t>
            </a:r>
            <a:endParaRPr lang="en-US" sz="1800" dirty="0">
              <a:latin typeface="+mn-lt"/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7092094" y="397875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m3A_A</a:t>
            </a:r>
            <a:endParaRPr lang="en-US" sz="1800" dirty="0">
              <a:latin typeface="+mn-lt"/>
            </a:endParaRPr>
          </a:p>
        </p:txBody>
      </p:sp>
      <p:cxnSp>
        <p:nvCxnSpPr>
          <p:cNvPr id="43" name="Straight Arrow Connector 42"/>
          <p:cNvCxnSpPr>
            <a:stCxn id="48" idx="3"/>
            <a:endCxn id="41" idx="1"/>
          </p:cNvCxnSpPr>
          <p:nvPr/>
        </p:nvCxnSpPr>
        <p:spPr bwMode="auto">
          <a:xfrm>
            <a:off x="4574073" y="3319992"/>
            <a:ext cx="2518021" cy="47376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3421548" y="5697551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a2</a:t>
            </a:r>
            <a:endParaRPr lang="en-US" sz="1800" dirty="0">
              <a:latin typeface="+mn-lt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421548" y="3880544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a2</a:t>
            </a:r>
            <a:endParaRPr lang="en-US" sz="1800" dirty="0">
              <a:latin typeface="+mn-lt"/>
            </a:endParaRP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3421548" y="4250206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3421548" y="3506801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a1</a:t>
            </a:r>
            <a:endParaRPr lang="en-US" sz="1800" dirty="0">
              <a:latin typeface="+mn-lt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3421548" y="3135326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3421548" y="4620319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3421548" y="5339231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a1</a:t>
            </a:r>
            <a:endParaRPr lang="en-US" sz="1800" dirty="0">
              <a:latin typeface="+mn-lt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7093937" y="5457439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7093937" y="5825511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3422879" y="4986351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65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ependent multiple inheritance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share their own superclass</a:t>
            </a:r>
          </a:p>
          <a:p>
            <a:endParaRPr lang="en-US" dirty="0"/>
          </a:p>
          <a:p>
            <a:r>
              <a:rPr lang="en-US" dirty="0" smtClean="0"/>
              <a:t>The simple solution does not work</a:t>
            </a:r>
          </a:p>
          <a:p>
            <a:r>
              <a:rPr lang="en-US" dirty="0" smtClean="0"/>
              <a:t>The positions of nested fields do not agree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multiple Inheritance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5312" y="11185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3027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/>
              <a:t>m</a:t>
            </a:r>
            <a:r>
              <a:rPr lang="en-US" dirty="0" smtClean="0"/>
              <a:t>ultiple Inheritance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5312" y="11185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1249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multiple Inheritance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5312" y="1118556"/>
            <a:ext cx="3083576" cy="17643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6604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Dependent Inheritance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share their own superclass</a:t>
            </a:r>
          </a:p>
          <a:p>
            <a:endParaRPr lang="en-US" dirty="0"/>
          </a:p>
          <a:p>
            <a:r>
              <a:rPr lang="en-US" dirty="0" smtClean="0"/>
              <a:t>The simple solution does not work</a:t>
            </a:r>
          </a:p>
          <a:p>
            <a:r>
              <a:rPr lang="en-US" dirty="0" smtClean="0"/>
              <a:t>The positions of nested fields do not agree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B3D9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B3D9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v,c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=10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</a:t>
            </a:r>
            <a:r>
              <a:rPr lang="en-US" sz="2000" dirty="0">
                <a:latin typeface="+mn-lt"/>
              </a:rPr>
              <a:t>10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6" name="Picture 2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7" name="Picture 2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an index table to access fields</a:t>
            </a:r>
          </a:p>
          <a:p>
            <a:r>
              <a:rPr lang="en-US" smtClean="0"/>
              <a:t>Access offsets indirectly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7004" y="1175479"/>
            <a:ext cx="2190244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c1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c2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m1(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m2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1529" y="1175479"/>
            <a:ext cx="2162827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D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m4(){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8636" y="1175479"/>
            <a:ext cx="2375364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C,D{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e1;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method m2(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method m5(){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75479"/>
            <a:ext cx="2252723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a1;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a2;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  method m1(){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m3(){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latin typeface="Calibri Light"/>
                <a:ea typeface="ＭＳ Ｐゴシック" charset="0"/>
                <a:cs typeface="Times New Roman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fld id="{D6D2BEDF-CE26-D84F-8DEE-6F9199931119}" type="slidenum">
              <a:rPr lang="he-IL" smtClean="0"/>
              <a:pPr/>
              <a:t>71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3905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881770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881770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27350" y="2984732"/>
            <a:ext cx="17671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Runtime E </a:t>
            </a:r>
            <a:r>
              <a:rPr lang="en-US" sz="1800" dirty="0">
                <a:latin typeface="+mn-lt"/>
              </a:rPr>
              <a:t>object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7100287" y="4236878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7100287" y="4606539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039037" y="309886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7100287" y="4974611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m3A_D</a:t>
            </a:r>
            <a:endParaRPr lang="en-US" sz="1800" dirty="0">
              <a:latin typeface="+mn-lt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2881770" y="5691617"/>
            <a:ext cx="1152525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Index tab</a:t>
            </a:r>
            <a:endParaRPr lang="en-US" sz="1800" dirty="0">
              <a:latin typeface="+mn-lt"/>
            </a:endParaRPr>
          </a:p>
        </p:txBody>
      </p:sp>
      <p:cxnSp>
        <p:nvCxnSpPr>
          <p:cNvPr id="22" name="Straight Arrow Connector 21"/>
          <p:cNvCxnSpPr>
            <a:stCxn id="48" idx="3"/>
            <a:endCxn id="18" idx="1"/>
          </p:cNvCxnSpPr>
          <p:nvPr/>
        </p:nvCxnSpPr>
        <p:spPr bwMode="auto">
          <a:xfrm flipV="1">
            <a:off x="4034295" y="4791205"/>
            <a:ext cx="3065992" cy="7136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7100288" y="3497969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m1A_C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7100288" y="3867630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m3A_A</a:t>
            </a:r>
            <a:endParaRPr lang="en-US" sz="1800" dirty="0">
              <a:latin typeface="+mn-lt"/>
            </a:endParaRPr>
          </a:p>
        </p:txBody>
      </p:sp>
      <p:cxnSp>
        <p:nvCxnSpPr>
          <p:cNvPr id="40" name="Straight Arrow Connector 39"/>
          <p:cNvCxnSpPr>
            <a:stCxn id="53" idx="3"/>
            <a:endCxn id="30" idx="1"/>
          </p:cNvCxnSpPr>
          <p:nvPr/>
        </p:nvCxnSpPr>
        <p:spPr bwMode="auto">
          <a:xfrm>
            <a:off x="4034295" y="3291833"/>
            <a:ext cx="3065993" cy="39080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2881770" y="532014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2881770" y="385238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a1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2881770" y="422204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881770" y="3478642"/>
            <a:ext cx="1152525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Index tab</a:t>
            </a:r>
            <a:endParaRPr lang="en-US" sz="1800" dirty="0">
              <a:latin typeface="+mn-lt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2881770" y="310716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2881770" y="45921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2881770" y="49618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34975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74662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4350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4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54037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5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93725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8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33412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9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705802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-4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45490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-3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785177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7093937" y="53463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7093937" y="57143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cxnSp>
        <p:nvCxnSpPr>
          <p:cNvPr id="91" name="Straight Arrow Connector 90"/>
          <p:cNvCxnSpPr>
            <a:stCxn id="52" idx="3"/>
            <a:endCxn id="49" idx="0"/>
          </p:cNvCxnSpPr>
          <p:nvPr/>
        </p:nvCxnSpPr>
        <p:spPr bwMode="auto">
          <a:xfrm>
            <a:off x="4034295" y="3663308"/>
            <a:ext cx="521831" cy="2623162"/>
          </a:xfrm>
          <a:prstGeom prst="straightConnector1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1" idx="3"/>
          </p:cNvCxnSpPr>
          <p:nvPr/>
        </p:nvCxnSpPr>
        <p:spPr bwMode="auto">
          <a:xfrm>
            <a:off x="4034295" y="5876283"/>
            <a:ext cx="3061830" cy="394342"/>
          </a:xfrm>
          <a:prstGeom prst="straightConnector1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Text Box 27"/>
          <p:cNvSpPr txBox="1">
            <a:spLocks noChangeArrowheads="1"/>
          </p:cNvSpPr>
          <p:nvPr/>
        </p:nvSpPr>
        <p:spPr bwMode="auto">
          <a:xfrm>
            <a:off x="8370607" y="5929896"/>
            <a:ext cx="7733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Index tables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10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Descriptors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Runtime information associated with instances</a:t>
            </a:r>
          </a:p>
          <a:p>
            <a:r>
              <a:rPr lang="en-US" smtClean="0"/>
              <a:t>Dispatch tables</a:t>
            </a:r>
          </a:p>
          <a:p>
            <a:pPr lvl="1"/>
            <a:r>
              <a:rPr lang="en-US" smtClean="0"/>
              <a:t>Invoked methods</a:t>
            </a:r>
          </a:p>
          <a:p>
            <a:r>
              <a:rPr lang="en-US" smtClean="0"/>
              <a:t>Index tables</a:t>
            </a:r>
          </a:p>
          <a:p>
            <a:r>
              <a:rPr lang="en-US" smtClean="0"/>
              <a:t>Shared between instances of the same class</a:t>
            </a:r>
          </a:p>
          <a:p>
            <a:endParaRPr lang="en-US" smtClean="0"/>
          </a:p>
          <a:p>
            <a:r>
              <a:rPr lang="en-US" smtClean="0"/>
              <a:t>Can have more (reflection)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 Types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supports limited form of multiple inheritance</a:t>
            </a:r>
          </a:p>
          <a:p>
            <a:r>
              <a:rPr lang="en-US" dirty="0" smtClean="0"/>
              <a:t>Interface consists of several methods but no fields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class can implement multiple interfaces</a:t>
            </a:r>
            <a:br>
              <a:rPr lang="en-US" dirty="0" smtClean="0"/>
            </a:br>
            <a:r>
              <a:rPr lang="en-US" dirty="0" smtClean="0"/>
              <a:t>Simpler to implement/understand/use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66874" y="2675920"/>
            <a:ext cx="61595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+mn-lt"/>
              </a:rPr>
              <a:t>public interface Comparable {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+mn-lt"/>
              </a:rPr>
              <a:t>       public 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compare(Comparable o);</a:t>
            </a:r>
            <a:br>
              <a:rPr lang="en-US" sz="2800" dirty="0">
                <a:solidFill>
                  <a:srgbClr val="000000"/>
                </a:solidFill>
                <a:latin typeface="+mn-lt"/>
              </a:rPr>
            </a:br>
            <a:r>
              <a:rPr lang="en-US" sz="2800" dirty="0">
                <a:solidFill>
                  <a:srgbClr val="000000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866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 Types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 record with 2 pointers:</a:t>
            </a:r>
          </a:p>
          <a:p>
            <a:pPr lvl="1"/>
            <a:r>
              <a:rPr lang="en-US" dirty="0" smtClean="0"/>
              <a:t>A separate dispatch table per interface </a:t>
            </a:r>
          </a:p>
          <a:p>
            <a:pPr lvl="1"/>
            <a:r>
              <a:rPr lang="en-US" dirty="0" smtClean="0"/>
              <a:t>A pointer to the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74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84606" y="4118863"/>
            <a:ext cx="1152525" cy="738994"/>
            <a:chOff x="2419951" y="5153336"/>
            <a:chExt cx="1152525" cy="738994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2419951" y="5153336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2419951" y="5522998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a2</a:t>
              </a:r>
              <a:endParaRPr lang="en-US" sz="1800" dirty="0">
                <a:latin typeface="+mn-lt"/>
              </a:endParaRPr>
            </a:p>
          </p:txBody>
        </p:sp>
      </p:grp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484606" y="3392196"/>
            <a:ext cx="1854597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smtClean="0">
                <a:latin typeface="+mn-lt"/>
              </a:rPr>
              <a:t>interface table</a:t>
            </a:r>
            <a:endParaRPr lang="en-US" sz="1800" dirty="0">
              <a:latin typeface="+mn-lt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630010" y="3380200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15356" y="4118863"/>
            <a:ext cx="1152526" cy="738664"/>
            <a:chOff x="4396519" y="5167518"/>
            <a:chExt cx="1152526" cy="738664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4396520" y="5167518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err="1" smtClean="0">
                  <a:latin typeface="+mn-lt"/>
                </a:rPr>
                <a:t>i</a:t>
              </a:r>
              <a:r>
                <a:rPr lang="en-US" sz="1800" dirty="0" smtClean="0">
                  <a:latin typeface="+mn-lt"/>
                </a:rPr>
                <a:t>. table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4396519" y="5536850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object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83252" y="4124470"/>
            <a:ext cx="1152527" cy="1107996"/>
            <a:chOff x="6559522" y="5163418"/>
            <a:chExt cx="1152527" cy="1107996"/>
          </a:xfrm>
        </p:grpSpPr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6559524" y="5163418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err="1" smtClean="0">
                  <a:latin typeface="+mn-lt"/>
                </a:rPr>
                <a:t>vtable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6559523" y="5532750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field1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6559522" y="5902082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field2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0010" y="4118863"/>
            <a:ext cx="1152525" cy="1101607"/>
            <a:chOff x="565355" y="5194132"/>
            <a:chExt cx="1152525" cy="1101607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65355" y="5194132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65355" y="5563794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b1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565355" y="5926407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a2</a:t>
              </a:r>
              <a:endParaRPr lang="en-US" sz="1800" dirty="0">
                <a:latin typeface="+mn-lt"/>
              </a:endParaRPr>
            </a:p>
          </p:txBody>
        </p:sp>
      </p:grpSp>
      <p:cxnSp>
        <p:nvCxnSpPr>
          <p:cNvPr id="21" name="Straight Arrow Connector 20"/>
          <p:cNvCxnSpPr>
            <a:stCxn id="10" idx="1"/>
            <a:endCxn id="7" idx="3"/>
          </p:cNvCxnSpPr>
          <p:nvPr/>
        </p:nvCxnSpPr>
        <p:spPr bwMode="auto">
          <a:xfrm flipH="1">
            <a:off x="3637131" y="4303529"/>
            <a:ext cx="1378226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2" idx="3"/>
            <a:endCxn id="13" idx="1"/>
          </p:cNvCxnSpPr>
          <p:nvPr/>
        </p:nvCxnSpPr>
        <p:spPr bwMode="auto">
          <a:xfrm flipV="1">
            <a:off x="6167881" y="4309136"/>
            <a:ext cx="915373" cy="36372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/>
          <p:cNvCxnSpPr>
            <a:stCxn id="13" idx="0"/>
            <a:endCxn id="16" idx="0"/>
          </p:cNvCxnSpPr>
          <p:nvPr/>
        </p:nvCxnSpPr>
        <p:spPr bwMode="auto">
          <a:xfrm rot="16200000" flipV="1">
            <a:off x="4430092" y="895045"/>
            <a:ext cx="5607" cy="6453244"/>
          </a:xfrm>
          <a:prstGeom prst="bentConnector3">
            <a:avLst>
              <a:gd name="adj1" fmla="val 4177047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endCxn id="16" idx="3"/>
          </p:cNvCxnSpPr>
          <p:nvPr/>
        </p:nvCxnSpPr>
        <p:spPr bwMode="auto">
          <a:xfrm flipH="1">
            <a:off x="1782535" y="4303529"/>
            <a:ext cx="702071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8" idx="1"/>
            <a:endCxn id="18" idx="3"/>
          </p:cNvCxnSpPr>
          <p:nvPr/>
        </p:nvCxnSpPr>
        <p:spPr bwMode="auto">
          <a:xfrm flipH="1">
            <a:off x="1782535" y="4673191"/>
            <a:ext cx="702071" cy="36261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Class Loading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Supported by some OO languages (Java)</a:t>
            </a:r>
          </a:p>
          <a:p>
            <a:r>
              <a:rPr lang="en-US" dirty="0" smtClean="0"/>
              <a:t>At compile time </a:t>
            </a:r>
          </a:p>
          <a:p>
            <a:pPr lvl="1"/>
            <a:r>
              <a:rPr lang="en-US" dirty="0" smtClean="0"/>
              <a:t> the actual class of a given object at a given program point may not be known</a:t>
            </a:r>
          </a:p>
          <a:p>
            <a:r>
              <a:rPr lang="en-US" dirty="0" smtClean="0"/>
              <a:t>Some addresses have to be resolved at runtime</a:t>
            </a:r>
          </a:p>
          <a:p>
            <a:pPr lvl="1"/>
            <a:r>
              <a:rPr lang="en-US" dirty="0" smtClean="0"/>
              <a:t>problem when multiple inheritance is allowed</a:t>
            </a:r>
          </a:p>
          <a:p>
            <a:pPr lvl="2"/>
            <a:r>
              <a:rPr lang="en-US" dirty="0" smtClean="0"/>
              <a:t>Can use hash table to map fields name to pointers to 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OO Features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65355" y="1342571"/>
            <a:ext cx="7892845" cy="5584702"/>
          </a:xfrm>
        </p:spPr>
        <p:txBody>
          <a:bodyPr/>
          <a:lstStyle/>
          <a:p>
            <a:r>
              <a:rPr lang="en-US" dirty="0" smtClean="0"/>
              <a:t>Information hiding</a:t>
            </a:r>
          </a:p>
          <a:p>
            <a:pPr lvl="1"/>
            <a:r>
              <a:rPr lang="en-US" dirty="0" smtClean="0"/>
              <a:t>private/public/protected fields</a:t>
            </a:r>
          </a:p>
          <a:p>
            <a:pPr lvl="1"/>
            <a:r>
              <a:rPr lang="en-US" dirty="0" smtClean="0"/>
              <a:t>Semantic analysis (context handling)</a:t>
            </a:r>
          </a:p>
          <a:p>
            <a:endParaRPr lang="en-US" dirty="0" smtClean="0"/>
          </a:p>
          <a:p>
            <a:r>
              <a:rPr lang="en-US" dirty="0" smtClean="0"/>
              <a:t>Testing class membership</a:t>
            </a:r>
            <a:endParaRPr lang="en-US" dirty="0"/>
          </a:p>
          <a:p>
            <a:pPr lvl="1"/>
            <a:r>
              <a:rPr lang="en-US" dirty="0" smtClean="0"/>
              <a:t>Single inheritance: look up the chain of “supers”</a:t>
            </a:r>
          </a:p>
          <a:p>
            <a:pPr lvl="1"/>
            <a:r>
              <a:rPr lang="en-US" dirty="0" smtClean="0"/>
              <a:t>If inheritance is bounded</a:t>
            </a:r>
          </a:p>
          <a:p>
            <a:pPr lvl="2"/>
            <a:r>
              <a:rPr lang="en-US" dirty="0" smtClean="0"/>
              <a:t>Allocate parent array at every class descriptors</a:t>
            </a:r>
          </a:p>
          <a:p>
            <a:pPr lvl="2"/>
            <a:r>
              <a:rPr lang="en-US" dirty="0" smtClean="0"/>
              <a:t>look up at “depth-of-inheritance” index</a:t>
            </a:r>
          </a:p>
          <a:p>
            <a:pPr lvl="2"/>
            <a:endParaRPr lang="en-US" dirty="0"/>
          </a:p>
          <a:p>
            <a:r>
              <a:rPr lang="en-US" dirty="0" smtClean="0"/>
              <a:t>Up casting</a:t>
            </a:r>
            <a:r>
              <a:rPr lang="en-US" smtClean="0"/>
              <a:t>: (Possibly) runtime checks</a:t>
            </a:r>
            <a:endParaRPr lang="en-US" dirty="0" smtClean="0"/>
          </a:p>
          <a:p>
            <a:pPr lvl="1"/>
            <a:r>
              <a:rPr lang="en-US" dirty="0" smtClean="0"/>
              <a:t>B </a:t>
            </a:r>
            <a:r>
              <a:rPr lang="en-US" dirty="0"/>
              <a:t>x = </a:t>
            </a:r>
            <a:r>
              <a:rPr lang="en-US" dirty="0" smtClean="0"/>
              <a:t>(B)a    </a:t>
            </a:r>
            <a:r>
              <a:rPr lang="en-US" dirty="0"/>
              <a:t>// B extends 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Optimizing OO languages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 additional costs</a:t>
            </a:r>
          </a:p>
          <a:p>
            <a:pPr lvl="1"/>
            <a:r>
              <a:rPr lang="en-US" dirty="0"/>
              <a:t>Eliminate runtime checks</a:t>
            </a:r>
          </a:p>
          <a:p>
            <a:pPr lvl="2" indent="0">
              <a:buNone/>
            </a:pPr>
            <a:r>
              <a:rPr lang="en-US" dirty="0"/>
              <a:t>A x = new B()    // B extends A </a:t>
            </a:r>
          </a:p>
          <a:p>
            <a:pPr lvl="2" indent="0">
              <a:buNone/>
            </a:pPr>
            <a:r>
              <a:rPr lang="en-US" dirty="0"/>
              <a:t>B y = (B</a:t>
            </a:r>
            <a:r>
              <a:rPr lang="en-US"/>
              <a:t>) </a:t>
            </a:r>
            <a:r>
              <a:rPr lang="en-US" smtClean="0"/>
              <a:t>x</a:t>
            </a:r>
            <a:endParaRPr lang="en-US" dirty="0"/>
          </a:p>
          <a:p>
            <a:pPr lvl="1"/>
            <a:r>
              <a:rPr lang="en-US" dirty="0"/>
              <a:t>Eliminate dead fields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Replace dynamic by static binding when possible </a:t>
            </a:r>
            <a:endParaRPr lang="en-US" dirty="0"/>
          </a:p>
          <a:p>
            <a:pPr marL="268288" lvl="1" indent="0">
              <a:buNone/>
            </a:pPr>
            <a:r>
              <a:rPr lang="en-US" dirty="0" smtClean="0"/>
              <a:t>    x = new B()    // B extends A and overrides f</a:t>
            </a:r>
          </a:p>
          <a:p>
            <a:pPr marL="268288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x.f</a:t>
            </a:r>
            <a:r>
              <a:rPr lang="en-US" dirty="0" smtClean="0"/>
              <a:t>()  // invoke </a:t>
            </a:r>
            <a:r>
              <a:rPr lang="en-US" dirty="0" err="1" smtClean="0"/>
              <a:t>B_f</a:t>
            </a:r>
            <a:r>
              <a:rPr lang="en-US" dirty="0" smtClean="0"/>
              <a:t>(x)  </a:t>
            </a:r>
          </a:p>
          <a:p>
            <a:pPr lvl="2"/>
            <a:r>
              <a:rPr lang="en-US" dirty="0" smtClean="0"/>
              <a:t>Type propagation analysis ~ reaching definitions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Optimizing OO languages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Simultaneously generate code for multiple classes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Generate code </a:t>
            </a:r>
            <a:r>
              <a:rPr lang="en-US" dirty="0" err="1" smtClean="0"/>
              <a:t>B_f</a:t>
            </a:r>
            <a:r>
              <a:rPr lang="en-US" dirty="0" smtClean="0"/>
              <a:t>() and </a:t>
            </a:r>
            <a:r>
              <a:rPr lang="en-US" dirty="0" err="1" smtClean="0"/>
              <a:t>C_f</a:t>
            </a:r>
            <a:r>
              <a:rPr lang="en-US" dirty="0" smtClean="0"/>
              <a:t>() </a:t>
            </a:r>
            <a:endParaRPr lang="en-US" dirty="0"/>
          </a:p>
          <a:p>
            <a:r>
              <a:rPr lang="en-US" dirty="0" smtClean="0"/>
              <a:t>Code space is an issue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88292" y="2299854"/>
            <a:ext cx="12041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 rtl="0"/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g() { }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f() { g() }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8365" y="2299853"/>
            <a:ext cx="2095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class B extends A {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g() {}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6656" y="2299853"/>
            <a:ext cx="2095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class B extends A {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g()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29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OO is a programming/design paradigm</a:t>
            </a:r>
          </a:p>
          <a:p>
            <a:r>
              <a:rPr lang="en-US" smtClean="0"/>
              <a:t>OO features complicates compilation</a:t>
            </a:r>
          </a:p>
          <a:p>
            <a:pPr lvl="1"/>
            <a:r>
              <a:rPr lang="en-US" smtClean="0"/>
              <a:t>Semantic analysis</a:t>
            </a:r>
          </a:p>
          <a:p>
            <a:pPr lvl="1"/>
            <a:r>
              <a:rPr lang="en-US" smtClean="0"/>
              <a:t>Code generation</a:t>
            </a:r>
          </a:p>
          <a:p>
            <a:pPr lvl="1"/>
            <a:r>
              <a:rPr lang="en-US" smtClean="0"/>
              <a:t>Runtime </a:t>
            </a:r>
          </a:p>
          <a:p>
            <a:pPr lvl="1"/>
            <a:r>
              <a:rPr lang="en-US" smtClean="0"/>
              <a:t>Memory management </a:t>
            </a:r>
          </a:p>
          <a:p>
            <a:r>
              <a:rPr lang="en-US" smtClean="0"/>
              <a:t>Understanding compilation of OO can be useful for programmers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accent2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accent2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accent2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 smtClean="0">
                <a:solidFill>
                  <a:schemeClr val="accent2"/>
                </a:solidFill>
                <a:latin typeface="Andale Mono"/>
                <a:cs typeface="Andale Mono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accent2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accent2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accent2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accent2"/>
                </a:solidFill>
                <a:latin typeface="Andale Mono"/>
                <a:cs typeface="Andale Mono"/>
              </a:rPr>
              <a:t> + </a:t>
            </a:r>
            <a:r>
              <a:rPr lang="en-US" sz="1600" dirty="0" smtClean="0">
                <a:solidFill>
                  <a:schemeClr val="accent2"/>
                </a:solidFill>
                <a:latin typeface="Andale Mono"/>
                <a:cs typeface="Andale Mono"/>
              </a:rPr>
              <a:t>x;</a:t>
            </a:r>
          </a:p>
          <a:p>
            <a:pPr algn="l"/>
            <a:r>
              <a:rPr lang="en-US" sz="1600" dirty="0" smtClean="0">
                <a:solidFill>
                  <a:schemeClr val="accent2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rgbClr val="F02E00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v,c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=70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381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Compilation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 0368-3133  2016/17a</a:t>
            </a:r>
            <a:br>
              <a:rPr lang="en-US" b="0" dirty="0" smtClean="0"/>
            </a:br>
            <a:r>
              <a:rPr lang="en-US" b="0" smtClean="0"/>
              <a:t>Lecture </a:t>
            </a:r>
            <a:r>
              <a:rPr lang="en-US" b="0" smtClean="0"/>
              <a:t>11b</a:t>
            </a:r>
            <a:endParaRPr lang="en-US" b="0" dirty="0" smtClean="0"/>
          </a:p>
          <a:p>
            <a:r>
              <a:rPr lang="en-US" b="0" dirty="0" smtClean="0"/>
              <a:t>Memory Management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 rot="16200000">
            <a:off x="3493143" y="3399337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AST + Sym. Tab.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5957" y="0"/>
            <a:ext cx="7772400" cy="1143000"/>
          </a:xfrm>
        </p:spPr>
        <p:txBody>
          <a:bodyPr/>
          <a:lstStyle/>
          <a:p>
            <a:r>
              <a:rPr lang="en-US" dirty="0"/>
              <a:t>Stages of </a:t>
            </a:r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3" y="1128540"/>
            <a:ext cx="1392238" cy="161962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Source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(program)</a:t>
            </a:r>
            <a:endParaRPr kumimoji="1" lang="en-US" sz="2000" dirty="0">
              <a:latin typeface="+mn-lt"/>
              <a:cs typeface="Tahoma" pitchFamily="34" charset="0"/>
            </a:endParaRP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latin typeface="+mn-lt"/>
              <a:cs typeface="Tahoma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695133" y="1128540"/>
            <a:ext cx="762000" cy="162030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 dirty="0">
                <a:latin typeface="+mn-lt"/>
              </a:rPr>
              <a:t>Lexical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Analysis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559229" y="1128540"/>
            <a:ext cx="779463" cy="160619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latin typeface="+mn-lt"/>
              </a:rPr>
              <a:t>Syntax Analysis</a:t>
            </a:r>
          </a:p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latin typeface="+mn-lt"/>
              </a:rPr>
              <a:t>Parsing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459329" y="1128540"/>
            <a:ext cx="786104" cy="160619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 dirty="0" smtClean="0">
                <a:latin typeface="+mn-lt"/>
              </a:rPr>
              <a:t>Context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Analysis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414766" y="1128541"/>
            <a:ext cx="1209524" cy="159208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+mn-lt"/>
              </a:rPr>
              <a:t>Portable/</a:t>
            </a:r>
            <a:r>
              <a:rPr lang="en-US" sz="1200" dirty="0" err="1" smtClean="0">
                <a:latin typeface="+mn-lt"/>
              </a:rPr>
              <a:t>Retargetable</a:t>
            </a:r>
            <a:r>
              <a:rPr lang="en-US" sz="1200" dirty="0" smtClean="0">
                <a:latin typeface="+mn-lt"/>
              </a:rPr>
              <a:t> code generation</a:t>
            </a:r>
            <a:endParaRPr lang="en-US" sz="1200" dirty="0">
              <a:latin typeface="+mn-lt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531301" y="1128540"/>
            <a:ext cx="1470150" cy="157993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chemeClr val="bg2"/>
                </a:solidFill>
                <a:latin typeface="+mn-lt"/>
                <a:cs typeface="Tahoma" pitchFamily="34" charset="0"/>
              </a:rPr>
              <a:t>Target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chemeClr val="bg2"/>
                </a:solidFill>
                <a:latin typeface="+mn-lt"/>
                <a:cs typeface="Tahoma" pitchFamily="34" charset="0"/>
              </a:rPr>
              <a:t>(executable)</a:t>
            </a: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solidFill>
                <a:schemeClr val="bg2"/>
              </a:solidFill>
              <a:latin typeface="+mn-lt"/>
              <a:cs typeface="Tahoma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351978" y="2763946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 rot="16200000">
            <a:off x="6699029" y="3363052"/>
            <a:ext cx="153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Assembly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622605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 rot="16200000">
            <a:off x="5434093" y="3399338"/>
            <a:ext cx="71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IR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227303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 rot="16200000">
            <a:off x="815258" y="3399337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Text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573607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16200000">
            <a:off x="1693376" y="3399338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Token stream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51725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 rot="16200000">
            <a:off x="2583586" y="3399338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AST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341935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5793623" y="1128540"/>
            <a:ext cx="1560282" cy="159208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latin typeface="+mn-lt"/>
              </a:rPr>
              <a:t>Code</a:t>
            </a:r>
            <a:br>
              <a:rPr lang="en-US" sz="1200">
                <a:latin typeface="+mn-lt"/>
              </a:rPr>
            </a:br>
            <a:r>
              <a:rPr lang="en-US" sz="1200">
                <a:latin typeface="+mn-lt"/>
              </a:rPr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20050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</a:t>
            </a:r>
            <a:r>
              <a:rPr lang="en-US" smtClean="0">
                <a:sym typeface="Wingdings"/>
              </a:rPr>
              <a:t> Execution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1319" y="1423508"/>
            <a:ext cx="8821938" cy="3338447"/>
            <a:chOff x="179513" y="1128540"/>
            <a:chExt cx="8821938" cy="333844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3493143" y="3399337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AST + Sym. Tab.</a:t>
              </a: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79513" y="1128540"/>
              <a:ext cx="1392238" cy="161962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Source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(program)</a:t>
              </a: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695133" y="1128540"/>
              <a:ext cx="762000" cy="1620305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Lexical</a:t>
              </a:r>
              <a:br>
                <a:rPr lang="en-US" sz="1200" dirty="0">
                  <a:solidFill>
                    <a:srgbClr val="000000"/>
                  </a:solidFill>
                  <a:latin typeface="+mn-lt"/>
                </a:rPr>
              </a:b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559229" y="1128540"/>
              <a:ext cx="779463" cy="160619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00"/>
                  </a:solidFill>
                  <a:latin typeface="+mn-lt"/>
                </a:rPr>
                <a:t>Syntax Analysis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00"/>
                  </a:solidFill>
                  <a:latin typeface="+mn-lt"/>
                </a:rPr>
                <a:t>Parsing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459329" y="1128540"/>
              <a:ext cx="786104" cy="160619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Context</a:t>
              </a: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4414766" y="1128541"/>
              <a:ext cx="1209524" cy="1592083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Portable/</a:t>
              </a:r>
              <a:r>
                <a:rPr lang="en-US" sz="1200" dirty="0" err="1" smtClean="0">
                  <a:solidFill>
                    <a:srgbClr val="000000"/>
                  </a:solidFill>
                  <a:latin typeface="+mn-lt"/>
                </a:rPr>
                <a:t>Retargetable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 code generation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7531301" y="1128540"/>
              <a:ext cx="1470150" cy="15799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Target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(executable)</a:t>
              </a: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562260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 rot="16200000">
              <a:off x="5434093" y="3399338"/>
              <a:ext cx="714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IR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227303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 rot="16200000">
              <a:off x="815258" y="3399337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Text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1573607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 rot="16200000">
              <a:off x="1693376" y="3399338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Token stream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45172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 rot="16200000">
              <a:off x="2583586" y="3399338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AST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334193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 Box 15"/>
            <p:cNvSpPr txBox="1">
              <a:spLocks noChangeArrowheads="1"/>
            </p:cNvSpPr>
            <p:nvPr/>
          </p:nvSpPr>
          <p:spPr bwMode="auto">
            <a:xfrm>
              <a:off x="5793623" y="1128540"/>
              <a:ext cx="1560282" cy="1592083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00"/>
                  </a:solidFill>
                  <a:latin typeface="+mn-lt"/>
                </a:rPr>
                <a:t>Code</a:t>
              </a:r>
              <a:br>
                <a:rPr lang="en-US" sz="1200">
                  <a:solidFill>
                    <a:srgbClr val="000000"/>
                  </a:solidFill>
                  <a:latin typeface="+mn-lt"/>
                </a:rPr>
              </a:br>
              <a:r>
                <a:rPr lang="en-US" sz="1200">
                  <a:solidFill>
                    <a:srgbClr val="000000"/>
                  </a:solidFill>
                  <a:latin typeface="+mn-lt"/>
                </a:rPr>
                <a:t>Generation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22182" y="3120749"/>
            <a:ext cx="2147053" cy="1604319"/>
            <a:chOff x="6996947" y="2789497"/>
            <a:chExt cx="2147053" cy="1604319"/>
          </a:xfrm>
        </p:grpSpPr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 rot="16200000">
              <a:off x="6872804" y="3433735"/>
              <a:ext cx="1587386" cy="33277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Linker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 rot="16200000">
              <a:off x="6405923" y="3390197"/>
              <a:ext cx="1587386" cy="405338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Assembler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 rot="16200000">
              <a:off x="8183919" y="3416802"/>
              <a:ext cx="1587386" cy="33277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Loader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00356" y="4383312"/>
            <a:ext cx="2689197" cy="1965692"/>
            <a:chOff x="4000356" y="4383312"/>
            <a:chExt cx="2689197" cy="1965692"/>
          </a:xfrm>
        </p:grpSpPr>
        <p:sp>
          <p:nvSpPr>
            <p:cNvPr id="41" name="TextBox 40"/>
            <p:cNvSpPr txBox="1"/>
            <p:nvPr/>
          </p:nvSpPr>
          <p:spPr>
            <a:xfrm rot="16200000">
              <a:off x="3302039" y="5181492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Symbolic </a:t>
              </a:r>
              <a:r>
                <a:rPr lang="en-US" sz="1800" dirty="0" err="1" smtClean="0">
                  <a:latin typeface="+mn-lt"/>
                </a:rPr>
                <a:t>Addr</a:t>
              </a:r>
              <a:endParaRPr lang="en-US" sz="1800" dirty="0" smtClean="0">
                <a:latin typeface="+mn-lt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060388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 rot="16200000">
              <a:off x="3741621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Object File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575645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 rot="16200000">
              <a:off x="4172212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Executable File</a:t>
              </a: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5006236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16200000">
              <a:off x="5522041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image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6356065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6359243" y="1406575"/>
            <a:ext cx="1392238" cy="3296722"/>
            <a:chOff x="6367437" y="1111607"/>
            <a:chExt cx="1392238" cy="3296722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6367437" y="1111607"/>
              <a:ext cx="1392238" cy="161962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Executing program</a:t>
              </a: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 rot="16200000">
              <a:off x="6304320" y="3448248"/>
              <a:ext cx="1587386" cy="3327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Runtime System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8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31615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96720"/>
            <a:ext cx="7772400" cy="4114800"/>
          </a:xfrm>
        </p:spPr>
        <p:txBody>
          <a:bodyPr/>
          <a:lstStyle/>
          <a:p>
            <a:r>
              <a:rPr lang="en-US" sz="2400" dirty="0" smtClean="0"/>
              <a:t>Mediates between the OS and the programming language</a:t>
            </a:r>
          </a:p>
          <a:p>
            <a:r>
              <a:rPr lang="en-US" sz="2400" dirty="0" smtClean="0"/>
              <a:t>Hides details of the machine from the programmer</a:t>
            </a:r>
          </a:p>
          <a:p>
            <a:pPr lvl="1"/>
            <a:r>
              <a:rPr lang="en-US" sz="2000" dirty="0" smtClean="0"/>
              <a:t>Ranges from simple support functions all the way to a full-fledged virtual machine</a:t>
            </a:r>
          </a:p>
          <a:p>
            <a:r>
              <a:rPr lang="en-US" sz="2400" dirty="0" smtClean="0"/>
              <a:t>Handles common tasks </a:t>
            </a:r>
          </a:p>
          <a:p>
            <a:pPr lvl="1"/>
            <a:r>
              <a:rPr lang="en-US" sz="2000" dirty="0" smtClean="0"/>
              <a:t>Runtime stack (activation records)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Memory management</a:t>
            </a:r>
          </a:p>
          <a:p>
            <a:pPr lvl="1"/>
            <a:r>
              <a:rPr lang="en-US" sz="2000" dirty="0" smtClean="0"/>
              <a:t>Dynamic optimization</a:t>
            </a:r>
          </a:p>
          <a:p>
            <a:pPr lvl="1"/>
            <a:r>
              <a:rPr lang="en-US" sz="2000" dirty="0" smtClean="0"/>
              <a:t>Debugging</a:t>
            </a:r>
          </a:p>
          <a:p>
            <a:pPr lvl="1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allocate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records </a:t>
            </a:r>
          </a:p>
          <a:p>
            <a:pPr lvl="1"/>
            <a:r>
              <a:rPr lang="en-US" dirty="0" smtClean="0"/>
              <a:t>Lifetime of allocated data limited by procedure lifetime </a:t>
            </a:r>
          </a:p>
          <a:p>
            <a:pPr lvl="1"/>
            <a:r>
              <a:rPr lang="en-US" dirty="0" smtClean="0"/>
              <a:t>Stack frame </a:t>
            </a:r>
            <a:r>
              <a:rPr lang="en-US" dirty="0" err="1" smtClean="0"/>
              <a:t>deallocated</a:t>
            </a:r>
            <a:r>
              <a:rPr lang="en-US" dirty="0" smtClean="0"/>
              <a:t> (popped) when procedure return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Dynamic memory allocation on the heap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4904" y="18704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2223" y="1800297"/>
            <a:ext cx="349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 grows down </a:t>
            </a:r>
          </a:p>
          <a:p>
            <a:pPr algn="ctr"/>
            <a:r>
              <a:rPr lang="en-US" dirty="0" smtClean="0">
                <a:latin typeface="+mn-lt"/>
              </a:rPr>
              <a:t>(towards lower addresses)</a:t>
            </a:r>
            <a:endParaRPr lang="en-US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38800" y="3818930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1240" y="3810000"/>
            <a:ext cx="28194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heap grows up </a:t>
            </a:r>
          </a:p>
          <a:p>
            <a:pPr algn="ctr"/>
            <a:r>
              <a:rPr lang="en-US" dirty="0" smtClean="0">
                <a:latin typeface="+mn-lt"/>
              </a:rPr>
              <a:t>(towards  higher addresses)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828800"/>
            <a:ext cx="3810000" cy="414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3832648"/>
            <a:ext cx="3810000" cy="866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heap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8288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334644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6990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static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can only access memory at aligned addresses</a:t>
            </a:r>
          </a:p>
          <a:p>
            <a:pPr lvl="1"/>
            <a:r>
              <a:rPr lang="en-US" dirty="0" smtClean="0"/>
              <a:t>Either 4-bytes or 8-bytes</a:t>
            </a:r>
          </a:p>
          <a:p>
            <a:r>
              <a:rPr lang="en-US" dirty="0" smtClean="0"/>
              <a:t>What happens if you allocate data of size 5 bytes?</a:t>
            </a:r>
          </a:p>
          <a:p>
            <a:pPr lvl="1"/>
            <a:r>
              <a:rPr lang="en-US" b="1" dirty="0" smtClean="0"/>
              <a:t>Padding</a:t>
            </a:r>
            <a:r>
              <a:rPr lang="en-US" dirty="0" smtClean="0"/>
              <a:t> – the space until the next aligned addresses is kept empty </a:t>
            </a:r>
          </a:p>
          <a:p>
            <a:r>
              <a:rPr lang="en-US" sz="2400" dirty="0" smtClean="0"/>
              <a:t>(side note: x86, is more complicated, as usual, and also allows unaligned accesses, but not recommended)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 - </a:t>
            </a:r>
            <a:r>
              <a:rPr lang="en-US" dirty="0" err="1" smtClean="0"/>
              <a:t>malloc</a:t>
            </a:r>
            <a:r>
              <a:rPr lang="en-US" dirty="0" smtClean="0"/>
              <a:t>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Why does </a:t>
            </a:r>
            <a:r>
              <a:rPr lang="en-US" dirty="0" err="1" smtClean="0">
                <a:cs typeface="Courier New" pitchFamily="49" charset="0"/>
              </a:rPr>
              <a:t>malloc</a:t>
            </a:r>
            <a:r>
              <a:rPr lang="en-US" dirty="0" smtClean="0">
                <a:cs typeface="Courier New" pitchFamily="49" charset="0"/>
              </a:rPr>
              <a:t> return void* ?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just allocates a chunk of memory, without regard to its type </a:t>
            </a:r>
          </a:p>
          <a:p>
            <a:r>
              <a:rPr lang="en-US" dirty="0" smtClean="0">
                <a:cs typeface="Courier New" pitchFamily="49" charset="0"/>
              </a:rPr>
              <a:t>How does </a:t>
            </a:r>
            <a:r>
              <a:rPr lang="en-US" dirty="0" err="1" smtClean="0">
                <a:cs typeface="Courier New" pitchFamily="49" charset="0"/>
              </a:rPr>
              <a:t>malloc</a:t>
            </a:r>
            <a:r>
              <a:rPr lang="en-US" dirty="0" smtClean="0">
                <a:cs typeface="Courier New" pitchFamily="49" charset="0"/>
              </a:rPr>
              <a:t> guarantee alignment?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After all, you don’t know what type it is allocating for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has to align for the largest primitive type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practice optimized for 8 byte alignment (glibc-2.17)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memory management</a:t>
            </a:r>
          </a:p>
          <a:p>
            <a:r>
              <a:rPr lang="en-US" dirty="0" smtClean="0"/>
              <a:t>Automatic memory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void move(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rgbClr val="F02E00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v,c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=70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65744"/>
          </a:xfrm>
        </p:spPr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00" y="3733800"/>
            <a:ext cx="71707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 =  </a:t>
            </a:r>
            <a:r>
              <a:rPr lang="en-US" sz="2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(…) ;</a:t>
            </a:r>
          </a:p>
          <a:p>
            <a:pPr algn="l" eaLnBrk="0" hangingPunct="0"/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do something with a</a:t>
            </a:r>
            <a:endParaRPr lang="en-US" sz="24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0" hangingPunct="0"/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free(a);</a:t>
            </a:r>
            <a:endParaRPr lang="en-US" sz="24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malloc</a:t>
            </a:r>
            <a:r>
              <a:rPr lang="en-US" dirty="0" smtClean="0"/>
              <a:t> implemented? </a:t>
            </a:r>
          </a:p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7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data structure records the location and size of free cells of memory.</a:t>
            </a:r>
          </a:p>
          <a:p>
            <a:r>
              <a:rPr lang="en-US" dirty="0" smtClean="0"/>
              <a:t>The allocator considers each free cell in turn, and according to some policy, chooses one to allocate.</a:t>
            </a:r>
          </a:p>
          <a:p>
            <a:r>
              <a:rPr lang="en-US" dirty="0"/>
              <a:t>Three basic types of free-list allocation:</a:t>
            </a:r>
          </a:p>
          <a:p>
            <a:pPr lvl="1"/>
            <a:r>
              <a:rPr lang="en-US" dirty="0"/>
              <a:t>First-fit</a:t>
            </a:r>
          </a:p>
          <a:p>
            <a:pPr lvl="1"/>
            <a:r>
              <a:rPr lang="en-US" dirty="0"/>
              <a:t>Next-fit</a:t>
            </a:r>
          </a:p>
          <a:p>
            <a:pPr lvl="1"/>
            <a:r>
              <a:rPr lang="en-US" dirty="0"/>
              <a:t>Best-fit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Free-list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900"/>
            <a:ext cx="9144000" cy="388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94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02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14063" y="289293"/>
            <a:ext cx="8550923" cy="2615526"/>
            <a:chOff x="345055" y="289293"/>
            <a:chExt cx="8550923" cy="2615526"/>
          </a:xfrm>
        </p:grpSpPr>
        <p:grpSp>
          <p:nvGrpSpPr>
            <p:cNvPr id="17" name="Group 16"/>
            <p:cNvGrpSpPr/>
            <p:nvPr/>
          </p:nvGrpSpPr>
          <p:grpSpPr>
            <a:xfrm>
              <a:off x="345055" y="1213480"/>
              <a:ext cx="8160589" cy="1691339"/>
              <a:chOff x="345055" y="1213480"/>
              <a:chExt cx="8160589" cy="169133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690769" y="1214174"/>
                <a:ext cx="38818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621101" y="2065890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78958" y="2064560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100KB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835879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389297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8050589" y="2064560"/>
              <a:ext cx="845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562708" y="289293"/>
              <a:ext cx="1319858" cy="1200329"/>
              <a:chOff x="1940929" y="1069676"/>
              <a:chExt cx="1319858" cy="1200329"/>
            </a:xfrm>
          </p:grpSpPr>
          <p:sp>
            <p:nvSpPr>
              <p:cNvPr id="46" name="Rectangle 45"/>
              <p:cNvSpPr/>
              <p:nvPr/>
            </p:nvSpPr>
            <p:spPr>
              <a:xfrm flipV="1">
                <a:off x="1940930" y="1121432"/>
                <a:ext cx="198421" cy="21886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 flipV="1">
                <a:off x="1940929" y="1423483"/>
                <a:ext cx="198421" cy="21886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182485" y="1069676"/>
                <a:ext cx="107830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Allocated</a:t>
                </a:r>
              </a:p>
              <a:p>
                <a:r>
                  <a:rPr lang="en-US" dirty="0" smtClean="0">
                    <a:solidFill>
                      <a:schemeClr val="accent1"/>
                    </a:solidFill>
                  </a:rPr>
                  <a:t>Free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3528203" y="3020429"/>
            <a:ext cx="3605843" cy="1072189"/>
            <a:chOff x="3528203" y="3020429"/>
            <a:chExt cx="3605843" cy="1072189"/>
          </a:xfrm>
        </p:grpSpPr>
        <p:sp>
          <p:nvSpPr>
            <p:cNvPr id="48" name="Rectangle 47"/>
            <p:cNvSpPr/>
            <p:nvPr/>
          </p:nvSpPr>
          <p:spPr>
            <a:xfrm>
              <a:off x="3528203" y="3020429"/>
              <a:ext cx="1009292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93562" y="3261621"/>
              <a:ext cx="2540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120KB allocation request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13332" y="4639002"/>
            <a:ext cx="8471132" cy="1692744"/>
            <a:chOff x="413332" y="4639002"/>
            <a:chExt cx="8471132" cy="1692744"/>
          </a:xfrm>
        </p:grpSpPr>
        <p:grpSp>
          <p:nvGrpSpPr>
            <p:cNvPr id="50" name="Group 49"/>
            <p:cNvGrpSpPr/>
            <p:nvPr/>
          </p:nvGrpSpPr>
          <p:grpSpPr>
            <a:xfrm>
              <a:off x="413332" y="4640407"/>
              <a:ext cx="8160589" cy="1691339"/>
              <a:chOff x="345055" y="1213480"/>
              <a:chExt cx="8160589" cy="169133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690769" y="1214174"/>
                <a:ext cx="38818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169240" y="2065890"/>
                <a:ext cx="6649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78958" y="2064560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100KB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835879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389297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414063" y="4639002"/>
              <a:ext cx="1009292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039075" y="5473466"/>
              <a:ext cx="845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5087" y="265817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First-fit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7996" y="823250"/>
            <a:ext cx="8471132" cy="1692744"/>
            <a:chOff x="413332" y="4639002"/>
            <a:chExt cx="8471132" cy="1692744"/>
          </a:xfrm>
        </p:grpSpPr>
        <p:grpSp>
          <p:nvGrpSpPr>
            <p:cNvPr id="36" name="Group 35"/>
            <p:cNvGrpSpPr/>
            <p:nvPr/>
          </p:nvGrpSpPr>
          <p:grpSpPr>
            <a:xfrm>
              <a:off x="413332" y="4640407"/>
              <a:ext cx="8160589" cy="1691339"/>
              <a:chOff x="345055" y="1213480"/>
              <a:chExt cx="8160589" cy="169133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690769" y="1214174"/>
                <a:ext cx="38818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169240" y="2065890"/>
                <a:ext cx="6649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078958" y="2064560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100KB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835879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389297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414063" y="4639002"/>
              <a:ext cx="1009292" cy="851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9075" y="5473466"/>
              <a:ext cx="845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011316" y="2835763"/>
            <a:ext cx="3125648" cy="1072189"/>
            <a:chOff x="3528203" y="3020429"/>
            <a:chExt cx="3125648" cy="1072189"/>
          </a:xfrm>
        </p:grpSpPr>
        <p:sp>
          <p:nvSpPr>
            <p:cNvPr id="74" name="Rectangle 73"/>
            <p:cNvSpPr/>
            <p:nvPr/>
          </p:nvSpPr>
          <p:spPr>
            <a:xfrm>
              <a:off x="3528203" y="3020429"/>
              <a:ext cx="370239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13367" y="3261621"/>
              <a:ext cx="2540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r>
                <a:rPr lang="he-IL" dirty="0" smtClean="0">
                  <a:solidFill>
                    <a:schemeClr val="accent1"/>
                  </a:solidFill>
                </a:rPr>
                <a:t> </a:t>
              </a:r>
              <a:r>
                <a:rPr lang="en-US" dirty="0" smtClean="0">
                  <a:solidFill>
                    <a:schemeClr val="accent1"/>
                  </a:solidFill>
                </a:rPr>
                <a:t>allocation request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3332" y="4639002"/>
            <a:ext cx="8471132" cy="1692744"/>
            <a:chOff x="413332" y="4639002"/>
            <a:chExt cx="8471132" cy="1692744"/>
          </a:xfrm>
        </p:grpSpPr>
        <p:grpSp>
          <p:nvGrpSpPr>
            <p:cNvPr id="63" name="Group 62"/>
            <p:cNvGrpSpPr/>
            <p:nvPr/>
          </p:nvGrpSpPr>
          <p:grpSpPr>
            <a:xfrm>
              <a:off x="413332" y="4639002"/>
              <a:ext cx="8471132" cy="1692744"/>
              <a:chOff x="413332" y="4639002"/>
              <a:chExt cx="8471132" cy="1692744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413332" y="4640407"/>
                <a:ext cx="8160589" cy="1691339"/>
                <a:chOff x="345055" y="1213480"/>
                <a:chExt cx="8160589" cy="1691339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45055" y="1214174"/>
                  <a:ext cx="8160589" cy="85171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90769" y="1214174"/>
                  <a:ext cx="388189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943039" y="1214174"/>
                  <a:ext cx="585164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016256" y="1214174"/>
                  <a:ext cx="625419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7919042" y="1213480"/>
                  <a:ext cx="194095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169240" y="2065890"/>
                  <a:ext cx="66496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30KB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390233" y="2064560"/>
                  <a:ext cx="79005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50KB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835879" y="2073822"/>
                  <a:ext cx="8453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170KB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389297" y="2073822"/>
                  <a:ext cx="8453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300KB</a:t>
                  </a:r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414063" y="4639002"/>
                <a:ext cx="1009292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8039075" y="5473466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2147234" y="4639002"/>
              <a:ext cx="432063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74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7996" y="823250"/>
            <a:ext cx="8471132" cy="1692744"/>
            <a:chOff x="413332" y="4639002"/>
            <a:chExt cx="8471132" cy="1692744"/>
          </a:xfrm>
        </p:grpSpPr>
        <p:grpSp>
          <p:nvGrpSpPr>
            <p:cNvPr id="36" name="Group 35"/>
            <p:cNvGrpSpPr/>
            <p:nvPr/>
          </p:nvGrpSpPr>
          <p:grpSpPr>
            <a:xfrm>
              <a:off x="413332" y="4640407"/>
              <a:ext cx="8160589" cy="1691339"/>
              <a:chOff x="345055" y="1213480"/>
              <a:chExt cx="8160589" cy="169133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690769" y="1214174"/>
                <a:ext cx="875587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169240" y="2065890"/>
                <a:ext cx="6649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469106" y="2064560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835879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389297" y="2073822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414063" y="4639002"/>
              <a:ext cx="1009292" cy="851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9075" y="5473466"/>
              <a:ext cx="845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69172" y="2835763"/>
            <a:ext cx="3967792" cy="1072189"/>
            <a:chOff x="2686059" y="3020429"/>
            <a:chExt cx="3967792" cy="1072189"/>
          </a:xfrm>
        </p:grpSpPr>
        <p:sp>
          <p:nvSpPr>
            <p:cNvPr id="74" name="Rectangle 73"/>
            <p:cNvSpPr/>
            <p:nvPr/>
          </p:nvSpPr>
          <p:spPr>
            <a:xfrm>
              <a:off x="2686059" y="3020429"/>
              <a:ext cx="1212384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13367" y="3261621"/>
              <a:ext cx="2540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200KB</a:t>
              </a:r>
              <a:r>
                <a:rPr lang="he-IL" dirty="0" smtClean="0">
                  <a:solidFill>
                    <a:schemeClr val="accent1"/>
                  </a:solidFill>
                </a:rPr>
                <a:t> </a:t>
              </a:r>
              <a:r>
                <a:rPr lang="en-US" dirty="0" smtClean="0">
                  <a:solidFill>
                    <a:schemeClr val="accent1"/>
                  </a:solidFill>
                </a:rPr>
                <a:t>allocation request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3332" y="4639002"/>
            <a:ext cx="8471132" cy="1692744"/>
            <a:chOff x="413332" y="4639002"/>
            <a:chExt cx="8471132" cy="1692744"/>
          </a:xfrm>
        </p:grpSpPr>
        <p:grpSp>
          <p:nvGrpSpPr>
            <p:cNvPr id="63" name="Group 62"/>
            <p:cNvGrpSpPr/>
            <p:nvPr/>
          </p:nvGrpSpPr>
          <p:grpSpPr>
            <a:xfrm>
              <a:off x="413332" y="4639002"/>
              <a:ext cx="8471132" cy="1692744"/>
              <a:chOff x="413332" y="4639002"/>
              <a:chExt cx="8471132" cy="1692744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413332" y="4640407"/>
                <a:ext cx="8160589" cy="1691339"/>
                <a:chOff x="345055" y="1213480"/>
                <a:chExt cx="8160589" cy="1691339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45055" y="1214174"/>
                  <a:ext cx="8160589" cy="85171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90769" y="1214174"/>
                  <a:ext cx="820251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943039" y="1214174"/>
                  <a:ext cx="585164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016256" y="1214174"/>
                  <a:ext cx="625419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7919042" y="1213480"/>
                  <a:ext cx="194095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169240" y="2065890"/>
                  <a:ext cx="66496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30KB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390233" y="2064560"/>
                  <a:ext cx="79005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50KB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835879" y="2073822"/>
                  <a:ext cx="8453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170KB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7212412" y="2073822"/>
                  <a:ext cx="8453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100KB</a:t>
                  </a:r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414063" y="4639002"/>
                <a:ext cx="1009292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8039075" y="5473466"/>
                <a:ext cx="8453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5709951" y="4641101"/>
              <a:ext cx="1593011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2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85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Dispersal of free memory across a possibly large number of small free cells.</a:t>
            </a:r>
          </a:p>
          <a:p>
            <a:r>
              <a:rPr lang="en-US" sz="2400" dirty="0" smtClean="0"/>
              <a:t>Negative effects:</a:t>
            </a:r>
          </a:p>
          <a:p>
            <a:pPr lvl="1"/>
            <a:r>
              <a:rPr lang="en-US" sz="2200" dirty="0" smtClean="0"/>
              <a:t>Can prevent allocation from succeeding</a:t>
            </a:r>
          </a:p>
          <a:p>
            <a:pPr lvl="1"/>
            <a:r>
              <a:rPr lang="en-US" sz="2200" dirty="0" smtClean="0"/>
              <a:t>May cause a program to use more address space, more resident pages and more cache lines.</a:t>
            </a:r>
          </a:p>
          <a:p>
            <a:r>
              <a:rPr lang="en-US" sz="2400" dirty="0" smtClean="0"/>
              <a:t>Fragmentation is impractical to avoid:</a:t>
            </a:r>
          </a:p>
          <a:p>
            <a:pPr lvl="1"/>
            <a:r>
              <a:rPr lang="en-US" sz="2200" dirty="0" smtClean="0"/>
              <a:t>Usually the allocator cannot know what the future request sequence will be.</a:t>
            </a:r>
          </a:p>
          <a:p>
            <a:pPr lvl="1"/>
            <a:r>
              <a:rPr lang="en-US" sz="2200" dirty="0" smtClean="0"/>
              <a:t>Even given a known request sequence, doing an optimal allocation is NP-hard.</a:t>
            </a:r>
          </a:p>
          <a:p>
            <a:r>
              <a:rPr lang="en-US" sz="2600" dirty="0" smtClean="0"/>
              <a:t>Usually There is a trade-off between allocation speed and fragmentation.</a:t>
            </a:r>
          </a:p>
          <a:p>
            <a:pPr lvl="1"/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17853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Idea – use multiple free-list whose members are segregated by size in order to speed allocation.</a:t>
                </a:r>
              </a:p>
              <a:p>
                <a:r>
                  <a:rPr lang="en-US" sz="2600" dirty="0" smtClean="0"/>
                  <a:t>Usually a fixed number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r>
                  <a:rPr lang="en-US" sz="2600" dirty="0" smtClean="0"/>
                  <a:t> of size values 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&lt; 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 … &lt; 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k-1</a:t>
                </a:r>
              </a:p>
              <a:p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k+1 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free lists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,…,</a:t>
                </a:r>
                <a:r>
                  <a:rPr lang="en-US" sz="2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600" baseline="-25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en-US" sz="2600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600" dirty="0" smtClean="0">
                    <a:ea typeface="Cambria Math" panose="02040503050406030204" pitchFamily="18" charset="0"/>
                  </a:rPr>
                  <a:t>For a free cell,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, on list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,</a:t>
                </a:r>
                <a:endParaRPr lang="en-US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600">
                          <a:latin typeface="Cambria Math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Cambria Math"/>
                          <a:ea typeface="Cambria Math" panose="02040503050406030204" pitchFamily="18" charset="0"/>
                        </a:rPr>
                        <m:t>ize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b="0" i="0" smtClean="0">
                          <a:latin typeface="Cambria Math"/>
                          <a:ea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sz="2600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i="1">
                          <a:latin typeface="Cambria Math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 ≤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US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  size(b) &gt; 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k-1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:r>
                  <a:rPr lang="en-US" sz="2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=k</a:t>
                </a:r>
              </a:p>
              <a:p>
                <a:r>
                  <a:rPr lang="en-US" sz="2600" dirty="0" smtClean="0">
                    <a:ea typeface="Cambria Math" panose="02040503050406030204" pitchFamily="18" charset="0"/>
                  </a:rPr>
                  <a:t>When requesting a cell of size b≤s</a:t>
                </a:r>
                <a:r>
                  <a:rPr lang="en-US" sz="2600" baseline="-25000" dirty="0" smtClean="0">
                    <a:ea typeface="Cambria Math" panose="02040503050406030204" pitchFamily="18" charset="0"/>
                  </a:rPr>
                  <a:t>k-1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, the allocator rounds the request size up to the smallest </a:t>
                </a:r>
                <a:r>
                  <a:rPr lang="en-US" sz="2600" dirty="0" err="1" smtClean="0"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 such that b</a:t>
                </a:r>
                <a:r>
                  <a:rPr lang="en-US" sz="2600" dirty="0">
                    <a:ea typeface="Cambria Math" panose="02040503050406030204" pitchFamily="18" charset="0"/>
                  </a:rPr>
                  <a:t> ≤</a:t>
                </a:r>
                <a:r>
                  <a:rPr lang="en-US" sz="2600" dirty="0" err="1" smtClean="0"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sz="2600" dirty="0" smtClean="0"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smtClean="0">
                    <a:ea typeface="Cambria Math" panose="02040503050406030204" pitchFamily="18" charset="0"/>
                  </a:rPr>
                  <a:t>i 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is called a </a:t>
                </a:r>
                <a:r>
                  <a:rPr lang="en-US" sz="2600" b="1" dirty="0" smtClean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size class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17853"/>
              </a:xfrm>
              <a:blipFill rotWithShape="1">
                <a:blip r:embed="rId2"/>
                <a:stretch>
                  <a:fillRect l="-1111" t="-1013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Segregated-fits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legacy-blue">
  <a:themeElements>
    <a:clrScheme name="Noam Bright 2 colors">
      <a:dk1>
        <a:srgbClr val="000000"/>
      </a:dk1>
      <a:lt1>
        <a:srgbClr val="FFFFFF"/>
      </a:lt1>
      <a:dk2>
        <a:srgbClr val="004080"/>
      </a:dk2>
      <a:lt2>
        <a:srgbClr val="ADCDDF"/>
      </a:lt2>
      <a:accent1>
        <a:srgbClr val="0000FF"/>
      </a:accent1>
      <a:accent2>
        <a:srgbClr val="FF0000"/>
      </a:accent2>
      <a:accent3>
        <a:srgbClr val="008000"/>
      </a:accent3>
      <a:accent4>
        <a:srgbClr val="8000FF"/>
      </a:accent4>
      <a:accent5>
        <a:srgbClr val="4BACC6"/>
      </a:accent5>
      <a:accent6>
        <a:srgbClr val="F79646"/>
      </a:accent6>
      <a:hlink>
        <a:srgbClr val="0080FF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+mn-lt"/>
          </a:defRPr>
        </a:defPPr>
      </a:lstStyle>
    </a:spDef>
    <a:lnDef>
      <a:spPr bwMode="auto"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Noam-legacy-blue.thmx</Template>
  <TotalTime>16804</TotalTime>
  <Words>7839</Words>
  <Application>Microsoft Macintosh PowerPoint</Application>
  <PresentationFormat>On-screen Show (4:3)</PresentationFormat>
  <Paragraphs>2325</Paragraphs>
  <Slides>131</Slides>
  <Notes>2</Notes>
  <HiddenSlides>0</HiddenSlides>
  <MMClips>0</MMClips>
  <ScaleCrop>false</ScaleCrop>
  <HeadingPairs>
    <vt:vector size="10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131</vt:i4>
      </vt:variant>
      <vt:variant>
        <vt:lpstr>Custom Shows</vt:lpstr>
      </vt:variant>
      <vt:variant>
        <vt:i4>1</vt:i4>
      </vt:variant>
    </vt:vector>
  </HeadingPairs>
  <TitlesOfParts>
    <vt:vector size="148" baseType="lpstr">
      <vt:lpstr>Andale Mono</vt:lpstr>
      <vt:lpstr>Arial Unicode MS</vt:lpstr>
      <vt:lpstr>Calibri</vt:lpstr>
      <vt:lpstr>Calibri Light</vt:lpstr>
      <vt:lpstr>Cambria Math</vt:lpstr>
      <vt:lpstr>Comic Sans MS</vt:lpstr>
      <vt:lpstr>Courier New</vt:lpstr>
      <vt:lpstr>Math C</vt:lpstr>
      <vt:lpstr>ＭＳ Ｐゴシック</vt:lpstr>
      <vt:lpstr>Symbol</vt:lpstr>
      <vt:lpstr>Tahoma</vt:lpstr>
      <vt:lpstr>Times New Roman</vt:lpstr>
      <vt:lpstr>Wingdings</vt:lpstr>
      <vt:lpstr>Arial</vt:lpstr>
      <vt:lpstr>Noam-legacy-blue</vt:lpstr>
      <vt:lpstr>Drawing</vt:lpstr>
      <vt:lpstr>Compilation</vt:lpstr>
      <vt:lpstr>Object Oriented Programs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Translation into C</vt:lpstr>
      <vt:lpstr>Translation into C (Vehicle)</vt:lpstr>
      <vt:lpstr>Translation into C (Vehicle)</vt:lpstr>
      <vt:lpstr>Translation into C (Truck)</vt:lpstr>
      <vt:lpstr>Naïve Translation into C (Car)</vt:lpstr>
      <vt:lpstr>Naïve Translation into C (Main)</vt:lpstr>
      <vt:lpstr>Naïve Translation into C (Main)</vt:lpstr>
      <vt:lpstr>Naïve Translation into C (Main)</vt:lpstr>
      <vt:lpstr>Naïve Translation into C (Main)</vt:lpstr>
      <vt:lpstr>Naïve Translation into C (Main)</vt:lpstr>
      <vt:lpstr>Naïve Translation into C (Main)</vt:lpstr>
      <vt:lpstr>Translation into C</vt:lpstr>
      <vt:lpstr>Compiling Simple Classes</vt:lpstr>
      <vt:lpstr>Compiling Simple Classes</vt:lpstr>
      <vt:lpstr>Features of OO languages</vt:lpstr>
      <vt:lpstr>Compiling OO languages</vt:lpstr>
      <vt:lpstr>Runtime Environment</vt:lpstr>
      <vt:lpstr>Memory Layout</vt:lpstr>
      <vt:lpstr>Memory Layout</vt:lpstr>
      <vt:lpstr>Handling Single Inheritance</vt:lpstr>
      <vt:lpstr>Adding fields Fields aka Data members, instance variables</vt:lpstr>
      <vt:lpstr>Method Overriding</vt:lpstr>
      <vt:lpstr>Method Overriding</vt:lpstr>
      <vt:lpstr>Method Overriding</vt:lpstr>
      <vt:lpstr>Method Overriding</vt:lpstr>
      <vt:lpstr>Method Overriding</vt:lpstr>
      <vt:lpstr>Method Overriding</vt:lpstr>
      <vt:lpstr>Method Overriding</vt:lpstr>
      <vt:lpstr>Abstract methods &amp; classes</vt:lpstr>
      <vt:lpstr>Handling Polymorphism</vt:lpstr>
      <vt:lpstr>Dynamic Binding</vt:lpstr>
      <vt:lpstr>Conceptual Impl. of Dynamic Binding</vt:lpstr>
      <vt:lpstr>Conceptual Impl. of Dynamic Binding</vt:lpstr>
      <vt:lpstr>Conceptual Impl. of Dynamic Binding</vt:lpstr>
      <vt:lpstr>More efficient implementation</vt:lpstr>
      <vt:lpstr>More efficient implementation</vt:lpstr>
      <vt:lpstr>More efficient implementation</vt:lpstr>
      <vt:lpstr>More efficient implementation</vt:lpstr>
      <vt:lpstr>More efficient implementation</vt:lpstr>
      <vt:lpstr>More efficient implementation</vt:lpstr>
      <vt:lpstr>More efficient implementation</vt:lpstr>
      <vt:lpstr>Allocating objects (runtime)</vt:lpstr>
      <vt:lpstr>Executing a.m2(5)</vt:lpstr>
      <vt:lpstr>Multiple Inheritance</vt:lpstr>
      <vt:lpstr>Multiple Inheritance </vt:lpstr>
      <vt:lpstr>A simple implementation</vt:lpstr>
      <vt:lpstr>A simple implementation </vt:lpstr>
      <vt:lpstr>Downcasting (EC,D)</vt:lpstr>
      <vt:lpstr>Upcasting (C,DE)</vt:lpstr>
      <vt:lpstr>Independent multiple Inheritance</vt:lpstr>
      <vt:lpstr>Independent multiple Inheritance</vt:lpstr>
      <vt:lpstr>Independent multiple Inheritance</vt:lpstr>
      <vt:lpstr>Independent multiple Inheritance</vt:lpstr>
      <vt:lpstr>Independent Inheritance</vt:lpstr>
      <vt:lpstr>Dependent multiple inheritance</vt:lpstr>
      <vt:lpstr>Dependent multiple Inheritance</vt:lpstr>
      <vt:lpstr>Dependent multiple Inheritance</vt:lpstr>
      <vt:lpstr>Dependent multiple Inheritance</vt:lpstr>
      <vt:lpstr>Dependent Inheritance</vt:lpstr>
      <vt:lpstr>Implementation</vt:lpstr>
      <vt:lpstr>Implementation</vt:lpstr>
      <vt:lpstr>Class Descriptors</vt:lpstr>
      <vt:lpstr>Interface Types</vt:lpstr>
      <vt:lpstr>Interface Types</vt:lpstr>
      <vt:lpstr>Dynamic Class Loading</vt:lpstr>
      <vt:lpstr>Other OO Features</vt:lpstr>
      <vt:lpstr>Optimizing OO languages</vt:lpstr>
      <vt:lpstr>Optimizing OO languages</vt:lpstr>
      <vt:lpstr>Summary</vt:lpstr>
      <vt:lpstr>PowerPoint Presentation</vt:lpstr>
      <vt:lpstr>Compilation</vt:lpstr>
      <vt:lpstr>Stages of compilation</vt:lpstr>
      <vt:lpstr>Compilation  Execution</vt:lpstr>
      <vt:lpstr>Runtime Environment</vt:lpstr>
      <vt:lpstr>Where do we allocate data?</vt:lpstr>
      <vt:lpstr>Memory Layout</vt:lpstr>
      <vt:lpstr>Alignment</vt:lpstr>
      <vt:lpstr>Allocating memory</vt:lpstr>
      <vt:lpstr>Memory Management</vt:lpstr>
      <vt:lpstr>Manual memory management</vt:lpstr>
      <vt:lpstr>malloc</vt:lpstr>
      <vt:lpstr>Free-list Allocation</vt:lpstr>
      <vt:lpstr>Memory chunks</vt:lpstr>
      <vt:lpstr>Free list</vt:lpstr>
      <vt:lpstr>PowerPoint Presentation</vt:lpstr>
      <vt:lpstr>PowerPoint Presentation</vt:lpstr>
      <vt:lpstr>PowerPoint Presentation</vt:lpstr>
      <vt:lpstr>Fragmentation</vt:lpstr>
      <vt:lpstr>Segregated-fits Allocation</vt:lpstr>
      <vt:lpstr>Segregated-fits Allocation</vt:lpstr>
      <vt:lpstr>PowerPoint Presentation</vt:lpstr>
      <vt:lpstr>Runtime support for MM</vt:lpstr>
      <vt:lpstr>free</vt:lpstr>
      <vt:lpstr>When can we free an object?</vt:lpstr>
      <vt:lpstr>When can free x be inserted after p?</vt:lpstr>
      <vt:lpstr>Automatic Memory Management</vt:lpstr>
      <vt:lpstr>Garbage collection</vt:lpstr>
      <vt:lpstr>Garbage Collection – Classical Techniques</vt:lpstr>
      <vt:lpstr>GC using Reference Counting</vt:lpstr>
      <vt:lpstr>Managing Reference Counts</vt:lpstr>
      <vt:lpstr>Cycles!</vt:lpstr>
      <vt:lpstr>The Mark-and-Sweep Algorithm  [McCarthy 1960]</vt:lpstr>
      <vt:lpstr>The Mark-Sweep algorithm</vt:lpstr>
      <vt:lpstr>Triggering</vt:lpstr>
      <vt:lpstr>Basic Algorithm</vt:lpstr>
      <vt:lpstr>Mark&amp;Sweep Example</vt:lpstr>
      <vt:lpstr>Mark&amp;Sweep in Depth </vt:lpstr>
      <vt:lpstr>Properties of Mark &amp; Sweep</vt:lpstr>
      <vt:lpstr>Mark-Compact</vt:lpstr>
      <vt:lpstr>Mark Compact </vt:lpstr>
      <vt:lpstr>Copying GC</vt:lpstr>
      <vt:lpstr>Example</vt:lpstr>
      <vt:lpstr>Example</vt:lpstr>
      <vt:lpstr>Properties of Copying Collection</vt:lpstr>
      <vt:lpstr>A very simplistic comparison</vt:lpstr>
      <vt:lpstr>Parallel Mark&amp;Sweep GC</vt:lpstr>
      <vt:lpstr>Concurrent Mark&amp;Sweep Example</vt:lpstr>
      <vt:lpstr>Conservative GC</vt:lpstr>
      <vt:lpstr>Conservative GC</vt:lpstr>
      <vt:lpstr>Modern Memory Management</vt:lpstr>
      <vt:lpstr>Terminology Recap</vt:lpstr>
      <vt:lpstr>Custom Show 1</vt:lpstr>
    </vt:vector>
  </TitlesOfParts>
  <Company>University of Wisconsin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2743</cp:revision>
  <cp:lastPrinted>2013-10-15T05:56:26Z</cp:lastPrinted>
  <dcterms:created xsi:type="dcterms:W3CDTF">1998-04-16T20:54:14Z</dcterms:created>
  <dcterms:modified xsi:type="dcterms:W3CDTF">2017-01-17T06:24:00Z</dcterms:modified>
</cp:coreProperties>
</file>