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20" r:id="rId1"/>
  </p:sldMasterIdLst>
  <p:notesMasterIdLst>
    <p:notesMasterId r:id="rId188"/>
  </p:notesMasterIdLst>
  <p:handoutMasterIdLst>
    <p:handoutMasterId r:id="rId189"/>
  </p:handoutMasterIdLst>
  <p:sldIdLst>
    <p:sldId id="256" r:id="rId2"/>
    <p:sldId id="580" r:id="rId3"/>
    <p:sldId id="803" r:id="rId4"/>
    <p:sldId id="782" r:id="rId5"/>
    <p:sldId id="495" r:id="rId6"/>
    <p:sldId id="494" r:id="rId7"/>
    <p:sldId id="525" r:id="rId8"/>
    <p:sldId id="497" r:id="rId9"/>
    <p:sldId id="901" r:id="rId10"/>
    <p:sldId id="663" r:id="rId11"/>
    <p:sldId id="664" r:id="rId12"/>
    <p:sldId id="672" r:id="rId13"/>
    <p:sldId id="680" r:id="rId14"/>
    <p:sldId id="685" r:id="rId15"/>
    <p:sldId id="855" r:id="rId16"/>
    <p:sldId id="864" r:id="rId17"/>
    <p:sldId id="865" r:id="rId18"/>
    <p:sldId id="890" r:id="rId19"/>
    <p:sldId id="902" r:id="rId20"/>
    <p:sldId id="903" r:id="rId21"/>
    <p:sldId id="904" r:id="rId22"/>
    <p:sldId id="905" r:id="rId23"/>
    <p:sldId id="906" r:id="rId24"/>
    <p:sldId id="907" r:id="rId25"/>
    <p:sldId id="908" r:id="rId26"/>
    <p:sldId id="909" r:id="rId27"/>
    <p:sldId id="910" r:id="rId28"/>
    <p:sldId id="911" r:id="rId29"/>
    <p:sldId id="912" r:id="rId30"/>
    <p:sldId id="933" r:id="rId31"/>
    <p:sldId id="913" r:id="rId32"/>
    <p:sldId id="921" r:id="rId33"/>
    <p:sldId id="1047" r:id="rId34"/>
    <p:sldId id="918" r:id="rId35"/>
    <p:sldId id="922" r:id="rId36"/>
    <p:sldId id="919" r:id="rId37"/>
    <p:sldId id="1048" r:id="rId38"/>
    <p:sldId id="920" r:id="rId39"/>
    <p:sldId id="927" r:id="rId40"/>
    <p:sldId id="928" r:id="rId41"/>
    <p:sldId id="929" r:id="rId42"/>
    <p:sldId id="930" r:id="rId43"/>
    <p:sldId id="931" r:id="rId44"/>
    <p:sldId id="932" r:id="rId45"/>
    <p:sldId id="934" r:id="rId46"/>
    <p:sldId id="935" r:id="rId47"/>
    <p:sldId id="936" r:id="rId48"/>
    <p:sldId id="1100" r:id="rId49"/>
    <p:sldId id="937" r:id="rId50"/>
    <p:sldId id="938" r:id="rId51"/>
    <p:sldId id="939" r:id="rId52"/>
    <p:sldId id="940" r:id="rId53"/>
    <p:sldId id="941" r:id="rId54"/>
    <p:sldId id="942" r:id="rId55"/>
    <p:sldId id="943" r:id="rId56"/>
    <p:sldId id="944" r:id="rId57"/>
    <p:sldId id="945" r:id="rId58"/>
    <p:sldId id="1102" r:id="rId59"/>
    <p:sldId id="1103" r:id="rId60"/>
    <p:sldId id="1104" r:id="rId61"/>
    <p:sldId id="1105" r:id="rId62"/>
    <p:sldId id="1106" r:id="rId63"/>
    <p:sldId id="1101" r:id="rId64"/>
    <p:sldId id="946" r:id="rId65"/>
    <p:sldId id="947" r:id="rId66"/>
    <p:sldId id="948" r:id="rId67"/>
    <p:sldId id="949" r:id="rId68"/>
    <p:sldId id="950" r:id="rId69"/>
    <p:sldId id="951" r:id="rId70"/>
    <p:sldId id="952" r:id="rId71"/>
    <p:sldId id="953" r:id="rId72"/>
    <p:sldId id="954" r:id="rId73"/>
    <p:sldId id="955" r:id="rId74"/>
    <p:sldId id="956" r:id="rId75"/>
    <p:sldId id="957" r:id="rId76"/>
    <p:sldId id="958" r:id="rId77"/>
    <p:sldId id="959" r:id="rId78"/>
    <p:sldId id="960" r:id="rId79"/>
    <p:sldId id="961" r:id="rId80"/>
    <p:sldId id="962" r:id="rId81"/>
    <p:sldId id="963" r:id="rId82"/>
    <p:sldId id="964" r:id="rId83"/>
    <p:sldId id="965" r:id="rId84"/>
    <p:sldId id="966" r:id="rId85"/>
    <p:sldId id="967" r:id="rId86"/>
    <p:sldId id="968" r:id="rId87"/>
    <p:sldId id="969" r:id="rId88"/>
    <p:sldId id="970" r:id="rId89"/>
    <p:sldId id="971" r:id="rId90"/>
    <p:sldId id="975" r:id="rId91"/>
    <p:sldId id="972" r:id="rId92"/>
    <p:sldId id="976" r:id="rId93"/>
    <p:sldId id="977" r:id="rId94"/>
    <p:sldId id="978" r:id="rId95"/>
    <p:sldId id="979" r:id="rId96"/>
    <p:sldId id="980" r:id="rId97"/>
    <p:sldId id="981" r:id="rId98"/>
    <p:sldId id="982" r:id="rId99"/>
    <p:sldId id="983" r:id="rId100"/>
    <p:sldId id="984" r:id="rId101"/>
    <p:sldId id="985" r:id="rId102"/>
    <p:sldId id="986" r:id="rId103"/>
    <p:sldId id="987" r:id="rId104"/>
    <p:sldId id="988" r:id="rId105"/>
    <p:sldId id="989" r:id="rId106"/>
    <p:sldId id="990" r:id="rId107"/>
    <p:sldId id="991" r:id="rId108"/>
    <p:sldId id="1037" r:id="rId109"/>
    <p:sldId id="1038" r:id="rId110"/>
    <p:sldId id="1039" r:id="rId111"/>
    <p:sldId id="1040" r:id="rId112"/>
    <p:sldId id="1041" r:id="rId113"/>
    <p:sldId id="1042" r:id="rId114"/>
    <p:sldId id="1043" r:id="rId115"/>
    <p:sldId id="1044" r:id="rId116"/>
    <p:sldId id="1045" r:id="rId117"/>
    <p:sldId id="1046" r:id="rId118"/>
    <p:sldId id="1004" r:id="rId119"/>
    <p:sldId id="1005" r:id="rId120"/>
    <p:sldId id="1006" r:id="rId121"/>
    <p:sldId id="1007" r:id="rId122"/>
    <p:sldId id="1008" r:id="rId123"/>
    <p:sldId id="1009" r:id="rId124"/>
    <p:sldId id="1010" r:id="rId125"/>
    <p:sldId id="1011" r:id="rId126"/>
    <p:sldId id="1012" r:id="rId127"/>
    <p:sldId id="1013" r:id="rId128"/>
    <p:sldId id="1014" r:id="rId129"/>
    <p:sldId id="1015" r:id="rId130"/>
    <p:sldId id="1016" r:id="rId131"/>
    <p:sldId id="1017" r:id="rId132"/>
    <p:sldId id="1018" r:id="rId133"/>
    <p:sldId id="1019" r:id="rId134"/>
    <p:sldId id="1020" r:id="rId135"/>
    <p:sldId id="1021" r:id="rId136"/>
    <p:sldId id="1022" r:id="rId137"/>
    <p:sldId id="1023" r:id="rId138"/>
    <p:sldId id="1024" r:id="rId139"/>
    <p:sldId id="1025" r:id="rId140"/>
    <p:sldId id="1026" r:id="rId141"/>
    <p:sldId id="1027" r:id="rId142"/>
    <p:sldId id="1028" r:id="rId143"/>
    <p:sldId id="1029" r:id="rId144"/>
    <p:sldId id="1030" r:id="rId145"/>
    <p:sldId id="1050" r:id="rId146"/>
    <p:sldId id="1051" r:id="rId147"/>
    <p:sldId id="1052" r:id="rId148"/>
    <p:sldId id="1053" r:id="rId149"/>
    <p:sldId id="1054" r:id="rId150"/>
    <p:sldId id="1055" r:id="rId151"/>
    <p:sldId id="1056" r:id="rId152"/>
    <p:sldId id="1057" r:id="rId153"/>
    <p:sldId id="1058" r:id="rId154"/>
    <p:sldId id="1059" r:id="rId155"/>
    <p:sldId id="1060" r:id="rId156"/>
    <p:sldId id="1061" r:id="rId157"/>
    <p:sldId id="1062" r:id="rId158"/>
    <p:sldId id="1063" r:id="rId159"/>
    <p:sldId id="1064" r:id="rId160"/>
    <p:sldId id="1107" r:id="rId161"/>
    <p:sldId id="1065" r:id="rId162"/>
    <p:sldId id="1066" r:id="rId163"/>
    <p:sldId id="1067" r:id="rId164"/>
    <p:sldId id="1068" r:id="rId165"/>
    <p:sldId id="1069" r:id="rId166"/>
    <p:sldId id="1070" r:id="rId167"/>
    <p:sldId id="1071" r:id="rId168"/>
    <p:sldId id="1072" r:id="rId169"/>
    <p:sldId id="1073" r:id="rId170"/>
    <p:sldId id="1074" r:id="rId171"/>
    <p:sldId id="1075" r:id="rId172"/>
    <p:sldId id="1076" r:id="rId173"/>
    <p:sldId id="1077" r:id="rId174"/>
    <p:sldId id="1087" r:id="rId175"/>
    <p:sldId id="1088" r:id="rId176"/>
    <p:sldId id="1089" r:id="rId177"/>
    <p:sldId id="1090" r:id="rId178"/>
    <p:sldId id="1091" r:id="rId179"/>
    <p:sldId id="1092" r:id="rId180"/>
    <p:sldId id="1093" r:id="rId181"/>
    <p:sldId id="1094" r:id="rId182"/>
    <p:sldId id="1095" r:id="rId183"/>
    <p:sldId id="1096" r:id="rId184"/>
    <p:sldId id="1097" r:id="rId185"/>
    <p:sldId id="1098" r:id="rId186"/>
    <p:sldId id="1099" r:id="rId187"/>
  </p:sldIdLst>
  <p:sldSz cx="9144000" cy="6858000" type="screen4x3"/>
  <p:notesSz cx="6769100" cy="9906000"/>
  <p:custShowLst>
    <p:custShow name="Custom Show 1" id="0">
      <p:sldLst>
        <p:sld r:id="rId2"/>
      </p:sldLst>
    </p:custShow>
  </p:custShow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0">
          <p15:clr>
            <a:srgbClr val="A4A3A4"/>
          </p15:clr>
        </p15:guide>
        <p15:guide id="2" pos="213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clrMode="gray" frameSlides="1"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E1E1"/>
    <a:srgbClr val="008000"/>
    <a:srgbClr val="009900"/>
    <a:srgbClr val="FF0000"/>
    <a:srgbClr val="F0F0F0"/>
    <a:srgbClr val="F02E00"/>
    <a:srgbClr val="FFC76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432" autoAdjust="0"/>
    <p:restoredTop sz="95673" autoAdjust="0"/>
  </p:normalViewPr>
  <p:slideViewPr>
    <p:cSldViewPr snapToGrid="0">
      <p:cViewPr>
        <p:scale>
          <a:sx n="110" d="100"/>
          <a:sy n="110" d="100"/>
        </p:scale>
        <p:origin x="704" y="20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2" d="100"/>
        <a:sy n="132" d="100"/>
      </p:scale>
      <p:origin x="0" y="47304"/>
    </p:cViewPr>
  </p:sorterViewPr>
  <p:notesViewPr>
    <p:cSldViewPr snapToGrid="0">
      <p:cViewPr varScale="1">
        <p:scale>
          <a:sx n="54" d="100"/>
          <a:sy n="54" d="100"/>
        </p:scale>
        <p:origin x="-1848" y="-96"/>
      </p:cViewPr>
      <p:guideLst>
        <p:guide orient="horz" pos="3120"/>
        <p:guide pos="213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180" Type="http://schemas.openxmlformats.org/officeDocument/2006/relationships/slide" Target="slides/slide179.xml"/><Relationship Id="rId181" Type="http://schemas.openxmlformats.org/officeDocument/2006/relationships/slide" Target="slides/slide180.xml"/><Relationship Id="rId182" Type="http://schemas.openxmlformats.org/officeDocument/2006/relationships/slide" Target="slides/slide18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83" Type="http://schemas.openxmlformats.org/officeDocument/2006/relationships/slide" Target="slides/slide182.xml"/><Relationship Id="rId184" Type="http://schemas.openxmlformats.org/officeDocument/2006/relationships/slide" Target="slides/slide183.xml"/><Relationship Id="rId185" Type="http://schemas.openxmlformats.org/officeDocument/2006/relationships/slide" Target="slides/slide184.xml"/><Relationship Id="rId186" Type="http://schemas.openxmlformats.org/officeDocument/2006/relationships/slide" Target="slides/slide185.xml"/><Relationship Id="rId187" Type="http://schemas.openxmlformats.org/officeDocument/2006/relationships/slide" Target="slides/slide186.xml"/><Relationship Id="rId188" Type="http://schemas.openxmlformats.org/officeDocument/2006/relationships/notesMaster" Target="notesMasters/notesMaster1.xml"/><Relationship Id="rId189" Type="http://schemas.openxmlformats.org/officeDocument/2006/relationships/handoutMaster" Target="handoutMasters/handoutMaster1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190" Type="http://schemas.openxmlformats.org/officeDocument/2006/relationships/presProps" Target="presProps.xml"/><Relationship Id="rId191" Type="http://schemas.openxmlformats.org/officeDocument/2006/relationships/viewProps" Target="viewProps.xml"/><Relationship Id="rId192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93" Type="http://schemas.openxmlformats.org/officeDocument/2006/relationships/tableStyles" Target="tableStyles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60" Type="http://schemas.openxmlformats.org/officeDocument/2006/relationships/slide" Target="slides/slide159.xml"/><Relationship Id="rId161" Type="http://schemas.openxmlformats.org/officeDocument/2006/relationships/slide" Target="slides/slide160.xml"/><Relationship Id="rId162" Type="http://schemas.openxmlformats.org/officeDocument/2006/relationships/slide" Target="slides/slide16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63" Type="http://schemas.openxmlformats.org/officeDocument/2006/relationships/slide" Target="slides/slide162.xml"/><Relationship Id="rId164" Type="http://schemas.openxmlformats.org/officeDocument/2006/relationships/slide" Target="slides/slide163.xml"/><Relationship Id="rId165" Type="http://schemas.openxmlformats.org/officeDocument/2006/relationships/slide" Target="slides/slide164.xml"/><Relationship Id="rId166" Type="http://schemas.openxmlformats.org/officeDocument/2006/relationships/slide" Target="slides/slide165.xml"/><Relationship Id="rId167" Type="http://schemas.openxmlformats.org/officeDocument/2006/relationships/slide" Target="slides/slide166.xml"/><Relationship Id="rId168" Type="http://schemas.openxmlformats.org/officeDocument/2006/relationships/slide" Target="slides/slide167.xml"/><Relationship Id="rId169" Type="http://schemas.openxmlformats.org/officeDocument/2006/relationships/slide" Target="slides/slide16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70" Type="http://schemas.openxmlformats.org/officeDocument/2006/relationships/slide" Target="slides/slide169.xml"/><Relationship Id="rId171" Type="http://schemas.openxmlformats.org/officeDocument/2006/relationships/slide" Target="slides/slide170.xml"/><Relationship Id="rId172" Type="http://schemas.openxmlformats.org/officeDocument/2006/relationships/slide" Target="slides/slide171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173" Type="http://schemas.openxmlformats.org/officeDocument/2006/relationships/slide" Target="slides/slide172.xml"/><Relationship Id="rId174" Type="http://schemas.openxmlformats.org/officeDocument/2006/relationships/slide" Target="slides/slide173.xml"/><Relationship Id="rId175" Type="http://schemas.openxmlformats.org/officeDocument/2006/relationships/slide" Target="slides/slide174.xml"/><Relationship Id="rId176" Type="http://schemas.openxmlformats.org/officeDocument/2006/relationships/slide" Target="slides/slide175.xml"/><Relationship Id="rId177" Type="http://schemas.openxmlformats.org/officeDocument/2006/relationships/slide" Target="slides/slide176.xml"/><Relationship Id="rId178" Type="http://schemas.openxmlformats.org/officeDocument/2006/relationships/slide" Target="slides/slide177.xml"/><Relationship Id="rId179" Type="http://schemas.openxmlformats.org/officeDocument/2006/relationships/slide" Target="slides/slide17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06" tIns="47503" rIns="95006" bIns="47503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31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33813" y="0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06" tIns="47503" rIns="95006" bIns="4750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31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9113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06" tIns="47503" rIns="95006" bIns="47503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31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33813" y="9409113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06" tIns="47503" rIns="95006" bIns="4750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cs typeface="Times New Roman" charset="0"/>
              </a:defRPr>
            </a:lvl1pPr>
          </a:lstStyle>
          <a:p>
            <a:fld id="{79F72E05-4412-C648-8AD5-7566B0E90F10}" type="slidenum">
              <a:rPr lang="he-IL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728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52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96" tIns="47697" rIns="95396" bIns="47697" numCol="1" anchor="t" anchorCtr="0" compatLnSpc="1">
            <a:prstTxWarp prst="textNoShape">
              <a:avLst/>
            </a:prstTxWarp>
          </a:bodyPr>
          <a:lstStyle>
            <a:lvl1pPr algn="l" defTabSz="953360" rtl="1">
              <a:defRPr sz="1200">
                <a:solidFill>
                  <a:schemeClr val="tx1"/>
                </a:solidFill>
                <a:latin typeface="Math C" pitchFamily="2" charset="2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38575" y="0"/>
            <a:ext cx="29352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96" tIns="47697" rIns="95396" bIns="47697" numCol="1" anchor="t" anchorCtr="0" compatLnSpc="1">
            <a:prstTxWarp prst="textNoShape">
              <a:avLst/>
            </a:prstTxWarp>
          </a:bodyPr>
          <a:lstStyle>
            <a:lvl1pPr algn="r" defTabSz="953360" rtl="1">
              <a:defRPr sz="1200">
                <a:solidFill>
                  <a:schemeClr val="tx1"/>
                </a:solidFill>
                <a:latin typeface="Math C" pitchFamily="2" charset="2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6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68363" y="708025"/>
            <a:ext cx="5035550" cy="37766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9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1700" y="4716463"/>
            <a:ext cx="4968875" cy="448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96" tIns="47697" rIns="95396" bIns="47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  <a:endParaRPr lang="en-US"/>
          </a:p>
          <a:p>
            <a:pPr lvl="1"/>
            <a:r>
              <a:rPr lang="he-IL"/>
              <a:t>רמה שנייה</a:t>
            </a:r>
            <a:endParaRPr lang="en-US"/>
          </a:p>
          <a:p>
            <a:pPr lvl="2"/>
            <a:r>
              <a:rPr lang="he-IL"/>
              <a:t>רמה שלישית</a:t>
            </a:r>
            <a:endParaRPr lang="en-US"/>
          </a:p>
          <a:p>
            <a:pPr lvl="3"/>
            <a:r>
              <a:rPr lang="he-IL"/>
              <a:t>רמה רביעית</a:t>
            </a:r>
            <a:endParaRPr lang="en-US"/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169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9275"/>
            <a:ext cx="29352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96" tIns="47697" rIns="95396" bIns="47697" numCol="1" anchor="b" anchorCtr="0" compatLnSpc="1">
            <a:prstTxWarp prst="textNoShape">
              <a:avLst/>
            </a:prstTxWarp>
          </a:bodyPr>
          <a:lstStyle>
            <a:lvl1pPr algn="l" defTabSz="953360" rtl="1">
              <a:defRPr sz="1200">
                <a:solidFill>
                  <a:schemeClr val="tx1"/>
                </a:solidFill>
                <a:latin typeface="Math C" pitchFamily="2" charset="2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9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38575" y="9439275"/>
            <a:ext cx="29352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96" tIns="47697" rIns="95396" bIns="47697" numCol="1" anchor="b" anchorCtr="0" compatLnSpc="1">
            <a:prstTxWarp prst="textNoShape">
              <a:avLst/>
            </a:prstTxWarp>
          </a:bodyPr>
          <a:lstStyle>
            <a:lvl1pPr algn="r" defTabSz="952500" rtl="1">
              <a:defRPr sz="1200">
                <a:solidFill>
                  <a:schemeClr val="tx1"/>
                </a:solidFill>
                <a:latin typeface="Math C" charset="0"/>
                <a:cs typeface="Arial" charset="0"/>
              </a:defRPr>
            </a:lvl1pPr>
          </a:lstStyle>
          <a:p>
            <a:fld id="{4CFB72C3-5B25-8448-B698-186BDE6102EE}" type="slidenum">
              <a:rPr lang="he-IL"/>
              <a:pPr/>
              <a:t>‹#›</a:t>
            </a:fld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5086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Arial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B72C3-5B25-8448-B698-186BDE6102EE}" type="slidenum">
              <a:rPr lang="he-IL" smtClean="0"/>
              <a:pPr/>
              <a:t>3</a:t>
            </a:fld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054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525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525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525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525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215134A-FC72-A848-9169-FCF7CDE347D3}" type="slidenum">
              <a:rPr lang="he-IL" sz="1200">
                <a:solidFill>
                  <a:schemeClr val="tx1"/>
                </a:solidFill>
                <a:latin typeface="Math C" charset="0"/>
              </a:rPr>
              <a:pPr/>
              <a:t>5</a:t>
            </a:fld>
            <a:endParaRPr lang="en-US" sz="1200">
              <a:solidFill>
                <a:schemeClr val="tx1"/>
              </a:solidFill>
              <a:latin typeface="Math 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56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B72C3-5B25-8448-B698-186BDE6102EE}" type="slidenum">
              <a:rPr lang="he-IL" smtClean="0"/>
              <a:pPr/>
              <a:t>7</a:t>
            </a:fld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764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secure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B72C3-5B25-8448-B698-186BDE6102EE}" type="slidenum">
              <a:rPr lang="he-IL" smtClean="0"/>
              <a:pPr/>
              <a:t>8</a:t>
            </a:fld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048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326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1706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9290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E80FDC-3DCB-7348-9771-ADE79A657E66}" type="slidenum">
              <a:rPr lang="en-US"/>
              <a:pPr/>
              <a:t>23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81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B72C3-5B25-8448-B698-186BDE6102EE}" type="slidenum">
              <a:rPr lang="he-IL" smtClean="0"/>
              <a:pPr/>
              <a:t>114</a:t>
            </a:fld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192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54BA82-A5E5-8544-88A7-D3F1A0A472A7}" type="slidenum">
              <a:rPr lang="he-IL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782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C43D78-6F27-E442-9A66-FF7A6BDADD5F}" type="slidenum">
              <a:rPr lang="he-IL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83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C61A0F-8ADF-6141-BC58-52601DEB801A}" type="slidenum">
              <a:rPr lang="he-IL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17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DC04B3-BE37-5347-9FEA-5675243893B5}" type="slidenum">
              <a:rPr lang="he-IL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578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FFB84F-729B-D24B-AB2E-131A744FFA7D}" type="slidenum">
              <a:rPr lang="he-IL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19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D2BEDF-CE26-D84F-8DEE-6F9199931119}" type="slidenum">
              <a:rPr lang="he-IL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33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042584-238B-A245-A1EE-DD2A542CD11E}" type="slidenum">
              <a:rPr lang="he-IL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56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B1EF06-0F36-334D-B89B-0543A99EB4F8}" type="slidenum">
              <a:rPr lang="he-IL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00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27A942-C96B-2E4F-B549-E60F2F57FFED}" type="slidenum">
              <a:rPr lang="he-IL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27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5B032E-F77E-AE4F-A50B-235317667ECC}" type="slidenum">
              <a:rPr lang="he-IL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17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ECB2E6-218A-5A4D-B41C-184A52BBA7F2}" type="slidenum">
              <a:rPr lang="he-IL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91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36591"/>
            <a:ext cx="1905000" cy="277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 b="0" i="0">
                <a:solidFill>
                  <a:schemeClr val="tx1"/>
                </a:solidFill>
                <a:latin typeface="Calibri Light"/>
                <a:cs typeface="Times New Roman" charset="0"/>
              </a:defRPr>
            </a:lvl1pPr>
          </a:lstStyle>
          <a:p>
            <a:fld id="{89FD7B80-A883-FF49-98DE-0C9BC9596ACE}" type="slidenum">
              <a:rPr lang="he-IL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17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emf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gif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50276" y="586117"/>
            <a:ext cx="7772400" cy="1904266"/>
          </a:xfrm>
        </p:spPr>
        <p:txBody>
          <a:bodyPr/>
          <a:lstStyle/>
          <a:p>
            <a:r>
              <a:rPr lang="en-US" sz="7200" dirty="0" smtClean="0"/>
              <a:t>Compilation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  0368</a:t>
            </a:r>
            <a:r>
              <a:rPr lang="en-US" sz="3200" dirty="0"/>
              <a:t>-3133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854755" y="2760628"/>
            <a:ext cx="7363442" cy="2729806"/>
          </a:xfrm>
        </p:spPr>
        <p:txBody>
          <a:bodyPr/>
          <a:lstStyle/>
          <a:p>
            <a:r>
              <a:rPr lang="en-US" dirty="0" smtClean="0"/>
              <a:t>Course </a:t>
            </a:r>
            <a:r>
              <a:rPr lang="en-US" dirty="0" smtClean="0"/>
              <a:t>summary: Putting it all together</a:t>
            </a:r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dirty="0" smtClean="0"/>
              <a:t>Noam Rinetzky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4BA82-A5E5-8544-88A7-D3F1A0A472A7}" type="slidenum">
              <a:rPr lang="he-IL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 smtClean="0"/>
              <a:t>Conceptual Structure of a Compiler</a:t>
            </a:r>
            <a:endParaRPr lang="en-US" dirty="0"/>
          </a:p>
        </p:txBody>
      </p:sp>
      <p:grpSp>
        <p:nvGrpSpPr>
          <p:cNvPr id="408598" name="Group 22"/>
          <p:cNvGrpSpPr>
            <a:grpSpLocks/>
          </p:cNvGrpSpPr>
          <p:nvPr/>
        </p:nvGrpSpPr>
        <p:grpSpPr bwMode="auto">
          <a:xfrm>
            <a:off x="7335838" y="2481263"/>
            <a:ext cx="1693862" cy="1409700"/>
            <a:chOff x="4621" y="1503"/>
            <a:chExt cx="1067" cy="888"/>
          </a:xfrm>
        </p:grpSpPr>
        <p:sp>
          <p:nvSpPr>
            <p:cNvPr id="408579" name="Text Box 3"/>
            <p:cNvSpPr txBox="1">
              <a:spLocks noChangeArrowheads="1"/>
            </p:cNvSpPr>
            <p:nvPr/>
          </p:nvSpPr>
          <p:spPr bwMode="auto">
            <a:xfrm>
              <a:off x="4621" y="1503"/>
              <a:ext cx="1067" cy="888"/>
            </a:xfrm>
            <a:prstGeom prst="rect">
              <a:avLst/>
            </a:prstGeom>
            <a:noFill/>
            <a:ln w="38100">
              <a:solidFill>
                <a:srgbClr val="ADADA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Tahoma" pitchFamily="34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en-US" sz="2000" dirty="0">
                  <a:solidFill>
                    <a:schemeClr val="bg1">
                      <a:lumMod val="20000"/>
                      <a:lumOff val="80000"/>
                    </a:schemeClr>
                  </a:solidFill>
                  <a:latin typeface="Tahoma" pitchFamily="34" charset="0"/>
                </a:rPr>
                <a:t>Executable </a:t>
              </a:r>
            </a:p>
            <a:p>
              <a:pPr algn="ctr">
                <a:spcBef>
                  <a:spcPct val="50000"/>
                </a:spcBef>
              </a:pPr>
              <a:r>
                <a:rPr lang="en-US" sz="2000" dirty="0">
                  <a:solidFill>
                    <a:schemeClr val="bg1">
                      <a:lumMod val="20000"/>
                      <a:lumOff val="80000"/>
                    </a:schemeClr>
                  </a:solidFill>
                  <a:latin typeface="Tahoma" pitchFamily="34" charset="0"/>
                </a:rPr>
                <a:t>code</a:t>
              </a:r>
            </a:p>
          </p:txBody>
        </p:sp>
        <p:sp>
          <p:nvSpPr>
            <p:cNvPr id="408580" name="Text Box 4"/>
            <p:cNvSpPr txBox="1">
              <a:spLocks noChangeArrowheads="1"/>
            </p:cNvSpPr>
            <p:nvPr/>
          </p:nvSpPr>
          <p:spPr bwMode="auto">
            <a:xfrm>
              <a:off x="5228" y="1514"/>
              <a:ext cx="460" cy="194"/>
            </a:xfrm>
            <a:prstGeom prst="rect">
              <a:avLst/>
            </a:prstGeom>
            <a:noFill/>
            <a:ln w="38100">
              <a:solidFill>
                <a:srgbClr val="ADADA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dirty="0">
                  <a:solidFill>
                    <a:srgbClr val="B3D9FF"/>
                  </a:solidFill>
                  <a:latin typeface="Tahoma" pitchFamily="34" charset="0"/>
                </a:rPr>
                <a:t>exe</a:t>
              </a:r>
            </a:p>
          </p:txBody>
        </p:sp>
      </p:grpSp>
      <p:grpSp>
        <p:nvGrpSpPr>
          <p:cNvPr id="408597" name="Group 21"/>
          <p:cNvGrpSpPr>
            <a:grpSpLocks/>
          </p:cNvGrpSpPr>
          <p:nvPr/>
        </p:nvGrpSpPr>
        <p:grpSpPr bwMode="auto">
          <a:xfrm>
            <a:off x="250825" y="2481263"/>
            <a:ext cx="1392238" cy="1409700"/>
            <a:chOff x="149" y="1503"/>
            <a:chExt cx="877" cy="888"/>
          </a:xfrm>
        </p:grpSpPr>
        <p:sp>
          <p:nvSpPr>
            <p:cNvPr id="408581" name="Text Box 5"/>
            <p:cNvSpPr txBox="1">
              <a:spLocks noChangeArrowheads="1"/>
            </p:cNvSpPr>
            <p:nvPr/>
          </p:nvSpPr>
          <p:spPr bwMode="auto">
            <a:xfrm>
              <a:off x="149" y="1503"/>
              <a:ext cx="877" cy="888"/>
            </a:xfrm>
            <a:prstGeom prst="rect">
              <a:avLst/>
            </a:prstGeom>
            <a:noFill/>
            <a:ln w="38100">
              <a:solidFill>
                <a:srgbClr val="ADADA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dirty="0">
                <a:solidFill>
                  <a:srgbClr val="B3D9FF"/>
                </a:solidFill>
                <a:latin typeface="Tahoma" pitchFamily="34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en-US" sz="2000" dirty="0">
                  <a:solidFill>
                    <a:srgbClr val="B3D9FF"/>
                  </a:solidFill>
                  <a:latin typeface="Tahoma" pitchFamily="34" charset="0"/>
                </a:rPr>
                <a:t>Source</a:t>
              </a:r>
            </a:p>
            <a:p>
              <a:pPr algn="ctr">
                <a:spcBef>
                  <a:spcPct val="50000"/>
                </a:spcBef>
              </a:pPr>
              <a:r>
                <a:rPr lang="en-US" sz="2000" dirty="0">
                  <a:solidFill>
                    <a:srgbClr val="B3D9FF"/>
                  </a:solidFill>
                  <a:latin typeface="Tahoma" pitchFamily="34" charset="0"/>
                </a:rPr>
                <a:t>text </a:t>
              </a:r>
            </a:p>
          </p:txBody>
        </p:sp>
        <p:sp>
          <p:nvSpPr>
            <p:cNvPr id="408582" name="Text Box 6"/>
            <p:cNvSpPr txBox="1">
              <a:spLocks noChangeArrowheads="1"/>
            </p:cNvSpPr>
            <p:nvPr/>
          </p:nvSpPr>
          <p:spPr bwMode="auto">
            <a:xfrm>
              <a:off x="564" y="1503"/>
              <a:ext cx="458" cy="194"/>
            </a:xfrm>
            <a:prstGeom prst="rect">
              <a:avLst/>
            </a:prstGeom>
            <a:noFill/>
            <a:ln w="38100">
              <a:solidFill>
                <a:srgbClr val="ADADA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dirty="0">
                  <a:solidFill>
                    <a:srgbClr val="B3D9FF"/>
                  </a:solidFill>
                  <a:latin typeface="Tahoma" pitchFamily="34" charset="0"/>
                </a:rPr>
                <a:t>txt</a:t>
              </a:r>
            </a:p>
          </p:txBody>
        </p:sp>
      </p:grpSp>
      <p:sp>
        <p:nvSpPr>
          <p:cNvPr id="408583" name="Text Box 7"/>
          <p:cNvSpPr txBox="1">
            <a:spLocks noChangeArrowheads="1"/>
          </p:cNvSpPr>
          <p:nvPr/>
        </p:nvSpPr>
        <p:spPr bwMode="auto">
          <a:xfrm>
            <a:off x="3443288" y="2763838"/>
            <a:ext cx="2093912" cy="8175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latin typeface="Tahoma" pitchFamily="34" charset="0"/>
              </a:rPr>
              <a:t>Semantic</a:t>
            </a:r>
          </a:p>
          <a:p>
            <a:pPr algn="ctr">
              <a:spcBef>
                <a:spcPct val="50000"/>
              </a:spcBef>
            </a:pPr>
            <a:r>
              <a:rPr lang="en-US" sz="1800" dirty="0">
                <a:latin typeface="Tahoma" pitchFamily="34" charset="0"/>
              </a:rPr>
              <a:t>Representation</a:t>
            </a:r>
          </a:p>
        </p:txBody>
      </p:sp>
      <p:sp>
        <p:nvSpPr>
          <p:cNvPr id="408584" name="Text Box 8"/>
          <p:cNvSpPr txBox="1">
            <a:spLocks noChangeArrowheads="1"/>
          </p:cNvSpPr>
          <p:nvPr/>
        </p:nvSpPr>
        <p:spPr bwMode="auto">
          <a:xfrm>
            <a:off x="5611813" y="2763838"/>
            <a:ext cx="1333500" cy="8175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 smtClean="0">
                <a:latin typeface="Tahoma" pitchFamily="34" charset="0"/>
              </a:rPr>
              <a:t>Backend</a:t>
            </a:r>
            <a:endParaRPr lang="en-US" sz="1800" dirty="0">
              <a:latin typeface="Tahoma" pitchFamily="34" charset="0"/>
            </a:endParaRPr>
          </a:p>
        </p:txBody>
      </p:sp>
      <p:cxnSp>
        <p:nvCxnSpPr>
          <p:cNvPr id="408585" name="AutoShape 9"/>
          <p:cNvCxnSpPr>
            <a:cxnSpLocks noChangeShapeType="1"/>
            <a:stCxn id="408581" idx="3"/>
            <a:endCxn id="408589" idx="1"/>
          </p:cNvCxnSpPr>
          <p:nvPr/>
        </p:nvCxnSpPr>
        <p:spPr bwMode="auto">
          <a:xfrm flipV="1">
            <a:off x="1662113" y="3181350"/>
            <a:ext cx="212725" cy="47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8586" name="AutoShape 10"/>
          <p:cNvCxnSpPr>
            <a:cxnSpLocks noChangeShapeType="1"/>
            <a:stCxn id="408589" idx="3"/>
            <a:endCxn id="408579" idx="1"/>
          </p:cNvCxnSpPr>
          <p:nvPr/>
        </p:nvCxnSpPr>
        <p:spPr bwMode="auto">
          <a:xfrm>
            <a:off x="7088188" y="3181350"/>
            <a:ext cx="228600" cy="47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8587" name="Text Box 11"/>
          <p:cNvSpPr txBox="1">
            <a:spLocks noChangeArrowheads="1"/>
          </p:cNvSpPr>
          <p:nvPr/>
        </p:nvSpPr>
        <p:spPr bwMode="auto">
          <a:xfrm>
            <a:off x="3314700" y="1676400"/>
            <a:ext cx="2109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Tahoma" pitchFamily="34" charset="0"/>
              </a:rPr>
              <a:t>Compiler</a:t>
            </a:r>
          </a:p>
        </p:txBody>
      </p:sp>
      <p:cxnSp>
        <p:nvCxnSpPr>
          <p:cNvPr id="408588" name="AutoShape 12"/>
          <p:cNvCxnSpPr>
            <a:cxnSpLocks noChangeShapeType="1"/>
            <a:stCxn id="408589" idx="1"/>
            <a:endCxn id="408589" idx="1"/>
          </p:cNvCxnSpPr>
          <p:nvPr/>
        </p:nvCxnSpPr>
        <p:spPr bwMode="auto">
          <a:xfrm>
            <a:off x="1874838" y="3181350"/>
            <a:ext cx="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8589" name="Rectangle 13"/>
          <p:cNvSpPr>
            <a:spLocks noChangeArrowheads="1"/>
          </p:cNvSpPr>
          <p:nvPr/>
        </p:nvSpPr>
        <p:spPr bwMode="auto">
          <a:xfrm>
            <a:off x="1893888" y="2324100"/>
            <a:ext cx="5175250" cy="1714500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8590" name="Text Box 14"/>
          <p:cNvSpPr txBox="1">
            <a:spLocks noChangeArrowheads="1"/>
          </p:cNvSpPr>
          <p:nvPr/>
        </p:nvSpPr>
        <p:spPr bwMode="auto">
          <a:xfrm>
            <a:off x="2019300" y="2763837"/>
            <a:ext cx="1349375" cy="80600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 smtClean="0">
                <a:latin typeface="Tahoma" pitchFamily="34" charset="0"/>
              </a:rPr>
              <a:t>Frontend</a:t>
            </a:r>
            <a:endParaRPr lang="en-US" sz="1800" dirty="0">
              <a:latin typeface="Tahoma" pitchFamily="34" charset="0"/>
            </a:endParaRPr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1838163" y="4471731"/>
            <a:ext cx="762000" cy="1447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en-US" sz="1200" dirty="0">
                <a:latin typeface="Tahoma" pitchFamily="34" charset="0"/>
              </a:rPr>
              <a:t>Lexical</a:t>
            </a:r>
            <a:br>
              <a:rPr lang="en-US" sz="1200" dirty="0">
                <a:latin typeface="Tahoma" pitchFamily="34" charset="0"/>
              </a:rPr>
            </a:br>
            <a:r>
              <a:rPr lang="en-US" sz="1200" dirty="0">
                <a:latin typeface="Tahoma" pitchFamily="34" charset="0"/>
              </a:rPr>
              <a:t>Analysis</a:t>
            </a:r>
          </a:p>
        </p:txBody>
      </p:sp>
      <p:sp>
        <p:nvSpPr>
          <p:cNvPr id="19" name="Text Box 24"/>
          <p:cNvSpPr txBox="1">
            <a:spLocks noChangeArrowheads="1"/>
          </p:cNvSpPr>
          <p:nvPr/>
        </p:nvSpPr>
        <p:spPr bwMode="auto">
          <a:xfrm>
            <a:off x="2681126" y="4471731"/>
            <a:ext cx="779462" cy="1447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en-US" sz="1200">
                <a:latin typeface="Tahoma" pitchFamily="34" charset="0"/>
              </a:rPr>
              <a:t>Syntax Analysis</a:t>
            </a:r>
          </a:p>
          <a:p>
            <a:pPr algn="ctr">
              <a:spcBef>
                <a:spcPct val="50000"/>
              </a:spcBef>
            </a:pPr>
            <a:r>
              <a:rPr lang="en-US" sz="1200">
                <a:latin typeface="Tahoma" pitchFamily="34" charset="0"/>
              </a:rPr>
              <a:t>Parsing</a:t>
            </a:r>
          </a:p>
        </p:txBody>
      </p:sp>
      <p:sp>
        <p:nvSpPr>
          <p:cNvPr id="20" name="Text Box 26"/>
          <p:cNvSpPr txBox="1">
            <a:spLocks noChangeArrowheads="1"/>
          </p:cNvSpPr>
          <p:nvPr/>
        </p:nvSpPr>
        <p:spPr bwMode="auto">
          <a:xfrm>
            <a:off x="3648243" y="4471731"/>
            <a:ext cx="838200" cy="1447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en-US" sz="1200" dirty="0" smtClean="0">
                <a:latin typeface="Tahoma" pitchFamily="34" charset="0"/>
              </a:rPr>
              <a:t>Semantic </a:t>
            </a:r>
            <a:br>
              <a:rPr lang="en-US" sz="1200" dirty="0" smtClean="0">
                <a:latin typeface="Tahoma" pitchFamily="34" charset="0"/>
              </a:rPr>
            </a:br>
            <a:r>
              <a:rPr lang="en-US" sz="1200" dirty="0" smtClean="0">
                <a:latin typeface="Tahoma" pitchFamily="34" charset="0"/>
              </a:rPr>
              <a:t>Analysis</a:t>
            </a:r>
            <a:endParaRPr lang="en-US" sz="1200" dirty="0">
              <a:latin typeface="Tahoma" pitchFamily="34" charset="0"/>
            </a:endParaRPr>
          </a:p>
        </p:txBody>
      </p:sp>
      <p:sp>
        <p:nvSpPr>
          <p:cNvPr id="21" name="Text Box 27"/>
          <p:cNvSpPr txBox="1">
            <a:spLocks noChangeArrowheads="1"/>
          </p:cNvSpPr>
          <p:nvPr/>
        </p:nvSpPr>
        <p:spPr bwMode="auto">
          <a:xfrm>
            <a:off x="4544713" y="4471731"/>
            <a:ext cx="1219200" cy="1447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en-US" sz="1200" dirty="0" smtClean="0">
                <a:latin typeface="Tahoma" pitchFamily="34" charset="0"/>
              </a:rPr>
              <a:t>Intermediate</a:t>
            </a:r>
            <a:r>
              <a:rPr lang="en-US" sz="1200" dirty="0">
                <a:latin typeface="Tahoma" pitchFamily="34" charset="0"/>
              </a:rPr>
              <a:t/>
            </a:r>
            <a:br>
              <a:rPr lang="en-US" sz="1200" dirty="0">
                <a:latin typeface="Tahoma" pitchFamily="34" charset="0"/>
              </a:rPr>
            </a:br>
            <a:r>
              <a:rPr lang="en-US" sz="1200" dirty="0" smtClean="0">
                <a:latin typeface="Tahoma" pitchFamily="34" charset="0"/>
              </a:rPr>
              <a:t>Representation</a:t>
            </a:r>
            <a:endParaRPr lang="en-US" sz="1200" dirty="0">
              <a:latin typeface="Tahoma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1200" dirty="0">
                <a:latin typeface="Tahoma" pitchFamily="34" charset="0"/>
              </a:rPr>
              <a:t>(IR)</a:t>
            </a:r>
          </a:p>
        </p:txBody>
      </p:sp>
      <p:sp>
        <p:nvSpPr>
          <p:cNvPr id="22" name="Text Box 28"/>
          <p:cNvSpPr txBox="1">
            <a:spLocks noChangeArrowheads="1"/>
          </p:cNvSpPr>
          <p:nvPr/>
        </p:nvSpPr>
        <p:spPr bwMode="auto">
          <a:xfrm>
            <a:off x="6000078" y="4471731"/>
            <a:ext cx="1066800" cy="1447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en-US" sz="1200" dirty="0">
                <a:latin typeface="Tahoma" pitchFamily="34" charset="0"/>
              </a:rPr>
              <a:t>Code</a:t>
            </a:r>
          </a:p>
          <a:p>
            <a:pPr algn="ctr">
              <a:spcBef>
                <a:spcPct val="50000"/>
              </a:spcBef>
            </a:pPr>
            <a:r>
              <a:rPr lang="en-US" sz="1200" dirty="0" smtClean="0">
                <a:latin typeface="Tahoma" pitchFamily="34" charset="0"/>
              </a:rPr>
              <a:t>Generation</a:t>
            </a:r>
            <a:endParaRPr lang="en-US" sz="1200" dirty="0">
              <a:latin typeface="Tahoma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solidFill>
            <a:srgbClr val="CCFFCC"/>
          </a:solidFill>
        </p:spPr>
        <p:txBody>
          <a:bodyPr/>
          <a:lstStyle/>
          <a:p>
            <a:r>
              <a:rPr lang="en-US" dirty="0" smtClean="0"/>
              <a:t>Dead Code Elimination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assignment to a variable v is called </a:t>
            </a:r>
            <a:r>
              <a:rPr lang="en-US" dirty="0" smtClean="0">
                <a:solidFill>
                  <a:srgbClr val="0000FF"/>
                </a:solidFill>
              </a:rPr>
              <a:t>dead</a:t>
            </a:r>
            <a:r>
              <a:rPr lang="en-US" dirty="0" smtClean="0"/>
              <a:t> if the value of that assignment is never read anywhere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Dead code elimination </a:t>
            </a:r>
            <a:r>
              <a:rPr lang="en-US" dirty="0" smtClean="0"/>
              <a:t>removes dead assignments from IR</a:t>
            </a:r>
          </a:p>
          <a:p>
            <a:r>
              <a:rPr lang="en-US" dirty="0" smtClean="0"/>
              <a:t>Determining whether an assignment is dead depends on what variable is being assigned to and when it's being assigned</a:t>
            </a:r>
            <a:endParaRPr lang="he-I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61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Live variables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analysis corresponding to dead code elimination is called </a:t>
            </a:r>
            <a:r>
              <a:rPr lang="en-US" dirty="0" smtClean="0">
                <a:solidFill>
                  <a:srgbClr val="0000FF"/>
                </a:solidFill>
              </a:rPr>
              <a:t>liveness analysis</a:t>
            </a:r>
          </a:p>
          <a:p>
            <a:r>
              <a:rPr lang="en-US" dirty="0" smtClean="0"/>
              <a:t>A variable is </a:t>
            </a:r>
            <a:r>
              <a:rPr lang="en-US" dirty="0" smtClean="0">
                <a:solidFill>
                  <a:srgbClr val="0000FF"/>
                </a:solidFill>
              </a:rPr>
              <a:t>live</a:t>
            </a:r>
            <a:r>
              <a:rPr lang="en-US" dirty="0" smtClean="0"/>
              <a:t> at a point in a program if later in the program its value will be read before it is written to again</a:t>
            </a:r>
          </a:p>
          <a:p>
            <a:r>
              <a:rPr lang="en-US" dirty="0" smtClean="0"/>
              <a:t>Dead code elimination works by computing liveness for each variable, then eliminating assignments to dead variables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101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21289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vs. </a:t>
            </a:r>
            <a:r>
              <a:rPr lang="en-US" dirty="0"/>
              <a:t>g</a:t>
            </a:r>
            <a:r>
              <a:rPr lang="en-US" dirty="0" smtClean="0"/>
              <a:t>lobal optimizations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optimization is </a:t>
            </a:r>
            <a:r>
              <a:rPr lang="en-US" dirty="0" smtClean="0">
                <a:solidFill>
                  <a:srgbClr val="0000FF"/>
                </a:solidFill>
              </a:rPr>
              <a:t>local</a:t>
            </a:r>
            <a:r>
              <a:rPr lang="en-US" dirty="0" smtClean="0"/>
              <a:t> if it works on just a single basic block</a:t>
            </a:r>
          </a:p>
          <a:p>
            <a:r>
              <a:rPr lang="en-US" dirty="0" smtClean="0"/>
              <a:t>An optimization is </a:t>
            </a:r>
            <a:r>
              <a:rPr lang="en-US" dirty="0" smtClean="0">
                <a:solidFill>
                  <a:srgbClr val="0000FF"/>
                </a:solidFill>
              </a:rPr>
              <a:t>global</a:t>
            </a:r>
            <a:r>
              <a:rPr lang="en-US" dirty="0" smtClean="0"/>
              <a:t> if it works on an entire control-flow graph of a procedure</a:t>
            </a:r>
          </a:p>
          <a:p>
            <a:endParaRPr lang="en-US" sz="1400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An optimization is </a:t>
            </a:r>
            <a:r>
              <a:rPr lang="en-US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interprocedural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if it works across the control-flow graphs of multiple procedure</a:t>
            </a:r>
          </a:p>
          <a:p>
            <a:pPr lvl="1"/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We won't talk about this in this course</a:t>
            </a:r>
            <a:endParaRPr lang="he-IL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41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Abstract Interpretation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Theoretical foundations of program analysis</a:t>
            </a:r>
          </a:p>
          <a:p>
            <a:endParaRPr lang="en-US" dirty="0"/>
          </a:p>
          <a:p>
            <a:r>
              <a:rPr lang="en-US" dirty="0" err="1" smtClean="0"/>
              <a:t>Cousot</a:t>
            </a:r>
            <a:r>
              <a:rPr lang="en-US" dirty="0" smtClean="0"/>
              <a:t> and </a:t>
            </a:r>
            <a:r>
              <a:rPr lang="en-US" dirty="0" err="1" smtClean="0"/>
              <a:t>Cousot</a:t>
            </a:r>
            <a:r>
              <a:rPr lang="en-US" dirty="0" smtClean="0"/>
              <a:t> 1977</a:t>
            </a:r>
          </a:p>
          <a:p>
            <a:endParaRPr lang="en-US" dirty="0"/>
          </a:p>
          <a:p>
            <a:r>
              <a:rPr lang="en-US" dirty="0" smtClean="0"/>
              <a:t>Abstract meaning of programs</a:t>
            </a:r>
          </a:p>
          <a:p>
            <a:pPr lvl="1"/>
            <a:r>
              <a:rPr lang="en-US" dirty="0" smtClean="0"/>
              <a:t>Executed at compile time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13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09991" y="0"/>
            <a:ext cx="7772400" cy="1143000"/>
          </a:xfrm>
        </p:spPr>
        <p:txBody>
          <a:bodyPr/>
          <a:lstStyle/>
          <a:p>
            <a:r>
              <a:rPr lang="en-US" dirty="0" smtClean="0"/>
              <a:t>Join semilattices and ordering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104</a:t>
            </a:fld>
            <a:endParaRPr lang="he-IL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987824" y="5301208"/>
            <a:ext cx="1656184" cy="36004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 rtl="0"/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{}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95536" y="4077072"/>
            <a:ext cx="1656184" cy="36004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 rtl="0"/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{a}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987824" y="4077072"/>
            <a:ext cx="1656184" cy="36004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 rtl="0"/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{b}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580112" y="4077072"/>
            <a:ext cx="1656184" cy="36004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 rtl="0"/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{c}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95536" y="2636912"/>
            <a:ext cx="1656184" cy="36004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 rtl="0"/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{a, b}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2987824" y="2636912"/>
            <a:ext cx="1656184" cy="36004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 rtl="0"/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{a, c}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5580112" y="2636912"/>
            <a:ext cx="1656184" cy="36004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 rtl="0"/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{b, c}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2987824" y="1412776"/>
            <a:ext cx="1656184" cy="36004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 rtl="0"/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{a, b, c}</a:t>
            </a:r>
          </a:p>
        </p:txBody>
      </p:sp>
      <p:cxnSp>
        <p:nvCxnSpPr>
          <p:cNvPr id="14" name="מחבר חץ ישר 13"/>
          <p:cNvCxnSpPr>
            <a:stCxn id="5" idx="0"/>
            <a:endCxn id="7" idx="2"/>
          </p:cNvCxnSpPr>
          <p:nvPr/>
        </p:nvCxnSpPr>
        <p:spPr>
          <a:xfrm flipV="1">
            <a:off x="3815916" y="4437112"/>
            <a:ext cx="0" cy="864096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מחבר חץ ישר 14"/>
          <p:cNvCxnSpPr>
            <a:stCxn id="5" idx="0"/>
            <a:endCxn id="8" idx="2"/>
          </p:cNvCxnSpPr>
          <p:nvPr/>
        </p:nvCxnSpPr>
        <p:spPr>
          <a:xfrm flipV="1">
            <a:off x="3815916" y="4437112"/>
            <a:ext cx="2592288" cy="864096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מחבר חץ ישר 17"/>
          <p:cNvCxnSpPr>
            <a:stCxn id="5" idx="0"/>
            <a:endCxn id="6" idx="2"/>
          </p:cNvCxnSpPr>
          <p:nvPr/>
        </p:nvCxnSpPr>
        <p:spPr>
          <a:xfrm flipH="1" flipV="1">
            <a:off x="1223628" y="4437112"/>
            <a:ext cx="2592288" cy="864096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מחבר חץ ישר 20"/>
          <p:cNvCxnSpPr>
            <a:stCxn id="6" idx="0"/>
            <a:endCxn id="9" idx="2"/>
          </p:cNvCxnSpPr>
          <p:nvPr/>
        </p:nvCxnSpPr>
        <p:spPr>
          <a:xfrm flipV="1">
            <a:off x="1223628" y="2996952"/>
            <a:ext cx="0" cy="108012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מחבר חץ ישר 23"/>
          <p:cNvCxnSpPr>
            <a:stCxn id="6" idx="0"/>
            <a:endCxn id="10" idx="2"/>
          </p:cNvCxnSpPr>
          <p:nvPr/>
        </p:nvCxnSpPr>
        <p:spPr>
          <a:xfrm flipV="1">
            <a:off x="1223628" y="2996952"/>
            <a:ext cx="2592288" cy="108012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מחבר חץ ישר 26"/>
          <p:cNvCxnSpPr>
            <a:stCxn id="7" idx="0"/>
            <a:endCxn id="9" idx="2"/>
          </p:cNvCxnSpPr>
          <p:nvPr/>
        </p:nvCxnSpPr>
        <p:spPr>
          <a:xfrm flipH="1" flipV="1">
            <a:off x="1223628" y="2996952"/>
            <a:ext cx="2592288" cy="108012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מחבר חץ ישר 30"/>
          <p:cNvCxnSpPr>
            <a:stCxn id="7" idx="0"/>
            <a:endCxn id="11" idx="2"/>
          </p:cNvCxnSpPr>
          <p:nvPr/>
        </p:nvCxnSpPr>
        <p:spPr>
          <a:xfrm flipV="1">
            <a:off x="3815916" y="2996952"/>
            <a:ext cx="2592288" cy="108012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מחבר חץ ישר 33"/>
          <p:cNvCxnSpPr>
            <a:stCxn id="8" idx="0"/>
            <a:endCxn id="11" idx="2"/>
          </p:cNvCxnSpPr>
          <p:nvPr/>
        </p:nvCxnSpPr>
        <p:spPr>
          <a:xfrm flipV="1">
            <a:off x="6408204" y="2996952"/>
            <a:ext cx="0" cy="108012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מחבר חץ ישר 37"/>
          <p:cNvCxnSpPr>
            <a:stCxn id="8" idx="0"/>
            <a:endCxn id="10" idx="2"/>
          </p:cNvCxnSpPr>
          <p:nvPr/>
        </p:nvCxnSpPr>
        <p:spPr>
          <a:xfrm flipH="1" flipV="1">
            <a:off x="3815916" y="2996952"/>
            <a:ext cx="2592288" cy="108012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מחבר חץ ישר 40"/>
          <p:cNvCxnSpPr>
            <a:stCxn id="11" idx="0"/>
            <a:endCxn id="12" idx="2"/>
          </p:cNvCxnSpPr>
          <p:nvPr/>
        </p:nvCxnSpPr>
        <p:spPr>
          <a:xfrm flipH="1" flipV="1">
            <a:off x="3815916" y="1772816"/>
            <a:ext cx="2592288" cy="864096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מחבר חץ ישר 43"/>
          <p:cNvCxnSpPr>
            <a:stCxn id="10" idx="0"/>
            <a:endCxn id="12" idx="2"/>
          </p:cNvCxnSpPr>
          <p:nvPr/>
        </p:nvCxnSpPr>
        <p:spPr>
          <a:xfrm flipV="1">
            <a:off x="3815916" y="1772816"/>
            <a:ext cx="0" cy="864096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מחבר חץ ישר 46"/>
          <p:cNvCxnSpPr>
            <a:stCxn id="9" idx="0"/>
            <a:endCxn id="12" idx="2"/>
          </p:cNvCxnSpPr>
          <p:nvPr/>
        </p:nvCxnSpPr>
        <p:spPr>
          <a:xfrm flipV="1">
            <a:off x="1223628" y="1772816"/>
            <a:ext cx="2592288" cy="864096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חץ למעלה-למטה 24"/>
          <p:cNvSpPr/>
          <p:nvPr/>
        </p:nvSpPr>
        <p:spPr>
          <a:xfrm>
            <a:off x="7714375" y="1628800"/>
            <a:ext cx="484632" cy="3816424"/>
          </a:xfrm>
          <a:prstGeom prst="upDown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he-IL" dirty="0" smtClean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01116" y="1124744"/>
            <a:ext cx="1311151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 rtl="0"/>
            <a:r>
              <a:rPr lang="en-US" sz="2800" dirty="0" smtClean="0">
                <a:latin typeface="+mn-lt"/>
              </a:rPr>
              <a:t>Greater</a:t>
            </a:r>
            <a:endParaRPr lang="he-IL" sz="2800" dirty="0" smtClean="0">
              <a:latin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16992" y="5445224"/>
            <a:ext cx="1079398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 rtl="0"/>
            <a:r>
              <a:rPr lang="en-US" sz="2800" dirty="0" smtClean="0">
                <a:latin typeface="+mn-lt"/>
              </a:rPr>
              <a:t>Lower</a:t>
            </a:r>
            <a:endParaRPr lang="he-IL" sz="28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551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 semilattice for constant propagation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1224136"/>
          </a:xfrm>
        </p:spPr>
        <p:txBody>
          <a:bodyPr/>
          <a:lstStyle/>
          <a:p>
            <a:r>
              <a:rPr lang="en-US" dirty="0" smtClean="0"/>
              <a:t>One possible semilattice for this analysis is shown here (for each variable):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105</a:t>
            </a:fld>
            <a:endParaRPr lang="he-IL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657668" y="4149080"/>
            <a:ext cx="1695534" cy="360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l" rtl="0"/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Undefined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283967" y="3248980"/>
            <a:ext cx="432048" cy="360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 rtl="0"/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203848" y="3248980"/>
            <a:ext cx="600066" cy="360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 rtl="0"/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-1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267744" y="3248980"/>
            <a:ext cx="624069" cy="360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 rtl="0"/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-2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196068" y="3248980"/>
            <a:ext cx="432048" cy="360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 rtl="0"/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1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6108169" y="3248980"/>
            <a:ext cx="432048" cy="360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 rtl="0"/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2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7020272" y="3248980"/>
            <a:ext cx="720080" cy="3600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 rtl="0"/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...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1259632" y="3248980"/>
            <a:ext cx="720080" cy="3600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 rtl="0"/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...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3308514" y="2276872"/>
            <a:ext cx="2376264" cy="360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l" rtl="0"/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Not-a-constant</a:t>
            </a:r>
          </a:p>
        </p:txBody>
      </p:sp>
      <p:cxnSp>
        <p:nvCxnSpPr>
          <p:cNvPr id="14" name="מחבר חץ ישר 13"/>
          <p:cNvCxnSpPr>
            <a:stCxn id="5" idx="0"/>
            <a:endCxn id="6" idx="2"/>
          </p:cNvCxnSpPr>
          <p:nvPr/>
        </p:nvCxnSpPr>
        <p:spPr>
          <a:xfrm flipH="1" flipV="1">
            <a:off x="4499991" y="3609020"/>
            <a:ext cx="5444" cy="54006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מחבר חץ ישר 16"/>
          <p:cNvCxnSpPr>
            <a:stCxn id="5" idx="0"/>
            <a:endCxn id="9" idx="2"/>
          </p:cNvCxnSpPr>
          <p:nvPr/>
        </p:nvCxnSpPr>
        <p:spPr>
          <a:xfrm flipV="1">
            <a:off x="4505435" y="3609020"/>
            <a:ext cx="906657" cy="54006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מחבר חץ ישר 19"/>
          <p:cNvCxnSpPr>
            <a:stCxn id="5" idx="0"/>
            <a:endCxn id="10" idx="2"/>
          </p:cNvCxnSpPr>
          <p:nvPr/>
        </p:nvCxnSpPr>
        <p:spPr>
          <a:xfrm flipV="1">
            <a:off x="4505435" y="3609020"/>
            <a:ext cx="1818758" cy="54006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מחבר חץ ישר 23"/>
          <p:cNvCxnSpPr>
            <a:stCxn id="5" idx="0"/>
            <a:endCxn id="11" idx="2"/>
          </p:cNvCxnSpPr>
          <p:nvPr/>
        </p:nvCxnSpPr>
        <p:spPr>
          <a:xfrm flipV="1">
            <a:off x="4505435" y="3609020"/>
            <a:ext cx="2874877" cy="54006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מחבר חץ ישר 26"/>
          <p:cNvCxnSpPr>
            <a:stCxn id="5" idx="0"/>
            <a:endCxn id="7" idx="2"/>
          </p:cNvCxnSpPr>
          <p:nvPr/>
        </p:nvCxnSpPr>
        <p:spPr>
          <a:xfrm flipH="1" flipV="1">
            <a:off x="3503881" y="3609020"/>
            <a:ext cx="1001554" cy="54006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מחבר חץ ישר 29"/>
          <p:cNvCxnSpPr>
            <a:stCxn id="5" idx="0"/>
            <a:endCxn id="8" idx="2"/>
          </p:cNvCxnSpPr>
          <p:nvPr/>
        </p:nvCxnSpPr>
        <p:spPr>
          <a:xfrm flipH="1" flipV="1">
            <a:off x="2579779" y="3609020"/>
            <a:ext cx="1925656" cy="54006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מחבר חץ ישר 32"/>
          <p:cNvCxnSpPr>
            <a:stCxn id="5" idx="0"/>
            <a:endCxn id="12" idx="2"/>
          </p:cNvCxnSpPr>
          <p:nvPr/>
        </p:nvCxnSpPr>
        <p:spPr>
          <a:xfrm flipH="1" flipV="1">
            <a:off x="1619672" y="3609020"/>
            <a:ext cx="2885763" cy="54006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מחבר חץ ישר 35"/>
          <p:cNvCxnSpPr>
            <a:stCxn id="11" idx="0"/>
            <a:endCxn id="13" idx="2"/>
          </p:cNvCxnSpPr>
          <p:nvPr/>
        </p:nvCxnSpPr>
        <p:spPr>
          <a:xfrm flipH="1" flipV="1">
            <a:off x="4496646" y="2636912"/>
            <a:ext cx="2883666" cy="612068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מחבר חץ ישר 38"/>
          <p:cNvCxnSpPr>
            <a:stCxn id="10" idx="0"/>
            <a:endCxn id="13" idx="2"/>
          </p:cNvCxnSpPr>
          <p:nvPr/>
        </p:nvCxnSpPr>
        <p:spPr>
          <a:xfrm flipH="1" flipV="1">
            <a:off x="4496646" y="2636912"/>
            <a:ext cx="1827547" cy="612068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מחבר חץ ישר 41"/>
          <p:cNvCxnSpPr>
            <a:stCxn id="9" idx="0"/>
            <a:endCxn id="13" idx="2"/>
          </p:cNvCxnSpPr>
          <p:nvPr/>
        </p:nvCxnSpPr>
        <p:spPr>
          <a:xfrm flipH="1" flipV="1">
            <a:off x="4496646" y="2636912"/>
            <a:ext cx="915446" cy="612068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מחבר חץ ישר 44"/>
          <p:cNvCxnSpPr>
            <a:stCxn id="6" idx="0"/>
            <a:endCxn id="13" idx="2"/>
          </p:cNvCxnSpPr>
          <p:nvPr/>
        </p:nvCxnSpPr>
        <p:spPr>
          <a:xfrm flipH="1" flipV="1">
            <a:off x="4496646" y="2636912"/>
            <a:ext cx="3345" cy="612068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מחבר חץ ישר 47"/>
          <p:cNvCxnSpPr>
            <a:stCxn id="7" idx="0"/>
            <a:endCxn id="13" idx="2"/>
          </p:cNvCxnSpPr>
          <p:nvPr/>
        </p:nvCxnSpPr>
        <p:spPr>
          <a:xfrm flipV="1">
            <a:off x="3503881" y="2636912"/>
            <a:ext cx="992765" cy="612068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מחבר חץ ישר 50"/>
          <p:cNvCxnSpPr>
            <a:stCxn id="8" idx="0"/>
            <a:endCxn id="13" idx="2"/>
          </p:cNvCxnSpPr>
          <p:nvPr/>
        </p:nvCxnSpPr>
        <p:spPr>
          <a:xfrm flipV="1">
            <a:off x="2579779" y="2636912"/>
            <a:ext cx="1916867" cy="612068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מחבר חץ ישר 53"/>
          <p:cNvCxnSpPr>
            <a:stCxn id="12" idx="0"/>
            <a:endCxn id="13" idx="2"/>
          </p:cNvCxnSpPr>
          <p:nvPr/>
        </p:nvCxnSpPr>
        <p:spPr>
          <a:xfrm flipV="1">
            <a:off x="1619672" y="2636912"/>
            <a:ext cx="2876974" cy="612068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סוגר מסולסל שמאלי 56"/>
          <p:cNvSpPr/>
          <p:nvPr/>
        </p:nvSpPr>
        <p:spPr>
          <a:xfrm rot="16200000">
            <a:off x="4175956" y="1727520"/>
            <a:ext cx="504056" cy="633670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8" name="TextBox 57"/>
          <p:cNvSpPr txBox="1"/>
          <p:nvPr/>
        </p:nvSpPr>
        <p:spPr>
          <a:xfrm>
            <a:off x="3055898" y="5219908"/>
            <a:ext cx="2740238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 rtl="0"/>
            <a:r>
              <a:rPr lang="en-US" dirty="0" smtClean="0"/>
              <a:t>The lattice is infinitely wide</a:t>
            </a:r>
            <a:endParaRPr lang="he-IL" dirty="0" smtClean="0"/>
          </a:p>
        </p:txBody>
      </p:sp>
    </p:spTree>
    <p:extLst>
      <p:ext uri="{BB962C8B-B14F-4D97-AF65-F5344CB8AC3E}">
        <p14:creationId xmlns:p14="http://schemas.microsoft.com/office/powerpoint/2010/main" val="207952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Monotone transfer functions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A transfer function </a:t>
            </a:r>
            <a:r>
              <a:rPr lang="en-US" i="1" dirty="0" smtClean="0"/>
              <a:t>f</a:t>
            </a:r>
            <a:r>
              <a:rPr lang="en-US" dirty="0" smtClean="0"/>
              <a:t> is </a:t>
            </a:r>
            <a:r>
              <a:rPr lang="en-US" dirty="0" smtClean="0">
                <a:solidFill>
                  <a:srgbClr val="0000FF"/>
                </a:solidFill>
              </a:rPr>
              <a:t>monotone</a:t>
            </a:r>
            <a:r>
              <a:rPr lang="en-US" dirty="0" smtClean="0"/>
              <a:t> </a:t>
            </a:r>
            <a:r>
              <a:rPr lang="en-US" dirty="0" err="1" smtClean="0"/>
              <a:t>iff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               </a:t>
            </a:r>
            <a:r>
              <a:rPr lang="en-US" dirty="0" smtClean="0">
                <a:solidFill>
                  <a:srgbClr val="0000FF"/>
                </a:solidFill>
              </a:rPr>
              <a:t>if x </a:t>
            </a:r>
            <a:r>
              <a:rPr lang="en-US" dirty="0" smtClean="0">
                <a:solidFill>
                  <a:srgbClr val="0000FF"/>
                </a:solidFill>
                <a:sym typeface="Math B"/>
              </a:rPr>
              <a:t></a:t>
            </a:r>
            <a:r>
              <a:rPr lang="en-US" dirty="0" smtClean="0">
                <a:solidFill>
                  <a:srgbClr val="0000FF"/>
                </a:solidFill>
              </a:rPr>
              <a:t> y, then </a:t>
            </a:r>
            <a:r>
              <a:rPr lang="en-US" i="1" dirty="0" smtClean="0">
                <a:solidFill>
                  <a:srgbClr val="0000FF"/>
                </a:solidFill>
              </a:rPr>
              <a:t>f</a:t>
            </a:r>
            <a:r>
              <a:rPr lang="en-US" dirty="0" smtClean="0">
                <a:solidFill>
                  <a:srgbClr val="0000FF"/>
                </a:solidFill>
              </a:rPr>
              <a:t>(x) </a:t>
            </a:r>
            <a:r>
              <a:rPr lang="en-US" dirty="0" smtClean="0">
                <a:solidFill>
                  <a:srgbClr val="0000FF"/>
                </a:solidFill>
                <a:sym typeface="Math B"/>
              </a:rPr>
              <a:t>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i="1" dirty="0" smtClean="0">
                <a:solidFill>
                  <a:srgbClr val="0000FF"/>
                </a:solidFill>
              </a:rPr>
              <a:t>f</a:t>
            </a:r>
            <a:r>
              <a:rPr lang="en-US" dirty="0" smtClean="0">
                <a:solidFill>
                  <a:srgbClr val="0000FF"/>
                </a:solidFill>
              </a:rPr>
              <a:t>(y)</a:t>
            </a:r>
          </a:p>
          <a:p>
            <a:r>
              <a:rPr lang="en-US" dirty="0" smtClean="0"/>
              <a:t>Intuitively, if you know less information about a program point, you can't “gain back” more information about that program point</a:t>
            </a:r>
          </a:p>
          <a:p>
            <a:r>
              <a:rPr lang="en-US" dirty="0" smtClean="0"/>
              <a:t>Many transfer functions are monotone, including those for liveness and constant propagation</a:t>
            </a:r>
          </a:p>
          <a:p>
            <a:r>
              <a:rPr lang="en-US" dirty="0" smtClean="0"/>
              <a:t>Note: </a:t>
            </a:r>
            <a:r>
              <a:rPr lang="en-US" dirty="0" err="1" smtClean="0"/>
              <a:t>Monotonicity</a:t>
            </a:r>
            <a:r>
              <a:rPr lang="en-US" dirty="0" smtClean="0"/>
              <a:t> does </a:t>
            </a:r>
            <a:r>
              <a:rPr lang="en-US" b="1" dirty="0" smtClean="0"/>
              <a:t>not</a:t>
            </a:r>
            <a:r>
              <a:rPr lang="en-US" dirty="0" smtClean="0"/>
              <a:t> mean that </a:t>
            </a:r>
            <a:br>
              <a:rPr lang="en-US" dirty="0" smtClean="0"/>
            </a:br>
            <a:r>
              <a:rPr lang="en-US" dirty="0" smtClean="0"/>
              <a:t> x </a:t>
            </a:r>
            <a:r>
              <a:rPr lang="en-US" dirty="0" smtClean="0">
                <a:sym typeface="Math B"/>
              </a:rPr>
              <a:t></a:t>
            </a:r>
            <a:r>
              <a:rPr lang="en-US" dirty="0" smtClean="0"/>
              <a:t> </a:t>
            </a:r>
            <a:r>
              <a:rPr lang="en-US" i="1" dirty="0" smtClean="0"/>
              <a:t>f</a:t>
            </a:r>
            <a:r>
              <a:rPr lang="en-US" dirty="0" smtClean="0"/>
              <a:t>(x)</a:t>
            </a:r>
          </a:p>
          <a:p>
            <a:pPr lvl="1"/>
            <a:r>
              <a:rPr lang="en-US" dirty="0" smtClean="0"/>
              <a:t>(This is a different property called </a:t>
            </a:r>
            <a:r>
              <a:rPr lang="en-US" dirty="0" err="1" smtClean="0"/>
              <a:t>extensivity</a:t>
            </a:r>
            <a:r>
              <a:rPr lang="en-US" dirty="0" smtClean="0"/>
              <a:t>)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106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0060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grand result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Theorem:</a:t>
            </a:r>
            <a:r>
              <a:rPr lang="en-US" dirty="0" smtClean="0"/>
              <a:t> A dataflow analysis with a </a:t>
            </a:r>
            <a:r>
              <a:rPr lang="en-US" b="1" dirty="0" smtClean="0"/>
              <a:t>finite-height semilattice</a:t>
            </a:r>
            <a:r>
              <a:rPr lang="en-US" dirty="0" smtClean="0"/>
              <a:t> and family of </a:t>
            </a:r>
            <a:r>
              <a:rPr lang="en-US" b="1" dirty="0" smtClean="0"/>
              <a:t>monotone transfer functions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always terminates</a:t>
            </a:r>
          </a:p>
          <a:p>
            <a:r>
              <a:rPr lang="en-US" dirty="0" smtClean="0"/>
              <a:t>Proof sketch:</a:t>
            </a:r>
          </a:p>
          <a:p>
            <a:pPr lvl="1"/>
            <a:r>
              <a:rPr lang="en-US" dirty="0" smtClean="0"/>
              <a:t>The join operator can only bring values up</a:t>
            </a:r>
          </a:p>
          <a:p>
            <a:pPr lvl="1"/>
            <a:r>
              <a:rPr lang="en-US" dirty="0" smtClean="0"/>
              <a:t>Transfer functions can never lower values back down below where they were in the past (</a:t>
            </a:r>
            <a:r>
              <a:rPr lang="en-US" dirty="0" err="1" smtClean="0"/>
              <a:t>monotonicity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Values cannot increase indefinitely (finite height)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107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006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/>
              <a:t>Code generation </a:t>
            </a:r>
            <a:r>
              <a:rPr lang="en-US" dirty="0" smtClean="0"/>
              <a:t>for </a:t>
            </a:r>
            <a:r>
              <a:rPr lang="en-US" dirty="0"/>
              <a:t>procedure calls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Compile time generation of code for procedure invocations</a:t>
            </a:r>
          </a:p>
          <a:p>
            <a:endParaRPr lang="en-US" dirty="0"/>
          </a:p>
          <a:p>
            <a:r>
              <a:rPr lang="en-US" dirty="0"/>
              <a:t>Activation </a:t>
            </a:r>
            <a:r>
              <a:rPr lang="en-US" dirty="0" smtClean="0"/>
              <a:t>Records (aka Stack Frames)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0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Supporting Procedures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Stack</a:t>
            </a:r>
            <a:r>
              <a:rPr lang="en-US" dirty="0" smtClean="0"/>
              <a:t>: a </a:t>
            </a:r>
            <a:r>
              <a:rPr lang="en-US" dirty="0"/>
              <a:t>n</a:t>
            </a:r>
            <a:r>
              <a:rPr lang="en-US" dirty="0" smtClean="0"/>
              <a:t>ew computing environment 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e</a:t>
            </a:r>
            <a:r>
              <a:rPr lang="en-US" dirty="0" smtClean="0">
                <a:solidFill>
                  <a:srgbClr val="000000"/>
                </a:solidFill>
              </a:rPr>
              <a:t>.g., </a:t>
            </a:r>
            <a:r>
              <a:rPr lang="en-US" dirty="0" smtClean="0"/>
              <a:t>temporary memory for </a:t>
            </a:r>
            <a:r>
              <a:rPr lang="en-US" b="1" dirty="0" smtClean="0">
                <a:solidFill>
                  <a:srgbClr val="1A8CFF"/>
                </a:solidFill>
              </a:rPr>
              <a:t>local variables</a:t>
            </a:r>
          </a:p>
          <a:p>
            <a:r>
              <a:rPr lang="en-US" dirty="0"/>
              <a:t>P</a:t>
            </a:r>
            <a:r>
              <a:rPr lang="en-US" dirty="0" smtClean="0"/>
              <a:t>assing information into the new environment</a:t>
            </a:r>
          </a:p>
          <a:p>
            <a:pPr lvl="1"/>
            <a:r>
              <a:rPr lang="en-US" b="1" dirty="0" smtClean="0">
                <a:solidFill>
                  <a:srgbClr val="1A8CFF"/>
                </a:solidFill>
              </a:rPr>
              <a:t>Parameters</a:t>
            </a:r>
          </a:p>
          <a:p>
            <a:r>
              <a:rPr lang="en-US" b="1" dirty="0">
                <a:solidFill>
                  <a:srgbClr val="1A8CFF"/>
                </a:solidFill>
              </a:rPr>
              <a:t>T</a:t>
            </a:r>
            <a:r>
              <a:rPr lang="en-US" b="1" dirty="0" smtClean="0">
                <a:solidFill>
                  <a:srgbClr val="1A8CFF"/>
                </a:solidFill>
              </a:rPr>
              <a:t>ransfer</a:t>
            </a:r>
            <a:r>
              <a:rPr lang="en-US" dirty="0" smtClean="0">
                <a:solidFill>
                  <a:srgbClr val="1A8CFF"/>
                </a:solidFill>
              </a:rPr>
              <a:t> </a:t>
            </a:r>
            <a:r>
              <a:rPr lang="en-US" dirty="0" smtClean="0"/>
              <a:t>of </a:t>
            </a:r>
            <a:r>
              <a:rPr lang="en-US" b="1" dirty="0" smtClean="0">
                <a:solidFill>
                  <a:srgbClr val="1A8CFF"/>
                </a:solidFill>
              </a:rPr>
              <a:t>control</a:t>
            </a:r>
            <a:r>
              <a:rPr lang="en-US" dirty="0" smtClean="0">
                <a:solidFill>
                  <a:srgbClr val="1A8CFF"/>
                </a:solidFill>
              </a:rPr>
              <a:t> </a:t>
            </a:r>
            <a:r>
              <a:rPr lang="en-US" dirty="0" smtClean="0"/>
              <a:t>to/from procedure</a:t>
            </a:r>
            <a:endParaRPr lang="en-US" dirty="0"/>
          </a:p>
          <a:p>
            <a:r>
              <a:rPr lang="en-US" dirty="0"/>
              <a:t>H</a:t>
            </a:r>
            <a:r>
              <a:rPr lang="en-US" dirty="0" smtClean="0"/>
              <a:t>andling return values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7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 smtClean="0"/>
              <a:t>Conceptual Structure of a Compiler</a:t>
            </a:r>
            <a:endParaRPr lang="en-US" dirty="0"/>
          </a:p>
        </p:txBody>
      </p:sp>
      <p:grpSp>
        <p:nvGrpSpPr>
          <p:cNvPr id="408598" name="Group 22"/>
          <p:cNvGrpSpPr>
            <a:grpSpLocks/>
          </p:cNvGrpSpPr>
          <p:nvPr/>
        </p:nvGrpSpPr>
        <p:grpSpPr bwMode="auto">
          <a:xfrm>
            <a:off x="7335838" y="2481263"/>
            <a:ext cx="1693862" cy="1409700"/>
            <a:chOff x="4621" y="1503"/>
            <a:chExt cx="1067" cy="888"/>
          </a:xfrm>
        </p:grpSpPr>
        <p:sp>
          <p:nvSpPr>
            <p:cNvPr id="408579" name="Text Box 3"/>
            <p:cNvSpPr txBox="1">
              <a:spLocks noChangeArrowheads="1"/>
            </p:cNvSpPr>
            <p:nvPr/>
          </p:nvSpPr>
          <p:spPr bwMode="auto">
            <a:xfrm>
              <a:off x="4621" y="1503"/>
              <a:ext cx="1067" cy="888"/>
            </a:xfrm>
            <a:prstGeom prst="rect">
              <a:avLst/>
            </a:prstGeom>
            <a:noFill/>
            <a:ln w="38100">
              <a:solidFill>
                <a:srgbClr val="ADADA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Tahoma" pitchFamily="34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en-US" sz="2000" dirty="0">
                  <a:solidFill>
                    <a:schemeClr val="bg1">
                      <a:lumMod val="20000"/>
                      <a:lumOff val="80000"/>
                    </a:schemeClr>
                  </a:solidFill>
                  <a:latin typeface="Tahoma" pitchFamily="34" charset="0"/>
                </a:rPr>
                <a:t>Executable </a:t>
              </a:r>
            </a:p>
            <a:p>
              <a:pPr algn="ctr">
                <a:spcBef>
                  <a:spcPct val="50000"/>
                </a:spcBef>
              </a:pPr>
              <a:r>
                <a:rPr lang="en-US" sz="2000" dirty="0">
                  <a:solidFill>
                    <a:schemeClr val="bg1">
                      <a:lumMod val="20000"/>
                      <a:lumOff val="80000"/>
                    </a:schemeClr>
                  </a:solidFill>
                  <a:latin typeface="Tahoma" pitchFamily="34" charset="0"/>
                </a:rPr>
                <a:t>code</a:t>
              </a:r>
            </a:p>
          </p:txBody>
        </p:sp>
        <p:sp>
          <p:nvSpPr>
            <p:cNvPr id="408580" name="Text Box 4"/>
            <p:cNvSpPr txBox="1">
              <a:spLocks noChangeArrowheads="1"/>
            </p:cNvSpPr>
            <p:nvPr/>
          </p:nvSpPr>
          <p:spPr bwMode="auto">
            <a:xfrm>
              <a:off x="5228" y="1514"/>
              <a:ext cx="460" cy="194"/>
            </a:xfrm>
            <a:prstGeom prst="rect">
              <a:avLst/>
            </a:prstGeom>
            <a:noFill/>
            <a:ln w="38100">
              <a:solidFill>
                <a:srgbClr val="ADADA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dirty="0">
                  <a:solidFill>
                    <a:srgbClr val="B3D9FF"/>
                  </a:solidFill>
                  <a:latin typeface="Tahoma" pitchFamily="34" charset="0"/>
                </a:rPr>
                <a:t>exe</a:t>
              </a:r>
            </a:p>
          </p:txBody>
        </p:sp>
      </p:grpSp>
      <p:grpSp>
        <p:nvGrpSpPr>
          <p:cNvPr id="408597" name="Group 21"/>
          <p:cNvGrpSpPr>
            <a:grpSpLocks/>
          </p:cNvGrpSpPr>
          <p:nvPr/>
        </p:nvGrpSpPr>
        <p:grpSpPr bwMode="auto">
          <a:xfrm>
            <a:off x="250825" y="2481263"/>
            <a:ext cx="1392238" cy="1409700"/>
            <a:chOff x="149" y="1503"/>
            <a:chExt cx="877" cy="888"/>
          </a:xfrm>
        </p:grpSpPr>
        <p:sp>
          <p:nvSpPr>
            <p:cNvPr id="408581" name="Text Box 5"/>
            <p:cNvSpPr txBox="1">
              <a:spLocks noChangeArrowheads="1"/>
            </p:cNvSpPr>
            <p:nvPr/>
          </p:nvSpPr>
          <p:spPr bwMode="auto">
            <a:xfrm>
              <a:off x="149" y="1503"/>
              <a:ext cx="877" cy="888"/>
            </a:xfrm>
            <a:prstGeom prst="rect">
              <a:avLst/>
            </a:prstGeom>
            <a:noFill/>
            <a:ln w="38100">
              <a:solidFill>
                <a:srgbClr val="ADADA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dirty="0">
                <a:solidFill>
                  <a:srgbClr val="B3D9FF"/>
                </a:solidFill>
                <a:latin typeface="Tahoma" pitchFamily="34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en-US" sz="2000" dirty="0">
                  <a:solidFill>
                    <a:srgbClr val="B3D9FF"/>
                  </a:solidFill>
                  <a:latin typeface="Tahoma" pitchFamily="34" charset="0"/>
                </a:rPr>
                <a:t>Source</a:t>
              </a:r>
            </a:p>
            <a:p>
              <a:pPr algn="ctr">
                <a:spcBef>
                  <a:spcPct val="50000"/>
                </a:spcBef>
              </a:pPr>
              <a:r>
                <a:rPr lang="en-US" sz="2000" dirty="0">
                  <a:solidFill>
                    <a:srgbClr val="B3D9FF"/>
                  </a:solidFill>
                  <a:latin typeface="Tahoma" pitchFamily="34" charset="0"/>
                </a:rPr>
                <a:t>text </a:t>
              </a:r>
            </a:p>
          </p:txBody>
        </p:sp>
        <p:sp>
          <p:nvSpPr>
            <p:cNvPr id="408582" name="Text Box 6"/>
            <p:cNvSpPr txBox="1">
              <a:spLocks noChangeArrowheads="1"/>
            </p:cNvSpPr>
            <p:nvPr/>
          </p:nvSpPr>
          <p:spPr bwMode="auto">
            <a:xfrm>
              <a:off x="564" y="1503"/>
              <a:ext cx="458" cy="194"/>
            </a:xfrm>
            <a:prstGeom prst="rect">
              <a:avLst/>
            </a:prstGeom>
            <a:noFill/>
            <a:ln w="38100">
              <a:solidFill>
                <a:srgbClr val="ADADA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dirty="0">
                  <a:solidFill>
                    <a:srgbClr val="B3D9FF"/>
                  </a:solidFill>
                  <a:latin typeface="Tahoma" pitchFamily="34" charset="0"/>
                </a:rPr>
                <a:t>txt</a:t>
              </a:r>
            </a:p>
          </p:txBody>
        </p:sp>
      </p:grpSp>
      <p:sp>
        <p:nvSpPr>
          <p:cNvPr id="408583" name="Text Box 7"/>
          <p:cNvSpPr txBox="1">
            <a:spLocks noChangeArrowheads="1"/>
          </p:cNvSpPr>
          <p:nvPr/>
        </p:nvSpPr>
        <p:spPr bwMode="auto">
          <a:xfrm>
            <a:off x="3443288" y="2763838"/>
            <a:ext cx="2093912" cy="8175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latin typeface="Tahoma" pitchFamily="34" charset="0"/>
              </a:rPr>
              <a:t>Semantic</a:t>
            </a:r>
          </a:p>
          <a:p>
            <a:pPr algn="ctr">
              <a:spcBef>
                <a:spcPct val="50000"/>
              </a:spcBef>
            </a:pPr>
            <a:r>
              <a:rPr lang="en-US" sz="1800" dirty="0">
                <a:latin typeface="Tahoma" pitchFamily="34" charset="0"/>
              </a:rPr>
              <a:t>Representation</a:t>
            </a:r>
          </a:p>
        </p:txBody>
      </p:sp>
      <p:sp>
        <p:nvSpPr>
          <p:cNvPr id="408584" name="Text Box 8"/>
          <p:cNvSpPr txBox="1">
            <a:spLocks noChangeArrowheads="1"/>
          </p:cNvSpPr>
          <p:nvPr/>
        </p:nvSpPr>
        <p:spPr bwMode="auto">
          <a:xfrm>
            <a:off x="5611813" y="2763838"/>
            <a:ext cx="1333500" cy="8175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 smtClean="0">
                <a:latin typeface="Tahoma" pitchFamily="34" charset="0"/>
              </a:rPr>
              <a:t>Backend</a:t>
            </a:r>
            <a:endParaRPr lang="en-US" sz="1800" dirty="0">
              <a:latin typeface="Tahoma" pitchFamily="34" charset="0"/>
            </a:endParaRPr>
          </a:p>
        </p:txBody>
      </p:sp>
      <p:cxnSp>
        <p:nvCxnSpPr>
          <p:cNvPr id="408585" name="AutoShape 9"/>
          <p:cNvCxnSpPr>
            <a:cxnSpLocks noChangeShapeType="1"/>
            <a:stCxn id="408581" idx="3"/>
            <a:endCxn id="408589" idx="1"/>
          </p:cNvCxnSpPr>
          <p:nvPr/>
        </p:nvCxnSpPr>
        <p:spPr bwMode="auto">
          <a:xfrm flipV="1">
            <a:off x="1662113" y="3181350"/>
            <a:ext cx="212725" cy="47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8586" name="AutoShape 10"/>
          <p:cNvCxnSpPr>
            <a:cxnSpLocks noChangeShapeType="1"/>
            <a:stCxn id="408589" idx="3"/>
            <a:endCxn id="408579" idx="1"/>
          </p:cNvCxnSpPr>
          <p:nvPr/>
        </p:nvCxnSpPr>
        <p:spPr bwMode="auto">
          <a:xfrm>
            <a:off x="7088188" y="3181350"/>
            <a:ext cx="228600" cy="47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8587" name="Text Box 11"/>
          <p:cNvSpPr txBox="1">
            <a:spLocks noChangeArrowheads="1"/>
          </p:cNvSpPr>
          <p:nvPr/>
        </p:nvSpPr>
        <p:spPr bwMode="auto">
          <a:xfrm>
            <a:off x="3314700" y="1676400"/>
            <a:ext cx="2109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Tahoma" pitchFamily="34" charset="0"/>
              </a:rPr>
              <a:t>Compiler</a:t>
            </a:r>
          </a:p>
        </p:txBody>
      </p:sp>
      <p:cxnSp>
        <p:nvCxnSpPr>
          <p:cNvPr id="408588" name="AutoShape 12"/>
          <p:cNvCxnSpPr>
            <a:cxnSpLocks noChangeShapeType="1"/>
            <a:stCxn id="408589" idx="1"/>
            <a:endCxn id="408589" idx="1"/>
          </p:cNvCxnSpPr>
          <p:nvPr/>
        </p:nvCxnSpPr>
        <p:spPr bwMode="auto">
          <a:xfrm>
            <a:off x="1874838" y="3181350"/>
            <a:ext cx="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8589" name="Rectangle 13"/>
          <p:cNvSpPr>
            <a:spLocks noChangeArrowheads="1"/>
          </p:cNvSpPr>
          <p:nvPr/>
        </p:nvSpPr>
        <p:spPr bwMode="auto">
          <a:xfrm>
            <a:off x="1893888" y="2324100"/>
            <a:ext cx="5175250" cy="1714500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8590" name="Text Box 14"/>
          <p:cNvSpPr txBox="1">
            <a:spLocks noChangeArrowheads="1"/>
          </p:cNvSpPr>
          <p:nvPr/>
        </p:nvSpPr>
        <p:spPr bwMode="auto">
          <a:xfrm>
            <a:off x="2019300" y="2763837"/>
            <a:ext cx="1349375" cy="806001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 smtClean="0">
                <a:latin typeface="Tahoma" pitchFamily="34" charset="0"/>
              </a:rPr>
              <a:t>Frontend</a:t>
            </a:r>
            <a:endParaRPr lang="en-US" sz="1800" dirty="0">
              <a:latin typeface="Tahoma" pitchFamily="34" charset="0"/>
            </a:endParaRPr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1838163" y="4471731"/>
            <a:ext cx="762000" cy="1447800"/>
          </a:xfrm>
          <a:prstGeom prst="rect">
            <a:avLst/>
          </a:prstGeom>
          <a:solidFill>
            <a:srgbClr val="66B3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en-US" sz="1200" dirty="0">
                <a:latin typeface="Tahoma" pitchFamily="34" charset="0"/>
              </a:rPr>
              <a:t>Lexical</a:t>
            </a:r>
            <a:br>
              <a:rPr lang="en-US" sz="1200" dirty="0">
                <a:latin typeface="Tahoma" pitchFamily="34" charset="0"/>
              </a:rPr>
            </a:br>
            <a:r>
              <a:rPr lang="en-US" sz="1200" dirty="0">
                <a:latin typeface="Tahoma" pitchFamily="34" charset="0"/>
              </a:rPr>
              <a:t>Analysis</a:t>
            </a:r>
          </a:p>
        </p:txBody>
      </p:sp>
      <p:sp>
        <p:nvSpPr>
          <p:cNvPr id="19" name="Text Box 24"/>
          <p:cNvSpPr txBox="1">
            <a:spLocks noChangeArrowheads="1"/>
          </p:cNvSpPr>
          <p:nvPr/>
        </p:nvSpPr>
        <p:spPr bwMode="auto">
          <a:xfrm>
            <a:off x="2681126" y="4471731"/>
            <a:ext cx="779462" cy="1447800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en-US" sz="1200">
                <a:latin typeface="Tahoma" pitchFamily="34" charset="0"/>
              </a:rPr>
              <a:t>Syntax Analysis</a:t>
            </a:r>
          </a:p>
          <a:p>
            <a:pPr algn="ctr">
              <a:spcBef>
                <a:spcPct val="50000"/>
              </a:spcBef>
            </a:pPr>
            <a:r>
              <a:rPr lang="en-US" sz="1200">
                <a:latin typeface="Tahoma" pitchFamily="34" charset="0"/>
              </a:rPr>
              <a:t>Parsing</a:t>
            </a:r>
          </a:p>
        </p:txBody>
      </p:sp>
      <p:sp>
        <p:nvSpPr>
          <p:cNvPr id="20" name="Text Box 26"/>
          <p:cNvSpPr txBox="1">
            <a:spLocks noChangeArrowheads="1"/>
          </p:cNvSpPr>
          <p:nvPr/>
        </p:nvSpPr>
        <p:spPr bwMode="auto">
          <a:xfrm>
            <a:off x="3648243" y="4471731"/>
            <a:ext cx="838200" cy="1447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en-US" sz="1200" dirty="0" smtClean="0">
                <a:latin typeface="Tahoma" pitchFamily="34" charset="0"/>
              </a:rPr>
              <a:t>Semantic </a:t>
            </a:r>
            <a:br>
              <a:rPr lang="en-US" sz="1200" dirty="0" smtClean="0">
                <a:latin typeface="Tahoma" pitchFamily="34" charset="0"/>
              </a:rPr>
            </a:br>
            <a:r>
              <a:rPr lang="en-US" sz="1200" dirty="0" smtClean="0">
                <a:latin typeface="Tahoma" pitchFamily="34" charset="0"/>
              </a:rPr>
              <a:t>Analysis</a:t>
            </a:r>
            <a:endParaRPr lang="en-US" sz="1200" dirty="0">
              <a:latin typeface="Tahoma" pitchFamily="34" charset="0"/>
            </a:endParaRPr>
          </a:p>
        </p:txBody>
      </p:sp>
      <p:sp>
        <p:nvSpPr>
          <p:cNvPr id="21" name="Text Box 27"/>
          <p:cNvSpPr txBox="1">
            <a:spLocks noChangeArrowheads="1"/>
          </p:cNvSpPr>
          <p:nvPr/>
        </p:nvSpPr>
        <p:spPr bwMode="auto">
          <a:xfrm>
            <a:off x="4544713" y="4471731"/>
            <a:ext cx="1219200" cy="1447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en-US" sz="1200" dirty="0" smtClean="0">
                <a:latin typeface="Tahoma" pitchFamily="34" charset="0"/>
              </a:rPr>
              <a:t>Intermediate</a:t>
            </a:r>
            <a:r>
              <a:rPr lang="en-US" sz="1200" dirty="0">
                <a:latin typeface="Tahoma" pitchFamily="34" charset="0"/>
              </a:rPr>
              <a:t/>
            </a:r>
            <a:br>
              <a:rPr lang="en-US" sz="1200" dirty="0">
                <a:latin typeface="Tahoma" pitchFamily="34" charset="0"/>
              </a:rPr>
            </a:br>
            <a:r>
              <a:rPr lang="en-US" sz="1200" dirty="0" smtClean="0">
                <a:latin typeface="Tahoma" pitchFamily="34" charset="0"/>
              </a:rPr>
              <a:t>Representation</a:t>
            </a:r>
            <a:endParaRPr lang="en-US" sz="1200" dirty="0">
              <a:latin typeface="Tahoma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1200" dirty="0">
                <a:latin typeface="Tahoma" pitchFamily="34" charset="0"/>
              </a:rPr>
              <a:t>(IR)</a:t>
            </a:r>
          </a:p>
        </p:txBody>
      </p:sp>
      <p:sp>
        <p:nvSpPr>
          <p:cNvPr id="22" name="Text Box 28"/>
          <p:cNvSpPr txBox="1">
            <a:spLocks noChangeArrowheads="1"/>
          </p:cNvSpPr>
          <p:nvPr/>
        </p:nvSpPr>
        <p:spPr bwMode="auto">
          <a:xfrm>
            <a:off x="6000078" y="4471731"/>
            <a:ext cx="1066800" cy="1447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en-US" sz="1200" dirty="0">
                <a:latin typeface="Tahoma" pitchFamily="34" charset="0"/>
              </a:rPr>
              <a:t>Code</a:t>
            </a:r>
          </a:p>
          <a:p>
            <a:pPr algn="ctr">
              <a:spcBef>
                <a:spcPct val="50000"/>
              </a:spcBef>
            </a:pPr>
            <a:r>
              <a:rPr lang="en-US" sz="1200" dirty="0" smtClean="0">
                <a:latin typeface="Tahoma" pitchFamily="34" charset="0"/>
              </a:rPr>
              <a:t>Generation</a:t>
            </a:r>
            <a:endParaRPr lang="en-US" sz="1200" dirty="0">
              <a:latin typeface="Tahoma" pitchFamily="34" charset="0"/>
            </a:endParaRPr>
          </a:p>
        </p:txBody>
      </p:sp>
      <p:sp>
        <p:nvSpPr>
          <p:cNvPr id="2" name="Rounded Rectangular Callout 1"/>
          <p:cNvSpPr/>
          <p:nvPr/>
        </p:nvSpPr>
        <p:spPr bwMode="auto">
          <a:xfrm>
            <a:off x="1355276" y="6196384"/>
            <a:ext cx="1099581" cy="536964"/>
          </a:xfrm>
          <a:prstGeom prst="wedgeRoundRectCallout">
            <a:avLst>
              <a:gd name="adj1" fmla="val 40407"/>
              <a:gd name="adj2" fmla="val -91506"/>
              <a:gd name="adj3" fmla="val 16667"/>
            </a:avLst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words</a:t>
            </a:r>
          </a:p>
        </p:txBody>
      </p:sp>
      <p:sp>
        <p:nvSpPr>
          <p:cNvPr id="24" name="Rounded Rectangular Callout 23"/>
          <p:cNvSpPr/>
          <p:nvPr/>
        </p:nvSpPr>
        <p:spPr bwMode="auto">
          <a:xfrm>
            <a:off x="2897092" y="6196384"/>
            <a:ext cx="1322232" cy="536964"/>
          </a:xfrm>
          <a:prstGeom prst="wedgeRoundRectCallout">
            <a:avLst>
              <a:gd name="adj1" fmla="val -42538"/>
              <a:gd name="adj2" fmla="val -91506"/>
              <a:gd name="adj3" fmla="val 16667"/>
            </a:avLst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sentences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7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14023" y="0"/>
            <a:ext cx="7772400" cy="1143000"/>
          </a:xfrm>
        </p:spPr>
        <p:txBody>
          <a:bodyPr/>
          <a:lstStyle/>
          <a:p>
            <a:r>
              <a:rPr lang="en-US" dirty="0" smtClean="0"/>
              <a:t>Abstract Activation Record Stack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110</a:t>
            </a:fld>
            <a:endParaRPr lang="en-US"/>
          </a:p>
        </p:txBody>
      </p:sp>
      <p:sp>
        <p:nvSpPr>
          <p:cNvPr id="19" name="סוגר מסולסל שמאלי 18"/>
          <p:cNvSpPr/>
          <p:nvPr/>
        </p:nvSpPr>
        <p:spPr>
          <a:xfrm rot="10800000">
            <a:off x="6402230" y="2138126"/>
            <a:ext cx="401587" cy="3548767"/>
          </a:xfrm>
          <a:prstGeom prst="lef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TextBox 19"/>
          <p:cNvSpPr txBox="1"/>
          <p:nvPr/>
        </p:nvSpPr>
        <p:spPr>
          <a:xfrm>
            <a:off x="6807200" y="3329100"/>
            <a:ext cx="2336800" cy="1200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dirty="0" smtClean="0">
                <a:latin typeface="+mn-lt"/>
              </a:rPr>
              <a:t>Stack frame for procedure</a:t>
            </a:r>
          </a:p>
          <a:p>
            <a:pPr algn="ctr" rtl="0"/>
            <a:r>
              <a:rPr lang="en-US" dirty="0" smtClean="0">
                <a:latin typeface="+mn-lt"/>
              </a:rPr>
              <a:t>Proc</a:t>
            </a:r>
            <a:r>
              <a:rPr lang="en-US" baseline="-25000" dirty="0" smtClean="0">
                <a:latin typeface="+mn-lt"/>
              </a:rPr>
              <a:t>k+1</a:t>
            </a:r>
            <a:r>
              <a:rPr lang="en-US" dirty="0" smtClean="0">
                <a:latin typeface="+mn-lt"/>
              </a:rPr>
              <a:t>(a</a:t>
            </a:r>
            <a:r>
              <a:rPr lang="en-US" baseline="-25000" dirty="0" smtClean="0">
                <a:latin typeface="+mn-lt"/>
              </a:rPr>
              <a:t>1</a:t>
            </a:r>
            <a:r>
              <a:rPr lang="en-US" dirty="0" smtClean="0">
                <a:latin typeface="+mn-lt"/>
              </a:rPr>
              <a:t>,…,</a:t>
            </a:r>
            <a:r>
              <a:rPr lang="en-US" dirty="0" err="1" smtClean="0">
                <a:latin typeface="+mn-lt"/>
              </a:rPr>
              <a:t>a</a:t>
            </a:r>
            <a:r>
              <a:rPr lang="en-US" baseline="-25000" dirty="0" err="1" smtClean="0">
                <a:latin typeface="+mn-lt"/>
              </a:rPr>
              <a:t>N</a:t>
            </a:r>
            <a:r>
              <a:rPr lang="en-US" dirty="0" smtClean="0">
                <a:latin typeface="+mn-lt"/>
              </a:rPr>
              <a:t>)</a:t>
            </a:r>
            <a:endParaRPr lang="he-IL" dirty="0"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24836" y="1440615"/>
            <a:ext cx="2952328" cy="614227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1">
            <a:noAutofit/>
          </a:bodyPr>
          <a:lstStyle/>
          <a:p>
            <a:pPr rtl="0"/>
            <a:r>
              <a:rPr lang="en-US" sz="2000" dirty="0" err="1" smtClean="0">
                <a:latin typeface="+mn-lt"/>
              </a:rPr>
              <a:t>Proc</a:t>
            </a:r>
            <a:r>
              <a:rPr lang="en-US" sz="2000" baseline="-25000" dirty="0" err="1" smtClean="0">
                <a:latin typeface="+mn-lt"/>
              </a:rPr>
              <a:t>k</a:t>
            </a:r>
            <a:endParaRPr lang="he-IL" sz="2000" baseline="-25000" dirty="0"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24836" y="5769904"/>
            <a:ext cx="2952328" cy="614227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1">
            <a:noAutofit/>
          </a:bodyPr>
          <a:lstStyle/>
          <a:p>
            <a:pPr rtl="0"/>
            <a:r>
              <a:rPr lang="en-US" sz="2000" dirty="0" smtClean="0">
                <a:latin typeface="+mn-lt"/>
              </a:rPr>
              <a:t>Proc</a:t>
            </a:r>
            <a:r>
              <a:rPr lang="en-US" sz="2000" baseline="-25000" dirty="0" smtClean="0">
                <a:latin typeface="+mn-lt"/>
              </a:rPr>
              <a:t>k+2</a:t>
            </a:r>
            <a:endParaRPr lang="he-IL" sz="2000" baseline="-25000" dirty="0"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24836" y="1016001"/>
            <a:ext cx="2952328" cy="386908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1">
            <a:noAutofit/>
          </a:bodyPr>
          <a:lstStyle/>
          <a:p>
            <a:r>
              <a:rPr lang="en-US" sz="2000" b="1" dirty="0"/>
              <a:t>…</a:t>
            </a:r>
            <a:endParaRPr lang="he-IL" sz="2000" b="1" baseline="-25000" dirty="0"/>
          </a:p>
        </p:txBody>
      </p:sp>
      <p:sp>
        <p:nvSpPr>
          <p:cNvPr id="24" name="TextBox 23"/>
          <p:cNvSpPr txBox="1"/>
          <p:nvPr/>
        </p:nvSpPr>
        <p:spPr>
          <a:xfrm>
            <a:off x="3124836" y="6410548"/>
            <a:ext cx="2952328" cy="386908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1">
            <a:noAutofit/>
          </a:bodyPr>
          <a:lstStyle/>
          <a:p>
            <a:r>
              <a:rPr lang="en-US" sz="2000" b="1" dirty="0"/>
              <a:t>…</a:t>
            </a:r>
            <a:endParaRPr lang="he-IL" sz="2000" b="1" baseline="-25000" dirty="0"/>
          </a:p>
        </p:txBody>
      </p:sp>
      <p:sp>
        <p:nvSpPr>
          <p:cNvPr id="27" name="TextBox 26"/>
          <p:cNvSpPr txBox="1"/>
          <p:nvPr/>
        </p:nvSpPr>
        <p:spPr>
          <a:xfrm>
            <a:off x="3124836" y="2086493"/>
            <a:ext cx="2952328" cy="36426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1">
            <a:noAutofit/>
          </a:bodyPr>
          <a:lstStyle/>
          <a:p>
            <a:pPr rtl="0"/>
            <a:endParaRPr lang="en-US" sz="2000" dirty="0" smtClean="0">
              <a:latin typeface="+mn-lt"/>
            </a:endParaRPr>
          </a:p>
          <a:p>
            <a:pPr rtl="0"/>
            <a:endParaRPr lang="en-US" sz="2000" dirty="0">
              <a:latin typeface="+mn-lt"/>
            </a:endParaRPr>
          </a:p>
          <a:p>
            <a:pPr rtl="0"/>
            <a:endParaRPr lang="en-US" sz="2000" dirty="0" smtClean="0">
              <a:latin typeface="+mn-lt"/>
            </a:endParaRPr>
          </a:p>
          <a:p>
            <a:pPr rtl="0"/>
            <a:endParaRPr lang="en-US" sz="2000" dirty="0">
              <a:latin typeface="+mn-lt"/>
            </a:endParaRPr>
          </a:p>
          <a:p>
            <a:pPr rtl="0"/>
            <a:endParaRPr lang="en-US" sz="2000" dirty="0" smtClean="0">
              <a:latin typeface="+mn-lt"/>
            </a:endParaRPr>
          </a:p>
          <a:p>
            <a:pPr rtl="0"/>
            <a:r>
              <a:rPr lang="en-US" sz="2000" dirty="0" smtClean="0">
                <a:latin typeface="+mn-lt"/>
              </a:rPr>
              <a:t>Proc</a:t>
            </a:r>
            <a:r>
              <a:rPr lang="en-US" sz="2000" baseline="-25000" dirty="0" smtClean="0">
                <a:latin typeface="+mn-lt"/>
              </a:rPr>
              <a:t>k+1</a:t>
            </a:r>
            <a:endParaRPr lang="he-IL" sz="2000" baseline="-25000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936463" y="987754"/>
            <a:ext cx="786220" cy="645063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main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936463" y="1630671"/>
            <a:ext cx="786220" cy="645063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2000" dirty="0" smtClean="0">
                <a:latin typeface="+mn-lt"/>
              </a:rPr>
              <a:t>Proc</a:t>
            </a:r>
            <a:r>
              <a:rPr lang="en-US" sz="2000" baseline="-25000" dirty="0">
                <a:latin typeface="+mn-lt"/>
              </a:rPr>
              <a:t>1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936463" y="2280309"/>
            <a:ext cx="786220" cy="645063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2000" dirty="0" smtClean="0">
                <a:latin typeface="+mn-lt"/>
              </a:rPr>
              <a:t>Proc</a:t>
            </a:r>
            <a:r>
              <a:rPr lang="en-US" sz="2000" baseline="-25000" dirty="0">
                <a:latin typeface="+mn-lt"/>
              </a:rPr>
              <a:t>2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936463" y="3091212"/>
            <a:ext cx="786220" cy="645063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2000" dirty="0" err="1" smtClean="0">
                <a:latin typeface="+mn-lt"/>
              </a:rPr>
              <a:t>Proc</a:t>
            </a:r>
            <a:r>
              <a:rPr lang="en-US" sz="2000" baseline="-25000" dirty="0" err="1">
                <a:latin typeface="+mn-lt"/>
              </a:rPr>
              <a:t>k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936463" y="3740849"/>
            <a:ext cx="786220" cy="645063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2000" dirty="0" smtClean="0">
                <a:latin typeface="+mn-lt"/>
              </a:rPr>
              <a:t>Proc</a:t>
            </a:r>
            <a:r>
              <a:rPr lang="en-US" sz="2000" baseline="-25000" dirty="0" smtClean="0">
                <a:latin typeface="+mn-lt"/>
              </a:rPr>
              <a:t>k+1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936463" y="4383766"/>
            <a:ext cx="786220" cy="645063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2000" dirty="0" smtClean="0">
                <a:latin typeface="+mn-lt"/>
              </a:rPr>
              <a:t>Proc</a:t>
            </a:r>
            <a:r>
              <a:rPr lang="en-US" sz="2000" baseline="-25000" dirty="0" smtClean="0">
                <a:latin typeface="+mn-lt"/>
              </a:rPr>
              <a:t>k+2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4" name="Down Arrow 33"/>
          <p:cNvSpPr/>
          <p:nvPr/>
        </p:nvSpPr>
        <p:spPr bwMode="auto">
          <a:xfrm>
            <a:off x="304838" y="1867997"/>
            <a:ext cx="293225" cy="1165080"/>
          </a:xfrm>
          <a:prstGeom prst="downArrow">
            <a:avLst/>
          </a:prstGeom>
          <a:solidFill>
            <a:schemeClr val="bg2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-157566" y="951914"/>
            <a:ext cx="12229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Stack </a:t>
            </a:r>
          </a:p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grows this way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35648" y="2734801"/>
            <a:ext cx="335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000" b="1" dirty="0" smtClean="0">
                <a:solidFill>
                  <a:schemeClr val="tx1"/>
                </a:solidFill>
                <a:latin typeface="+mn-lt"/>
              </a:rPr>
              <a:t>…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167093" y="4829111"/>
            <a:ext cx="335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000" b="1" dirty="0" smtClean="0">
                <a:solidFill>
                  <a:schemeClr val="tx1"/>
                </a:solidFill>
                <a:latin typeface="+mn-lt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3091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14023" y="0"/>
            <a:ext cx="7772400" cy="1143000"/>
          </a:xfrm>
        </p:spPr>
        <p:txBody>
          <a:bodyPr/>
          <a:lstStyle/>
          <a:p>
            <a:r>
              <a:rPr lang="en-US" dirty="0"/>
              <a:t>Abstract </a:t>
            </a:r>
            <a:r>
              <a:rPr lang="en-US" dirty="0" smtClean="0"/>
              <a:t>Stack Frame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111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24836" y="2086494"/>
            <a:ext cx="2952328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l" rtl="0"/>
            <a:r>
              <a:rPr lang="en-US" sz="2000" dirty="0" err="1" smtClean="0">
                <a:latin typeface="+mn-lt"/>
              </a:rPr>
              <a:t>Param</a:t>
            </a:r>
            <a:r>
              <a:rPr lang="en-US" sz="2000" dirty="0" smtClean="0">
                <a:latin typeface="+mn-lt"/>
              </a:rPr>
              <a:t> N</a:t>
            </a:r>
            <a:endParaRPr lang="he-IL" sz="20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4836" y="2446534"/>
            <a:ext cx="2952328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l" rtl="0"/>
            <a:r>
              <a:rPr lang="en-US" sz="2000" dirty="0" err="1" smtClean="0">
                <a:latin typeface="+mn-lt"/>
              </a:rPr>
              <a:t>Param</a:t>
            </a:r>
            <a:r>
              <a:rPr lang="en-US" sz="2000" dirty="0" smtClean="0">
                <a:latin typeface="+mn-lt"/>
              </a:rPr>
              <a:t> N-1</a:t>
            </a:r>
            <a:endParaRPr lang="he-IL" sz="20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24836" y="2806574"/>
            <a:ext cx="2952328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 rtl="0"/>
            <a:r>
              <a:rPr lang="en-US" sz="2000" dirty="0" smtClean="0">
                <a:latin typeface="+mn-lt"/>
              </a:rPr>
              <a:t>…</a:t>
            </a:r>
            <a:endParaRPr lang="he-IL" sz="20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24836" y="3166614"/>
            <a:ext cx="2952328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l" rtl="0"/>
            <a:r>
              <a:rPr lang="en-US" sz="2000" dirty="0" err="1" smtClean="0">
                <a:latin typeface="+mn-lt"/>
              </a:rPr>
              <a:t>Param</a:t>
            </a:r>
            <a:r>
              <a:rPr lang="en-US" sz="2000" dirty="0" smtClean="0">
                <a:latin typeface="+mn-lt"/>
              </a:rPr>
              <a:t> 1</a:t>
            </a:r>
            <a:endParaRPr lang="he-IL" sz="20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24836" y="3526654"/>
            <a:ext cx="2952328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l" rtl="0"/>
            <a:r>
              <a:rPr lang="en-US" sz="2000" dirty="0" smtClean="0">
                <a:latin typeface="+mn-lt"/>
              </a:rPr>
              <a:t>_t0</a:t>
            </a:r>
            <a:endParaRPr lang="he-IL" sz="20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24836" y="3886694"/>
            <a:ext cx="2952328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 rtl="0"/>
            <a:r>
              <a:rPr lang="en-US" sz="2000" dirty="0" smtClean="0">
                <a:latin typeface="+mn-lt"/>
              </a:rPr>
              <a:t>…</a:t>
            </a:r>
            <a:endParaRPr lang="he-IL" sz="20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24836" y="4246734"/>
            <a:ext cx="2952328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l" rtl="0"/>
            <a:r>
              <a:rPr lang="en-US" sz="2000" dirty="0" smtClean="0">
                <a:latin typeface="+mn-lt"/>
              </a:rPr>
              <a:t>_</a:t>
            </a:r>
            <a:r>
              <a:rPr lang="en-US" sz="2000" dirty="0" err="1" smtClean="0">
                <a:latin typeface="+mn-lt"/>
              </a:rPr>
              <a:t>tk</a:t>
            </a:r>
            <a:endParaRPr lang="he-IL" sz="20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24836" y="4606774"/>
            <a:ext cx="2952328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l" rtl="0"/>
            <a:r>
              <a:rPr lang="en-US" sz="2000" dirty="0" smtClean="0">
                <a:latin typeface="+mn-lt"/>
              </a:rPr>
              <a:t>x</a:t>
            </a:r>
            <a:endParaRPr lang="he-IL" sz="20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24836" y="4966814"/>
            <a:ext cx="2952328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 rtl="0"/>
            <a:r>
              <a:rPr lang="en-US" sz="2000" dirty="0" smtClean="0">
                <a:latin typeface="+mn-lt"/>
              </a:rPr>
              <a:t>…</a:t>
            </a:r>
            <a:endParaRPr lang="he-IL" sz="2000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24836" y="5326854"/>
            <a:ext cx="2952328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l" rtl="0"/>
            <a:r>
              <a:rPr lang="en-US" sz="2000" dirty="0" smtClean="0">
                <a:latin typeface="+mn-lt"/>
              </a:rPr>
              <a:t>y</a:t>
            </a:r>
            <a:endParaRPr lang="he-IL" sz="2000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7114" y="2446534"/>
            <a:ext cx="2016654" cy="1200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dirty="0" smtClean="0">
                <a:latin typeface="+mn-lt"/>
              </a:rPr>
              <a:t>Parameters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(actual arguments)</a:t>
            </a:r>
            <a:endParaRPr lang="he-IL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7114" y="4246734"/>
            <a:ext cx="201665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dirty="0" smtClean="0">
                <a:latin typeface="+mn-lt"/>
              </a:rPr>
              <a:t>Locals and temporaries</a:t>
            </a:r>
            <a:endParaRPr lang="he-IL" dirty="0">
              <a:latin typeface="+mn-lt"/>
            </a:endParaRPr>
          </a:p>
        </p:txBody>
      </p:sp>
      <p:sp>
        <p:nvSpPr>
          <p:cNvPr id="19" name="סוגר מסולסל שמאלי 18"/>
          <p:cNvSpPr/>
          <p:nvPr/>
        </p:nvSpPr>
        <p:spPr>
          <a:xfrm rot="10800000">
            <a:off x="6402230" y="2138126"/>
            <a:ext cx="401587" cy="3548767"/>
          </a:xfrm>
          <a:prstGeom prst="lef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1" name="TextBox 20"/>
          <p:cNvSpPr txBox="1"/>
          <p:nvPr/>
        </p:nvSpPr>
        <p:spPr>
          <a:xfrm>
            <a:off x="3124836" y="1440615"/>
            <a:ext cx="2952328" cy="614227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1">
            <a:noAutofit/>
          </a:bodyPr>
          <a:lstStyle/>
          <a:p>
            <a:pPr rtl="0"/>
            <a:r>
              <a:rPr lang="en-US" sz="2000" dirty="0" err="1" smtClean="0">
                <a:latin typeface="+mn-lt"/>
              </a:rPr>
              <a:t>Proc</a:t>
            </a:r>
            <a:r>
              <a:rPr lang="en-US" sz="2000" baseline="-25000" dirty="0" err="1" smtClean="0">
                <a:latin typeface="+mn-lt"/>
              </a:rPr>
              <a:t>k</a:t>
            </a:r>
            <a:endParaRPr lang="he-IL" sz="2000" baseline="-25000" dirty="0"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24836" y="5769904"/>
            <a:ext cx="2952328" cy="614227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1">
            <a:noAutofit/>
          </a:bodyPr>
          <a:lstStyle/>
          <a:p>
            <a:pPr rtl="0"/>
            <a:r>
              <a:rPr lang="en-US" sz="2000" dirty="0" smtClean="0">
                <a:latin typeface="+mn-lt"/>
              </a:rPr>
              <a:t>Proc</a:t>
            </a:r>
            <a:r>
              <a:rPr lang="en-US" sz="2000" baseline="-25000" dirty="0" smtClean="0">
                <a:latin typeface="+mn-lt"/>
              </a:rPr>
              <a:t>k+2</a:t>
            </a:r>
            <a:endParaRPr lang="he-IL" sz="2000" baseline="-25000" dirty="0"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24836" y="1016001"/>
            <a:ext cx="2952328" cy="386908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1">
            <a:noAutofit/>
          </a:bodyPr>
          <a:lstStyle/>
          <a:p>
            <a:r>
              <a:rPr lang="en-US" sz="2000" b="1" dirty="0"/>
              <a:t>…</a:t>
            </a:r>
            <a:endParaRPr lang="he-IL" sz="2000" b="1" baseline="-25000" dirty="0"/>
          </a:p>
        </p:txBody>
      </p:sp>
      <p:sp>
        <p:nvSpPr>
          <p:cNvPr id="24" name="TextBox 23"/>
          <p:cNvSpPr txBox="1"/>
          <p:nvPr/>
        </p:nvSpPr>
        <p:spPr>
          <a:xfrm>
            <a:off x="3124836" y="6410548"/>
            <a:ext cx="2952328" cy="386908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1">
            <a:noAutofit/>
          </a:bodyPr>
          <a:lstStyle/>
          <a:p>
            <a:r>
              <a:rPr lang="en-US" sz="2000" b="1" dirty="0"/>
              <a:t>…</a:t>
            </a:r>
            <a:endParaRPr lang="he-IL" sz="2000" b="1" baseline="-25000" dirty="0"/>
          </a:p>
        </p:txBody>
      </p:sp>
      <p:sp>
        <p:nvSpPr>
          <p:cNvPr id="25" name="סוגר מסולסל שמאלי 14"/>
          <p:cNvSpPr/>
          <p:nvPr/>
        </p:nvSpPr>
        <p:spPr>
          <a:xfrm>
            <a:off x="2411330" y="2138126"/>
            <a:ext cx="420226" cy="1316519"/>
          </a:xfrm>
          <a:prstGeom prst="lef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6" name="סוגר מסולסל שמאלי 16"/>
          <p:cNvSpPr/>
          <p:nvPr/>
        </p:nvSpPr>
        <p:spPr>
          <a:xfrm>
            <a:off x="2411330" y="3526654"/>
            <a:ext cx="432048" cy="2160240"/>
          </a:xfrm>
          <a:prstGeom prst="lef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7" name="TextBox 26"/>
          <p:cNvSpPr txBox="1"/>
          <p:nvPr/>
        </p:nvSpPr>
        <p:spPr>
          <a:xfrm>
            <a:off x="6807200" y="3329100"/>
            <a:ext cx="2336800" cy="1200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dirty="0" smtClean="0">
                <a:latin typeface="+mn-lt"/>
              </a:rPr>
              <a:t>Stack frame for procedure</a:t>
            </a:r>
          </a:p>
          <a:p>
            <a:pPr algn="ctr" rtl="0"/>
            <a:r>
              <a:rPr lang="en-US" dirty="0" smtClean="0">
                <a:latin typeface="+mn-lt"/>
              </a:rPr>
              <a:t>Proc</a:t>
            </a:r>
            <a:r>
              <a:rPr lang="en-US" baseline="-25000" dirty="0" smtClean="0">
                <a:latin typeface="+mn-lt"/>
              </a:rPr>
              <a:t>k+1</a:t>
            </a:r>
            <a:r>
              <a:rPr lang="en-US" dirty="0" smtClean="0">
                <a:latin typeface="+mn-lt"/>
              </a:rPr>
              <a:t>(a</a:t>
            </a:r>
            <a:r>
              <a:rPr lang="en-US" baseline="-25000" dirty="0" smtClean="0">
                <a:latin typeface="+mn-lt"/>
              </a:rPr>
              <a:t>1</a:t>
            </a:r>
            <a:r>
              <a:rPr lang="en-US" dirty="0" smtClean="0">
                <a:latin typeface="+mn-lt"/>
              </a:rPr>
              <a:t>,…,</a:t>
            </a:r>
            <a:r>
              <a:rPr lang="en-US" dirty="0" err="1" smtClean="0">
                <a:latin typeface="+mn-lt"/>
              </a:rPr>
              <a:t>a</a:t>
            </a:r>
            <a:r>
              <a:rPr lang="en-US" baseline="-25000" dirty="0" err="1" smtClean="0">
                <a:latin typeface="+mn-lt"/>
              </a:rPr>
              <a:t>N</a:t>
            </a:r>
            <a:r>
              <a:rPr lang="en-US" dirty="0" smtClean="0">
                <a:latin typeface="+mn-lt"/>
              </a:rPr>
              <a:t>)</a:t>
            </a:r>
            <a:endParaRPr lang="he-IL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1322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772400" cy="914400"/>
          </a:xfrm>
        </p:spPr>
        <p:txBody>
          <a:bodyPr/>
          <a:lstStyle/>
          <a:p>
            <a:r>
              <a:rPr lang="en-US" dirty="0" smtClean="0"/>
              <a:t>Static (lexical) </a:t>
            </a:r>
            <a:r>
              <a:rPr lang="en-US" dirty="0" smtClean="0">
                <a:solidFill>
                  <a:srgbClr val="1A8CFF"/>
                </a:solidFill>
              </a:rPr>
              <a:t>Scoping</a:t>
            </a:r>
            <a:endParaRPr lang="en-US" dirty="0">
              <a:solidFill>
                <a:srgbClr val="1A8C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112</a:t>
            </a:fld>
            <a:endParaRPr lang="en-US"/>
          </a:p>
        </p:txBody>
      </p:sp>
      <p:sp>
        <p:nvSpPr>
          <p:cNvPr id="5" name="Rectangle 4" descr="Rectangle: Click to edit Master text styles&#10;Second level&#10;Third level&#10;Fourth level&#10;Fifth level"/>
          <p:cNvSpPr>
            <a:spLocks noChangeArrowheads="1"/>
          </p:cNvSpPr>
          <p:nvPr/>
        </p:nvSpPr>
        <p:spPr bwMode="auto">
          <a:xfrm>
            <a:off x="517525" y="1219200"/>
            <a:ext cx="498792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he-IL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indent="87313" algn="l" defTabSz="360363" rtl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None/>
            </a:pPr>
            <a:r>
              <a:rPr lang="en-US" sz="1600" dirty="0">
                <a:latin typeface="+mn-lt"/>
              </a:rPr>
              <a:t>main ( )</a:t>
            </a:r>
          </a:p>
          <a:p>
            <a:pPr indent="87313" algn="l" defTabSz="360363" rtl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None/>
            </a:pPr>
            <a:r>
              <a:rPr lang="en-US" sz="1600" dirty="0">
                <a:latin typeface="+mn-lt"/>
              </a:rPr>
              <a:t>{</a:t>
            </a:r>
          </a:p>
          <a:p>
            <a:pPr indent="87313" algn="l" defTabSz="360363" rtl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None/>
            </a:pPr>
            <a:r>
              <a:rPr lang="en-US" sz="1600" dirty="0">
                <a:latin typeface="+mn-lt"/>
              </a:rPr>
              <a:t>	</a:t>
            </a:r>
            <a:r>
              <a:rPr lang="en-US" sz="1600" dirty="0" err="1">
                <a:latin typeface="+mn-lt"/>
              </a:rPr>
              <a:t>int</a:t>
            </a:r>
            <a:r>
              <a:rPr lang="en-US" sz="1600" dirty="0">
                <a:latin typeface="+mn-lt"/>
              </a:rPr>
              <a:t> a = 0 ;</a:t>
            </a:r>
          </a:p>
          <a:p>
            <a:pPr indent="87313" algn="l" defTabSz="360363" rtl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None/>
            </a:pPr>
            <a:r>
              <a:rPr lang="en-US" sz="1600" dirty="0">
                <a:latin typeface="+mn-lt"/>
              </a:rPr>
              <a:t>	</a:t>
            </a:r>
            <a:r>
              <a:rPr lang="en-US" sz="1600" dirty="0" err="1">
                <a:latin typeface="+mn-lt"/>
              </a:rPr>
              <a:t>int</a:t>
            </a:r>
            <a:r>
              <a:rPr lang="en-US" sz="1600" dirty="0">
                <a:latin typeface="+mn-lt"/>
              </a:rPr>
              <a:t> b = 0 ;</a:t>
            </a:r>
          </a:p>
          <a:p>
            <a:pPr indent="87313" algn="l" defTabSz="360363" rtl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None/>
            </a:pPr>
            <a:r>
              <a:rPr lang="en-US" sz="1600" dirty="0">
                <a:latin typeface="+mn-lt"/>
              </a:rPr>
              <a:t>	{</a:t>
            </a:r>
          </a:p>
          <a:p>
            <a:pPr indent="87313" algn="l" defTabSz="360363" rtl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None/>
            </a:pPr>
            <a:r>
              <a:rPr lang="en-US" sz="1600" dirty="0">
                <a:latin typeface="+mn-lt"/>
              </a:rPr>
              <a:t>		</a:t>
            </a:r>
            <a:r>
              <a:rPr lang="en-US" sz="1600" dirty="0" err="1">
                <a:latin typeface="+mn-lt"/>
              </a:rPr>
              <a:t>int</a:t>
            </a:r>
            <a:r>
              <a:rPr lang="en-US" sz="1600" dirty="0">
                <a:latin typeface="+mn-lt"/>
              </a:rPr>
              <a:t> b = 1 ;</a:t>
            </a:r>
          </a:p>
          <a:p>
            <a:pPr indent="87313" algn="l" defTabSz="360363" rtl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None/>
            </a:pPr>
            <a:r>
              <a:rPr lang="en-US" sz="1600" dirty="0">
                <a:latin typeface="+mn-lt"/>
              </a:rPr>
              <a:t>		{</a:t>
            </a:r>
          </a:p>
          <a:p>
            <a:pPr indent="87313" algn="l" defTabSz="360363" rtl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None/>
            </a:pPr>
            <a:r>
              <a:rPr lang="en-US" sz="1600" dirty="0">
                <a:latin typeface="+mn-lt"/>
              </a:rPr>
              <a:t>			</a:t>
            </a:r>
            <a:r>
              <a:rPr lang="en-US" sz="1600" dirty="0" err="1">
                <a:latin typeface="+mn-lt"/>
              </a:rPr>
              <a:t>int</a:t>
            </a:r>
            <a:r>
              <a:rPr lang="en-US" sz="1600" dirty="0">
                <a:latin typeface="+mn-lt"/>
              </a:rPr>
              <a:t> a = 2 ;</a:t>
            </a:r>
          </a:p>
          <a:p>
            <a:pPr indent="87313" algn="l" defTabSz="360363" rtl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None/>
            </a:pPr>
            <a:r>
              <a:rPr lang="en-US" sz="1600" dirty="0">
                <a:latin typeface="+mn-lt"/>
              </a:rPr>
              <a:t>			</a:t>
            </a:r>
            <a:r>
              <a:rPr lang="en-US" sz="1600" dirty="0" err="1">
                <a:latin typeface="+mn-lt"/>
              </a:rPr>
              <a:t>printf</a:t>
            </a:r>
            <a:r>
              <a:rPr lang="en-US" sz="1600" dirty="0">
                <a:latin typeface="+mn-lt"/>
              </a:rPr>
              <a:t> (“%d %d\n”, a, b)</a:t>
            </a:r>
          </a:p>
          <a:p>
            <a:pPr indent="87313" algn="l" defTabSz="360363" rtl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None/>
            </a:pPr>
            <a:r>
              <a:rPr lang="en-US" sz="1600" dirty="0">
                <a:latin typeface="+mn-lt"/>
              </a:rPr>
              <a:t>		}</a:t>
            </a:r>
          </a:p>
          <a:p>
            <a:pPr indent="87313" algn="l" defTabSz="360363" rtl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None/>
            </a:pPr>
            <a:r>
              <a:rPr lang="en-US" sz="1600" dirty="0">
                <a:latin typeface="+mn-lt"/>
              </a:rPr>
              <a:t>		{</a:t>
            </a:r>
          </a:p>
          <a:p>
            <a:pPr indent="87313" algn="l" defTabSz="360363" rtl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None/>
            </a:pPr>
            <a:r>
              <a:rPr lang="en-US" sz="1600" dirty="0">
                <a:latin typeface="+mn-lt"/>
              </a:rPr>
              <a:t>			</a:t>
            </a:r>
            <a:r>
              <a:rPr lang="en-US" sz="1600" dirty="0" err="1">
                <a:latin typeface="+mn-lt"/>
              </a:rPr>
              <a:t>int</a:t>
            </a:r>
            <a:r>
              <a:rPr lang="en-US" sz="1600" dirty="0">
                <a:latin typeface="+mn-lt"/>
              </a:rPr>
              <a:t> b = 3 ;</a:t>
            </a:r>
          </a:p>
          <a:p>
            <a:pPr indent="87313" algn="l" defTabSz="360363" rtl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None/>
            </a:pPr>
            <a:r>
              <a:rPr lang="en-US" sz="1600" dirty="0">
                <a:latin typeface="+mn-lt"/>
              </a:rPr>
              <a:t>			</a:t>
            </a:r>
            <a:r>
              <a:rPr lang="en-US" sz="1600" dirty="0" err="1">
                <a:latin typeface="+mn-lt"/>
              </a:rPr>
              <a:t>printf</a:t>
            </a:r>
            <a:r>
              <a:rPr lang="en-US" sz="1600" dirty="0">
                <a:latin typeface="+mn-lt"/>
              </a:rPr>
              <a:t> (“%d %d\n”, a, b) ;</a:t>
            </a:r>
          </a:p>
          <a:p>
            <a:pPr indent="87313" algn="l" defTabSz="360363" rtl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None/>
            </a:pPr>
            <a:r>
              <a:rPr lang="en-US" sz="1600" dirty="0">
                <a:latin typeface="+mn-lt"/>
              </a:rPr>
              <a:t>		}</a:t>
            </a:r>
          </a:p>
          <a:p>
            <a:pPr indent="87313" algn="l" defTabSz="360363" rtl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None/>
            </a:pPr>
            <a:r>
              <a:rPr lang="en-US" sz="1600" dirty="0">
                <a:latin typeface="+mn-lt"/>
              </a:rPr>
              <a:t>		</a:t>
            </a:r>
            <a:r>
              <a:rPr lang="en-US" sz="1600" dirty="0" err="1">
                <a:latin typeface="+mn-lt"/>
              </a:rPr>
              <a:t>printf</a:t>
            </a:r>
            <a:r>
              <a:rPr lang="en-US" sz="1600" dirty="0">
                <a:latin typeface="+mn-lt"/>
              </a:rPr>
              <a:t> (“%d %d\n”, a, b) ;</a:t>
            </a:r>
          </a:p>
          <a:p>
            <a:pPr indent="87313" algn="l" defTabSz="360363" rtl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None/>
            </a:pPr>
            <a:r>
              <a:rPr lang="en-US" sz="1600" dirty="0">
                <a:latin typeface="+mn-lt"/>
              </a:rPr>
              <a:t>	}</a:t>
            </a:r>
          </a:p>
          <a:p>
            <a:pPr indent="87313" algn="l" defTabSz="360363" rtl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None/>
            </a:pPr>
            <a:r>
              <a:rPr lang="en-US" sz="1600" dirty="0">
                <a:latin typeface="+mn-lt"/>
              </a:rPr>
              <a:t>	</a:t>
            </a:r>
            <a:r>
              <a:rPr lang="en-US" sz="1600" dirty="0" err="1">
                <a:latin typeface="+mn-lt"/>
              </a:rPr>
              <a:t>printf</a:t>
            </a:r>
            <a:r>
              <a:rPr lang="en-US" sz="1600" dirty="0">
                <a:latin typeface="+mn-lt"/>
              </a:rPr>
              <a:t> (“%d %d\n”, a, b) ;</a:t>
            </a:r>
          </a:p>
          <a:p>
            <a:pPr indent="87313" algn="l" defTabSz="360363" rtl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None/>
            </a:pPr>
            <a:r>
              <a:rPr lang="en-US" sz="1600" dirty="0">
                <a:latin typeface="+mn-lt"/>
              </a:rPr>
              <a:t>}</a:t>
            </a: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719138" y="1831975"/>
            <a:ext cx="0" cy="4419600"/>
          </a:xfrm>
          <a:prstGeom prst="line">
            <a:avLst/>
          </a:prstGeom>
          <a:noFill/>
          <a:ln w="15875">
            <a:solidFill>
              <a:schemeClr val="accent1"/>
            </a:solidFill>
            <a:prstDash val="sysDot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>
            <a:defPPr>
              <a:defRPr lang="he-IL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endParaRPr lang="en-US">
              <a:solidFill>
                <a:srgbClr val="92D050"/>
              </a:solidFill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1022350" y="2746375"/>
            <a:ext cx="0" cy="2906713"/>
          </a:xfrm>
          <a:prstGeom prst="line">
            <a:avLst/>
          </a:prstGeom>
          <a:noFill/>
          <a:ln w="15875">
            <a:solidFill>
              <a:schemeClr val="accent1"/>
            </a:solidFill>
            <a:prstDash val="sysDot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>
            <a:defPPr>
              <a:defRPr lang="he-IL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endParaRPr lang="en-US">
              <a:solidFill>
                <a:srgbClr val="92D050"/>
              </a:solidFill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1368425" y="3317875"/>
            <a:ext cx="0" cy="1720850"/>
            <a:chOff x="633" y="1590"/>
            <a:chExt cx="0" cy="1084"/>
          </a:xfrm>
        </p:grpSpPr>
        <p:sp>
          <p:nvSpPr>
            <p:cNvPr id="15" name="Line 8"/>
            <p:cNvSpPr>
              <a:spLocks noChangeShapeType="1"/>
            </p:cNvSpPr>
            <p:nvPr/>
          </p:nvSpPr>
          <p:spPr bwMode="auto">
            <a:xfrm>
              <a:off x="633" y="1590"/>
              <a:ext cx="0" cy="340"/>
            </a:xfrm>
            <a:prstGeom prst="line">
              <a:avLst/>
            </a:prstGeom>
            <a:noFill/>
            <a:ln w="15875">
              <a:solidFill>
                <a:schemeClr val="accent1"/>
              </a:solidFill>
              <a:prstDash val="sysDot"/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>
              <a:defPPr>
                <a:defRPr lang="he-IL"/>
              </a:defPPr>
              <a:lvl1pPr algn="r" rtl="1" fontAlgn="base">
                <a:spcBef>
                  <a:spcPct val="0"/>
                </a:spcBef>
                <a:spcAft>
                  <a:spcPct val="0"/>
                </a:spcAft>
                <a:defRPr sz="2000" b="1" kern="12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457200" algn="r" rtl="1" fontAlgn="base">
                <a:spcBef>
                  <a:spcPct val="0"/>
                </a:spcBef>
                <a:spcAft>
                  <a:spcPct val="0"/>
                </a:spcAft>
                <a:defRPr sz="2000" b="1" kern="12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914400" algn="r" rtl="1" fontAlgn="base">
                <a:spcBef>
                  <a:spcPct val="0"/>
                </a:spcBef>
                <a:spcAft>
                  <a:spcPct val="0"/>
                </a:spcAft>
                <a:defRPr sz="2000" b="1" kern="12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371600" algn="r" rtl="1" fontAlgn="base">
                <a:spcBef>
                  <a:spcPct val="0"/>
                </a:spcBef>
                <a:spcAft>
                  <a:spcPct val="0"/>
                </a:spcAft>
                <a:defRPr sz="2000" b="1" kern="12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1828800" algn="r" rtl="1" fontAlgn="base">
                <a:spcBef>
                  <a:spcPct val="0"/>
                </a:spcBef>
                <a:spcAft>
                  <a:spcPct val="0"/>
                </a:spcAft>
                <a:defRPr sz="2000" b="1" kern="12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286000" algn="l" defTabSz="914400" rtl="0" eaLnBrk="1" latinLnBrk="0" hangingPunct="1">
                <a:defRPr sz="2000" b="1" kern="12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743200" algn="l" defTabSz="914400" rtl="0" eaLnBrk="1" latinLnBrk="0" hangingPunct="1">
                <a:defRPr sz="2000" b="1" kern="12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200400" algn="l" defTabSz="914400" rtl="0" eaLnBrk="1" latinLnBrk="0" hangingPunct="1">
                <a:defRPr sz="2000" b="1" kern="12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657600" algn="l" defTabSz="914400" rtl="0" eaLnBrk="1" latinLnBrk="0" hangingPunct="1">
                <a:defRPr sz="2000" b="1" kern="12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6" name="Line 9"/>
            <p:cNvSpPr>
              <a:spLocks noChangeShapeType="1"/>
            </p:cNvSpPr>
            <p:nvPr/>
          </p:nvSpPr>
          <p:spPr bwMode="auto">
            <a:xfrm>
              <a:off x="633" y="2334"/>
              <a:ext cx="0" cy="340"/>
            </a:xfrm>
            <a:prstGeom prst="line">
              <a:avLst/>
            </a:prstGeom>
            <a:noFill/>
            <a:ln w="15875">
              <a:solidFill>
                <a:schemeClr val="accent1"/>
              </a:solidFill>
              <a:prstDash val="sysDot"/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>
              <a:defPPr>
                <a:defRPr lang="he-IL"/>
              </a:defPPr>
              <a:lvl1pPr algn="r" rtl="1" fontAlgn="base">
                <a:spcBef>
                  <a:spcPct val="0"/>
                </a:spcBef>
                <a:spcAft>
                  <a:spcPct val="0"/>
                </a:spcAft>
                <a:defRPr sz="2000" b="1" kern="12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457200" algn="r" rtl="1" fontAlgn="base">
                <a:spcBef>
                  <a:spcPct val="0"/>
                </a:spcBef>
                <a:spcAft>
                  <a:spcPct val="0"/>
                </a:spcAft>
                <a:defRPr sz="2000" b="1" kern="12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914400" algn="r" rtl="1" fontAlgn="base">
                <a:spcBef>
                  <a:spcPct val="0"/>
                </a:spcBef>
                <a:spcAft>
                  <a:spcPct val="0"/>
                </a:spcAft>
                <a:defRPr sz="2000" b="1" kern="12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371600" algn="r" rtl="1" fontAlgn="base">
                <a:spcBef>
                  <a:spcPct val="0"/>
                </a:spcBef>
                <a:spcAft>
                  <a:spcPct val="0"/>
                </a:spcAft>
                <a:defRPr sz="2000" b="1" kern="12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1828800" algn="r" rtl="1" fontAlgn="base">
                <a:spcBef>
                  <a:spcPct val="0"/>
                </a:spcBef>
                <a:spcAft>
                  <a:spcPct val="0"/>
                </a:spcAft>
                <a:defRPr sz="2000" b="1" kern="12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286000" algn="l" defTabSz="914400" rtl="0" eaLnBrk="1" latinLnBrk="0" hangingPunct="1">
                <a:defRPr sz="2000" b="1" kern="12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743200" algn="l" defTabSz="914400" rtl="0" eaLnBrk="1" latinLnBrk="0" hangingPunct="1">
                <a:defRPr sz="2000" b="1" kern="12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200400" algn="l" defTabSz="914400" rtl="0" eaLnBrk="1" latinLnBrk="0" hangingPunct="1">
                <a:defRPr sz="2000" b="1" kern="12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657600" algn="l" defTabSz="914400" rtl="0" eaLnBrk="1" latinLnBrk="0" hangingPunct="1">
                <a:defRPr sz="2000" b="1" kern="12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endParaRPr lang="en-US"/>
            </a:p>
          </p:txBody>
        </p:sp>
      </p:grp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512763" y="3748088"/>
            <a:ext cx="407987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5875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defPPr>
              <a:defRPr lang="he-IL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92D050"/>
                </a:solidFill>
              </a:rPr>
              <a:t>B</a:t>
            </a:r>
            <a:r>
              <a:rPr lang="en-US" sz="1600" baseline="-25000" dirty="0">
                <a:solidFill>
                  <a:srgbClr val="92D050"/>
                </a:solidFill>
              </a:rPr>
              <a:t>0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817563" y="4129088"/>
            <a:ext cx="407987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5875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defPPr>
              <a:defRPr lang="he-IL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US" sz="1600">
                <a:solidFill>
                  <a:srgbClr val="92D050"/>
                </a:solidFill>
              </a:rPr>
              <a:t>B</a:t>
            </a:r>
            <a:r>
              <a:rPr lang="en-US" sz="1600" baseline="-25000">
                <a:solidFill>
                  <a:srgbClr val="92D050"/>
                </a:solidFill>
              </a:rPr>
              <a:t>1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169988" y="4586288"/>
            <a:ext cx="39687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5875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defPPr>
              <a:defRPr lang="he-IL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US" sz="1600" b="0">
                <a:solidFill>
                  <a:srgbClr val="E30127"/>
                </a:solidFill>
              </a:rPr>
              <a:t>B</a:t>
            </a:r>
            <a:r>
              <a:rPr lang="en-US" sz="1600" b="0" baseline="-25000">
                <a:solidFill>
                  <a:srgbClr val="E30127"/>
                </a:solidFill>
              </a:rPr>
              <a:t>3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1165225" y="4586288"/>
            <a:ext cx="407988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5875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defPPr>
              <a:defRPr lang="he-IL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92D050"/>
                </a:solidFill>
              </a:rPr>
              <a:t>B</a:t>
            </a:r>
            <a:r>
              <a:rPr lang="en-US" sz="1600" baseline="-25000" dirty="0">
                <a:solidFill>
                  <a:srgbClr val="92D050"/>
                </a:solidFill>
              </a:rPr>
              <a:t>3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1165225" y="3405188"/>
            <a:ext cx="407988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5875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defPPr>
              <a:defRPr lang="he-IL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US" sz="1600">
                <a:solidFill>
                  <a:srgbClr val="92D050"/>
                </a:solidFill>
              </a:rPr>
              <a:t>B</a:t>
            </a:r>
            <a:r>
              <a:rPr lang="en-US" sz="1600" baseline="-25000">
                <a:solidFill>
                  <a:srgbClr val="92D050"/>
                </a:solidFill>
              </a:rPr>
              <a:t>2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5181600" y="4141931"/>
          <a:ext cx="2453323" cy="22250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75093"/>
                <a:gridCol w="107823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Declaration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Scopes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a=0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B0,B1,B3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b=0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b=1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B1,B2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a=2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b=3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Rounded Rectangle 17"/>
          <p:cNvSpPr/>
          <p:nvPr/>
        </p:nvSpPr>
        <p:spPr>
          <a:xfrm>
            <a:off x="5029200" y="1524000"/>
            <a:ext cx="2667000" cy="24003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 name refers to its (closest) enclosing </a:t>
            </a:r>
            <a:r>
              <a:rPr lang="en-US" dirty="0" smtClean="0">
                <a:solidFill>
                  <a:srgbClr val="1A8CFF"/>
                </a:solidFill>
              </a:rPr>
              <a:t>scope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b="1" dirty="0" smtClean="0">
                <a:solidFill>
                  <a:schemeClr val="tx2"/>
                </a:solidFill>
              </a:rPr>
              <a:t>known at compile time</a:t>
            </a: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8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Scoping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Each identifier is associated with a global stack of bindings</a:t>
            </a:r>
          </a:p>
          <a:p>
            <a:r>
              <a:rPr lang="en-US" dirty="0"/>
              <a:t>W</a:t>
            </a:r>
            <a:r>
              <a:rPr lang="en-US" dirty="0" smtClean="0"/>
              <a:t>hen entering scope where identifier is declared</a:t>
            </a:r>
          </a:p>
          <a:p>
            <a:pPr lvl="1"/>
            <a:r>
              <a:rPr lang="en-US" dirty="0" smtClean="0"/>
              <a:t>push declaration on identifier stack</a:t>
            </a:r>
          </a:p>
          <a:p>
            <a:r>
              <a:rPr lang="en-US" dirty="0"/>
              <a:t>W</a:t>
            </a:r>
            <a:r>
              <a:rPr lang="en-US" dirty="0" smtClean="0"/>
              <a:t>hen exiting scope where identifier is declared</a:t>
            </a:r>
          </a:p>
          <a:p>
            <a:pPr lvl="1"/>
            <a:r>
              <a:rPr lang="en-US" dirty="0" smtClean="0"/>
              <a:t>pop identifier stack</a:t>
            </a:r>
          </a:p>
          <a:p>
            <a:r>
              <a:rPr lang="en-US" b="1" dirty="0"/>
              <a:t>E</a:t>
            </a:r>
            <a:r>
              <a:rPr lang="en-US" b="1" dirty="0" smtClean="0"/>
              <a:t>valuating the identifier in any context binds to the current top of stack</a:t>
            </a:r>
          </a:p>
          <a:p>
            <a:r>
              <a:rPr lang="en-US" dirty="0"/>
              <a:t>D</a:t>
            </a:r>
            <a:r>
              <a:rPr lang="en-US" dirty="0" smtClean="0"/>
              <a:t>etermined </a:t>
            </a:r>
            <a:r>
              <a:rPr lang="en-US" b="1" dirty="0" smtClean="0">
                <a:solidFill>
                  <a:schemeClr val="tx2"/>
                </a:solidFill>
              </a:rPr>
              <a:t>at runtime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3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15240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/>
              <a:t>Call Sequences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114</a:t>
            </a:fld>
            <a:endParaRPr lang="en-US"/>
          </a:p>
        </p:txBody>
      </p:sp>
      <p:sp>
        <p:nvSpPr>
          <p:cNvPr id="594949" name="Text Box 5"/>
          <p:cNvSpPr txBox="1">
            <a:spLocks noChangeArrowheads="1"/>
          </p:cNvSpPr>
          <p:nvPr/>
        </p:nvSpPr>
        <p:spPr bwMode="auto">
          <a:xfrm>
            <a:off x="1600200" y="23622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ourier New" pitchFamily="49" charset="0"/>
                <a:cs typeface="Courier New" pitchFamily="49" charset="0"/>
              </a:rPr>
              <a:t>call</a:t>
            </a:r>
          </a:p>
        </p:txBody>
      </p:sp>
      <p:sp>
        <p:nvSpPr>
          <p:cNvPr id="594950" name="Rectangle 6"/>
          <p:cNvSpPr>
            <a:spLocks noChangeArrowheads="1"/>
          </p:cNvSpPr>
          <p:nvPr/>
        </p:nvSpPr>
        <p:spPr bwMode="auto">
          <a:xfrm>
            <a:off x="940774" y="1021351"/>
            <a:ext cx="2335825" cy="1188449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dirty="0">
              <a:latin typeface="+mn-lt"/>
            </a:endParaRPr>
          </a:p>
        </p:txBody>
      </p:sp>
      <p:sp>
        <p:nvSpPr>
          <p:cNvPr id="594951" name="Text Box 7"/>
          <p:cNvSpPr txBox="1">
            <a:spLocks noChangeArrowheads="1"/>
          </p:cNvSpPr>
          <p:nvPr/>
        </p:nvSpPr>
        <p:spPr bwMode="auto">
          <a:xfrm rot="16200000">
            <a:off x="106363" y="1462087"/>
            <a:ext cx="1098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latin typeface="Courier New" pitchFamily="49" charset="0"/>
                <a:cs typeface="Courier New" pitchFamily="49" charset="0"/>
              </a:rPr>
              <a:t>caller</a:t>
            </a:r>
          </a:p>
        </p:txBody>
      </p:sp>
      <p:sp>
        <p:nvSpPr>
          <p:cNvPr id="594952" name="Rectangle 8"/>
          <p:cNvSpPr>
            <a:spLocks noChangeArrowheads="1"/>
          </p:cNvSpPr>
          <p:nvPr/>
        </p:nvSpPr>
        <p:spPr bwMode="auto">
          <a:xfrm>
            <a:off x="1346200" y="2971800"/>
            <a:ext cx="1930400" cy="167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594953" name="Text Box 9"/>
          <p:cNvSpPr txBox="1">
            <a:spLocks noChangeArrowheads="1"/>
          </p:cNvSpPr>
          <p:nvPr/>
        </p:nvSpPr>
        <p:spPr bwMode="auto">
          <a:xfrm rot="16200000">
            <a:off x="506413" y="3576637"/>
            <a:ext cx="1098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Courier New" pitchFamily="49" charset="0"/>
                <a:cs typeface="Courier New" pitchFamily="49" charset="0"/>
              </a:rPr>
              <a:t>callee</a:t>
            </a:r>
          </a:p>
        </p:txBody>
      </p:sp>
      <p:sp>
        <p:nvSpPr>
          <p:cNvPr id="594954" name="Text Box 10"/>
          <p:cNvSpPr txBox="1">
            <a:spLocks noChangeArrowheads="1"/>
          </p:cNvSpPr>
          <p:nvPr/>
        </p:nvSpPr>
        <p:spPr bwMode="auto">
          <a:xfrm>
            <a:off x="1600200" y="4724400"/>
            <a:ext cx="1279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ourier New" pitchFamily="49" charset="0"/>
                <a:cs typeface="Courier New" pitchFamily="49" charset="0"/>
              </a:rPr>
              <a:t>return</a:t>
            </a:r>
          </a:p>
        </p:txBody>
      </p:sp>
      <p:sp>
        <p:nvSpPr>
          <p:cNvPr id="594955" name="Rectangle 11"/>
          <p:cNvSpPr>
            <a:spLocks noChangeArrowheads="1"/>
          </p:cNvSpPr>
          <p:nvPr/>
        </p:nvSpPr>
        <p:spPr bwMode="auto">
          <a:xfrm>
            <a:off x="940775" y="5410200"/>
            <a:ext cx="2335825" cy="11430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594956" name="Text Box 12"/>
          <p:cNvSpPr txBox="1">
            <a:spLocks noChangeArrowheads="1"/>
          </p:cNvSpPr>
          <p:nvPr/>
        </p:nvSpPr>
        <p:spPr bwMode="auto">
          <a:xfrm rot="16200000">
            <a:off x="106363" y="5805487"/>
            <a:ext cx="1098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Courier New" pitchFamily="49" charset="0"/>
                <a:cs typeface="Courier New" pitchFamily="49" charset="0"/>
              </a:rPr>
              <a:t>caller</a:t>
            </a:r>
          </a:p>
        </p:txBody>
      </p:sp>
      <p:sp>
        <p:nvSpPr>
          <p:cNvPr id="594957" name="Text Box 13"/>
          <p:cNvSpPr txBox="1">
            <a:spLocks noChangeArrowheads="1"/>
          </p:cNvSpPr>
          <p:nvPr/>
        </p:nvSpPr>
        <p:spPr bwMode="auto">
          <a:xfrm>
            <a:off x="939800" y="1524000"/>
            <a:ext cx="2336800" cy="685800"/>
          </a:xfrm>
          <a:prstGeom prst="rect">
            <a:avLst/>
          </a:prstGeom>
          <a:solidFill>
            <a:srgbClr val="ADADA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dirty="0">
                <a:latin typeface="+mn-lt"/>
                <a:cs typeface="Tahoma" pitchFamily="34" charset="0"/>
              </a:rPr>
              <a:t>Caller push code</a:t>
            </a:r>
          </a:p>
        </p:txBody>
      </p:sp>
      <p:sp>
        <p:nvSpPr>
          <p:cNvPr id="594958" name="Text Box 14"/>
          <p:cNvSpPr txBox="1">
            <a:spLocks noChangeArrowheads="1"/>
          </p:cNvSpPr>
          <p:nvPr/>
        </p:nvSpPr>
        <p:spPr bwMode="auto">
          <a:xfrm>
            <a:off x="1358900" y="2971800"/>
            <a:ext cx="1917700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1600" dirty="0" err="1">
                <a:latin typeface="+mn-lt"/>
                <a:cs typeface="Tahoma" pitchFamily="34" charset="0"/>
              </a:rPr>
              <a:t>Callee</a:t>
            </a:r>
            <a:r>
              <a:rPr lang="en-US" sz="1600" dirty="0">
                <a:latin typeface="+mn-lt"/>
                <a:cs typeface="Tahoma" pitchFamily="34" charset="0"/>
              </a:rPr>
              <a:t> push code</a:t>
            </a:r>
          </a:p>
          <a:p>
            <a:pPr>
              <a:spcBef>
                <a:spcPct val="50000"/>
              </a:spcBef>
            </a:pPr>
            <a:r>
              <a:rPr lang="en-US" sz="1600" dirty="0">
                <a:latin typeface="+mn-lt"/>
                <a:cs typeface="Tahoma" pitchFamily="34" charset="0"/>
              </a:rPr>
              <a:t>(prologue)</a:t>
            </a:r>
          </a:p>
        </p:txBody>
      </p:sp>
      <p:sp>
        <p:nvSpPr>
          <p:cNvPr id="594959" name="Text Box 15"/>
          <p:cNvSpPr txBox="1">
            <a:spLocks noChangeArrowheads="1"/>
          </p:cNvSpPr>
          <p:nvPr/>
        </p:nvSpPr>
        <p:spPr bwMode="auto">
          <a:xfrm>
            <a:off x="1358900" y="3962400"/>
            <a:ext cx="19177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1600">
                <a:latin typeface="+mn-lt"/>
                <a:cs typeface="Tahoma" pitchFamily="34" charset="0"/>
              </a:rPr>
              <a:t>Callee pop code</a:t>
            </a:r>
          </a:p>
          <a:p>
            <a:pPr>
              <a:spcBef>
                <a:spcPct val="50000"/>
              </a:spcBef>
            </a:pPr>
            <a:r>
              <a:rPr lang="en-US" sz="1600">
                <a:latin typeface="+mn-lt"/>
                <a:cs typeface="Tahoma" pitchFamily="34" charset="0"/>
              </a:rPr>
              <a:t>(epilogue)</a:t>
            </a:r>
          </a:p>
        </p:txBody>
      </p:sp>
      <p:sp>
        <p:nvSpPr>
          <p:cNvPr id="594960" name="Text Box 16"/>
          <p:cNvSpPr txBox="1">
            <a:spLocks noChangeArrowheads="1"/>
          </p:cNvSpPr>
          <p:nvPr/>
        </p:nvSpPr>
        <p:spPr bwMode="auto">
          <a:xfrm>
            <a:off x="939800" y="5410200"/>
            <a:ext cx="2336800" cy="533400"/>
          </a:xfrm>
          <a:prstGeom prst="rect">
            <a:avLst/>
          </a:prstGeom>
          <a:solidFill>
            <a:srgbClr val="ADADA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dirty="0">
                <a:latin typeface="+mn-lt"/>
                <a:cs typeface="Tahoma" pitchFamily="34" charset="0"/>
              </a:rPr>
              <a:t>Caller pop code</a:t>
            </a:r>
          </a:p>
        </p:txBody>
      </p:sp>
      <p:sp>
        <p:nvSpPr>
          <p:cNvPr id="594961" name="AutoShape 17"/>
          <p:cNvSpPr>
            <a:spLocks noChangeArrowheads="1"/>
          </p:cNvSpPr>
          <p:nvPr/>
        </p:nvSpPr>
        <p:spPr bwMode="auto">
          <a:xfrm>
            <a:off x="4038600" y="1066800"/>
            <a:ext cx="3810000" cy="609600"/>
          </a:xfrm>
          <a:prstGeom prst="wedgeRoundRectCallout">
            <a:avLst>
              <a:gd name="adj1" fmla="val -66958"/>
              <a:gd name="adj2" fmla="val 54690"/>
              <a:gd name="adj3" fmla="val 16667"/>
            </a:avLst>
          </a:prstGeom>
          <a:solidFill>
            <a:srgbClr val="B9CDE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r>
              <a:rPr lang="en-US" sz="1600" dirty="0">
                <a:latin typeface="+mn-lt"/>
                <a:cs typeface="Tahoma" pitchFamily="34" charset="0"/>
              </a:rPr>
              <a:t>Push caller-save registers</a:t>
            </a:r>
          </a:p>
          <a:p>
            <a:r>
              <a:rPr lang="en-US" sz="1600" dirty="0">
                <a:latin typeface="+mn-lt"/>
                <a:cs typeface="Tahoma" pitchFamily="34" charset="0"/>
              </a:rPr>
              <a:t>Push actual parameters (in reverse order)</a:t>
            </a:r>
            <a:endParaRPr lang="en-US" sz="2400" dirty="0">
              <a:latin typeface="+mn-lt"/>
            </a:endParaRPr>
          </a:p>
        </p:txBody>
      </p:sp>
      <p:sp>
        <p:nvSpPr>
          <p:cNvPr id="594962" name="AutoShape 18"/>
          <p:cNvSpPr>
            <a:spLocks noChangeArrowheads="1"/>
          </p:cNvSpPr>
          <p:nvPr/>
        </p:nvSpPr>
        <p:spPr bwMode="auto">
          <a:xfrm>
            <a:off x="4038600" y="2057400"/>
            <a:ext cx="3733800" cy="609600"/>
          </a:xfrm>
          <a:prstGeom prst="wedgeRoundRectCallout">
            <a:avLst>
              <a:gd name="adj1" fmla="val -67986"/>
              <a:gd name="adj2" fmla="val 27606"/>
              <a:gd name="adj3" fmla="val 16667"/>
            </a:avLst>
          </a:prstGeom>
          <a:solidFill>
            <a:srgbClr val="B9CDE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r>
              <a:rPr lang="en-US" sz="1600" dirty="0">
                <a:latin typeface="+mn-lt"/>
                <a:cs typeface="Tahoma" pitchFamily="34" charset="0"/>
              </a:rPr>
              <a:t>push return </a:t>
            </a:r>
            <a:r>
              <a:rPr lang="en-US" sz="1600" dirty="0" smtClean="0">
                <a:latin typeface="+mn-lt"/>
                <a:cs typeface="Tahoma" pitchFamily="34" charset="0"/>
              </a:rPr>
              <a:t>address (+ other admin info)</a:t>
            </a:r>
            <a:endParaRPr lang="en-US" sz="1600" dirty="0">
              <a:latin typeface="+mn-lt"/>
              <a:cs typeface="Tahoma" pitchFamily="34" charset="0"/>
            </a:endParaRPr>
          </a:p>
          <a:p>
            <a:r>
              <a:rPr lang="en-US" sz="1600" dirty="0">
                <a:latin typeface="+mn-lt"/>
                <a:cs typeface="Tahoma" pitchFamily="34" charset="0"/>
              </a:rPr>
              <a:t>Jump to call address</a:t>
            </a:r>
            <a:endParaRPr lang="en-US" sz="2400" dirty="0">
              <a:latin typeface="+mn-lt"/>
            </a:endParaRPr>
          </a:p>
        </p:txBody>
      </p:sp>
      <p:sp>
        <p:nvSpPr>
          <p:cNvPr id="594963" name="AutoShape 19"/>
          <p:cNvSpPr>
            <a:spLocks noChangeArrowheads="1"/>
          </p:cNvSpPr>
          <p:nvPr/>
        </p:nvSpPr>
        <p:spPr bwMode="auto">
          <a:xfrm>
            <a:off x="3962400" y="2819400"/>
            <a:ext cx="3810000" cy="1143000"/>
          </a:xfrm>
          <a:prstGeom prst="wedgeRoundRectCallout">
            <a:avLst>
              <a:gd name="adj1" fmla="val -66625"/>
              <a:gd name="adj2" fmla="val 18269"/>
              <a:gd name="adj3" fmla="val 16667"/>
            </a:avLst>
          </a:prstGeom>
          <a:solidFill>
            <a:srgbClr val="B9CDE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r>
              <a:rPr lang="en-US" sz="1600" dirty="0">
                <a:latin typeface="+mn-lt"/>
                <a:cs typeface="Tahoma" pitchFamily="34" charset="0"/>
              </a:rPr>
              <a:t>Push current base-pointer</a:t>
            </a:r>
          </a:p>
          <a:p>
            <a:r>
              <a:rPr lang="en-US" sz="1600" dirty="0" err="1">
                <a:latin typeface="+mn-lt"/>
                <a:cs typeface="Tahoma" pitchFamily="34" charset="0"/>
              </a:rPr>
              <a:t>bp</a:t>
            </a:r>
            <a:r>
              <a:rPr lang="en-US" sz="1600" dirty="0">
                <a:latin typeface="+mn-lt"/>
                <a:cs typeface="Tahoma" pitchFamily="34" charset="0"/>
              </a:rPr>
              <a:t> = </a:t>
            </a:r>
            <a:r>
              <a:rPr lang="en-US" sz="1600" dirty="0" err="1">
                <a:latin typeface="+mn-lt"/>
                <a:cs typeface="Tahoma" pitchFamily="34" charset="0"/>
              </a:rPr>
              <a:t>sp</a:t>
            </a:r>
            <a:endParaRPr lang="en-US" sz="1600" dirty="0">
              <a:latin typeface="+mn-lt"/>
              <a:cs typeface="Tahoma" pitchFamily="34" charset="0"/>
            </a:endParaRPr>
          </a:p>
          <a:p>
            <a:r>
              <a:rPr lang="en-US" sz="1600" dirty="0">
                <a:latin typeface="+mn-lt"/>
                <a:cs typeface="Tahoma" pitchFamily="34" charset="0"/>
              </a:rPr>
              <a:t>Push local variables</a:t>
            </a:r>
          </a:p>
          <a:p>
            <a:r>
              <a:rPr lang="en-US" sz="1600" dirty="0">
                <a:latin typeface="+mn-lt"/>
                <a:cs typeface="Tahoma" pitchFamily="34" charset="0"/>
              </a:rPr>
              <a:t>Push </a:t>
            </a:r>
            <a:r>
              <a:rPr lang="en-US" sz="1600" dirty="0" err="1">
                <a:latin typeface="+mn-lt"/>
                <a:cs typeface="Tahoma" pitchFamily="34" charset="0"/>
              </a:rPr>
              <a:t>callee</a:t>
            </a:r>
            <a:r>
              <a:rPr lang="en-US" sz="1600" dirty="0">
                <a:latin typeface="+mn-lt"/>
                <a:cs typeface="Tahoma" pitchFamily="34" charset="0"/>
              </a:rPr>
              <a:t>-save registers</a:t>
            </a:r>
            <a:endParaRPr lang="en-US" sz="2400" dirty="0">
              <a:latin typeface="+mn-lt"/>
            </a:endParaRPr>
          </a:p>
        </p:txBody>
      </p:sp>
      <p:sp>
        <p:nvSpPr>
          <p:cNvPr id="594964" name="AutoShape 20"/>
          <p:cNvSpPr>
            <a:spLocks noChangeArrowheads="1"/>
          </p:cNvSpPr>
          <p:nvPr/>
        </p:nvSpPr>
        <p:spPr bwMode="auto">
          <a:xfrm>
            <a:off x="3962400" y="4076700"/>
            <a:ext cx="3810000" cy="838200"/>
          </a:xfrm>
          <a:prstGeom prst="wedgeRoundRectCallout">
            <a:avLst>
              <a:gd name="adj1" fmla="val -67541"/>
              <a:gd name="adj2" fmla="val -20075"/>
              <a:gd name="adj3" fmla="val 16667"/>
            </a:avLst>
          </a:prstGeom>
          <a:solidFill>
            <a:srgbClr val="B9CDE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r>
              <a:rPr lang="en-US" sz="1600" dirty="0">
                <a:latin typeface="+mn-lt"/>
                <a:cs typeface="Tahoma" pitchFamily="34" charset="0"/>
              </a:rPr>
              <a:t>Pop </a:t>
            </a:r>
            <a:r>
              <a:rPr lang="en-US" sz="1600" dirty="0" err="1">
                <a:latin typeface="+mn-lt"/>
                <a:cs typeface="Tahoma" pitchFamily="34" charset="0"/>
              </a:rPr>
              <a:t>callee</a:t>
            </a:r>
            <a:r>
              <a:rPr lang="en-US" sz="1600" dirty="0">
                <a:latin typeface="+mn-lt"/>
                <a:cs typeface="Tahoma" pitchFamily="34" charset="0"/>
              </a:rPr>
              <a:t>-save registers</a:t>
            </a:r>
          </a:p>
          <a:p>
            <a:r>
              <a:rPr lang="en-US" sz="1600" dirty="0">
                <a:latin typeface="+mn-lt"/>
                <a:cs typeface="Tahoma" pitchFamily="34" charset="0"/>
              </a:rPr>
              <a:t>Pop </a:t>
            </a:r>
            <a:r>
              <a:rPr lang="en-US" sz="1600" dirty="0" err="1" smtClean="0">
                <a:latin typeface="+mn-lt"/>
                <a:cs typeface="Tahoma" pitchFamily="34" charset="0"/>
              </a:rPr>
              <a:t>callee</a:t>
            </a:r>
            <a:r>
              <a:rPr lang="en-US" sz="1600" dirty="0" smtClean="0">
                <a:latin typeface="+mn-lt"/>
                <a:cs typeface="Tahoma" pitchFamily="34" charset="0"/>
              </a:rPr>
              <a:t> </a:t>
            </a:r>
            <a:r>
              <a:rPr lang="en-US" sz="1600" dirty="0">
                <a:latin typeface="+mn-lt"/>
                <a:cs typeface="Tahoma" pitchFamily="34" charset="0"/>
              </a:rPr>
              <a:t>activation record</a:t>
            </a:r>
          </a:p>
          <a:p>
            <a:r>
              <a:rPr lang="en-US" sz="1600" dirty="0">
                <a:latin typeface="+mn-lt"/>
                <a:cs typeface="Tahoma" pitchFamily="34" charset="0"/>
              </a:rPr>
              <a:t>Pop old base-pointer</a:t>
            </a:r>
            <a:endParaRPr lang="en-US" sz="2400" dirty="0">
              <a:latin typeface="+mn-lt"/>
            </a:endParaRPr>
          </a:p>
        </p:txBody>
      </p:sp>
      <p:sp>
        <p:nvSpPr>
          <p:cNvPr id="594965" name="AutoShape 21"/>
          <p:cNvSpPr>
            <a:spLocks noChangeArrowheads="1"/>
          </p:cNvSpPr>
          <p:nvPr/>
        </p:nvSpPr>
        <p:spPr bwMode="auto">
          <a:xfrm>
            <a:off x="4038600" y="5029200"/>
            <a:ext cx="3733800" cy="685800"/>
          </a:xfrm>
          <a:prstGeom prst="wedgeRoundRectCallout">
            <a:avLst>
              <a:gd name="adj1" fmla="val -73088"/>
              <a:gd name="adj2" fmla="val -51389"/>
              <a:gd name="adj3" fmla="val 16667"/>
            </a:avLst>
          </a:prstGeom>
          <a:solidFill>
            <a:srgbClr val="B9CDE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r>
              <a:rPr lang="en-US" sz="1600">
                <a:latin typeface="+mn-lt"/>
                <a:cs typeface="Tahoma" pitchFamily="34" charset="0"/>
              </a:rPr>
              <a:t>pop return address</a:t>
            </a:r>
          </a:p>
          <a:p>
            <a:r>
              <a:rPr lang="en-US" sz="1600">
                <a:latin typeface="+mn-lt"/>
                <a:cs typeface="Tahoma" pitchFamily="34" charset="0"/>
              </a:rPr>
              <a:t>Jump to address</a:t>
            </a:r>
            <a:endParaRPr lang="en-US" sz="2400">
              <a:latin typeface="+mn-lt"/>
            </a:endParaRPr>
          </a:p>
        </p:txBody>
      </p:sp>
      <p:sp>
        <p:nvSpPr>
          <p:cNvPr id="594966" name="AutoShape 22"/>
          <p:cNvSpPr>
            <a:spLocks noChangeArrowheads="1"/>
          </p:cNvSpPr>
          <p:nvPr/>
        </p:nvSpPr>
        <p:spPr bwMode="auto">
          <a:xfrm>
            <a:off x="4038600" y="5867400"/>
            <a:ext cx="3733800" cy="685800"/>
          </a:xfrm>
          <a:prstGeom prst="wedgeRoundRectCallout">
            <a:avLst>
              <a:gd name="adj1" fmla="val -68324"/>
              <a:gd name="adj2" fmla="val -68056"/>
              <a:gd name="adj3" fmla="val 16667"/>
            </a:avLst>
          </a:prstGeom>
          <a:solidFill>
            <a:srgbClr val="B9CDE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r>
              <a:rPr lang="en-US" sz="1600" dirty="0" smtClean="0">
                <a:latin typeface="+mn-lt"/>
                <a:cs typeface="Tahoma" pitchFamily="34" charset="0"/>
              </a:rPr>
              <a:t>Pop return value + parameters</a:t>
            </a:r>
            <a:endParaRPr lang="en-US" sz="2400" dirty="0">
              <a:latin typeface="+mn-lt"/>
            </a:endParaRPr>
          </a:p>
          <a:p>
            <a:r>
              <a:rPr lang="en-US" sz="1600" dirty="0" smtClean="0">
                <a:latin typeface="+mn-lt"/>
                <a:cs typeface="Tahoma" pitchFamily="34" charset="0"/>
              </a:rPr>
              <a:t>Pop </a:t>
            </a:r>
            <a:r>
              <a:rPr lang="en-US" sz="1600" dirty="0">
                <a:latin typeface="+mn-lt"/>
                <a:cs typeface="Tahoma" pitchFamily="34" charset="0"/>
              </a:rPr>
              <a:t>caller-save </a:t>
            </a:r>
            <a:r>
              <a:rPr lang="en-US" sz="1600" dirty="0" smtClean="0">
                <a:latin typeface="+mn-lt"/>
                <a:cs typeface="Tahoma" pitchFamily="34" charset="0"/>
              </a:rPr>
              <a:t>registers</a:t>
            </a:r>
          </a:p>
          <a:p>
            <a:endParaRPr lang="en-US" sz="1600" dirty="0">
              <a:latin typeface="+mn-lt"/>
              <a:cs typeface="Tahom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27792" y="1101984"/>
            <a:ext cx="564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2000" b="1" dirty="0" smtClean="0">
                <a:solidFill>
                  <a:schemeClr val="tx1"/>
                </a:solidFill>
                <a:latin typeface="+mn-lt"/>
              </a:rPr>
              <a:t>…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825636" y="6031886"/>
            <a:ext cx="564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2000" b="1" dirty="0" smtClean="0">
                <a:solidFill>
                  <a:schemeClr val="tx1"/>
                </a:solidFill>
                <a:latin typeface="+mn-lt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77198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/>
              <a:t>“To </a:t>
            </a:r>
            <a:r>
              <a:rPr lang="en-US" dirty="0" err="1"/>
              <a:t>Callee</a:t>
            </a:r>
            <a:r>
              <a:rPr lang="en-US" dirty="0"/>
              <a:t>-save or to Caller-save?”</a:t>
            </a:r>
          </a:p>
        </p:txBody>
      </p:sp>
      <p:sp>
        <p:nvSpPr>
          <p:cNvPr id="5959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Callee</a:t>
            </a:r>
            <a:r>
              <a:rPr lang="en-US" dirty="0"/>
              <a:t>-saved registers need only be saved when </a:t>
            </a:r>
            <a:r>
              <a:rPr lang="en-US" dirty="0" err="1"/>
              <a:t>callee</a:t>
            </a:r>
            <a:r>
              <a:rPr lang="en-US" dirty="0"/>
              <a:t> modifies their </a:t>
            </a:r>
            <a:r>
              <a:rPr lang="en-US" dirty="0" smtClean="0"/>
              <a:t>value</a:t>
            </a:r>
          </a:p>
          <a:p>
            <a:r>
              <a:rPr lang="en-US" dirty="0" smtClean="0"/>
              <a:t>Some heuristics and conventions are followed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4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Nested </a:t>
            </a:r>
            <a:r>
              <a:rPr lang="en-US" dirty="0"/>
              <a:t>P</a:t>
            </a:r>
            <a:r>
              <a:rPr lang="en-US" dirty="0" smtClean="0"/>
              <a:t>rocedures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problem: a routine may need to access variables of another routine that contains it statically</a:t>
            </a:r>
          </a:p>
          <a:p>
            <a:r>
              <a:rPr lang="en-US" dirty="0" smtClean="0"/>
              <a:t>solution</a:t>
            </a:r>
            <a:r>
              <a:rPr lang="en-US" b="1" dirty="0" smtClean="0"/>
              <a:t>: lexical pointer </a:t>
            </a:r>
            <a:r>
              <a:rPr lang="en-US" dirty="0" smtClean="0"/>
              <a:t>(a.k.a. access link) in the activation record</a:t>
            </a:r>
          </a:p>
          <a:p>
            <a:r>
              <a:rPr lang="en-US" dirty="0" smtClean="0"/>
              <a:t>lexical pointer points to the last activation record of the nesting level above it</a:t>
            </a:r>
          </a:p>
          <a:p>
            <a:pPr lvl="1"/>
            <a:r>
              <a:rPr lang="en-US" dirty="0" smtClean="0"/>
              <a:t>in our example, lexical pointer of d points to activation records of c</a:t>
            </a:r>
          </a:p>
          <a:p>
            <a:r>
              <a:rPr lang="en-US" dirty="0" smtClean="0"/>
              <a:t>lexical pointers created at runtime</a:t>
            </a:r>
          </a:p>
          <a:p>
            <a:r>
              <a:rPr lang="en-US" dirty="0" smtClean="0"/>
              <a:t>number of links to be traversed is known at compile time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7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5531"/>
            <a:ext cx="7772400" cy="1143000"/>
          </a:xfrm>
        </p:spPr>
        <p:txBody>
          <a:bodyPr/>
          <a:lstStyle/>
          <a:p>
            <a:r>
              <a:rPr lang="en-US" dirty="0" smtClean="0"/>
              <a:t>Lexical </a:t>
            </a:r>
            <a:r>
              <a:rPr lang="en-US" dirty="0"/>
              <a:t>P</a:t>
            </a:r>
            <a:r>
              <a:rPr lang="en-US" dirty="0" smtClean="0"/>
              <a:t>ointers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117</a:t>
            </a:fld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176821" y="1967373"/>
            <a:ext cx="1184275" cy="7254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5875" algn="ctr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 wrap="none" anchor="ctr"/>
          <a:lstStyle>
            <a:defPPr>
              <a:defRPr lang="he-IL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US"/>
              <a:t>a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176821" y="2675398"/>
            <a:ext cx="1184275" cy="7254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5875" algn="ctr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 wrap="none" anchor="ctr"/>
          <a:lstStyle>
            <a:defPPr>
              <a:defRPr lang="he-IL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US"/>
              <a:t>a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175234" y="3381836"/>
            <a:ext cx="1184275" cy="7254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5875" algn="ctr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 wrap="none" anchor="ctr"/>
          <a:lstStyle>
            <a:defPPr>
              <a:defRPr lang="he-IL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US"/>
              <a:t>c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176821" y="4089861"/>
            <a:ext cx="1184275" cy="7254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5875" algn="ctr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 wrap="none" anchor="ctr"/>
          <a:lstStyle>
            <a:defPPr>
              <a:defRPr lang="he-IL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US"/>
              <a:t>b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175234" y="4796298"/>
            <a:ext cx="1184275" cy="7254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5875" algn="ctr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 wrap="none" anchor="ctr"/>
          <a:lstStyle>
            <a:defPPr>
              <a:defRPr lang="he-IL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US"/>
              <a:t>c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175234" y="5502736"/>
            <a:ext cx="1184275" cy="7254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5875" algn="ctr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 wrap="none" anchor="ctr"/>
          <a:lstStyle>
            <a:defPPr>
              <a:defRPr lang="he-IL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US"/>
              <a:t>d</a:t>
            </a:r>
          </a:p>
        </p:txBody>
      </p:sp>
      <p:cxnSp>
        <p:nvCxnSpPr>
          <p:cNvPr id="11" name="AutoShape 10"/>
          <p:cNvCxnSpPr>
            <a:cxnSpLocks noChangeShapeType="1"/>
            <a:stCxn id="10" idx="3"/>
            <a:endCxn id="9" idx="3"/>
          </p:cNvCxnSpPr>
          <p:nvPr/>
        </p:nvCxnSpPr>
        <p:spPr bwMode="auto">
          <a:xfrm flipV="1">
            <a:off x="8367446" y="5159836"/>
            <a:ext cx="1588" cy="706437"/>
          </a:xfrm>
          <a:prstGeom prst="curvedConnector3">
            <a:avLst>
              <a:gd name="adj1" fmla="val 38900014"/>
            </a:avLst>
          </a:prstGeom>
          <a:noFill/>
          <a:ln w="15875">
            <a:solidFill>
              <a:schemeClr val="accent4">
                <a:lumMod val="75000"/>
              </a:schemeClr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2" name="AutoShape 11"/>
          <p:cNvCxnSpPr>
            <a:cxnSpLocks noChangeShapeType="1"/>
            <a:endCxn id="6" idx="3"/>
          </p:cNvCxnSpPr>
          <p:nvPr/>
        </p:nvCxnSpPr>
        <p:spPr bwMode="auto">
          <a:xfrm flipH="1" flipV="1">
            <a:off x="8369034" y="3038936"/>
            <a:ext cx="1587" cy="1939925"/>
          </a:xfrm>
          <a:prstGeom prst="curvedConnector3">
            <a:avLst>
              <a:gd name="adj1" fmla="val -42377190"/>
            </a:avLst>
          </a:prstGeom>
          <a:noFill/>
          <a:ln w="15875">
            <a:solidFill>
              <a:schemeClr val="accent4">
                <a:lumMod val="75000"/>
              </a:schemeClr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" name="AutoShape 12"/>
          <p:cNvCxnSpPr>
            <a:cxnSpLocks noChangeShapeType="1"/>
            <a:stCxn id="8" idx="3"/>
            <a:endCxn id="6" idx="3"/>
          </p:cNvCxnSpPr>
          <p:nvPr/>
        </p:nvCxnSpPr>
        <p:spPr bwMode="auto">
          <a:xfrm flipV="1">
            <a:off x="8369034" y="3038936"/>
            <a:ext cx="1587" cy="1414462"/>
          </a:xfrm>
          <a:prstGeom prst="curvedConnector3">
            <a:avLst>
              <a:gd name="adj1" fmla="val 32100009"/>
            </a:avLst>
          </a:prstGeom>
          <a:noFill/>
          <a:ln w="15875">
            <a:solidFill>
              <a:schemeClr val="accent4">
                <a:lumMod val="75000"/>
              </a:schemeClr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4" name="AutoShape 13"/>
          <p:cNvCxnSpPr>
            <a:cxnSpLocks noChangeShapeType="1"/>
            <a:stCxn id="7" idx="3"/>
            <a:endCxn id="6" idx="3"/>
          </p:cNvCxnSpPr>
          <p:nvPr/>
        </p:nvCxnSpPr>
        <p:spPr bwMode="auto">
          <a:xfrm flipV="1">
            <a:off x="8367446" y="3038936"/>
            <a:ext cx="1588" cy="706437"/>
          </a:xfrm>
          <a:prstGeom prst="curvedConnector3">
            <a:avLst>
              <a:gd name="adj1" fmla="val 14000005"/>
            </a:avLst>
          </a:prstGeom>
          <a:noFill/>
          <a:ln w="15875">
            <a:solidFill>
              <a:schemeClr val="accent4">
                <a:lumMod val="75000"/>
              </a:schemeClr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254609" y="2245186"/>
            <a:ext cx="247650" cy="358775"/>
          </a:xfrm>
          <a:prstGeom prst="rect">
            <a:avLst/>
          </a:prstGeom>
          <a:solidFill>
            <a:schemeClr val="accent1"/>
          </a:solidFill>
          <a:ln w="15875" algn="ctr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 wrap="none" anchor="ctr"/>
          <a:lstStyle>
            <a:defPPr>
              <a:defRPr lang="he-IL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US"/>
              <a:t>y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7254609" y="2945273"/>
            <a:ext cx="247650" cy="358775"/>
          </a:xfrm>
          <a:prstGeom prst="rect">
            <a:avLst/>
          </a:prstGeom>
          <a:solidFill>
            <a:schemeClr val="accent1"/>
          </a:solidFill>
          <a:ln w="15875" algn="ctr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 wrap="none" anchor="ctr"/>
          <a:lstStyle>
            <a:defPPr>
              <a:defRPr lang="he-IL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US"/>
              <a:t>y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7254609" y="3464386"/>
            <a:ext cx="247650" cy="358775"/>
          </a:xfrm>
          <a:prstGeom prst="rect">
            <a:avLst/>
          </a:prstGeom>
          <a:solidFill>
            <a:schemeClr val="accent1"/>
          </a:solidFill>
          <a:ln w="15875" algn="ctr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 wrap="none" anchor="ctr"/>
          <a:lstStyle>
            <a:defPPr>
              <a:defRPr lang="he-IL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US"/>
              <a:t>z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7253021" y="4839161"/>
            <a:ext cx="247650" cy="358775"/>
          </a:xfrm>
          <a:prstGeom prst="rect">
            <a:avLst/>
          </a:prstGeom>
          <a:solidFill>
            <a:schemeClr val="accent1"/>
          </a:solidFill>
          <a:ln w="15875" algn="ctr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 wrap="none" anchor="ctr"/>
          <a:lstStyle>
            <a:defPPr>
              <a:defRPr lang="he-IL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US"/>
              <a:t>z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3092669" y="2840415"/>
            <a:ext cx="3962400" cy="36059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ounded Rectangle 74"/>
          <p:cNvSpPr/>
          <p:nvPr/>
        </p:nvSpPr>
        <p:spPr>
          <a:xfrm>
            <a:off x="3091792" y="1551119"/>
            <a:ext cx="3958897" cy="1066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Possible call sequence: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p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  <a:sym typeface="Math C"/>
              </a:rPr>
              <a:t> a  a  c  b  c  d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3257769" y="3195639"/>
            <a:ext cx="3524250" cy="2976562"/>
            <a:chOff x="4965700" y="3195638"/>
            <a:chExt cx="3524250" cy="2976562"/>
          </a:xfrm>
        </p:grpSpPr>
        <p:cxnSp>
          <p:nvCxnSpPr>
            <p:cNvPr id="77" name="Straight Arrow Connector 76"/>
            <p:cNvCxnSpPr>
              <a:cxnSpLocks noChangeShapeType="1"/>
              <a:stCxn id="88" idx="4"/>
              <a:endCxn id="89" idx="0"/>
            </p:cNvCxnSpPr>
            <p:nvPr/>
          </p:nvCxnSpPr>
          <p:spPr bwMode="auto">
            <a:xfrm>
              <a:off x="8239125" y="5216033"/>
              <a:ext cx="0" cy="498967"/>
            </a:xfrm>
            <a:prstGeom prst="straightConnector1">
              <a:avLst/>
            </a:prstGeom>
            <a:noFill/>
            <a:ln w="38100" algn="ctr">
              <a:solidFill>
                <a:schemeClr val="accent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grpSp>
          <p:nvGrpSpPr>
            <p:cNvPr id="78" name="Group 77"/>
            <p:cNvGrpSpPr/>
            <p:nvPr/>
          </p:nvGrpSpPr>
          <p:grpSpPr>
            <a:xfrm>
              <a:off x="4965700" y="3195638"/>
              <a:ext cx="3524250" cy="2976562"/>
              <a:chOff x="4965700" y="3195638"/>
              <a:chExt cx="3524250" cy="2976562"/>
            </a:xfrm>
          </p:grpSpPr>
          <p:sp>
            <p:nvSpPr>
              <p:cNvPr id="79" name="Oval 78"/>
              <p:cNvSpPr>
                <a:spLocks noChangeArrowheads="1"/>
              </p:cNvSpPr>
              <p:nvPr/>
            </p:nvSpPr>
            <p:spPr bwMode="auto">
              <a:xfrm>
                <a:off x="4965700" y="3973399"/>
                <a:ext cx="503237" cy="457200"/>
              </a:xfrm>
              <a:prstGeom prst="ellipse">
                <a:avLst/>
              </a:prstGeom>
              <a:solidFill>
                <a:schemeClr val="accent1"/>
              </a:solidFill>
              <a:ln w="15875" algn="ctr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 wrap="none" anchor="ctr"/>
              <a:lstStyle>
                <a:defPPr>
                  <a:defRPr lang="he-IL"/>
                </a:defPPr>
                <a:lvl1pPr algn="r" rtl="1" fontAlgn="base">
                  <a:spcBef>
                    <a:spcPct val="0"/>
                  </a:spcBef>
                  <a:spcAft>
                    <a:spcPct val="0"/>
                  </a:spcAft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457200" algn="r" rtl="1" fontAlgn="base">
                  <a:spcBef>
                    <a:spcPct val="0"/>
                  </a:spcBef>
                  <a:spcAft>
                    <a:spcPct val="0"/>
                  </a:spcAft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914400" algn="r" rtl="1" fontAlgn="base">
                  <a:spcBef>
                    <a:spcPct val="0"/>
                  </a:spcBef>
                  <a:spcAft>
                    <a:spcPct val="0"/>
                  </a:spcAft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371600" algn="r" rtl="1" fontAlgn="base">
                  <a:spcBef>
                    <a:spcPct val="0"/>
                  </a:spcBef>
                  <a:spcAft>
                    <a:spcPct val="0"/>
                  </a:spcAft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1828800" algn="r" rtl="1" fontAlgn="base">
                  <a:spcBef>
                    <a:spcPct val="0"/>
                  </a:spcBef>
                  <a:spcAft>
                    <a:spcPct val="0"/>
                  </a:spcAft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286000" algn="l" defTabSz="914400" rtl="0" eaLnBrk="1" latinLnBrk="0" hangingPunct="1"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743200" algn="l" defTabSz="914400" rtl="0" eaLnBrk="1" latinLnBrk="0" hangingPunct="1"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200400" algn="l" defTabSz="914400" rtl="0" eaLnBrk="1" latinLnBrk="0" hangingPunct="1"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657600" algn="l" defTabSz="914400" rtl="0" eaLnBrk="1" latinLnBrk="0" hangingPunct="1"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algn="ctr" rtl="0"/>
                <a:r>
                  <a:rPr lang="en-US">
                    <a:cs typeface="Arial" charset="0"/>
                  </a:rPr>
                  <a:t>a</a:t>
                </a:r>
              </a:p>
            </p:txBody>
          </p:sp>
          <p:cxnSp>
            <p:nvCxnSpPr>
              <p:cNvPr id="80" name="Straight Arrow Connector 79"/>
              <p:cNvCxnSpPr>
                <a:cxnSpLocks noChangeShapeType="1"/>
                <a:stCxn id="79" idx="6"/>
                <a:endCxn id="90" idx="2"/>
              </p:cNvCxnSpPr>
              <p:nvPr/>
            </p:nvCxnSpPr>
            <p:spPr bwMode="auto">
              <a:xfrm>
                <a:off x="5468937" y="4201999"/>
                <a:ext cx="421481" cy="0"/>
              </a:xfrm>
              <a:prstGeom prst="straightConnector1">
                <a:avLst/>
              </a:prstGeom>
              <a:noFill/>
              <a:ln w="38100" algn="ctr">
                <a:solidFill>
                  <a:schemeClr val="accent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81" name="Oval 80"/>
              <p:cNvSpPr>
                <a:spLocks noChangeArrowheads="1"/>
              </p:cNvSpPr>
              <p:nvPr/>
            </p:nvSpPr>
            <p:spPr bwMode="auto">
              <a:xfrm>
                <a:off x="7011863" y="4750780"/>
                <a:ext cx="503237" cy="457200"/>
              </a:xfrm>
              <a:prstGeom prst="ellipse">
                <a:avLst/>
              </a:prstGeom>
              <a:solidFill>
                <a:schemeClr val="accent1"/>
              </a:solidFill>
              <a:ln w="15875" algn="ctr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 wrap="none" anchor="ctr"/>
              <a:lstStyle>
                <a:defPPr>
                  <a:defRPr lang="he-IL"/>
                </a:defPPr>
                <a:lvl1pPr algn="r" rtl="1" fontAlgn="base">
                  <a:spcBef>
                    <a:spcPct val="0"/>
                  </a:spcBef>
                  <a:spcAft>
                    <a:spcPct val="0"/>
                  </a:spcAft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457200" algn="r" rtl="1" fontAlgn="base">
                  <a:spcBef>
                    <a:spcPct val="0"/>
                  </a:spcBef>
                  <a:spcAft>
                    <a:spcPct val="0"/>
                  </a:spcAft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914400" algn="r" rtl="1" fontAlgn="base">
                  <a:spcBef>
                    <a:spcPct val="0"/>
                  </a:spcBef>
                  <a:spcAft>
                    <a:spcPct val="0"/>
                  </a:spcAft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371600" algn="r" rtl="1" fontAlgn="base">
                  <a:spcBef>
                    <a:spcPct val="0"/>
                  </a:spcBef>
                  <a:spcAft>
                    <a:spcPct val="0"/>
                  </a:spcAft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1828800" algn="r" rtl="1" fontAlgn="base">
                  <a:spcBef>
                    <a:spcPct val="0"/>
                  </a:spcBef>
                  <a:spcAft>
                    <a:spcPct val="0"/>
                  </a:spcAft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286000" algn="l" defTabSz="914400" rtl="0" eaLnBrk="1" latinLnBrk="0" hangingPunct="1"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743200" algn="l" defTabSz="914400" rtl="0" eaLnBrk="1" latinLnBrk="0" hangingPunct="1"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200400" algn="l" defTabSz="914400" rtl="0" eaLnBrk="1" latinLnBrk="0" hangingPunct="1"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657600" algn="l" defTabSz="914400" rtl="0" eaLnBrk="1" latinLnBrk="0" hangingPunct="1"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algn="ctr" rtl="0"/>
                <a:r>
                  <a:rPr lang="en-US" dirty="0">
                    <a:cs typeface="Arial" charset="0"/>
                  </a:rPr>
                  <a:t>b</a:t>
                </a:r>
              </a:p>
            </p:txBody>
          </p:sp>
          <p:cxnSp>
            <p:nvCxnSpPr>
              <p:cNvPr id="82" name="Straight Arrow Connector 81"/>
              <p:cNvCxnSpPr>
                <a:cxnSpLocks noChangeShapeType="1"/>
                <a:stCxn id="90" idx="4"/>
                <a:endCxn id="85" idx="0"/>
              </p:cNvCxnSpPr>
              <p:nvPr/>
            </p:nvCxnSpPr>
            <p:spPr bwMode="auto">
              <a:xfrm flipH="1">
                <a:off x="6133339" y="4430599"/>
                <a:ext cx="8698" cy="323964"/>
              </a:xfrm>
              <a:prstGeom prst="straightConnector1">
                <a:avLst/>
              </a:prstGeom>
              <a:noFill/>
              <a:ln w="38100" algn="ctr">
                <a:solidFill>
                  <a:schemeClr val="accent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83" name="Oval 82"/>
              <p:cNvSpPr>
                <a:spLocks noChangeArrowheads="1"/>
              </p:cNvSpPr>
              <p:nvPr/>
            </p:nvSpPr>
            <p:spPr bwMode="auto">
              <a:xfrm>
                <a:off x="4984750" y="3195638"/>
                <a:ext cx="501650" cy="457200"/>
              </a:xfrm>
              <a:prstGeom prst="ellipse">
                <a:avLst/>
              </a:prstGeom>
              <a:solidFill>
                <a:schemeClr val="accent1"/>
              </a:solidFill>
              <a:ln w="15875" algn="ctr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 wrap="none" anchor="ctr"/>
              <a:lstStyle>
                <a:defPPr>
                  <a:defRPr lang="he-IL"/>
                </a:defPPr>
                <a:lvl1pPr algn="r" rtl="1" fontAlgn="base">
                  <a:spcBef>
                    <a:spcPct val="0"/>
                  </a:spcBef>
                  <a:spcAft>
                    <a:spcPct val="0"/>
                  </a:spcAft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457200" algn="r" rtl="1" fontAlgn="base">
                  <a:spcBef>
                    <a:spcPct val="0"/>
                  </a:spcBef>
                  <a:spcAft>
                    <a:spcPct val="0"/>
                  </a:spcAft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914400" algn="r" rtl="1" fontAlgn="base">
                  <a:spcBef>
                    <a:spcPct val="0"/>
                  </a:spcBef>
                  <a:spcAft>
                    <a:spcPct val="0"/>
                  </a:spcAft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371600" algn="r" rtl="1" fontAlgn="base">
                  <a:spcBef>
                    <a:spcPct val="0"/>
                  </a:spcBef>
                  <a:spcAft>
                    <a:spcPct val="0"/>
                  </a:spcAft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1828800" algn="r" rtl="1" fontAlgn="base">
                  <a:spcBef>
                    <a:spcPct val="0"/>
                  </a:spcBef>
                  <a:spcAft>
                    <a:spcPct val="0"/>
                  </a:spcAft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286000" algn="l" defTabSz="914400" rtl="0" eaLnBrk="1" latinLnBrk="0" hangingPunct="1"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743200" algn="l" defTabSz="914400" rtl="0" eaLnBrk="1" latinLnBrk="0" hangingPunct="1"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200400" algn="l" defTabSz="914400" rtl="0" eaLnBrk="1" latinLnBrk="0" hangingPunct="1"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657600" algn="l" defTabSz="914400" rtl="0" eaLnBrk="1" latinLnBrk="0" hangingPunct="1"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algn="ctr" rtl="0"/>
                <a:r>
                  <a:rPr lang="en-US">
                    <a:cs typeface="Arial" charset="0"/>
                  </a:rPr>
                  <a:t>P</a:t>
                </a:r>
              </a:p>
            </p:txBody>
          </p:sp>
          <p:cxnSp>
            <p:nvCxnSpPr>
              <p:cNvPr id="84" name="Straight Arrow Connector 83"/>
              <p:cNvCxnSpPr>
                <a:cxnSpLocks noChangeShapeType="1"/>
                <a:stCxn id="83" idx="4"/>
              </p:cNvCxnSpPr>
              <p:nvPr/>
            </p:nvCxnSpPr>
            <p:spPr bwMode="auto">
              <a:xfrm rot="5400000">
                <a:off x="5065712" y="3822701"/>
                <a:ext cx="339725" cy="0"/>
              </a:xfrm>
              <a:prstGeom prst="straightConnector1">
                <a:avLst/>
              </a:prstGeom>
              <a:noFill/>
              <a:ln w="38100" algn="ctr">
                <a:solidFill>
                  <a:schemeClr val="accent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85" name="Oval 84"/>
              <p:cNvSpPr>
                <a:spLocks noChangeArrowheads="1"/>
              </p:cNvSpPr>
              <p:nvPr/>
            </p:nvSpPr>
            <p:spPr bwMode="auto">
              <a:xfrm>
                <a:off x="5882514" y="4754563"/>
                <a:ext cx="501650" cy="457200"/>
              </a:xfrm>
              <a:prstGeom prst="ellipse">
                <a:avLst/>
              </a:prstGeom>
              <a:solidFill>
                <a:schemeClr val="accent1"/>
              </a:solidFill>
              <a:ln w="15875" algn="ctr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 wrap="none" anchor="ctr"/>
              <a:lstStyle>
                <a:defPPr>
                  <a:defRPr lang="he-IL"/>
                </a:defPPr>
                <a:lvl1pPr algn="r" rtl="1" fontAlgn="base">
                  <a:spcBef>
                    <a:spcPct val="0"/>
                  </a:spcBef>
                  <a:spcAft>
                    <a:spcPct val="0"/>
                  </a:spcAft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457200" algn="r" rtl="1" fontAlgn="base">
                  <a:spcBef>
                    <a:spcPct val="0"/>
                  </a:spcBef>
                  <a:spcAft>
                    <a:spcPct val="0"/>
                  </a:spcAft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914400" algn="r" rtl="1" fontAlgn="base">
                  <a:spcBef>
                    <a:spcPct val="0"/>
                  </a:spcBef>
                  <a:spcAft>
                    <a:spcPct val="0"/>
                  </a:spcAft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371600" algn="r" rtl="1" fontAlgn="base">
                  <a:spcBef>
                    <a:spcPct val="0"/>
                  </a:spcBef>
                  <a:spcAft>
                    <a:spcPct val="0"/>
                  </a:spcAft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1828800" algn="r" rtl="1" fontAlgn="base">
                  <a:spcBef>
                    <a:spcPct val="0"/>
                  </a:spcBef>
                  <a:spcAft>
                    <a:spcPct val="0"/>
                  </a:spcAft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286000" algn="l" defTabSz="914400" rtl="0" eaLnBrk="1" latinLnBrk="0" hangingPunct="1"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743200" algn="l" defTabSz="914400" rtl="0" eaLnBrk="1" latinLnBrk="0" hangingPunct="1"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200400" algn="l" defTabSz="914400" rtl="0" eaLnBrk="1" latinLnBrk="0" hangingPunct="1"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657600" algn="l" defTabSz="914400" rtl="0" eaLnBrk="1" latinLnBrk="0" hangingPunct="1"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algn="ctr" rtl="0"/>
                <a:r>
                  <a:rPr lang="en-US" dirty="0">
                    <a:cs typeface="Arial" charset="0"/>
                  </a:rPr>
                  <a:t>c</a:t>
                </a:r>
              </a:p>
            </p:txBody>
          </p:sp>
          <p:cxnSp>
            <p:nvCxnSpPr>
              <p:cNvPr id="86" name="Straight Arrow Connector 85"/>
              <p:cNvCxnSpPr>
                <a:cxnSpLocks noChangeShapeType="1"/>
                <a:stCxn id="85" idx="6"/>
                <a:endCxn id="81" idx="2"/>
              </p:cNvCxnSpPr>
              <p:nvPr/>
            </p:nvCxnSpPr>
            <p:spPr bwMode="auto">
              <a:xfrm flipV="1">
                <a:off x="6384164" y="4979380"/>
                <a:ext cx="627699" cy="3783"/>
              </a:xfrm>
              <a:prstGeom prst="straightConnector1">
                <a:avLst/>
              </a:prstGeom>
              <a:noFill/>
              <a:ln w="38100" algn="ctr">
                <a:solidFill>
                  <a:schemeClr val="accent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87" name="Straight Arrow Connector 86"/>
              <p:cNvCxnSpPr>
                <a:cxnSpLocks noChangeShapeType="1"/>
                <a:stCxn id="81" idx="6"/>
                <a:endCxn id="88" idx="2"/>
              </p:cNvCxnSpPr>
              <p:nvPr/>
            </p:nvCxnSpPr>
            <p:spPr bwMode="auto">
              <a:xfrm>
                <a:off x="7515100" y="4979380"/>
                <a:ext cx="473200" cy="8053"/>
              </a:xfrm>
              <a:prstGeom prst="straightConnector1">
                <a:avLst/>
              </a:prstGeom>
              <a:noFill/>
              <a:ln w="38100" algn="ctr">
                <a:solidFill>
                  <a:schemeClr val="accent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88" name="Oval 87"/>
              <p:cNvSpPr>
                <a:spLocks noChangeArrowheads="1"/>
              </p:cNvSpPr>
              <p:nvPr/>
            </p:nvSpPr>
            <p:spPr bwMode="auto">
              <a:xfrm>
                <a:off x="7988300" y="4758833"/>
                <a:ext cx="501650" cy="457200"/>
              </a:xfrm>
              <a:prstGeom prst="ellipse">
                <a:avLst/>
              </a:prstGeom>
              <a:solidFill>
                <a:schemeClr val="accent1"/>
              </a:solidFill>
              <a:ln w="15875" algn="ctr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 wrap="none" anchor="ctr"/>
              <a:lstStyle>
                <a:defPPr>
                  <a:defRPr lang="he-IL"/>
                </a:defPPr>
                <a:lvl1pPr algn="r" rtl="1" fontAlgn="base">
                  <a:spcBef>
                    <a:spcPct val="0"/>
                  </a:spcBef>
                  <a:spcAft>
                    <a:spcPct val="0"/>
                  </a:spcAft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457200" algn="r" rtl="1" fontAlgn="base">
                  <a:spcBef>
                    <a:spcPct val="0"/>
                  </a:spcBef>
                  <a:spcAft>
                    <a:spcPct val="0"/>
                  </a:spcAft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914400" algn="r" rtl="1" fontAlgn="base">
                  <a:spcBef>
                    <a:spcPct val="0"/>
                  </a:spcBef>
                  <a:spcAft>
                    <a:spcPct val="0"/>
                  </a:spcAft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371600" algn="r" rtl="1" fontAlgn="base">
                  <a:spcBef>
                    <a:spcPct val="0"/>
                  </a:spcBef>
                  <a:spcAft>
                    <a:spcPct val="0"/>
                  </a:spcAft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1828800" algn="r" rtl="1" fontAlgn="base">
                  <a:spcBef>
                    <a:spcPct val="0"/>
                  </a:spcBef>
                  <a:spcAft>
                    <a:spcPct val="0"/>
                  </a:spcAft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286000" algn="l" defTabSz="914400" rtl="0" eaLnBrk="1" latinLnBrk="0" hangingPunct="1"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743200" algn="l" defTabSz="914400" rtl="0" eaLnBrk="1" latinLnBrk="0" hangingPunct="1"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200400" algn="l" defTabSz="914400" rtl="0" eaLnBrk="1" latinLnBrk="0" hangingPunct="1"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657600" algn="l" defTabSz="914400" rtl="0" eaLnBrk="1" latinLnBrk="0" hangingPunct="1"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algn="ctr" rtl="0"/>
                <a:r>
                  <a:rPr lang="en-US">
                    <a:cs typeface="Arial" charset="0"/>
                  </a:rPr>
                  <a:t>c</a:t>
                </a:r>
              </a:p>
            </p:txBody>
          </p:sp>
          <p:sp>
            <p:nvSpPr>
              <p:cNvPr id="89" name="Oval 88"/>
              <p:cNvSpPr>
                <a:spLocks noChangeArrowheads="1"/>
              </p:cNvSpPr>
              <p:nvPr/>
            </p:nvSpPr>
            <p:spPr bwMode="auto">
              <a:xfrm>
                <a:off x="7988300" y="5715000"/>
                <a:ext cx="501650" cy="457200"/>
              </a:xfrm>
              <a:prstGeom prst="ellipse">
                <a:avLst/>
              </a:prstGeom>
              <a:solidFill>
                <a:schemeClr val="accent1"/>
              </a:solidFill>
              <a:ln w="15875" algn="ctr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 wrap="none" anchor="ctr"/>
              <a:lstStyle>
                <a:defPPr>
                  <a:defRPr lang="he-IL"/>
                </a:defPPr>
                <a:lvl1pPr algn="r" rtl="1" fontAlgn="base">
                  <a:spcBef>
                    <a:spcPct val="0"/>
                  </a:spcBef>
                  <a:spcAft>
                    <a:spcPct val="0"/>
                  </a:spcAft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457200" algn="r" rtl="1" fontAlgn="base">
                  <a:spcBef>
                    <a:spcPct val="0"/>
                  </a:spcBef>
                  <a:spcAft>
                    <a:spcPct val="0"/>
                  </a:spcAft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914400" algn="r" rtl="1" fontAlgn="base">
                  <a:spcBef>
                    <a:spcPct val="0"/>
                  </a:spcBef>
                  <a:spcAft>
                    <a:spcPct val="0"/>
                  </a:spcAft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371600" algn="r" rtl="1" fontAlgn="base">
                  <a:spcBef>
                    <a:spcPct val="0"/>
                  </a:spcBef>
                  <a:spcAft>
                    <a:spcPct val="0"/>
                  </a:spcAft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1828800" algn="r" rtl="1" fontAlgn="base">
                  <a:spcBef>
                    <a:spcPct val="0"/>
                  </a:spcBef>
                  <a:spcAft>
                    <a:spcPct val="0"/>
                  </a:spcAft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286000" algn="l" defTabSz="914400" rtl="0" eaLnBrk="1" latinLnBrk="0" hangingPunct="1"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743200" algn="l" defTabSz="914400" rtl="0" eaLnBrk="1" latinLnBrk="0" hangingPunct="1"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200400" algn="l" defTabSz="914400" rtl="0" eaLnBrk="1" latinLnBrk="0" hangingPunct="1"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657600" algn="l" defTabSz="914400" rtl="0" eaLnBrk="1" latinLnBrk="0" hangingPunct="1"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algn="ctr" rtl="0"/>
                <a:r>
                  <a:rPr lang="en-US">
                    <a:cs typeface="Arial" charset="0"/>
                  </a:rPr>
                  <a:t>d</a:t>
                </a:r>
              </a:p>
            </p:txBody>
          </p:sp>
          <p:sp>
            <p:nvSpPr>
              <p:cNvPr id="90" name="Oval 89"/>
              <p:cNvSpPr>
                <a:spLocks noChangeArrowheads="1"/>
              </p:cNvSpPr>
              <p:nvPr/>
            </p:nvSpPr>
            <p:spPr bwMode="auto">
              <a:xfrm>
                <a:off x="5890418" y="3973399"/>
                <a:ext cx="503237" cy="457200"/>
              </a:xfrm>
              <a:prstGeom prst="ellipse">
                <a:avLst/>
              </a:prstGeom>
              <a:solidFill>
                <a:schemeClr val="accent1"/>
              </a:solidFill>
              <a:ln w="15875" algn="ctr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 wrap="none" anchor="ctr"/>
              <a:lstStyle>
                <a:defPPr>
                  <a:defRPr lang="he-IL"/>
                </a:defPPr>
                <a:lvl1pPr algn="r" rtl="1" fontAlgn="base">
                  <a:spcBef>
                    <a:spcPct val="0"/>
                  </a:spcBef>
                  <a:spcAft>
                    <a:spcPct val="0"/>
                  </a:spcAft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457200" algn="r" rtl="1" fontAlgn="base">
                  <a:spcBef>
                    <a:spcPct val="0"/>
                  </a:spcBef>
                  <a:spcAft>
                    <a:spcPct val="0"/>
                  </a:spcAft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914400" algn="r" rtl="1" fontAlgn="base">
                  <a:spcBef>
                    <a:spcPct val="0"/>
                  </a:spcBef>
                  <a:spcAft>
                    <a:spcPct val="0"/>
                  </a:spcAft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371600" algn="r" rtl="1" fontAlgn="base">
                  <a:spcBef>
                    <a:spcPct val="0"/>
                  </a:spcBef>
                  <a:spcAft>
                    <a:spcPct val="0"/>
                  </a:spcAft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1828800" algn="r" rtl="1" fontAlgn="base">
                  <a:spcBef>
                    <a:spcPct val="0"/>
                  </a:spcBef>
                  <a:spcAft>
                    <a:spcPct val="0"/>
                  </a:spcAft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286000" algn="l" defTabSz="914400" rtl="0" eaLnBrk="1" latinLnBrk="0" hangingPunct="1"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743200" algn="l" defTabSz="914400" rtl="0" eaLnBrk="1" latinLnBrk="0" hangingPunct="1"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200400" algn="l" defTabSz="914400" rtl="0" eaLnBrk="1" latinLnBrk="0" hangingPunct="1"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657600" algn="l" defTabSz="914400" rtl="0" eaLnBrk="1" latinLnBrk="0" hangingPunct="1">
                  <a:defRPr sz="2000" b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algn="ctr" rtl="0"/>
                <a:r>
                  <a:rPr lang="en-US" dirty="0">
                    <a:cs typeface="Arial" charset="0"/>
                  </a:rPr>
                  <a:t>a</a:t>
                </a:r>
              </a:p>
            </p:txBody>
          </p:sp>
        </p:grpSp>
      </p:grpSp>
      <p:sp>
        <p:nvSpPr>
          <p:cNvPr id="37" name="Content Placeholder 2"/>
          <p:cNvSpPr txBox="1">
            <a:spLocks/>
          </p:cNvSpPr>
          <p:nvPr/>
        </p:nvSpPr>
        <p:spPr>
          <a:xfrm>
            <a:off x="87581" y="1103551"/>
            <a:ext cx="5701862" cy="554421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endParaRPr lang="en-US" sz="1600" b="1" dirty="0" smtClean="0"/>
          </a:p>
          <a:p>
            <a:pPr>
              <a:buFontTx/>
              <a:buNone/>
            </a:pPr>
            <a:r>
              <a:rPr lang="en-US" sz="1600" b="1" dirty="0" smtClean="0">
                <a:latin typeface="Courier New"/>
                <a:cs typeface="Courier New"/>
              </a:rPr>
              <a:t>program </a:t>
            </a:r>
            <a:r>
              <a:rPr lang="en-US" sz="1600" b="1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Courier New"/>
                <a:cs typeface="Courier New"/>
              </a:rPr>
              <a:t>p(){</a:t>
            </a:r>
          </a:p>
          <a:p>
            <a:pPr>
              <a:buFontTx/>
              <a:buNone/>
            </a:pPr>
            <a:r>
              <a:rPr lang="en-US" sz="1600" dirty="0" smtClean="0">
                <a:latin typeface="Courier New"/>
                <a:cs typeface="Courier New"/>
              </a:rPr>
              <a:t>  </a:t>
            </a:r>
            <a:r>
              <a:rPr lang="en-US" sz="1600" dirty="0" err="1" smtClean="0">
                <a:latin typeface="Courier New"/>
                <a:cs typeface="Courier New"/>
              </a:rPr>
              <a:t>int</a:t>
            </a:r>
            <a:r>
              <a:rPr lang="en-US" sz="1600" dirty="0" smtClean="0">
                <a:latin typeface="Courier New"/>
                <a:cs typeface="Courier New"/>
              </a:rPr>
              <a:t> </a:t>
            </a:r>
            <a:r>
              <a:rPr lang="en-US" sz="1600" b="1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Courier New"/>
                <a:cs typeface="Courier New"/>
              </a:rPr>
              <a:t>x</a:t>
            </a:r>
            <a:r>
              <a:rPr lang="en-US" sz="1600" dirty="0" smtClean="0">
                <a:latin typeface="Courier New"/>
                <a:cs typeface="Courier New"/>
              </a:rPr>
              <a:t>;</a:t>
            </a:r>
          </a:p>
          <a:p>
            <a:pPr>
              <a:buFontTx/>
              <a:buNone/>
            </a:pPr>
            <a:r>
              <a:rPr lang="en-US" sz="1600" b="1" dirty="0" smtClean="0">
                <a:latin typeface="Courier New"/>
                <a:cs typeface="Courier New"/>
              </a:rPr>
              <a:t>  procedure </a:t>
            </a:r>
            <a:r>
              <a:rPr lang="en-US" sz="1600" b="1" dirty="0" smtClean="0">
                <a:solidFill>
                  <a:srgbClr val="FF0000"/>
                </a:solidFill>
                <a:latin typeface="Courier New"/>
                <a:cs typeface="Courier New"/>
              </a:rPr>
              <a:t>a(){</a:t>
            </a:r>
          </a:p>
          <a:p>
            <a:pPr>
              <a:buFontTx/>
              <a:buNone/>
            </a:pPr>
            <a:r>
              <a:rPr lang="en-US" sz="1600" b="1" dirty="0" smtClean="0">
                <a:latin typeface="Courier New"/>
                <a:cs typeface="Courier New"/>
              </a:rPr>
              <a:t>    </a:t>
            </a:r>
            <a:r>
              <a:rPr lang="en-US" sz="1600" dirty="0" err="1" smtClean="0">
                <a:latin typeface="Courier New"/>
                <a:cs typeface="Courier New"/>
              </a:rPr>
              <a:t>int</a:t>
            </a:r>
            <a:r>
              <a:rPr lang="en-US" sz="1600" dirty="0" smtClean="0">
                <a:latin typeface="Courier New"/>
                <a:cs typeface="Courier New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Courier New"/>
                <a:cs typeface="Courier New"/>
              </a:rPr>
              <a:t>y</a:t>
            </a:r>
            <a:r>
              <a:rPr lang="en-US" sz="1600" dirty="0" smtClean="0">
                <a:latin typeface="Courier New"/>
                <a:cs typeface="Courier New"/>
              </a:rPr>
              <a:t>;</a:t>
            </a:r>
          </a:p>
          <a:p>
            <a:pPr>
              <a:buFontTx/>
              <a:buNone/>
            </a:pPr>
            <a:r>
              <a:rPr lang="en-US" sz="1600" dirty="0" smtClean="0">
                <a:latin typeface="Courier New"/>
                <a:cs typeface="Courier New"/>
              </a:rPr>
              <a:t>    </a:t>
            </a:r>
            <a:r>
              <a:rPr lang="en-US" sz="1600" b="1" dirty="0" smtClean="0">
                <a:latin typeface="Courier New"/>
                <a:cs typeface="Courier New"/>
              </a:rPr>
              <a:t>procedure b(){</a:t>
            </a:r>
            <a:r>
              <a:rPr lang="en-US" sz="800" b="1" dirty="0" smtClean="0">
                <a:latin typeface="Courier New"/>
                <a:cs typeface="Courier New"/>
              </a:rPr>
              <a:t> </a:t>
            </a:r>
            <a:r>
              <a:rPr lang="en-US" sz="1600" b="1" dirty="0" smtClean="0">
                <a:latin typeface="Courier New"/>
                <a:cs typeface="Courier New"/>
              </a:rPr>
              <a:t>c()</a:t>
            </a:r>
            <a:r>
              <a:rPr lang="en-US" sz="800" b="1" dirty="0" smtClean="0">
                <a:latin typeface="Courier New"/>
                <a:cs typeface="Courier New"/>
              </a:rPr>
              <a:t> </a:t>
            </a:r>
            <a:r>
              <a:rPr lang="en-US" sz="1600" b="1" dirty="0" smtClean="0">
                <a:latin typeface="Courier New"/>
                <a:cs typeface="Courier New"/>
              </a:rPr>
              <a:t>}</a:t>
            </a:r>
            <a:r>
              <a:rPr lang="en-US" sz="1600" dirty="0" smtClean="0">
                <a:latin typeface="Courier New"/>
                <a:cs typeface="Courier New"/>
              </a:rPr>
              <a:t>;</a:t>
            </a:r>
          </a:p>
          <a:p>
            <a:pPr>
              <a:buFontTx/>
              <a:buNone/>
            </a:pPr>
            <a:r>
              <a:rPr lang="en-US" sz="1600" dirty="0" smtClean="0">
                <a:latin typeface="Courier New"/>
                <a:cs typeface="Courier New"/>
              </a:rPr>
              <a:t>	  </a:t>
            </a:r>
            <a:r>
              <a:rPr lang="en-US" sz="1600" b="1" dirty="0" smtClean="0">
                <a:latin typeface="Courier New"/>
                <a:cs typeface="Courier New"/>
              </a:rPr>
              <a:t>procedure </a:t>
            </a:r>
            <a:r>
              <a:rPr lang="en-US" sz="1600" b="1" dirty="0" smtClean="0">
                <a:solidFill>
                  <a:srgbClr val="009900"/>
                </a:solidFill>
                <a:latin typeface="Courier New"/>
                <a:cs typeface="Courier New"/>
              </a:rPr>
              <a:t>c(){</a:t>
            </a:r>
          </a:p>
          <a:p>
            <a:pPr>
              <a:buFontTx/>
              <a:buNone/>
            </a:pPr>
            <a:r>
              <a:rPr lang="en-US" sz="1600" dirty="0" smtClean="0">
                <a:latin typeface="Courier New"/>
                <a:cs typeface="Courier New"/>
              </a:rPr>
              <a:t>	    </a:t>
            </a:r>
            <a:r>
              <a:rPr lang="en-US" sz="1600" dirty="0" err="1" smtClean="0">
                <a:latin typeface="Courier New"/>
                <a:cs typeface="Courier New"/>
              </a:rPr>
              <a:t>int</a:t>
            </a:r>
            <a:r>
              <a:rPr lang="en-US" sz="1600" dirty="0" smtClean="0">
                <a:latin typeface="Courier New"/>
                <a:cs typeface="Courier New"/>
              </a:rPr>
              <a:t> </a:t>
            </a:r>
            <a:r>
              <a:rPr lang="en-US" sz="1600" b="1" dirty="0" smtClean="0">
                <a:solidFill>
                  <a:srgbClr val="009900"/>
                </a:solidFill>
                <a:latin typeface="Courier New"/>
                <a:cs typeface="Courier New"/>
              </a:rPr>
              <a:t>z</a:t>
            </a:r>
            <a:r>
              <a:rPr lang="en-US" sz="1600" dirty="0" smtClean="0">
                <a:latin typeface="Courier New"/>
                <a:cs typeface="Courier New"/>
              </a:rPr>
              <a:t>;</a:t>
            </a:r>
          </a:p>
          <a:p>
            <a:pPr>
              <a:buFontTx/>
              <a:buNone/>
            </a:pPr>
            <a:r>
              <a:rPr lang="en-US" sz="1600" dirty="0" smtClean="0">
                <a:latin typeface="Courier New"/>
                <a:cs typeface="Courier New"/>
              </a:rPr>
              <a:t>	    </a:t>
            </a:r>
            <a:r>
              <a:rPr lang="en-US" sz="1600" b="1" dirty="0" smtClean="0">
                <a:latin typeface="Courier New"/>
                <a:cs typeface="Courier New"/>
              </a:rPr>
              <a:t>procedure d</a:t>
            </a:r>
            <a:r>
              <a:rPr lang="en-US" sz="1600" dirty="0" smtClean="0">
                <a:latin typeface="Courier New"/>
                <a:cs typeface="Courier New"/>
              </a:rPr>
              <a:t>(){ </a:t>
            </a:r>
          </a:p>
          <a:p>
            <a:pPr>
              <a:buFontTx/>
              <a:buNone/>
            </a:pPr>
            <a:r>
              <a:rPr lang="en-US" sz="1600" b="1" dirty="0" smtClean="0">
                <a:solidFill>
                  <a:srgbClr val="FF0000"/>
                </a:solidFill>
                <a:latin typeface="Courier New"/>
                <a:cs typeface="Courier New"/>
              </a:rPr>
              <a:t>        y </a:t>
            </a:r>
            <a:r>
              <a:rPr lang="en-US" sz="1600" dirty="0" smtClean="0">
                <a:latin typeface="Courier New"/>
                <a:cs typeface="Courier New"/>
              </a:rPr>
              <a:t>:= </a:t>
            </a:r>
            <a:r>
              <a:rPr lang="en-US" sz="1600" b="1" dirty="0" smtClean="0">
                <a:solidFill>
                  <a:srgbClr val="3366FF"/>
                </a:solidFill>
                <a:latin typeface="Courier New"/>
                <a:cs typeface="Courier New"/>
              </a:rPr>
              <a:t>x </a:t>
            </a:r>
            <a:r>
              <a:rPr lang="en-US" sz="1600" dirty="0" smtClean="0">
                <a:latin typeface="Courier New"/>
                <a:cs typeface="Courier New"/>
              </a:rPr>
              <a:t>+ </a:t>
            </a:r>
            <a:r>
              <a:rPr lang="en-US" sz="1600" b="1" dirty="0" smtClean="0">
                <a:solidFill>
                  <a:srgbClr val="009900"/>
                </a:solidFill>
                <a:latin typeface="Courier New"/>
                <a:cs typeface="Courier New"/>
              </a:rPr>
              <a:t>z </a:t>
            </a:r>
          </a:p>
          <a:p>
            <a:pPr>
              <a:buFontTx/>
              <a:buNone/>
            </a:pPr>
            <a:r>
              <a:rPr lang="en-US" sz="1600" b="1" dirty="0" smtClean="0">
                <a:solidFill>
                  <a:srgbClr val="009900"/>
                </a:solidFill>
                <a:latin typeface="Courier New"/>
                <a:cs typeface="Courier New"/>
              </a:rPr>
              <a:t>      </a:t>
            </a:r>
            <a:r>
              <a:rPr lang="en-US" sz="1600" dirty="0" smtClean="0">
                <a:latin typeface="Courier New"/>
                <a:cs typeface="Courier New"/>
              </a:rPr>
              <a:t>};</a:t>
            </a:r>
          </a:p>
          <a:p>
            <a:pPr>
              <a:buFontTx/>
              <a:buNone/>
            </a:pPr>
            <a:r>
              <a:rPr lang="en-US" sz="1600" dirty="0" smtClean="0">
                <a:latin typeface="Courier New"/>
                <a:cs typeface="Courier New"/>
              </a:rPr>
              <a:t>	    … </a:t>
            </a:r>
            <a:r>
              <a:rPr lang="en-US" sz="1600" b="1" dirty="0" smtClean="0">
                <a:latin typeface="Courier New"/>
                <a:cs typeface="Courier New"/>
              </a:rPr>
              <a:t>b()</a:t>
            </a:r>
            <a:r>
              <a:rPr lang="en-US" sz="1600" dirty="0" smtClean="0">
                <a:latin typeface="Courier New"/>
                <a:cs typeface="Courier New"/>
              </a:rPr>
              <a:t> … </a:t>
            </a:r>
            <a:r>
              <a:rPr lang="en-US" sz="1600" b="1" dirty="0" smtClean="0">
                <a:latin typeface="Courier New"/>
                <a:cs typeface="Courier New"/>
              </a:rPr>
              <a:t>d() … </a:t>
            </a:r>
            <a:endParaRPr lang="en-US" sz="1600" dirty="0" smtClean="0">
              <a:latin typeface="Courier New"/>
              <a:cs typeface="Courier New"/>
            </a:endParaRPr>
          </a:p>
          <a:p>
            <a:pPr>
              <a:buFontTx/>
              <a:buNone/>
            </a:pPr>
            <a:r>
              <a:rPr lang="en-US" sz="1600" dirty="0" smtClean="0">
                <a:latin typeface="Courier New"/>
                <a:cs typeface="Courier New"/>
              </a:rPr>
              <a:t>    </a:t>
            </a:r>
            <a:r>
              <a:rPr lang="en-US" sz="1600" b="1" dirty="0" smtClean="0">
                <a:solidFill>
                  <a:srgbClr val="009900"/>
                </a:solidFill>
                <a:latin typeface="Courier New"/>
                <a:cs typeface="Courier New"/>
              </a:rPr>
              <a:t>}</a:t>
            </a:r>
            <a:r>
              <a:rPr lang="en-US" sz="1600" dirty="0" smtClean="0">
                <a:latin typeface="Courier New"/>
                <a:cs typeface="Courier New"/>
              </a:rPr>
              <a:t> </a:t>
            </a:r>
          </a:p>
          <a:p>
            <a:pPr>
              <a:buFontTx/>
              <a:buNone/>
            </a:pPr>
            <a:r>
              <a:rPr lang="en-US" sz="1600" dirty="0" smtClean="0">
                <a:latin typeface="Courier New"/>
                <a:cs typeface="Courier New"/>
              </a:rPr>
              <a:t>    … </a:t>
            </a:r>
            <a:r>
              <a:rPr lang="en-US" sz="1600" b="1" dirty="0" smtClean="0">
                <a:latin typeface="Courier New"/>
                <a:cs typeface="Courier New"/>
              </a:rPr>
              <a:t>a() </a:t>
            </a:r>
            <a:r>
              <a:rPr lang="en-US" sz="1600" dirty="0" smtClean="0">
                <a:latin typeface="Courier New"/>
                <a:cs typeface="Courier New"/>
              </a:rPr>
              <a:t>… </a:t>
            </a:r>
            <a:r>
              <a:rPr lang="en-US" sz="1600" b="1" dirty="0" smtClean="0">
                <a:latin typeface="Courier New"/>
                <a:cs typeface="Courier New"/>
              </a:rPr>
              <a:t>c() </a:t>
            </a:r>
            <a:r>
              <a:rPr lang="en-US" sz="1600" dirty="0" smtClean="0">
                <a:latin typeface="Courier New"/>
                <a:cs typeface="Courier New"/>
              </a:rPr>
              <a:t>…</a:t>
            </a:r>
          </a:p>
          <a:p>
            <a:pPr>
              <a:buFontTx/>
              <a:buNone/>
            </a:pPr>
            <a:r>
              <a:rPr lang="en-US" sz="1600" dirty="0" smtClean="0">
                <a:latin typeface="Courier New"/>
                <a:cs typeface="Courier New"/>
              </a:rPr>
              <a:t>  </a:t>
            </a:r>
            <a:r>
              <a:rPr lang="en-US" sz="1600" b="1" dirty="0" smtClean="0">
                <a:solidFill>
                  <a:srgbClr val="FF0000"/>
                </a:solidFill>
                <a:latin typeface="Courier New"/>
                <a:cs typeface="Courier New"/>
              </a:rPr>
              <a:t>}</a:t>
            </a:r>
          </a:p>
          <a:p>
            <a:pPr>
              <a:buFontTx/>
              <a:buNone/>
            </a:pPr>
            <a:r>
              <a:rPr lang="en-US" sz="1600" b="1" dirty="0" smtClean="0">
                <a:latin typeface="Courier New"/>
                <a:cs typeface="Courier New"/>
              </a:rPr>
              <a:t>  a()</a:t>
            </a:r>
          </a:p>
          <a:p>
            <a:pPr>
              <a:buFontTx/>
              <a:buNone/>
            </a:pPr>
            <a:r>
              <a:rPr lang="en-US" sz="1600" b="1" dirty="0" smtClean="0">
                <a:solidFill>
                  <a:srgbClr val="1A8CFF"/>
                </a:solidFill>
                <a:latin typeface="Courier New"/>
                <a:cs typeface="Courier New"/>
              </a:rPr>
              <a:t>}</a:t>
            </a:r>
            <a:endParaRPr lang="en-US" sz="1200" b="1" dirty="0" smtClean="0">
              <a:solidFill>
                <a:srgbClr val="1A8CFF"/>
              </a:solidFill>
              <a:latin typeface="Courier New"/>
              <a:cs typeface="Courier New"/>
            </a:endParaRPr>
          </a:p>
          <a:p>
            <a:pPr>
              <a:buFontTx/>
              <a:buNone/>
            </a:pPr>
            <a:endParaRPr lang="en-US" sz="1200" dirty="0"/>
          </a:p>
        </p:txBody>
      </p:sp>
      <p:sp>
        <p:nvSpPr>
          <p:cNvPr id="38" name="Left Bracket 37"/>
          <p:cNvSpPr/>
          <p:nvPr/>
        </p:nvSpPr>
        <p:spPr bwMode="auto">
          <a:xfrm>
            <a:off x="43781" y="1629109"/>
            <a:ext cx="96355" cy="4388063"/>
          </a:xfrm>
          <a:prstGeom prst="leftBracket">
            <a:avLst/>
          </a:prstGeom>
          <a:noFill/>
          <a:ln w="38100" cap="flat" cmpd="sng" algn="ctr">
            <a:solidFill>
              <a:schemeClr val="bg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39" name="Left Bracket 38"/>
          <p:cNvSpPr/>
          <p:nvPr/>
        </p:nvSpPr>
        <p:spPr bwMode="auto">
          <a:xfrm>
            <a:off x="257490" y="2219445"/>
            <a:ext cx="84096" cy="3210900"/>
          </a:xfrm>
          <a:prstGeom prst="leftBracke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40" name="Left Bracket 39"/>
          <p:cNvSpPr/>
          <p:nvPr/>
        </p:nvSpPr>
        <p:spPr bwMode="auto">
          <a:xfrm>
            <a:off x="529017" y="3049761"/>
            <a:ext cx="110362" cy="1758721"/>
          </a:xfrm>
          <a:prstGeom prst="leftBracket">
            <a:avLst/>
          </a:prstGeom>
          <a:noFill/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41" name="Left Bracket 40"/>
          <p:cNvSpPr/>
          <p:nvPr/>
        </p:nvSpPr>
        <p:spPr bwMode="auto">
          <a:xfrm>
            <a:off x="529017" y="2716935"/>
            <a:ext cx="75325" cy="138381"/>
          </a:xfrm>
          <a:prstGeom prst="leftBracke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42" name="Left Bracket 41"/>
          <p:cNvSpPr/>
          <p:nvPr/>
        </p:nvSpPr>
        <p:spPr bwMode="auto">
          <a:xfrm>
            <a:off x="874107" y="3578783"/>
            <a:ext cx="75325" cy="138381"/>
          </a:xfrm>
          <a:prstGeom prst="leftBracke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45" name="AutoShape 20"/>
          <p:cNvCxnSpPr>
            <a:cxnSpLocks noChangeShapeType="1"/>
          </p:cNvCxnSpPr>
          <p:nvPr/>
        </p:nvCxnSpPr>
        <p:spPr bwMode="auto">
          <a:xfrm flipV="1">
            <a:off x="8361096" y="5163011"/>
            <a:ext cx="1588" cy="706437"/>
          </a:xfrm>
          <a:prstGeom prst="curvedConnector3">
            <a:avLst>
              <a:gd name="adj1" fmla="val 38900014"/>
            </a:avLst>
          </a:prstGeom>
          <a:noFill/>
          <a:ln w="38100">
            <a:solidFill>
              <a:srgbClr val="E30127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6" name="AutoShape 21"/>
          <p:cNvCxnSpPr>
            <a:cxnSpLocks noChangeShapeType="1"/>
          </p:cNvCxnSpPr>
          <p:nvPr/>
        </p:nvCxnSpPr>
        <p:spPr bwMode="auto">
          <a:xfrm flipH="1" flipV="1">
            <a:off x="8353159" y="3042111"/>
            <a:ext cx="1587" cy="1939925"/>
          </a:xfrm>
          <a:prstGeom prst="curvedConnector3">
            <a:avLst>
              <a:gd name="adj1" fmla="val -42377253"/>
            </a:avLst>
          </a:prstGeom>
          <a:noFill/>
          <a:ln w="38100">
            <a:solidFill>
              <a:srgbClr val="E30127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87099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Register allocation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0145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Register allocation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</a:t>
            </a:r>
            <a:r>
              <a:rPr lang="en-US" dirty="0" smtClean="0"/>
              <a:t>umber of registers is </a:t>
            </a:r>
            <a:r>
              <a:rPr lang="en-US" b="1" dirty="0" smtClean="0"/>
              <a:t>limited</a:t>
            </a:r>
          </a:p>
          <a:p>
            <a:endParaRPr lang="en-US" dirty="0" smtClean="0"/>
          </a:p>
          <a:p>
            <a:r>
              <a:rPr lang="en-US" dirty="0" smtClean="0"/>
              <a:t>Need to </a:t>
            </a:r>
            <a:r>
              <a:rPr lang="en-US" b="1" dirty="0" smtClean="0"/>
              <a:t>allocate</a:t>
            </a:r>
            <a:r>
              <a:rPr lang="en-US" dirty="0" smtClean="0"/>
              <a:t> them in a clever way</a:t>
            </a:r>
          </a:p>
          <a:p>
            <a:pPr lvl="1"/>
            <a:r>
              <a:rPr lang="en-US" dirty="0"/>
              <a:t>Using registers intelligently is a critical step in any compiler</a:t>
            </a:r>
          </a:p>
          <a:p>
            <a:pPr lvl="2"/>
            <a:r>
              <a:rPr lang="en-US" dirty="0"/>
              <a:t>A good register allocator can generate code orders of magnitude better than a bad register allocator</a:t>
            </a:r>
            <a:endParaRPr lang="he-IL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0079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199"/>
            <a:ext cx="7772400" cy="4748061"/>
          </a:xfrm>
        </p:spPr>
        <p:txBody>
          <a:bodyPr/>
          <a:lstStyle/>
          <a:p>
            <a:r>
              <a:rPr lang="en-US" dirty="0" smtClean="0"/>
              <a:t>Partitions the input into stream of </a:t>
            </a:r>
            <a:r>
              <a:rPr lang="en-US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tokens</a:t>
            </a:r>
          </a:p>
          <a:p>
            <a:pPr lvl="1"/>
            <a:r>
              <a:rPr lang="en-US" dirty="0" smtClean="0"/>
              <a:t>Numbers</a:t>
            </a:r>
          </a:p>
          <a:p>
            <a:pPr lvl="1"/>
            <a:r>
              <a:rPr lang="en-US" dirty="0" smtClean="0"/>
              <a:t>Identifiers</a:t>
            </a:r>
          </a:p>
          <a:p>
            <a:pPr lvl="1"/>
            <a:r>
              <a:rPr lang="en-US" altLang="ja-JP" dirty="0" smtClean="0"/>
              <a:t>Keywords</a:t>
            </a:r>
            <a:endParaRPr lang="en-US" dirty="0" smtClean="0"/>
          </a:p>
          <a:p>
            <a:pPr lvl="1"/>
            <a:r>
              <a:rPr lang="en-US" dirty="0" smtClean="0"/>
              <a:t>Punctuation </a:t>
            </a:r>
          </a:p>
          <a:p>
            <a:endParaRPr lang="en-US" sz="2400" dirty="0" smtClean="0"/>
          </a:p>
          <a:p>
            <a:r>
              <a:rPr lang="en-US" dirty="0" smtClean="0"/>
              <a:t>Usually represented as (kind, value) pairs</a:t>
            </a:r>
          </a:p>
          <a:p>
            <a:pPr lvl="1"/>
            <a:r>
              <a:rPr lang="en-US" dirty="0" smtClean="0"/>
              <a:t>(</a:t>
            </a:r>
            <a:r>
              <a:rPr lang="en-US" dirty="0" err="1" smtClean="0"/>
              <a:t>Num</a:t>
            </a:r>
            <a:r>
              <a:rPr lang="en-US" dirty="0" smtClean="0"/>
              <a:t>, 23)</a:t>
            </a:r>
          </a:p>
          <a:p>
            <a:pPr lvl="1"/>
            <a:r>
              <a:rPr lang="en-US" dirty="0" smtClean="0"/>
              <a:t>(Op, ‘*’)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69586" y="2928800"/>
            <a:ext cx="53547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algn="l">
              <a:buFont typeface="Arial"/>
              <a:buChar char="•"/>
            </a:pPr>
            <a:r>
              <a:rPr lang="en-US" sz="2000" dirty="0" smtClean="0">
                <a:latin typeface="+mn-lt"/>
              </a:rPr>
              <a:t>  “</a:t>
            </a:r>
            <a:r>
              <a:rPr lang="en-US" sz="2000" dirty="0">
                <a:latin typeface="+mn-lt"/>
              </a:rPr>
              <a:t>word” in the source language</a:t>
            </a:r>
          </a:p>
          <a:p>
            <a:pPr marL="800100" lvl="1" algn="l">
              <a:buFont typeface="Arial"/>
              <a:buChar char="•"/>
            </a:pPr>
            <a:r>
              <a:rPr lang="en-US" sz="2000" dirty="0" smtClean="0">
                <a:latin typeface="+mn-lt"/>
              </a:rPr>
              <a:t>  “meaningful” to the syntactical analysis</a:t>
            </a:r>
            <a:endParaRPr lang="en-US" sz="2000" dirty="0">
              <a:latin typeface="+mn-lt"/>
            </a:endParaRPr>
          </a:p>
          <a:p>
            <a:endParaRPr lang="en-US" dirty="0"/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Lexical Analysis do? </a:t>
            </a:r>
          </a:p>
        </p:txBody>
      </p:sp>
      <p:sp>
        <p:nvSpPr>
          <p:cNvPr id="2" name="Rounded Rectangular Callout 1"/>
          <p:cNvSpPr/>
          <p:nvPr/>
        </p:nvSpPr>
        <p:spPr bwMode="auto">
          <a:xfrm>
            <a:off x="3632053" y="2854352"/>
            <a:ext cx="4476156" cy="847129"/>
          </a:xfrm>
          <a:prstGeom prst="wedgeRoundRectCallout">
            <a:avLst>
              <a:gd name="adj1" fmla="val 40792"/>
              <a:gd name="adj2" fmla="val -85886"/>
              <a:gd name="adj3" fmla="val 16667"/>
            </a:avLst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1" algn="l"/>
            <a:endParaRPr lang="en-US" sz="20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86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Sethi-Ullman</a:t>
            </a:r>
            <a:r>
              <a:rPr lang="en-US" dirty="0" smtClean="0"/>
              <a:t> translation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685799" y="1981200"/>
            <a:ext cx="8213607" cy="4114800"/>
          </a:xfrm>
        </p:spPr>
        <p:txBody>
          <a:bodyPr/>
          <a:lstStyle/>
          <a:p>
            <a:r>
              <a:rPr lang="en-US" dirty="0" smtClean="0"/>
              <a:t>Algorithm by Ravi </a:t>
            </a:r>
            <a:r>
              <a:rPr lang="en-US" dirty="0" err="1" smtClean="0"/>
              <a:t>Sethi</a:t>
            </a:r>
            <a:r>
              <a:rPr lang="en-US" dirty="0" smtClean="0"/>
              <a:t> and Jeffrey D. </a:t>
            </a:r>
            <a:r>
              <a:rPr lang="en-US" dirty="0" err="1" smtClean="0"/>
              <a:t>Ullman</a:t>
            </a:r>
            <a:r>
              <a:rPr lang="en-US" dirty="0" smtClean="0"/>
              <a:t> to emit optimal TAC</a:t>
            </a:r>
          </a:p>
          <a:p>
            <a:pPr lvl="1"/>
            <a:r>
              <a:rPr lang="en-US" dirty="0" smtClean="0"/>
              <a:t>Minimizes number of temporaries</a:t>
            </a:r>
          </a:p>
          <a:p>
            <a:r>
              <a:rPr lang="en-US" sz="2800" dirty="0" smtClean="0"/>
              <a:t>Main data structure in algorithm is a stack of temporaries</a:t>
            </a:r>
          </a:p>
          <a:p>
            <a:pPr lvl="1"/>
            <a:r>
              <a:rPr lang="en-US" sz="2400" dirty="0" smtClean="0"/>
              <a:t>Stack corresponds to recursive invocations of _t = </a:t>
            </a:r>
            <a:r>
              <a:rPr lang="en-US" sz="2400" b="1" dirty="0" err="1" smtClean="0"/>
              <a:t>cgen</a:t>
            </a:r>
            <a:r>
              <a:rPr lang="en-US" sz="2400" dirty="0" smtClean="0"/>
              <a:t>(e)</a:t>
            </a:r>
          </a:p>
          <a:p>
            <a:pPr lvl="1"/>
            <a:r>
              <a:rPr lang="en-US" sz="2400" dirty="0" smtClean="0"/>
              <a:t>All the temporaries on the stack are live</a:t>
            </a:r>
          </a:p>
          <a:p>
            <a:pPr lvl="2"/>
            <a:r>
              <a:rPr lang="en-US" dirty="0" smtClean="0"/>
              <a:t>Live = contain a value that is needed later on 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120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8292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66985" y="0"/>
            <a:ext cx="7772400" cy="1143000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45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8676456" y="6492875"/>
            <a:ext cx="467544" cy="365125"/>
          </a:xfrm>
        </p:spPr>
        <p:txBody>
          <a:bodyPr/>
          <a:lstStyle/>
          <a:p>
            <a:fld id="{DAF22AC9-109E-4E4D-92F9-530E51D9A3A2}" type="slidenum">
              <a:rPr lang="he-IL" smtClean="0"/>
              <a:pPr/>
              <a:t>121</a:t>
            </a:fld>
            <a:endParaRPr lang="he-IL"/>
          </a:p>
        </p:txBody>
      </p:sp>
      <p:sp>
        <p:nvSpPr>
          <p:cNvPr id="733188" name="Text Box 4"/>
          <p:cNvSpPr txBox="1">
            <a:spLocks noChangeArrowheads="1"/>
          </p:cNvSpPr>
          <p:nvPr/>
        </p:nvSpPr>
        <p:spPr bwMode="auto">
          <a:xfrm>
            <a:off x="1835696" y="980728"/>
            <a:ext cx="5543946" cy="95410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rtl="0"/>
            <a:r>
              <a:rPr lang="en-US" sz="2800" dirty="0" smtClean="0">
                <a:latin typeface="+mn-lt"/>
                <a:cs typeface="Courier New" pitchFamily="49" charset="0"/>
              </a:rPr>
              <a:t>_t0 = </a:t>
            </a:r>
            <a:r>
              <a:rPr lang="en-US" sz="2800" b="1" dirty="0" err="1" smtClean="0">
                <a:latin typeface="+mn-lt"/>
                <a:cs typeface="Courier New" pitchFamily="49" charset="0"/>
              </a:rPr>
              <a:t>cgen</a:t>
            </a:r>
            <a:r>
              <a:rPr lang="en-US" sz="2800" dirty="0" smtClean="0">
                <a:latin typeface="+mn-lt"/>
                <a:cs typeface="Courier New" pitchFamily="49" charset="0"/>
              </a:rPr>
              <a:t>( a</a:t>
            </a:r>
            <a:r>
              <a:rPr lang="en-US" sz="2800" dirty="0">
                <a:latin typeface="+mn-lt"/>
                <a:cs typeface="Courier New" pitchFamily="49" charset="0"/>
              </a:rPr>
              <a:t>+(b+(c*d</a:t>
            </a:r>
            <a:r>
              <a:rPr lang="en-US" sz="2800" dirty="0" smtClean="0">
                <a:latin typeface="+mn-lt"/>
                <a:cs typeface="Courier New" pitchFamily="49" charset="0"/>
              </a:rPr>
              <a:t>)) )</a:t>
            </a:r>
            <a:br>
              <a:rPr lang="en-US" sz="2800" dirty="0" smtClean="0">
                <a:latin typeface="+mn-lt"/>
                <a:cs typeface="Courier New" pitchFamily="49" charset="0"/>
              </a:rPr>
            </a:br>
            <a:r>
              <a:rPr lang="en-US" sz="2800" i="1" dirty="0" smtClean="0">
                <a:solidFill>
                  <a:schemeClr val="accent1"/>
                </a:solidFill>
                <a:latin typeface="+mn-lt"/>
                <a:cs typeface="Courier New" pitchFamily="49" charset="0"/>
              </a:rPr>
              <a:t>+ and * are commutative operators</a:t>
            </a:r>
            <a:endParaRPr lang="en-US" sz="2800" i="1" dirty="0">
              <a:solidFill>
                <a:schemeClr val="accent1"/>
              </a:solidFill>
              <a:latin typeface="+mn-lt"/>
              <a:cs typeface="Courier New" pitchFamily="49" charset="0"/>
            </a:endParaRPr>
          </a:p>
        </p:txBody>
      </p:sp>
      <p:sp>
        <p:nvSpPr>
          <p:cNvPr id="733190" name="Text Box 6"/>
          <p:cNvSpPr txBox="1">
            <a:spLocks noChangeArrowheads="1"/>
          </p:cNvSpPr>
          <p:nvPr/>
        </p:nvSpPr>
        <p:spPr bwMode="auto">
          <a:xfrm>
            <a:off x="2476450" y="4292600"/>
            <a:ext cx="319418" cy="40011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 sz="2000">
                <a:latin typeface="+mn-lt"/>
                <a:cs typeface="Courier New" pitchFamily="49" charset="0"/>
              </a:rPr>
              <a:t>b</a:t>
            </a:r>
          </a:p>
        </p:txBody>
      </p:sp>
      <p:sp>
        <p:nvSpPr>
          <p:cNvPr id="733199" name="Text Box 15"/>
          <p:cNvSpPr txBox="1">
            <a:spLocks noChangeArrowheads="1"/>
          </p:cNvSpPr>
          <p:nvPr/>
        </p:nvSpPr>
        <p:spPr bwMode="auto">
          <a:xfrm>
            <a:off x="3281313" y="5156200"/>
            <a:ext cx="293119" cy="40011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 sz="2000">
                <a:latin typeface="+mn-lt"/>
                <a:cs typeface="Courier New" pitchFamily="49" charset="0"/>
              </a:rPr>
              <a:t>c</a:t>
            </a:r>
          </a:p>
        </p:txBody>
      </p:sp>
      <p:sp>
        <p:nvSpPr>
          <p:cNvPr id="733200" name="Text Box 16"/>
          <p:cNvSpPr txBox="1">
            <a:spLocks noChangeArrowheads="1"/>
          </p:cNvSpPr>
          <p:nvPr/>
        </p:nvSpPr>
        <p:spPr bwMode="auto">
          <a:xfrm>
            <a:off x="4024263" y="5156200"/>
            <a:ext cx="319418" cy="40011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 sz="2000">
                <a:latin typeface="+mn-lt"/>
                <a:cs typeface="Courier New" pitchFamily="49" charset="0"/>
              </a:rPr>
              <a:t>d</a:t>
            </a:r>
          </a:p>
        </p:txBody>
      </p:sp>
      <p:sp>
        <p:nvSpPr>
          <p:cNvPr id="733201" name="Text Box 17"/>
          <p:cNvSpPr txBox="1">
            <a:spLocks noChangeArrowheads="1"/>
          </p:cNvSpPr>
          <p:nvPr/>
        </p:nvSpPr>
        <p:spPr bwMode="auto">
          <a:xfrm>
            <a:off x="3628975" y="4335463"/>
            <a:ext cx="312405" cy="40011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 sz="2000">
                <a:latin typeface="+mn-lt"/>
                <a:cs typeface="Courier New" pitchFamily="49" charset="0"/>
              </a:rPr>
              <a:t>*</a:t>
            </a:r>
          </a:p>
        </p:txBody>
      </p:sp>
      <p:cxnSp>
        <p:nvCxnSpPr>
          <p:cNvPr id="733202" name="AutoShape 18"/>
          <p:cNvCxnSpPr>
            <a:cxnSpLocks noChangeShapeType="1"/>
            <a:stCxn id="733199" idx="0"/>
            <a:endCxn id="733201" idx="2"/>
          </p:cNvCxnSpPr>
          <p:nvPr/>
        </p:nvCxnSpPr>
        <p:spPr bwMode="auto">
          <a:xfrm flipV="1">
            <a:off x="3427873" y="4735573"/>
            <a:ext cx="357305" cy="42062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733203" name="AutoShape 19"/>
          <p:cNvCxnSpPr>
            <a:cxnSpLocks noChangeShapeType="1"/>
            <a:stCxn id="733200" idx="0"/>
            <a:endCxn id="733201" idx="2"/>
          </p:cNvCxnSpPr>
          <p:nvPr/>
        </p:nvCxnSpPr>
        <p:spPr bwMode="auto">
          <a:xfrm flipH="1" flipV="1">
            <a:off x="3785178" y="4735573"/>
            <a:ext cx="398794" cy="42062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733204" name="Text Box 20"/>
          <p:cNvSpPr txBox="1">
            <a:spLocks noChangeArrowheads="1"/>
          </p:cNvSpPr>
          <p:nvPr/>
        </p:nvSpPr>
        <p:spPr bwMode="auto">
          <a:xfrm>
            <a:off x="3028900" y="3500438"/>
            <a:ext cx="312906" cy="40011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 sz="2000">
                <a:latin typeface="+mn-lt"/>
                <a:cs typeface="Courier New" pitchFamily="49" charset="0"/>
              </a:rPr>
              <a:t>+</a:t>
            </a:r>
          </a:p>
        </p:txBody>
      </p:sp>
      <p:cxnSp>
        <p:nvCxnSpPr>
          <p:cNvPr id="733206" name="AutoShape 22"/>
          <p:cNvCxnSpPr>
            <a:cxnSpLocks noChangeShapeType="1"/>
            <a:stCxn id="733190" idx="0"/>
            <a:endCxn id="733204" idx="2"/>
          </p:cNvCxnSpPr>
          <p:nvPr/>
        </p:nvCxnSpPr>
        <p:spPr bwMode="auto">
          <a:xfrm flipV="1">
            <a:off x="2636159" y="3900548"/>
            <a:ext cx="549194" cy="392052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733207" name="Text Box 23"/>
          <p:cNvSpPr txBox="1">
            <a:spLocks noChangeArrowheads="1"/>
          </p:cNvSpPr>
          <p:nvPr/>
        </p:nvSpPr>
        <p:spPr bwMode="auto">
          <a:xfrm>
            <a:off x="2212925" y="2463800"/>
            <a:ext cx="312906" cy="40011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 sz="2000">
                <a:latin typeface="+mn-lt"/>
                <a:cs typeface="Courier New" pitchFamily="49" charset="0"/>
              </a:rPr>
              <a:t>+</a:t>
            </a:r>
          </a:p>
        </p:txBody>
      </p:sp>
      <p:cxnSp>
        <p:nvCxnSpPr>
          <p:cNvPr id="733208" name="AutoShape 24"/>
          <p:cNvCxnSpPr>
            <a:cxnSpLocks noChangeShapeType="1"/>
            <a:stCxn id="733204" idx="0"/>
            <a:endCxn id="733207" idx="2"/>
          </p:cNvCxnSpPr>
          <p:nvPr/>
        </p:nvCxnSpPr>
        <p:spPr bwMode="auto">
          <a:xfrm flipH="1" flipV="1">
            <a:off x="2369378" y="2863910"/>
            <a:ext cx="815975" cy="636528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733219" name="AutoShape 35"/>
          <p:cNvCxnSpPr>
            <a:cxnSpLocks noChangeShapeType="1"/>
            <a:stCxn id="733201" idx="0"/>
            <a:endCxn id="733204" idx="2"/>
          </p:cNvCxnSpPr>
          <p:nvPr/>
        </p:nvCxnSpPr>
        <p:spPr bwMode="auto">
          <a:xfrm flipH="1" flipV="1">
            <a:off x="3185353" y="3900548"/>
            <a:ext cx="599825" cy="43491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733222" name="Text Box 38"/>
          <p:cNvSpPr txBox="1">
            <a:spLocks noChangeArrowheads="1"/>
          </p:cNvSpPr>
          <p:nvPr/>
        </p:nvSpPr>
        <p:spPr bwMode="auto">
          <a:xfrm>
            <a:off x="1552525" y="3465513"/>
            <a:ext cx="307521" cy="40011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 sz="2000">
                <a:latin typeface="+mn-lt"/>
                <a:cs typeface="Courier New" pitchFamily="49" charset="0"/>
              </a:rPr>
              <a:t>a</a:t>
            </a:r>
          </a:p>
        </p:txBody>
      </p:sp>
      <p:cxnSp>
        <p:nvCxnSpPr>
          <p:cNvPr id="733223" name="AutoShape 39"/>
          <p:cNvCxnSpPr>
            <a:cxnSpLocks noChangeShapeType="1"/>
            <a:stCxn id="733222" idx="0"/>
            <a:endCxn id="733207" idx="2"/>
          </p:cNvCxnSpPr>
          <p:nvPr/>
        </p:nvCxnSpPr>
        <p:spPr bwMode="auto">
          <a:xfrm flipV="1">
            <a:off x="1706286" y="2863910"/>
            <a:ext cx="663092" cy="601603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733224" name="Text Box 40"/>
          <p:cNvSpPr txBox="1">
            <a:spLocks noChangeArrowheads="1"/>
          </p:cNvSpPr>
          <p:nvPr/>
        </p:nvSpPr>
        <p:spPr bwMode="auto">
          <a:xfrm>
            <a:off x="990643" y="3491031"/>
            <a:ext cx="528310" cy="400110"/>
          </a:xfrm>
          <a:prstGeom prst="rect">
            <a:avLst/>
          </a:prstGeom>
          <a:solidFill>
            <a:srgbClr val="CCFFFF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 sz="2000" dirty="0" smtClean="0">
                <a:latin typeface="+mn-lt"/>
              </a:rPr>
              <a:t>_t0</a:t>
            </a:r>
            <a:endParaRPr lang="en-US" sz="2000" dirty="0">
              <a:latin typeface="+mn-lt"/>
            </a:endParaRPr>
          </a:p>
        </p:txBody>
      </p:sp>
      <p:sp>
        <p:nvSpPr>
          <p:cNvPr id="733225" name="Text Box 41"/>
          <p:cNvSpPr txBox="1">
            <a:spLocks noChangeArrowheads="1"/>
          </p:cNvSpPr>
          <p:nvPr/>
        </p:nvSpPr>
        <p:spPr bwMode="auto">
          <a:xfrm>
            <a:off x="1991532" y="4310298"/>
            <a:ext cx="530915" cy="400110"/>
          </a:xfrm>
          <a:prstGeom prst="rect">
            <a:avLst/>
          </a:prstGeom>
          <a:solidFill>
            <a:srgbClr val="CCFFFF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 sz="2000" dirty="0" smtClean="0">
                <a:latin typeface="+mn-lt"/>
              </a:rPr>
              <a:t>_t1</a:t>
            </a:r>
            <a:endParaRPr lang="en-US" sz="2000" dirty="0">
              <a:latin typeface="+mn-lt"/>
            </a:endParaRPr>
          </a:p>
        </p:txBody>
      </p:sp>
      <p:sp>
        <p:nvSpPr>
          <p:cNvPr id="733226" name="Text Box 42"/>
          <p:cNvSpPr txBox="1">
            <a:spLocks noChangeArrowheads="1"/>
          </p:cNvSpPr>
          <p:nvPr/>
        </p:nvSpPr>
        <p:spPr bwMode="auto">
          <a:xfrm>
            <a:off x="2763763" y="5166841"/>
            <a:ext cx="528310" cy="400110"/>
          </a:xfrm>
          <a:prstGeom prst="rect">
            <a:avLst/>
          </a:prstGeom>
          <a:solidFill>
            <a:srgbClr val="CCFFFF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 sz="2000" dirty="0" smtClean="0">
                <a:latin typeface="+mn-lt"/>
              </a:rPr>
              <a:t>_t2</a:t>
            </a:r>
            <a:endParaRPr lang="en-US" sz="2000" dirty="0">
              <a:latin typeface="+mn-lt"/>
            </a:endParaRPr>
          </a:p>
        </p:txBody>
      </p:sp>
      <p:sp>
        <p:nvSpPr>
          <p:cNvPr id="733227" name="Text Box 43"/>
          <p:cNvSpPr txBox="1">
            <a:spLocks noChangeArrowheads="1"/>
          </p:cNvSpPr>
          <p:nvPr/>
        </p:nvSpPr>
        <p:spPr bwMode="auto">
          <a:xfrm>
            <a:off x="1709168" y="5913438"/>
            <a:ext cx="1351652" cy="338554"/>
          </a:xfrm>
          <a:prstGeom prst="rect">
            <a:avLst/>
          </a:prstGeom>
          <a:solidFill>
            <a:srgbClr val="FFFF99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 sz="1600" dirty="0" smtClean="0">
                <a:latin typeface="+mn-lt"/>
              </a:rPr>
              <a:t>4 temporaries</a:t>
            </a:r>
            <a:endParaRPr lang="en-US" sz="1600" dirty="0">
              <a:latin typeface="+mn-lt"/>
            </a:endParaRPr>
          </a:p>
        </p:txBody>
      </p:sp>
      <p:sp>
        <p:nvSpPr>
          <p:cNvPr id="733228" name="Text Box 44"/>
          <p:cNvSpPr txBox="1">
            <a:spLocks noChangeArrowheads="1"/>
          </p:cNvSpPr>
          <p:nvPr/>
        </p:nvSpPr>
        <p:spPr bwMode="auto">
          <a:xfrm>
            <a:off x="3114722" y="4300892"/>
            <a:ext cx="528310" cy="400110"/>
          </a:xfrm>
          <a:prstGeom prst="rect">
            <a:avLst/>
          </a:prstGeom>
          <a:solidFill>
            <a:srgbClr val="CCFFFF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 sz="2000" dirty="0" smtClean="0">
                <a:latin typeface="+mn-lt"/>
              </a:rPr>
              <a:t>_t2</a:t>
            </a:r>
            <a:endParaRPr lang="en-US" sz="2000" dirty="0">
              <a:latin typeface="+mn-lt"/>
            </a:endParaRPr>
          </a:p>
        </p:txBody>
      </p:sp>
      <p:sp>
        <p:nvSpPr>
          <p:cNvPr id="733231" name="Text Box 47"/>
          <p:cNvSpPr txBox="1">
            <a:spLocks noChangeArrowheads="1"/>
          </p:cNvSpPr>
          <p:nvPr/>
        </p:nvSpPr>
        <p:spPr bwMode="auto">
          <a:xfrm>
            <a:off x="2492540" y="3480507"/>
            <a:ext cx="530915" cy="400110"/>
          </a:xfrm>
          <a:prstGeom prst="rect">
            <a:avLst/>
          </a:prstGeom>
          <a:solidFill>
            <a:srgbClr val="CCFFFF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 sz="2000" dirty="0" smtClean="0">
                <a:latin typeface="+mn-lt"/>
              </a:rPr>
              <a:t>_t1</a:t>
            </a:r>
            <a:endParaRPr lang="en-US" sz="2000" dirty="0">
              <a:latin typeface="+mn-lt"/>
            </a:endParaRPr>
          </a:p>
        </p:txBody>
      </p:sp>
      <p:sp>
        <p:nvSpPr>
          <p:cNvPr id="733232" name="Text Box 48"/>
          <p:cNvSpPr txBox="1">
            <a:spLocks noChangeArrowheads="1"/>
          </p:cNvSpPr>
          <p:nvPr/>
        </p:nvSpPr>
        <p:spPr bwMode="auto">
          <a:xfrm>
            <a:off x="1265188" y="2095500"/>
            <a:ext cx="1552103" cy="40011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 sz="2000">
                <a:latin typeface="+mn-lt"/>
                <a:cs typeface="Courier New" pitchFamily="49" charset="0"/>
              </a:rPr>
              <a:t>left child first</a:t>
            </a:r>
          </a:p>
        </p:txBody>
      </p:sp>
      <p:sp>
        <p:nvSpPr>
          <p:cNvPr id="733233" name="Text Box 49"/>
          <p:cNvSpPr txBox="1">
            <a:spLocks noChangeArrowheads="1"/>
          </p:cNvSpPr>
          <p:nvPr/>
        </p:nvSpPr>
        <p:spPr bwMode="auto">
          <a:xfrm>
            <a:off x="6288038" y="4321175"/>
            <a:ext cx="319418" cy="40011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latin typeface="+mn-lt"/>
                <a:cs typeface="Courier New" pitchFamily="49" charset="0"/>
              </a:rPr>
              <a:t>b</a:t>
            </a:r>
          </a:p>
        </p:txBody>
      </p:sp>
      <p:sp>
        <p:nvSpPr>
          <p:cNvPr id="733234" name="Text Box 50"/>
          <p:cNvSpPr txBox="1">
            <a:spLocks noChangeArrowheads="1"/>
          </p:cNvSpPr>
          <p:nvPr/>
        </p:nvSpPr>
        <p:spPr bwMode="auto">
          <a:xfrm>
            <a:off x="7045865" y="5184775"/>
            <a:ext cx="293119" cy="40011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latin typeface="+mn-lt"/>
                <a:cs typeface="Courier New" pitchFamily="49" charset="0"/>
              </a:rPr>
              <a:t>c</a:t>
            </a:r>
          </a:p>
        </p:txBody>
      </p:sp>
      <p:sp>
        <p:nvSpPr>
          <p:cNvPr id="733235" name="Text Box 51"/>
          <p:cNvSpPr txBox="1">
            <a:spLocks noChangeArrowheads="1"/>
          </p:cNvSpPr>
          <p:nvPr/>
        </p:nvSpPr>
        <p:spPr bwMode="auto">
          <a:xfrm>
            <a:off x="7835850" y="5184775"/>
            <a:ext cx="319418" cy="40011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 sz="2000">
                <a:latin typeface="+mn-lt"/>
                <a:cs typeface="Courier New" pitchFamily="49" charset="0"/>
              </a:rPr>
              <a:t>d</a:t>
            </a:r>
          </a:p>
        </p:txBody>
      </p:sp>
      <p:sp>
        <p:nvSpPr>
          <p:cNvPr id="733236" name="Text Box 52"/>
          <p:cNvSpPr txBox="1">
            <a:spLocks noChangeArrowheads="1"/>
          </p:cNvSpPr>
          <p:nvPr/>
        </p:nvSpPr>
        <p:spPr bwMode="auto">
          <a:xfrm>
            <a:off x="7440563" y="4364038"/>
            <a:ext cx="312405" cy="40011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 sz="2000">
                <a:latin typeface="+mn-lt"/>
                <a:cs typeface="Courier New" pitchFamily="49" charset="0"/>
              </a:rPr>
              <a:t>*</a:t>
            </a:r>
          </a:p>
        </p:txBody>
      </p:sp>
      <p:cxnSp>
        <p:nvCxnSpPr>
          <p:cNvPr id="733237" name="AutoShape 53"/>
          <p:cNvCxnSpPr>
            <a:cxnSpLocks noChangeShapeType="1"/>
            <a:stCxn id="733234" idx="0"/>
            <a:endCxn id="733236" idx="2"/>
          </p:cNvCxnSpPr>
          <p:nvPr/>
        </p:nvCxnSpPr>
        <p:spPr bwMode="auto">
          <a:xfrm flipV="1">
            <a:off x="7192425" y="4764148"/>
            <a:ext cx="404341" cy="42062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733238" name="AutoShape 54"/>
          <p:cNvCxnSpPr>
            <a:cxnSpLocks noChangeShapeType="1"/>
            <a:stCxn id="733235" idx="0"/>
            <a:endCxn id="733236" idx="2"/>
          </p:cNvCxnSpPr>
          <p:nvPr/>
        </p:nvCxnSpPr>
        <p:spPr bwMode="auto">
          <a:xfrm flipH="1" flipV="1">
            <a:off x="7596766" y="4764148"/>
            <a:ext cx="398793" cy="42062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733239" name="Text Box 55"/>
          <p:cNvSpPr txBox="1">
            <a:spLocks noChangeArrowheads="1"/>
          </p:cNvSpPr>
          <p:nvPr/>
        </p:nvSpPr>
        <p:spPr bwMode="auto">
          <a:xfrm>
            <a:off x="6840488" y="3529013"/>
            <a:ext cx="312906" cy="40011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 sz="2000">
                <a:latin typeface="+mn-lt"/>
                <a:cs typeface="Courier New" pitchFamily="49" charset="0"/>
              </a:rPr>
              <a:t>+</a:t>
            </a:r>
          </a:p>
        </p:txBody>
      </p:sp>
      <p:cxnSp>
        <p:nvCxnSpPr>
          <p:cNvPr id="733240" name="AutoShape 56"/>
          <p:cNvCxnSpPr>
            <a:cxnSpLocks noChangeShapeType="1"/>
            <a:stCxn id="733233" idx="0"/>
            <a:endCxn id="733239" idx="2"/>
          </p:cNvCxnSpPr>
          <p:nvPr/>
        </p:nvCxnSpPr>
        <p:spPr bwMode="auto">
          <a:xfrm flipV="1">
            <a:off x="6447747" y="3929123"/>
            <a:ext cx="549194" cy="392052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733241" name="Text Box 57"/>
          <p:cNvSpPr txBox="1">
            <a:spLocks noChangeArrowheads="1"/>
          </p:cNvSpPr>
          <p:nvPr/>
        </p:nvSpPr>
        <p:spPr bwMode="auto">
          <a:xfrm>
            <a:off x="6024513" y="2492375"/>
            <a:ext cx="312906" cy="40011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 sz="2000">
                <a:latin typeface="+mn-lt"/>
                <a:cs typeface="Courier New" pitchFamily="49" charset="0"/>
              </a:rPr>
              <a:t>+</a:t>
            </a:r>
          </a:p>
        </p:txBody>
      </p:sp>
      <p:cxnSp>
        <p:nvCxnSpPr>
          <p:cNvPr id="733242" name="AutoShape 58"/>
          <p:cNvCxnSpPr>
            <a:cxnSpLocks noChangeShapeType="1"/>
            <a:stCxn id="733239" idx="0"/>
            <a:endCxn id="733241" idx="2"/>
          </p:cNvCxnSpPr>
          <p:nvPr/>
        </p:nvCxnSpPr>
        <p:spPr bwMode="auto">
          <a:xfrm flipH="1" flipV="1">
            <a:off x="6180966" y="2892485"/>
            <a:ext cx="815975" cy="636528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733243" name="AutoShape 59"/>
          <p:cNvCxnSpPr>
            <a:cxnSpLocks noChangeShapeType="1"/>
            <a:stCxn id="733236" idx="0"/>
            <a:endCxn id="733239" idx="2"/>
          </p:cNvCxnSpPr>
          <p:nvPr/>
        </p:nvCxnSpPr>
        <p:spPr bwMode="auto">
          <a:xfrm flipH="1" flipV="1">
            <a:off x="6996941" y="3929123"/>
            <a:ext cx="599825" cy="43491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733244" name="Text Box 60"/>
          <p:cNvSpPr txBox="1">
            <a:spLocks noChangeArrowheads="1"/>
          </p:cNvSpPr>
          <p:nvPr/>
        </p:nvSpPr>
        <p:spPr bwMode="auto">
          <a:xfrm>
            <a:off x="5364113" y="3494088"/>
            <a:ext cx="307521" cy="40011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 sz="2000">
                <a:latin typeface="+mn-lt"/>
                <a:cs typeface="Courier New" pitchFamily="49" charset="0"/>
              </a:rPr>
              <a:t>a</a:t>
            </a:r>
          </a:p>
        </p:txBody>
      </p:sp>
      <p:cxnSp>
        <p:nvCxnSpPr>
          <p:cNvPr id="733245" name="AutoShape 61"/>
          <p:cNvCxnSpPr>
            <a:cxnSpLocks noChangeShapeType="1"/>
            <a:stCxn id="733244" idx="0"/>
            <a:endCxn id="733241" idx="2"/>
          </p:cNvCxnSpPr>
          <p:nvPr/>
        </p:nvCxnSpPr>
        <p:spPr bwMode="auto">
          <a:xfrm flipV="1">
            <a:off x="5517874" y="2892485"/>
            <a:ext cx="663092" cy="601603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733248" name="Text Box 64"/>
          <p:cNvSpPr txBox="1">
            <a:spLocks noChangeArrowheads="1"/>
          </p:cNvSpPr>
          <p:nvPr/>
        </p:nvSpPr>
        <p:spPr bwMode="auto">
          <a:xfrm>
            <a:off x="7356047" y="5179131"/>
            <a:ext cx="528310" cy="400110"/>
          </a:xfrm>
          <a:prstGeom prst="rect">
            <a:avLst/>
          </a:prstGeom>
          <a:solidFill>
            <a:srgbClr val="CCFFFF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 sz="2000" dirty="0" smtClean="0">
                <a:latin typeface="+mn-lt"/>
              </a:rPr>
              <a:t>_t0</a:t>
            </a:r>
            <a:endParaRPr lang="en-US" sz="2000" dirty="0">
              <a:latin typeface="+mn-lt"/>
            </a:endParaRPr>
          </a:p>
        </p:txBody>
      </p:sp>
      <p:sp>
        <p:nvSpPr>
          <p:cNvPr id="733249" name="Text Box 65"/>
          <p:cNvSpPr txBox="1">
            <a:spLocks noChangeArrowheads="1"/>
          </p:cNvSpPr>
          <p:nvPr/>
        </p:nvSpPr>
        <p:spPr bwMode="auto">
          <a:xfrm>
            <a:off x="5925745" y="5913438"/>
            <a:ext cx="1216423" cy="338554"/>
          </a:xfrm>
          <a:prstGeom prst="rect">
            <a:avLst/>
          </a:prstGeom>
          <a:solidFill>
            <a:srgbClr val="FFFF99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 sz="1600" dirty="0" smtClean="0">
                <a:latin typeface="+mn-lt"/>
              </a:rPr>
              <a:t>2 temporary</a:t>
            </a:r>
            <a:endParaRPr lang="en-US" sz="1600" dirty="0">
              <a:latin typeface="+mn-lt"/>
            </a:endParaRPr>
          </a:p>
        </p:txBody>
      </p:sp>
      <p:sp>
        <p:nvSpPr>
          <p:cNvPr id="733250" name="Text Box 66"/>
          <p:cNvSpPr txBox="1">
            <a:spLocks noChangeArrowheads="1"/>
          </p:cNvSpPr>
          <p:nvPr/>
        </p:nvSpPr>
        <p:spPr bwMode="auto">
          <a:xfrm>
            <a:off x="6935708" y="4357688"/>
            <a:ext cx="528310" cy="400110"/>
          </a:xfrm>
          <a:prstGeom prst="rect">
            <a:avLst/>
          </a:prstGeom>
          <a:solidFill>
            <a:srgbClr val="CCFFFF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 sz="2000" dirty="0" smtClean="0">
                <a:latin typeface="+mn-lt"/>
              </a:rPr>
              <a:t>_t0</a:t>
            </a:r>
            <a:endParaRPr lang="en-US" sz="2000" dirty="0">
              <a:latin typeface="+mn-lt"/>
            </a:endParaRPr>
          </a:p>
        </p:txBody>
      </p:sp>
      <p:sp>
        <p:nvSpPr>
          <p:cNvPr id="733251" name="Text Box 67"/>
          <p:cNvSpPr txBox="1">
            <a:spLocks noChangeArrowheads="1"/>
          </p:cNvSpPr>
          <p:nvPr/>
        </p:nvSpPr>
        <p:spPr bwMode="auto">
          <a:xfrm>
            <a:off x="6304127" y="3480858"/>
            <a:ext cx="528310" cy="400110"/>
          </a:xfrm>
          <a:prstGeom prst="rect">
            <a:avLst/>
          </a:prstGeom>
          <a:solidFill>
            <a:srgbClr val="CCFFFF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 sz="2000" dirty="0" smtClean="0">
                <a:latin typeface="+mn-lt"/>
              </a:rPr>
              <a:t>_t0</a:t>
            </a:r>
            <a:endParaRPr lang="en-US" sz="2000" dirty="0">
              <a:latin typeface="+mn-lt"/>
            </a:endParaRPr>
          </a:p>
        </p:txBody>
      </p:sp>
      <p:sp>
        <p:nvSpPr>
          <p:cNvPr id="733252" name="Text Box 68"/>
          <p:cNvSpPr txBox="1">
            <a:spLocks noChangeArrowheads="1"/>
          </p:cNvSpPr>
          <p:nvPr/>
        </p:nvSpPr>
        <p:spPr bwMode="auto">
          <a:xfrm>
            <a:off x="5111700" y="2097088"/>
            <a:ext cx="1697375" cy="40011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 sz="2000">
                <a:latin typeface="+mn-lt"/>
                <a:cs typeface="Courier New" pitchFamily="49" charset="0"/>
              </a:rPr>
              <a:t>right child first</a:t>
            </a:r>
          </a:p>
        </p:txBody>
      </p:sp>
      <p:sp>
        <p:nvSpPr>
          <p:cNvPr id="733253" name="Text Box 69"/>
          <p:cNvSpPr txBox="1">
            <a:spLocks noChangeArrowheads="1"/>
          </p:cNvSpPr>
          <p:nvPr/>
        </p:nvSpPr>
        <p:spPr bwMode="auto">
          <a:xfrm>
            <a:off x="5566457" y="2510074"/>
            <a:ext cx="528310" cy="400110"/>
          </a:xfrm>
          <a:prstGeom prst="rect">
            <a:avLst/>
          </a:prstGeom>
          <a:solidFill>
            <a:srgbClr val="CCFFFF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 sz="2000" dirty="0" smtClean="0">
                <a:latin typeface="+mn-lt"/>
              </a:rPr>
              <a:t>_t0</a:t>
            </a:r>
            <a:endParaRPr lang="en-US" sz="2000" dirty="0">
              <a:latin typeface="+mn-lt"/>
            </a:endParaRPr>
          </a:p>
        </p:txBody>
      </p:sp>
      <p:sp>
        <p:nvSpPr>
          <p:cNvPr id="733254" name="Text Box 70"/>
          <p:cNvSpPr txBox="1">
            <a:spLocks noChangeArrowheads="1"/>
          </p:cNvSpPr>
          <p:nvPr/>
        </p:nvSpPr>
        <p:spPr bwMode="auto">
          <a:xfrm>
            <a:off x="1740700" y="2473561"/>
            <a:ext cx="528310" cy="400110"/>
          </a:xfrm>
          <a:prstGeom prst="rect">
            <a:avLst/>
          </a:prstGeom>
          <a:solidFill>
            <a:srgbClr val="CCFFFF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 sz="2000" dirty="0" smtClean="0">
                <a:latin typeface="+mn-lt"/>
              </a:rPr>
              <a:t>_t0</a:t>
            </a:r>
            <a:endParaRPr lang="en-US" sz="2000" dirty="0">
              <a:latin typeface="+mn-lt"/>
            </a:endParaRPr>
          </a:p>
        </p:txBody>
      </p:sp>
      <p:sp>
        <p:nvSpPr>
          <p:cNvPr id="46" name="Text Box 64"/>
          <p:cNvSpPr txBox="1">
            <a:spLocks noChangeArrowheads="1"/>
          </p:cNvSpPr>
          <p:nvPr/>
        </p:nvSpPr>
        <p:spPr bwMode="auto">
          <a:xfrm>
            <a:off x="6556759" y="5182163"/>
            <a:ext cx="530915" cy="400110"/>
          </a:xfrm>
          <a:prstGeom prst="rect">
            <a:avLst/>
          </a:prstGeom>
          <a:solidFill>
            <a:srgbClr val="CCFFFF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 sz="2000" dirty="0" smtClean="0">
                <a:latin typeface="+mn-lt"/>
              </a:rPr>
              <a:t>_t1</a:t>
            </a:r>
            <a:endParaRPr lang="en-US" sz="2000" dirty="0">
              <a:latin typeface="+mn-lt"/>
            </a:endParaRPr>
          </a:p>
        </p:txBody>
      </p:sp>
      <p:sp>
        <p:nvSpPr>
          <p:cNvPr id="47" name="Text Box 64"/>
          <p:cNvSpPr txBox="1">
            <a:spLocks noChangeArrowheads="1"/>
          </p:cNvSpPr>
          <p:nvPr/>
        </p:nvSpPr>
        <p:spPr bwMode="auto">
          <a:xfrm>
            <a:off x="5733250" y="4346405"/>
            <a:ext cx="530915" cy="400110"/>
          </a:xfrm>
          <a:prstGeom prst="rect">
            <a:avLst/>
          </a:prstGeom>
          <a:solidFill>
            <a:srgbClr val="CCFFFF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 sz="2000" dirty="0" smtClean="0">
                <a:latin typeface="+mn-lt"/>
              </a:rPr>
              <a:t>_t1</a:t>
            </a:r>
            <a:endParaRPr lang="en-US" sz="2000" dirty="0">
              <a:latin typeface="+mn-lt"/>
            </a:endParaRPr>
          </a:p>
        </p:txBody>
      </p:sp>
      <p:sp>
        <p:nvSpPr>
          <p:cNvPr id="48" name="Text Box 64"/>
          <p:cNvSpPr txBox="1">
            <a:spLocks noChangeArrowheads="1"/>
          </p:cNvSpPr>
          <p:nvPr/>
        </p:nvSpPr>
        <p:spPr bwMode="auto">
          <a:xfrm>
            <a:off x="4837974" y="3491600"/>
            <a:ext cx="530915" cy="400110"/>
          </a:xfrm>
          <a:prstGeom prst="rect">
            <a:avLst/>
          </a:prstGeom>
          <a:solidFill>
            <a:srgbClr val="CCFFFF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 sz="2000" dirty="0" smtClean="0">
                <a:latin typeface="+mn-lt"/>
              </a:rPr>
              <a:t>_t1</a:t>
            </a:r>
            <a:endParaRPr lang="en-US" sz="2000" dirty="0">
              <a:latin typeface="+mn-lt"/>
            </a:endParaRPr>
          </a:p>
        </p:txBody>
      </p:sp>
      <p:sp>
        <p:nvSpPr>
          <p:cNvPr id="49" name="Text Box 64"/>
          <p:cNvSpPr txBox="1">
            <a:spLocks noChangeArrowheads="1"/>
          </p:cNvSpPr>
          <p:nvPr/>
        </p:nvSpPr>
        <p:spPr bwMode="auto">
          <a:xfrm>
            <a:off x="3769526" y="5176248"/>
            <a:ext cx="528310" cy="400110"/>
          </a:xfrm>
          <a:prstGeom prst="rect">
            <a:avLst/>
          </a:prstGeom>
          <a:solidFill>
            <a:srgbClr val="CCFFFF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 sz="2000" dirty="0" smtClean="0">
                <a:latin typeface="+mn-lt"/>
              </a:rPr>
              <a:t>_t3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4758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3224" grpId="0" animBg="1"/>
      <p:bldP spid="733225" grpId="0" animBg="1"/>
      <p:bldP spid="733226" grpId="0" animBg="1"/>
      <p:bldP spid="733227" grpId="0" animBg="1"/>
      <p:bldP spid="733228" grpId="0" animBg="1"/>
      <p:bldP spid="733231" grpId="0" animBg="1"/>
      <p:bldP spid="733248" grpId="0" animBg="1"/>
      <p:bldP spid="733249" grpId="0" animBg="1"/>
      <p:bldP spid="733250" grpId="0" animBg="1"/>
      <p:bldP spid="733251" grpId="0" animBg="1"/>
      <p:bldP spid="733253" grpId="0" animBg="1"/>
      <p:bldP spid="733254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21762" y="0"/>
            <a:ext cx="7772400" cy="1143000"/>
          </a:xfrm>
        </p:spPr>
        <p:txBody>
          <a:bodyPr/>
          <a:lstStyle/>
          <a:p>
            <a:r>
              <a:rPr lang="en-US" dirty="0" smtClean="0"/>
              <a:t>AST for a Basic Block</a:t>
            </a:r>
            <a:endParaRPr lang="en-US" dirty="0"/>
          </a:p>
        </p:txBody>
      </p:sp>
      <p:pic>
        <p:nvPicPr>
          <p:cNvPr id="757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5" r="9245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111772" y="808778"/>
            <a:ext cx="3073793" cy="188891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600" dirty="0" smtClean="0">
                <a:solidFill>
                  <a:schemeClr val="tx1"/>
                </a:solidFill>
                <a:latin typeface="Courier New"/>
                <a:cs typeface="Courier New"/>
              </a:rPr>
              <a:t>{</a:t>
            </a:r>
          </a:p>
          <a:p>
            <a:pPr algn="l"/>
            <a:r>
              <a:rPr lang="en-US" sz="1600" dirty="0" smtClean="0">
                <a:solidFill>
                  <a:schemeClr val="tx1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  <a:cs typeface="Courier New"/>
              </a:rPr>
              <a:t>int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  <a:cs typeface="Courier New"/>
              </a:rPr>
              <a:t> n;</a:t>
            </a:r>
          </a:p>
          <a:p>
            <a:pPr algn="l"/>
            <a:r>
              <a:rPr lang="en-US" sz="1600" dirty="0" smtClean="0">
                <a:solidFill>
                  <a:schemeClr val="tx1"/>
                </a:solidFill>
                <a:latin typeface="Courier New"/>
                <a:cs typeface="Courier New"/>
              </a:rPr>
              <a:t>    n := a + 1;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  <a:latin typeface="Courier New"/>
                <a:cs typeface="Courier New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  <a:cs typeface="Courier New"/>
              </a:rPr>
              <a:t>   x := b + n * n + c;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  <a:latin typeface="Courier New"/>
                <a:cs typeface="Courier New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  <a:cs typeface="Courier New"/>
              </a:rPr>
              <a:t>   n := n + 1;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  <a:latin typeface="Courier New"/>
                <a:cs typeface="Courier New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  <a:cs typeface="Courier New"/>
              </a:rPr>
              <a:t>   y := d * n;</a:t>
            </a:r>
          </a:p>
          <a:p>
            <a:pPr algn="l"/>
            <a:r>
              <a:rPr lang="en-US" sz="1600" dirty="0" smtClean="0">
                <a:solidFill>
                  <a:schemeClr val="tx1"/>
                </a:solidFill>
                <a:latin typeface="Courier New"/>
                <a:cs typeface="Courier New"/>
              </a:rPr>
              <a:t>}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  <a:latin typeface="+mn-lt"/>
              </a:rPr>
              <a:t>	</a:t>
            </a:r>
            <a:endParaRPr lang="en-US" sz="1600" dirty="0" smtClean="0">
              <a:solidFill>
                <a:schemeClr val="tx1"/>
              </a:solidFill>
              <a:latin typeface="+mn-lt"/>
            </a:endParaRPr>
          </a:p>
          <a:p>
            <a:pPr algn="l"/>
            <a:endParaRPr lang="en-US" sz="1600" dirty="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395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94" y="1930400"/>
            <a:ext cx="7881938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Rectangle 3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7772400" cy="1143000"/>
          </a:xfrm>
        </p:spPr>
        <p:txBody>
          <a:bodyPr/>
          <a:lstStyle/>
          <a:p>
            <a:r>
              <a:rPr lang="en-US" dirty="0" smtClean="0"/>
              <a:t> Dependency graph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91940"/>
            <a:ext cx="3073793" cy="188891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600" dirty="0" smtClean="0">
                <a:solidFill>
                  <a:schemeClr val="tx1"/>
                </a:solidFill>
                <a:latin typeface="Courier New"/>
                <a:cs typeface="Courier New"/>
              </a:rPr>
              <a:t>{</a:t>
            </a:r>
          </a:p>
          <a:p>
            <a:pPr algn="l"/>
            <a:r>
              <a:rPr lang="en-US" sz="1600" dirty="0" smtClean="0">
                <a:solidFill>
                  <a:schemeClr val="tx1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  <a:cs typeface="Courier New"/>
              </a:rPr>
              <a:t>int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  <a:cs typeface="Courier New"/>
              </a:rPr>
              <a:t> n;</a:t>
            </a:r>
          </a:p>
          <a:p>
            <a:pPr algn="l"/>
            <a:r>
              <a:rPr lang="en-US" sz="1600" dirty="0" smtClean="0">
                <a:solidFill>
                  <a:schemeClr val="tx1"/>
                </a:solidFill>
                <a:latin typeface="Courier New"/>
                <a:cs typeface="Courier New"/>
              </a:rPr>
              <a:t>    n := a + 1;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  <a:latin typeface="Courier New"/>
                <a:cs typeface="Courier New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  <a:cs typeface="Courier New"/>
              </a:rPr>
              <a:t>   x := b + n * n + c;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  <a:latin typeface="Courier New"/>
                <a:cs typeface="Courier New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  <a:cs typeface="Courier New"/>
              </a:rPr>
              <a:t>   n := n + 1;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  <a:latin typeface="Courier New"/>
                <a:cs typeface="Courier New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  <a:cs typeface="Courier New"/>
              </a:rPr>
              <a:t>   y := d * n;</a:t>
            </a:r>
          </a:p>
          <a:p>
            <a:pPr algn="l"/>
            <a:r>
              <a:rPr lang="en-US" sz="1600" dirty="0" smtClean="0">
                <a:solidFill>
                  <a:schemeClr val="tx1"/>
                </a:solidFill>
                <a:latin typeface="Courier New"/>
                <a:cs typeface="Courier New"/>
              </a:rPr>
              <a:t>}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  <a:latin typeface="+mn-lt"/>
              </a:rPr>
              <a:t>	</a:t>
            </a:r>
            <a:endParaRPr lang="en-US" sz="1600" dirty="0" smtClean="0">
              <a:solidFill>
                <a:schemeClr val="tx1"/>
              </a:solidFill>
              <a:latin typeface="+mn-lt"/>
            </a:endParaRPr>
          </a:p>
          <a:p>
            <a:pPr algn="l"/>
            <a:endParaRPr lang="en-US" sz="1600" dirty="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0336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778257" y="539047"/>
            <a:ext cx="6251083" cy="1143000"/>
          </a:xfrm>
        </p:spPr>
        <p:txBody>
          <a:bodyPr/>
          <a:lstStyle/>
          <a:p>
            <a:r>
              <a:rPr lang="en-US" dirty="0" smtClean="0"/>
              <a:t>Simplified Data Dependency Graph</a:t>
            </a:r>
            <a:endParaRPr lang="en-US" dirty="0"/>
          </a:p>
        </p:txBody>
      </p:sp>
      <p:pic>
        <p:nvPicPr>
          <p:cNvPr id="870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2" r="15672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0" y="391940"/>
            <a:ext cx="3073793" cy="188891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600" dirty="0" smtClean="0">
                <a:solidFill>
                  <a:schemeClr val="tx1"/>
                </a:solidFill>
                <a:latin typeface="Courier New"/>
                <a:cs typeface="Courier New"/>
              </a:rPr>
              <a:t>{</a:t>
            </a:r>
          </a:p>
          <a:p>
            <a:pPr algn="l"/>
            <a:r>
              <a:rPr lang="en-US" sz="1600" dirty="0" smtClean="0">
                <a:solidFill>
                  <a:schemeClr val="tx1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  <a:cs typeface="Courier New"/>
              </a:rPr>
              <a:t>int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  <a:cs typeface="Courier New"/>
              </a:rPr>
              <a:t> n;</a:t>
            </a:r>
          </a:p>
          <a:p>
            <a:pPr algn="l"/>
            <a:r>
              <a:rPr lang="en-US" sz="1600" dirty="0" smtClean="0">
                <a:solidFill>
                  <a:schemeClr val="tx1"/>
                </a:solidFill>
                <a:latin typeface="Courier New"/>
                <a:cs typeface="Courier New"/>
              </a:rPr>
              <a:t>    n := a + 1;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  <a:latin typeface="Courier New"/>
                <a:cs typeface="Courier New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  <a:cs typeface="Courier New"/>
              </a:rPr>
              <a:t>   x := b + n * n + c;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  <a:latin typeface="Courier New"/>
                <a:cs typeface="Courier New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  <a:cs typeface="Courier New"/>
              </a:rPr>
              <a:t>   n := n + 1;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  <a:latin typeface="Courier New"/>
                <a:cs typeface="Courier New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  <a:cs typeface="Courier New"/>
              </a:rPr>
              <a:t>   y := d * n;</a:t>
            </a:r>
          </a:p>
          <a:p>
            <a:pPr algn="l"/>
            <a:r>
              <a:rPr lang="en-US" sz="1600" dirty="0" smtClean="0">
                <a:solidFill>
                  <a:schemeClr val="tx1"/>
                </a:solidFill>
                <a:latin typeface="Courier New"/>
                <a:cs typeface="Courier New"/>
              </a:rPr>
              <a:t>}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  <a:latin typeface="+mn-lt"/>
              </a:rPr>
              <a:t>	</a:t>
            </a:r>
            <a:endParaRPr lang="en-US" sz="1600" dirty="0" smtClean="0">
              <a:solidFill>
                <a:schemeClr val="tx1"/>
              </a:solidFill>
              <a:latin typeface="+mn-lt"/>
            </a:endParaRPr>
          </a:p>
          <a:p>
            <a:pPr algn="l"/>
            <a:endParaRPr lang="en-US" sz="1600" dirty="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0294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Pseudo Register Target Code</a:t>
            </a:r>
            <a:endParaRPr lang="en-US"/>
          </a:p>
        </p:txBody>
      </p:sp>
      <p:pic>
        <p:nvPicPr>
          <p:cNvPr id="90115" name="Picture 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r="33173"/>
          <a:stretch/>
        </p:blipFill>
        <p:spPr>
          <a:xfrm>
            <a:off x="685800" y="1981200"/>
            <a:ext cx="3918284" cy="4114800"/>
          </a:xfrm>
        </p:spPr>
      </p:pic>
      <p:pic>
        <p:nvPicPr>
          <p:cNvPr id="9011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3" r="128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5986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656035" y="0"/>
            <a:ext cx="7772400" cy="1143000"/>
          </a:xfrm>
        </p:spPr>
        <p:txBody>
          <a:bodyPr/>
          <a:lstStyle/>
          <a:p>
            <a:r>
              <a:rPr lang="en-US" smtClean="0"/>
              <a:t>“Global” Register Allocation</a:t>
            </a:r>
            <a:endParaRPr lang="en-US"/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238120" y="1197428"/>
            <a:ext cx="8631796" cy="5281088"/>
          </a:xfrm>
        </p:spPr>
        <p:txBody>
          <a:bodyPr/>
          <a:lstStyle/>
          <a:p>
            <a:r>
              <a:rPr lang="en-US" dirty="0" smtClean="0"/>
              <a:t>Input: </a:t>
            </a:r>
          </a:p>
          <a:p>
            <a:pPr lvl="1"/>
            <a:r>
              <a:rPr lang="en-US" dirty="0" smtClean="0"/>
              <a:t>Sequence of machine instructions (“assembly”)</a:t>
            </a:r>
            <a:endParaRPr lang="en-US" dirty="0"/>
          </a:p>
          <a:p>
            <a:pPr lvl="2"/>
            <a:r>
              <a:rPr lang="en-US" dirty="0" smtClean="0"/>
              <a:t>Unbounded number of </a:t>
            </a:r>
            <a:r>
              <a:rPr lang="en-US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temporary variables </a:t>
            </a:r>
          </a:p>
          <a:p>
            <a:pPr lvl="3"/>
            <a:r>
              <a:rPr lang="en-US" dirty="0" smtClean="0"/>
              <a:t>aka </a:t>
            </a:r>
            <a:r>
              <a:rPr lang="en-US" dirty="0" smtClean="0">
                <a:solidFill>
                  <a:srgbClr val="1A8CFF"/>
                </a:solidFill>
              </a:rPr>
              <a:t>symbolic registers</a:t>
            </a:r>
          </a:p>
          <a:p>
            <a:pPr lvl="1"/>
            <a:r>
              <a:rPr lang="en-US" dirty="0" smtClean="0"/>
              <a:t>“machine description”</a:t>
            </a:r>
          </a:p>
          <a:p>
            <a:pPr lvl="2"/>
            <a:r>
              <a:rPr lang="en-US" dirty="0" smtClean="0"/>
              <a:t># of registers, restrictions </a:t>
            </a:r>
          </a:p>
          <a:p>
            <a:r>
              <a:rPr lang="en-US" dirty="0" smtClean="0"/>
              <a:t>Output</a:t>
            </a:r>
          </a:p>
          <a:p>
            <a:pPr lvl="1"/>
            <a:r>
              <a:rPr lang="en-US" dirty="0" smtClean="0"/>
              <a:t>Sequence of machine instructions using machine registers (assembly)</a:t>
            </a:r>
          </a:p>
          <a:p>
            <a:pPr lvl="1"/>
            <a:r>
              <a:rPr lang="en-US" dirty="0" smtClean="0"/>
              <a:t>Some MOV instructions removed</a:t>
            </a:r>
          </a:p>
        </p:txBody>
      </p:sp>
    </p:spTree>
    <p:extLst>
      <p:ext uri="{BB962C8B-B14F-4D97-AF65-F5344CB8AC3E}">
        <p14:creationId xmlns:p14="http://schemas.microsoft.com/office/powerpoint/2010/main" val="142508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570" y="0"/>
            <a:ext cx="7772400" cy="1143000"/>
          </a:xfrm>
        </p:spPr>
        <p:txBody>
          <a:bodyPr/>
          <a:lstStyle/>
          <a:p>
            <a:r>
              <a:rPr lang="en-US" dirty="0" smtClean="0"/>
              <a:t>Variable </a:t>
            </a:r>
            <a:r>
              <a:rPr lang="en-US" dirty="0" err="1" smtClean="0"/>
              <a:t>Liveness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4570" y="1273277"/>
            <a:ext cx="7772400" cy="4114800"/>
          </a:xfrm>
        </p:spPr>
        <p:txBody>
          <a:bodyPr/>
          <a:lstStyle/>
          <a:p>
            <a:r>
              <a:rPr lang="en-US" dirty="0" smtClean="0"/>
              <a:t>A statement x = y + z</a:t>
            </a:r>
          </a:p>
          <a:p>
            <a:pPr lvl="1"/>
            <a:r>
              <a:rPr lang="en-US" b="1" dirty="0" smtClean="0">
                <a:solidFill>
                  <a:schemeClr val="tx2"/>
                </a:solidFill>
              </a:rPr>
              <a:t>defines</a:t>
            </a:r>
            <a:r>
              <a:rPr lang="en-US" dirty="0" smtClean="0"/>
              <a:t> x</a:t>
            </a:r>
          </a:p>
          <a:p>
            <a:pPr lvl="1"/>
            <a:r>
              <a:rPr lang="en-US" b="1" dirty="0" smtClean="0">
                <a:solidFill>
                  <a:schemeClr val="tx2"/>
                </a:solidFill>
              </a:rPr>
              <a:t>uses</a:t>
            </a:r>
            <a:r>
              <a:rPr lang="en-US" dirty="0" smtClean="0"/>
              <a:t> y and z</a:t>
            </a:r>
          </a:p>
          <a:p>
            <a:r>
              <a:rPr lang="en-US" dirty="0" smtClean="0"/>
              <a:t>A variable x is live at a program point if its value (at this point) is used at a later point 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057400" y="4495800"/>
            <a:ext cx="1866900" cy="1981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y = 42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z</a:t>
            </a:r>
            <a:r>
              <a:rPr lang="en-US" sz="2400" dirty="0" smtClean="0">
                <a:solidFill>
                  <a:schemeClr val="tx1"/>
                </a:solidFill>
              </a:rPr>
              <a:t> = 73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x = y + z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print(x);</a:t>
            </a:r>
          </a:p>
          <a:p>
            <a:pPr algn="l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22433" y="5301734"/>
            <a:ext cx="2549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latin typeface="+mn-lt"/>
              </a:rPr>
              <a:t>x is live, y dead, z dead</a:t>
            </a:r>
            <a:endParaRPr lang="en-US" sz="20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28371" y="4932402"/>
            <a:ext cx="22635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latin typeface="+mn-lt"/>
              </a:rPr>
              <a:t>x </a:t>
            </a:r>
            <a:r>
              <a:rPr lang="en-US" sz="2000" dirty="0" err="1" smtClean="0">
                <a:latin typeface="+mn-lt"/>
              </a:rPr>
              <a:t>undef</a:t>
            </a:r>
            <a:r>
              <a:rPr lang="en-US" sz="2000" dirty="0" smtClean="0">
                <a:latin typeface="+mn-lt"/>
              </a:rPr>
              <a:t>, y live, z live</a:t>
            </a:r>
            <a:endParaRPr lang="en-US" sz="20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28371" y="4563070"/>
            <a:ext cx="2518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latin typeface="+mn-lt"/>
              </a:rPr>
              <a:t>x </a:t>
            </a:r>
            <a:r>
              <a:rPr lang="en-US" sz="2000" dirty="0" err="1" smtClean="0">
                <a:latin typeface="+mn-lt"/>
              </a:rPr>
              <a:t>undef</a:t>
            </a:r>
            <a:r>
              <a:rPr lang="en-US" sz="2000" dirty="0" smtClean="0">
                <a:latin typeface="+mn-lt"/>
              </a:rPr>
              <a:t>, y live, z </a:t>
            </a:r>
            <a:r>
              <a:rPr lang="en-US" sz="2000" dirty="0" err="1" smtClean="0">
                <a:latin typeface="+mn-lt"/>
              </a:rPr>
              <a:t>undef</a:t>
            </a:r>
            <a:endParaRPr lang="en-US" sz="20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45194" y="5688281"/>
            <a:ext cx="27081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latin typeface="+mn-lt"/>
              </a:rPr>
              <a:t>x is dead, y dead, z dead</a:t>
            </a:r>
            <a:endParaRPr lang="en-US" sz="20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69934" y="6342804"/>
            <a:ext cx="4624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latin typeface="+mn-lt"/>
              </a:rPr>
              <a:t>(showing state after the statement)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427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idea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For every node </a:t>
            </a:r>
            <a:r>
              <a:rPr lang="en-US" dirty="0">
                <a:solidFill>
                  <a:srgbClr val="CC0000"/>
                </a:solidFill>
              </a:rPr>
              <a:t>n</a:t>
            </a:r>
            <a:r>
              <a:rPr lang="en-US" dirty="0"/>
              <a:t> in CFG, we have </a:t>
            </a:r>
            <a:r>
              <a:rPr lang="en-US" dirty="0">
                <a:solidFill>
                  <a:srgbClr val="CC0000"/>
                </a:solidFill>
              </a:rPr>
              <a:t>out[n]</a:t>
            </a:r>
          </a:p>
          <a:p>
            <a:pPr lvl="1"/>
            <a:r>
              <a:rPr lang="en-US" dirty="0"/>
              <a:t>Set of temporaries live out of n</a:t>
            </a:r>
          </a:p>
          <a:p>
            <a:r>
              <a:rPr lang="en-US" dirty="0"/>
              <a:t>Two variables </a:t>
            </a:r>
            <a:r>
              <a:rPr lang="en-US" i="1" dirty="0">
                <a:solidFill>
                  <a:srgbClr val="0000FF"/>
                </a:solidFill>
              </a:rPr>
              <a:t>interfere</a:t>
            </a:r>
            <a:r>
              <a:rPr lang="en-US" i="1" dirty="0">
                <a:solidFill>
                  <a:srgbClr val="CC0000"/>
                </a:solidFill>
              </a:rPr>
              <a:t> </a:t>
            </a:r>
            <a:r>
              <a:rPr lang="en-US" dirty="0" smtClean="0"/>
              <a:t>if they appear in the same out[n] of any node n</a:t>
            </a:r>
          </a:p>
          <a:p>
            <a:pPr lvl="1"/>
            <a:r>
              <a:rPr lang="en-US" b="1" dirty="0" smtClean="0"/>
              <a:t>Cannot be allocated to the same register</a:t>
            </a:r>
            <a:endParaRPr lang="en-US" b="1" i="1" dirty="0">
              <a:solidFill>
                <a:srgbClr val="CC0000"/>
              </a:solidFill>
            </a:endParaRPr>
          </a:p>
          <a:p>
            <a:r>
              <a:rPr lang="en-US" dirty="0" smtClean="0"/>
              <a:t>Conversely, if two variables do not interfere with each other, they can be assigned the same register</a:t>
            </a:r>
          </a:p>
          <a:p>
            <a:pPr lvl="1"/>
            <a:r>
              <a:rPr lang="en-US" dirty="0" smtClean="0"/>
              <a:t>We say they have disjoint live ranges</a:t>
            </a:r>
          </a:p>
          <a:p>
            <a:r>
              <a:rPr lang="en-US" dirty="0" smtClean="0"/>
              <a:t>How </a:t>
            </a:r>
            <a:r>
              <a:rPr lang="en-US" dirty="0"/>
              <a:t>to assign registers to variables</a:t>
            </a:r>
            <a:r>
              <a:rPr lang="en-US" dirty="0" smtClean="0"/>
              <a:t>?</a:t>
            </a:r>
            <a:endParaRPr lang="he-IL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55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Interference graph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Nodes</a:t>
            </a:r>
            <a:r>
              <a:rPr lang="en-US" dirty="0"/>
              <a:t> of the graph = variables</a:t>
            </a:r>
          </a:p>
          <a:p>
            <a:r>
              <a:rPr lang="en-US" dirty="0">
                <a:solidFill>
                  <a:srgbClr val="7030A0"/>
                </a:solidFill>
              </a:rPr>
              <a:t>Edges</a:t>
            </a:r>
            <a:r>
              <a:rPr lang="en-US" dirty="0"/>
              <a:t> connect variables that interfere with one another</a:t>
            </a:r>
          </a:p>
          <a:p>
            <a:r>
              <a:rPr lang="en-US" dirty="0"/>
              <a:t>Nodes will be assigned a </a:t>
            </a:r>
            <a:r>
              <a:rPr lang="en-US" dirty="0">
                <a:solidFill>
                  <a:srgbClr val="0000FF"/>
                </a:solidFill>
              </a:rPr>
              <a:t>color</a:t>
            </a:r>
            <a:r>
              <a:rPr lang="en-US" dirty="0"/>
              <a:t> corresponding to the register assigned to the variable</a:t>
            </a:r>
          </a:p>
          <a:p>
            <a:r>
              <a:rPr lang="en-US" dirty="0"/>
              <a:t>Two colors can’t be next to one another in the graph</a:t>
            </a:r>
          </a:p>
        </p:txBody>
      </p:sp>
    </p:spTree>
    <p:extLst>
      <p:ext uri="{BB962C8B-B14F-4D97-AF65-F5344CB8AC3E}">
        <p14:creationId xmlns:p14="http://schemas.microsoft.com/office/powerpoint/2010/main" val="209972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Some basic terminology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1A8CFF"/>
                </a:solidFill>
              </a:rPr>
              <a:t>Lexeme </a:t>
            </a:r>
            <a:r>
              <a:rPr lang="en-US" dirty="0" smtClean="0"/>
              <a:t>(aka symbol) - a series of letters separated from the rest of the program according to a convention (space, semi-column, comma, etc.) 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1A8CFF"/>
                </a:solidFill>
              </a:rPr>
              <a:t>Pattern</a:t>
            </a:r>
            <a:r>
              <a:rPr lang="en-US" dirty="0">
                <a:solidFill>
                  <a:srgbClr val="1A8CFF"/>
                </a:solidFill>
              </a:rPr>
              <a:t> </a:t>
            </a:r>
            <a:r>
              <a:rPr lang="en-US" dirty="0"/>
              <a:t>-</a:t>
            </a:r>
            <a:r>
              <a:rPr lang="en-US" dirty="0" smtClean="0"/>
              <a:t> a rule specifying a set of strings.</a:t>
            </a:r>
            <a:br>
              <a:rPr lang="en-US" dirty="0" smtClean="0"/>
            </a:br>
            <a:r>
              <a:rPr lang="en-US" dirty="0" smtClean="0"/>
              <a:t>Example: “an identifier is a string that starts with a letter and continues with letters and digits”</a:t>
            </a:r>
          </a:p>
          <a:p>
            <a:pPr lvl="1"/>
            <a:r>
              <a:rPr lang="en-US" dirty="0" smtClean="0"/>
              <a:t>(Usually) a regular expression</a:t>
            </a:r>
          </a:p>
          <a:p>
            <a:pPr marL="457200" lvl="1" indent="0">
              <a:buNone/>
            </a:pPr>
            <a:r>
              <a:rPr lang="en-US" dirty="0" smtClean="0"/>
              <a:t> </a:t>
            </a:r>
          </a:p>
          <a:p>
            <a:r>
              <a:rPr lang="en-US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Token</a:t>
            </a:r>
            <a:r>
              <a:rPr lang="en-US" dirty="0">
                <a:solidFill>
                  <a:schemeClr val="bg1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/>
              <a:t>- a pair of (pattern, attributes)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6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Graph coloring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problem is equivalent to </a:t>
            </a:r>
            <a:r>
              <a:rPr lang="en-US" dirty="0" smtClean="0">
                <a:solidFill>
                  <a:srgbClr val="0000FF"/>
                </a:solidFill>
              </a:rPr>
              <a:t>graph-coloring</a:t>
            </a:r>
            <a:r>
              <a:rPr lang="en-US" dirty="0" smtClean="0"/>
              <a:t>, which is NP-hard if there are at least three registers</a:t>
            </a:r>
          </a:p>
          <a:p>
            <a:r>
              <a:rPr lang="en-US" dirty="0" smtClean="0"/>
              <a:t>No good polynomial-time algorithms (or even good approximations!) are known for this problem</a:t>
            </a:r>
          </a:p>
          <a:p>
            <a:pPr lvl="1"/>
            <a:r>
              <a:rPr lang="en-US" dirty="0" smtClean="0"/>
              <a:t>We have to be content with a heuristic that is good enough for RIGs that arise in practice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00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Coloring by simplification [</a:t>
            </a:r>
            <a:r>
              <a:rPr lang="en-US" sz="3600" dirty="0" err="1" smtClean="0"/>
              <a:t>Kempe</a:t>
            </a:r>
            <a:r>
              <a:rPr lang="en-US" sz="3600" dirty="0" smtClean="0"/>
              <a:t> 1879]</a:t>
            </a:r>
            <a:endParaRPr lang="he-IL" sz="3600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How to find a </a:t>
            </a:r>
            <a:r>
              <a:rPr lang="en-US" b="1" dirty="0" smtClean="0"/>
              <a:t>k</a:t>
            </a:r>
            <a:r>
              <a:rPr lang="en-US" dirty="0" smtClean="0"/>
              <a:t>-coloring of a graph</a:t>
            </a:r>
          </a:p>
          <a:p>
            <a:r>
              <a:rPr lang="en-US" dirty="0" smtClean="0"/>
              <a:t>Intuition:</a:t>
            </a:r>
          </a:p>
          <a:p>
            <a:pPr lvl="1"/>
            <a:r>
              <a:rPr lang="en-US" dirty="0" smtClean="0"/>
              <a:t>Suppose we are trying to </a:t>
            </a:r>
            <a:r>
              <a:rPr lang="en-US" b="1" i="1" dirty="0" smtClean="0"/>
              <a:t>k</a:t>
            </a:r>
            <a:r>
              <a:rPr lang="en-US" i="1" dirty="0" smtClean="0"/>
              <a:t>-color a graph and find a node </a:t>
            </a:r>
            <a:r>
              <a:rPr lang="en-US" dirty="0" smtClean="0"/>
              <a:t>with fewer than </a:t>
            </a:r>
            <a:r>
              <a:rPr lang="en-US" b="1" i="1" dirty="0" smtClean="0"/>
              <a:t>k</a:t>
            </a:r>
            <a:r>
              <a:rPr lang="en-US" i="1" dirty="0" smtClean="0"/>
              <a:t> edges</a:t>
            </a:r>
          </a:p>
          <a:p>
            <a:pPr lvl="1"/>
            <a:r>
              <a:rPr lang="en-US" dirty="0" smtClean="0"/>
              <a:t>If we delete this node from the graph and color what remains, we can find a color for this node if we add it back in</a:t>
            </a:r>
          </a:p>
          <a:p>
            <a:pPr lvl="1"/>
            <a:r>
              <a:rPr lang="en-US" dirty="0" smtClean="0"/>
              <a:t>Reason: fewer than </a:t>
            </a:r>
            <a:r>
              <a:rPr lang="en-US" i="1" dirty="0" smtClean="0"/>
              <a:t>k neighbors </a:t>
            </a:r>
            <a:r>
              <a:rPr lang="en-US" i="1" dirty="0" smtClean="0">
                <a:sym typeface="Math C"/>
              </a:rPr>
              <a:t></a:t>
            </a:r>
            <a:r>
              <a:rPr lang="en-US" i="1" dirty="0" smtClean="0"/>
              <a:t> some color must be </a:t>
            </a:r>
            <a:r>
              <a:rPr lang="en-US" dirty="0" smtClean="0"/>
              <a:t>left over</a:t>
            </a:r>
          </a:p>
        </p:txBody>
      </p:sp>
    </p:spTree>
    <p:extLst>
      <p:ext uri="{BB962C8B-B14F-4D97-AF65-F5344CB8AC3E}">
        <p14:creationId xmlns:p14="http://schemas.microsoft.com/office/powerpoint/2010/main" val="110198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20675" y="0"/>
            <a:ext cx="77724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Coloring by simplification [</a:t>
            </a:r>
            <a:r>
              <a:rPr lang="en-US" sz="3600" dirty="0" err="1" smtClean="0"/>
              <a:t>Kempe</a:t>
            </a:r>
            <a:r>
              <a:rPr lang="en-US" sz="3600" dirty="0" smtClean="0"/>
              <a:t> 1879]</a:t>
            </a:r>
            <a:endParaRPr lang="he-IL" sz="3600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57200" y="1196752"/>
            <a:ext cx="6779096" cy="492941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How to find a k-coloring of a graph</a:t>
            </a:r>
          </a:p>
          <a:p>
            <a:r>
              <a:rPr lang="en-US" dirty="0" smtClean="0"/>
              <a:t>Phase 1: </a:t>
            </a:r>
            <a:r>
              <a:rPr lang="en-US" dirty="0" smtClean="0">
                <a:solidFill>
                  <a:srgbClr val="0000FF"/>
                </a:solidFill>
              </a:rPr>
              <a:t>Simplification</a:t>
            </a:r>
          </a:p>
          <a:p>
            <a:pPr lvl="1"/>
            <a:r>
              <a:rPr lang="en-US" dirty="0" smtClean="0"/>
              <a:t>Repeatedly simplify graph </a:t>
            </a:r>
          </a:p>
          <a:p>
            <a:pPr lvl="1"/>
            <a:r>
              <a:rPr lang="en-US" dirty="0" smtClean="0"/>
              <a:t>When a variable (i.e., graph node) is removed, push it on a stack</a:t>
            </a:r>
          </a:p>
          <a:p>
            <a:r>
              <a:rPr lang="en-US" dirty="0" smtClean="0"/>
              <a:t>Phase 2: </a:t>
            </a:r>
            <a:r>
              <a:rPr lang="en-US" dirty="0" smtClean="0">
                <a:solidFill>
                  <a:srgbClr val="0000FF"/>
                </a:solidFill>
              </a:rPr>
              <a:t>Coloring</a:t>
            </a:r>
          </a:p>
          <a:p>
            <a:pPr lvl="1"/>
            <a:r>
              <a:rPr lang="en-US" dirty="0" smtClean="0"/>
              <a:t>Unwind stack and reconstruct the graph as follows:</a:t>
            </a:r>
          </a:p>
          <a:p>
            <a:pPr lvl="1"/>
            <a:r>
              <a:rPr lang="en-US" dirty="0" smtClean="0"/>
              <a:t>Pop variable from the stack</a:t>
            </a:r>
          </a:p>
          <a:p>
            <a:pPr lvl="1"/>
            <a:r>
              <a:rPr lang="en-US" dirty="0" smtClean="0"/>
              <a:t>Add it back to the graph</a:t>
            </a:r>
          </a:p>
          <a:p>
            <a:pPr lvl="1"/>
            <a:r>
              <a:rPr lang="en-US" dirty="0" smtClean="0"/>
              <a:t>Color the node for that variable with a color that it doesn’t interfere with</a:t>
            </a:r>
          </a:p>
          <a:p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308304" y="2276872"/>
            <a:ext cx="1319721" cy="523220"/>
          </a:xfrm>
          <a:prstGeom prst="rect">
            <a:avLst/>
          </a:prstGeom>
          <a:solidFill>
            <a:srgbClr val="FFFFFF"/>
          </a:solidFill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pPr algn="ctr" rtl="0"/>
            <a:r>
              <a:rPr lang="en-US" sz="2800" dirty="0" smtClean="0"/>
              <a:t>simplify</a:t>
            </a:r>
            <a:endParaRPr lang="he-IL" sz="28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508615" y="3645024"/>
            <a:ext cx="919099" cy="523220"/>
          </a:xfrm>
          <a:prstGeom prst="rect">
            <a:avLst/>
          </a:prstGeom>
          <a:solidFill>
            <a:srgbClr val="FFFFFF"/>
          </a:solidFill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pPr algn="ctr" rtl="0"/>
            <a:r>
              <a:rPr lang="en-US" sz="2800" dirty="0" smtClean="0"/>
              <a:t>color</a:t>
            </a:r>
            <a:endParaRPr lang="he-IL" sz="2800" dirty="0" smtClean="0"/>
          </a:p>
        </p:txBody>
      </p:sp>
      <p:cxnSp>
        <p:nvCxnSpPr>
          <p:cNvPr id="8" name="מחבר חץ ישר 7"/>
          <p:cNvCxnSpPr>
            <a:stCxn id="5" idx="2"/>
            <a:endCxn id="6" idx="0"/>
          </p:cNvCxnSpPr>
          <p:nvPr/>
        </p:nvCxnSpPr>
        <p:spPr>
          <a:xfrm>
            <a:off x="7968165" y="2800092"/>
            <a:ext cx="0" cy="84493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מחבר חץ ישר 8"/>
          <p:cNvCxnSpPr>
            <a:stCxn id="6" idx="2"/>
            <a:endCxn id="6" idx="3"/>
          </p:cNvCxnSpPr>
          <p:nvPr/>
        </p:nvCxnSpPr>
        <p:spPr>
          <a:xfrm rot="5400000" flipH="1" flipV="1">
            <a:off x="8067134" y="3807664"/>
            <a:ext cx="261610" cy="459549"/>
          </a:xfrm>
          <a:prstGeom prst="curvedConnector4">
            <a:avLst>
              <a:gd name="adj1" fmla="val -87382"/>
              <a:gd name="adj2" fmla="val 149744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מחבר חץ ישר 8"/>
          <p:cNvCxnSpPr>
            <a:stCxn id="5" idx="0"/>
            <a:endCxn id="5" idx="3"/>
          </p:cNvCxnSpPr>
          <p:nvPr/>
        </p:nvCxnSpPr>
        <p:spPr>
          <a:xfrm rot="16200000" flipH="1">
            <a:off x="8167290" y="2077747"/>
            <a:ext cx="261610" cy="659860"/>
          </a:xfrm>
          <a:prstGeom prst="curvedConnector4">
            <a:avLst>
              <a:gd name="adj1" fmla="val -87382"/>
              <a:gd name="adj2" fmla="val 134644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942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Handling precolored nodes</a:t>
            </a:r>
            <a:endParaRPr lang="en-US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Some variables are pre-assigned to registers</a:t>
            </a:r>
          </a:p>
          <a:p>
            <a:pPr lvl="1">
              <a:lnSpc>
                <a:spcPct val="90000"/>
              </a:lnSpc>
            </a:pPr>
            <a:r>
              <a:rPr lang="en-US" dirty="0" err="1"/>
              <a:t>Eg</a:t>
            </a:r>
            <a:r>
              <a:rPr lang="en-US" dirty="0"/>
              <a:t>: </a:t>
            </a:r>
            <a:r>
              <a:rPr lang="en-US" dirty="0" err="1"/>
              <a:t>mul</a:t>
            </a:r>
            <a:r>
              <a:rPr lang="en-US" dirty="0"/>
              <a:t> on x86/</a:t>
            </a:r>
            <a:r>
              <a:rPr lang="en-US" dirty="0" err="1"/>
              <a:t>pentium</a:t>
            </a:r>
            <a:endParaRPr lang="en-US" dirty="0"/>
          </a:p>
          <a:p>
            <a:pPr lvl="2">
              <a:lnSpc>
                <a:spcPct val="90000"/>
              </a:lnSpc>
            </a:pPr>
            <a:r>
              <a:rPr lang="en-US" dirty="0"/>
              <a:t>uses </a:t>
            </a:r>
            <a:r>
              <a:rPr lang="en-US" dirty="0" err="1"/>
              <a:t>eax</a:t>
            </a:r>
            <a:r>
              <a:rPr lang="en-US" dirty="0"/>
              <a:t>; defines </a:t>
            </a:r>
            <a:r>
              <a:rPr lang="en-US" dirty="0" err="1"/>
              <a:t>eax</a:t>
            </a:r>
            <a:r>
              <a:rPr lang="en-US" dirty="0"/>
              <a:t>, </a:t>
            </a:r>
            <a:r>
              <a:rPr lang="en-US" dirty="0" err="1"/>
              <a:t>edx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 err="1"/>
              <a:t>Eg</a:t>
            </a:r>
            <a:r>
              <a:rPr lang="en-US" dirty="0"/>
              <a:t>: call on x86/</a:t>
            </a:r>
            <a:r>
              <a:rPr lang="en-US" dirty="0" err="1"/>
              <a:t>pentium</a:t>
            </a:r>
            <a:endParaRPr lang="en-US" dirty="0"/>
          </a:p>
          <a:p>
            <a:pPr lvl="2">
              <a:lnSpc>
                <a:spcPct val="90000"/>
              </a:lnSpc>
            </a:pPr>
            <a:r>
              <a:rPr lang="en-US" dirty="0"/>
              <a:t>Defines (trashes) caller-save registers </a:t>
            </a:r>
            <a:r>
              <a:rPr lang="en-US" dirty="0" err="1"/>
              <a:t>eax</a:t>
            </a:r>
            <a:r>
              <a:rPr lang="en-US" dirty="0"/>
              <a:t>, </a:t>
            </a:r>
            <a:r>
              <a:rPr lang="en-US" dirty="0" err="1"/>
              <a:t>ecx</a:t>
            </a:r>
            <a:r>
              <a:rPr lang="en-US" dirty="0"/>
              <a:t>, </a:t>
            </a:r>
            <a:r>
              <a:rPr lang="en-US" dirty="0" err="1"/>
              <a:t>edx</a:t>
            </a:r>
            <a:endParaRPr lang="en-US" dirty="0"/>
          </a:p>
          <a:p>
            <a:r>
              <a:rPr lang="en-US" dirty="0" smtClean="0"/>
              <a:t>To properly allocate registers, treat these register uses as special temporary variables and enter into interference graph as </a:t>
            </a:r>
            <a:r>
              <a:rPr lang="en-US" dirty="0" smtClean="0">
                <a:solidFill>
                  <a:srgbClr val="0000FF"/>
                </a:solidFill>
              </a:rPr>
              <a:t>precolored nodes</a:t>
            </a:r>
          </a:p>
          <a:p>
            <a:pPr lvl="2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11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Optimizing move instructions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Code generation produces a lot of extra </a:t>
            </a:r>
            <a:r>
              <a:rPr lang="en-US" dirty="0" err="1" smtClean="0"/>
              <a:t>mov</a:t>
            </a:r>
            <a:r>
              <a:rPr lang="en-US" dirty="0" smtClean="0"/>
              <a:t> instructions</a:t>
            </a:r>
            <a:br>
              <a:rPr lang="en-US" dirty="0" smtClean="0"/>
            </a:br>
            <a:r>
              <a:rPr lang="en-US" dirty="0" smtClean="0"/>
              <a:t>                              </a:t>
            </a:r>
            <a:r>
              <a:rPr lang="en-US" dirty="0" err="1" smtClean="0"/>
              <a:t>mov</a:t>
            </a:r>
            <a:r>
              <a:rPr lang="en-US" dirty="0" smtClean="0"/>
              <a:t> t5, t9</a:t>
            </a:r>
          </a:p>
          <a:p>
            <a:r>
              <a:rPr lang="en-US" dirty="0" smtClean="0"/>
              <a:t>If we can assign t5 and t9 to same register, we can get rid of the </a:t>
            </a:r>
            <a:r>
              <a:rPr lang="en-US" dirty="0" err="1" smtClean="0"/>
              <a:t>mov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effectively, copy elimination at the register allocation level</a:t>
            </a:r>
            <a:endParaRPr lang="he-IL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Idea:</a:t>
            </a:r>
            <a:r>
              <a:rPr lang="en-US" dirty="0" smtClean="0"/>
              <a:t> if t5 and t9 are not connected in inference graph, coalesce them into a single variable; the move will be redundant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Problem:</a:t>
            </a:r>
            <a:r>
              <a:rPr lang="en-US" dirty="0" smtClean="0"/>
              <a:t> coalescing nodes can make a graph</a:t>
            </a:r>
            <a:br>
              <a:rPr lang="en-US" dirty="0" smtClean="0"/>
            </a:br>
            <a:r>
              <a:rPr lang="en-US" dirty="0" smtClean="0"/>
              <a:t>un-colorable</a:t>
            </a:r>
          </a:p>
          <a:p>
            <a:pPr lvl="1"/>
            <a:r>
              <a:rPr lang="en-US" dirty="0" smtClean="0"/>
              <a:t>Conservative coalescing heuristic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22124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>
          <a:xfrm>
            <a:off x="675878" y="0"/>
            <a:ext cx="7772400" cy="1143000"/>
          </a:xfrm>
        </p:spPr>
        <p:txBody>
          <a:bodyPr/>
          <a:lstStyle/>
          <a:p>
            <a:r>
              <a:rPr lang="en-US" dirty="0" smtClean="0"/>
              <a:t>Constrained Moves</a:t>
            </a:r>
            <a:endParaRPr lang="en-US" dirty="0"/>
          </a:p>
        </p:txBody>
      </p:sp>
      <p:sp>
        <p:nvSpPr>
          <p:cNvPr id="613379" name="Rectangle 3"/>
          <p:cNvSpPr>
            <a:spLocks noGrp="1" noChangeArrowheads="1"/>
          </p:cNvSpPr>
          <p:nvPr>
            <p:ph idx="1"/>
          </p:nvPr>
        </p:nvSpPr>
        <p:spPr>
          <a:xfrm>
            <a:off x="675878" y="1371600"/>
            <a:ext cx="7772400" cy="4114800"/>
          </a:xfrm>
        </p:spPr>
        <p:txBody>
          <a:bodyPr/>
          <a:lstStyle/>
          <a:p>
            <a:r>
              <a:rPr lang="en-US" dirty="0" smtClean="0"/>
              <a:t>A instruction T </a:t>
            </a:r>
            <a:r>
              <a:rPr lang="en-US" dirty="0" smtClean="0">
                <a:sym typeface="Symbol" charset="0"/>
              </a:rPr>
              <a:t></a:t>
            </a:r>
            <a:r>
              <a:rPr lang="en-US" dirty="0" smtClean="0"/>
              <a:t> S is constrained</a:t>
            </a:r>
          </a:p>
          <a:p>
            <a:pPr lvl="1"/>
            <a:r>
              <a:rPr lang="en-US" dirty="0" smtClean="0"/>
              <a:t> if S and T interfere</a:t>
            </a:r>
          </a:p>
          <a:p>
            <a:r>
              <a:rPr lang="en-US" dirty="0" smtClean="0"/>
              <a:t>May happen after coalescing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Constrained MOVs are not coalesced</a:t>
            </a:r>
          </a:p>
          <a:p>
            <a:endParaRPr lang="en-US" dirty="0"/>
          </a:p>
        </p:txBody>
      </p:sp>
      <p:sp>
        <p:nvSpPr>
          <p:cNvPr id="34821" name="Oval 4"/>
          <p:cNvSpPr>
            <a:spLocks noChangeArrowheads="1"/>
          </p:cNvSpPr>
          <p:nvPr/>
        </p:nvSpPr>
        <p:spPr bwMode="auto">
          <a:xfrm>
            <a:off x="4845757" y="3456419"/>
            <a:ext cx="574686" cy="649188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+mn-lt"/>
              </a:rPr>
              <a:t>X</a:t>
            </a:r>
          </a:p>
        </p:txBody>
      </p:sp>
      <p:sp>
        <p:nvSpPr>
          <p:cNvPr id="34822" name="Oval 5"/>
          <p:cNvSpPr>
            <a:spLocks noChangeArrowheads="1"/>
          </p:cNvSpPr>
          <p:nvPr/>
        </p:nvSpPr>
        <p:spPr bwMode="auto">
          <a:xfrm>
            <a:off x="6211550" y="3442930"/>
            <a:ext cx="564906" cy="649188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+mn-lt"/>
              </a:rPr>
              <a:t>Y</a:t>
            </a:r>
          </a:p>
        </p:txBody>
      </p:sp>
      <p:cxnSp>
        <p:nvCxnSpPr>
          <p:cNvPr id="34823" name="AutoShape 8"/>
          <p:cNvCxnSpPr>
            <a:cxnSpLocks noChangeShapeType="1"/>
            <a:stCxn id="34821" idx="6"/>
            <a:endCxn id="34822" idx="2"/>
          </p:cNvCxnSpPr>
          <p:nvPr/>
        </p:nvCxnSpPr>
        <p:spPr bwMode="auto">
          <a:xfrm flipV="1">
            <a:off x="5420443" y="3767524"/>
            <a:ext cx="791107" cy="13489"/>
          </a:xfrm>
          <a:prstGeom prst="straightConnector1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4824" name="Oval 9"/>
          <p:cNvSpPr>
            <a:spLocks noChangeArrowheads="1"/>
          </p:cNvSpPr>
          <p:nvPr/>
        </p:nvSpPr>
        <p:spPr bwMode="auto">
          <a:xfrm>
            <a:off x="5534598" y="4548225"/>
            <a:ext cx="548607" cy="649188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+mn-lt"/>
              </a:rPr>
              <a:t>Z</a:t>
            </a:r>
          </a:p>
        </p:txBody>
      </p:sp>
      <p:cxnSp>
        <p:nvCxnSpPr>
          <p:cNvPr id="34825" name="AutoShape 12"/>
          <p:cNvCxnSpPr>
            <a:cxnSpLocks noChangeShapeType="1"/>
            <a:stCxn id="34822" idx="4"/>
            <a:endCxn id="34824" idx="7"/>
          </p:cNvCxnSpPr>
          <p:nvPr/>
        </p:nvCxnSpPr>
        <p:spPr bwMode="auto">
          <a:xfrm flipH="1">
            <a:off x="6002863" y="4092118"/>
            <a:ext cx="491140" cy="551178"/>
          </a:xfrm>
          <a:prstGeom prst="straightConnector1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4826" name="AutoShape 13"/>
          <p:cNvCxnSpPr>
            <a:cxnSpLocks noChangeShapeType="1"/>
            <a:stCxn id="34821" idx="4"/>
            <a:endCxn id="34824" idx="1"/>
          </p:cNvCxnSpPr>
          <p:nvPr/>
        </p:nvCxnSpPr>
        <p:spPr bwMode="auto">
          <a:xfrm>
            <a:off x="5133100" y="4105607"/>
            <a:ext cx="481840" cy="537689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4827" name="Text Box 14"/>
          <p:cNvSpPr txBox="1">
            <a:spLocks noChangeArrowheads="1"/>
          </p:cNvSpPr>
          <p:nvPr/>
        </p:nvSpPr>
        <p:spPr bwMode="auto">
          <a:xfrm>
            <a:off x="1098938" y="3636133"/>
            <a:ext cx="30178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+mn-lt"/>
              </a:rPr>
              <a:t>X </a:t>
            </a:r>
            <a:r>
              <a:rPr lang="en-US" sz="2400" dirty="0" smtClean="0">
                <a:solidFill>
                  <a:schemeClr val="tx1"/>
                </a:solidFill>
                <a:latin typeface="+mn-lt"/>
                <a:sym typeface="Symbol" charset="0"/>
              </a:rPr>
              <a:t> Y</a:t>
            </a:r>
            <a:endParaRPr lang="en-US" sz="2400" dirty="0">
              <a:solidFill>
                <a:schemeClr val="tx1"/>
              </a:solidFill>
              <a:latin typeface="+mn-lt"/>
              <a:sym typeface="Symbol" charset="0"/>
            </a:endParaRPr>
          </a:p>
        </p:txBody>
      </p:sp>
      <p:sp>
        <p:nvSpPr>
          <p:cNvPr id="34828" name="Text Box 15"/>
          <p:cNvSpPr txBox="1">
            <a:spLocks noChangeArrowheads="1"/>
          </p:cNvSpPr>
          <p:nvPr/>
        </p:nvSpPr>
        <p:spPr bwMode="auto">
          <a:xfrm>
            <a:off x="1677957" y="4120755"/>
            <a:ext cx="2225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400" dirty="0" smtClean="0">
                <a:solidFill>
                  <a:schemeClr val="tx1"/>
                </a:solidFill>
                <a:latin typeface="+mn-lt"/>
              </a:rPr>
              <a:t>Y </a:t>
            </a:r>
            <a:r>
              <a:rPr lang="en-US" sz="2400" dirty="0" smtClean="0">
                <a:solidFill>
                  <a:schemeClr val="tx1"/>
                </a:solidFill>
                <a:latin typeface="+mn-lt"/>
                <a:sym typeface="Symbol" charset="0"/>
              </a:rPr>
              <a:t> Z     </a:t>
            </a:r>
            <a:endParaRPr lang="en-US" sz="2400" dirty="0">
              <a:solidFill>
                <a:schemeClr val="tx1"/>
              </a:solidFill>
              <a:latin typeface="+mn-lt"/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36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3379" grpId="0" build="p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>
          <a:xfrm>
            <a:off x="675878" y="0"/>
            <a:ext cx="7772400" cy="1143000"/>
          </a:xfrm>
        </p:spPr>
        <p:txBody>
          <a:bodyPr/>
          <a:lstStyle/>
          <a:p>
            <a:r>
              <a:rPr lang="en-US" dirty="0" smtClean="0"/>
              <a:t>Constrained Moves</a:t>
            </a:r>
            <a:endParaRPr lang="en-US" dirty="0"/>
          </a:p>
        </p:txBody>
      </p:sp>
      <p:sp>
        <p:nvSpPr>
          <p:cNvPr id="613379" name="Rectangle 3"/>
          <p:cNvSpPr>
            <a:spLocks noGrp="1" noChangeArrowheads="1"/>
          </p:cNvSpPr>
          <p:nvPr>
            <p:ph idx="1"/>
          </p:nvPr>
        </p:nvSpPr>
        <p:spPr>
          <a:xfrm>
            <a:off x="675878" y="1371600"/>
            <a:ext cx="7772400" cy="4114800"/>
          </a:xfrm>
        </p:spPr>
        <p:txBody>
          <a:bodyPr/>
          <a:lstStyle/>
          <a:p>
            <a:r>
              <a:rPr lang="en-US" dirty="0" smtClean="0"/>
              <a:t>A instruction T </a:t>
            </a:r>
            <a:r>
              <a:rPr lang="en-US" dirty="0" smtClean="0">
                <a:sym typeface="Symbol" charset="0"/>
              </a:rPr>
              <a:t></a:t>
            </a:r>
            <a:r>
              <a:rPr lang="en-US" dirty="0" smtClean="0"/>
              <a:t> S is constrained</a:t>
            </a:r>
          </a:p>
          <a:p>
            <a:pPr lvl="1"/>
            <a:r>
              <a:rPr lang="en-US" dirty="0" smtClean="0"/>
              <a:t> if S and T interfere</a:t>
            </a:r>
          </a:p>
          <a:p>
            <a:r>
              <a:rPr lang="en-US" dirty="0" smtClean="0"/>
              <a:t>May happen after coalescing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Constrained MOVs are not coalesced</a:t>
            </a:r>
          </a:p>
          <a:p>
            <a:endParaRPr lang="en-US" dirty="0"/>
          </a:p>
        </p:txBody>
      </p:sp>
      <p:sp>
        <p:nvSpPr>
          <p:cNvPr id="34821" name="Oval 4"/>
          <p:cNvSpPr>
            <a:spLocks noChangeArrowheads="1"/>
          </p:cNvSpPr>
          <p:nvPr/>
        </p:nvSpPr>
        <p:spPr bwMode="auto">
          <a:xfrm>
            <a:off x="4845757" y="3456419"/>
            <a:ext cx="574686" cy="649188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no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+mn-lt"/>
              </a:rPr>
              <a:t>X,Y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4824" name="Oval 9"/>
          <p:cNvSpPr>
            <a:spLocks noChangeArrowheads="1"/>
          </p:cNvSpPr>
          <p:nvPr/>
        </p:nvSpPr>
        <p:spPr bwMode="auto">
          <a:xfrm>
            <a:off x="5534598" y="4548225"/>
            <a:ext cx="548607" cy="649188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no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+mn-lt"/>
              </a:rPr>
              <a:t>Z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34825" name="AutoShape 12"/>
          <p:cNvCxnSpPr>
            <a:cxnSpLocks noChangeShapeType="1"/>
            <a:stCxn id="34821" idx="5"/>
            <a:endCxn id="34824" idx="0"/>
          </p:cNvCxnSpPr>
          <p:nvPr/>
        </p:nvCxnSpPr>
        <p:spPr bwMode="auto">
          <a:xfrm>
            <a:off x="5336282" y="4010536"/>
            <a:ext cx="472620" cy="537689"/>
          </a:xfrm>
          <a:prstGeom prst="straightConnector1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4826" name="AutoShape 13"/>
          <p:cNvCxnSpPr>
            <a:cxnSpLocks noChangeShapeType="1"/>
            <a:stCxn id="34821" idx="4"/>
            <a:endCxn id="34824" idx="1"/>
          </p:cNvCxnSpPr>
          <p:nvPr/>
        </p:nvCxnSpPr>
        <p:spPr bwMode="auto">
          <a:xfrm>
            <a:off x="5133100" y="4105607"/>
            <a:ext cx="481840" cy="537689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4827" name="Text Box 14"/>
          <p:cNvSpPr txBox="1">
            <a:spLocks noChangeArrowheads="1"/>
          </p:cNvSpPr>
          <p:nvPr/>
        </p:nvSpPr>
        <p:spPr bwMode="auto">
          <a:xfrm>
            <a:off x="1098938" y="3636133"/>
            <a:ext cx="30178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+mn-lt"/>
              </a:rPr>
              <a:t>X </a:t>
            </a:r>
            <a:r>
              <a:rPr lang="en-US" sz="2400" dirty="0" smtClean="0">
                <a:solidFill>
                  <a:schemeClr val="tx1"/>
                </a:solidFill>
                <a:latin typeface="+mn-lt"/>
                <a:sym typeface="Symbol" charset="0"/>
              </a:rPr>
              <a:t> Y</a:t>
            </a:r>
            <a:endParaRPr lang="en-US" sz="2400" dirty="0">
              <a:solidFill>
                <a:schemeClr val="tx1"/>
              </a:solidFill>
              <a:latin typeface="+mn-lt"/>
              <a:sym typeface="Symbol" charset="0"/>
            </a:endParaRPr>
          </a:p>
        </p:txBody>
      </p:sp>
      <p:sp>
        <p:nvSpPr>
          <p:cNvPr id="34828" name="Text Box 15"/>
          <p:cNvSpPr txBox="1">
            <a:spLocks noChangeArrowheads="1"/>
          </p:cNvSpPr>
          <p:nvPr/>
        </p:nvSpPr>
        <p:spPr bwMode="auto">
          <a:xfrm>
            <a:off x="1707723" y="4120755"/>
            <a:ext cx="2225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400" dirty="0" smtClean="0">
                <a:solidFill>
                  <a:schemeClr val="tx1"/>
                </a:solidFill>
                <a:latin typeface="+mn-lt"/>
              </a:rPr>
              <a:t>Y </a:t>
            </a:r>
            <a:r>
              <a:rPr lang="en-US" sz="2400" dirty="0" smtClean="0">
                <a:solidFill>
                  <a:schemeClr val="tx1"/>
                </a:solidFill>
                <a:latin typeface="+mn-lt"/>
                <a:sym typeface="Symbol" charset="0"/>
              </a:rPr>
              <a:t> Z     </a:t>
            </a:r>
            <a:endParaRPr lang="en-US" sz="2400" dirty="0">
              <a:solidFill>
                <a:schemeClr val="tx1"/>
              </a:solidFill>
              <a:latin typeface="+mn-lt"/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46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3379" grpId="0" build="p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>
          <a:xfrm>
            <a:off x="675878" y="0"/>
            <a:ext cx="7772400" cy="1143000"/>
          </a:xfrm>
        </p:spPr>
        <p:txBody>
          <a:bodyPr/>
          <a:lstStyle/>
          <a:p>
            <a:r>
              <a:rPr lang="en-US" dirty="0" smtClean="0"/>
              <a:t>Constrained Moves</a:t>
            </a:r>
            <a:endParaRPr lang="en-US" dirty="0"/>
          </a:p>
        </p:txBody>
      </p:sp>
      <p:sp>
        <p:nvSpPr>
          <p:cNvPr id="613379" name="Rectangle 3"/>
          <p:cNvSpPr>
            <a:spLocks noGrp="1" noChangeArrowheads="1"/>
          </p:cNvSpPr>
          <p:nvPr>
            <p:ph idx="1"/>
          </p:nvPr>
        </p:nvSpPr>
        <p:spPr>
          <a:xfrm>
            <a:off x="675878" y="1371600"/>
            <a:ext cx="7772400" cy="4114800"/>
          </a:xfrm>
        </p:spPr>
        <p:txBody>
          <a:bodyPr/>
          <a:lstStyle/>
          <a:p>
            <a:r>
              <a:rPr lang="en-US" dirty="0" smtClean="0"/>
              <a:t>A instruction T </a:t>
            </a:r>
            <a:r>
              <a:rPr lang="en-US" dirty="0" smtClean="0">
                <a:sym typeface="Symbol" charset="0"/>
              </a:rPr>
              <a:t></a:t>
            </a:r>
            <a:r>
              <a:rPr lang="en-US" dirty="0" smtClean="0"/>
              <a:t> S is constrained</a:t>
            </a:r>
          </a:p>
          <a:p>
            <a:pPr lvl="1"/>
            <a:r>
              <a:rPr lang="en-US" dirty="0" smtClean="0"/>
              <a:t> if S and T interfere</a:t>
            </a:r>
          </a:p>
          <a:p>
            <a:r>
              <a:rPr lang="en-US" dirty="0" smtClean="0"/>
              <a:t>May happen after coalescing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Constrained MOVs are not coalesced</a:t>
            </a:r>
          </a:p>
          <a:p>
            <a:endParaRPr lang="en-US" dirty="0"/>
          </a:p>
        </p:txBody>
      </p:sp>
      <p:sp>
        <p:nvSpPr>
          <p:cNvPr id="34821" name="Oval 4"/>
          <p:cNvSpPr>
            <a:spLocks noChangeArrowheads="1"/>
          </p:cNvSpPr>
          <p:nvPr/>
        </p:nvSpPr>
        <p:spPr bwMode="auto">
          <a:xfrm>
            <a:off x="4845757" y="3456419"/>
            <a:ext cx="574686" cy="649188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no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+mn-lt"/>
              </a:rPr>
              <a:t>X,Y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4824" name="Oval 9"/>
          <p:cNvSpPr>
            <a:spLocks noChangeArrowheads="1"/>
          </p:cNvSpPr>
          <p:nvPr/>
        </p:nvSpPr>
        <p:spPr bwMode="auto">
          <a:xfrm>
            <a:off x="5534598" y="4548225"/>
            <a:ext cx="548607" cy="649188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no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+mn-lt"/>
              </a:rPr>
              <a:t>Z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34826" name="AutoShape 13"/>
          <p:cNvCxnSpPr>
            <a:cxnSpLocks noChangeShapeType="1"/>
            <a:stCxn id="34821" idx="4"/>
            <a:endCxn id="34824" idx="1"/>
          </p:cNvCxnSpPr>
          <p:nvPr/>
        </p:nvCxnSpPr>
        <p:spPr bwMode="auto">
          <a:xfrm>
            <a:off x="5133100" y="4105607"/>
            <a:ext cx="481840" cy="537689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4827" name="Text Box 14"/>
          <p:cNvSpPr txBox="1">
            <a:spLocks noChangeArrowheads="1"/>
          </p:cNvSpPr>
          <p:nvPr/>
        </p:nvSpPr>
        <p:spPr bwMode="auto">
          <a:xfrm>
            <a:off x="1098938" y="3636133"/>
            <a:ext cx="30178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+mn-lt"/>
              </a:rPr>
              <a:t>X </a:t>
            </a:r>
            <a:r>
              <a:rPr lang="en-US" sz="2400" dirty="0" smtClean="0">
                <a:solidFill>
                  <a:schemeClr val="tx1"/>
                </a:solidFill>
                <a:latin typeface="+mn-lt"/>
                <a:sym typeface="Symbol" charset="0"/>
              </a:rPr>
              <a:t> Y</a:t>
            </a:r>
            <a:endParaRPr lang="en-US" sz="2400" dirty="0">
              <a:solidFill>
                <a:schemeClr val="tx1"/>
              </a:solidFill>
              <a:latin typeface="+mn-lt"/>
              <a:sym typeface="Symbol" charset="0"/>
            </a:endParaRPr>
          </a:p>
        </p:txBody>
      </p:sp>
      <p:sp>
        <p:nvSpPr>
          <p:cNvPr id="34828" name="Text Box 15"/>
          <p:cNvSpPr txBox="1">
            <a:spLocks noChangeArrowheads="1"/>
          </p:cNvSpPr>
          <p:nvPr/>
        </p:nvSpPr>
        <p:spPr bwMode="auto">
          <a:xfrm>
            <a:off x="1707723" y="4120755"/>
            <a:ext cx="2225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400" dirty="0" smtClean="0">
                <a:solidFill>
                  <a:schemeClr val="tx1"/>
                </a:solidFill>
                <a:latin typeface="+mn-lt"/>
              </a:rPr>
              <a:t>Y </a:t>
            </a:r>
            <a:r>
              <a:rPr lang="en-US" sz="2400" dirty="0" smtClean="0">
                <a:solidFill>
                  <a:schemeClr val="tx1"/>
                </a:solidFill>
                <a:latin typeface="+mn-lt"/>
                <a:sym typeface="Symbol" charset="0"/>
              </a:rPr>
              <a:t> Z     </a:t>
            </a:r>
            <a:endParaRPr lang="en-US" sz="2400" dirty="0">
              <a:solidFill>
                <a:schemeClr val="tx1"/>
              </a:solidFill>
              <a:latin typeface="+mn-lt"/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83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3379" grpId="0" build="p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 bwMode="auto">
          <a:xfrm>
            <a:off x="1587455" y="3846653"/>
            <a:ext cx="175837" cy="379760"/>
          </a:xfrm>
          <a:prstGeom prst="rect">
            <a:avLst/>
          </a:prstGeom>
          <a:solidFill>
            <a:schemeClr val="bg2"/>
          </a:solidFill>
          <a:ln w="381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2" name="Rectangle 51"/>
          <p:cNvSpPr/>
          <p:nvPr/>
        </p:nvSpPr>
        <p:spPr bwMode="auto">
          <a:xfrm>
            <a:off x="1568825" y="1829783"/>
            <a:ext cx="148824" cy="228187"/>
          </a:xfrm>
          <a:prstGeom prst="rect">
            <a:avLst/>
          </a:prstGeom>
          <a:solidFill>
            <a:schemeClr val="bg2"/>
          </a:solidFill>
          <a:ln w="381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1568177" y="2722368"/>
            <a:ext cx="148824" cy="228187"/>
          </a:xfrm>
          <a:prstGeom prst="rect">
            <a:avLst/>
          </a:prstGeom>
          <a:solidFill>
            <a:schemeClr val="bg2"/>
          </a:solidFill>
          <a:ln w="381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9" name="Rectangle 58"/>
          <p:cNvSpPr/>
          <p:nvPr/>
        </p:nvSpPr>
        <p:spPr bwMode="auto">
          <a:xfrm>
            <a:off x="1572507" y="4514879"/>
            <a:ext cx="148824" cy="228187"/>
          </a:xfrm>
          <a:prstGeom prst="rect">
            <a:avLst/>
          </a:prstGeom>
          <a:solidFill>
            <a:schemeClr val="bg2"/>
          </a:solidFill>
          <a:ln w="381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1567461" y="1828422"/>
            <a:ext cx="148824" cy="228187"/>
          </a:xfrm>
          <a:prstGeom prst="rect">
            <a:avLst/>
          </a:prstGeom>
          <a:solidFill>
            <a:schemeClr val="bg2"/>
          </a:solidFill>
          <a:ln w="381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7173337" y="2470367"/>
            <a:ext cx="148824" cy="228187"/>
          </a:xfrm>
          <a:prstGeom prst="rect">
            <a:avLst/>
          </a:prstGeom>
          <a:solidFill>
            <a:schemeClr val="bg2"/>
          </a:solidFill>
          <a:ln w="381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7166993" y="2970008"/>
            <a:ext cx="148824" cy="228187"/>
          </a:xfrm>
          <a:prstGeom prst="rect">
            <a:avLst/>
          </a:prstGeom>
          <a:solidFill>
            <a:schemeClr val="bg2"/>
          </a:solidFill>
          <a:ln w="381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668715" y="-159455"/>
            <a:ext cx="7772400" cy="1143000"/>
          </a:xfrm>
        </p:spPr>
        <p:txBody>
          <a:bodyPr/>
          <a:lstStyle/>
          <a:p>
            <a:r>
              <a:rPr lang="en-US" dirty="0" smtClean="0"/>
              <a:t>Graph Coloring with Coalescing</a:t>
            </a:r>
            <a:endParaRPr lang="en-US" dirty="0"/>
          </a:p>
        </p:txBody>
      </p:sp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1571930" y="1023601"/>
            <a:ext cx="5760000" cy="40010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b="1" dirty="0">
                <a:solidFill>
                  <a:schemeClr val="tx1"/>
                </a:solidFill>
                <a:latin typeface="+mn-lt"/>
              </a:rPr>
              <a:t>Build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: Construct the interference graph</a:t>
            </a:r>
          </a:p>
        </p:txBody>
      </p:sp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1571930" y="1587072"/>
            <a:ext cx="5760000" cy="720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b="1" dirty="0">
                <a:solidFill>
                  <a:schemeClr val="tx1"/>
                </a:solidFill>
                <a:latin typeface="+mn-lt"/>
              </a:rPr>
              <a:t>Simplify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: Recursively remove </a:t>
            </a:r>
            <a:r>
              <a:rPr lang="en-US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</a:rPr>
              <a:t>non-MOV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 nodes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with less than K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neighbors;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Push removed nodes into stack</a:t>
            </a:r>
          </a:p>
        </p:txBody>
      </p:sp>
      <p:sp>
        <p:nvSpPr>
          <p:cNvPr id="31748" name="Text Box 6"/>
          <p:cNvSpPr txBox="1">
            <a:spLocks noChangeArrowheads="1"/>
          </p:cNvSpPr>
          <p:nvPr/>
        </p:nvSpPr>
        <p:spPr bwMode="auto">
          <a:xfrm>
            <a:off x="1571930" y="4237164"/>
            <a:ext cx="5760000" cy="720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b="1" dirty="0">
                <a:solidFill>
                  <a:schemeClr val="tx1"/>
                </a:solidFill>
                <a:latin typeface="+mn-lt"/>
              </a:rPr>
              <a:t>Potential-Spill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: Spill some nodes and remove nodes</a:t>
            </a:r>
          </a:p>
          <a:p>
            <a:pPr algn="l"/>
            <a:r>
              <a:rPr lang="en-US" dirty="0">
                <a:solidFill>
                  <a:schemeClr val="tx1"/>
                </a:solidFill>
                <a:latin typeface="+mn-lt"/>
              </a:rPr>
              <a:t>Push removed nodes into stack</a:t>
            </a:r>
          </a:p>
        </p:txBody>
      </p:sp>
      <p:sp>
        <p:nvSpPr>
          <p:cNvPr id="31749" name="Text Box 7"/>
          <p:cNvSpPr txBox="1">
            <a:spLocks noChangeArrowheads="1"/>
          </p:cNvSpPr>
          <p:nvPr/>
        </p:nvSpPr>
        <p:spPr bwMode="auto">
          <a:xfrm>
            <a:off x="1571930" y="5120528"/>
            <a:ext cx="5760000" cy="720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b="1" dirty="0">
                <a:solidFill>
                  <a:schemeClr val="tx1"/>
                </a:solidFill>
                <a:latin typeface="+mn-lt"/>
              </a:rPr>
              <a:t>Select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: Assign actual registers (from simplify/spill stack)</a:t>
            </a:r>
          </a:p>
        </p:txBody>
      </p:sp>
      <p:sp>
        <p:nvSpPr>
          <p:cNvPr id="31750" name="Text Box 8"/>
          <p:cNvSpPr txBox="1">
            <a:spLocks noChangeArrowheads="1"/>
          </p:cNvSpPr>
          <p:nvPr/>
        </p:nvSpPr>
        <p:spPr bwMode="auto">
          <a:xfrm>
            <a:off x="1571930" y="6003890"/>
            <a:ext cx="5760000" cy="720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b="1" dirty="0">
                <a:solidFill>
                  <a:schemeClr val="tx1"/>
                </a:solidFill>
                <a:latin typeface="+mn-lt"/>
              </a:rPr>
              <a:t>Actual-Spill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: Spill some potential spills and repeat the process</a:t>
            </a:r>
          </a:p>
        </p:txBody>
      </p:sp>
      <p:cxnSp>
        <p:nvCxnSpPr>
          <p:cNvPr id="31751" name="AutoShape 9"/>
          <p:cNvCxnSpPr>
            <a:cxnSpLocks noChangeShapeType="1"/>
            <a:stCxn id="31746" idx="2"/>
            <a:endCxn id="31747" idx="0"/>
          </p:cNvCxnSpPr>
          <p:nvPr/>
        </p:nvCxnSpPr>
        <p:spPr bwMode="auto">
          <a:xfrm>
            <a:off x="4451930" y="1423708"/>
            <a:ext cx="0" cy="163364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1752" name="AutoShape 11"/>
          <p:cNvCxnSpPr>
            <a:cxnSpLocks noChangeShapeType="1"/>
            <a:stCxn id="31747" idx="2"/>
            <a:endCxn id="27" idx="0"/>
          </p:cNvCxnSpPr>
          <p:nvPr/>
        </p:nvCxnSpPr>
        <p:spPr bwMode="auto">
          <a:xfrm>
            <a:off x="4451930" y="2307072"/>
            <a:ext cx="0" cy="163364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1753" name="AutoShape 12"/>
          <p:cNvCxnSpPr>
            <a:cxnSpLocks noChangeShapeType="1"/>
            <a:stCxn id="31748" idx="2"/>
            <a:endCxn id="31749" idx="0"/>
          </p:cNvCxnSpPr>
          <p:nvPr/>
        </p:nvCxnSpPr>
        <p:spPr bwMode="auto">
          <a:xfrm>
            <a:off x="4451930" y="4957164"/>
            <a:ext cx="0" cy="163364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1754" name="AutoShape 13"/>
          <p:cNvCxnSpPr>
            <a:cxnSpLocks noChangeShapeType="1"/>
            <a:stCxn id="31749" idx="2"/>
            <a:endCxn id="31750" idx="0"/>
          </p:cNvCxnSpPr>
          <p:nvPr/>
        </p:nvCxnSpPr>
        <p:spPr bwMode="auto">
          <a:xfrm>
            <a:off x="4451930" y="5840528"/>
            <a:ext cx="0" cy="1633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1758" name="AutoShape 18"/>
          <p:cNvCxnSpPr>
            <a:cxnSpLocks noChangeShapeType="1"/>
            <a:stCxn id="31750" idx="1"/>
            <a:endCxn id="31746" idx="1"/>
          </p:cNvCxnSpPr>
          <p:nvPr/>
        </p:nvCxnSpPr>
        <p:spPr bwMode="auto">
          <a:xfrm rot="10800000">
            <a:off x="1571930" y="1223656"/>
            <a:ext cx="12700" cy="5140235"/>
          </a:xfrm>
          <a:prstGeom prst="curvedConnector3">
            <a:avLst>
              <a:gd name="adj1" fmla="val 9647409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1" name="Curved Connector 50"/>
          <p:cNvCxnSpPr>
            <a:stCxn id="53" idx="1"/>
            <a:endCxn id="52" idx="1"/>
          </p:cNvCxnSpPr>
          <p:nvPr/>
        </p:nvCxnSpPr>
        <p:spPr bwMode="auto">
          <a:xfrm rot="10800000" flipH="1">
            <a:off x="1568177" y="1943878"/>
            <a:ext cx="648" cy="892585"/>
          </a:xfrm>
          <a:prstGeom prst="curvedConnector3">
            <a:avLst>
              <a:gd name="adj1" fmla="val -64279938"/>
            </a:avLst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1571930" y="2470436"/>
            <a:ext cx="5760000" cy="720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b="1" dirty="0" smtClean="0">
                <a:solidFill>
                  <a:schemeClr val="tx1"/>
                </a:solidFill>
                <a:latin typeface="+mn-lt"/>
              </a:rPr>
              <a:t>Coalesce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: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Conservatively merge unconstrained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MOV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related nodes with fewer than K </a:t>
            </a:r>
            <a:r>
              <a:rPr lang="ja-JP" altLang="en-US" dirty="0">
                <a:solidFill>
                  <a:schemeClr val="tx1"/>
                </a:solidFill>
                <a:latin typeface="+mn-lt"/>
              </a:rPr>
              <a:t>“</a:t>
            </a:r>
            <a:r>
              <a:rPr lang="en-US" altLang="ja-JP" dirty="0">
                <a:solidFill>
                  <a:schemeClr val="tx1"/>
                </a:solidFill>
                <a:latin typeface="+mn-lt"/>
              </a:rPr>
              <a:t>heavy</a:t>
            </a:r>
            <a:r>
              <a:rPr lang="ja-JP" altLang="en-US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US" altLang="ja-JP" dirty="0">
                <a:solidFill>
                  <a:schemeClr val="tx1"/>
                </a:solidFill>
                <a:latin typeface="+mn-lt"/>
              </a:rPr>
              <a:t> neighbors 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31" name="AutoShape 11"/>
          <p:cNvCxnSpPr>
            <a:cxnSpLocks noChangeShapeType="1"/>
            <a:stCxn id="27" idx="2"/>
            <a:endCxn id="37" idx="0"/>
          </p:cNvCxnSpPr>
          <p:nvPr/>
        </p:nvCxnSpPr>
        <p:spPr bwMode="auto">
          <a:xfrm>
            <a:off x="4451930" y="3190436"/>
            <a:ext cx="0" cy="163364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1571930" y="3353800"/>
            <a:ext cx="5760000" cy="720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b="1" dirty="0">
                <a:solidFill>
                  <a:schemeClr val="tx1"/>
                </a:solidFill>
                <a:latin typeface="+mn-lt"/>
              </a:rPr>
              <a:t>Freeze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: Give-Up Coalescing on some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MOV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related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nodes with low degree of </a:t>
            </a:r>
            <a:r>
              <a:rPr lang="en-US" i="1" dirty="0" smtClean="0">
                <a:solidFill>
                  <a:schemeClr val="tx1"/>
                </a:solidFill>
                <a:latin typeface="+mn-lt"/>
              </a:rPr>
              <a:t>interference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 edges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41" name="AutoShape 11"/>
          <p:cNvCxnSpPr>
            <a:cxnSpLocks noChangeShapeType="1"/>
            <a:stCxn id="37" idx="2"/>
            <a:endCxn id="31748" idx="0"/>
          </p:cNvCxnSpPr>
          <p:nvPr/>
        </p:nvCxnSpPr>
        <p:spPr bwMode="auto">
          <a:xfrm>
            <a:off x="4451930" y="4073800"/>
            <a:ext cx="0" cy="163364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0" name="Curved Connector 59"/>
          <p:cNvCxnSpPr/>
          <p:nvPr/>
        </p:nvCxnSpPr>
        <p:spPr bwMode="auto">
          <a:xfrm rot="10800000" flipH="1">
            <a:off x="1578203" y="1936821"/>
            <a:ext cx="648" cy="1775284"/>
          </a:xfrm>
          <a:prstGeom prst="curvedConnector3">
            <a:avLst>
              <a:gd name="adj1" fmla="val -92403395"/>
            </a:avLst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9" name="Curved Connector 68"/>
          <p:cNvCxnSpPr>
            <a:stCxn id="59" idx="1"/>
            <a:endCxn id="31747" idx="1"/>
          </p:cNvCxnSpPr>
          <p:nvPr/>
        </p:nvCxnSpPr>
        <p:spPr bwMode="auto">
          <a:xfrm rot="10800000">
            <a:off x="1571931" y="1947073"/>
            <a:ext cx="577" cy="2681901"/>
          </a:xfrm>
          <a:prstGeom prst="curvedConnector3">
            <a:avLst>
              <a:gd name="adj1" fmla="val 123613518"/>
            </a:avLst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Curved Connector 27"/>
          <p:cNvCxnSpPr/>
          <p:nvPr/>
        </p:nvCxnSpPr>
        <p:spPr bwMode="auto">
          <a:xfrm flipH="1">
            <a:off x="7344318" y="5214724"/>
            <a:ext cx="6344" cy="499641"/>
          </a:xfrm>
          <a:prstGeom prst="curvedConnector3">
            <a:avLst>
              <a:gd name="adj1" fmla="val -5949306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Rounded Rectangular Callout 1"/>
          <p:cNvSpPr/>
          <p:nvPr/>
        </p:nvSpPr>
        <p:spPr bwMode="auto">
          <a:xfrm>
            <a:off x="7447928" y="993867"/>
            <a:ext cx="1671010" cy="1191816"/>
          </a:xfrm>
          <a:prstGeom prst="wedgeRoundRectCallout">
            <a:avLst>
              <a:gd name="adj1" fmla="val -56531"/>
              <a:gd name="adj2" fmla="val 83731"/>
              <a:gd name="adj3" fmla="val 16667"/>
            </a:avLst>
          </a:prstGeom>
          <a:solidFill>
            <a:schemeClr val="bg2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600" dirty="0" smtClean="0">
                <a:latin typeface="+mn-lt"/>
              </a:rPr>
              <a:t>Special case: merged node has less than k </a:t>
            </a:r>
            <a:r>
              <a:rPr lang="en-US" sz="1600" dirty="0" smtClean="0">
                <a:latin typeface="+mn-lt"/>
              </a:rPr>
              <a:t>heavy neighbors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0" name="Rounded Rectangular Callout 29"/>
          <p:cNvSpPr/>
          <p:nvPr/>
        </p:nvSpPr>
        <p:spPr bwMode="auto">
          <a:xfrm>
            <a:off x="7505218" y="3087087"/>
            <a:ext cx="1638782" cy="919401"/>
          </a:xfrm>
          <a:prstGeom prst="wedgeRoundRectCallout">
            <a:avLst>
              <a:gd name="adj1" fmla="val -59466"/>
              <a:gd name="adj2" fmla="val 32161"/>
              <a:gd name="adj3" fmla="val 16667"/>
            </a:avLst>
          </a:prstGeom>
          <a:solidFill>
            <a:schemeClr val="bg2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600" dirty="0" smtClean="0">
                <a:latin typeface="+mn-lt"/>
              </a:rPr>
              <a:t>All non-MOV related nodes are “heavy”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cxnSp>
        <p:nvCxnSpPr>
          <p:cNvPr id="23" name="Curved Connector 22"/>
          <p:cNvCxnSpPr>
            <a:stCxn id="29" idx="3"/>
            <a:endCxn id="44" idx="3"/>
          </p:cNvCxnSpPr>
          <p:nvPr/>
        </p:nvCxnSpPr>
        <p:spPr bwMode="auto">
          <a:xfrm flipH="1">
            <a:off x="7315817" y="2584461"/>
            <a:ext cx="6344" cy="499641"/>
          </a:xfrm>
          <a:prstGeom prst="curvedConnector3">
            <a:avLst>
              <a:gd name="adj1" fmla="val -5949306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26375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989" y="0"/>
            <a:ext cx="7772400" cy="1143000"/>
          </a:xfrm>
        </p:spPr>
        <p:txBody>
          <a:bodyPr/>
          <a:lstStyle/>
          <a:p>
            <a:r>
              <a:rPr lang="en-US"/>
              <a:t>A Complete Example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3149"/>
            <a:ext cx="9144000" cy="35569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113" y="4647354"/>
            <a:ext cx="2716380" cy="1975549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grpSp>
        <p:nvGrpSpPr>
          <p:cNvPr id="25" name="Group 24"/>
          <p:cNvGrpSpPr/>
          <p:nvPr/>
        </p:nvGrpSpPr>
        <p:grpSpPr>
          <a:xfrm>
            <a:off x="786722" y="3703903"/>
            <a:ext cx="1923166" cy="3045242"/>
            <a:chOff x="786722" y="3703903"/>
            <a:chExt cx="1923166" cy="3045242"/>
          </a:xfrm>
        </p:grpSpPr>
        <p:pic>
          <p:nvPicPr>
            <p:cNvPr id="3" name="Picture 2" descr="Untitled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16" y="3703903"/>
              <a:ext cx="1890979" cy="105009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7" descr="Untitled 2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722" y="5107835"/>
              <a:ext cx="1923166" cy="6839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Picture 8" descr="Untitled 3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369" y="6145641"/>
              <a:ext cx="1355872" cy="6035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1" name="Straight Arrow Connector 10"/>
            <p:cNvCxnSpPr>
              <a:stCxn id="3" idx="2"/>
              <a:endCxn id="8" idx="0"/>
            </p:cNvCxnSpPr>
            <p:nvPr/>
          </p:nvCxnSpPr>
          <p:spPr bwMode="auto">
            <a:xfrm flipH="1">
              <a:off x="1748305" y="4754000"/>
              <a:ext cx="1" cy="353835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" name="Straight Arrow Connector 12"/>
            <p:cNvCxnSpPr>
              <a:stCxn id="8" idx="2"/>
              <a:endCxn id="9" idx="0"/>
            </p:cNvCxnSpPr>
            <p:nvPr/>
          </p:nvCxnSpPr>
          <p:spPr bwMode="auto">
            <a:xfrm>
              <a:off x="1748305" y="5791806"/>
              <a:ext cx="0" cy="353835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5" name="Elbow Connector 14"/>
            <p:cNvCxnSpPr>
              <a:endCxn id="3" idx="0"/>
            </p:cNvCxnSpPr>
            <p:nvPr/>
          </p:nvCxnSpPr>
          <p:spPr bwMode="auto">
            <a:xfrm rot="16200000" flipV="1">
              <a:off x="706199" y="4746010"/>
              <a:ext cx="2089718" cy="5504"/>
            </a:xfrm>
            <a:prstGeom prst="bentConnector5">
              <a:avLst>
                <a:gd name="adj1" fmla="val -5801"/>
                <a:gd name="adj2" fmla="val -21231559"/>
                <a:gd name="adj3" fmla="val 110939"/>
              </a:avLst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6" name="TextBox 5"/>
          <p:cNvSpPr txBox="1"/>
          <p:nvPr/>
        </p:nvSpPr>
        <p:spPr>
          <a:xfrm>
            <a:off x="6156960" y="973723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+mn-lt"/>
              </a:rPr>
              <a:t>Callee</a:t>
            </a:r>
            <a:r>
              <a:rPr lang="en-US" sz="1600" dirty="0" smtClean="0">
                <a:latin typeface="+mn-lt"/>
              </a:rPr>
              <a:t>-saved registers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56960" y="1584960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Caller-saved registers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5354320" y="1281125"/>
            <a:ext cx="2926080" cy="660400"/>
          </a:xfrm>
          <a:prstGeom prst="rect">
            <a:avLst/>
          </a:prstGeom>
          <a:noFill/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5354320" y="950986"/>
            <a:ext cx="2926080" cy="304800"/>
          </a:xfrm>
          <a:prstGeom prst="rect">
            <a:avLst/>
          </a:prstGeom>
          <a:noFill/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019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Regular languages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Formal languages</a:t>
            </a:r>
          </a:p>
          <a:p>
            <a:pPr lvl="1"/>
            <a:r>
              <a:rPr lang="en-US" dirty="0" err="1" smtClean="0"/>
              <a:t>Σ</a:t>
            </a:r>
            <a:r>
              <a:rPr lang="en-US" dirty="0" smtClean="0"/>
              <a:t> 	    = finite set of letters</a:t>
            </a:r>
          </a:p>
          <a:p>
            <a:pPr lvl="1"/>
            <a:r>
              <a:rPr lang="en-US" dirty="0" smtClean="0"/>
              <a:t>Word        = sequence of letter</a:t>
            </a:r>
          </a:p>
          <a:p>
            <a:pPr lvl="1"/>
            <a:r>
              <a:rPr lang="en-US" dirty="0" smtClean="0"/>
              <a:t>Language = set of words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Regular languages defined equivalently by</a:t>
            </a:r>
          </a:p>
          <a:p>
            <a:pPr lvl="1"/>
            <a:r>
              <a:rPr lang="en-US" dirty="0" smtClean="0"/>
              <a:t>Regular expressions</a:t>
            </a:r>
          </a:p>
          <a:p>
            <a:pPr lvl="1"/>
            <a:r>
              <a:rPr lang="en-US" dirty="0" smtClean="0"/>
              <a:t>Finite-state automata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27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989" y="0"/>
            <a:ext cx="7772400" cy="1143000"/>
          </a:xfrm>
        </p:spPr>
        <p:txBody>
          <a:bodyPr/>
          <a:lstStyle/>
          <a:p>
            <a:r>
              <a:rPr lang="en-US" dirty="0" smtClean="0"/>
              <a:t>A Complete Example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3149"/>
            <a:ext cx="9144000" cy="35569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113" y="4647354"/>
            <a:ext cx="2716380" cy="1975549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550" y="5014715"/>
            <a:ext cx="3343087" cy="1061638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552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140" y="0"/>
            <a:ext cx="7772400" cy="1143000"/>
          </a:xfrm>
        </p:spPr>
        <p:txBody>
          <a:bodyPr/>
          <a:lstStyle/>
          <a:p>
            <a:r>
              <a:rPr lang="en-US" dirty="0"/>
              <a:t>A Complete Example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00" y="1199260"/>
            <a:ext cx="2475000" cy="1800000"/>
          </a:xfrm>
          <a:prstGeom prst="rect">
            <a:avLst/>
          </a:prstGeom>
          <a:ln w="9525" cmpd="sng">
            <a:solidFill>
              <a:schemeClr val="tx1"/>
            </a:solidFill>
          </a:ln>
        </p:spPr>
      </p:pic>
      <p:sp>
        <p:nvSpPr>
          <p:cNvPr id="4" name="Right Arrow 3"/>
          <p:cNvSpPr/>
          <p:nvPr/>
        </p:nvSpPr>
        <p:spPr bwMode="auto">
          <a:xfrm>
            <a:off x="2893608" y="1945073"/>
            <a:ext cx="1133329" cy="425988"/>
          </a:xfrm>
          <a:prstGeom prst="rightArrow">
            <a:avLst/>
          </a:prstGeom>
          <a:solidFill>
            <a:schemeClr val="bg2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01646" y="1422634"/>
            <a:ext cx="1012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Spill c</a:t>
            </a:r>
          </a:p>
        </p:txBody>
      </p:sp>
      <p:sp>
        <p:nvSpPr>
          <p:cNvPr id="9" name="Right Arrow 8"/>
          <p:cNvSpPr/>
          <p:nvPr/>
        </p:nvSpPr>
        <p:spPr bwMode="auto">
          <a:xfrm>
            <a:off x="2893290" y="5642013"/>
            <a:ext cx="1133329" cy="425988"/>
          </a:xfrm>
          <a:prstGeom prst="rightArrow">
            <a:avLst/>
          </a:prstGeom>
          <a:solidFill>
            <a:schemeClr val="bg2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33479" y="5280323"/>
            <a:ext cx="1012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r2 &amp; b</a:t>
            </a:r>
          </a:p>
        </p:txBody>
      </p:sp>
      <p:sp>
        <p:nvSpPr>
          <p:cNvPr id="11" name="Right Arrow 10"/>
          <p:cNvSpPr/>
          <p:nvPr/>
        </p:nvSpPr>
        <p:spPr bwMode="auto">
          <a:xfrm>
            <a:off x="2892972" y="4026161"/>
            <a:ext cx="1133329" cy="425988"/>
          </a:xfrm>
          <a:prstGeom prst="rightArrow">
            <a:avLst/>
          </a:prstGeom>
          <a:solidFill>
            <a:schemeClr val="bg2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49236" y="3600172"/>
            <a:ext cx="1012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a &amp; 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465" y="1207338"/>
            <a:ext cx="3710769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4465" y="3168488"/>
            <a:ext cx="3710769" cy="1800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0540" y="5033886"/>
            <a:ext cx="3710769" cy="18000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2588170" y="6019152"/>
            <a:ext cx="1727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(Alt: ae+r1)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14091" y="2547572"/>
            <a:ext cx="1012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29848" y="4508411"/>
            <a:ext cx="1012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37887" y="6372221"/>
            <a:ext cx="1012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c</a:t>
            </a:r>
          </a:p>
        </p:txBody>
      </p:sp>
      <p:sp>
        <p:nvSpPr>
          <p:cNvPr id="6" name="Cloud Callout 5"/>
          <p:cNvSpPr/>
          <p:nvPr/>
        </p:nvSpPr>
        <p:spPr bwMode="auto">
          <a:xfrm>
            <a:off x="7196798" y="2974274"/>
            <a:ext cx="1825658" cy="983873"/>
          </a:xfrm>
          <a:prstGeom prst="cloudCallout">
            <a:avLst>
              <a:gd name="adj1" fmla="val -79543"/>
              <a:gd name="adj2" fmla="val -13563"/>
            </a:avLst>
          </a:prstGeom>
          <a:solidFill>
            <a:schemeClr val="bg2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Deg.</a:t>
            </a:r>
            <a:r>
              <a:rPr lang="en-US" sz="1800" dirty="0" smtClean="0">
                <a:latin typeface="+mn-lt"/>
              </a:rPr>
              <a:t> of r1,ae,d &lt; K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8078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140" y="-233102"/>
            <a:ext cx="7772400" cy="1143000"/>
          </a:xfrm>
        </p:spPr>
        <p:txBody>
          <a:bodyPr/>
          <a:lstStyle/>
          <a:p>
            <a:r>
              <a:rPr lang="en-US" dirty="0"/>
              <a:t>A Complete Example</a:t>
            </a:r>
          </a:p>
        </p:txBody>
      </p:sp>
      <p:sp>
        <p:nvSpPr>
          <p:cNvPr id="4" name="Right Arrow 3"/>
          <p:cNvSpPr/>
          <p:nvPr/>
        </p:nvSpPr>
        <p:spPr bwMode="auto">
          <a:xfrm>
            <a:off x="3986776" y="1711971"/>
            <a:ext cx="1133329" cy="425988"/>
          </a:xfrm>
          <a:prstGeom prst="rightArrow">
            <a:avLst/>
          </a:prstGeom>
          <a:solidFill>
            <a:schemeClr val="bg2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94813" y="1189532"/>
            <a:ext cx="1149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+mn-lt"/>
              </a:rPr>
              <a:t>a</a:t>
            </a:r>
            <a:r>
              <a:rPr lang="en-US" dirty="0" err="1" smtClean="0">
                <a:latin typeface="+mn-lt"/>
              </a:rPr>
              <a:t>e</a:t>
            </a:r>
            <a:r>
              <a:rPr lang="en-US" dirty="0" smtClean="0">
                <a:latin typeface="+mn-lt"/>
              </a:rPr>
              <a:t> &amp; r1</a:t>
            </a:r>
          </a:p>
        </p:txBody>
      </p:sp>
      <p:sp>
        <p:nvSpPr>
          <p:cNvPr id="9" name="Right Arrow 8"/>
          <p:cNvSpPr/>
          <p:nvPr/>
        </p:nvSpPr>
        <p:spPr bwMode="auto">
          <a:xfrm>
            <a:off x="3970382" y="5666127"/>
            <a:ext cx="1133329" cy="425988"/>
          </a:xfrm>
          <a:prstGeom prst="rightArrow">
            <a:avLst/>
          </a:prstGeom>
          <a:solidFill>
            <a:schemeClr val="bg2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10571" y="5304437"/>
            <a:ext cx="1012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p</a:t>
            </a:r>
            <a:r>
              <a:rPr lang="en-US" dirty="0" smtClean="0">
                <a:latin typeface="+mn-lt"/>
              </a:rPr>
              <a:t>op d</a:t>
            </a:r>
          </a:p>
        </p:txBody>
      </p:sp>
      <p:sp>
        <p:nvSpPr>
          <p:cNvPr id="11" name="Right Arrow 10"/>
          <p:cNvSpPr/>
          <p:nvPr/>
        </p:nvSpPr>
        <p:spPr bwMode="auto">
          <a:xfrm>
            <a:off x="3986140" y="3664451"/>
            <a:ext cx="1133329" cy="425988"/>
          </a:xfrm>
          <a:prstGeom prst="rightArrow">
            <a:avLst/>
          </a:prstGeom>
          <a:solidFill>
            <a:schemeClr val="bg2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49163" y="3238462"/>
            <a:ext cx="1639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Simplify d</a:t>
            </a:r>
            <a:endParaRPr lang="en-US" dirty="0">
              <a:latin typeface="+mn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70" y="991007"/>
            <a:ext cx="3710769" cy="18000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1816565" y="5729807"/>
            <a:ext cx="1727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(Alt: ae+r1)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21205" y="2080445"/>
            <a:ext cx="1727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(Alt: …)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748" y="974097"/>
            <a:ext cx="3866802" cy="1656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9046" y="2951316"/>
            <a:ext cx="1873096" cy="18000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4581232" y="2226058"/>
            <a:ext cx="1012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00537" y="4347640"/>
            <a:ext cx="1012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dc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8728" y="4896104"/>
            <a:ext cx="1873096" cy="18000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4500219" y="6292428"/>
            <a:ext cx="1012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97301" y="4781061"/>
            <a:ext cx="1012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d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71211" y="3463537"/>
            <a:ext cx="2475000" cy="2252399"/>
            <a:chOff x="171211" y="3463537"/>
            <a:chExt cx="2475000" cy="225239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1211" y="3915936"/>
              <a:ext cx="2475000" cy="1800000"/>
            </a:xfrm>
            <a:prstGeom prst="rect">
              <a:avLst/>
            </a:prstGeom>
            <a:ln w="9525" cmpd="sng">
              <a:solidFill>
                <a:schemeClr val="tx1"/>
              </a:solidFill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698680" y="3463537"/>
              <a:ext cx="14715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n-lt"/>
                </a:rPr>
                <a:t>p</a:t>
              </a:r>
              <a:r>
                <a:rPr lang="en-US" dirty="0" smtClean="0">
                  <a:latin typeface="+mn-lt"/>
                </a:rPr>
                <a:t>op c …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287510" y="2861662"/>
            <a:ext cx="2182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f</a:t>
            </a:r>
            <a:r>
              <a:rPr lang="en-US" dirty="0" smtClean="0">
                <a:latin typeface="+mn-lt"/>
              </a:rPr>
              <a:t>reeze r</a:t>
            </a:r>
            <a:r>
              <a:rPr lang="en-US" baseline="-25000" dirty="0" smtClean="0">
                <a:latin typeface="+mn-lt"/>
              </a:rPr>
              <a:t>1</a:t>
            </a:r>
            <a:r>
              <a:rPr lang="en-US" dirty="0" smtClean="0">
                <a:latin typeface="+mn-lt"/>
              </a:rPr>
              <a:t>ae-d</a:t>
            </a:r>
            <a:endParaRPr lang="en-US" dirty="0">
              <a:latin typeface="+mn-lt"/>
            </a:endParaRPr>
          </a:p>
        </p:txBody>
      </p:sp>
      <p:pic>
        <p:nvPicPr>
          <p:cNvPr id="6" name="Picture 5" descr="image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894" y="2179544"/>
            <a:ext cx="1002092" cy="89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3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0102" y="0"/>
            <a:ext cx="7772400" cy="1143000"/>
          </a:xfrm>
        </p:spPr>
        <p:txBody>
          <a:bodyPr/>
          <a:lstStyle/>
          <a:p>
            <a:r>
              <a:rPr lang="en-US" dirty="0"/>
              <a:t>A Complete Example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73" y="1085063"/>
            <a:ext cx="2738181" cy="360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0595" y="1104449"/>
            <a:ext cx="3509676" cy="180000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 bwMode="auto">
          <a:xfrm>
            <a:off x="3696780" y="3648376"/>
            <a:ext cx="1133329" cy="425988"/>
          </a:xfrm>
          <a:prstGeom prst="rightArrow">
            <a:avLst/>
          </a:prstGeom>
          <a:solidFill>
            <a:schemeClr val="bg2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6325" y="3214349"/>
            <a:ext cx="2186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c1&amp;r3, c2 &amp;r3</a:t>
            </a:r>
            <a:endParaRPr lang="en-US" dirty="0"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2577" y="2928964"/>
            <a:ext cx="3509677" cy="1800000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 bwMode="auto">
          <a:xfrm>
            <a:off x="3720576" y="5689591"/>
            <a:ext cx="1133329" cy="425988"/>
          </a:xfrm>
          <a:prstGeom prst="rightArrow">
            <a:avLst/>
          </a:prstGeom>
          <a:solidFill>
            <a:schemeClr val="bg2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70121" y="5255564"/>
            <a:ext cx="2186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+mn-lt"/>
              </a:rPr>
              <a:t>a&amp;e</a:t>
            </a:r>
            <a:r>
              <a:rPr lang="en-US" dirty="0" smtClean="0">
                <a:latin typeface="+mn-lt"/>
              </a:rPr>
              <a:t>, b&amp;r2</a:t>
            </a:r>
            <a:endParaRPr lang="en-US" dirty="0"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8273" y="4930302"/>
            <a:ext cx="3509677" cy="18000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79756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140" y="-233102"/>
            <a:ext cx="7772400" cy="1143000"/>
          </a:xfrm>
        </p:spPr>
        <p:txBody>
          <a:bodyPr/>
          <a:lstStyle/>
          <a:p>
            <a:r>
              <a:rPr lang="en-US" dirty="0"/>
              <a:t>A Complete Example</a:t>
            </a:r>
          </a:p>
        </p:txBody>
      </p:sp>
      <p:sp>
        <p:nvSpPr>
          <p:cNvPr id="4" name="Right Arrow 3"/>
          <p:cNvSpPr/>
          <p:nvPr/>
        </p:nvSpPr>
        <p:spPr bwMode="auto">
          <a:xfrm>
            <a:off x="3866204" y="1358322"/>
            <a:ext cx="1133329" cy="425988"/>
          </a:xfrm>
          <a:prstGeom prst="rightArrow">
            <a:avLst/>
          </a:prstGeom>
          <a:solidFill>
            <a:schemeClr val="bg2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81333" y="570646"/>
            <a:ext cx="1695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+mn-lt"/>
              </a:rPr>
              <a:t>a</a:t>
            </a:r>
            <a:r>
              <a:rPr lang="en-US" dirty="0" err="1" smtClean="0">
                <a:latin typeface="+mn-lt"/>
              </a:rPr>
              <a:t>e</a:t>
            </a:r>
            <a:r>
              <a:rPr lang="en-US" dirty="0" smtClean="0">
                <a:latin typeface="+mn-lt"/>
              </a:rPr>
              <a:t> &amp; r1</a:t>
            </a:r>
          </a:p>
          <a:p>
            <a:r>
              <a:rPr lang="en-US" dirty="0" smtClean="0">
                <a:latin typeface="+mn-lt"/>
              </a:rPr>
              <a:t>Simplify d</a:t>
            </a:r>
          </a:p>
        </p:txBody>
      </p:sp>
      <p:sp>
        <p:nvSpPr>
          <p:cNvPr id="11" name="Right Arrow 10"/>
          <p:cNvSpPr/>
          <p:nvPr/>
        </p:nvSpPr>
        <p:spPr bwMode="auto">
          <a:xfrm>
            <a:off x="3921833" y="3085752"/>
            <a:ext cx="1133329" cy="425988"/>
          </a:xfrm>
          <a:prstGeom prst="rightArrow">
            <a:avLst/>
          </a:prstGeom>
          <a:solidFill>
            <a:schemeClr val="bg2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45612" y="2579388"/>
            <a:ext cx="1639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Pop d</a:t>
            </a:r>
            <a:endParaRPr lang="en-US" dirty="0">
              <a:latin typeface="+mn-lt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55" y="758839"/>
            <a:ext cx="3509677" cy="1800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1599" y="753550"/>
            <a:ext cx="2884615" cy="1800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1281" y="2698313"/>
            <a:ext cx="2884615" cy="18000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5738667" y="2635966"/>
            <a:ext cx="1012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5348" y="3664099"/>
            <a:ext cx="2340000" cy="3153711"/>
          </a:xfrm>
          <a:prstGeom prst="rect">
            <a:avLst/>
          </a:prstGeom>
        </p:spPr>
      </p:pic>
      <p:sp>
        <p:nvSpPr>
          <p:cNvPr id="7" name="Bent Arrow 6"/>
          <p:cNvSpPr/>
          <p:nvPr/>
        </p:nvSpPr>
        <p:spPr bwMode="auto">
          <a:xfrm rot="10800000">
            <a:off x="5730949" y="4621562"/>
            <a:ext cx="1969262" cy="1020763"/>
          </a:xfrm>
          <a:prstGeom prst="bentArrow">
            <a:avLst>
              <a:gd name="adj1" fmla="val 14763"/>
              <a:gd name="adj2" fmla="val 15158"/>
              <a:gd name="adj3" fmla="val 48623"/>
              <a:gd name="adj4" fmla="val 43750"/>
            </a:avLst>
          </a:prstGeom>
          <a:solidFill>
            <a:schemeClr val="tx1">
              <a:lumMod val="75000"/>
              <a:lumOff val="25000"/>
            </a:schemeClr>
          </a:solidFill>
          <a:ln w="381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19" y="4243528"/>
            <a:ext cx="2160000" cy="1731329"/>
          </a:xfrm>
          <a:prstGeom prst="rect">
            <a:avLst/>
          </a:prstGeom>
        </p:spPr>
      </p:pic>
      <p:sp>
        <p:nvSpPr>
          <p:cNvPr id="14" name="Left Arrow 13"/>
          <p:cNvSpPr/>
          <p:nvPr/>
        </p:nvSpPr>
        <p:spPr bwMode="auto">
          <a:xfrm>
            <a:off x="2282735" y="5393165"/>
            <a:ext cx="852008" cy="321501"/>
          </a:xfrm>
          <a:prstGeom prst="leftArrow">
            <a:avLst>
              <a:gd name="adj1" fmla="val 50000"/>
              <a:gd name="adj2" fmla="val 135003"/>
            </a:avLst>
          </a:prstGeom>
          <a:solidFill>
            <a:srgbClr val="404040"/>
          </a:solidFill>
          <a:ln w="38100" cap="flat" cmpd="sng" algn="ctr">
            <a:solidFill>
              <a:srgbClr val="737373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891705" y="4742127"/>
            <a:ext cx="1623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gen code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920715" y="4742127"/>
            <a:ext cx="1623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“opt”</a:t>
            </a:r>
          </a:p>
        </p:txBody>
      </p:sp>
    </p:spTree>
    <p:extLst>
      <p:ext uri="{BB962C8B-B14F-4D97-AF65-F5344CB8AC3E}">
        <p14:creationId xmlns:p14="http://schemas.microsoft.com/office/powerpoint/2010/main" val="986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31" grpId="0"/>
      <p:bldP spid="32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Compiling OO Programs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93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Features of OO languages</a:t>
            </a: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 smtClean="0"/>
              <a:t>Inheritance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Subclass</a:t>
            </a:r>
            <a:r>
              <a:rPr lang="en-US" sz="2000" dirty="0" smtClean="0"/>
              <a:t> gets (inherits) properties of </a:t>
            </a:r>
            <a:r>
              <a:rPr lang="en-US" sz="2000" dirty="0" smtClean="0">
                <a:solidFill>
                  <a:schemeClr val="accent1"/>
                </a:solidFill>
              </a:rPr>
              <a:t>superclass </a:t>
            </a:r>
          </a:p>
          <a:p>
            <a:r>
              <a:rPr lang="en-US" sz="2400" b="1" dirty="0" smtClean="0"/>
              <a:t>Method overriding</a:t>
            </a:r>
          </a:p>
          <a:p>
            <a:pPr lvl="1"/>
            <a:r>
              <a:rPr lang="en-US" sz="2000" dirty="0" smtClean="0"/>
              <a:t>Multiple methods with the </a:t>
            </a:r>
            <a:r>
              <a:rPr lang="en-US" sz="2000" dirty="0" smtClean="0">
                <a:solidFill>
                  <a:srgbClr val="0000FF"/>
                </a:solidFill>
              </a:rPr>
              <a:t>same name </a:t>
            </a:r>
            <a:r>
              <a:rPr lang="en-US" sz="2000" dirty="0" smtClean="0"/>
              <a:t>with </a:t>
            </a:r>
            <a:r>
              <a:rPr lang="en-US" sz="2000" dirty="0" smtClean="0">
                <a:solidFill>
                  <a:srgbClr val="0000FF"/>
                </a:solidFill>
              </a:rPr>
              <a:t>different signatures</a:t>
            </a:r>
          </a:p>
          <a:p>
            <a:r>
              <a:rPr lang="en-US" sz="2400" b="1" dirty="0" smtClean="0"/>
              <a:t>Abstract</a:t>
            </a:r>
            <a:r>
              <a:rPr lang="en-US" sz="2400" dirty="0" smtClean="0"/>
              <a:t> (aka </a:t>
            </a:r>
            <a:r>
              <a:rPr lang="en-US" sz="2400" b="1" dirty="0" smtClean="0"/>
              <a:t>virtual</a:t>
            </a:r>
            <a:r>
              <a:rPr lang="en-US" sz="2400" dirty="0" smtClean="0"/>
              <a:t>) </a:t>
            </a:r>
            <a:r>
              <a:rPr lang="en-US" sz="2400" b="1" dirty="0" smtClean="0"/>
              <a:t>methods</a:t>
            </a:r>
          </a:p>
          <a:p>
            <a:r>
              <a:rPr lang="en-US" sz="2400" b="1" dirty="0" smtClean="0"/>
              <a:t>Polymorphism</a:t>
            </a:r>
          </a:p>
          <a:p>
            <a:pPr lvl="1"/>
            <a:r>
              <a:rPr lang="en-US" sz="2000" dirty="0"/>
              <a:t>Multiple methods with the </a:t>
            </a:r>
            <a:r>
              <a:rPr lang="en-US" sz="2000" dirty="0">
                <a:solidFill>
                  <a:srgbClr val="0000FF"/>
                </a:solidFill>
              </a:rPr>
              <a:t>same name </a:t>
            </a:r>
            <a:r>
              <a:rPr lang="en-US" sz="2000" dirty="0"/>
              <a:t>and </a:t>
            </a:r>
            <a:r>
              <a:rPr lang="en-US" sz="2000" dirty="0">
                <a:solidFill>
                  <a:srgbClr val="0000FF"/>
                </a:solidFill>
              </a:rPr>
              <a:t>different </a:t>
            </a:r>
            <a:r>
              <a:rPr lang="en-US" sz="2000" dirty="0" smtClean="0">
                <a:solidFill>
                  <a:srgbClr val="0000FF"/>
                </a:solidFill>
              </a:rPr>
              <a:t>signatures </a:t>
            </a:r>
            <a:r>
              <a:rPr lang="en-US" sz="2000" dirty="0" smtClean="0"/>
              <a:t>but with </a:t>
            </a:r>
            <a:r>
              <a:rPr lang="en-US" sz="2000" dirty="0" smtClean="0">
                <a:solidFill>
                  <a:srgbClr val="0000FF"/>
                </a:solidFill>
              </a:rPr>
              <a:t>different implementations</a:t>
            </a:r>
            <a:endParaRPr lang="en-US" sz="2000" dirty="0" smtClean="0"/>
          </a:p>
          <a:p>
            <a:r>
              <a:rPr lang="en-US" sz="2400" b="1" dirty="0" smtClean="0"/>
              <a:t>Dynamic dispatch</a:t>
            </a:r>
          </a:p>
          <a:p>
            <a:pPr lvl="1"/>
            <a:r>
              <a:rPr lang="en-US" sz="2000" dirty="0" smtClean="0"/>
              <a:t>Lookup methods by (runtime) type of target object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11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Compiling OO languages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“Translation into C”</a:t>
            </a:r>
          </a:p>
          <a:p>
            <a:r>
              <a:rPr lang="en-US" dirty="0" smtClean="0"/>
              <a:t>Powerful runtime environment</a:t>
            </a:r>
          </a:p>
          <a:p>
            <a:endParaRPr lang="en-US" dirty="0"/>
          </a:p>
          <a:p>
            <a:r>
              <a:rPr lang="en-US" dirty="0" smtClean="0"/>
              <a:t>Adding “gluing” code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1EF06-0F36-334D-B89B-0543A99EB4F8}" type="slidenum">
              <a:rPr lang="he-IL" smtClean="0"/>
              <a:pPr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3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Runtime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Mediates between the OS and the programming language</a:t>
            </a:r>
          </a:p>
          <a:p>
            <a:r>
              <a:rPr lang="en-US" sz="2400" dirty="0" smtClean="0"/>
              <a:t>Hides details of the machine from the programmer</a:t>
            </a:r>
          </a:p>
          <a:p>
            <a:pPr lvl="1"/>
            <a:r>
              <a:rPr lang="en-US" sz="2000" dirty="0" smtClean="0"/>
              <a:t>Ranges from simple support functions all the way to a full-fledged virtual machine</a:t>
            </a:r>
          </a:p>
          <a:p>
            <a:r>
              <a:rPr lang="en-US" sz="2400" dirty="0" smtClean="0"/>
              <a:t>Handles common tasks </a:t>
            </a:r>
          </a:p>
          <a:p>
            <a:pPr lvl="1"/>
            <a:r>
              <a:rPr lang="en-US" sz="2000" dirty="0" smtClean="0"/>
              <a:t>Runtime stack (activation records)</a:t>
            </a:r>
          </a:p>
          <a:p>
            <a:pPr lvl="1"/>
            <a:r>
              <a:rPr lang="en-US" sz="2000" dirty="0" smtClean="0"/>
              <a:t>Memory management</a:t>
            </a:r>
          </a:p>
          <a:p>
            <a:r>
              <a:rPr lang="en-US" sz="2400" b="1" dirty="0" smtClean="0">
                <a:solidFill>
                  <a:schemeClr val="accent1"/>
                </a:solidFill>
              </a:rPr>
              <a:t>Runtime type information</a:t>
            </a:r>
          </a:p>
          <a:p>
            <a:pPr lvl="1"/>
            <a:r>
              <a:rPr lang="en-US" sz="2000" b="1" dirty="0" smtClean="0">
                <a:solidFill>
                  <a:schemeClr val="accent1"/>
                </a:solidFill>
              </a:rPr>
              <a:t>Method invocation</a:t>
            </a:r>
          </a:p>
          <a:p>
            <a:pPr lvl="1"/>
            <a:r>
              <a:rPr lang="en-US" sz="2000" b="1" dirty="0" smtClean="0">
                <a:solidFill>
                  <a:schemeClr val="accent1"/>
                </a:solidFill>
              </a:rPr>
              <a:t>Type conversions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9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Handling Single Inheritance</a:t>
            </a:r>
            <a:endParaRPr lang="en-US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Simple type extension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149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59223" y="2437034"/>
            <a:ext cx="2803071" cy="175432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  <a:latin typeface="Andale Mono"/>
                <a:cs typeface="Andale Mono"/>
              </a:rPr>
              <a:t>class A {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  <a:latin typeface="Andale Mono"/>
                <a:cs typeface="Andale Mono"/>
              </a:rPr>
              <a:t>  </a:t>
            </a:r>
            <a:r>
              <a:rPr lang="en-US" sz="1800" dirty="0">
                <a:solidFill>
                  <a:srgbClr val="0000FF"/>
                </a:solidFill>
                <a:latin typeface="Andale Mono"/>
                <a:cs typeface="Andale Mono"/>
              </a:rPr>
              <a:t>  </a:t>
            </a:r>
            <a:r>
              <a:rPr lang="en-US" sz="1800" dirty="0">
                <a:solidFill>
                  <a:schemeClr val="accent3"/>
                </a:solidFill>
                <a:latin typeface="Andale Mono"/>
                <a:cs typeface="Andale Mono"/>
              </a:rPr>
              <a:t>field a1;</a:t>
            </a:r>
          </a:p>
          <a:p>
            <a:pPr algn="l"/>
            <a:r>
              <a:rPr lang="en-US" sz="1800" dirty="0">
                <a:solidFill>
                  <a:schemeClr val="accent3"/>
                </a:solidFill>
                <a:latin typeface="Andale Mono"/>
                <a:cs typeface="Andale Mono"/>
              </a:rPr>
              <a:t>    field a2;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  <a:latin typeface="Andale Mono"/>
                <a:cs typeface="Andale Mono"/>
              </a:rPr>
              <a:t>    method m1() {…}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  <a:latin typeface="Andale Mono"/>
                <a:cs typeface="Andale Mono"/>
              </a:rPr>
              <a:t>    method m2</a:t>
            </a:r>
            <a:r>
              <a:rPr lang="en-US" sz="1800" dirty="0" smtClean="0">
                <a:solidFill>
                  <a:schemeClr val="tx1"/>
                </a:solidFill>
                <a:latin typeface="Andale Mono"/>
                <a:cs typeface="Andale Mono"/>
              </a:rPr>
              <a:t>() </a:t>
            </a:r>
            <a:r>
              <a:rPr lang="en-US" sz="1800" dirty="0">
                <a:solidFill>
                  <a:schemeClr val="tx1"/>
                </a:solidFill>
                <a:latin typeface="Andale Mono"/>
                <a:cs typeface="Andale Mono"/>
              </a:rPr>
              <a:t>{…}</a:t>
            </a:r>
          </a:p>
          <a:p>
            <a:pPr algn="l"/>
            <a:r>
              <a:rPr lang="en-US" sz="1800" dirty="0" smtClean="0">
                <a:solidFill>
                  <a:schemeClr val="tx1"/>
                </a:solidFill>
                <a:latin typeface="Andale Mono"/>
                <a:cs typeface="Andale Mono"/>
              </a:rPr>
              <a:t>}</a:t>
            </a:r>
            <a:endParaRPr lang="en-US" sz="1800" dirty="0">
              <a:solidFill>
                <a:schemeClr val="tx1"/>
              </a:solidFill>
              <a:latin typeface="Andale Mono"/>
              <a:cs typeface="Andale Mon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75400" y="2435220"/>
            <a:ext cx="2803071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  <a:latin typeface="Andale Mono"/>
                <a:cs typeface="Andale Mono"/>
              </a:rPr>
              <a:t>class </a:t>
            </a:r>
            <a:r>
              <a:rPr lang="en-US" sz="1800" dirty="0" smtClean="0">
                <a:solidFill>
                  <a:schemeClr val="tx1"/>
                </a:solidFill>
                <a:latin typeface="Andale Mono"/>
                <a:cs typeface="Andale Mono"/>
              </a:rPr>
              <a:t>B extends A </a:t>
            </a:r>
            <a:r>
              <a:rPr lang="en-US" sz="1800" dirty="0">
                <a:solidFill>
                  <a:schemeClr val="tx1"/>
                </a:solidFill>
                <a:latin typeface="Andale Mono"/>
                <a:cs typeface="Andale Mono"/>
              </a:rPr>
              <a:t>{</a:t>
            </a:r>
          </a:p>
          <a:p>
            <a:pPr algn="l"/>
            <a:r>
              <a:rPr lang="en-US" sz="1800" dirty="0">
                <a:solidFill>
                  <a:srgbClr val="0000FF"/>
                </a:solidFill>
                <a:latin typeface="Andale Mono"/>
                <a:cs typeface="Andale Mono"/>
              </a:rPr>
              <a:t>    field </a:t>
            </a:r>
            <a:r>
              <a:rPr lang="en-US" sz="1800" dirty="0" smtClean="0">
                <a:solidFill>
                  <a:srgbClr val="0000FF"/>
                </a:solidFill>
                <a:latin typeface="Andale Mono"/>
                <a:cs typeface="Andale Mono"/>
              </a:rPr>
              <a:t>b1;</a:t>
            </a:r>
            <a:endParaRPr lang="en-US" sz="1800" dirty="0">
              <a:solidFill>
                <a:srgbClr val="0000FF"/>
              </a:solidFill>
              <a:latin typeface="Andale Mono"/>
              <a:cs typeface="Andale Mono"/>
            </a:endParaRPr>
          </a:p>
          <a:p>
            <a:pPr algn="l"/>
            <a:r>
              <a:rPr lang="en-US" sz="1800" dirty="0" smtClean="0">
                <a:solidFill>
                  <a:schemeClr val="tx1"/>
                </a:solidFill>
                <a:latin typeface="Andale Mono"/>
                <a:cs typeface="Andale Mono"/>
              </a:rPr>
              <a:t>    method m3(</a:t>
            </a:r>
            <a:r>
              <a:rPr lang="en-US" sz="1800" dirty="0">
                <a:solidFill>
                  <a:schemeClr val="tx1"/>
                </a:solidFill>
                <a:latin typeface="Andale Mono"/>
                <a:cs typeface="Andale Mono"/>
              </a:rPr>
              <a:t>) {…}</a:t>
            </a:r>
          </a:p>
          <a:p>
            <a:pPr algn="l"/>
            <a:r>
              <a:rPr lang="en-US" sz="1800" dirty="0" smtClean="0">
                <a:solidFill>
                  <a:schemeClr val="tx1"/>
                </a:solidFill>
                <a:latin typeface="Andale Mono"/>
                <a:cs typeface="Andale Mono"/>
              </a:rPr>
              <a:t>}</a:t>
            </a:r>
            <a:endParaRPr lang="en-US" sz="1800" dirty="0">
              <a:solidFill>
                <a:schemeClr val="tx1"/>
              </a:solidFill>
              <a:latin typeface="Andale Mono"/>
              <a:cs typeface="Andale Mono"/>
            </a:endParaRPr>
          </a:p>
        </p:txBody>
      </p:sp>
    </p:spTree>
    <p:extLst>
      <p:ext uri="{BB962C8B-B14F-4D97-AF65-F5344CB8AC3E}">
        <p14:creationId xmlns:p14="http://schemas.microsoft.com/office/powerpoint/2010/main" val="116606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uman-anatomy-vitruvian-man-2941659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0" y="2228668"/>
            <a:ext cx="812950" cy="794253"/>
          </a:xfrm>
          <a:prstGeom prst="rect">
            <a:avLst/>
          </a:prstGeom>
        </p:spPr>
      </p:pic>
      <p:pic>
        <p:nvPicPr>
          <p:cNvPr id="6" name="Picture 5" descr="Generators-generator_jd3000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0" y="3862623"/>
            <a:ext cx="882980" cy="7452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From regular expressions to NFA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Step 1: assign expression names and obtain pure regular expressions R</a:t>
            </a:r>
            <a:r>
              <a:rPr lang="en-US" baseline="-25000" dirty="0" smtClean="0"/>
              <a:t>1</a:t>
            </a:r>
            <a:r>
              <a:rPr lang="en-US" dirty="0" smtClean="0"/>
              <a:t>…</a:t>
            </a:r>
            <a:r>
              <a:rPr lang="en-US" dirty="0" err="1" smtClean="0"/>
              <a:t>R</a:t>
            </a:r>
            <a:r>
              <a:rPr lang="en-US" baseline="-25000" dirty="0" err="1" smtClean="0"/>
              <a:t>m</a:t>
            </a:r>
            <a:endParaRPr lang="en-US" baseline="-25000" dirty="0" smtClean="0"/>
          </a:p>
          <a:p>
            <a:endParaRPr lang="en-US" baseline="-25000" dirty="0" smtClean="0"/>
          </a:p>
          <a:p>
            <a:r>
              <a:rPr lang="en-US" dirty="0" smtClean="0">
                <a:solidFill>
                  <a:srgbClr val="1A8CFF"/>
                </a:solidFill>
              </a:rPr>
              <a:t>Step 2: construct an NFA </a:t>
            </a:r>
            <a:r>
              <a:rPr lang="en-US" dirty="0" err="1" smtClean="0">
                <a:solidFill>
                  <a:srgbClr val="1A8CFF"/>
                </a:solidFill>
              </a:rPr>
              <a:t>M</a:t>
            </a:r>
            <a:r>
              <a:rPr lang="en-US" baseline="-25000" dirty="0" err="1" smtClean="0">
                <a:solidFill>
                  <a:srgbClr val="1A8CFF"/>
                </a:solidFill>
              </a:rPr>
              <a:t>i</a:t>
            </a:r>
            <a:r>
              <a:rPr lang="en-US" dirty="0" smtClean="0">
                <a:solidFill>
                  <a:srgbClr val="1A8CFF"/>
                </a:solidFill>
              </a:rPr>
              <a:t> for each regular expression </a:t>
            </a:r>
            <a:r>
              <a:rPr lang="en-US" dirty="0" err="1" smtClean="0">
                <a:solidFill>
                  <a:srgbClr val="1A8CFF"/>
                </a:solidFill>
              </a:rPr>
              <a:t>R</a:t>
            </a:r>
            <a:r>
              <a:rPr lang="en-US" baseline="-25000" dirty="0" err="1" smtClean="0">
                <a:solidFill>
                  <a:srgbClr val="1A8CFF"/>
                </a:solidFill>
              </a:rPr>
              <a:t>i</a:t>
            </a:r>
            <a:endParaRPr lang="en-US" baseline="-25000" dirty="0" smtClean="0">
              <a:solidFill>
                <a:srgbClr val="1A8CFF"/>
              </a:solidFill>
            </a:endParaRPr>
          </a:p>
          <a:p>
            <a:r>
              <a:rPr lang="en-US" dirty="0" smtClean="0">
                <a:solidFill>
                  <a:srgbClr val="1A8CFF"/>
                </a:solidFill>
              </a:rPr>
              <a:t>Step 3: combine all </a:t>
            </a:r>
            <a:r>
              <a:rPr lang="en-US" dirty="0" err="1" smtClean="0">
                <a:solidFill>
                  <a:srgbClr val="1A8CFF"/>
                </a:solidFill>
              </a:rPr>
              <a:t>M</a:t>
            </a:r>
            <a:r>
              <a:rPr lang="en-US" baseline="-25000" dirty="0" err="1" smtClean="0">
                <a:solidFill>
                  <a:srgbClr val="1A8CFF"/>
                </a:solidFill>
              </a:rPr>
              <a:t>i</a:t>
            </a:r>
            <a:r>
              <a:rPr lang="en-US" dirty="0" smtClean="0">
                <a:solidFill>
                  <a:srgbClr val="1A8CFF"/>
                </a:solidFill>
              </a:rPr>
              <a:t> into a single NFA</a:t>
            </a:r>
          </a:p>
          <a:p>
            <a:endParaRPr lang="en-US" dirty="0" smtClean="0"/>
          </a:p>
          <a:p>
            <a:r>
              <a:rPr lang="en-US" i="1" dirty="0" smtClean="0">
                <a:solidFill>
                  <a:srgbClr val="1A8CFF"/>
                </a:solidFill>
              </a:rPr>
              <a:t>Ambiguity resolution: prefer longest accepting word</a:t>
            </a:r>
            <a:endParaRPr lang="en-US" i="1" dirty="0">
              <a:solidFill>
                <a:srgbClr val="1A8C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06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fields</a:t>
            </a:r>
            <a:br>
              <a:rPr lang="en-US" dirty="0" smtClean="0"/>
            </a:br>
            <a:r>
              <a:rPr lang="en-US" sz="2400" dirty="0" smtClean="0"/>
              <a:t>Fields aka Data members, instance variables</a:t>
            </a:r>
            <a:endParaRPr lang="en-US" sz="2400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693152" y="1622385"/>
            <a:ext cx="7772400" cy="4114800"/>
          </a:xfrm>
        </p:spPr>
        <p:txBody>
          <a:bodyPr/>
          <a:lstStyle/>
          <a:p>
            <a:r>
              <a:rPr lang="en-US" sz="2400" dirty="0" smtClean="0"/>
              <a:t>Adds more information to the inherited class</a:t>
            </a:r>
          </a:p>
          <a:p>
            <a:pPr lvl="1"/>
            <a:r>
              <a:rPr lang="en-US" sz="2000" dirty="0" smtClean="0"/>
              <a:t>“Prefixing” fields ensures consistency 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150</a:t>
            </a:fld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959223" y="2437034"/>
            <a:ext cx="2803071" cy="175432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  <a:latin typeface="Andale Mono"/>
                <a:cs typeface="Andale Mono"/>
              </a:rPr>
              <a:t>class A {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  <a:latin typeface="Andale Mono"/>
                <a:cs typeface="Andale Mono"/>
              </a:rPr>
              <a:t>  </a:t>
            </a:r>
            <a:r>
              <a:rPr lang="en-US" sz="1800" dirty="0">
                <a:solidFill>
                  <a:srgbClr val="0000FF"/>
                </a:solidFill>
                <a:latin typeface="Andale Mono"/>
                <a:cs typeface="Andale Mono"/>
              </a:rPr>
              <a:t>  </a:t>
            </a:r>
            <a:r>
              <a:rPr lang="en-US" sz="1800" dirty="0">
                <a:solidFill>
                  <a:schemeClr val="accent3"/>
                </a:solidFill>
                <a:latin typeface="Andale Mono"/>
                <a:cs typeface="Andale Mono"/>
              </a:rPr>
              <a:t>field a1;</a:t>
            </a:r>
          </a:p>
          <a:p>
            <a:pPr algn="l"/>
            <a:r>
              <a:rPr lang="en-US" sz="1800" dirty="0">
                <a:solidFill>
                  <a:schemeClr val="accent3"/>
                </a:solidFill>
                <a:latin typeface="Andale Mono"/>
                <a:cs typeface="Andale Mono"/>
              </a:rPr>
              <a:t>    field a2;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  <a:latin typeface="Andale Mono"/>
                <a:cs typeface="Andale Mono"/>
              </a:rPr>
              <a:t>    method m1() {…}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  <a:latin typeface="Andale Mono"/>
                <a:cs typeface="Andale Mono"/>
              </a:rPr>
              <a:t>    method m2</a:t>
            </a:r>
            <a:r>
              <a:rPr lang="en-US" sz="1800" dirty="0" smtClean="0">
                <a:solidFill>
                  <a:schemeClr val="tx1"/>
                </a:solidFill>
                <a:latin typeface="Andale Mono"/>
                <a:cs typeface="Andale Mono"/>
              </a:rPr>
              <a:t>() </a:t>
            </a:r>
            <a:r>
              <a:rPr lang="en-US" sz="1800" dirty="0">
                <a:solidFill>
                  <a:schemeClr val="tx1"/>
                </a:solidFill>
                <a:latin typeface="Andale Mono"/>
                <a:cs typeface="Andale Mono"/>
              </a:rPr>
              <a:t>{…}</a:t>
            </a:r>
          </a:p>
          <a:p>
            <a:pPr algn="l"/>
            <a:r>
              <a:rPr lang="en-US" sz="1800" dirty="0" smtClean="0">
                <a:solidFill>
                  <a:schemeClr val="tx1"/>
                </a:solidFill>
                <a:latin typeface="Andale Mono"/>
                <a:cs typeface="Andale Mono"/>
              </a:rPr>
              <a:t>}</a:t>
            </a:r>
            <a:endParaRPr lang="en-US" sz="1800" dirty="0">
              <a:solidFill>
                <a:schemeClr val="tx1"/>
              </a:solidFill>
              <a:latin typeface="Andale Mono"/>
              <a:cs typeface="Andale Mono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275400" y="2435220"/>
            <a:ext cx="2803071" cy="14773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  <a:latin typeface="Andale Mono"/>
                <a:cs typeface="Andale Mono"/>
              </a:rPr>
              <a:t>class </a:t>
            </a:r>
            <a:r>
              <a:rPr lang="en-US" sz="1800" dirty="0" smtClean="0">
                <a:solidFill>
                  <a:schemeClr val="tx1"/>
                </a:solidFill>
                <a:latin typeface="Andale Mono"/>
                <a:cs typeface="Andale Mono"/>
              </a:rPr>
              <a:t>B extends A </a:t>
            </a:r>
            <a:r>
              <a:rPr lang="en-US" sz="1800" dirty="0">
                <a:solidFill>
                  <a:schemeClr val="tx1"/>
                </a:solidFill>
                <a:latin typeface="Andale Mono"/>
                <a:cs typeface="Andale Mono"/>
              </a:rPr>
              <a:t>{</a:t>
            </a:r>
          </a:p>
          <a:p>
            <a:pPr algn="l"/>
            <a:r>
              <a:rPr lang="en-US" sz="1800" dirty="0">
                <a:solidFill>
                  <a:srgbClr val="0000FF"/>
                </a:solidFill>
                <a:latin typeface="Andale Mono"/>
                <a:cs typeface="Andale Mono"/>
              </a:rPr>
              <a:t>    field </a:t>
            </a:r>
            <a:r>
              <a:rPr lang="en-US" sz="1800" dirty="0" smtClean="0">
                <a:solidFill>
                  <a:srgbClr val="0000FF"/>
                </a:solidFill>
                <a:latin typeface="Andale Mono"/>
                <a:cs typeface="Andale Mono"/>
              </a:rPr>
              <a:t>b1;</a:t>
            </a:r>
            <a:endParaRPr lang="en-US" sz="1800" dirty="0">
              <a:solidFill>
                <a:srgbClr val="0000FF"/>
              </a:solidFill>
              <a:latin typeface="Andale Mono"/>
              <a:cs typeface="Andale Mono"/>
            </a:endParaRPr>
          </a:p>
          <a:p>
            <a:pPr algn="l"/>
            <a:r>
              <a:rPr lang="en-US" sz="1800" dirty="0" smtClean="0">
                <a:solidFill>
                  <a:schemeClr val="tx1"/>
                </a:solidFill>
                <a:latin typeface="Andale Mono"/>
                <a:cs typeface="Andale Mono"/>
              </a:rPr>
              <a:t>    method m2() {…}</a:t>
            </a:r>
          </a:p>
          <a:p>
            <a:pPr algn="l"/>
            <a:r>
              <a:rPr lang="en-US" sz="1800" dirty="0" smtClean="0">
                <a:solidFill>
                  <a:schemeClr val="tx1"/>
                </a:solidFill>
                <a:latin typeface="Andale Mono"/>
                <a:cs typeface="Andale Mono"/>
              </a:rPr>
              <a:t>    </a:t>
            </a:r>
            <a:r>
              <a:rPr lang="en-US" sz="1800" dirty="0">
                <a:solidFill>
                  <a:schemeClr val="tx1"/>
                </a:solidFill>
                <a:latin typeface="Andale Mono"/>
                <a:cs typeface="Andale Mono"/>
              </a:rPr>
              <a:t>method m3() {…}</a:t>
            </a:r>
          </a:p>
          <a:p>
            <a:pPr algn="l"/>
            <a:r>
              <a:rPr lang="en-US" sz="1800" dirty="0" smtClean="0">
                <a:solidFill>
                  <a:schemeClr val="tx1"/>
                </a:solidFill>
                <a:latin typeface="Andale Mono"/>
                <a:cs typeface="Andale Mono"/>
              </a:rPr>
              <a:t>}</a:t>
            </a:r>
            <a:endParaRPr lang="en-US" sz="1800" dirty="0">
              <a:solidFill>
                <a:schemeClr val="tx1"/>
              </a:solidFill>
              <a:latin typeface="Andale Mono"/>
              <a:cs typeface="Andale Mon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0746" y="4374430"/>
            <a:ext cx="2986306" cy="1815882"/>
          </a:xfrm>
          <a:prstGeom prst="rect">
            <a:avLst/>
          </a:prstGeom>
          <a:solidFill>
            <a:srgbClr val="EBF1DE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600" dirty="0" err="1" smtClean="0">
                <a:solidFill>
                  <a:schemeClr val="tx1"/>
                </a:solidFill>
                <a:latin typeface="Andale Mono"/>
                <a:cs typeface="Andale Mono"/>
              </a:rPr>
              <a:t>typedef</a:t>
            </a:r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Andale Mono"/>
                <a:cs typeface="Andale Mono"/>
              </a:rPr>
              <a:t>struct</a:t>
            </a:r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  </a:t>
            </a:r>
            <a:r>
              <a:rPr lang="en-US" sz="1600" dirty="0">
                <a:solidFill>
                  <a:schemeClr val="tx1"/>
                </a:solidFill>
                <a:latin typeface="Andale Mono"/>
                <a:cs typeface="Andale Mono"/>
              </a:rPr>
              <a:t>{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  <a:latin typeface="Andale Mono"/>
                <a:cs typeface="Andale Mono"/>
              </a:rPr>
              <a:t>    </a:t>
            </a:r>
            <a:r>
              <a:rPr lang="en-US" sz="1600" dirty="0">
                <a:solidFill>
                  <a:srgbClr val="008000"/>
                </a:solidFill>
                <a:latin typeface="Andale Mono"/>
                <a:cs typeface="Andale Mono"/>
              </a:rPr>
              <a:t>field a1;</a:t>
            </a:r>
          </a:p>
          <a:p>
            <a:pPr algn="l"/>
            <a:r>
              <a:rPr lang="en-US" sz="1600" dirty="0">
                <a:solidFill>
                  <a:srgbClr val="008000"/>
                </a:solidFill>
                <a:latin typeface="Andale Mono"/>
                <a:cs typeface="Andale Mono"/>
              </a:rPr>
              <a:t>    field a2</a:t>
            </a:r>
            <a:r>
              <a:rPr lang="en-US" sz="1600" dirty="0" smtClean="0">
                <a:solidFill>
                  <a:srgbClr val="008000"/>
                </a:solidFill>
                <a:latin typeface="Andale Mono"/>
                <a:cs typeface="Andale Mono"/>
              </a:rPr>
              <a:t>;</a:t>
            </a:r>
          </a:p>
          <a:p>
            <a:pPr algn="l"/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} A;</a:t>
            </a:r>
          </a:p>
          <a:p>
            <a:pPr algn="l"/>
            <a:endParaRPr lang="en-US" sz="1600" dirty="0" smtClean="0">
              <a:solidFill>
                <a:schemeClr val="tx1"/>
              </a:solidFill>
              <a:latin typeface="Andale Mono"/>
              <a:cs typeface="Andale Mono"/>
            </a:endParaRPr>
          </a:p>
          <a:p>
            <a:pPr algn="l"/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void m1A_A(A* this){</a:t>
            </a:r>
            <a:r>
              <a:rPr lang="en-US" sz="1600" dirty="0">
                <a:solidFill>
                  <a:schemeClr val="tx1"/>
                </a:solidFill>
                <a:latin typeface="Andale Mono"/>
                <a:cs typeface="Andale Mono"/>
              </a:rPr>
              <a:t>…}</a:t>
            </a:r>
          </a:p>
          <a:p>
            <a:pPr algn="l"/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void </a:t>
            </a:r>
            <a:r>
              <a:rPr lang="en-US" sz="1600" dirty="0">
                <a:solidFill>
                  <a:schemeClr val="tx1"/>
                </a:solidFill>
                <a:latin typeface="Andale Mono"/>
                <a:cs typeface="Andale Mono"/>
              </a:rPr>
              <a:t>m2A_A(A* this</a:t>
            </a:r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){</a:t>
            </a:r>
            <a:r>
              <a:rPr lang="en-US" sz="1600" dirty="0">
                <a:solidFill>
                  <a:schemeClr val="tx1"/>
                </a:solidFill>
                <a:latin typeface="Andale Mono"/>
                <a:cs typeface="Andale Mono"/>
              </a:rPr>
              <a:t>…}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86923" y="4372616"/>
            <a:ext cx="3178629" cy="2062103"/>
          </a:xfrm>
          <a:prstGeom prst="rect">
            <a:avLst/>
          </a:prstGeom>
          <a:solidFill>
            <a:srgbClr val="EBF1DE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600" dirty="0" err="1" smtClean="0">
                <a:solidFill>
                  <a:schemeClr val="tx1"/>
                </a:solidFill>
                <a:latin typeface="Andale Mono"/>
                <a:cs typeface="Andale Mono"/>
              </a:rPr>
              <a:t>typedef</a:t>
            </a:r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ndale Mono"/>
                <a:cs typeface="Andale Mono"/>
              </a:rPr>
              <a:t>struct</a:t>
            </a:r>
            <a:r>
              <a:rPr lang="en-US" sz="1600" dirty="0">
                <a:solidFill>
                  <a:schemeClr val="tx1"/>
                </a:solidFill>
                <a:latin typeface="Andale Mono"/>
                <a:cs typeface="Andale Mono"/>
              </a:rPr>
              <a:t>  {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  <a:latin typeface="Andale Mono"/>
                <a:cs typeface="Andale Mono"/>
              </a:rPr>
              <a:t>   </a:t>
            </a:r>
            <a:r>
              <a:rPr lang="en-US" sz="1600" dirty="0">
                <a:solidFill>
                  <a:srgbClr val="008000"/>
                </a:solidFill>
                <a:latin typeface="Andale Mono"/>
                <a:cs typeface="Andale Mono"/>
              </a:rPr>
              <a:t> field </a:t>
            </a:r>
            <a:r>
              <a:rPr lang="en-US" sz="1600" dirty="0" smtClean="0">
                <a:solidFill>
                  <a:srgbClr val="008000"/>
                </a:solidFill>
                <a:latin typeface="Andale Mono"/>
                <a:cs typeface="Andale Mono"/>
              </a:rPr>
              <a:t>a1;</a:t>
            </a:r>
            <a:endParaRPr lang="en-US" sz="1600" dirty="0">
              <a:solidFill>
                <a:srgbClr val="008000"/>
              </a:solidFill>
              <a:latin typeface="Andale Mono"/>
              <a:cs typeface="Andale Mono"/>
            </a:endParaRPr>
          </a:p>
          <a:p>
            <a:pPr algn="l"/>
            <a:r>
              <a:rPr lang="en-US" sz="1600" dirty="0">
                <a:solidFill>
                  <a:srgbClr val="008000"/>
                </a:solidFill>
                <a:latin typeface="Andale Mono"/>
                <a:cs typeface="Andale Mono"/>
              </a:rPr>
              <a:t>    field a2</a:t>
            </a:r>
            <a:r>
              <a:rPr lang="en-US" sz="1600" dirty="0" smtClean="0">
                <a:solidFill>
                  <a:srgbClr val="008000"/>
                </a:solidFill>
                <a:latin typeface="Andale Mono"/>
                <a:cs typeface="Andale Mono"/>
              </a:rPr>
              <a:t>;</a:t>
            </a:r>
          </a:p>
          <a:p>
            <a:pPr algn="l"/>
            <a:r>
              <a:rPr lang="en-US" sz="1600" dirty="0">
                <a:solidFill>
                  <a:schemeClr val="accent4"/>
                </a:solidFill>
                <a:latin typeface="Andale Mono"/>
                <a:cs typeface="Andale Mono"/>
              </a:rPr>
              <a:t> </a:t>
            </a:r>
            <a:r>
              <a:rPr lang="en-US" sz="1600" dirty="0" smtClean="0">
                <a:solidFill>
                  <a:schemeClr val="accent4"/>
                </a:solidFill>
                <a:latin typeface="Andale Mono"/>
                <a:cs typeface="Andale Mono"/>
              </a:rPr>
              <a:t>   field b1;</a:t>
            </a:r>
            <a:endParaRPr lang="en-US" sz="1600" dirty="0">
              <a:solidFill>
                <a:schemeClr val="accent4"/>
              </a:solidFill>
              <a:latin typeface="Andale Mono"/>
              <a:cs typeface="Andale Mono"/>
            </a:endParaRPr>
          </a:p>
          <a:p>
            <a:pPr algn="l"/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} B;</a:t>
            </a:r>
          </a:p>
          <a:p>
            <a:pPr algn="l"/>
            <a:endParaRPr lang="en-US" sz="1600" dirty="0" smtClean="0">
              <a:solidFill>
                <a:schemeClr val="tx1"/>
              </a:solidFill>
              <a:latin typeface="Andale Mono"/>
              <a:cs typeface="Andale Mono"/>
            </a:endParaRPr>
          </a:p>
          <a:p>
            <a:pPr algn="l"/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void m2A_B(B* </a:t>
            </a:r>
            <a:r>
              <a:rPr lang="en-US" sz="1600" dirty="0">
                <a:solidFill>
                  <a:schemeClr val="tx1"/>
                </a:solidFill>
                <a:latin typeface="Andale Mono"/>
                <a:cs typeface="Andale Mono"/>
              </a:rPr>
              <a:t>this) {…}</a:t>
            </a:r>
          </a:p>
          <a:p>
            <a:pPr algn="l"/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void m3B_B(B* </a:t>
            </a:r>
            <a:r>
              <a:rPr lang="en-US" sz="1600" dirty="0">
                <a:solidFill>
                  <a:schemeClr val="tx1"/>
                </a:solidFill>
                <a:latin typeface="Andale Mono"/>
                <a:cs typeface="Andale Mono"/>
              </a:rPr>
              <a:t>this) {…</a:t>
            </a:r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}</a:t>
            </a:r>
            <a:endParaRPr lang="en-US" sz="1600" dirty="0">
              <a:solidFill>
                <a:schemeClr val="tx1"/>
              </a:solidFill>
              <a:latin typeface="Andale Mono"/>
              <a:cs typeface="Andale Mono"/>
            </a:endParaRPr>
          </a:p>
        </p:txBody>
      </p:sp>
    </p:spTree>
    <p:extLst>
      <p:ext uri="{BB962C8B-B14F-4D97-AF65-F5344CB8AC3E}">
        <p14:creationId xmlns:p14="http://schemas.microsoft.com/office/powerpoint/2010/main" val="11855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Method Overriding</a:t>
            </a:r>
            <a:endParaRPr lang="en-US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Redefines functionality</a:t>
            </a:r>
          </a:p>
          <a:p>
            <a:pPr lvl="1"/>
            <a:r>
              <a:rPr lang="en-US" smtClean="0"/>
              <a:t>More specific</a:t>
            </a:r>
          </a:p>
          <a:p>
            <a:pPr lvl="1"/>
            <a:r>
              <a:rPr lang="en-US" smtClean="0"/>
              <a:t>Can access additional fields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151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23905" y="3824414"/>
            <a:ext cx="2803071" cy="175432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  <a:latin typeface="Andale Mono"/>
                <a:cs typeface="Andale Mono"/>
              </a:rPr>
              <a:t>class A {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  <a:latin typeface="Andale Mono"/>
                <a:cs typeface="Andale Mono"/>
              </a:rPr>
              <a:t>    field a1;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  <a:latin typeface="Andale Mono"/>
                <a:cs typeface="Andale Mono"/>
              </a:rPr>
              <a:t>    field a2;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  <a:latin typeface="Andale Mono"/>
                <a:cs typeface="Andale Mono"/>
              </a:rPr>
              <a:t>    method m1() {…}</a:t>
            </a:r>
          </a:p>
          <a:p>
            <a:pPr algn="l"/>
            <a:r>
              <a:rPr lang="en-US" sz="1800" dirty="0">
                <a:solidFill>
                  <a:srgbClr val="F02E00"/>
                </a:solidFill>
                <a:latin typeface="Andale Mono"/>
                <a:cs typeface="Andale Mono"/>
              </a:rPr>
              <a:t>    method m2</a:t>
            </a:r>
            <a:r>
              <a:rPr lang="en-US" sz="1800" dirty="0" smtClean="0">
                <a:solidFill>
                  <a:srgbClr val="F02E00"/>
                </a:solidFill>
                <a:latin typeface="Andale Mono"/>
                <a:cs typeface="Andale Mono"/>
              </a:rPr>
              <a:t>() </a:t>
            </a:r>
            <a:r>
              <a:rPr lang="en-US" sz="1800" dirty="0">
                <a:solidFill>
                  <a:srgbClr val="F02E00"/>
                </a:solidFill>
                <a:latin typeface="Andale Mono"/>
                <a:cs typeface="Andale Mono"/>
              </a:rPr>
              <a:t>{…}</a:t>
            </a:r>
          </a:p>
          <a:p>
            <a:pPr algn="l"/>
            <a:r>
              <a:rPr lang="en-US" sz="1800" dirty="0" smtClean="0">
                <a:solidFill>
                  <a:schemeClr val="tx1"/>
                </a:solidFill>
                <a:latin typeface="Andale Mono"/>
                <a:cs typeface="Andale Mono"/>
              </a:rPr>
              <a:t>}</a:t>
            </a:r>
            <a:endParaRPr lang="en-US" sz="1800" dirty="0">
              <a:solidFill>
                <a:schemeClr val="tx1"/>
              </a:solidFill>
              <a:latin typeface="Andale Mono"/>
              <a:cs typeface="Andale Mon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40082" y="3822600"/>
            <a:ext cx="2803071" cy="203132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  <a:latin typeface="Andale Mono"/>
                <a:cs typeface="Andale Mono"/>
              </a:rPr>
              <a:t>class </a:t>
            </a:r>
            <a:r>
              <a:rPr lang="en-US" sz="1800" dirty="0" smtClean="0">
                <a:solidFill>
                  <a:schemeClr val="tx1"/>
                </a:solidFill>
                <a:latin typeface="Andale Mono"/>
                <a:cs typeface="Andale Mono"/>
              </a:rPr>
              <a:t>B extends A </a:t>
            </a:r>
            <a:r>
              <a:rPr lang="en-US" sz="1800" dirty="0">
                <a:solidFill>
                  <a:schemeClr val="tx1"/>
                </a:solidFill>
                <a:latin typeface="Andale Mono"/>
                <a:cs typeface="Andale Mono"/>
              </a:rPr>
              <a:t>{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  <a:latin typeface="Andale Mono"/>
                <a:cs typeface="Andale Mono"/>
              </a:rPr>
              <a:t>    field </a:t>
            </a:r>
            <a:r>
              <a:rPr lang="en-US" sz="1800" dirty="0" smtClean="0">
                <a:solidFill>
                  <a:schemeClr val="tx1"/>
                </a:solidFill>
                <a:latin typeface="Andale Mono"/>
                <a:cs typeface="Andale Mono"/>
              </a:rPr>
              <a:t>b1;</a:t>
            </a:r>
            <a:endParaRPr lang="en-US" sz="1800" dirty="0">
              <a:solidFill>
                <a:schemeClr val="tx1"/>
              </a:solidFill>
              <a:latin typeface="Andale Mono"/>
              <a:cs typeface="Andale Mono"/>
            </a:endParaRPr>
          </a:p>
          <a:p>
            <a:pPr algn="l"/>
            <a:r>
              <a:rPr lang="en-US" sz="1800" dirty="0" smtClean="0">
                <a:solidFill>
                  <a:schemeClr val="tx1"/>
                </a:solidFill>
                <a:latin typeface="Andale Mono"/>
                <a:cs typeface="Andale Mono"/>
              </a:rPr>
              <a:t>    </a:t>
            </a:r>
            <a:r>
              <a:rPr lang="en-US" sz="1800" dirty="0" smtClean="0">
                <a:solidFill>
                  <a:srgbClr val="F02E00"/>
                </a:solidFill>
                <a:latin typeface="Andale Mono"/>
                <a:cs typeface="Andale Mono"/>
              </a:rPr>
              <a:t>method m2() {</a:t>
            </a:r>
          </a:p>
          <a:p>
            <a:pPr algn="l"/>
            <a:r>
              <a:rPr lang="en-US" sz="1800" dirty="0">
                <a:solidFill>
                  <a:srgbClr val="F02E00"/>
                </a:solidFill>
                <a:latin typeface="Andale Mono"/>
                <a:cs typeface="Andale Mono"/>
              </a:rPr>
              <a:t> </a:t>
            </a:r>
            <a:r>
              <a:rPr lang="en-US" sz="1800" dirty="0" smtClean="0">
                <a:solidFill>
                  <a:srgbClr val="F02E00"/>
                </a:solidFill>
                <a:latin typeface="Andale Mono"/>
                <a:cs typeface="Andale Mono"/>
              </a:rPr>
              <a:t>       … b1 …</a:t>
            </a:r>
          </a:p>
          <a:p>
            <a:pPr algn="l"/>
            <a:r>
              <a:rPr lang="en-US" sz="1800" dirty="0">
                <a:solidFill>
                  <a:srgbClr val="F02E00"/>
                </a:solidFill>
                <a:latin typeface="Andale Mono"/>
                <a:cs typeface="Andale Mono"/>
              </a:rPr>
              <a:t> </a:t>
            </a:r>
            <a:r>
              <a:rPr lang="en-US" sz="1800" dirty="0" smtClean="0">
                <a:solidFill>
                  <a:srgbClr val="F02E00"/>
                </a:solidFill>
                <a:latin typeface="Andale Mono"/>
                <a:cs typeface="Andale Mono"/>
              </a:rPr>
              <a:t>   }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  <a:latin typeface="Andale Mono"/>
                <a:cs typeface="Andale Mono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Andale Mono"/>
                <a:cs typeface="Andale Mono"/>
              </a:rPr>
              <a:t>   method m3(</a:t>
            </a:r>
            <a:r>
              <a:rPr lang="en-US" sz="1800" dirty="0">
                <a:solidFill>
                  <a:schemeClr val="tx1"/>
                </a:solidFill>
                <a:latin typeface="Andale Mono"/>
                <a:cs typeface="Andale Mono"/>
              </a:rPr>
              <a:t>) {…}</a:t>
            </a:r>
          </a:p>
          <a:p>
            <a:pPr algn="l"/>
            <a:r>
              <a:rPr lang="en-US" sz="1800" dirty="0" smtClean="0">
                <a:solidFill>
                  <a:schemeClr val="tx1"/>
                </a:solidFill>
                <a:latin typeface="Andale Mono"/>
                <a:cs typeface="Andale Mono"/>
              </a:rPr>
              <a:t>}</a:t>
            </a:r>
            <a:endParaRPr lang="en-US" sz="1800" dirty="0">
              <a:solidFill>
                <a:schemeClr val="tx1"/>
              </a:solidFill>
              <a:latin typeface="Andale Mono"/>
              <a:cs typeface="Andale Mono"/>
            </a:endParaRPr>
          </a:p>
        </p:txBody>
      </p:sp>
    </p:spTree>
    <p:extLst>
      <p:ext uri="{BB962C8B-B14F-4D97-AF65-F5344CB8AC3E}">
        <p14:creationId xmlns:p14="http://schemas.microsoft.com/office/powerpoint/2010/main" val="188733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Handling Polymorphism</a:t>
            </a:r>
            <a:endParaRPr lang="en-US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When a class B extends a class A</a:t>
            </a:r>
          </a:p>
          <a:p>
            <a:pPr lvl="1"/>
            <a:r>
              <a:rPr lang="en-US" sz="2000" dirty="0" smtClean="0"/>
              <a:t>variable of type pointer to A may actually refer to object of type B</a:t>
            </a:r>
          </a:p>
          <a:p>
            <a:r>
              <a:rPr lang="en-US" sz="2400" dirty="0" err="1" smtClean="0"/>
              <a:t>Upcasting</a:t>
            </a:r>
            <a:r>
              <a:rPr lang="en-US" sz="2400" dirty="0" smtClean="0"/>
              <a:t> from a subclass to a superclass</a:t>
            </a:r>
          </a:p>
          <a:p>
            <a:r>
              <a:rPr lang="en-US" sz="2400" dirty="0" smtClean="0"/>
              <a:t>Prefixing fields guarantees validity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152</a:t>
            </a:fld>
            <a:endParaRPr lang="en-US"/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409474" y="3829957"/>
            <a:ext cx="2376487" cy="861774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rtl="0" eaLnBrk="1" hangingPunct="1">
              <a:spcBef>
                <a:spcPct val="50000"/>
              </a:spcBef>
            </a:pPr>
            <a:r>
              <a:rPr lang="en-US" sz="2000" dirty="0">
                <a:latin typeface="+mn-lt"/>
              </a:rPr>
              <a:t>class B *b = …;</a:t>
            </a:r>
          </a:p>
          <a:p>
            <a:pPr algn="l" rtl="0" eaLnBrk="1" hangingPunct="1">
              <a:spcBef>
                <a:spcPct val="50000"/>
              </a:spcBef>
            </a:pPr>
            <a:r>
              <a:rPr lang="en-US" sz="2000" dirty="0">
                <a:latin typeface="+mn-lt"/>
              </a:rPr>
              <a:t>class A *a = b ;</a:t>
            </a:r>
          </a:p>
        </p:txBody>
      </p:sp>
      <p:sp>
        <p:nvSpPr>
          <p:cNvPr id="24586" name="Text Box 6"/>
          <p:cNvSpPr txBox="1">
            <a:spLocks noChangeArrowheads="1"/>
          </p:cNvSpPr>
          <p:nvPr/>
        </p:nvSpPr>
        <p:spPr bwMode="auto">
          <a:xfrm>
            <a:off x="5185682" y="5250319"/>
            <a:ext cx="1187450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>
                <a:solidFill>
                  <a:schemeClr val="accent1"/>
                </a:solidFill>
                <a:latin typeface="+mn-lt"/>
              </a:rPr>
              <a:t>a1</a:t>
            </a:r>
          </a:p>
        </p:txBody>
      </p:sp>
      <p:sp>
        <p:nvSpPr>
          <p:cNvPr id="24587" name="Text Box 7"/>
          <p:cNvSpPr txBox="1">
            <a:spLocks noChangeArrowheads="1"/>
          </p:cNvSpPr>
          <p:nvPr/>
        </p:nvSpPr>
        <p:spPr bwMode="auto">
          <a:xfrm>
            <a:off x="5185682" y="5709103"/>
            <a:ext cx="1187450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>
                <a:solidFill>
                  <a:schemeClr val="accent1"/>
                </a:solidFill>
                <a:latin typeface="+mn-lt"/>
              </a:rPr>
              <a:t>a2</a:t>
            </a:r>
          </a:p>
        </p:txBody>
      </p:sp>
      <p:sp>
        <p:nvSpPr>
          <p:cNvPr id="24588" name="Text Box 8"/>
          <p:cNvSpPr txBox="1">
            <a:spLocks noChangeArrowheads="1"/>
          </p:cNvSpPr>
          <p:nvPr/>
        </p:nvSpPr>
        <p:spPr bwMode="auto">
          <a:xfrm>
            <a:off x="5185682" y="6169247"/>
            <a:ext cx="1187450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>
                <a:latin typeface="+mn-lt"/>
              </a:rPr>
              <a:t>b1</a:t>
            </a:r>
          </a:p>
        </p:txBody>
      </p:sp>
      <p:sp>
        <p:nvSpPr>
          <p:cNvPr id="24589" name="Line 9"/>
          <p:cNvSpPr>
            <a:spLocks noChangeShapeType="1"/>
          </p:cNvSpPr>
          <p:nvPr/>
        </p:nvSpPr>
        <p:spPr bwMode="auto">
          <a:xfrm>
            <a:off x="3937000" y="5442857"/>
            <a:ext cx="1248682" cy="1383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24590" name="Text Box 10"/>
          <p:cNvSpPr txBox="1">
            <a:spLocks noChangeArrowheads="1"/>
          </p:cNvSpPr>
          <p:nvPr/>
        </p:nvSpPr>
        <p:spPr bwMode="auto">
          <a:xfrm>
            <a:off x="2435906" y="5223328"/>
            <a:ext cx="16192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+mn-lt"/>
              </a:rPr>
              <a:t>Pointer to B</a:t>
            </a:r>
          </a:p>
        </p:txBody>
      </p:sp>
      <p:sp>
        <p:nvSpPr>
          <p:cNvPr id="24591" name="Text Box 11"/>
          <p:cNvSpPr txBox="1">
            <a:spLocks noChangeArrowheads="1"/>
          </p:cNvSpPr>
          <p:nvPr/>
        </p:nvSpPr>
        <p:spPr bwMode="auto">
          <a:xfrm>
            <a:off x="2510749" y="5547859"/>
            <a:ext cx="22685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solidFill>
                  <a:schemeClr val="accent1"/>
                </a:solidFill>
                <a:latin typeface="+mn-lt"/>
              </a:rPr>
              <a:t>Pointer to A inside </a:t>
            </a:r>
            <a:r>
              <a:rPr lang="en-US" sz="1800" dirty="0" smtClean="0">
                <a:solidFill>
                  <a:schemeClr val="accent1"/>
                </a:solidFill>
                <a:latin typeface="+mn-lt"/>
              </a:rPr>
              <a:t>B (also)</a:t>
            </a:r>
            <a:endParaRPr lang="en-US" sz="18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4584" name="Text Box 5"/>
          <p:cNvSpPr txBox="1">
            <a:spLocks noChangeArrowheads="1"/>
          </p:cNvSpPr>
          <p:nvPr/>
        </p:nvSpPr>
        <p:spPr bwMode="auto">
          <a:xfrm>
            <a:off x="3912283" y="4290109"/>
            <a:ext cx="4932363" cy="4000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dirty="0" err="1" smtClean="0">
                <a:latin typeface="+mn-lt"/>
              </a:rPr>
              <a:t>classA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>
                <a:latin typeface="+mn-lt"/>
              </a:rPr>
              <a:t>*</a:t>
            </a:r>
            <a:r>
              <a:rPr lang="en-US" sz="2000" dirty="0" smtClean="0">
                <a:latin typeface="+mn-lt"/>
              </a:rPr>
              <a:t>a = </a:t>
            </a:r>
            <a:r>
              <a:rPr lang="en-US" sz="2000" dirty="0" err="1" smtClean="0">
                <a:latin typeface="+mn-lt"/>
              </a:rPr>
              <a:t>convert_ptr_to_B_to_ptr_A</a:t>
            </a:r>
            <a:r>
              <a:rPr lang="en-US" sz="2000" dirty="0">
                <a:latin typeface="+mn-lt"/>
              </a:rPr>
              <a:t>(b) ;</a:t>
            </a:r>
          </a:p>
        </p:txBody>
      </p:sp>
      <p:sp>
        <p:nvSpPr>
          <p:cNvPr id="5" name="Right Brace 4"/>
          <p:cNvSpPr/>
          <p:nvPr/>
        </p:nvSpPr>
        <p:spPr bwMode="auto">
          <a:xfrm>
            <a:off x="6522357" y="5288643"/>
            <a:ext cx="290286" cy="825500"/>
          </a:xfrm>
          <a:prstGeom prst="rightBrace">
            <a:avLst>
              <a:gd name="adj1" fmla="val 23958"/>
              <a:gd name="adj2" fmla="val 50000"/>
            </a:avLst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Right Brace 17"/>
          <p:cNvSpPr/>
          <p:nvPr/>
        </p:nvSpPr>
        <p:spPr bwMode="auto">
          <a:xfrm>
            <a:off x="7246257" y="5286827"/>
            <a:ext cx="290286" cy="1308101"/>
          </a:xfrm>
          <a:prstGeom prst="rightBrace">
            <a:avLst>
              <a:gd name="adj1" fmla="val 23958"/>
              <a:gd name="adj2" fmla="val 50000"/>
            </a:avLst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12642" y="5442861"/>
            <a:ext cx="326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09114" y="5713189"/>
            <a:ext cx="326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B</a:t>
            </a:r>
            <a:endParaRPr lang="en-US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0562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Dynamic Binding</a:t>
            </a:r>
            <a:endParaRPr lang="en-US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An object (“pointer”) o declared to be of class A can actually be (“refer”) to a class  B</a:t>
            </a:r>
          </a:p>
          <a:p>
            <a:endParaRPr lang="en-US" sz="2400" dirty="0" smtClean="0"/>
          </a:p>
          <a:p>
            <a:r>
              <a:rPr lang="en-US" sz="2400" dirty="0" smtClean="0"/>
              <a:t>What does </a:t>
            </a:r>
            <a:r>
              <a:rPr lang="ja-JP" altLang="en-US" sz="2400" dirty="0" smtClean="0"/>
              <a:t>‘</a:t>
            </a:r>
            <a:r>
              <a:rPr lang="en-US" sz="2400" dirty="0" err="1" smtClean="0"/>
              <a:t>o.m</a:t>
            </a:r>
            <a:r>
              <a:rPr lang="en-US" sz="2400" dirty="0" smtClean="0"/>
              <a:t>()</a:t>
            </a:r>
            <a:r>
              <a:rPr lang="ja-JP" altLang="en-US" sz="2400" dirty="0" smtClean="0"/>
              <a:t>’</a:t>
            </a:r>
            <a:r>
              <a:rPr lang="en-US" sz="2400" dirty="0" smtClean="0"/>
              <a:t> mean?</a:t>
            </a:r>
          </a:p>
          <a:p>
            <a:pPr lvl="1"/>
            <a:r>
              <a:rPr lang="en-US" sz="2000" dirty="0" smtClean="0"/>
              <a:t>Static binding </a:t>
            </a:r>
          </a:p>
          <a:p>
            <a:pPr lvl="1"/>
            <a:r>
              <a:rPr lang="en-US" sz="2000" dirty="0" smtClean="0"/>
              <a:t>Dynamic binding </a:t>
            </a:r>
          </a:p>
          <a:p>
            <a:r>
              <a:rPr lang="en-US" sz="2400" dirty="0" smtClean="0"/>
              <a:t>Depends on the programming language rules  </a:t>
            </a:r>
          </a:p>
          <a:p>
            <a:endParaRPr lang="en-US" sz="2400" dirty="0" smtClean="0"/>
          </a:p>
          <a:p>
            <a:r>
              <a:rPr lang="en-US" sz="2400" dirty="0" smtClean="0"/>
              <a:t>How to implement dynamic binding?</a:t>
            </a:r>
          </a:p>
          <a:p>
            <a:pPr lvl="1"/>
            <a:r>
              <a:rPr lang="en-US" sz="2000" dirty="0" smtClean="0"/>
              <a:t>The invoked function is not known at compile time</a:t>
            </a:r>
          </a:p>
          <a:p>
            <a:pPr lvl="1"/>
            <a:r>
              <a:rPr lang="en-US" sz="2000" dirty="0" smtClean="0"/>
              <a:t>Need to operate on data of the B and A in consistent way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01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uild="p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function table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1EF06-0F36-334D-B89B-0543A99EB4F8}" type="slidenum">
              <a:rPr lang="he-IL" smtClean="0"/>
              <a:pPr/>
              <a:t>154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0769" y="905348"/>
            <a:ext cx="3748306" cy="1815882"/>
          </a:xfrm>
          <a:prstGeom prst="rect">
            <a:avLst/>
          </a:prstGeom>
          <a:solidFill>
            <a:srgbClr val="EBF1DE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600" dirty="0" err="1" smtClean="0">
                <a:solidFill>
                  <a:schemeClr val="tx1"/>
                </a:solidFill>
                <a:latin typeface="Andale Mono"/>
                <a:cs typeface="Andale Mono"/>
              </a:rPr>
              <a:t>typedef</a:t>
            </a:r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Andale Mono"/>
                <a:cs typeface="Andale Mono"/>
              </a:rPr>
              <a:t>struct</a:t>
            </a:r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  </a:t>
            </a:r>
            <a:r>
              <a:rPr lang="en-US" sz="1600" dirty="0">
                <a:solidFill>
                  <a:schemeClr val="tx1"/>
                </a:solidFill>
                <a:latin typeface="Andale Mono"/>
                <a:cs typeface="Andale Mono"/>
              </a:rPr>
              <a:t>{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  <a:latin typeface="Andale Mono"/>
                <a:cs typeface="Andale Mono"/>
              </a:rPr>
              <a:t>    field a1;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  <a:latin typeface="Andale Mono"/>
                <a:cs typeface="Andale Mono"/>
              </a:rPr>
              <a:t>    field a2</a:t>
            </a:r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;</a:t>
            </a:r>
          </a:p>
          <a:p>
            <a:pPr algn="l"/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} A;</a:t>
            </a:r>
          </a:p>
          <a:p>
            <a:pPr algn="l"/>
            <a:endParaRPr lang="en-US" sz="1600" dirty="0" smtClean="0">
              <a:solidFill>
                <a:schemeClr val="tx1"/>
              </a:solidFill>
              <a:latin typeface="Andale Mono"/>
              <a:cs typeface="Andale Mono"/>
            </a:endParaRPr>
          </a:p>
          <a:p>
            <a:pPr algn="l"/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void m1A_A(A* this){</a:t>
            </a:r>
            <a:r>
              <a:rPr lang="en-US" sz="1600" dirty="0">
                <a:solidFill>
                  <a:schemeClr val="tx1"/>
                </a:solidFill>
                <a:latin typeface="Andale Mono"/>
                <a:cs typeface="Andale Mono"/>
              </a:rPr>
              <a:t>…}</a:t>
            </a:r>
          </a:p>
          <a:p>
            <a:pPr algn="l"/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void </a:t>
            </a:r>
            <a:r>
              <a:rPr lang="en-US" sz="1600" dirty="0">
                <a:solidFill>
                  <a:schemeClr val="tx1"/>
                </a:solidFill>
                <a:latin typeface="Andale Mono"/>
                <a:cs typeface="Andale Mono"/>
              </a:rPr>
              <a:t>m2A_A(A* </a:t>
            </a:r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this, </a:t>
            </a:r>
            <a:r>
              <a:rPr lang="en-US" sz="1600" dirty="0" err="1" smtClean="0">
                <a:solidFill>
                  <a:schemeClr val="tx1"/>
                </a:solidFill>
                <a:latin typeface="Andale Mono"/>
                <a:cs typeface="Andale Mono"/>
              </a:rPr>
              <a:t>int</a:t>
            </a:r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 x){</a:t>
            </a:r>
            <a:r>
              <a:rPr lang="en-US" sz="1600" dirty="0">
                <a:solidFill>
                  <a:schemeClr val="tx1"/>
                </a:solidFill>
                <a:latin typeface="Andale Mono"/>
                <a:cs typeface="Andale Mono"/>
              </a:rPr>
              <a:t>…}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82572" y="912607"/>
            <a:ext cx="5197928" cy="3539430"/>
          </a:xfrm>
          <a:prstGeom prst="rect">
            <a:avLst/>
          </a:prstGeom>
          <a:solidFill>
            <a:srgbClr val="EBF1DE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600" dirty="0" err="1" smtClean="0">
                <a:solidFill>
                  <a:schemeClr val="tx1"/>
                </a:solidFill>
                <a:latin typeface="Andale Mono"/>
                <a:cs typeface="Andale Mono"/>
              </a:rPr>
              <a:t>typedef</a:t>
            </a:r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ndale Mono"/>
                <a:cs typeface="Andale Mono"/>
              </a:rPr>
              <a:t>struct</a:t>
            </a:r>
            <a:r>
              <a:rPr lang="en-US" sz="1600" dirty="0">
                <a:solidFill>
                  <a:schemeClr val="tx1"/>
                </a:solidFill>
                <a:latin typeface="Andale Mono"/>
                <a:cs typeface="Andale Mono"/>
              </a:rPr>
              <a:t>  {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  <a:latin typeface="Andale Mono"/>
                <a:cs typeface="Andale Mono"/>
              </a:rPr>
              <a:t>    field </a:t>
            </a:r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a1;</a:t>
            </a:r>
            <a:endParaRPr lang="en-US" sz="1600" dirty="0">
              <a:solidFill>
                <a:schemeClr val="tx1"/>
              </a:solidFill>
              <a:latin typeface="Andale Mono"/>
              <a:cs typeface="Andale Mono"/>
            </a:endParaRPr>
          </a:p>
          <a:p>
            <a:pPr algn="l"/>
            <a:r>
              <a:rPr lang="en-US" sz="1600" dirty="0">
                <a:solidFill>
                  <a:schemeClr val="tx1"/>
                </a:solidFill>
                <a:latin typeface="Andale Mono"/>
                <a:cs typeface="Andale Mono"/>
              </a:rPr>
              <a:t>    field a2</a:t>
            </a:r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;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  <a:latin typeface="Andale Mono"/>
                <a:cs typeface="Andale Mono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   field b1;</a:t>
            </a:r>
            <a:endParaRPr lang="en-US" sz="1600" dirty="0">
              <a:solidFill>
                <a:schemeClr val="tx1"/>
              </a:solidFill>
              <a:latin typeface="Andale Mono"/>
              <a:cs typeface="Andale Mono"/>
            </a:endParaRPr>
          </a:p>
          <a:p>
            <a:pPr algn="l"/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} B;</a:t>
            </a:r>
          </a:p>
          <a:p>
            <a:pPr algn="l"/>
            <a:endParaRPr lang="en-US" sz="1600" dirty="0" smtClean="0">
              <a:solidFill>
                <a:schemeClr val="tx1"/>
              </a:solidFill>
              <a:latin typeface="Andale Mono"/>
              <a:cs typeface="Andale Mono"/>
            </a:endParaRPr>
          </a:p>
          <a:p>
            <a:pPr algn="l"/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void m2A_B(</a:t>
            </a:r>
            <a:r>
              <a:rPr lang="en-US" sz="1600" dirty="0" smtClean="0">
                <a:solidFill>
                  <a:srgbClr val="F02E00"/>
                </a:solidFill>
                <a:latin typeface="Andale Mono"/>
                <a:cs typeface="Andale Mono"/>
              </a:rPr>
              <a:t>A* </a:t>
            </a:r>
            <a:r>
              <a:rPr lang="en-US" sz="1600" dirty="0" err="1" smtClean="0">
                <a:solidFill>
                  <a:srgbClr val="F02E00"/>
                </a:solidFill>
                <a:latin typeface="Andale Mono"/>
                <a:cs typeface="Andale Mono"/>
              </a:rPr>
              <a:t>thisA</a:t>
            </a:r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, </a:t>
            </a:r>
            <a:r>
              <a:rPr lang="en-US" sz="1600" dirty="0" err="1" smtClean="0">
                <a:solidFill>
                  <a:schemeClr val="tx1"/>
                </a:solidFill>
                <a:latin typeface="Andale Mono"/>
                <a:cs typeface="Andale Mono"/>
              </a:rPr>
              <a:t>int</a:t>
            </a:r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 x){</a:t>
            </a:r>
          </a:p>
          <a:p>
            <a:pPr algn="l"/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  </a:t>
            </a:r>
            <a:r>
              <a:rPr lang="en-US" sz="1600" dirty="0" err="1" smtClean="0">
                <a:solidFill>
                  <a:srgbClr val="F02E00"/>
                </a:solidFill>
                <a:latin typeface="Andale Mono"/>
                <a:cs typeface="Andale Mono"/>
              </a:rPr>
              <a:t>Class_B</a:t>
            </a:r>
            <a:r>
              <a:rPr lang="en-US" sz="1600" dirty="0" smtClean="0">
                <a:solidFill>
                  <a:srgbClr val="F02E00"/>
                </a:solidFill>
                <a:latin typeface="Andale Mono"/>
                <a:cs typeface="Andale Mono"/>
              </a:rPr>
              <a:t> </a:t>
            </a:r>
            <a:r>
              <a:rPr lang="en-US" sz="1600" dirty="0">
                <a:solidFill>
                  <a:srgbClr val="F02E00"/>
                </a:solidFill>
                <a:latin typeface="Andale Mono"/>
                <a:cs typeface="Andale Mono"/>
              </a:rPr>
              <a:t>*this </a:t>
            </a:r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=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  <a:latin typeface="Andale Mono"/>
                <a:cs typeface="Andale Mono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   </a:t>
            </a:r>
            <a:r>
              <a:rPr lang="en-US" sz="1600" dirty="0" err="1">
                <a:solidFill>
                  <a:schemeClr val="tx1"/>
                </a:solidFill>
                <a:latin typeface="Andale Mono"/>
                <a:cs typeface="Andale Mono"/>
              </a:rPr>
              <a:t>convert_ptr_to_A_to_ptr_to_B</a:t>
            </a:r>
            <a:r>
              <a:rPr lang="en-US" sz="1600" dirty="0">
                <a:solidFill>
                  <a:schemeClr val="tx1"/>
                </a:solidFill>
                <a:latin typeface="Andale Mono"/>
                <a:cs typeface="Andale Mono"/>
              </a:rPr>
              <a:t>(</a:t>
            </a:r>
            <a:r>
              <a:rPr lang="en-US" sz="1600" dirty="0" err="1" smtClean="0">
                <a:solidFill>
                  <a:srgbClr val="F02E00"/>
                </a:solidFill>
                <a:latin typeface="Andale Mono"/>
                <a:cs typeface="Andale Mono"/>
              </a:rPr>
              <a:t>thisA</a:t>
            </a:r>
            <a:r>
              <a:rPr lang="en-US" sz="1600" dirty="0">
                <a:solidFill>
                  <a:schemeClr val="tx1"/>
                </a:solidFill>
                <a:latin typeface="Andale Mono"/>
                <a:cs typeface="Andale Mono"/>
              </a:rPr>
              <a:t>)</a:t>
            </a:r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;</a:t>
            </a:r>
            <a:endParaRPr lang="en-US" sz="1600" dirty="0">
              <a:solidFill>
                <a:schemeClr val="tx1"/>
              </a:solidFill>
              <a:latin typeface="Andale Mono"/>
              <a:cs typeface="Andale Mono"/>
            </a:endParaRPr>
          </a:p>
          <a:p>
            <a:pPr algn="l"/>
            <a:r>
              <a:rPr lang="en-US" sz="1600" dirty="0">
                <a:solidFill>
                  <a:schemeClr val="tx1"/>
                </a:solidFill>
                <a:latin typeface="Andale Mono"/>
                <a:cs typeface="Andale Mono"/>
              </a:rPr>
              <a:t>   </a:t>
            </a:r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 …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  <a:latin typeface="Andale Mono"/>
                <a:cs typeface="Andale Mono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 }</a:t>
            </a:r>
            <a:endParaRPr lang="en-US" sz="1600" dirty="0">
              <a:solidFill>
                <a:schemeClr val="tx1"/>
              </a:solidFill>
              <a:latin typeface="Andale Mono"/>
              <a:cs typeface="Andale Mono"/>
            </a:endParaRPr>
          </a:p>
          <a:p>
            <a:pPr algn="l"/>
            <a:endParaRPr lang="en-US" sz="1600" dirty="0" smtClean="0">
              <a:solidFill>
                <a:schemeClr val="tx1"/>
              </a:solidFill>
              <a:latin typeface="Andale Mono"/>
              <a:cs typeface="Andale Mono"/>
            </a:endParaRPr>
          </a:p>
          <a:p>
            <a:pPr algn="l"/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void m3B_B(B* </a:t>
            </a:r>
            <a:r>
              <a:rPr lang="en-US" sz="1600" dirty="0">
                <a:solidFill>
                  <a:schemeClr val="tx1"/>
                </a:solidFill>
                <a:latin typeface="Andale Mono"/>
                <a:cs typeface="Andale Mono"/>
              </a:rPr>
              <a:t>this</a:t>
            </a:r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){</a:t>
            </a:r>
            <a:r>
              <a:rPr lang="en-US" sz="1600" dirty="0">
                <a:solidFill>
                  <a:schemeClr val="tx1"/>
                </a:solidFill>
                <a:latin typeface="Andale Mono"/>
                <a:cs typeface="Andale Mono"/>
              </a:rPr>
              <a:t>…</a:t>
            </a:r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}				</a:t>
            </a:r>
            <a:endParaRPr lang="en-US" sz="1600" dirty="0">
              <a:solidFill>
                <a:schemeClr val="tx1"/>
              </a:solidFill>
              <a:latin typeface="Andale Mono"/>
              <a:cs typeface="Andale Mono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504496" y="4525282"/>
            <a:ext cx="1625146" cy="46166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latin typeface="+mn-lt"/>
              </a:rPr>
              <a:t>p.m2(3);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3882569" y="4525282"/>
            <a:ext cx="4599215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rtl="0" eaLnBrk="1" hangingPunct="1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  <a:latin typeface="+mn-lt"/>
              </a:rPr>
              <a:t>p</a:t>
            </a:r>
            <a:r>
              <a:rPr lang="en-US" dirty="0">
                <a:solidFill>
                  <a:srgbClr val="000000"/>
                </a:solidFill>
                <a:latin typeface="+mn-lt"/>
                <a:sym typeface="Symbol" charset="0"/>
              </a:rPr>
              <a:t>dispatch_table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m2A(  , 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3);</a:t>
            </a: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458135" y="5684375"/>
            <a:ext cx="1152525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rtl="0" eaLnBrk="1" hangingPunct="1">
              <a:spcBef>
                <a:spcPct val="50000"/>
              </a:spcBef>
            </a:pPr>
            <a:r>
              <a:rPr lang="en-US" sz="1800">
                <a:latin typeface="+mn-lt"/>
              </a:rPr>
              <a:t>a1</a:t>
            </a: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2458135" y="6054037"/>
            <a:ext cx="1152525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rtl="0" eaLnBrk="1" hangingPunct="1">
              <a:spcBef>
                <a:spcPct val="50000"/>
              </a:spcBef>
            </a:pPr>
            <a:r>
              <a:rPr lang="en-US" sz="1800">
                <a:latin typeface="+mn-lt"/>
              </a:rPr>
              <a:t>a2</a:t>
            </a: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2188032" y="4953232"/>
            <a:ext cx="17671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rtl="0" eaLnBrk="1" hangingPunct="1">
              <a:spcBef>
                <a:spcPct val="50000"/>
              </a:spcBef>
            </a:pPr>
            <a:r>
              <a:rPr lang="en-US" sz="1800" dirty="0">
                <a:latin typeface="+mn-lt"/>
              </a:rPr>
              <a:t>Runtime object</a:t>
            </a:r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2458135" y="6422112"/>
            <a:ext cx="1152525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rtl="0" eaLnBrk="1" hangingPunct="1">
              <a:spcBef>
                <a:spcPct val="50000"/>
              </a:spcBef>
            </a:pPr>
            <a:r>
              <a:rPr lang="en-US" sz="1800" dirty="0" smtClean="0">
                <a:latin typeface="+mn-lt"/>
              </a:rPr>
              <a:t>b1</a:t>
            </a:r>
            <a:endParaRPr lang="en-US" sz="1800" dirty="0">
              <a:latin typeface="+mn-lt"/>
            </a:endParaRPr>
          </a:p>
        </p:txBody>
      </p:sp>
      <p:sp>
        <p:nvSpPr>
          <p:cNvPr id="25" name="Text Box 16"/>
          <p:cNvSpPr txBox="1">
            <a:spLocks noChangeArrowheads="1"/>
          </p:cNvSpPr>
          <p:nvPr/>
        </p:nvSpPr>
        <p:spPr bwMode="auto">
          <a:xfrm>
            <a:off x="2456320" y="5310632"/>
            <a:ext cx="1152525" cy="369332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rtl="0" eaLnBrk="1" hangingPunct="1">
              <a:spcBef>
                <a:spcPct val="50000"/>
              </a:spcBef>
            </a:pPr>
            <a:r>
              <a:rPr lang="en-US" sz="1800" dirty="0" err="1" smtClean="0">
                <a:latin typeface="+mn-lt"/>
              </a:rPr>
              <a:t>vtable</a:t>
            </a:r>
            <a:endParaRPr lang="en-US" sz="1800" dirty="0">
              <a:latin typeface="+mn-lt"/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 flipV="1">
            <a:off x="1366388" y="5513450"/>
            <a:ext cx="1098647" cy="724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943426" y="5188861"/>
            <a:ext cx="489857" cy="381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2800" dirty="0">
                <a:solidFill>
                  <a:schemeClr val="tx1"/>
                </a:solidFill>
                <a:latin typeface="+mn-lt"/>
              </a:rPr>
              <a:t>p</a:t>
            </a:r>
            <a:endParaRPr lang="en-US" sz="280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579270" y="4059954"/>
            <a:ext cx="44486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02E00"/>
                </a:solidFill>
                <a:latin typeface="+mn-lt"/>
              </a:rPr>
              <a:t>convert_ptr_to_B_to_ptr_to_A</a:t>
            </a:r>
            <a:r>
              <a:rPr lang="en-US" dirty="0">
                <a:solidFill>
                  <a:srgbClr val="F02E00"/>
                </a:solidFill>
                <a:latin typeface="+mn-lt"/>
              </a:rPr>
              <a:t>(p)</a:t>
            </a:r>
          </a:p>
        </p:txBody>
      </p:sp>
      <p:sp>
        <p:nvSpPr>
          <p:cNvPr id="3" name="Right Brace 2"/>
          <p:cNvSpPr/>
          <p:nvPr/>
        </p:nvSpPr>
        <p:spPr bwMode="auto">
          <a:xfrm rot="5400000">
            <a:off x="6644820" y="2435679"/>
            <a:ext cx="317501" cy="4281715"/>
          </a:xfrm>
          <a:prstGeom prst="rightBrace">
            <a:avLst>
              <a:gd name="adj1" fmla="val 8333"/>
              <a:gd name="adj2" fmla="val 38771"/>
            </a:avLst>
          </a:prstGeom>
          <a:noFill/>
          <a:ln w="38100" cap="flat" cmpd="sng" algn="ctr">
            <a:solidFill>
              <a:srgbClr val="F02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3946071" y="5098142"/>
            <a:ext cx="2286000" cy="1759858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8" name="Text Box 25"/>
          <p:cNvSpPr txBox="1">
            <a:spLocks noChangeArrowheads="1"/>
          </p:cNvSpPr>
          <p:nvPr/>
        </p:nvSpPr>
        <p:spPr bwMode="auto">
          <a:xfrm>
            <a:off x="4707492" y="5303384"/>
            <a:ext cx="1131888" cy="369332"/>
          </a:xfrm>
          <a:prstGeom prst="rect">
            <a:avLst/>
          </a:prstGeom>
          <a:solidFill>
            <a:srgbClr val="4BACC6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rtl="0" eaLnBrk="1" hangingPunct="1">
              <a:spcBef>
                <a:spcPct val="50000"/>
              </a:spcBef>
            </a:pPr>
            <a:r>
              <a:rPr lang="en-US" sz="1800" dirty="0" smtClean="0">
                <a:latin typeface="+mn-lt"/>
              </a:rPr>
              <a:t>m1A_A</a:t>
            </a:r>
            <a:endParaRPr lang="en-US" sz="1800" dirty="0">
              <a:latin typeface="+mn-lt"/>
            </a:endParaRPr>
          </a:p>
        </p:txBody>
      </p:sp>
      <p:sp>
        <p:nvSpPr>
          <p:cNvPr id="39" name="Text Box 26"/>
          <p:cNvSpPr txBox="1">
            <a:spLocks noChangeArrowheads="1"/>
          </p:cNvSpPr>
          <p:nvPr/>
        </p:nvSpPr>
        <p:spPr bwMode="auto">
          <a:xfrm>
            <a:off x="4707492" y="5673045"/>
            <a:ext cx="1131888" cy="369332"/>
          </a:xfrm>
          <a:prstGeom prst="rect">
            <a:avLst/>
          </a:prstGeom>
          <a:solidFill>
            <a:srgbClr val="4BACC6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rtl="0" eaLnBrk="1" hangingPunct="1">
              <a:spcBef>
                <a:spcPct val="50000"/>
              </a:spcBef>
            </a:pPr>
            <a:r>
              <a:rPr lang="en-US" sz="1800" dirty="0" smtClean="0">
                <a:latin typeface="+mn-lt"/>
              </a:rPr>
              <a:t>m2A_B</a:t>
            </a:r>
            <a:endParaRPr lang="en-US" sz="1800" dirty="0">
              <a:latin typeface="+mn-lt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97741" y="4926018"/>
            <a:ext cx="32416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rtl="0" eaLnBrk="1" hangingPunct="1">
              <a:spcBef>
                <a:spcPct val="50000"/>
              </a:spcBef>
            </a:pPr>
            <a:r>
              <a:rPr lang="en-US" sz="1800" dirty="0" smtClean="0">
                <a:latin typeface="+mn-lt"/>
              </a:rPr>
              <a:t>(Runtime) Dispatch Table</a:t>
            </a:r>
            <a:endParaRPr lang="en-US" sz="1800" dirty="0">
              <a:latin typeface="+mn-lt"/>
            </a:endParaRPr>
          </a:p>
        </p:txBody>
      </p:sp>
      <p:sp>
        <p:nvSpPr>
          <p:cNvPr id="41" name="Text Box 28"/>
          <p:cNvSpPr txBox="1">
            <a:spLocks noChangeArrowheads="1"/>
          </p:cNvSpPr>
          <p:nvPr/>
        </p:nvSpPr>
        <p:spPr bwMode="auto">
          <a:xfrm>
            <a:off x="4707492" y="6041117"/>
            <a:ext cx="1131888" cy="369332"/>
          </a:xfrm>
          <a:prstGeom prst="rect">
            <a:avLst/>
          </a:prstGeom>
          <a:solidFill>
            <a:srgbClr val="4BACC6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rtl="0" eaLnBrk="1" hangingPunct="1">
              <a:spcBef>
                <a:spcPct val="50000"/>
              </a:spcBef>
            </a:pPr>
            <a:r>
              <a:rPr lang="en-US" sz="1800" dirty="0" smtClean="0">
                <a:latin typeface="+mn-lt"/>
              </a:rPr>
              <a:t>m3B_B</a:t>
            </a:r>
            <a:endParaRPr lang="en-US" sz="1800" dirty="0">
              <a:latin typeface="+mn-lt"/>
            </a:endParaRPr>
          </a:p>
        </p:txBody>
      </p:sp>
      <p:cxnSp>
        <p:nvCxnSpPr>
          <p:cNvPr id="42" name="Straight Arrow Connector 41"/>
          <p:cNvCxnSpPr>
            <a:endCxn id="38" idx="1"/>
          </p:cNvCxnSpPr>
          <p:nvPr/>
        </p:nvCxnSpPr>
        <p:spPr bwMode="auto">
          <a:xfrm flipV="1">
            <a:off x="3608845" y="5488050"/>
            <a:ext cx="1098647" cy="724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92531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Multiple Inheritance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1EF06-0F36-334D-B89B-0543A99EB4F8}" type="slidenum">
              <a:rPr lang="he-IL" smtClean="0"/>
              <a:pPr/>
              <a:t>155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6881" y="1809345"/>
            <a:ext cx="3365492" cy="193899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latin typeface="Andale Mono"/>
                <a:cs typeface="Andale Mono"/>
              </a:rPr>
              <a:t>class </a:t>
            </a:r>
            <a:r>
              <a:rPr lang="en-US" sz="2000" dirty="0" smtClean="0">
                <a:solidFill>
                  <a:schemeClr val="tx1"/>
                </a:solidFill>
                <a:latin typeface="Andale Mono"/>
                <a:cs typeface="Andale Mono"/>
              </a:rPr>
              <a:t>C </a:t>
            </a:r>
            <a:r>
              <a:rPr lang="en-US" sz="2000" dirty="0">
                <a:solidFill>
                  <a:schemeClr val="tx1"/>
                </a:solidFill>
                <a:latin typeface="Andale Mono"/>
                <a:cs typeface="Andale Mono"/>
              </a:rPr>
              <a:t>{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  <a:latin typeface="Andale Mono"/>
                <a:cs typeface="Andale Mono"/>
              </a:rPr>
              <a:t>    field </a:t>
            </a:r>
            <a:r>
              <a:rPr lang="en-US" sz="2000" dirty="0" smtClean="0">
                <a:solidFill>
                  <a:schemeClr val="tx1"/>
                </a:solidFill>
                <a:latin typeface="Andale Mono"/>
                <a:cs typeface="Andale Mono"/>
              </a:rPr>
              <a:t>c1</a:t>
            </a:r>
            <a:r>
              <a:rPr lang="en-US" sz="2000" dirty="0">
                <a:solidFill>
                  <a:schemeClr val="tx1"/>
                </a:solidFill>
                <a:latin typeface="Andale Mono"/>
                <a:cs typeface="Andale Mono"/>
              </a:rPr>
              <a:t>;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  <a:latin typeface="Andale Mono"/>
                <a:cs typeface="Andale Mono"/>
              </a:rPr>
              <a:t>    field </a:t>
            </a:r>
            <a:r>
              <a:rPr lang="en-US" sz="2000" dirty="0" smtClean="0">
                <a:solidFill>
                  <a:schemeClr val="tx1"/>
                </a:solidFill>
                <a:latin typeface="Andale Mono"/>
                <a:cs typeface="Andale Mono"/>
              </a:rPr>
              <a:t>c2</a:t>
            </a:r>
            <a:r>
              <a:rPr lang="en-US" sz="2000" dirty="0">
                <a:solidFill>
                  <a:schemeClr val="tx1"/>
                </a:solidFill>
                <a:latin typeface="Andale Mono"/>
                <a:cs typeface="Andale Mono"/>
              </a:rPr>
              <a:t>;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  <a:latin typeface="Andale Mono"/>
                <a:cs typeface="Andale Mono"/>
              </a:rPr>
              <a:t>    method m1(</a:t>
            </a:r>
            <a:r>
              <a:rPr lang="en-US" sz="2000" dirty="0" smtClean="0">
                <a:solidFill>
                  <a:schemeClr val="tx1"/>
                </a:solidFill>
                <a:latin typeface="Andale Mono"/>
                <a:cs typeface="Andale Mono"/>
              </a:rPr>
              <a:t>){</a:t>
            </a:r>
            <a:r>
              <a:rPr lang="en-US" sz="2000" dirty="0">
                <a:solidFill>
                  <a:schemeClr val="tx1"/>
                </a:solidFill>
                <a:latin typeface="Andale Mono"/>
                <a:cs typeface="Andale Mono"/>
              </a:rPr>
              <a:t>…}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  <a:latin typeface="Andale Mono"/>
                <a:cs typeface="Andale Mono"/>
              </a:rPr>
              <a:t>    method m2</a:t>
            </a:r>
            <a:r>
              <a:rPr lang="en-US" sz="2000" dirty="0" smtClean="0">
                <a:solidFill>
                  <a:schemeClr val="tx1"/>
                </a:solidFill>
                <a:latin typeface="Andale Mono"/>
                <a:cs typeface="Andale Mono"/>
              </a:rPr>
              <a:t>(){</a:t>
            </a:r>
            <a:r>
              <a:rPr lang="en-US" sz="2000" dirty="0">
                <a:solidFill>
                  <a:schemeClr val="tx1"/>
                </a:solidFill>
                <a:latin typeface="Andale Mono"/>
                <a:cs typeface="Andale Mono"/>
              </a:rPr>
              <a:t>…}</a:t>
            </a:r>
          </a:p>
          <a:p>
            <a:pPr algn="l"/>
            <a:r>
              <a:rPr lang="en-US" sz="2000" dirty="0" smtClean="0">
                <a:solidFill>
                  <a:schemeClr val="tx1"/>
                </a:solidFill>
                <a:latin typeface="Andale Mono"/>
                <a:cs typeface="Andale Mono"/>
              </a:rPr>
              <a:t>}</a:t>
            </a:r>
            <a:endParaRPr lang="en-US" sz="2000" dirty="0">
              <a:solidFill>
                <a:schemeClr val="tx1"/>
              </a:solidFill>
              <a:latin typeface="Andale Mono"/>
              <a:cs typeface="Andale Mon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1694" y="1842168"/>
            <a:ext cx="3365492" cy="193899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latin typeface="Andale Mono"/>
                <a:cs typeface="Andale Mono"/>
              </a:rPr>
              <a:t>class </a:t>
            </a:r>
            <a:r>
              <a:rPr lang="en-US" sz="2000" dirty="0" smtClean="0">
                <a:solidFill>
                  <a:schemeClr val="tx1"/>
                </a:solidFill>
                <a:latin typeface="Andale Mono"/>
                <a:cs typeface="Andale Mono"/>
              </a:rPr>
              <a:t>D {</a:t>
            </a:r>
            <a:endParaRPr lang="en-US" sz="2000" dirty="0">
              <a:solidFill>
                <a:schemeClr val="tx1"/>
              </a:solidFill>
              <a:latin typeface="Andale Mono"/>
              <a:cs typeface="Andale Mono"/>
            </a:endParaRPr>
          </a:p>
          <a:p>
            <a:pPr algn="l"/>
            <a:r>
              <a:rPr lang="en-US" sz="2000" dirty="0">
                <a:solidFill>
                  <a:schemeClr val="tx1"/>
                </a:solidFill>
                <a:latin typeface="Andale Mono"/>
                <a:cs typeface="Andale Mono"/>
              </a:rPr>
              <a:t>    field d</a:t>
            </a:r>
            <a:r>
              <a:rPr lang="en-US" sz="2000" dirty="0" smtClean="0">
                <a:solidFill>
                  <a:schemeClr val="tx1"/>
                </a:solidFill>
                <a:latin typeface="Andale Mono"/>
                <a:cs typeface="Andale Mono"/>
              </a:rPr>
              <a:t>1;</a:t>
            </a:r>
          </a:p>
          <a:p>
            <a:pPr algn="l"/>
            <a:endParaRPr lang="en-US" sz="2000" dirty="0">
              <a:solidFill>
                <a:schemeClr val="tx1"/>
              </a:solidFill>
              <a:latin typeface="Andale Mono"/>
              <a:cs typeface="Andale Mono"/>
            </a:endParaRPr>
          </a:p>
          <a:p>
            <a:pPr algn="l"/>
            <a:r>
              <a:rPr lang="en-US" sz="2000" dirty="0" smtClean="0">
                <a:solidFill>
                  <a:schemeClr val="tx1"/>
                </a:solidFill>
                <a:latin typeface="Andale Mono"/>
                <a:cs typeface="Andale Mono"/>
              </a:rPr>
              <a:t>    method m3</a:t>
            </a:r>
            <a:r>
              <a:rPr lang="en-US" sz="2000" dirty="0">
                <a:solidFill>
                  <a:schemeClr val="tx1"/>
                </a:solidFill>
                <a:latin typeface="Andale Mono"/>
                <a:cs typeface="Andale Mono"/>
              </a:rPr>
              <a:t>() {…</a:t>
            </a:r>
            <a:r>
              <a:rPr lang="en-US" sz="2000" dirty="0" smtClean="0">
                <a:solidFill>
                  <a:schemeClr val="tx1"/>
                </a:solidFill>
                <a:latin typeface="Andale Mono"/>
                <a:cs typeface="Andale Mono"/>
              </a:rPr>
              <a:t>}</a:t>
            </a:r>
          </a:p>
          <a:p>
            <a:pPr algn="l"/>
            <a:r>
              <a:rPr lang="en-US" sz="2000" dirty="0" smtClean="0">
                <a:solidFill>
                  <a:schemeClr val="tx1"/>
                </a:solidFill>
                <a:latin typeface="Andale Mono"/>
                <a:cs typeface="Andale Mono"/>
              </a:rPr>
              <a:t>    method m4(){</a:t>
            </a:r>
            <a:r>
              <a:rPr lang="en-US" sz="2000" dirty="0">
                <a:solidFill>
                  <a:schemeClr val="tx1"/>
                </a:solidFill>
                <a:latin typeface="Andale Mono"/>
                <a:cs typeface="Andale Mono"/>
              </a:rPr>
              <a:t>…}</a:t>
            </a:r>
          </a:p>
          <a:p>
            <a:pPr algn="l"/>
            <a:r>
              <a:rPr lang="en-US" sz="2000" dirty="0" smtClean="0">
                <a:solidFill>
                  <a:schemeClr val="tx1"/>
                </a:solidFill>
                <a:latin typeface="Andale Mono"/>
                <a:cs typeface="Andale Mono"/>
              </a:rPr>
              <a:t>}</a:t>
            </a:r>
            <a:endParaRPr lang="en-US" sz="2000" dirty="0">
              <a:solidFill>
                <a:schemeClr val="tx1"/>
              </a:solidFill>
              <a:latin typeface="Andale Mono"/>
              <a:cs typeface="Andale Mon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04003" y="4038105"/>
            <a:ext cx="3859970" cy="224676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latin typeface="Andale Mono"/>
                <a:cs typeface="Andale Mono"/>
              </a:rPr>
              <a:t>class </a:t>
            </a:r>
            <a:r>
              <a:rPr lang="en-US" sz="2000" dirty="0" smtClean="0">
                <a:solidFill>
                  <a:schemeClr val="tx1"/>
                </a:solidFill>
                <a:latin typeface="Andale Mono"/>
                <a:cs typeface="Andale Mono"/>
              </a:rPr>
              <a:t>E extends C, D {</a:t>
            </a:r>
            <a:endParaRPr lang="en-US" sz="2000" dirty="0">
              <a:solidFill>
                <a:schemeClr val="tx1"/>
              </a:solidFill>
              <a:latin typeface="Andale Mono"/>
              <a:cs typeface="Andale Mono"/>
            </a:endParaRPr>
          </a:p>
          <a:p>
            <a:pPr algn="l"/>
            <a:r>
              <a:rPr lang="en-US" sz="2000" dirty="0">
                <a:solidFill>
                  <a:schemeClr val="tx1"/>
                </a:solidFill>
                <a:latin typeface="Andale Mono"/>
                <a:cs typeface="Andale Mono"/>
              </a:rPr>
              <a:t>    field </a:t>
            </a:r>
            <a:r>
              <a:rPr lang="en-US" sz="2000" dirty="0" smtClean="0">
                <a:solidFill>
                  <a:schemeClr val="tx1"/>
                </a:solidFill>
                <a:latin typeface="Andale Mono"/>
                <a:cs typeface="Andale Mono"/>
              </a:rPr>
              <a:t>e1;</a:t>
            </a:r>
          </a:p>
          <a:p>
            <a:pPr algn="l"/>
            <a:endParaRPr lang="en-US" sz="2000" dirty="0">
              <a:solidFill>
                <a:schemeClr val="tx1"/>
              </a:solidFill>
              <a:latin typeface="Andale Mono"/>
              <a:cs typeface="Andale Mono"/>
            </a:endParaRPr>
          </a:p>
          <a:p>
            <a:pPr algn="l"/>
            <a:r>
              <a:rPr lang="en-US" sz="2000" dirty="0">
                <a:solidFill>
                  <a:schemeClr val="tx1"/>
                </a:solidFill>
                <a:latin typeface="Andale Mono"/>
                <a:cs typeface="Andale Mono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Andale Mono"/>
                <a:cs typeface="Andale Mono"/>
              </a:rPr>
              <a:t>   method m2(</a:t>
            </a:r>
            <a:r>
              <a:rPr lang="en-US" sz="2000" dirty="0">
                <a:solidFill>
                  <a:schemeClr val="tx1"/>
                </a:solidFill>
                <a:latin typeface="Andale Mono"/>
                <a:cs typeface="Andale Mono"/>
              </a:rPr>
              <a:t>) {…}    </a:t>
            </a:r>
            <a:r>
              <a:rPr lang="en-US" sz="2000" dirty="0" smtClean="0">
                <a:solidFill>
                  <a:schemeClr val="tx1"/>
                </a:solidFill>
                <a:latin typeface="Andale Mono"/>
                <a:cs typeface="Andale Mono"/>
              </a:rPr>
              <a:t>   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  <a:latin typeface="Andale Mono"/>
                <a:cs typeface="Andale Mono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Andale Mono"/>
                <a:cs typeface="Andale Mono"/>
              </a:rPr>
              <a:t>   method m4(</a:t>
            </a:r>
            <a:r>
              <a:rPr lang="en-US" sz="2000" dirty="0">
                <a:solidFill>
                  <a:schemeClr val="tx1"/>
                </a:solidFill>
                <a:latin typeface="Andale Mono"/>
                <a:cs typeface="Andale Mono"/>
              </a:rPr>
              <a:t>) {…</a:t>
            </a:r>
            <a:r>
              <a:rPr lang="en-US" sz="2000" dirty="0" smtClean="0">
                <a:solidFill>
                  <a:schemeClr val="tx1"/>
                </a:solidFill>
                <a:latin typeface="Andale Mono"/>
                <a:cs typeface="Andale Mono"/>
              </a:rPr>
              <a:t>}</a:t>
            </a:r>
          </a:p>
          <a:p>
            <a:pPr algn="l"/>
            <a:r>
              <a:rPr lang="en-US" sz="2000" dirty="0" smtClean="0">
                <a:solidFill>
                  <a:schemeClr val="tx1"/>
                </a:solidFill>
                <a:latin typeface="Andale Mono"/>
                <a:cs typeface="Andale Mono"/>
              </a:rPr>
              <a:t>    method m5(){</a:t>
            </a:r>
            <a:r>
              <a:rPr lang="en-US" sz="2000" dirty="0">
                <a:solidFill>
                  <a:schemeClr val="tx1"/>
                </a:solidFill>
                <a:latin typeface="Andale Mono"/>
                <a:cs typeface="Andale Mono"/>
              </a:rPr>
              <a:t>…}</a:t>
            </a:r>
          </a:p>
          <a:p>
            <a:pPr algn="l"/>
            <a:r>
              <a:rPr lang="en-US" sz="2000" dirty="0" smtClean="0">
                <a:solidFill>
                  <a:schemeClr val="tx1"/>
                </a:solidFill>
                <a:latin typeface="Andale Mono"/>
                <a:cs typeface="Andale Mono"/>
              </a:rPr>
              <a:t>}</a:t>
            </a:r>
            <a:endParaRPr lang="en-US" sz="2000" dirty="0">
              <a:solidFill>
                <a:schemeClr val="tx1"/>
              </a:solidFill>
              <a:latin typeface="Andale Mono"/>
              <a:cs typeface="Andale Mono"/>
            </a:endParaRPr>
          </a:p>
        </p:txBody>
      </p:sp>
    </p:spTree>
    <p:extLst>
      <p:ext uri="{BB962C8B-B14F-4D97-AF65-F5344CB8AC3E}">
        <p14:creationId xmlns:p14="http://schemas.microsoft.com/office/powerpoint/2010/main" val="183393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Multiple Inheritance </a:t>
            </a:r>
            <a:endParaRPr lang="en-US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smtClean="0"/>
              <a:t>Allows unifying behaviors</a:t>
            </a:r>
          </a:p>
          <a:p>
            <a:r>
              <a:rPr lang="en-US" sz="2800" dirty="0" smtClean="0"/>
              <a:t>But raises semantic difficulties</a:t>
            </a:r>
          </a:p>
          <a:p>
            <a:pPr lvl="1"/>
            <a:r>
              <a:rPr lang="en-US" sz="2400" dirty="0" smtClean="0"/>
              <a:t>Ambiguity of classes</a:t>
            </a:r>
          </a:p>
          <a:p>
            <a:pPr lvl="1"/>
            <a:r>
              <a:rPr lang="en-US" sz="2400" dirty="0" smtClean="0"/>
              <a:t>Repeated inheritance</a:t>
            </a:r>
          </a:p>
          <a:p>
            <a:r>
              <a:rPr lang="en-US" sz="2800" dirty="0" smtClean="0"/>
              <a:t>Hard to implement</a:t>
            </a:r>
          </a:p>
          <a:p>
            <a:pPr lvl="1"/>
            <a:r>
              <a:rPr lang="en-US" sz="2400" dirty="0" smtClean="0"/>
              <a:t>Semantic analysis</a:t>
            </a:r>
          </a:p>
          <a:p>
            <a:pPr lvl="1"/>
            <a:r>
              <a:rPr lang="en-US" sz="2400" dirty="0" smtClean="0"/>
              <a:t>Code generation</a:t>
            </a:r>
          </a:p>
          <a:p>
            <a:pPr lvl="2"/>
            <a:r>
              <a:rPr lang="en-US" sz="2000" dirty="0" smtClean="0"/>
              <a:t>Prefixing no longer work</a:t>
            </a:r>
          </a:p>
          <a:p>
            <a:pPr lvl="2"/>
            <a:r>
              <a:rPr lang="en-US" sz="2000" dirty="0" smtClean="0"/>
              <a:t>Need to generate code for </a:t>
            </a:r>
            <a:r>
              <a:rPr lang="en-US" sz="2000" dirty="0" err="1" smtClean="0"/>
              <a:t>downcasts</a:t>
            </a:r>
            <a:endParaRPr lang="en-US" sz="2000" dirty="0" smtClean="0"/>
          </a:p>
          <a:p>
            <a:r>
              <a:rPr lang="en-US" sz="2800" dirty="0" smtClean="0"/>
              <a:t>Hard to use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6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 simple implementation</a:t>
            </a:r>
            <a:endParaRPr lang="en-US" dirty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Merge dispatch tables of superclases </a:t>
            </a:r>
          </a:p>
          <a:p>
            <a:r>
              <a:rPr lang="en-US" smtClean="0"/>
              <a:t>Generate code for upcasts and downcasts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27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720524" y="-68528"/>
            <a:ext cx="7772400" cy="1143000"/>
          </a:xfrm>
        </p:spPr>
        <p:txBody>
          <a:bodyPr/>
          <a:lstStyle/>
          <a:p>
            <a:r>
              <a:rPr lang="en-US" smtClean="0"/>
              <a:t>A simple implementation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2BEDF-CE26-D84F-8DEE-6F9199931119}" type="slidenum">
              <a:rPr lang="he-IL" smtClean="0"/>
              <a:pPr/>
              <a:t>158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1004" y="1052453"/>
            <a:ext cx="2279723" cy="15868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1400" dirty="0">
                <a:solidFill>
                  <a:schemeClr val="tx1"/>
                </a:solidFill>
                <a:latin typeface="Andale Mono"/>
                <a:cs typeface="Andale Mono"/>
              </a:rPr>
              <a:t>class </a:t>
            </a:r>
            <a:r>
              <a:rPr lang="en-US" sz="1400" dirty="0" smtClean="0">
                <a:solidFill>
                  <a:schemeClr val="tx1"/>
                </a:solidFill>
                <a:latin typeface="Andale Mono"/>
                <a:cs typeface="Andale Mono"/>
              </a:rPr>
              <a:t>C </a:t>
            </a:r>
            <a:r>
              <a:rPr lang="en-US" sz="1400" dirty="0">
                <a:solidFill>
                  <a:schemeClr val="tx1"/>
                </a:solidFill>
                <a:latin typeface="Andale Mono"/>
                <a:cs typeface="Andale Mono"/>
              </a:rPr>
              <a:t>{</a:t>
            </a:r>
          </a:p>
          <a:p>
            <a:pPr algn="l"/>
            <a:r>
              <a:rPr lang="en-US" sz="1400" dirty="0">
                <a:solidFill>
                  <a:schemeClr val="tx1"/>
                </a:solidFill>
                <a:latin typeface="Andale Mono"/>
                <a:cs typeface="Andale Mono"/>
              </a:rPr>
              <a:t>    field </a:t>
            </a:r>
            <a:r>
              <a:rPr lang="en-US" sz="1400" dirty="0" smtClean="0">
                <a:solidFill>
                  <a:schemeClr val="tx1"/>
                </a:solidFill>
                <a:latin typeface="Andale Mono"/>
                <a:cs typeface="Andale Mono"/>
              </a:rPr>
              <a:t>c1</a:t>
            </a:r>
            <a:r>
              <a:rPr lang="en-US" sz="1400" dirty="0">
                <a:solidFill>
                  <a:schemeClr val="tx1"/>
                </a:solidFill>
                <a:latin typeface="Andale Mono"/>
                <a:cs typeface="Andale Mono"/>
              </a:rPr>
              <a:t>;</a:t>
            </a:r>
          </a:p>
          <a:p>
            <a:pPr algn="l"/>
            <a:r>
              <a:rPr lang="en-US" sz="1400" dirty="0">
                <a:solidFill>
                  <a:schemeClr val="tx1"/>
                </a:solidFill>
                <a:latin typeface="Andale Mono"/>
                <a:cs typeface="Andale Mono"/>
              </a:rPr>
              <a:t>    field </a:t>
            </a:r>
            <a:r>
              <a:rPr lang="en-US" sz="1400" dirty="0" smtClean="0">
                <a:solidFill>
                  <a:schemeClr val="tx1"/>
                </a:solidFill>
                <a:latin typeface="Andale Mono"/>
                <a:cs typeface="Andale Mono"/>
              </a:rPr>
              <a:t>c2</a:t>
            </a:r>
            <a:r>
              <a:rPr lang="en-US" sz="1400" dirty="0">
                <a:solidFill>
                  <a:schemeClr val="tx1"/>
                </a:solidFill>
                <a:latin typeface="Andale Mono"/>
                <a:cs typeface="Andale Mono"/>
              </a:rPr>
              <a:t>;</a:t>
            </a:r>
          </a:p>
          <a:p>
            <a:pPr algn="l"/>
            <a:r>
              <a:rPr lang="en-US" sz="1400" dirty="0">
                <a:solidFill>
                  <a:schemeClr val="tx1"/>
                </a:solidFill>
                <a:latin typeface="Andale Mono"/>
                <a:cs typeface="Andale Mono"/>
              </a:rPr>
              <a:t>    method m1(</a:t>
            </a:r>
            <a:r>
              <a:rPr lang="en-US" sz="1400" dirty="0" smtClean="0">
                <a:solidFill>
                  <a:schemeClr val="tx1"/>
                </a:solidFill>
                <a:latin typeface="Andale Mono"/>
                <a:cs typeface="Andale Mono"/>
              </a:rPr>
              <a:t>){</a:t>
            </a:r>
            <a:r>
              <a:rPr lang="en-US" sz="1400" dirty="0">
                <a:solidFill>
                  <a:schemeClr val="tx1"/>
                </a:solidFill>
                <a:latin typeface="Andale Mono"/>
                <a:cs typeface="Andale Mono"/>
              </a:rPr>
              <a:t>…}</a:t>
            </a:r>
          </a:p>
          <a:p>
            <a:pPr algn="l"/>
            <a:r>
              <a:rPr lang="en-US" sz="1400" dirty="0">
                <a:solidFill>
                  <a:schemeClr val="tx1"/>
                </a:solidFill>
                <a:latin typeface="Andale Mono"/>
                <a:cs typeface="Andale Mono"/>
              </a:rPr>
              <a:t>    method m2</a:t>
            </a:r>
            <a:r>
              <a:rPr lang="en-US" sz="1400" dirty="0" smtClean="0">
                <a:solidFill>
                  <a:schemeClr val="tx1"/>
                </a:solidFill>
                <a:latin typeface="Andale Mono"/>
                <a:cs typeface="Andale Mono"/>
              </a:rPr>
              <a:t>(){</a:t>
            </a:r>
            <a:r>
              <a:rPr lang="en-US" sz="1400" dirty="0">
                <a:solidFill>
                  <a:schemeClr val="tx1"/>
                </a:solidFill>
                <a:latin typeface="Andale Mono"/>
                <a:cs typeface="Andale Mono"/>
              </a:rPr>
              <a:t>…}</a:t>
            </a:r>
          </a:p>
          <a:p>
            <a:pPr algn="l"/>
            <a:r>
              <a:rPr lang="en-US" sz="1400" dirty="0" smtClean="0">
                <a:solidFill>
                  <a:schemeClr val="tx1"/>
                </a:solidFill>
                <a:latin typeface="Andale Mono"/>
                <a:cs typeface="Andale Mono"/>
              </a:rPr>
              <a:t>}</a:t>
            </a:r>
            <a:endParaRPr lang="en-US" sz="1400" dirty="0">
              <a:solidFill>
                <a:schemeClr val="tx1"/>
              </a:solidFill>
              <a:latin typeface="Andale Mono"/>
              <a:cs typeface="Andale Mon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69549" y="1045532"/>
            <a:ext cx="2325905" cy="15868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1400" dirty="0">
                <a:solidFill>
                  <a:schemeClr val="tx1"/>
                </a:solidFill>
                <a:latin typeface="Andale Mono"/>
                <a:cs typeface="Andale Mono"/>
              </a:rPr>
              <a:t>class </a:t>
            </a:r>
            <a:r>
              <a:rPr lang="en-US" sz="1400" dirty="0" smtClean="0">
                <a:solidFill>
                  <a:schemeClr val="tx1"/>
                </a:solidFill>
                <a:latin typeface="Andale Mono"/>
                <a:cs typeface="Andale Mono"/>
              </a:rPr>
              <a:t>D {</a:t>
            </a:r>
            <a:endParaRPr lang="en-US" sz="1400" dirty="0">
              <a:solidFill>
                <a:schemeClr val="tx1"/>
              </a:solidFill>
              <a:latin typeface="Andale Mono"/>
              <a:cs typeface="Andale Mono"/>
            </a:endParaRPr>
          </a:p>
          <a:p>
            <a:pPr algn="l"/>
            <a:r>
              <a:rPr lang="en-US" sz="1400" dirty="0">
                <a:solidFill>
                  <a:schemeClr val="tx1"/>
                </a:solidFill>
                <a:latin typeface="Andale Mono"/>
                <a:cs typeface="Andale Mono"/>
              </a:rPr>
              <a:t>    field d</a:t>
            </a:r>
            <a:r>
              <a:rPr lang="en-US" sz="1400" dirty="0" smtClean="0">
                <a:solidFill>
                  <a:schemeClr val="tx1"/>
                </a:solidFill>
                <a:latin typeface="Andale Mono"/>
                <a:cs typeface="Andale Mono"/>
              </a:rPr>
              <a:t>1;</a:t>
            </a:r>
          </a:p>
          <a:p>
            <a:pPr algn="l"/>
            <a:endParaRPr lang="en-US" sz="1400" dirty="0">
              <a:solidFill>
                <a:schemeClr val="tx1"/>
              </a:solidFill>
              <a:latin typeface="Andale Mono"/>
              <a:cs typeface="Andale Mono"/>
            </a:endParaRPr>
          </a:p>
          <a:p>
            <a:pPr algn="l"/>
            <a:r>
              <a:rPr lang="en-US" sz="1400" dirty="0" smtClean="0">
                <a:solidFill>
                  <a:schemeClr val="tx1"/>
                </a:solidFill>
                <a:latin typeface="Andale Mono"/>
                <a:cs typeface="Andale Mono"/>
              </a:rPr>
              <a:t>    method m3</a:t>
            </a:r>
            <a:r>
              <a:rPr lang="en-US" sz="1400" dirty="0">
                <a:solidFill>
                  <a:schemeClr val="tx1"/>
                </a:solidFill>
                <a:latin typeface="Andale Mono"/>
                <a:cs typeface="Andale Mono"/>
              </a:rPr>
              <a:t>() {…</a:t>
            </a:r>
            <a:r>
              <a:rPr lang="en-US" sz="1400" dirty="0" smtClean="0">
                <a:solidFill>
                  <a:schemeClr val="tx1"/>
                </a:solidFill>
                <a:latin typeface="Andale Mono"/>
                <a:cs typeface="Andale Mono"/>
              </a:rPr>
              <a:t>}</a:t>
            </a:r>
          </a:p>
          <a:p>
            <a:pPr algn="l"/>
            <a:r>
              <a:rPr lang="en-US" sz="1400" dirty="0" smtClean="0">
                <a:solidFill>
                  <a:schemeClr val="tx1"/>
                </a:solidFill>
                <a:latin typeface="Andale Mono"/>
                <a:cs typeface="Andale Mono"/>
              </a:rPr>
              <a:t>    method m4(){</a:t>
            </a:r>
            <a:r>
              <a:rPr lang="en-US" sz="1400" dirty="0">
                <a:solidFill>
                  <a:schemeClr val="tx1"/>
                </a:solidFill>
                <a:latin typeface="Andale Mono"/>
                <a:cs typeface="Andale Mono"/>
              </a:rPr>
              <a:t>…}</a:t>
            </a:r>
          </a:p>
          <a:p>
            <a:pPr algn="l"/>
            <a:r>
              <a:rPr lang="en-US" sz="1400" dirty="0" smtClean="0">
                <a:solidFill>
                  <a:schemeClr val="tx1"/>
                </a:solidFill>
                <a:latin typeface="Andale Mono"/>
                <a:cs typeface="Andale Mono"/>
              </a:rPr>
              <a:t>}</a:t>
            </a:r>
            <a:endParaRPr lang="en-US" sz="1400" dirty="0">
              <a:solidFill>
                <a:schemeClr val="tx1"/>
              </a:solidFill>
              <a:latin typeface="Andale Mono"/>
              <a:cs typeface="Andale Mon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1914" y="1047832"/>
            <a:ext cx="284545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tx1"/>
                </a:solidFill>
                <a:latin typeface="Andale Mono"/>
                <a:cs typeface="Andale Mono"/>
              </a:rPr>
              <a:t>class </a:t>
            </a:r>
            <a:r>
              <a:rPr lang="en-US" sz="1400" dirty="0" smtClean="0">
                <a:solidFill>
                  <a:schemeClr val="tx1"/>
                </a:solidFill>
                <a:latin typeface="Andale Mono"/>
                <a:cs typeface="Andale Mono"/>
              </a:rPr>
              <a:t>E extends C, D {</a:t>
            </a:r>
            <a:endParaRPr lang="en-US" sz="1400" dirty="0">
              <a:solidFill>
                <a:schemeClr val="tx1"/>
              </a:solidFill>
              <a:latin typeface="Andale Mono"/>
              <a:cs typeface="Andale Mono"/>
            </a:endParaRPr>
          </a:p>
          <a:p>
            <a:pPr algn="l"/>
            <a:r>
              <a:rPr lang="en-US" sz="1400" dirty="0">
                <a:solidFill>
                  <a:schemeClr val="tx1"/>
                </a:solidFill>
                <a:latin typeface="Andale Mono"/>
                <a:cs typeface="Andale Mono"/>
              </a:rPr>
              <a:t>    field </a:t>
            </a:r>
            <a:r>
              <a:rPr lang="en-US" sz="1400" dirty="0" smtClean="0">
                <a:solidFill>
                  <a:schemeClr val="tx1"/>
                </a:solidFill>
                <a:latin typeface="Andale Mono"/>
                <a:cs typeface="Andale Mono"/>
              </a:rPr>
              <a:t>e1;</a:t>
            </a:r>
          </a:p>
          <a:p>
            <a:pPr algn="l"/>
            <a:endParaRPr lang="en-US" sz="1400" dirty="0">
              <a:solidFill>
                <a:schemeClr val="tx1"/>
              </a:solidFill>
              <a:latin typeface="Andale Mono"/>
              <a:cs typeface="Andale Mono"/>
            </a:endParaRPr>
          </a:p>
          <a:p>
            <a:pPr algn="l"/>
            <a:r>
              <a:rPr lang="en-US" sz="1400" dirty="0">
                <a:solidFill>
                  <a:schemeClr val="tx1"/>
                </a:solidFill>
                <a:latin typeface="Andale Mono"/>
                <a:cs typeface="Andale Mono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Andale Mono"/>
                <a:cs typeface="Andale Mono"/>
              </a:rPr>
              <a:t>   method m2(</a:t>
            </a:r>
            <a:r>
              <a:rPr lang="en-US" sz="1400" dirty="0">
                <a:solidFill>
                  <a:schemeClr val="tx1"/>
                </a:solidFill>
                <a:latin typeface="Andale Mono"/>
                <a:cs typeface="Andale Mono"/>
              </a:rPr>
              <a:t>) {…}    </a:t>
            </a:r>
            <a:r>
              <a:rPr lang="en-US" sz="1400" dirty="0" smtClean="0">
                <a:solidFill>
                  <a:schemeClr val="tx1"/>
                </a:solidFill>
                <a:latin typeface="Andale Mono"/>
                <a:cs typeface="Andale Mono"/>
              </a:rPr>
              <a:t>   </a:t>
            </a:r>
          </a:p>
          <a:p>
            <a:pPr algn="l"/>
            <a:r>
              <a:rPr lang="en-US" sz="1400" dirty="0">
                <a:solidFill>
                  <a:schemeClr val="tx1"/>
                </a:solidFill>
                <a:latin typeface="Andale Mono"/>
                <a:cs typeface="Andale Mono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Andale Mono"/>
                <a:cs typeface="Andale Mono"/>
              </a:rPr>
              <a:t>   method m4(</a:t>
            </a:r>
            <a:r>
              <a:rPr lang="en-US" sz="1400" dirty="0">
                <a:solidFill>
                  <a:schemeClr val="tx1"/>
                </a:solidFill>
                <a:latin typeface="Andale Mono"/>
                <a:cs typeface="Andale Mono"/>
              </a:rPr>
              <a:t>) {…</a:t>
            </a:r>
            <a:r>
              <a:rPr lang="en-US" sz="1400" dirty="0" smtClean="0">
                <a:solidFill>
                  <a:schemeClr val="tx1"/>
                </a:solidFill>
                <a:latin typeface="Andale Mono"/>
                <a:cs typeface="Andale Mono"/>
              </a:rPr>
              <a:t>}</a:t>
            </a:r>
          </a:p>
          <a:p>
            <a:pPr algn="l"/>
            <a:r>
              <a:rPr lang="en-US" sz="1400" dirty="0" smtClean="0">
                <a:solidFill>
                  <a:schemeClr val="tx1"/>
                </a:solidFill>
                <a:latin typeface="Andale Mono"/>
                <a:cs typeface="Andale Mono"/>
              </a:rPr>
              <a:t>    method m5(){</a:t>
            </a:r>
            <a:r>
              <a:rPr lang="en-US" sz="1400" dirty="0">
                <a:solidFill>
                  <a:schemeClr val="tx1"/>
                </a:solidFill>
                <a:latin typeface="Andale Mono"/>
                <a:cs typeface="Andale Mono"/>
              </a:rPr>
              <a:t>…}</a:t>
            </a:r>
          </a:p>
          <a:p>
            <a:pPr algn="l"/>
            <a:r>
              <a:rPr lang="en-US" sz="1400" dirty="0" smtClean="0">
                <a:solidFill>
                  <a:schemeClr val="tx1"/>
                </a:solidFill>
                <a:latin typeface="Andale Mono"/>
                <a:cs typeface="Andale Mono"/>
              </a:rPr>
              <a:t>}</a:t>
            </a:r>
            <a:endParaRPr lang="en-US" sz="1400" dirty="0">
              <a:solidFill>
                <a:schemeClr val="tx1"/>
              </a:solidFill>
              <a:latin typeface="Andale Mono"/>
              <a:cs typeface="Andale Mono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946071" y="5098142"/>
            <a:ext cx="2286000" cy="1759858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2458135" y="6065360"/>
            <a:ext cx="1152525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rtl="0" eaLnBrk="1" hangingPunct="1">
              <a:spcBef>
                <a:spcPct val="50000"/>
              </a:spcBef>
            </a:pPr>
            <a:r>
              <a:rPr lang="en-US" sz="1800" dirty="0" smtClean="0">
                <a:latin typeface="+mn-lt"/>
              </a:rPr>
              <a:t>d1</a:t>
            </a:r>
            <a:endParaRPr lang="en-US" sz="1800" dirty="0">
              <a:latin typeface="+mn-lt"/>
            </a:endParaRP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2458135" y="6435022"/>
            <a:ext cx="1152525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rtl="0" eaLnBrk="1" hangingPunct="1">
              <a:spcBef>
                <a:spcPct val="50000"/>
              </a:spcBef>
            </a:pPr>
            <a:r>
              <a:rPr lang="en-US" sz="1800" dirty="0" smtClean="0">
                <a:latin typeface="+mn-lt"/>
              </a:rPr>
              <a:t>e1</a:t>
            </a:r>
            <a:endParaRPr lang="en-US" sz="1800" dirty="0">
              <a:latin typeface="+mn-lt"/>
            </a:endParaRP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2141850" y="4191232"/>
            <a:ext cx="17671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rtl="0" eaLnBrk="1" hangingPunct="1">
              <a:spcBef>
                <a:spcPct val="50000"/>
              </a:spcBef>
            </a:pPr>
            <a:r>
              <a:rPr lang="en-US" sz="1800" dirty="0">
                <a:latin typeface="+mn-lt"/>
              </a:rPr>
              <a:t>Runtime object</a:t>
            </a:r>
          </a:p>
        </p:txBody>
      </p:sp>
      <p:sp>
        <p:nvSpPr>
          <p:cNvPr id="16" name="Text Box 25"/>
          <p:cNvSpPr txBox="1">
            <a:spLocks noChangeArrowheads="1"/>
          </p:cNvSpPr>
          <p:nvPr/>
        </p:nvSpPr>
        <p:spPr bwMode="auto">
          <a:xfrm>
            <a:off x="4719037" y="5522753"/>
            <a:ext cx="1131888" cy="369332"/>
          </a:xfrm>
          <a:prstGeom prst="rect">
            <a:avLst/>
          </a:prstGeom>
          <a:solidFill>
            <a:srgbClr val="4BACC6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rtl="0" eaLnBrk="1" hangingPunct="1">
              <a:spcBef>
                <a:spcPct val="50000"/>
              </a:spcBef>
            </a:pPr>
            <a:r>
              <a:rPr lang="en-US" sz="1800" dirty="0" smtClean="0">
                <a:latin typeface="+mn-lt"/>
              </a:rPr>
              <a:t>m3D_D</a:t>
            </a:r>
            <a:endParaRPr lang="en-US" sz="1800" dirty="0">
              <a:latin typeface="+mn-lt"/>
            </a:endParaRPr>
          </a:p>
        </p:txBody>
      </p:sp>
      <p:sp>
        <p:nvSpPr>
          <p:cNvPr id="17" name="Text Box 26"/>
          <p:cNvSpPr txBox="1">
            <a:spLocks noChangeArrowheads="1"/>
          </p:cNvSpPr>
          <p:nvPr/>
        </p:nvSpPr>
        <p:spPr bwMode="auto">
          <a:xfrm>
            <a:off x="4719037" y="5892414"/>
            <a:ext cx="1131888" cy="369332"/>
          </a:xfrm>
          <a:prstGeom prst="rect">
            <a:avLst/>
          </a:prstGeom>
          <a:solidFill>
            <a:srgbClr val="4BACC6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rtl="0" eaLnBrk="1" hangingPunct="1">
              <a:spcBef>
                <a:spcPct val="50000"/>
              </a:spcBef>
            </a:pPr>
            <a:r>
              <a:rPr lang="en-US" sz="1800" dirty="0" smtClean="0">
                <a:latin typeface="+mn-lt"/>
              </a:rPr>
              <a:t>m4D_E</a:t>
            </a:r>
            <a:endParaRPr lang="en-US" sz="1800" dirty="0">
              <a:latin typeface="+mn-lt"/>
            </a:endParaRPr>
          </a:p>
        </p:txBody>
      </p:sp>
      <p:sp>
        <p:nvSpPr>
          <p:cNvPr id="18" name="Text Box 27"/>
          <p:cNvSpPr txBox="1">
            <a:spLocks noChangeArrowheads="1"/>
          </p:cNvSpPr>
          <p:nvPr/>
        </p:nvSpPr>
        <p:spPr bwMode="auto">
          <a:xfrm>
            <a:off x="3802696" y="4221746"/>
            <a:ext cx="32416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rtl="0" eaLnBrk="1" hangingPunct="1">
              <a:spcBef>
                <a:spcPct val="50000"/>
              </a:spcBef>
            </a:pPr>
            <a:r>
              <a:rPr lang="en-US" sz="1800" dirty="0" smtClean="0">
                <a:latin typeface="+mn-lt"/>
              </a:rPr>
              <a:t>(Runtime) Dispatch Table</a:t>
            </a:r>
            <a:endParaRPr lang="en-US" sz="1800" dirty="0">
              <a:latin typeface="+mn-lt"/>
            </a:endParaRPr>
          </a:p>
        </p:txBody>
      </p:sp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4719037" y="6260486"/>
            <a:ext cx="1131888" cy="369332"/>
          </a:xfrm>
          <a:prstGeom prst="rect">
            <a:avLst/>
          </a:prstGeom>
          <a:solidFill>
            <a:srgbClr val="4BACC6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rtl="0" eaLnBrk="1" hangingPunct="1">
              <a:spcBef>
                <a:spcPct val="50000"/>
              </a:spcBef>
            </a:pPr>
            <a:r>
              <a:rPr lang="en-US" sz="1800" dirty="0" smtClean="0">
                <a:latin typeface="+mn-lt"/>
              </a:rPr>
              <a:t>m5E_E</a:t>
            </a:r>
            <a:endParaRPr lang="en-US" sz="1800" dirty="0">
              <a:latin typeface="+mn-lt"/>
            </a:endParaRP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2456320" y="5691617"/>
            <a:ext cx="1152525" cy="369332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rtl="0" eaLnBrk="1" hangingPunct="1">
              <a:spcBef>
                <a:spcPct val="50000"/>
              </a:spcBef>
            </a:pPr>
            <a:r>
              <a:rPr lang="en-US" sz="1800" dirty="0" err="1" smtClean="0">
                <a:latin typeface="+mn-lt"/>
              </a:rPr>
              <a:t>vtable</a:t>
            </a:r>
            <a:endParaRPr lang="en-US" sz="1800" dirty="0">
              <a:latin typeface="+mn-lt"/>
            </a:endParaRPr>
          </a:p>
        </p:txBody>
      </p:sp>
      <p:cxnSp>
        <p:nvCxnSpPr>
          <p:cNvPr id="21" name="Straight Arrow Connector 20"/>
          <p:cNvCxnSpPr>
            <a:stCxn id="20" idx="3"/>
            <a:endCxn id="16" idx="1"/>
          </p:cNvCxnSpPr>
          <p:nvPr/>
        </p:nvCxnSpPr>
        <p:spPr bwMode="auto">
          <a:xfrm flipV="1">
            <a:off x="3608845" y="5707419"/>
            <a:ext cx="1110192" cy="168864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V="1">
            <a:off x="1366388" y="4739905"/>
            <a:ext cx="1098647" cy="724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 Box 16"/>
          <p:cNvSpPr txBox="1">
            <a:spLocks noChangeArrowheads="1"/>
          </p:cNvSpPr>
          <p:nvPr/>
        </p:nvSpPr>
        <p:spPr bwMode="auto">
          <a:xfrm>
            <a:off x="2460444" y="4947760"/>
            <a:ext cx="1152525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rtl="0" eaLnBrk="1" hangingPunct="1">
              <a:spcBef>
                <a:spcPct val="50000"/>
              </a:spcBef>
            </a:pPr>
            <a:r>
              <a:rPr lang="en-US" sz="1800" dirty="0" smtClean="0">
                <a:latin typeface="+mn-lt"/>
              </a:rPr>
              <a:t>c1</a:t>
            </a:r>
            <a:endParaRPr lang="en-US" sz="1800" dirty="0">
              <a:latin typeface="+mn-lt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460444" y="5317422"/>
            <a:ext cx="1152525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rtl="0" eaLnBrk="1" hangingPunct="1">
              <a:spcBef>
                <a:spcPct val="50000"/>
              </a:spcBef>
            </a:pPr>
            <a:r>
              <a:rPr lang="en-US" sz="1800" dirty="0" smtClean="0">
                <a:latin typeface="+mn-lt"/>
              </a:rPr>
              <a:t>c2</a:t>
            </a:r>
            <a:endParaRPr lang="en-US" sz="1800" dirty="0">
              <a:latin typeface="+mn-lt"/>
            </a:endParaRPr>
          </a:p>
        </p:txBody>
      </p:sp>
      <p:sp>
        <p:nvSpPr>
          <p:cNvPr id="32" name="Text Box 16"/>
          <p:cNvSpPr txBox="1">
            <a:spLocks noChangeArrowheads="1"/>
          </p:cNvSpPr>
          <p:nvPr/>
        </p:nvSpPr>
        <p:spPr bwMode="auto">
          <a:xfrm>
            <a:off x="2458629" y="4574017"/>
            <a:ext cx="1152525" cy="369332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rtl="0" eaLnBrk="1" hangingPunct="1">
              <a:spcBef>
                <a:spcPct val="50000"/>
              </a:spcBef>
            </a:pPr>
            <a:r>
              <a:rPr lang="en-US" sz="1800" dirty="0" err="1" smtClean="0">
                <a:latin typeface="+mn-lt"/>
              </a:rPr>
              <a:t>vtable</a:t>
            </a:r>
            <a:endParaRPr lang="en-US" sz="18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3181" y="4179454"/>
            <a:ext cx="1500910" cy="9929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1800" dirty="0" smtClean="0">
                <a:solidFill>
                  <a:schemeClr val="tx1"/>
                </a:solidFill>
                <a:latin typeface="+mn-lt"/>
              </a:rPr>
              <a:t>Pointer to  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- E</a:t>
            </a:r>
          </a:p>
          <a:p>
            <a:pPr algn="l"/>
            <a:r>
              <a:rPr lang="en-US" sz="1800" dirty="0" smtClean="0">
                <a:solidFill>
                  <a:schemeClr val="tx1"/>
                </a:solidFill>
                <a:latin typeface="+mn-lt"/>
              </a:rPr>
              <a:t> - C inside E</a:t>
            </a:r>
          </a:p>
        </p:txBody>
      </p:sp>
      <p:cxnSp>
        <p:nvCxnSpPr>
          <p:cNvPr id="34" name="Straight Arrow Connector 33"/>
          <p:cNvCxnSpPr/>
          <p:nvPr/>
        </p:nvCxnSpPr>
        <p:spPr bwMode="auto">
          <a:xfrm flipV="1">
            <a:off x="1357152" y="5885214"/>
            <a:ext cx="1098647" cy="724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115450" y="5497942"/>
            <a:ext cx="1500910" cy="9929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1800" dirty="0" smtClean="0">
                <a:solidFill>
                  <a:schemeClr val="tx1"/>
                </a:solidFill>
                <a:latin typeface="+mn-lt"/>
              </a:rPr>
              <a:t>Pointer to  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- D inside E</a:t>
            </a:r>
          </a:p>
        </p:txBody>
      </p:sp>
      <p:sp>
        <p:nvSpPr>
          <p:cNvPr id="37" name="Text Box 25"/>
          <p:cNvSpPr txBox="1">
            <a:spLocks noChangeArrowheads="1"/>
          </p:cNvSpPr>
          <p:nvPr/>
        </p:nvSpPr>
        <p:spPr bwMode="auto">
          <a:xfrm>
            <a:off x="4719038" y="4783844"/>
            <a:ext cx="1131888" cy="369332"/>
          </a:xfrm>
          <a:prstGeom prst="rect">
            <a:avLst/>
          </a:prstGeom>
          <a:solidFill>
            <a:srgbClr val="4BACC6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rtl="0" eaLnBrk="1" hangingPunct="1">
              <a:spcBef>
                <a:spcPct val="50000"/>
              </a:spcBef>
            </a:pPr>
            <a:r>
              <a:rPr lang="en-US" sz="1800" dirty="0" smtClean="0">
                <a:latin typeface="+mn-lt"/>
              </a:rPr>
              <a:t>m1C_C</a:t>
            </a:r>
            <a:endParaRPr lang="en-US" sz="1800" dirty="0">
              <a:latin typeface="+mn-lt"/>
            </a:endParaRPr>
          </a:p>
        </p:txBody>
      </p:sp>
      <p:sp>
        <p:nvSpPr>
          <p:cNvPr id="38" name="Text Box 26"/>
          <p:cNvSpPr txBox="1">
            <a:spLocks noChangeArrowheads="1"/>
          </p:cNvSpPr>
          <p:nvPr/>
        </p:nvSpPr>
        <p:spPr bwMode="auto">
          <a:xfrm>
            <a:off x="4719038" y="5153505"/>
            <a:ext cx="1131888" cy="369332"/>
          </a:xfrm>
          <a:prstGeom prst="rect">
            <a:avLst/>
          </a:prstGeom>
          <a:solidFill>
            <a:srgbClr val="4BACC6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rtl="0" eaLnBrk="1" hangingPunct="1">
              <a:spcBef>
                <a:spcPct val="50000"/>
              </a:spcBef>
            </a:pPr>
            <a:r>
              <a:rPr lang="en-US" sz="1800" dirty="0" smtClean="0">
                <a:latin typeface="+mn-lt"/>
              </a:rPr>
              <a:t>m2C_E</a:t>
            </a:r>
            <a:endParaRPr lang="en-US" sz="1800" dirty="0">
              <a:latin typeface="+mn-lt"/>
            </a:endParaRPr>
          </a:p>
        </p:txBody>
      </p:sp>
      <p:cxnSp>
        <p:nvCxnSpPr>
          <p:cNvPr id="44" name="Straight Arrow Connector 43"/>
          <p:cNvCxnSpPr/>
          <p:nvPr/>
        </p:nvCxnSpPr>
        <p:spPr bwMode="auto">
          <a:xfrm flipV="1">
            <a:off x="9624475" y="4004129"/>
            <a:ext cx="580798" cy="1814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9744364" y="4756727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US" sz="1800" dirty="0" smtClean="0">
              <a:latin typeface="+mn-lt"/>
            </a:endParaRPr>
          </a:p>
        </p:txBody>
      </p:sp>
      <p:cxnSp>
        <p:nvCxnSpPr>
          <p:cNvPr id="55" name="Straight Arrow Connector 54"/>
          <p:cNvCxnSpPr>
            <a:stCxn id="32" idx="3"/>
            <a:endCxn id="37" idx="1"/>
          </p:cNvCxnSpPr>
          <p:nvPr/>
        </p:nvCxnSpPr>
        <p:spPr bwMode="auto">
          <a:xfrm>
            <a:off x="3611154" y="4758683"/>
            <a:ext cx="1107884" cy="209827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8052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>
          <a:xfrm>
            <a:off x="803146" y="-151527"/>
            <a:ext cx="7772400" cy="1143000"/>
          </a:xfrm>
        </p:spPr>
        <p:txBody>
          <a:bodyPr/>
          <a:lstStyle/>
          <a:p>
            <a:r>
              <a:rPr lang="en-US" dirty="0" smtClean="0"/>
              <a:t>Dependent multiple Inheritance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159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81629" y="2941577"/>
            <a:ext cx="3022351" cy="176434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no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  <a:latin typeface="Andale Mono"/>
                <a:cs typeface="Andale Mono"/>
              </a:rPr>
              <a:t>class </a:t>
            </a:r>
            <a:r>
              <a:rPr lang="en-US" sz="1800" dirty="0" smtClean="0">
                <a:solidFill>
                  <a:schemeClr val="tx1"/>
                </a:solidFill>
                <a:latin typeface="Andale Mono"/>
                <a:cs typeface="Andale Mono"/>
              </a:rPr>
              <a:t>C </a:t>
            </a:r>
            <a:r>
              <a:rPr lang="en-US" sz="1800" dirty="0">
                <a:solidFill>
                  <a:schemeClr val="tx1"/>
                </a:solidFill>
                <a:latin typeface="Andale Mono"/>
                <a:cs typeface="Andale Mono"/>
              </a:rPr>
              <a:t>extends A {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  <a:latin typeface="Andale Mono"/>
                <a:cs typeface="Andale Mono"/>
              </a:rPr>
              <a:t>    field </a:t>
            </a:r>
            <a:r>
              <a:rPr lang="en-US" sz="1800" dirty="0" smtClean="0">
                <a:solidFill>
                  <a:schemeClr val="tx1"/>
                </a:solidFill>
                <a:latin typeface="Andale Mono"/>
                <a:cs typeface="Andale Mono"/>
              </a:rPr>
              <a:t>c1</a:t>
            </a:r>
            <a:r>
              <a:rPr lang="en-US" sz="1800" dirty="0">
                <a:solidFill>
                  <a:schemeClr val="tx1"/>
                </a:solidFill>
                <a:latin typeface="Andale Mono"/>
                <a:cs typeface="Andale Mono"/>
              </a:rPr>
              <a:t>;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  <a:latin typeface="Andale Mono"/>
                <a:cs typeface="Andale Mono"/>
              </a:rPr>
              <a:t>    field </a:t>
            </a:r>
            <a:r>
              <a:rPr lang="en-US" sz="1800" dirty="0" smtClean="0">
                <a:solidFill>
                  <a:schemeClr val="tx1"/>
                </a:solidFill>
                <a:latin typeface="Andale Mono"/>
                <a:cs typeface="Andale Mono"/>
              </a:rPr>
              <a:t>c2</a:t>
            </a:r>
            <a:r>
              <a:rPr lang="en-US" sz="1800" dirty="0">
                <a:solidFill>
                  <a:schemeClr val="tx1"/>
                </a:solidFill>
                <a:latin typeface="Andale Mono"/>
                <a:cs typeface="Andale Mono"/>
              </a:rPr>
              <a:t>;</a:t>
            </a:r>
          </a:p>
          <a:p>
            <a:pPr algn="l"/>
            <a:r>
              <a:rPr lang="en-US" sz="1800" dirty="0">
                <a:solidFill>
                  <a:srgbClr val="1A8CFF"/>
                </a:solidFill>
                <a:latin typeface="Andale Mono"/>
                <a:cs typeface="Andale Mono"/>
              </a:rPr>
              <a:t>    method m1(</a:t>
            </a:r>
            <a:r>
              <a:rPr lang="en-US" sz="1800" dirty="0" smtClean="0">
                <a:solidFill>
                  <a:srgbClr val="1A8CFF"/>
                </a:solidFill>
                <a:latin typeface="Andale Mono"/>
                <a:cs typeface="Andale Mono"/>
              </a:rPr>
              <a:t>){</a:t>
            </a:r>
            <a:r>
              <a:rPr lang="en-US" sz="1800" dirty="0">
                <a:solidFill>
                  <a:srgbClr val="1A8CFF"/>
                </a:solidFill>
                <a:latin typeface="Andale Mono"/>
                <a:cs typeface="Andale Mono"/>
              </a:rPr>
              <a:t>…}</a:t>
            </a:r>
          </a:p>
          <a:p>
            <a:pPr algn="l"/>
            <a:r>
              <a:rPr lang="en-US" sz="1800" dirty="0">
                <a:solidFill>
                  <a:srgbClr val="F02E00"/>
                </a:solidFill>
                <a:latin typeface="Andale Mono"/>
                <a:cs typeface="Andale Mono"/>
              </a:rPr>
              <a:t>    method m2</a:t>
            </a:r>
            <a:r>
              <a:rPr lang="en-US" sz="1800" dirty="0" smtClean="0">
                <a:solidFill>
                  <a:srgbClr val="F02E00"/>
                </a:solidFill>
                <a:latin typeface="Andale Mono"/>
                <a:cs typeface="Andale Mono"/>
              </a:rPr>
              <a:t>(){</a:t>
            </a:r>
            <a:r>
              <a:rPr lang="en-US" sz="1800" dirty="0">
                <a:solidFill>
                  <a:srgbClr val="F02E00"/>
                </a:solidFill>
                <a:latin typeface="Andale Mono"/>
                <a:cs typeface="Andale Mono"/>
              </a:rPr>
              <a:t>…}</a:t>
            </a:r>
          </a:p>
          <a:p>
            <a:pPr algn="l"/>
            <a:r>
              <a:rPr lang="en-US" sz="1800" dirty="0" smtClean="0">
                <a:solidFill>
                  <a:schemeClr val="tx1"/>
                </a:solidFill>
                <a:latin typeface="Andale Mono"/>
                <a:cs typeface="Andale Mono"/>
              </a:rPr>
              <a:t>}</a:t>
            </a:r>
            <a:endParaRPr lang="en-US" sz="1800" dirty="0">
              <a:solidFill>
                <a:schemeClr val="tx1"/>
              </a:solidFill>
              <a:latin typeface="Andale Mono"/>
              <a:cs typeface="Andale Mon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58674" y="2934656"/>
            <a:ext cx="3083576" cy="176434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no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  <a:latin typeface="Andale Mono"/>
                <a:cs typeface="Andale Mono"/>
              </a:rPr>
              <a:t>class </a:t>
            </a:r>
            <a:r>
              <a:rPr lang="en-US" sz="1800" dirty="0" smtClean="0">
                <a:solidFill>
                  <a:schemeClr val="tx1"/>
                </a:solidFill>
                <a:latin typeface="Andale Mono"/>
                <a:cs typeface="Andale Mono"/>
              </a:rPr>
              <a:t>D extends A {</a:t>
            </a:r>
            <a:endParaRPr lang="en-US" sz="1800" dirty="0">
              <a:solidFill>
                <a:schemeClr val="tx1"/>
              </a:solidFill>
              <a:latin typeface="Andale Mono"/>
              <a:cs typeface="Andale Mono"/>
            </a:endParaRPr>
          </a:p>
          <a:p>
            <a:pPr algn="l"/>
            <a:r>
              <a:rPr lang="en-US" sz="1800" dirty="0">
                <a:solidFill>
                  <a:schemeClr val="tx1"/>
                </a:solidFill>
                <a:latin typeface="Andale Mono"/>
                <a:cs typeface="Andale Mono"/>
              </a:rPr>
              <a:t>    field d</a:t>
            </a:r>
            <a:r>
              <a:rPr lang="en-US" sz="1800" dirty="0" smtClean="0">
                <a:solidFill>
                  <a:schemeClr val="tx1"/>
                </a:solidFill>
                <a:latin typeface="Andale Mono"/>
                <a:cs typeface="Andale Mono"/>
              </a:rPr>
              <a:t>1;</a:t>
            </a:r>
          </a:p>
          <a:p>
            <a:pPr algn="l"/>
            <a:endParaRPr lang="en-US" sz="1800" dirty="0">
              <a:solidFill>
                <a:schemeClr val="tx1"/>
              </a:solidFill>
              <a:latin typeface="Andale Mono"/>
              <a:cs typeface="Andale Mono"/>
            </a:endParaRPr>
          </a:p>
          <a:p>
            <a:pPr algn="l"/>
            <a:r>
              <a:rPr lang="en-US" sz="1800" dirty="0" smtClean="0">
                <a:solidFill>
                  <a:srgbClr val="008000"/>
                </a:solidFill>
                <a:latin typeface="Andale Mono"/>
                <a:cs typeface="Andale Mono"/>
              </a:rPr>
              <a:t>    method m3</a:t>
            </a:r>
            <a:r>
              <a:rPr lang="en-US" sz="1800" dirty="0">
                <a:solidFill>
                  <a:srgbClr val="008000"/>
                </a:solidFill>
                <a:latin typeface="Andale Mono"/>
                <a:cs typeface="Andale Mono"/>
              </a:rPr>
              <a:t>(</a:t>
            </a:r>
            <a:r>
              <a:rPr lang="en-US" sz="1800" dirty="0" smtClean="0">
                <a:solidFill>
                  <a:srgbClr val="008000"/>
                </a:solidFill>
                <a:latin typeface="Andale Mono"/>
                <a:cs typeface="Andale Mono"/>
              </a:rPr>
              <a:t>){</a:t>
            </a:r>
            <a:r>
              <a:rPr lang="en-US" sz="1800" dirty="0">
                <a:solidFill>
                  <a:srgbClr val="008000"/>
                </a:solidFill>
                <a:latin typeface="Andale Mono"/>
                <a:cs typeface="Andale Mono"/>
              </a:rPr>
              <a:t>…</a:t>
            </a:r>
            <a:r>
              <a:rPr lang="en-US" sz="1800" dirty="0" smtClean="0">
                <a:solidFill>
                  <a:srgbClr val="008000"/>
                </a:solidFill>
                <a:latin typeface="Andale Mono"/>
                <a:cs typeface="Andale Mono"/>
              </a:rPr>
              <a:t>}</a:t>
            </a:r>
          </a:p>
          <a:p>
            <a:pPr algn="l"/>
            <a:r>
              <a:rPr lang="en-US" sz="1800" dirty="0" smtClean="0">
                <a:solidFill>
                  <a:srgbClr val="FF66FF"/>
                </a:solidFill>
                <a:latin typeface="Andale Mono"/>
                <a:cs typeface="Andale Mono"/>
              </a:rPr>
              <a:t>    method m4(){</a:t>
            </a:r>
            <a:r>
              <a:rPr lang="en-US" sz="1800" dirty="0">
                <a:solidFill>
                  <a:srgbClr val="FF66FF"/>
                </a:solidFill>
                <a:latin typeface="Andale Mono"/>
                <a:cs typeface="Andale Mono"/>
              </a:rPr>
              <a:t>…}</a:t>
            </a:r>
          </a:p>
          <a:p>
            <a:pPr algn="l"/>
            <a:r>
              <a:rPr lang="en-US" sz="1800" dirty="0" smtClean="0">
                <a:solidFill>
                  <a:schemeClr val="tx1"/>
                </a:solidFill>
                <a:latin typeface="Andale Mono"/>
                <a:cs typeface="Andale Mono"/>
              </a:rPr>
              <a:t>}</a:t>
            </a:r>
            <a:endParaRPr lang="en-US" sz="1800" dirty="0">
              <a:solidFill>
                <a:schemeClr val="tx1"/>
              </a:solidFill>
              <a:latin typeface="Andale Mono"/>
              <a:cs typeface="Andale Mon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3164" y="4826082"/>
            <a:ext cx="3772364" cy="203132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  <a:latin typeface="Andale Mono"/>
                <a:cs typeface="Andale Mono"/>
              </a:rPr>
              <a:t>class </a:t>
            </a:r>
            <a:r>
              <a:rPr lang="en-US" sz="1800" dirty="0" smtClean="0">
                <a:solidFill>
                  <a:schemeClr val="tx1"/>
                </a:solidFill>
                <a:latin typeface="Andale Mono"/>
                <a:cs typeface="Andale Mono"/>
              </a:rPr>
              <a:t>E extends C, D {</a:t>
            </a:r>
            <a:endParaRPr lang="en-US" sz="1800" dirty="0">
              <a:solidFill>
                <a:schemeClr val="tx1"/>
              </a:solidFill>
              <a:latin typeface="Andale Mono"/>
              <a:cs typeface="Andale Mono"/>
            </a:endParaRPr>
          </a:p>
          <a:p>
            <a:pPr algn="l"/>
            <a:r>
              <a:rPr lang="en-US" sz="1800" dirty="0">
                <a:solidFill>
                  <a:schemeClr val="tx1"/>
                </a:solidFill>
                <a:latin typeface="Andale Mono"/>
                <a:cs typeface="Andale Mono"/>
              </a:rPr>
              <a:t>    field </a:t>
            </a:r>
            <a:r>
              <a:rPr lang="en-US" sz="1800" dirty="0" smtClean="0">
                <a:solidFill>
                  <a:schemeClr val="tx1"/>
                </a:solidFill>
                <a:latin typeface="Andale Mono"/>
                <a:cs typeface="Andale Mono"/>
              </a:rPr>
              <a:t>e1;</a:t>
            </a:r>
          </a:p>
          <a:p>
            <a:pPr algn="l"/>
            <a:endParaRPr lang="en-US" sz="1800" dirty="0">
              <a:solidFill>
                <a:schemeClr val="tx1"/>
              </a:solidFill>
              <a:latin typeface="Andale Mono"/>
              <a:cs typeface="Andale Mono"/>
            </a:endParaRPr>
          </a:p>
          <a:p>
            <a:pPr algn="l"/>
            <a:r>
              <a:rPr lang="en-US" sz="1800" dirty="0">
                <a:solidFill>
                  <a:srgbClr val="F02E00"/>
                </a:solidFill>
                <a:latin typeface="Andale Mono"/>
                <a:cs typeface="Andale Mono"/>
              </a:rPr>
              <a:t> </a:t>
            </a:r>
            <a:r>
              <a:rPr lang="en-US" sz="1800" dirty="0" smtClean="0">
                <a:solidFill>
                  <a:srgbClr val="F02E00"/>
                </a:solidFill>
                <a:latin typeface="Andale Mono"/>
                <a:cs typeface="Andale Mono"/>
              </a:rPr>
              <a:t>   method m2(</a:t>
            </a:r>
            <a:r>
              <a:rPr lang="en-US" sz="1800" dirty="0">
                <a:solidFill>
                  <a:srgbClr val="F02E00"/>
                </a:solidFill>
                <a:latin typeface="Andale Mono"/>
                <a:cs typeface="Andale Mono"/>
              </a:rPr>
              <a:t>) {…}    </a:t>
            </a:r>
            <a:r>
              <a:rPr lang="en-US" sz="1800" dirty="0" smtClean="0">
                <a:solidFill>
                  <a:srgbClr val="F02E00"/>
                </a:solidFill>
                <a:latin typeface="Andale Mono"/>
                <a:cs typeface="Andale Mono"/>
              </a:rPr>
              <a:t>   </a:t>
            </a:r>
          </a:p>
          <a:p>
            <a:pPr algn="l"/>
            <a:r>
              <a:rPr lang="en-US" sz="1800" dirty="0">
                <a:solidFill>
                  <a:srgbClr val="FF66FF"/>
                </a:solidFill>
                <a:latin typeface="Andale Mono"/>
                <a:cs typeface="Andale Mono"/>
              </a:rPr>
              <a:t> </a:t>
            </a:r>
            <a:r>
              <a:rPr lang="en-US" sz="1800" dirty="0" smtClean="0">
                <a:solidFill>
                  <a:srgbClr val="FF66FF"/>
                </a:solidFill>
                <a:latin typeface="Andale Mono"/>
                <a:cs typeface="Andale Mono"/>
              </a:rPr>
              <a:t>   method m4(</a:t>
            </a:r>
            <a:r>
              <a:rPr lang="en-US" sz="1800" dirty="0">
                <a:solidFill>
                  <a:srgbClr val="FF66FF"/>
                </a:solidFill>
                <a:latin typeface="Andale Mono"/>
                <a:cs typeface="Andale Mono"/>
              </a:rPr>
              <a:t>) {…</a:t>
            </a:r>
            <a:r>
              <a:rPr lang="en-US" sz="1800" dirty="0" smtClean="0">
                <a:solidFill>
                  <a:srgbClr val="FF66FF"/>
                </a:solidFill>
                <a:latin typeface="Andale Mono"/>
                <a:cs typeface="Andale Mono"/>
              </a:rPr>
              <a:t>}</a:t>
            </a:r>
          </a:p>
          <a:p>
            <a:pPr algn="l"/>
            <a:r>
              <a:rPr lang="en-US" sz="1800" dirty="0" smtClean="0">
                <a:solidFill>
                  <a:schemeClr val="tx1"/>
                </a:solidFill>
                <a:latin typeface="Andale Mono"/>
                <a:cs typeface="Andale Mono"/>
              </a:rPr>
              <a:t>    method m5(){</a:t>
            </a:r>
            <a:r>
              <a:rPr lang="en-US" sz="1800" dirty="0">
                <a:solidFill>
                  <a:schemeClr val="tx1"/>
                </a:solidFill>
                <a:latin typeface="Andale Mono"/>
                <a:cs typeface="Andale Mono"/>
              </a:rPr>
              <a:t>…}</a:t>
            </a:r>
          </a:p>
          <a:p>
            <a:pPr algn="l"/>
            <a:r>
              <a:rPr lang="en-US" sz="1800" dirty="0" smtClean="0">
                <a:solidFill>
                  <a:schemeClr val="tx1"/>
                </a:solidFill>
                <a:latin typeface="Andale Mono"/>
                <a:cs typeface="Andale Mono"/>
              </a:rPr>
              <a:t>}</a:t>
            </a:r>
            <a:endParaRPr lang="en-US" sz="1800" dirty="0">
              <a:solidFill>
                <a:schemeClr val="tx1"/>
              </a:solidFill>
              <a:latin typeface="Andale Mono"/>
              <a:cs typeface="Andale Mono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15312" y="1118556"/>
            <a:ext cx="3083576" cy="17643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  <a:latin typeface="Andale Mono"/>
                <a:cs typeface="Andale Mono"/>
              </a:rPr>
              <a:t>class </a:t>
            </a:r>
            <a:r>
              <a:rPr lang="en-US" sz="1800" dirty="0" smtClean="0">
                <a:solidFill>
                  <a:schemeClr val="tx1"/>
                </a:solidFill>
                <a:latin typeface="Andale Mono"/>
                <a:cs typeface="Andale Mono"/>
              </a:rPr>
              <a:t>A{</a:t>
            </a:r>
            <a:endParaRPr lang="en-US" sz="1800" dirty="0">
              <a:solidFill>
                <a:schemeClr val="tx1"/>
              </a:solidFill>
              <a:latin typeface="Andale Mono"/>
              <a:cs typeface="Andale Mono"/>
            </a:endParaRPr>
          </a:p>
          <a:p>
            <a:pPr algn="l"/>
            <a:r>
              <a:rPr lang="en-US" sz="1800" dirty="0">
                <a:solidFill>
                  <a:schemeClr val="tx1"/>
                </a:solidFill>
                <a:latin typeface="Andale Mono"/>
                <a:cs typeface="Andale Mono"/>
              </a:rPr>
              <a:t>    field </a:t>
            </a:r>
            <a:r>
              <a:rPr lang="en-US" sz="1800" dirty="0" smtClean="0">
                <a:solidFill>
                  <a:schemeClr val="tx1"/>
                </a:solidFill>
                <a:latin typeface="Andale Mono"/>
                <a:cs typeface="Andale Mono"/>
              </a:rPr>
              <a:t>a1;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  <a:latin typeface="Andale Mono"/>
                <a:cs typeface="Andale Mono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Andale Mono"/>
                <a:cs typeface="Andale Mono"/>
              </a:rPr>
              <a:t>   field a2;</a:t>
            </a:r>
            <a:endParaRPr lang="en-US" sz="1800" dirty="0">
              <a:solidFill>
                <a:schemeClr val="tx1"/>
              </a:solidFill>
              <a:latin typeface="Andale Mono"/>
              <a:cs typeface="Andale Mono"/>
            </a:endParaRPr>
          </a:p>
          <a:p>
            <a:pPr algn="l"/>
            <a:r>
              <a:rPr lang="en-US" sz="1800" dirty="0" smtClean="0">
                <a:solidFill>
                  <a:srgbClr val="1A8CFF"/>
                </a:solidFill>
                <a:latin typeface="Andale Mono"/>
                <a:cs typeface="Andale Mono"/>
              </a:rPr>
              <a:t>    method m1(){</a:t>
            </a:r>
            <a:r>
              <a:rPr lang="en-US" sz="1800" dirty="0">
                <a:solidFill>
                  <a:srgbClr val="1A8CFF"/>
                </a:solidFill>
                <a:latin typeface="Andale Mono"/>
                <a:cs typeface="Andale Mono"/>
              </a:rPr>
              <a:t>…</a:t>
            </a:r>
            <a:r>
              <a:rPr lang="en-US" sz="1800" dirty="0" smtClean="0">
                <a:solidFill>
                  <a:srgbClr val="1A8CFF"/>
                </a:solidFill>
                <a:latin typeface="Andale Mono"/>
                <a:cs typeface="Andale Mono"/>
              </a:rPr>
              <a:t>}</a:t>
            </a:r>
          </a:p>
          <a:p>
            <a:pPr algn="l"/>
            <a:r>
              <a:rPr lang="en-US" sz="1800" dirty="0" smtClean="0">
                <a:solidFill>
                  <a:srgbClr val="008000"/>
                </a:solidFill>
                <a:latin typeface="Andale Mono"/>
                <a:cs typeface="Andale Mono"/>
              </a:rPr>
              <a:t>    method m3(){</a:t>
            </a:r>
            <a:r>
              <a:rPr lang="en-US" sz="1800" dirty="0">
                <a:solidFill>
                  <a:srgbClr val="008000"/>
                </a:solidFill>
                <a:latin typeface="Andale Mono"/>
                <a:cs typeface="Andale Mono"/>
              </a:rPr>
              <a:t>…}</a:t>
            </a:r>
          </a:p>
          <a:p>
            <a:pPr algn="l"/>
            <a:r>
              <a:rPr lang="en-US" sz="1800" dirty="0" smtClean="0">
                <a:solidFill>
                  <a:schemeClr val="tx1"/>
                </a:solidFill>
                <a:latin typeface="Andale Mono"/>
                <a:cs typeface="Andale Mono"/>
              </a:rPr>
              <a:t>}</a:t>
            </a:r>
            <a:endParaRPr lang="en-US" sz="1800" dirty="0">
              <a:solidFill>
                <a:schemeClr val="tx1"/>
              </a:solidFill>
              <a:latin typeface="Andale Mono"/>
              <a:cs typeface="Andale Mono"/>
            </a:endParaRPr>
          </a:p>
        </p:txBody>
      </p:sp>
    </p:spTree>
    <p:extLst>
      <p:ext uri="{BB962C8B-B14F-4D97-AF65-F5344CB8AC3E}">
        <p14:creationId xmlns:p14="http://schemas.microsoft.com/office/powerpoint/2010/main" val="48897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Scanning with DFA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Run until stuck</a:t>
            </a:r>
            <a:endParaRPr lang="en-US" dirty="0"/>
          </a:p>
          <a:p>
            <a:pPr lvl="1"/>
            <a:r>
              <a:rPr lang="en-US" b="1" dirty="0" smtClean="0"/>
              <a:t>Remember last accepting state</a:t>
            </a:r>
            <a:r>
              <a:rPr lang="en-US" dirty="0" smtClean="0"/>
              <a:t> </a:t>
            </a:r>
          </a:p>
          <a:p>
            <a:r>
              <a:rPr lang="en-US" dirty="0" smtClean="0"/>
              <a:t>Go back to accepting state</a:t>
            </a:r>
          </a:p>
          <a:p>
            <a:r>
              <a:rPr lang="en-US" dirty="0" smtClean="0"/>
              <a:t>Return token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7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17459" y="-51320"/>
            <a:ext cx="7772400" cy="1143000"/>
          </a:xfrm>
        </p:spPr>
        <p:txBody>
          <a:bodyPr/>
          <a:lstStyle/>
          <a:p>
            <a:r>
              <a:rPr lang="en-US" smtClean="0"/>
              <a:t>Implementation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07004" y="735679"/>
            <a:ext cx="2190244" cy="206210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chemeClr val="tx1"/>
                </a:solidFill>
                <a:latin typeface="Andale Mono"/>
                <a:cs typeface="Andale Mono"/>
              </a:rPr>
              <a:t>class </a:t>
            </a:r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C 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  <a:latin typeface="Andale Mono"/>
                <a:cs typeface="Andale Mono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   extends A{</a:t>
            </a:r>
            <a:endParaRPr lang="en-US" sz="1600" dirty="0">
              <a:solidFill>
                <a:schemeClr val="tx1"/>
              </a:solidFill>
              <a:latin typeface="Andale Mono"/>
              <a:cs typeface="Andale Mono"/>
            </a:endParaRPr>
          </a:p>
          <a:p>
            <a:pPr algn="l"/>
            <a:r>
              <a:rPr lang="en-US" sz="1600" dirty="0">
                <a:solidFill>
                  <a:schemeClr val="tx1"/>
                </a:solidFill>
                <a:latin typeface="Andale Mono"/>
                <a:cs typeface="Andale Mono"/>
              </a:rPr>
              <a:t>  </a:t>
            </a:r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field c1</a:t>
            </a:r>
            <a:r>
              <a:rPr lang="en-US" sz="1600" dirty="0">
                <a:solidFill>
                  <a:schemeClr val="tx1"/>
                </a:solidFill>
                <a:latin typeface="Andale Mono"/>
                <a:cs typeface="Andale Mono"/>
              </a:rPr>
              <a:t>;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  <a:latin typeface="Andale Mono"/>
                <a:cs typeface="Andale Mono"/>
              </a:rPr>
              <a:t>  </a:t>
            </a:r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field c2</a:t>
            </a:r>
            <a:r>
              <a:rPr lang="en-US" sz="1600" dirty="0">
                <a:solidFill>
                  <a:schemeClr val="tx1"/>
                </a:solidFill>
                <a:latin typeface="Andale Mono"/>
                <a:cs typeface="Andale Mono"/>
              </a:rPr>
              <a:t>;</a:t>
            </a:r>
          </a:p>
          <a:p>
            <a:pPr algn="l"/>
            <a:r>
              <a:rPr lang="en-US" sz="1600" dirty="0">
                <a:solidFill>
                  <a:srgbClr val="1A8CFF"/>
                </a:solidFill>
                <a:latin typeface="Andale Mono"/>
                <a:cs typeface="Andale Mono"/>
              </a:rPr>
              <a:t>  </a:t>
            </a:r>
            <a:r>
              <a:rPr lang="en-US" sz="1600" dirty="0" smtClean="0">
                <a:solidFill>
                  <a:srgbClr val="1A8CFF"/>
                </a:solidFill>
                <a:latin typeface="Andale Mono"/>
                <a:cs typeface="Andale Mono"/>
              </a:rPr>
              <a:t>method </a:t>
            </a:r>
            <a:r>
              <a:rPr lang="en-US" sz="1600" dirty="0">
                <a:solidFill>
                  <a:srgbClr val="1A8CFF"/>
                </a:solidFill>
                <a:latin typeface="Andale Mono"/>
                <a:cs typeface="Andale Mono"/>
              </a:rPr>
              <a:t>m1(</a:t>
            </a:r>
            <a:r>
              <a:rPr lang="en-US" sz="1600" dirty="0" smtClean="0">
                <a:solidFill>
                  <a:srgbClr val="1A8CFF"/>
                </a:solidFill>
                <a:latin typeface="Andale Mono"/>
                <a:cs typeface="Andale Mono"/>
              </a:rPr>
              <a:t>){</a:t>
            </a:r>
            <a:r>
              <a:rPr lang="en-US" sz="1600" dirty="0">
                <a:solidFill>
                  <a:srgbClr val="1A8CFF"/>
                </a:solidFill>
                <a:latin typeface="Andale Mono"/>
                <a:cs typeface="Andale Mono"/>
              </a:rPr>
              <a:t>…}</a:t>
            </a:r>
          </a:p>
          <a:p>
            <a:pPr algn="l"/>
            <a:r>
              <a:rPr lang="en-US" sz="1600" dirty="0">
                <a:solidFill>
                  <a:srgbClr val="F02E00"/>
                </a:solidFill>
                <a:latin typeface="Andale Mono"/>
                <a:cs typeface="Andale Mono"/>
              </a:rPr>
              <a:t>  </a:t>
            </a:r>
            <a:r>
              <a:rPr lang="en-US" sz="1600" dirty="0" smtClean="0">
                <a:solidFill>
                  <a:srgbClr val="F02E00"/>
                </a:solidFill>
                <a:latin typeface="Andale Mono"/>
                <a:cs typeface="Andale Mono"/>
              </a:rPr>
              <a:t>method </a:t>
            </a:r>
            <a:r>
              <a:rPr lang="en-US" sz="1600" dirty="0">
                <a:solidFill>
                  <a:srgbClr val="F02E00"/>
                </a:solidFill>
                <a:latin typeface="Andale Mono"/>
                <a:cs typeface="Andale Mono"/>
              </a:rPr>
              <a:t>m2</a:t>
            </a:r>
            <a:r>
              <a:rPr lang="en-US" sz="1600" dirty="0" smtClean="0">
                <a:solidFill>
                  <a:srgbClr val="F02E00"/>
                </a:solidFill>
                <a:latin typeface="Andale Mono"/>
                <a:cs typeface="Andale Mono"/>
              </a:rPr>
              <a:t>(){</a:t>
            </a:r>
            <a:r>
              <a:rPr lang="en-US" sz="1600" dirty="0">
                <a:solidFill>
                  <a:srgbClr val="F02E00"/>
                </a:solidFill>
                <a:latin typeface="Andale Mono"/>
                <a:cs typeface="Andale Mono"/>
              </a:rPr>
              <a:t>…}</a:t>
            </a:r>
          </a:p>
          <a:p>
            <a:pPr algn="l"/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}</a:t>
            </a:r>
          </a:p>
          <a:p>
            <a:pPr algn="l"/>
            <a:endParaRPr lang="en-US" sz="1600" dirty="0">
              <a:solidFill>
                <a:schemeClr val="tx1"/>
              </a:solidFill>
              <a:latin typeface="Andale Mono"/>
              <a:cs typeface="Andale Mon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51529" y="735679"/>
            <a:ext cx="2162827" cy="206210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chemeClr val="tx1"/>
                </a:solidFill>
                <a:latin typeface="Andale Mono"/>
                <a:cs typeface="Andale Mono"/>
              </a:rPr>
              <a:t>class </a:t>
            </a:r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D 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  <a:latin typeface="Andale Mono"/>
                <a:cs typeface="Andale Mono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   extends A{</a:t>
            </a:r>
            <a:endParaRPr lang="en-US" sz="1600" dirty="0">
              <a:solidFill>
                <a:schemeClr val="tx1"/>
              </a:solidFill>
              <a:latin typeface="Andale Mono"/>
              <a:cs typeface="Andale Mono"/>
            </a:endParaRPr>
          </a:p>
          <a:p>
            <a:pPr algn="l"/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  field </a:t>
            </a:r>
            <a:r>
              <a:rPr lang="en-US" sz="1600" dirty="0">
                <a:solidFill>
                  <a:schemeClr val="tx1"/>
                </a:solidFill>
                <a:latin typeface="Andale Mono"/>
                <a:cs typeface="Andale Mono"/>
              </a:rPr>
              <a:t>d</a:t>
            </a:r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1;</a:t>
            </a:r>
          </a:p>
          <a:p>
            <a:pPr algn="l"/>
            <a:endParaRPr lang="en-US" sz="1600" dirty="0">
              <a:solidFill>
                <a:schemeClr val="tx1"/>
              </a:solidFill>
              <a:latin typeface="Andale Mono"/>
              <a:cs typeface="Andale Mono"/>
            </a:endParaRPr>
          </a:p>
          <a:p>
            <a:pPr algn="l"/>
            <a:r>
              <a:rPr lang="en-US" sz="1600" dirty="0" smtClean="0">
                <a:solidFill>
                  <a:srgbClr val="008000"/>
                </a:solidFill>
                <a:latin typeface="Andale Mono"/>
                <a:cs typeface="Andale Mono"/>
              </a:rPr>
              <a:t>  method m3</a:t>
            </a:r>
            <a:r>
              <a:rPr lang="en-US" sz="1600" dirty="0">
                <a:solidFill>
                  <a:srgbClr val="008000"/>
                </a:solidFill>
                <a:latin typeface="Andale Mono"/>
                <a:cs typeface="Andale Mono"/>
              </a:rPr>
              <a:t>(</a:t>
            </a:r>
            <a:r>
              <a:rPr lang="en-US" sz="1600" dirty="0" smtClean="0">
                <a:solidFill>
                  <a:srgbClr val="008000"/>
                </a:solidFill>
                <a:latin typeface="Andale Mono"/>
                <a:cs typeface="Andale Mono"/>
              </a:rPr>
              <a:t>){</a:t>
            </a:r>
            <a:r>
              <a:rPr lang="en-US" sz="1600" dirty="0">
                <a:solidFill>
                  <a:srgbClr val="008000"/>
                </a:solidFill>
                <a:latin typeface="Andale Mono"/>
                <a:cs typeface="Andale Mono"/>
              </a:rPr>
              <a:t>…</a:t>
            </a:r>
            <a:r>
              <a:rPr lang="en-US" sz="1600" dirty="0" smtClean="0">
                <a:solidFill>
                  <a:srgbClr val="008000"/>
                </a:solidFill>
                <a:latin typeface="Andale Mono"/>
                <a:cs typeface="Andale Mono"/>
              </a:rPr>
              <a:t>}</a:t>
            </a:r>
          </a:p>
          <a:p>
            <a:pPr algn="l"/>
            <a:r>
              <a:rPr lang="en-US" sz="1600" dirty="0" smtClean="0">
                <a:solidFill>
                  <a:srgbClr val="FF66FF"/>
                </a:solidFill>
                <a:latin typeface="Andale Mono"/>
                <a:cs typeface="Andale Mono"/>
              </a:rPr>
              <a:t>  method m4(){</a:t>
            </a:r>
            <a:r>
              <a:rPr lang="en-US" sz="1600" dirty="0">
                <a:solidFill>
                  <a:srgbClr val="FF66FF"/>
                </a:solidFill>
                <a:latin typeface="Andale Mono"/>
                <a:cs typeface="Andale Mono"/>
              </a:rPr>
              <a:t>…}</a:t>
            </a:r>
          </a:p>
          <a:p>
            <a:pPr algn="l"/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}</a:t>
            </a:r>
          </a:p>
          <a:p>
            <a:pPr algn="l"/>
            <a:endParaRPr lang="en-US" sz="1600" dirty="0">
              <a:solidFill>
                <a:schemeClr val="tx1"/>
              </a:solidFill>
              <a:latin typeface="Andale Mono"/>
              <a:cs typeface="Andale Mono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68636" y="735679"/>
            <a:ext cx="2375364" cy="206210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chemeClr val="tx1"/>
                </a:solidFill>
                <a:latin typeface="Andale Mono"/>
                <a:cs typeface="Andale Mono"/>
              </a:rPr>
              <a:t>class </a:t>
            </a:r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E 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  <a:latin typeface="Andale Mono"/>
                <a:cs typeface="Andale Mono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   extends C,D{</a:t>
            </a:r>
            <a:endParaRPr lang="en-US" sz="1600" dirty="0">
              <a:solidFill>
                <a:schemeClr val="tx1"/>
              </a:solidFill>
              <a:latin typeface="Andale Mono"/>
              <a:cs typeface="Andale Mono"/>
            </a:endParaRPr>
          </a:p>
          <a:p>
            <a:pPr algn="l"/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  field e1;</a:t>
            </a:r>
          </a:p>
          <a:p>
            <a:pPr algn="l"/>
            <a:endParaRPr lang="en-US" sz="1600" dirty="0">
              <a:solidFill>
                <a:schemeClr val="tx1"/>
              </a:solidFill>
              <a:latin typeface="Andale Mono"/>
              <a:cs typeface="Andale Mono"/>
            </a:endParaRPr>
          </a:p>
          <a:p>
            <a:pPr algn="l"/>
            <a:r>
              <a:rPr lang="en-US" sz="1600" dirty="0" smtClean="0">
                <a:solidFill>
                  <a:srgbClr val="F02E00"/>
                </a:solidFill>
                <a:latin typeface="Andale Mono"/>
                <a:cs typeface="Andale Mono"/>
              </a:rPr>
              <a:t>  method m2(</a:t>
            </a:r>
            <a:r>
              <a:rPr lang="en-US" sz="1600" dirty="0">
                <a:solidFill>
                  <a:srgbClr val="F02E00"/>
                </a:solidFill>
                <a:latin typeface="Andale Mono"/>
                <a:cs typeface="Andale Mono"/>
              </a:rPr>
              <a:t>) {…}    </a:t>
            </a:r>
            <a:r>
              <a:rPr lang="en-US" sz="1600" dirty="0" smtClean="0">
                <a:solidFill>
                  <a:srgbClr val="F02E00"/>
                </a:solidFill>
                <a:latin typeface="Andale Mono"/>
                <a:cs typeface="Andale Mono"/>
              </a:rPr>
              <a:t>   </a:t>
            </a:r>
          </a:p>
          <a:p>
            <a:pPr algn="l"/>
            <a:r>
              <a:rPr lang="en-US" sz="1600" dirty="0" smtClean="0">
                <a:solidFill>
                  <a:srgbClr val="FF66FF"/>
                </a:solidFill>
                <a:latin typeface="Andale Mono"/>
                <a:cs typeface="Andale Mono"/>
              </a:rPr>
              <a:t>  method m4(</a:t>
            </a:r>
            <a:r>
              <a:rPr lang="en-US" sz="1600" dirty="0">
                <a:solidFill>
                  <a:srgbClr val="FF66FF"/>
                </a:solidFill>
                <a:latin typeface="Andale Mono"/>
                <a:cs typeface="Andale Mono"/>
              </a:rPr>
              <a:t>) {…</a:t>
            </a:r>
            <a:r>
              <a:rPr lang="en-US" sz="1600" dirty="0" smtClean="0">
                <a:solidFill>
                  <a:srgbClr val="FF66FF"/>
                </a:solidFill>
                <a:latin typeface="Andale Mono"/>
                <a:cs typeface="Andale Mono"/>
              </a:rPr>
              <a:t>}</a:t>
            </a:r>
          </a:p>
          <a:p>
            <a:pPr algn="l"/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  method m5(){</a:t>
            </a:r>
            <a:r>
              <a:rPr lang="en-US" sz="1600" dirty="0">
                <a:solidFill>
                  <a:schemeClr val="tx1"/>
                </a:solidFill>
                <a:latin typeface="Andale Mono"/>
                <a:cs typeface="Andale Mono"/>
              </a:rPr>
              <a:t>…}</a:t>
            </a:r>
          </a:p>
          <a:p>
            <a:pPr algn="l"/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}</a:t>
            </a:r>
            <a:endParaRPr lang="en-US" sz="1600" dirty="0">
              <a:solidFill>
                <a:schemeClr val="tx1"/>
              </a:solidFill>
              <a:latin typeface="Andale Mono"/>
              <a:cs typeface="Andale Mono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735679"/>
            <a:ext cx="2252723" cy="206210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chemeClr val="tx1"/>
                </a:solidFill>
                <a:latin typeface="Andale Mono"/>
                <a:cs typeface="Andale Mono"/>
              </a:rPr>
              <a:t>class </a:t>
            </a:r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A{</a:t>
            </a:r>
            <a:endParaRPr lang="en-US" sz="1600" dirty="0">
              <a:solidFill>
                <a:schemeClr val="tx1"/>
              </a:solidFill>
              <a:latin typeface="Andale Mono"/>
              <a:cs typeface="Andale Mono"/>
            </a:endParaRPr>
          </a:p>
          <a:p>
            <a:pPr algn="l"/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  field a1;</a:t>
            </a:r>
          </a:p>
          <a:p>
            <a:pPr algn="l"/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  field a2;</a:t>
            </a:r>
            <a:endParaRPr lang="en-US" sz="1600" dirty="0">
              <a:solidFill>
                <a:schemeClr val="tx1"/>
              </a:solidFill>
              <a:latin typeface="Andale Mono"/>
              <a:cs typeface="Andale Mono"/>
            </a:endParaRPr>
          </a:p>
          <a:p>
            <a:pPr algn="l"/>
            <a:r>
              <a:rPr lang="en-US" sz="1600" dirty="0" smtClean="0">
                <a:solidFill>
                  <a:srgbClr val="1A8CFF"/>
                </a:solidFill>
                <a:latin typeface="Andale Mono"/>
                <a:cs typeface="Andale Mono"/>
              </a:rPr>
              <a:t>  method m1(){</a:t>
            </a:r>
            <a:r>
              <a:rPr lang="en-US" sz="1600" dirty="0">
                <a:solidFill>
                  <a:srgbClr val="1A8CFF"/>
                </a:solidFill>
                <a:latin typeface="Andale Mono"/>
                <a:cs typeface="Andale Mono"/>
              </a:rPr>
              <a:t>…</a:t>
            </a:r>
            <a:r>
              <a:rPr lang="en-US" sz="1600" dirty="0" smtClean="0">
                <a:solidFill>
                  <a:srgbClr val="1A8CFF"/>
                </a:solidFill>
                <a:latin typeface="Andale Mono"/>
                <a:cs typeface="Andale Mono"/>
              </a:rPr>
              <a:t>}</a:t>
            </a:r>
          </a:p>
          <a:p>
            <a:pPr algn="l"/>
            <a:r>
              <a:rPr lang="en-US" sz="1600" dirty="0" smtClean="0">
                <a:solidFill>
                  <a:srgbClr val="008000"/>
                </a:solidFill>
                <a:latin typeface="Andale Mono"/>
                <a:cs typeface="Andale Mono"/>
              </a:rPr>
              <a:t>  method m3(){</a:t>
            </a:r>
            <a:r>
              <a:rPr lang="en-US" sz="1600" dirty="0">
                <a:solidFill>
                  <a:srgbClr val="008000"/>
                </a:solidFill>
                <a:latin typeface="Andale Mono"/>
                <a:cs typeface="Andale Mono"/>
              </a:rPr>
              <a:t>…}</a:t>
            </a:r>
          </a:p>
          <a:p>
            <a:pPr algn="l"/>
            <a:r>
              <a:rPr lang="en-US" sz="1600" dirty="0" smtClean="0">
                <a:solidFill>
                  <a:schemeClr val="tx1"/>
                </a:solidFill>
                <a:latin typeface="Andale Mono"/>
                <a:cs typeface="Andale Mono"/>
              </a:rPr>
              <a:t>}</a:t>
            </a:r>
          </a:p>
          <a:p>
            <a:pPr algn="l"/>
            <a:endParaRPr lang="en-US" sz="1600" dirty="0">
              <a:solidFill>
                <a:schemeClr val="tx1"/>
              </a:solidFill>
              <a:latin typeface="Andale Mono"/>
              <a:cs typeface="Andale Mono"/>
            </a:endParaRPr>
          </a:p>
          <a:p>
            <a:pPr algn="l"/>
            <a:endParaRPr lang="en-US" sz="1600" dirty="0">
              <a:solidFill>
                <a:schemeClr val="tx1"/>
              </a:solidFill>
              <a:latin typeface="Andale Mono"/>
              <a:cs typeface="Andale Mono"/>
            </a:endParaRPr>
          </a:p>
        </p:txBody>
      </p:sp>
      <p:sp>
        <p:nvSpPr>
          <p:cNvPr id="12" name="Slide Number Placeholder 1"/>
          <p:cNvSpPr txBox="1">
            <a:spLocks/>
          </p:cNvSpPr>
          <p:nvPr/>
        </p:nvSpPr>
        <p:spPr bwMode="auto">
          <a:xfrm>
            <a:off x="7239000" y="6436591"/>
            <a:ext cx="1905000" cy="277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1"/>
                </a:solidFill>
                <a:latin typeface="Calibri Light"/>
                <a:ea typeface="ＭＳ Ｐゴシック" charset="0"/>
                <a:cs typeface="Times New Roman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bg1"/>
                </a:solidFill>
                <a:latin typeface="Times New Roman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bg1"/>
                </a:solidFill>
                <a:latin typeface="Times New Roman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bg1"/>
                </a:solidFill>
                <a:latin typeface="Times New Roman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bg1"/>
                </a:solidFill>
                <a:latin typeface="Times New Roman" charset="0"/>
                <a:ea typeface="ＭＳ Ｐゴシック" charset="0"/>
                <a:cs typeface="+mn-cs"/>
              </a:defRPr>
            </a:lvl9pPr>
          </a:lstStyle>
          <a:p>
            <a:fld id="{D6D2BEDF-CE26-D84F-8DEE-6F9199931119}" type="slidenum">
              <a:rPr lang="he-IL" smtClean="0"/>
              <a:pPr/>
              <a:t>160</a:t>
            </a:fld>
            <a:endParaRPr lang="en-US"/>
          </a:p>
        </p:txBody>
      </p:sp>
      <p:sp>
        <p:nvSpPr>
          <p:cNvPr id="13" name="Rectangle 12"/>
          <p:cNvSpPr/>
          <p:nvPr/>
        </p:nvSpPr>
        <p:spPr bwMode="auto">
          <a:xfrm>
            <a:off x="4390571" y="5098142"/>
            <a:ext cx="2286000" cy="1759858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2881770" y="6065360"/>
            <a:ext cx="1152525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rtl="0" eaLnBrk="1" hangingPunct="1">
              <a:spcBef>
                <a:spcPct val="50000"/>
              </a:spcBef>
            </a:pPr>
            <a:r>
              <a:rPr lang="en-US" sz="1800" dirty="0" smtClean="0">
                <a:latin typeface="+mn-lt"/>
              </a:rPr>
              <a:t>d1</a:t>
            </a:r>
            <a:endParaRPr lang="en-US" sz="1800" dirty="0">
              <a:latin typeface="+mn-lt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2881770" y="6435022"/>
            <a:ext cx="1152525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rtl="0" eaLnBrk="1" hangingPunct="1">
              <a:spcBef>
                <a:spcPct val="50000"/>
              </a:spcBef>
            </a:pPr>
            <a:r>
              <a:rPr lang="en-US" sz="1800" dirty="0" smtClean="0">
                <a:latin typeface="+mn-lt"/>
              </a:rPr>
              <a:t>e1</a:t>
            </a:r>
            <a:endParaRPr lang="en-US" sz="1800" dirty="0">
              <a:latin typeface="+mn-lt"/>
            </a:endParaRP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427350" y="2984732"/>
            <a:ext cx="17671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rtl="0" eaLnBrk="1" hangingPunct="1">
              <a:spcBef>
                <a:spcPct val="50000"/>
              </a:spcBef>
            </a:pPr>
            <a:r>
              <a:rPr lang="en-US" sz="1800" dirty="0" smtClean="0">
                <a:latin typeface="+mn-lt"/>
              </a:rPr>
              <a:t>Runtime E </a:t>
            </a:r>
            <a:r>
              <a:rPr lang="en-US" sz="1800" dirty="0">
                <a:latin typeface="+mn-lt"/>
              </a:rPr>
              <a:t>object</a:t>
            </a:r>
          </a:p>
        </p:txBody>
      </p:sp>
      <p:sp>
        <p:nvSpPr>
          <p:cNvPr id="17" name="Text Box 25"/>
          <p:cNvSpPr txBox="1">
            <a:spLocks noChangeArrowheads="1"/>
          </p:cNvSpPr>
          <p:nvPr/>
        </p:nvSpPr>
        <p:spPr bwMode="auto">
          <a:xfrm>
            <a:off x="7100287" y="4236878"/>
            <a:ext cx="1131888" cy="369332"/>
          </a:xfrm>
          <a:prstGeom prst="rect">
            <a:avLst/>
          </a:prstGeom>
          <a:solidFill>
            <a:srgbClr val="4BACC6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rtl="0" eaLnBrk="1" hangingPunct="1">
              <a:spcBef>
                <a:spcPct val="50000"/>
              </a:spcBef>
            </a:pPr>
            <a:r>
              <a:rPr lang="en-US" sz="1800" dirty="0" smtClean="0">
                <a:latin typeface="+mn-lt"/>
              </a:rPr>
              <a:t>m2C_E</a:t>
            </a:r>
            <a:endParaRPr lang="en-US" sz="1800" dirty="0">
              <a:latin typeface="+mn-lt"/>
            </a:endParaRPr>
          </a:p>
        </p:txBody>
      </p:sp>
      <p:sp>
        <p:nvSpPr>
          <p:cNvPr id="18" name="Text Box 26"/>
          <p:cNvSpPr txBox="1">
            <a:spLocks noChangeArrowheads="1"/>
          </p:cNvSpPr>
          <p:nvPr/>
        </p:nvSpPr>
        <p:spPr bwMode="auto">
          <a:xfrm>
            <a:off x="7100287" y="4606539"/>
            <a:ext cx="1131888" cy="369332"/>
          </a:xfrm>
          <a:prstGeom prst="rect">
            <a:avLst/>
          </a:prstGeom>
          <a:solidFill>
            <a:srgbClr val="4BACC6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rtl="0" eaLnBrk="1" hangingPunct="1">
              <a:spcBef>
                <a:spcPct val="50000"/>
              </a:spcBef>
            </a:pPr>
            <a:r>
              <a:rPr lang="en-US" sz="1800" dirty="0" smtClean="0">
                <a:latin typeface="+mn-lt"/>
              </a:rPr>
              <a:t>m1A_A</a:t>
            </a:r>
            <a:endParaRPr lang="en-US" sz="1800" dirty="0">
              <a:latin typeface="+mn-lt"/>
            </a:endParaRPr>
          </a:p>
        </p:txBody>
      </p:sp>
      <p:sp>
        <p:nvSpPr>
          <p:cNvPr id="19" name="Text Box 27"/>
          <p:cNvSpPr txBox="1">
            <a:spLocks noChangeArrowheads="1"/>
          </p:cNvSpPr>
          <p:nvPr/>
        </p:nvSpPr>
        <p:spPr bwMode="auto">
          <a:xfrm>
            <a:off x="6039037" y="3098866"/>
            <a:ext cx="32416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rtl="0" eaLnBrk="1" hangingPunct="1">
              <a:spcBef>
                <a:spcPct val="50000"/>
              </a:spcBef>
            </a:pPr>
            <a:r>
              <a:rPr lang="en-US" sz="1800" dirty="0" smtClean="0">
                <a:latin typeface="+mn-lt"/>
              </a:rPr>
              <a:t>(Runtime) Dispatch Table</a:t>
            </a:r>
            <a:endParaRPr lang="en-US" sz="1800" dirty="0">
              <a:latin typeface="+mn-lt"/>
            </a:endParaRPr>
          </a:p>
        </p:txBody>
      </p:sp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7100287" y="4974611"/>
            <a:ext cx="1131888" cy="369332"/>
          </a:xfrm>
          <a:prstGeom prst="rect">
            <a:avLst/>
          </a:prstGeom>
          <a:solidFill>
            <a:srgbClr val="4BACC6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rtl="0" eaLnBrk="1" hangingPunct="1">
              <a:spcBef>
                <a:spcPct val="50000"/>
              </a:spcBef>
            </a:pPr>
            <a:r>
              <a:rPr lang="en-US" sz="1800" dirty="0" smtClean="0">
                <a:latin typeface="+mn-lt"/>
              </a:rPr>
              <a:t>m3A_D</a:t>
            </a:r>
            <a:endParaRPr lang="en-US" sz="1800" dirty="0">
              <a:latin typeface="+mn-lt"/>
            </a:endParaRPr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2881770" y="5691617"/>
            <a:ext cx="1152525" cy="369332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rtl="0" eaLnBrk="1" hangingPunct="1">
              <a:spcBef>
                <a:spcPct val="50000"/>
              </a:spcBef>
            </a:pPr>
            <a:r>
              <a:rPr lang="en-US" sz="1800" dirty="0" smtClean="0">
                <a:latin typeface="+mn-lt"/>
              </a:rPr>
              <a:t>Index tab</a:t>
            </a:r>
            <a:endParaRPr lang="en-US" sz="1800" dirty="0">
              <a:latin typeface="+mn-lt"/>
            </a:endParaRPr>
          </a:p>
        </p:txBody>
      </p:sp>
      <p:cxnSp>
        <p:nvCxnSpPr>
          <p:cNvPr id="22" name="Straight Arrow Connector 21"/>
          <p:cNvCxnSpPr>
            <a:stCxn id="48" idx="3"/>
            <a:endCxn id="18" idx="1"/>
          </p:cNvCxnSpPr>
          <p:nvPr/>
        </p:nvCxnSpPr>
        <p:spPr bwMode="auto">
          <a:xfrm flipV="1">
            <a:off x="4034295" y="4791205"/>
            <a:ext cx="3065992" cy="713603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V="1">
            <a:off x="1366388" y="4739905"/>
            <a:ext cx="1098647" cy="724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173181" y="4179454"/>
            <a:ext cx="1500910" cy="9929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1800" dirty="0" smtClean="0">
                <a:solidFill>
                  <a:schemeClr val="tx1"/>
                </a:solidFill>
                <a:latin typeface="+mn-lt"/>
              </a:rPr>
              <a:t>Pointer to  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- E</a:t>
            </a:r>
          </a:p>
          <a:p>
            <a:pPr algn="l"/>
            <a:r>
              <a:rPr lang="en-US" sz="1800" dirty="0" smtClean="0">
                <a:solidFill>
                  <a:schemeClr val="tx1"/>
                </a:solidFill>
                <a:latin typeface="+mn-lt"/>
              </a:rPr>
              <a:t> - C inside E</a:t>
            </a:r>
          </a:p>
        </p:txBody>
      </p:sp>
      <p:cxnSp>
        <p:nvCxnSpPr>
          <p:cNvPr id="28" name="Straight Arrow Connector 27"/>
          <p:cNvCxnSpPr/>
          <p:nvPr/>
        </p:nvCxnSpPr>
        <p:spPr bwMode="auto">
          <a:xfrm flipV="1">
            <a:off x="1357152" y="5885214"/>
            <a:ext cx="1098647" cy="724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115450" y="5497942"/>
            <a:ext cx="1500910" cy="9929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1800" dirty="0" smtClean="0">
                <a:solidFill>
                  <a:schemeClr val="tx1"/>
                </a:solidFill>
                <a:latin typeface="+mn-lt"/>
              </a:rPr>
              <a:t>Pointer to  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- D inside E</a:t>
            </a:r>
          </a:p>
        </p:txBody>
      </p:sp>
      <p:sp>
        <p:nvSpPr>
          <p:cNvPr id="30" name="Text Box 25"/>
          <p:cNvSpPr txBox="1">
            <a:spLocks noChangeArrowheads="1"/>
          </p:cNvSpPr>
          <p:nvPr/>
        </p:nvSpPr>
        <p:spPr bwMode="auto">
          <a:xfrm>
            <a:off x="7100288" y="3497969"/>
            <a:ext cx="1131888" cy="369332"/>
          </a:xfrm>
          <a:prstGeom prst="rect">
            <a:avLst/>
          </a:prstGeom>
          <a:solidFill>
            <a:srgbClr val="4BACC6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rtl="0" eaLnBrk="1" hangingPunct="1">
              <a:spcBef>
                <a:spcPct val="50000"/>
              </a:spcBef>
            </a:pPr>
            <a:r>
              <a:rPr lang="en-US" sz="1800" dirty="0" smtClean="0">
                <a:latin typeface="+mn-lt"/>
              </a:rPr>
              <a:t>m1A_C</a:t>
            </a:r>
            <a:endParaRPr lang="en-US" sz="1800" dirty="0">
              <a:latin typeface="+mn-lt"/>
            </a:endParaRPr>
          </a:p>
        </p:txBody>
      </p:sp>
      <p:sp>
        <p:nvSpPr>
          <p:cNvPr id="31" name="Text Box 26"/>
          <p:cNvSpPr txBox="1">
            <a:spLocks noChangeArrowheads="1"/>
          </p:cNvSpPr>
          <p:nvPr/>
        </p:nvSpPr>
        <p:spPr bwMode="auto">
          <a:xfrm>
            <a:off x="7100288" y="3867630"/>
            <a:ext cx="1131888" cy="369332"/>
          </a:xfrm>
          <a:prstGeom prst="rect">
            <a:avLst/>
          </a:prstGeom>
          <a:solidFill>
            <a:srgbClr val="4BACC6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rtl="0" eaLnBrk="1" hangingPunct="1">
              <a:spcBef>
                <a:spcPct val="50000"/>
              </a:spcBef>
            </a:pPr>
            <a:r>
              <a:rPr lang="en-US" sz="1800" dirty="0" smtClean="0">
                <a:latin typeface="+mn-lt"/>
              </a:rPr>
              <a:t>m3A_A</a:t>
            </a:r>
            <a:endParaRPr lang="en-US" sz="1800" dirty="0">
              <a:latin typeface="+mn-lt"/>
            </a:endParaRPr>
          </a:p>
        </p:txBody>
      </p:sp>
      <p:cxnSp>
        <p:nvCxnSpPr>
          <p:cNvPr id="40" name="Straight Arrow Connector 39"/>
          <p:cNvCxnSpPr>
            <a:stCxn id="53" idx="3"/>
            <a:endCxn id="30" idx="1"/>
          </p:cNvCxnSpPr>
          <p:nvPr/>
        </p:nvCxnSpPr>
        <p:spPr bwMode="auto">
          <a:xfrm>
            <a:off x="4034295" y="3291833"/>
            <a:ext cx="3065993" cy="390802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8" name="Text Box 16"/>
          <p:cNvSpPr txBox="1">
            <a:spLocks noChangeArrowheads="1"/>
          </p:cNvSpPr>
          <p:nvPr/>
        </p:nvSpPr>
        <p:spPr bwMode="auto">
          <a:xfrm>
            <a:off x="2881770" y="5320142"/>
            <a:ext cx="1152525" cy="369332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rtl="0" eaLnBrk="1" hangingPunct="1">
              <a:spcBef>
                <a:spcPct val="50000"/>
              </a:spcBef>
            </a:pPr>
            <a:r>
              <a:rPr lang="en-US" sz="1800" dirty="0" err="1" smtClean="0">
                <a:latin typeface="+mn-lt"/>
              </a:rPr>
              <a:t>vtable</a:t>
            </a:r>
            <a:endParaRPr lang="en-US" sz="1800" dirty="0">
              <a:latin typeface="+mn-lt"/>
            </a:endParaRPr>
          </a:p>
        </p:txBody>
      </p:sp>
      <p:sp>
        <p:nvSpPr>
          <p:cNvPr id="50" name="Text Box 16"/>
          <p:cNvSpPr txBox="1">
            <a:spLocks noChangeArrowheads="1"/>
          </p:cNvSpPr>
          <p:nvPr/>
        </p:nvSpPr>
        <p:spPr bwMode="auto">
          <a:xfrm>
            <a:off x="2881770" y="3852385"/>
            <a:ext cx="1152525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rtl="0" eaLnBrk="1" hangingPunct="1">
              <a:spcBef>
                <a:spcPct val="50000"/>
              </a:spcBef>
            </a:pPr>
            <a:r>
              <a:rPr lang="en-US" sz="1800" dirty="0">
                <a:latin typeface="+mn-lt"/>
              </a:rPr>
              <a:t>a1</a:t>
            </a:r>
          </a:p>
        </p:txBody>
      </p:sp>
      <p:sp>
        <p:nvSpPr>
          <p:cNvPr id="51" name="Text Box 17"/>
          <p:cNvSpPr txBox="1">
            <a:spLocks noChangeArrowheads="1"/>
          </p:cNvSpPr>
          <p:nvPr/>
        </p:nvSpPr>
        <p:spPr bwMode="auto">
          <a:xfrm>
            <a:off x="2881770" y="4222047"/>
            <a:ext cx="1152525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rtl="0" eaLnBrk="1" hangingPunct="1">
              <a:spcBef>
                <a:spcPct val="50000"/>
              </a:spcBef>
            </a:pPr>
            <a:r>
              <a:rPr lang="en-US" sz="1800">
                <a:latin typeface="+mn-lt"/>
              </a:rPr>
              <a:t>a2</a:t>
            </a:r>
          </a:p>
        </p:txBody>
      </p:sp>
      <p:sp>
        <p:nvSpPr>
          <p:cNvPr id="52" name="Text Box 16"/>
          <p:cNvSpPr txBox="1">
            <a:spLocks noChangeArrowheads="1"/>
          </p:cNvSpPr>
          <p:nvPr/>
        </p:nvSpPr>
        <p:spPr bwMode="auto">
          <a:xfrm>
            <a:off x="2881770" y="3478642"/>
            <a:ext cx="1152525" cy="369332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rtl="0" eaLnBrk="1" hangingPunct="1">
              <a:spcBef>
                <a:spcPct val="50000"/>
              </a:spcBef>
            </a:pPr>
            <a:r>
              <a:rPr lang="en-US" sz="1800" dirty="0" smtClean="0">
                <a:latin typeface="+mn-lt"/>
              </a:rPr>
              <a:t>Index tab</a:t>
            </a:r>
            <a:endParaRPr lang="en-US" sz="1800" dirty="0">
              <a:latin typeface="+mn-lt"/>
            </a:endParaRPr>
          </a:p>
        </p:txBody>
      </p:sp>
      <p:sp>
        <p:nvSpPr>
          <p:cNvPr id="53" name="Text Box 16"/>
          <p:cNvSpPr txBox="1">
            <a:spLocks noChangeArrowheads="1"/>
          </p:cNvSpPr>
          <p:nvPr/>
        </p:nvSpPr>
        <p:spPr bwMode="auto">
          <a:xfrm>
            <a:off x="2881770" y="3107167"/>
            <a:ext cx="1152525" cy="369332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rtl="0" eaLnBrk="1" hangingPunct="1">
              <a:spcBef>
                <a:spcPct val="50000"/>
              </a:spcBef>
            </a:pPr>
            <a:r>
              <a:rPr lang="en-US" sz="1800" dirty="0" err="1" smtClean="0">
                <a:latin typeface="+mn-lt"/>
              </a:rPr>
              <a:t>vtable</a:t>
            </a:r>
            <a:endParaRPr lang="en-US" sz="1800" dirty="0">
              <a:latin typeface="+mn-lt"/>
            </a:endParaRPr>
          </a:p>
        </p:txBody>
      </p:sp>
      <p:sp>
        <p:nvSpPr>
          <p:cNvPr id="54" name="Text Box 16"/>
          <p:cNvSpPr txBox="1">
            <a:spLocks noChangeArrowheads="1"/>
          </p:cNvSpPr>
          <p:nvPr/>
        </p:nvSpPr>
        <p:spPr bwMode="auto">
          <a:xfrm>
            <a:off x="2881770" y="4592160"/>
            <a:ext cx="1152525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rtl="0" eaLnBrk="1" hangingPunct="1">
              <a:spcBef>
                <a:spcPct val="50000"/>
              </a:spcBef>
            </a:pPr>
            <a:r>
              <a:rPr lang="en-US" sz="1800" dirty="0" smtClean="0">
                <a:latin typeface="+mn-lt"/>
              </a:rPr>
              <a:t>c1</a:t>
            </a:r>
            <a:endParaRPr lang="en-US" sz="1800" dirty="0">
              <a:latin typeface="+mn-lt"/>
            </a:endParaRPr>
          </a:p>
        </p:txBody>
      </p:sp>
      <p:sp>
        <p:nvSpPr>
          <p:cNvPr id="55" name="Text Box 17"/>
          <p:cNvSpPr txBox="1">
            <a:spLocks noChangeArrowheads="1"/>
          </p:cNvSpPr>
          <p:nvPr/>
        </p:nvSpPr>
        <p:spPr bwMode="auto">
          <a:xfrm>
            <a:off x="2881770" y="4961822"/>
            <a:ext cx="1152525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rtl="0" eaLnBrk="1" hangingPunct="1">
              <a:spcBef>
                <a:spcPct val="50000"/>
              </a:spcBef>
            </a:pPr>
            <a:r>
              <a:rPr lang="en-US" sz="1800" dirty="0" smtClean="0">
                <a:latin typeface="+mn-lt"/>
              </a:rPr>
              <a:t>c2</a:t>
            </a:r>
            <a:endParaRPr lang="en-US" sz="1800" dirty="0">
              <a:latin typeface="+mn-lt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4349751" y="6286470"/>
            <a:ext cx="412749" cy="412779"/>
          </a:xfrm>
          <a:prstGeom prst="rect">
            <a:avLst/>
          </a:prstGeom>
          <a:solidFill>
            <a:schemeClr val="bg2"/>
          </a:solidFill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2</a:t>
            </a:r>
          </a:p>
        </p:txBody>
      </p:sp>
      <p:sp>
        <p:nvSpPr>
          <p:cNvPr id="67" name="Rectangle 66"/>
          <p:cNvSpPr/>
          <p:nvPr/>
        </p:nvSpPr>
        <p:spPr bwMode="auto">
          <a:xfrm>
            <a:off x="4746626" y="6286470"/>
            <a:ext cx="412749" cy="412779"/>
          </a:xfrm>
          <a:prstGeom prst="rect">
            <a:avLst/>
          </a:prstGeom>
          <a:solidFill>
            <a:schemeClr val="bg2"/>
          </a:solidFill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3</a:t>
            </a:r>
          </a:p>
        </p:txBody>
      </p:sp>
      <p:sp>
        <p:nvSpPr>
          <p:cNvPr id="68" name="Rectangle 67"/>
          <p:cNvSpPr/>
          <p:nvPr/>
        </p:nvSpPr>
        <p:spPr bwMode="auto">
          <a:xfrm>
            <a:off x="5143501" y="6286470"/>
            <a:ext cx="412749" cy="412779"/>
          </a:xfrm>
          <a:prstGeom prst="rect">
            <a:avLst/>
          </a:prstGeom>
          <a:solidFill>
            <a:schemeClr val="bg2"/>
          </a:solidFill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4</a:t>
            </a:r>
          </a:p>
        </p:txBody>
      </p:sp>
      <p:sp>
        <p:nvSpPr>
          <p:cNvPr id="69" name="Rectangle 68"/>
          <p:cNvSpPr/>
          <p:nvPr/>
        </p:nvSpPr>
        <p:spPr bwMode="auto">
          <a:xfrm>
            <a:off x="5540376" y="6286470"/>
            <a:ext cx="412749" cy="412779"/>
          </a:xfrm>
          <a:prstGeom prst="rect">
            <a:avLst/>
          </a:prstGeom>
          <a:solidFill>
            <a:schemeClr val="bg2"/>
          </a:solidFill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5</a:t>
            </a:r>
          </a:p>
        </p:txBody>
      </p:sp>
      <p:sp>
        <p:nvSpPr>
          <p:cNvPr id="70" name="Rectangle 69"/>
          <p:cNvSpPr/>
          <p:nvPr/>
        </p:nvSpPr>
        <p:spPr bwMode="auto">
          <a:xfrm>
            <a:off x="5937251" y="6286470"/>
            <a:ext cx="412749" cy="412779"/>
          </a:xfrm>
          <a:prstGeom prst="rect">
            <a:avLst/>
          </a:prstGeom>
          <a:solidFill>
            <a:schemeClr val="bg2"/>
          </a:solidFill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8</a:t>
            </a:r>
          </a:p>
        </p:txBody>
      </p:sp>
      <p:sp>
        <p:nvSpPr>
          <p:cNvPr id="71" name="Rectangle 70"/>
          <p:cNvSpPr/>
          <p:nvPr/>
        </p:nvSpPr>
        <p:spPr bwMode="auto">
          <a:xfrm>
            <a:off x="6334126" y="6286470"/>
            <a:ext cx="412749" cy="412779"/>
          </a:xfrm>
          <a:prstGeom prst="rect">
            <a:avLst/>
          </a:prstGeom>
          <a:solidFill>
            <a:schemeClr val="bg2"/>
          </a:solidFill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9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7058026" y="6286470"/>
            <a:ext cx="412749" cy="412779"/>
          </a:xfrm>
          <a:prstGeom prst="rect">
            <a:avLst/>
          </a:prstGeom>
          <a:solidFill>
            <a:schemeClr val="bg2"/>
          </a:solidFill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-4</a:t>
            </a:r>
          </a:p>
        </p:txBody>
      </p:sp>
      <p:sp>
        <p:nvSpPr>
          <p:cNvPr id="74" name="Rectangle 73"/>
          <p:cNvSpPr/>
          <p:nvPr/>
        </p:nvSpPr>
        <p:spPr bwMode="auto">
          <a:xfrm>
            <a:off x="7454901" y="6286470"/>
            <a:ext cx="412749" cy="412779"/>
          </a:xfrm>
          <a:prstGeom prst="rect">
            <a:avLst/>
          </a:prstGeom>
          <a:solidFill>
            <a:schemeClr val="bg2"/>
          </a:solidFill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-3</a:t>
            </a:r>
          </a:p>
        </p:txBody>
      </p:sp>
      <p:sp>
        <p:nvSpPr>
          <p:cNvPr id="75" name="Rectangle 74"/>
          <p:cNvSpPr/>
          <p:nvPr/>
        </p:nvSpPr>
        <p:spPr bwMode="auto">
          <a:xfrm>
            <a:off x="7851776" y="6286470"/>
            <a:ext cx="412749" cy="412779"/>
          </a:xfrm>
          <a:prstGeom prst="rect">
            <a:avLst/>
          </a:prstGeom>
          <a:solidFill>
            <a:schemeClr val="bg2"/>
          </a:solidFill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2</a:t>
            </a:r>
          </a:p>
        </p:txBody>
      </p:sp>
      <p:sp>
        <p:nvSpPr>
          <p:cNvPr id="77" name="Text Box 26"/>
          <p:cNvSpPr txBox="1">
            <a:spLocks noChangeArrowheads="1"/>
          </p:cNvSpPr>
          <p:nvPr/>
        </p:nvSpPr>
        <p:spPr bwMode="auto">
          <a:xfrm>
            <a:off x="7093937" y="5346314"/>
            <a:ext cx="1131888" cy="369332"/>
          </a:xfrm>
          <a:prstGeom prst="rect">
            <a:avLst/>
          </a:prstGeom>
          <a:solidFill>
            <a:srgbClr val="4BACC6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rtl="0" eaLnBrk="1" hangingPunct="1">
              <a:spcBef>
                <a:spcPct val="50000"/>
              </a:spcBef>
            </a:pPr>
            <a:r>
              <a:rPr lang="en-US" sz="1800" dirty="0" smtClean="0">
                <a:latin typeface="+mn-lt"/>
              </a:rPr>
              <a:t>m4D_E</a:t>
            </a:r>
            <a:endParaRPr lang="en-US" sz="1800" dirty="0">
              <a:latin typeface="+mn-lt"/>
            </a:endParaRPr>
          </a:p>
        </p:txBody>
      </p:sp>
      <p:sp>
        <p:nvSpPr>
          <p:cNvPr id="78" name="Text Box 28"/>
          <p:cNvSpPr txBox="1">
            <a:spLocks noChangeArrowheads="1"/>
          </p:cNvSpPr>
          <p:nvPr/>
        </p:nvSpPr>
        <p:spPr bwMode="auto">
          <a:xfrm>
            <a:off x="7093937" y="5714386"/>
            <a:ext cx="1131888" cy="369332"/>
          </a:xfrm>
          <a:prstGeom prst="rect">
            <a:avLst/>
          </a:prstGeom>
          <a:solidFill>
            <a:srgbClr val="4BACC6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rtl="0" eaLnBrk="1" hangingPunct="1">
              <a:spcBef>
                <a:spcPct val="50000"/>
              </a:spcBef>
            </a:pPr>
            <a:r>
              <a:rPr lang="en-US" sz="1800" dirty="0" smtClean="0">
                <a:latin typeface="+mn-lt"/>
              </a:rPr>
              <a:t>m5E_E</a:t>
            </a:r>
            <a:endParaRPr lang="en-US" sz="1800" dirty="0">
              <a:latin typeface="+mn-lt"/>
            </a:endParaRPr>
          </a:p>
        </p:txBody>
      </p:sp>
      <p:cxnSp>
        <p:nvCxnSpPr>
          <p:cNvPr id="91" name="Straight Arrow Connector 90"/>
          <p:cNvCxnSpPr>
            <a:stCxn id="52" idx="3"/>
            <a:endCxn id="49" idx="0"/>
          </p:cNvCxnSpPr>
          <p:nvPr/>
        </p:nvCxnSpPr>
        <p:spPr bwMode="auto">
          <a:xfrm>
            <a:off x="4034295" y="3663308"/>
            <a:ext cx="521831" cy="2623162"/>
          </a:xfrm>
          <a:prstGeom prst="straightConnector1">
            <a:avLst/>
          </a:prstGeom>
          <a:noFill/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4" name="Straight Arrow Connector 93"/>
          <p:cNvCxnSpPr>
            <a:stCxn id="21" idx="3"/>
          </p:cNvCxnSpPr>
          <p:nvPr/>
        </p:nvCxnSpPr>
        <p:spPr bwMode="auto">
          <a:xfrm>
            <a:off x="4034295" y="5876283"/>
            <a:ext cx="3061830" cy="394342"/>
          </a:xfrm>
          <a:prstGeom prst="straightConnector1">
            <a:avLst/>
          </a:prstGeom>
          <a:noFill/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8" name="Text Box 27"/>
          <p:cNvSpPr txBox="1">
            <a:spLocks noChangeArrowheads="1"/>
          </p:cNvSpPr>
          <p:nvPr/>
        </p:nvSpPr>
        <p:spPr bwMode="auto">
          <a:xfrm>
            <a:off x="8370607" y="5929896"/>
            <a:ext cx="7733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rtl="0" eaLnBrk="1" hangingPunct="1">
              <a:spcBef>
                <a:spcPct val="50000"/>
              </a:spcBef>
            </a:pPr>
            <a:r>
              <a:rPr lang="en-US" sz="1800" dirty="0" smtClean="0">
                <a:latin typeface="+mn-lt"/>
              </a:rPr>
              <a:t>Index tables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315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Interface Types</a:t>
            </a:r>
            <a:endParaRPr lang="en-US" dirty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Java supports limited form of multiple inheritance</a:t>
            </a:r>
          </a:p>
          <a:p>
            <a:r>
              <a:rPr lang="en-US" sz="2800" dirty="0" smtClean="0"/>
              <a:t>Interface consists of several methods but no fields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A class can implement multiple interfaces</a:t>
            </a:r>
            <a:br>
              <a:rPr lang="en-US" sz="2800" dirty="0" smtClean="0"/>
            </a:br>
            <a:r>
              <a:rPr lang="en-US" sz="2800" dirty="0" smtClean="0"/>
              <a:t>Simpler to implement/understand/use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161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92249" y="3760540"/>
            <a:ext cx="61595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solidFill>
                  <a:srgbClr val="000000"/>
                </a:solidFill>
                <a:latin typeface="+mn-lt"/>
              </a:rPr>
              <a:t>public interface Comparable {</a:t>
            </a:r>
          </a:p>
          <a:p>
            <a:pPr algn="l"/>
            <a:r>
              <a:rPr lang="en-US" sz="2800" dirty="0">
                <a:solidFill>
                  <a:srgbClr val="000000"/>
                </a:solidFill>
                <a:latin typeface="+mn-lt"/>
              </a:rPr>
              <a:t>       public </a:t>
            </a:r>
            <a:r>
              <a:rPr lang="en-US" sz="2800" dirty="0" err="1">
                <a:solidFill>
                  <a:srgbClr val="000000"/>
                </a:solidFill>
                <a:latin typeface="+mn-lt"/>
              </a:rPr>
              <a:t>int</a:t>
            </a:r>
            <a:r>
              <a:rPr lang="en-US" sz="2800" dirty="0">
                <a:solidFill>
                  <a:srgbClr val="000000"/>
                </a:solidFill>
                <a:latin typeface="+mn-lt"/>
              </a:rPr>
              <a:t> compare(Comparable o);</a:t>
            </a:r>
            <a:br>
              <a:rPr lang="en-US" sz="2800" dirty="0">
                <a:solidFill>
                  <a:srgbClr val="000000"/>
                </a:solidFill>
                <a:latin typeface="+mn-lt"/>
              </a:rPr>
            </a:br>
            <a:r>
              <a:rPr lang="en-US" sz="2800" dirty="0">
                <a:solidFill>
                  <a:srgbClr val="000000"/>
                </a:solidFill>
                <a:latin typeface="+mn-lt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97610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Interface Types</a:t>
            </a:r>
            <a:endParaRPr lang="en-US" dirty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Implementation: record with 2 pointers:</a:t>
            </a:r>
          </a:p>
          <a:p>
            <a:pPr lvl="1"/>
            <a:r>
              <a:rPr lang="en-US" sz="2400" dirty="0" smtClean="0"/>
              <a:t>A separate dispatch table per interface </a:t>
            </a:r>
          </a:p>
          <a:p>
            <a:pPr lvl="1"/>
            <a:r>
              <a:rPr lang="en-US" sz="2400" dirty="0" smtClean="0"/>
              <a:t>A pointer to the object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162</a:t>
            </a:fld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484606" y="4118863"/>
            <a:ext cx="1152525" cy="738994"/>
            <a:chOff x="2419951" y="5153336"/>
            <a:chExt cx="1152525" cy="738994"/>
          </a:xfrm>
        </p:grpSpPr>
        <p:sp>
          <p:nvSpPr>
            <p:cNvPr id="7" name="Text Box 16"/>
            <p:cNvSpPr txBox="1">
              <a:spLocks noChangeArrowheads="1"/>
            </p:cNvSpPr>
            <p:nvPr/>
          </p:nvSpPr>
          <p:spPr bwMode="auto">
            <a:xfrm>
              <a:off x="2419951" y="5153336"/>
              <a:ext cx="1152525" cy="369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 algn="l" rtl="0" eaLnBrk="1" hangingPunct="1">
                <a:spcBef>
                  <a:spcPct val="50000"/>
                </a:spcBef>
              </a:pPr>
              <a:r>
                <a:rPr lang="en-US" sz="1800" dirty="0" smtClean="0">
                  <a:latin typeface="+mn-lt"/>
                </a:rPr>
                <a:t>a1</a:t>
              </a:r>
              <a:endParaRPr lang="en-US" sz="1800" dirty="0">
                <a:latin typeface="+mn-lt"/>
              </a:endParaRPr>
            </a:p>
          </p:txBody>
        </p:sp>
        <p:sp>
          <p:nvSpPr>
            <p:cNvPr id="8" name="Text Box 17"/>
            <p:cNvSpPr txBox="1">
              <a:spLocks noChangeArrowheads="1"/>
            </p:cNvSpPr>
            <p:nvPr/>
          </p:nvSpPr>
          <p:spPr bwMode="auto">
            <a:xfrm>
              <a:off x="2419951" y="5522998"/>
              <a:ext cx="1152525" cy="369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 algn="l" rtl="0" eaLnBrk="1" hangingPunct="1">
                <a:spcBef>
                  <a:spcPct val="50000"/>
                </a:spcBef>
              </a:pPr>
              <a:r>
                <a:rPr lang="en-US" sz="1800" dirty="0" smtClean="0">
                  <a:latin typeface="+mn-lt"/>
                </a:rPr>
                <a:t>a2</a:t>
              </a:r>
              <a:endParaRPr lang="en-US" sz="1800" dirty="0">
                <a:latin typeface="+mn-lt"/>
              </a:endParaRPr>
            </a:p>
          </p:txBody>
        </p:sp>
      </p:grp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2484606" y="3392196"/>
            <a:ext cx="1854597" cy="369332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rtl="0" eaLnBrk="1" hangingPunct="1">
              <a:spcBef>
                <a:spcPct val="50000"/>
              </a:spcBef>
            </a:pPr>
            <a:r>
              <a:rPr lang="en-US" sz="1800" smtClean="0">
                <a:latin typeface="+mn-lt"/>
              </a:rPr>
              <a:t>interface table</a:t>
            </a:r>
            <a:endParaRPr lang="en-US" sz="1800" dirty="0">
              <a:latin typeface="+mn-lt"/>
            </a:endParaRP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630010" y="3380200"/>
            <a:ext cx="1152525" cy="369332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rtl="0" eaLnBrk="1" hangingPunct="1">
              <a:spcBef>
                <a:spcPct val="50000"/>
              </a:spcBef>
            </a:pPr>
            <a:r>
              <a:rPr lang="en-US" sz="1800" dirty="0" err="1" smtClean="0">
                <a:latin typeface="+mn-lt"/>
              </a:rPr>
              <a:t>vtable</a:t>
            </a:r>
            <a:endParaRPr lang="en-US" sz="1800" dirty="0">
              <a:latin typeface="+mn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015356" y="4118863"/>
            <a:ext cx="1152526" cy="738664"/>
            <a:chOff x="4396519" y="5167518"/>
            <a:chExt cx="1152526" cy="738664"/>
          </a:xfrm>
        </p:grpSpPr>
        <p:sp>
          <p:nvSpPr>
            <p:cNvPr id="10" name="Text Box 16"/>
            <p:cNvSpPr txBox="1">
              <a:spLocks noChangeArrowheads="1"/>
            </p:cNvSpPr>
            <p:nvPr/>
          </p:nvSpPr>
          <p:spPr bwMode="auto">
            <a:xfrm>
              <a:off x="4396520" y="5167518"/>
              <a:ext cx="1152525" cy="369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 algn="l" rtl="0" eaLnBrk="1" hangingPunct="1">
                <a:spcBef>
                  <a:spcPct val="50000"/>
                </a:spcBef>
              </a:pPr>
              <a:r>
                <a:rPr lang="en-US" sz="1800" dirty="0" err="1" smtClean="0">
                  <a:latin typeface="+mn-lt"/>
                </a:rPr>
                <a:t>i</a:t>
              </a:r>
              <a:r>
                <a:rPr lang="en-US" sz="1800" dirty="0" smtClean="0">
                  <a:latin typeface="+mn-lt"/>
                </a:rPr>
                <a:t>. table</a:t>
              </a:r>
              <a:endParaRPr lang="en-US" sz="1800" dirty="0">
                <a:latin typeface="+mn-lt"/>
              </a:endParaRPr>
            </a:p>
          </p:txBody>
        </p:sp>
        <p:sp>
          <p:nvSpPr>
            <p:cNvPr id="12" name="Text Box 16"/>
            <p:cNvSpPr txBox="1">
              <a:spLocks noChangeArrowheads="1"/>
            </p:cNvSpPr>
            <p:nvPr/>
          </p:nvSpPr>
          <p:spPr bwMode="auto">
            <a:xfrm>
              <a:off x="4396519" y="5536850"/>
              <a:ext cx="1152525" cy="369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 algn="l" rtl="0" eaLnBrk="1" hangingPunct="1">
                <a:spcBef>
                  <a:spcPct val="50000"/>
                </a:spcBef>
              </a:pPr>
              <a:r>
                <a:rPr lang="en-US" sz="1800" dirty="0" smtClean="0">
                  <a:latin typeface="+mn-lt"/>
                </a:rPr>
                <a:t>object</a:t>
              </a:r>
              <a:endParaRPr lang="en-US" sz="1800" dirty="0">
                <a:latin typeface="+mn-lt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083252" y="4124470"/>
            <a:ext cx="1152527" cy="1107996"/>
            <a:chOff x="6559522" y="5163418"/>
            <a:chExt cx="1152527" cy="1107996"/>
          </a:xfrm>
        </p:grpSpPr>
        <p:sp>
          <p:nvSpPr>
            <p:cNvPr id="13" name="Text Box 16"/>
            <p:cNvSpPr txBox="1">
              <a:spLocks noChangeArrowheads="1"/>
            </p:cNvSpPr>
            <p:nvPr/>
          </p:nvSpPr>
          <p:spPr bwMode="auto">
            <a:xfrm>
              <a:off x="6559524" y="5163418"/>
              <a:ext cx="1152525" cy="369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 algn="l" rtl="0" eaLnBrk="1" hangingPunct="1">
                <a:spcBef>
                  <a:spcPct val="50000"/>
                </a:spcBef>
              </a:pPr>
              <a:r>
                <a:rPr lang="en-US" sz="1800" dirty="0" err="1" smtClean="0">
                  <a:latin typeface="+mn-lt"/>
                </a:rPr>
                <a:t>vtable</a:t>
              </a:r>
              <a:endParaRPr lang="en-US" sz="1800" dirty="0">
                <a:latin typeface="+mn-lt"/>
              </a:endParaRPr>
            </a:p>
          </p:txBody>
        </p:sp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6559523" y="5532750"/>
              <a:ext cx="1152525" cy="369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 algn="l" rtl="0" eaLnBrk="1" hangingPunct="1">
                <a:spcBef>
                  <a:spcPct val="50000"/>
                </a:spcBef>
              </a:pPr>
              <a:r>
                <a:rPr lang="en-US" sz="1800" dirty="0" smtClean="0">
                  <a:latin typeface="+mn-lt"/>
                </a:rPr>
                <a:t>field1</a:t>
              </a:r>
              <a:endParaRPr lang="en-US" sz="1800" dirty="0">
                <a:latin typeface="+mn-lt"/>
              </a:endParaRPr>
            </a:p>
          </p:txBody>
        </p:sp>
        <p:sp>
          <p:nvSpPr>
            <p:cNvPr id="15" name="Text Box 16"/>
            <p:cNvSpPr txBox="1">
              <a:spLocks noChangeArrowheads="1"/>
            </p:cNvSpPr>
            <p:nvPr/>
          </p:nvSpPr>
          <p:spPr bwMode="auto">
            <a:xfrm>
              <a:off x="6559522" y="5902082"/>
              <a:ext cx="1152525" cy="369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 algn="l" rtl="0" eaLnBrk="1" hangingPunct="1">
                <a:spcBef>
                  <a:spcPct val="50000"/>
                </a:spcBef>
              </a:pPr>
              <a:r>
                <a:rPr lang="en-US" sz="1800" dirty="0" smtClean="0">
                  <a:latin typeface="+mn-lt"/>
                </a:rPr>
                <a:t>field2</a:t>
              </a:r>
              <a:endParaRPr lang="en-US" sz="1800" dirty="0">
                <a:latin typeface="+mn-lt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30010" y="4118863"/>
            <a:ext cx="1152525" cy="1101607"/>
            <a:chOff x="565355" y="5194132"/>
            <a:chExt cx="1152525" cy="1101607"/>
          </a:xfrm>
        </p:grpSpPr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565355" y="5194132"/>
              <a:ext cx="1152525" cy="369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 algn="l" rtl="0" eaLnBrk="1" hangingPunct="1">
                <a:spcBef>
                  <a:spcPct val="50000"/>
                </a:spcBef>
              </a:pPr>
              <a:r>
                <a:rPr lang="en-US" sz="1800" dirty="0" smtClean="0">
                  <a:latin typeface="+mn-lt"/>
                </a:rPr>
                <a:t>a1</a:t>
              </a:r>
              <a:endParaRPr lang="en-US" sz="1800" dirty="0">
                <a:latin typeface="+mn-lt"/>
              </a:endParaRPr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565355" y="5563794"/>
              <a:ext cx="1152525" cy="369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 algn="l" rtl="0" eaLnBrk="1" hangingPunct="1">
                <a:spcBef>
                  <a:spcPct val="50000"/>
                </a:spcBef>
              </a:pPr>
              <a:r>
                <a:rPr lang="en-US" sz="1800" dirty="0" smtClean="0">
                  <a:latin typeface="+mn-lt"/>
                </a:rPr>
                <a:t>b1</a:t>
              </a:r>
              <a:endParaRPr lang="en-US" sz="1800" dirty="0">
                <a:latin typeface="+mn-lt"/>
              </a:endParaRPr>
            </a:p>
          </p:txBody>
        </p:sp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565355" y="5926407"/>
              <a:ext cx="1152525" cy="369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 algn="l" rtl="0" eaLnBrk="1" hangingPunct="1">
                <a:spcBef>
                  <a:spcPct val="50000"/>
                </a:spcBef>
              </a:pPr>
              <a:r>
                <a:rPr lang="en-US" sz="1800" dirty="0" smtClean="0">
                  <a:latin typeface="+mn-lt"/>
                </a:rPr>
                <a:t>a2</a:t>
              </a:r>
              <a:endParaRPr lang="en-US" sz="1800" dirty="0">
                <a:latin typeface="+mn-lt"/>
              </a:endParaRPr>
            </a:p>
          </p:txBody>
        </p:sp>
      </p:grpSp>
      <p:cxnSp>
        <p:nvCxnSpPr>
          <p:cNvPr id="21" name="Straight Arrow Connector 20"/>
          <p:cNvCxnSpPr>
            <a:stCxn id="10" idx="1"/>
            <a:endCxn id="7" idx="3"/>
          </p:cNvCxnSpPr>
          <p:nvPr/>
        </p:nvCxnSpPr>
        <p:spPr bwMode="auto">
          <a:xfrm flipH="1">
            <a:off x="3637131" y="4303529"/>
            <a:ext cx="1378226" cy="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/>
          <p:cNvCxnSpPr>
            <a:stCxn id="12" idx="3"/>
            <a:endCxn id="13" idx="1"/>
          </p:cNvCxnSpPr>
          <p:nvPr/>
        </p:nvCxnSpPr>
        <p:spPr bwMode="auto">
          <a:xfrm flipV="1">
            <a:off x="6167881" y="4309136"/>
            <a:ext cx="915373" cy="363725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Elbow Connector 25"/>
          <p:cNvCxnSpPr>
            <a:stCxn id="13" idx="0"/>
            <a:endCxn id="16" idx="0"/>
          </p:cNvCxnSpPr>
          <p:nvPr/>
        </p:nvCxnSpPr>
        <p:spPr bwMode="auto">
          <a:xfrm rot="16200000" flipV="1">
            <a:off x="4430092" y="895045"/>
            <a:ext cx="5607" cy="6453244"/>
          </a:xfrm>
          <a:prstGeom prst="bentConnector3">
            <a:avLst>
              <a:gd name="adj1" fmla="val 4177047"/>
            </a:avLst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/>
          <p:cNvCxnSpPr>
            <a:endCxn id="16" idx="3"/>
          </p:cNvCxnSpPr>
          <p:nvPr/>
        </p:nvCxnSpPr>
        <p:spPr bwMode="auto">
          <a:xfrm flipH="1">
            <a:off x="1782535" y="4303529"/>
            <a:ext cx="702071" cy="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30"/>
          <p:cNvCxnSpPr>
            <a:stCxn id="8" idx="1"/>
            <a:endCxn id="18" idx="3"/>
          </p:cNvCxnSpPr>
          <p:nvPr/>
        </p:nvCxnSpPr>
        <p:spPr bwMode="auto">
          <a:xfrm flipH="1">
            <a:off x="1782535" y="4673191"/>
            <a:ext cx="702071" cy="362613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58932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Assembly </a:t>
            </a:r>
            <a:r>
              <a:rPr lang="en-US" dirty="0">
                <a:sym typeface="Wingdings"/>
              </a:rPr>
              <a:t> </a:t>
            </a:r>
            <a:r>
              <a:rPr lang="en-US" dirty="0" smtClean="0">
                <a:sym typeface="Wingdings"/>
              </a:rPr>
              <a:t>Image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3758255" y="4365210"/>
            <a:ext cx="2022419" cy="548797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Linker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3758255" y="5470164"/>
            <a:ext cx="2022419" cy="548797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Loader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141102" y="1532232"/>
            <a:ext cx="3845408" cy="2162662"/>
            <a:chOff x="0" y="1630711"/>
            <a:chExt cx="3845408" cy="2162662"/>
          </a:xfrm>
        </p:grpSpPr>
        <p:sp>
          <p:nvSpPr>
            <p:cNvPr id="6" name="Rectangle 5"/>
            <p:cNvSpPr/>
            <p:nvPr/>
          </p:nvSpPr>
          <p:spPr bwMode="auto">
            <a:xfrm>
              <a:off x="911495" y="3244576"/>
              <a:ext cx="2022419" cy="548797"/>
            </a:xfrm>
            <a:prstGeom prst="rect">
              <a:avLst/>
            </a:prstGeom>
            <a:solidFill>
              <a:schemeClr val="bg1">
                <a:lumMod val="40000"/>
                <a:lumOff val="60000"/>
              </a:schemeClr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Assembler</a:t>
              </a: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911495" y="2139622"/>
              <a:ext cx="2022419" cy="548797"/>
            </a:xfrm>
            <a:prstGeom prst="rect">
              <a:avLst/>
            </a:prstGeom>
            <a:solidFill>
              <a:schemeClr val="bg1">
                <a:lumMod val="40000"/>
                <a:lumOff val="60000"/>
              </a:schemeClr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Compiler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92227" y="1630711"/>
              <a:ext cx="32609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+mn-lt"/>
                </a:rPr>
                <a:t>Source file (</a:t>
              </a:r>
              <a:r>
                <a:rPr lang="en-US" i="1" dirty="0" smtClean="0">
                  <a:solidFill>
                    <a:srgbClr val="000000"/>
                  </a:solidFill>
                  <a:latin typeface="+mn-lt"/>
                </a:rPr>
                <a:t>e.g.,</a:t>
              </a:r>
              <a:r>
                <a:rPr lang="en-US" dirty="0" smtClean="0">
                  <a:solidFill>
                    <a:srgbClr val="000000"/>
                  </a:solidFill>
                  <a:latin typeface="+mn-lt"/>
                </a:rPr>
                <a:t> </a:t>
              </a:r>
              <a:r>
                <a:rPr lang="en-US" i="1" dirty="0" err="1" smtClean="0">
                  <a:solidFill>
                    <a:srgbClr val="000000"/>
                  </a:solidFill>
                  <a:latin typeface="+mn-lt"/>
                </a:rPr>
                <a:t>utils</a:t>
              </a:r>
              <a:r>
                <a:rPr lang="en-US" dirty="0" smtClean="0">
                  <a:solidFill>
                    <a:srgbClr val="000000"/>
                  </a:solidFill>
                  <a:latin typeface="+mn-lt"/>
                </a:rPr>
                <a:t>)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0" y="2735665"/>
              <a:ext cx="3845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+mn-lt"/>
                </a:rPr>
                <a:t>Assembly (.s)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10855" y="4961253"/>
            <a:ext cx="807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+mn-lt"/>
              </a:rPr>
              <a:t>Executable (“.elf”)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6539" y="6066208"/>
            <a:ext cx="807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+mn-lt"/>
              </a:rPr>
              <a:t>Image (in memory):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827628" y="1532232"/>
            <a:ext cx="3845408" cy="2162662"/>
            <a:chOff x="0" y="1630711"/>
            <a:chExt cx="3845408" cy="2162662"/>
          </a:xfrm>
        </p:grpSpPr>
        <p:sp>
          <p:nvSpPr>
            <p:cNvPr id="16" name="Rectangle 15"/>
            <p:cNvSpPr/>
            <p:nvPr/>
          </p:nvSpPr>
          <p:spPr bwMode="auto">
            <a:xfrm>
              <a:off x="911495" y="3244576"/>
              <a:ext cx="2022419" cy="548797"/>
            </a:xfrm>
            <a:prstGeom prst="rect">
              <a:avLst/>
            </a:prstGeom>
            <a:solidFill>
              <a:schemeClr val="bg1">
                <a:lumMod val="40000"/>
                <a:lumOff val="60000"/>
              </a:schemeClr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Assembler</a:t>
              </a: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911495" y="2139622"/>
              <a:ext cx="2022419" cy="548797"/>
            </a:xfrm>
            <a:prstGeom prst="rect">
              <a:avLst/>
            </a:prstGeom>
            <a:solidFill>
              <a:schemeClr val="bg1">
                <a:lumMod val="40000"/>
                <a:lumOff val="60000"/>
              </a:schemeClr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Compiler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92227" y="1630711"/>
              <a:ext cx="32609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+mn-lt"/>
                </a:rPr>
                <a:t>Source file (</a:t>
              </a:r>
              <a:r>
                <a:rPr lang="en-US" i="1" dirty="0" smtClean="0">
                  <a:solidFill>
                    <a:srgbClr val="000000"/>
                  </a:solidFill>
                  <a:latin typeface="+mn-lt"/>
                </a:rPr>
                <a:t>e.g., main</a:t>
              </a:r>
              <a:r>
                <a:rPr lang="en-US" dirty="0" smtClean="0">
                  <a:solidFill>
                    <a:srgbClr val="000000"/>
                  </a:solidFill>
                  <a:latin typeface="+mn-lt"/>
                </a:rPr>
                <a:t>)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0" y="2735665"/>
              <a:ext cx="3845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+mn-lt"/>
                </a:rPr>
                <a:t>Assembly (.s)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796358" y="1532232"/>
            <a:ext cx="3845408" cy="2162662"/>
            <a:chOff x="0" y="1630711"/>
            <a:chExt cx="3845408" cy="2162662"/>
          </a:xfrm>
        </p:grpSpPr>
        <p:sp>
          <p:nvSpPr>
            <p:cNvPr id="21" name="Rectangle 20"/>
            <p:cNvSpPr/>
            <p:nvPr/>
          </p:nvSpPr>
          <p:spPr bwMode="auto">
            <a:xfrm>
              <a:off x="911495" y="3244576"/>
              <a:ext cx="2022419" cy="548797"/>
            </a:xfrm>
            <a:prstGeom prst="rect">
              <a:avLst/>
            </a:prstGeom>
            <a:solidFill>
              <a:schemeClr val="bg1">
                <a:lumMod val="40000"/>
                <a:lumOff val="60000"/>
              </a:schemeClr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Assembler</a:t>
              </a: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911495" y="2139622"/>
              <a:ext cx="2022419" cy="548797"/>
            </a:xfrm>
            <a:prstGeom prst="rect">
              <a:avLst/>
            </a:prstGeom>
            <a:solidFill>
              <a:schemeClr val="bg1">
                <a:lumMod val="40000"/>
                <a:lumOff val="60000"/>
              </a:schemeClr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Compiler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92227" y="1630711"/>
              <a:ext cx="32609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+mn-lt"/>
                </a:rPr>
                <a:t>library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0" y="2735665"/>
              <a:ext cx="3845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+mn-lt"/>
                </a:rPr>
                <a:t>Assembly (.s)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813219" y="3757343"/>
            <a:ext cx="3845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+mn-lt"/>
              </a:rPr>
              <a:t>Object (.o)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-47034" y="3757343"/>
            <a:ext cx="3845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+mn-lt"/>
              </a:rPr>
              <a:t>Object (.o)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13021" y="3757343"/>
            <a:ext cx="3845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+mn-lt"/>
              </a:rPr>
              <a:t>Object (.o)</a:t>
            </a:r>
          </a:p>
        </p:txBody>
      </p:sp>
    </p:spTree>
    <p:extLst>
      <p:ext uri="{BB962C8B-B14F-4D97-AF65-F5344CB8AC3E}">
        <p14:creationId xmlns:p14="http://schemas.microsoft.com/office/powerpoint/2010/main" val="143192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/>
              <a:t>Assembler</a:t>
            </a:r>
            <a:endParaRPr lang="en-US" dirty="0"/>
          </a:p>
        </p:txBody>
      </p:sp>
      <p:sp>
        <p:nvSpPr>
          <p:cNvPr id="613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311" y="1259923"/>
            <a:ext cx="8820563" cy="4114800"/>
          </a:xfrm>
        </p:spPr>
        <p:txBody>
          <a:bodyPr/>
          <a:lstStyle/>
          <a:p>
            <a:r>
              <a:rPr lang="en-US" dirty="0"/>
              <a:t>Converts </a:t>
            </a:r>
            <a:r>
              <a:rPr lang="en-US" dirty="0" smtClean="0"/>
              <a:t>(symbolic) assembler to binary (object) code</a:t>
            </a:r>
          </a:p>
          <a:p>
            <a:pPr lvl="2"/>
            <a:r>
              <a:rPr lang="en-US" dirty="0" smtClean="0"/>
              <a:t>Object </a:t>
            </a:r>
            <a:r>
              <a:rPr lang="en-US" dirty="0"/>
              <a:t>files contain a combination of machine </a:t>
            </a:r>
            <a:r>
              <a:rPr lang="en-US" dirty="0" smtClean="0"/>
              <a:t> instructions</a:t>
            </a:r>
            <a:r>
              <a:rPr lang="en-US" dirty="0"/>
              <a:t>, data, and information needed to </a:t>
            </a:r>
            <a:r>
              <a:rPr lang="en-US" dirty="0" smtClean="0"/>
              <a:t>place instructions </a:t>
            </a:r>
            <a:r>
              <a:rPr lang="en-US" dirty="0"/>
              <a:t>properly in memory</a:t>
            </a:r>
            <a:endParaRPr lang="en-US" dirty="0" smtClean="0"/>
          </a:p>
          <a:p>
            <a:pPr lvl="1"/>
            <a:r>
              <a:rPr lang="en-US" dirty="0" smtClean="0"/>
              <a:t>Yet another(simple) compiler</a:t>
            </a:r>
          </a:p>
          <a:p>
            <a:pPr lvl="2"/>
            <a:r>
              <a:rPr lang="en-US" dirty="0" smtClean="0"/>
              <a:t>One-to one translation</a:t>
            </a:r>
          </a:p>
          <a:p>
            <a:pPr lvl="1"/>
            <a:endParaRPr lang="en-US" sz="1000" dirty="0" smtClean="0"/>
          </a:p>
          <a:p>
            <a:r>
              <a:rPr lang="en-US" dirty="0" smtClean="0"/>
              <a:t>Converts constants to machine </a:t>
            </a:r>
            <a:r>
              <a:rPr lang="en-US" dirty="0" err="1" smtClean="0"/>
              <a:t>repr</a:t>
            </a:r>
            <a:r>
              <a:rPr lang="en-US" dirty="0" smtClean="0"/>
              <a:t>. (3</a:t>
            </a:r>
            <a:r>
              <a:rPr lang="en-US" dirty="0" smtClean="0">
                <a:sym typeface="Wingdings"/>
              </a:rPr>
              <a:t>0…011)</a:t>
            </a:r>
            <a:endParaRPr lang="en-US" dirty="0" smtClean="0"/>
          </a:p>
          <a:p>
            <a:r>
              <a:rPr lang="en-US" dirty="0" smtClean="0"/>
              <a:t>Resolve internal references</a:t>
            </a:r>
          </a:p>
          <a:p>
            <a:r>
              <a:rPr lang="en-US" dirty="0" smtClean="0"/>
              <a:t>Records info for code &amp; data relocation</a:t>
            </a:r>
          </a:p>
        </p:txBody>
      </p:sp>
    </p:spTree>
    <p:extLst>
      <p:ext uri="{BB962C8B-B14F-4D97-AF65-F5344CB8AC3E}">
        <p14:creationId xmlns:p14="http://schemas.microsoft.com/office/powerpoint/2010/main" val="168712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File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903514"/>
            <a:ext cx="7772400" cy="3414736"/>
          </a:xfrm>
        </p:spPr>
        <p:txBody>
          <a:bodyPr/>
          <a:lstStyle/>
          <a:p>
            <a:r>
              <a:rPr lang="en-US" sz="2800" dirty="0" smtClean="0"/>
              <a:t>Header: Admin info + “file map”</a:t>
            </a:r>
          </a:p>
          <a:p>
            <a:r>
              <a:rPr lang="en-US" sz="2800" dirty="0" smtClean="0"/>
              <a:t>Text </a:t>
            </a:r>
            <a:r>
              <a:rPr lang="en-US" sz="2800" dirty="0" err="1" smtClean="0"/>
              <a:t>seg</a:t>
            </a:r>
            <a:r>
              <a:rPr lang="en-US" sz="2800" dirty="0" smtClean="0"/>
              <a:t>.: machine instruction</a:t>
            </a:r>
          </a:p>
          <a:p>
            <a:r>
              <a:rPr lang="en-US" sz="2800" dirty="0" smtClean="0"/>
              <a:t>Data </a:t>
            </a:r>
            <a:r>
              <a:rPr lang="en-US" sz="2800" dirty="0" err="1" smtClean="0"/>
              <a:t>seg</a:t>
            </a:r>
            <a:r>
              <a:rPr lang="en-US" sz="2800" dirty="0" smtClean="0"/>
              <a:t>.: (Initialized) data in machine format</a:t>
            </a:r>
          </a:p>
          <a:p>
            <a:r>
              <a:rPr lang="en-US" sz="2800" dirty="0" smtClean="0"/>
              <a:t>Relocation info: instructions and data that depend on absolute addresses</a:t>
            </a:r>
          </a:p>
          <a:p>
            <a:r>
              <a:rPr lang="en-US" sz="2800" dirty="0" smtClean="0"/>
              <a:t>Symbol table: “exported” references + unresolved references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0066" y="1718473"/>
            <a:ext cx="1332602" cy="8623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Header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08291" y="1718473"/>
            <a:ext cx="1332602" cy="8623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Text Segment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6516" y="1718473"/>
            <a:ext cx="1332602" cy="8623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Data</a:t>
            </a:r>
          </a:p>
          <a:p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Segment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64742" y="1718473"/>
            <a:ext cx="1332602" cy="8623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Relocation Information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92967" y="1718473"/>
            <a:ext cx="1332602" cy="8623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Symbol Table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21192" y="1718473"/>
            <a:ext cx="1332602" cy="8623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Debugging Information</a:t>
            </a:r>
          </a:p>
        </p:txBody>
      </p:sp>
    </p:spTree>
    <p:extLst>
      <p:ext uri="{BB962C8B-B14F-4D97-AF65-F5344CB8AC3E}">
        <p14:creationId xmlns:p14="http://schemas.microsoft.com/office/powerpoint/2010/main" val="8697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Resolving Internal Addresses</a:t>
            </a: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Two scans of the code</a:t>
            </a:r>
          </a:p>
          <a:p>
            <a:pPr lvl="1"/>
            <a:r>
              <a:rPr lang="en-US" dirty="0" smtClean="0"/>
              <a:t>Construct a table label </a:t>
            </a:r>
            <a:r>
              <a:rPr lang="en-US" dirty="0" smtClean="0">
                <a:sym typeface="Symbol" charset="0"/>
              </a:rPr>
              <a:t> address</a:t>
            </a:r>
          </a:p>
          <a:p>
            <a:pPr lvl="1"/>
            <a:r>
              <a:rPr lang="en-US" dirty="0" smtClean="0">
                <a:sym typeface="Symbol" charset="0"/>
              </a:rPr>
              <a:t>Replace labels with values</a:t>
            </a:r>
          </a:p>
          <a:p>
            <a:pPr lvl="1"/>
            <a:endParaRPr lang="en-US" sz="2000" dirty="0" smtClean="0">
              <a:sym typeface="Symbol" charset="0"/>
            </a:endParaRPr>
          </a:p>
          <a:p>
            <a:r>
              <a:rPr lang="en-US" dirty="0" smtClean="0">
                <a:sym typeface="Symbol" charset="0"/>
              </a:rPr>
              <a:t>One scan of the code (</a:t>
            </a:r>
            <a:r>
              <a:rPr lang="en-US" dirty="0" err="1" smtClean="0">
                <a:sym typeface="Symbol" charset="0"/>
              </a:rPr>
              <a:t>Backpatching</a:t>
            </a:r>
            <a:r>
              <a:rPr lang="en-US" dirty="0" smtClean="0">
                <a:sym typeface="Symbol" charset="0"/>
              </a:rPr>
              <a:t>) </a:t>
            </a:r>
          </a:p>
          <a:p>
            <a:pPr lvl="1"/>
            <a:r>
              <a:rPr lang="en-US" dirty="0" smtClean="0">
                <a:sym typeface="Symbol" charset="0"/>
              </a:rPr>
              <a:t>Simultaneously construct the table and resolve symbolic addresses</a:t>
            </a:r>
          </a:p>
          <a:p>
            <a:pPr lvl="2"/>
            <a:r>
              <a:rPr lang="en-US" dirty="0" smtClean="0">
                <a:sym typeface="Symbol" charset="0"/>
              </a:rPr>
              <a:t>Maintains list of unresolved labels</a:t>
            </a:r>
          </a:p>
          <a:p>
            <a:pPr lvl="1"/>
            <a:r>
              <a:rPr lang="en-US" dirty="0" smtClean="0">
                <a:sym typeface="Symbol" charset="0"/>
              </a:rPr>
              <a:t>Useful beyond assemblers</a:t>
            </a:r>
            <a:endParaRPr lang="en-US" dirty="0"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32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Handling External Addresses</a:t>
            </a: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591050"/>
          </a:xfrm>
        </p:spPr>
        <p:txBody>
          <a:bodyPr/>
          <a:lstStyle/>
          <a:p>
            <a:r>
              <a:rPr lang="en-US" dirty="0" smtClean="0"/>
              <a:t>Record symbol table in “external” table</a:t>
            </a:r>
          </a:p>
          <a:p>
            <a:pPr lvl="1"/>
            <a:r>
              <a:rPr lang="en-US" dirty="0" smtClean="0"/>
              <a:t>Exported (defined) symbols</a:t>
            </a:r>
          </a:p>
          <a:p>
            <a:pPr lvl="2"/>
            <a:r>
              <a:rPr lang="en-US" dirty="0" smtClean="0"/>
              <a:t>G, foo()</a:t>
            </a:r>
          </a:p>
          <a:p>
            <a:pPr lvl="1"/>
            <a:r>
              <a:rPr lang="en-US" dirty="0" smtClean="0"/>
              <a:t>Imported (required) symbols</a:t>
            </a:r>
          </a:p>
          <a:p>
            <a:pPr lvl="2"/>
            <a:r>
              <a:rPr lang="en-US" dirty="0" err="1" smtClean="0"/>
              <a:t>Extern_G</a:t>
            </a:r>
            <a:r>
              <a:rPr lang="en-US" dirty="0" smtClean="0"/>
              <a:t>, </a:t>
            </a:r>
            <a:r>
              <a:rPr lang="en-US" dirty="0" err="1" smtClean="0"/>
              <a:t>extern_bar</a:t>
            </a:r>
            <a:r>
              <a:rPr lang="en-US" dirty="0" smtClean="0"/>
              <a:t>(), </a:t>
            </a:r>
            <a:r>
              <a:rPr lang="en-US" dirty="0" err="1" smtClean="0"/>
              <a:t>printf</a:t>
            </a:r>
            <a:r>
              <a:rPr lang="en-US" dirty="0" smtClean="0"/>
              <a:t>()</a:t>
            </a:r>
          </a:p>
          <a:p>
            <a:endParaRPr lang="en-US" sz="1000" dirty="0" smtClean="0"/>
          </a:p>
          <a:p>
            <a:r>
              <a:rPr lang="en-US" dirty="0" smtClean="0"/>
              <a:t>Relocation bits</a:t>
            </a:r>
          </a:p>
          <a:p>
            <a:pPr lvl="1"/>
            <a:r>
              <a:rPr lang="en-US" dirty="0" smtClean="0"/>
              <a:t>Mark instructions that depend on absolute (fixed) addresses </a:t>
            </a:r>
          </a:p>
          <a:p>
            <a:pPr lvl="2"/>
            <a:r>
              <a:rPr lang="en-US" dirty="0" smtClean="0"/>
              <a:t>Instructions using </a:t>
            </a:r>
            <a:r>
              <a:rPr lang="en-US" dirty="0" err="1" smtClean="0"/>
              <a:t>globals</a:t>
            </a:r>
            <a:r>
              <a:rPr lang="en-US" dirty="0" smtClean="0"/>
              <a:t>,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5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Linker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8950"/>
            <a:ext cx="8458200" cy="4114800"/>
          </a:xfrm>
        </p:spPr>
        <p:txBody>
          <a:bodyPr/>
          <a:lstStyle/>
          <a:p>
            <a:r>
              <a:rPr lang="en-US" dirty="0" smtClean="0"/>
              <a:t> Merges object files to an executable</a:t>
            </a:r>
          </a:p>
          <a:p>
            <a:pPr lvl="1"/>
            <a:r>
              <a:rPr lang="en-US" dirty="0" smtClean="0"/>
              <a:t>Enables separate compilation</a:t>
            </a:r>
          </a:p>
          <a:p>
            <a:endParaRPr lang="en-US" sz="2000" dirty="0" smtClean="0"/>
          </a:p>
          <a:p>
            <a:r>
              <a:rPr lang="en-US" dirty="0" smtClean="0"/>
              <a:t>Combine memory layouts of object modules</a:t>
            </a:r>
          </a:p>
          <a:p>
            <a:pPr lvl="1"/>
            <a:r>
              <a:rPr lang="en-US" dirty="0" smtClean="0"/>
              <a:t>Links program calls to library routines</a:t>
            </a:r>
          </a:p>
          <a:p>
            <a:pPr lvl="2"/>
            <a:r>
              <a:rPr lang="en-US" dirty="0" err="1" smtClean="0"/>
              <a:t>printf</a:t>
            </a:r>
            <a:r>
              <a:rPr lang="en-US" dirty="0" smtClean="0"/>
              <a:t>(), </a:t>
            </a:r>
            <a:r>
              <a:rPr lang="en-US" dirty="0" err="1" smtClean="0"/>
              <a:t>malloc</a:t>
            </a:r>
            <a:r>
              <a:rPr lang="en-US" dirty="0" smtClean="0"/>
              <a:t>()</a:t>
            </a:r>
          </a:p>
          <a:p>
            <a:pPr lvl="1"/>
            <a:r>
              <a:rPr lang="en-US" dirty="0" smtClean="0"/>
              <a:t>Relocates instructions by adjusting absolute references</a:t>
            </a:r>
          </a:p>
          <a:p>
            <a:pPr lvl="1"/>
            <a:r>
              <a:rPr lang="en-US" dirty="0" smtClean="0"/>
              <a:t>Resolves references among files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72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Linker</a:t>
            </a:r>
            <a:endParaRPr lang="en-US" dirty="0"/>
          </a:p>
        </p:txBody>
      </p:sp>
      <p:sp>
        <p:nvSpPr>
          <p:cNvPr id="620550" name="Text Box 6"/>
          <p:cNvSpPr txBox="1">
            <a:spLocks noChangeArrowheads="1"/>
          </p:cNvSpPr>
          <p:nvPr/>
        </p:nvSpPr>
        <p:spPr bwMode="auto">
          <a:xfrm>
            <a:off x="811213" y="1907223"/>
            <a:ext cx="1776412" cy="8604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Code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Segment 1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20551" name="Text Box 7"/>
          <p:cNvSpPr txBox="1">
            <a:spLocks noChangeArrowheads="1"/>
          </p:cNvSpPr>
          <p:nvPr/>
        </p:nvSpPr>
        <p:spPr bwMode="auto">
          <a:xfrm>
            <a:off x="815340" y="2770505"/>
            <a:ext cx="1776413" cy="10156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Data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Segment 1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20554" name="Text Box 10"/>
          <p:cNvSpPr txBox="1">
            <a:spLocks noChangeArrowheads="1"/>
          </p:cNvSpPr>
          <p:nvPr/>
        </p:nvSpPr>
        <p:spPr bwMode="auto">
          <a:xfrm>
            <a:off x="813753" y="4322128"/>
            <a:ext cx="1776412" cy="8604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Code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Segment 2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20555" name="Text Box 11"/>
          <p:cNvSpPr txBox="1">
            <a:spLocks noChangeArrowheads="1"/>
          </p:cNvSpPr>
          <p:nvPr/>
        </p:nvSpPr>
        <p:spPr bwMode="auto">
          <a:xfrm>
            <a:off x="817880" y="5175250"/>
            <a:ext cx="1776413" cy="10429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Data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Segment 2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254" name="Text Box 20"/>
          <p:cNvSpPr txBox="1">
            <a:spLocks noChangeArrowheads="1"/>
          </p:cNvSpPr>
          <p:nvPr/>
        </p:nvSpPr>
        <p:spPr bwMode="auto">
          <a:xfrm>
            <a:off x="454977" y="1721802"/>
            <a:ext cx="3413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tx1"/>
                </a:solidFill>
                <a:latin typeface="+mn-lt"/>
              </a:rPr>
              <a:t>0</a:t>
            </a:r>
          </a:p>
        </p:txBody>
      </p:sp>
      <p:sp>
        <p:nvSpPr>
          <p:cNvPr id="620567" name="Text Box 23"/>
          <p:cNvSpPr txBox="1">
            <a:spLocks noChangeArrowheads="1"/>
          </p:cNvSpPr>
          <p:nvPr/>
        </p:nvSpPr>
        <p:spPr bwMode="auto">
          <a:xfrm>
            <a:off x="142240" y="3451225"/>
            <a:ext cx="654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200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142240" y="2526665"/>
            <a:ext cx="654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100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272097" y="4129722"/>
            <a:ext cx="3413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tx1"/>
                </a:solidFill>
                <a:latin typeface="+mn-lt"/>
              </a:rPr>
              <a:t>0</a:t>
            </a:r>
          </a:p>
        </p:txBody>
      </p:sp>
      <p:sp>
        <p:nvSpPr>
          <p:cNvPr id="20" name="Text Box 23"/>
          <p:cNvSpPr txBox="1">
            <a:spLocks noChangeArrowheads="1"/>
          </p:cNvSpPr>
          <p:nvPr/>
        </p:nvSpPr>
        <p:spPr bwMode="auto">
          <a:xfrm>
            <a:off x="60960" y="5757545"/>
            <a:ext cx="654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450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60960" y="4934585"/>
            <a:ext cx="654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300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6" name="Elbow Connector 5"/>
          <p:cNvCxnSpPr>
            <a:stCxn id="620550" idx="3"/>
            <a:endCxn id="620551" idx="3"/>
          </p:cNvCxnSpPr>
          <p:nvPr/>
        </p:nvCxnSpPr>
        <p:spPr bwMode="auto">
          <a:xfrm>
            <a:off x="2587625" y="2337436"/>
            <a:ext cx="4128" cy="940901"/>
          </a:xfrm>
          <a:prstGeom prst="bentConnector3">
            <a:avLst>
              <a:gd name="adj1" fmla="val 5637791"/>
            </a:avLst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2879554" y="3045767"/>
            <a:ext cx="5356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dirty="0" smtClean="0">
                <a:solidFill>
                  <a:schemeClr val="accent6"/>
                </a:solidFill>
                <a:latin typeface="+mn-lt"/>
              </a:rPr>
              <a:t>120</a:t>
            </a:r>
            <a:endParaRPr lang="en-US" sz="1800" dirty="0">
              <a:solidFill>
                <a:schemeClr val="accent6"/>
              </a:solidFill>
              <a:latin typeface="+mn-lt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2590800" y="2072640"/>
            <a:ext cx="802640" cy="0"/>
          </a:xfrm>
          <a:prstGeom prst="straightConnector1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3397497" y="1826567"/>
            <a:ext cx="10440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dirty="0" err="1" smtClean="0">
                <a:solidFill>
                  <a:schemeClr val="accent6"/>
                </a:solidFill>
                <a:latin typeface="+mn-lt"/>
              </a:rPr>
              <a:t>ext_bar</a:t>
            </a:r>
            <a:r>
              <a:rPr lang="en-US" sz="1800" dirty="0" smtClean="0">
                <a:solidFill>
                  <a:schemeClr val="accent6"/>
                </a:solidFill>
                <a:latin typeface="+mn-lt"/>
              </a:rPr>
              <a:t>()</a:t>
            </a:r>
            <a:endParaRPr lang="en-US" sz="1800" dirty="0">
              <a:solidFill>
                <a:schemeClr val="accent6"/>
              </a:solidFill>
              <a:latin typeface="+mn-lt"/>
            </a:endParaRPr>
          </a:p>
        </p:txBody>
      </p:sp>
      <p:cxnSp>
        <p:nvCxnSpPr>
          <p:cNvPr id="28" name="Elbow Connector 27"/>
          <p:cNvCxnSpPr/>
          <p:nvPr/>
        </p:nvCxnSpPr>
        <p:spPr bwMode="auto">
          <a:xfrm>
            <a:off x="2607945" y="5070476"/>
            <a:ext cx="4128" cy="954563"/>
          </a:xfrm>
          <a:prstGeom prst="bentConnector3">
            <a:avLst>
              <a:gd name="adj1" fmla="val 5637791"/>
            </a:avLst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Text Box 25"/>
          <p:cNvSpPr txBox="1">
            <a:spLocks noChangeArrowheads="1"/>
          </p:cNvSpPr>
          <p:nvPr/>
        </p:nvSpPr>
        <p:spPr bwMode="auto">
          <a:xfrm>
            <a:off x="2889714" y="5707687"/>
            <a:ext cx="5356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dirty="0" smtClean="0">
                <a:solidFill>
                  <a:schemeClr val="accent6"/>
                </a:solidFill>
                <a:latin typeface="+mn-lt"/>
              </a:rPr>
              <a:t>380</a:t>
            </a:r>
            <a:endParaRPr lang="en-US" sz="1800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30" name="Text Box 25"/>
          <p:cNvSpPr txBox="1">
            <a:spLocks noChangeArrowheads="1"/>
          </p:cNvSpPr>
          <p:nvPr/>
        </p:nvSpPr>
        <p:spPr bwMode="auto">
          <a:xfrm>
            <a:off x="2623538" y="4275127"/>
            <a:ext cx="8241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600" dirty="0" err="1" smtClean="0">
                <a:solidFill>
                  <a:schemeClr val="tx1"/>
                </a:solidFill>
                <a:latin typeface="+mn-lt"/>
              </a:rPr>
              <a:t>ext_bar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468834" y="4224327"/>
            <a:ext cx="5356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dirty="0" smtClean="0">
                <a:solidFill>
                  <a:schemeClr val="accent6"/>
                </a:solidFill>
                <a:latin typeface="+mn-lt"/>
              </a:rPr>
              <a:t>150</a:t>
            </a:r>
            <a:endParaRPr lang="en-US" sz="1800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33" name="Text Box 25"/>
          <p:cNvSpPr txBox="1">
            <a:spLocks noChangeArrowheads="1"/>
          </p:cNvSpPr>
          <p:nvPr/>
        </p:nvSpPr>
        <p:spPr bwMode="auto">
          <a:xfrm>
            <a:off x="2621839" y="4549447"/>
            <a:ext cx="48212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600" dirty="0" smtClean="0">
                <a:solidFill>
                  <a:schemeClr val="tx1"/>
                </a:solidFill>
                <a:latin typeface="+mn-lt"/>
              </a:rPr>
              <a:t>zoo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7" name="Text Box 25"/>
          <p:cNvSpPr txBox="1">
            <a:spLocks noChangeArrowheads="1"/>
          </p:cNvSpPr>
          <p:nvPr/>
        </p:nvSpPr>
        <p:spPr bwMode="auto">
          <a:xfrm>
            <a:off x="3448514" y="4529127"/>
            <a:ext cx="5356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dirty="0" smtClean="0">
                <a:solidFill>
                  <a:schemeClr val="accent6"/>
                </a:solidFill>
                <a:latin typeface="+mn-lt"/>
              </a:rPr>
              <a:t>180</a:t>
            </a:r>
            <a:endParaRPr lang="en-US" sz="1800" dirty="0">
              <a:solidFill>
                <a:schemeClr val="accent6"/>
              </a:solidFill>
              <a:latin typeface="+mn-lt"/>
            </a:endParaRPr>
          </a:p>
        </p:txBody>
      </p:sp>
      <p:cxnSp>
        <p:nvCxnSpPr>
          <p:cNvPr id="42" name="Elbow Connector 41"/>
          <p:cNvCxnSpPr>
            <a:endCxn id="31" idx="3"/>
          </p:cNvCxnSpPr>
          <p:nvPr/>
        </p:nvCxnSpPr>
        <p:spPr bwMode="auto">
          <a:xfrm flipV="1">
            <a:off x="2590801" y="4408993"/>
            <a:ext cx="1413681" cy="500521"/>
          </a:xfrm>
          <a:prstGeom prst="bentConnector3">
            <a:avLst>
              <a:gd name="adj1" fmla="val 116171"/>
            </a:avLst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" name="Group 1"/>
          <p:cNvGrpSpPr/>
          <p:nvPr/>
        </p:nvGrpSpPr>
        <p:grpSpPr>
          <a:xfrm>
            <a:off x="4998720" y="1752282"/>
            <a:ext cx="3882562" cy="4088785"/>
            <a:chOff x="4998720" y="1752282"/>
            <a:chExt cx="3882562" cy="4088785"/>
          </a:xfrm>
        </p:grpSpPr>
        <p:grpSp>
          <p:nvGrpSpPr>
            <p:cNvPr id="47" name="Group 46"/>
            <p:cNvGrpSpPr/>
            <p:nvPr/>
          </p:nvGrpSpPr>
          <p:grpSpPr>
            <a:xfrm>
              <a:off x="4998720" y="1752282"/>
              <a:ext cx="3882562" cy="4088785"/>
              <a:chOff x="4998720" y="1752282"/>
              <a:chExt cx="3882562" cy="4088785"/>
            </a:xfrm>
          </p:grpSpPr>
          <p:cxnSp>
            <p:nvCxnSpPr>
              <p:cNvPr id="83" name="Elbow Connector 82"/>
              <p:cNvCxnSpPr/>
              <p:nvPr/>
            </p:nvCxnSpPr>
            <p:spPr bwMode="auto">
              <a:xfrm rot="10800000" flipH="1" flipV="1">
                <a:off x="7385622" y="3560483"/>
                <a:ext cx="106571" cy="2077869"/>
              </a:xfrm>
              <a:prstGeom prst="bentConnector3">
                <a:avLst>
                  <a:gd name="adj1" fmla="val 843719"/>
                </a:avLst>
              </a:prstGeom>
              <a:noFill/>
              <a:ln w="3810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72" name="Text Box 7"/>
              <p:cNvSpPr txBox="1">
                <a:spLocks noChangeArrowheads="1"/>
              </p:cNvSpPr>
              <p:nvPr/>
            </p:nvSpPr>
            <p:spPr bwMode="auto">
              <a:xfrm>
                <a:off x="5664993" y="3664585"/>
                <a:ext cx="1776413" cy="1015663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dirty="0" smtClean="0">
                    <a:solidFill>
                      <a:schemeClr val="tx1"/>
                    </a:solidFill>
                    <a:latin typeface="+mn-lt"/>
                  </a:rPr>
                  <a:t>Data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dirty="0" smtClean="0">
                    <a:solidFill>
                      <a:schemeClr val="tx1"/>
                    </a:solidFill>
                    <a:latin typeface="+mn-lt"/>
                  </a:rPr>
                  <a:t>Segment 1</a:t>
                </a:r>
                <a:endParaRPr lang="en-US" dirty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73" name="Text Box 10"/>
              <p:cNvSpPr txBox="1">
                <a:spLocks noChangeArrowheads="1"/>
              </p:cNvSpPr>
              <p:nvPr/>
            </p:nvSpPr>
            <p:spPr bwMode="auto">
              <a:xfrm>
                <a:off x="5670233" y="2808288"/>
                <a:ext cx="1776412" cy="86042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Code </a:t>
                </a:r>
                <a:r>
                  <a:rPr lang="en-US" dirty="0" smtClean="0">
                    <a:solidFill>
                      <a:schemeClr val="tx1"/>
                    </a:solidFill>
                    <a:latin typeface="+mn-lt"/>
                  </a:rPr>
                  <a:t>Segment 2</a:t>
                </a:r>
                <a:endParaRPr lang="en-US" dirty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74" name="Text Box 11"/>
              <p:cNvSpPr txBox="1">
                <a:spLocks noChangeArrowheads="1"/>
              </p:cNvSpPr>
              <p:nvPr/>
            </p:nvSpPr>
            <p:spPr bwMode="auto">
              <a:xfrm>
                <a:off x="5664200" y="4687570"/>
                <a:ext cx="1776413" cy="1042988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Data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dirty="0" smtClean="0">
                    <a:solidFill>
                      <a:schemeClr val="tx1"/>
                    </a:solidFill>
                    <a:latin typeface="+mn-lt"/>
                  </a:rPr>
                  <a:t>Segment 2</a:t>
                </a:r>
                <a:endParaRPr lang="en-US" dirty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75" name="Text Box 20"/>
              <p:cNvSpPr txBox="1">
                <a:spLocks noChangeArrowheads="1"/>
              </p:cNvSpPr>
              <p:nvPr/>
            </p:nvSpPr>
            <p:spPr bwMode="auto">
              <a:xfrm>
                <a:off x="5311457" y="1752282"/>
                <a:ext cx="341313" cy="461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>
                    <a:solidFill>
                      <a:schemeClr val="tx1"/>
                    </a:solidFill>
                    <a:latin typeface="+mn-lt"/>
                  </a:rPr>
                  <a:t>0</a:t>
                </a:r>
              </a:p>
            </p:txBody>
          </p:sp>
          <p:sp>
            <p:nvSpPr>
              <p:cNvPr id="76" name="Text Box 23"/>
              <p:cNvSpPr txBox="1">
                <a:spLocks noChangeArrowheads="1"/>
              </p:cNvSpPr>
              <p:nvPr/>
            </p:nvSpPr>
            <p:spPr bwMode="auto">
              <a:xfrm>
                <a:off x="4998720" y="3481705"/>
                <a:ext cx="65405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dirty="0" smtClean="0">
                    <a:solidFill>
                      <a:schemeClr val="tx1"/>
                    </a:solidFill>
                    <a:latin typeface="+mn-lt"/>
                  </a:rPr>
                  <a:t>400</a:t>
                </a:r>
                <a:endParaRPr lang="en-US" dirty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77" name="Text Box 23"/>
              <p:cNvSpPr txBox="1">
                <a:spLocks noChangeArrowheads="1"/>
              </p:cNvSpPr>
              <p:nvPr/>
            </p:nvSpPr>
            <p:spPr bwMode="auto">
              <a:xfrm>
                <a:off x="4998720" y="2557145"/>
                <a:ext cx="65405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dirty="0" smtClean="0">
                    <a:solidFill>
                      <a:schemeClr val="tx1"/>
                    </a:solidFill>
                    <a:latin typeface="+mn-lt"/>
                  </a:rPr>
                  <a:t>100</a:t>
                </a:r>
                <a:endParaRPr lang="en-US" dirty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78" name="Text Box 20"/>
              <p:cNvSpPr txBox="1">
                <a:spLocks noChangeArrowheads="1"/>
              </p:cNvSpPr>
              <p:nvPr/>
            </p:nvSpPr>
            <p:spPr bwMode="auto">
              <a:xfrm>
                <a:off x="5044033" y="4414202"/>
                <a:ext cx="652643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dirty="0" smtClean="0">
                    <a:solidFill>
                      <a:schemeClr val="tx1"/>
                    </a:solidFill>
                    <a:latin typeface="+mn-lt"/>
                  </a:rPr>
                  <a:t>500</a:t>
                </a:r>
                <a:endParaRPr lang="en-US" dirty="0">
                  <a:solidFill>
                    <a:schemeClr val="tx1"/>
                  </a:solidFill>
                  <a:latin typeface="+mn-lt"/>
                </a:endParaRPr>
              </a:p>
            </p:txBody>
          </p:sp>
          <p:cxnSp>
            <p:nvCxnSpPr>
              <p:cNvPr id="79" name="Elbow Connector 78"/>
              <p:cNvCxnSpPr>
                <a:stCxn id="71" idx="3"/>
                <a:endCxn id="72" idx="3"/>
              </p:cNvCxnSpPr>
              <p:nvPr/>
            </p:nvCxnSpPr>
            <p:spPr bwMode="auto">
              <a:xfrm flipH="1">
                <a:off x="7441406" y="2367916"/>
                <a:ext cx="2699" cy="1804501"/>
              </a:xfrm>
              <a:prstGeom prst="bentConnector3">
                <a:avLst>
                  <a:gd name="adj1" fmla="val -8469804"/>
                </a:avLst>
              </a:prstGeom>
              <a:noFill/>
              <a:ln w="3810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80" name="Text Box 25"/>
              <p:cNvSpPr txBox="1">
                <a:spLocks noChangeArrowheads="1"/>
              </p:cNvSpPr>
              <p:nvPr/>
            </p:nvSpPr>
            <p:spPr bwMode="auto">
              <a:xfrm>
                <a:off x="7685234" y="3970327"/>
                <a:ext cx="53564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 smtClean="0">
                    <a:solidFill>
                      <a:schemeClr val="accent6"/>
                    </a:solidFill>
                    <a:latin typeface="+mn-lt"/>
                  </a:rPr>
                  <a:t>420</a:t>
                </a:r>
                <a:endParaRPr lang="en-US" sz="1800" dirty="0">
                  <a:solidFill>
                    <a:schemeClr val="accent6"/>
                  </a:solidFill>
                  <a:latin typeface="+mn-lt"/>
                </a:endParaRPr>
              </a:p>
            </p:txBody>
          </p:sp>
          <p:sp>
            <p:nvSpPr>
              <p:cNvPr id="84" name="Text Box 25"/>
              <p:cNvSpPr txBox="1">
                <a:spLocks noChangeArrowheads="1"/>
              </p:cNvSpPr>
              <p:nvPr/>
            </p:nvSpPr>
            <p:spPr bwMode="auto">
              <a:xfrm>
                <a:off x="8345634" y="5423207"/>
                <a:ext cx="53564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 smtClean="0">
                    <a:solidFill>
                      <a:schemeClr val="accent6"/>
                    </a:solidFill>
                    <a:latin typeface="+mn-lt"/>
                  </a:rPr>
                  <a:t>580</a:t>
                </a:r>
                <a:endParaRPr lang="en-US" sz="1800" dirty="0">
                  <a:solidFill>
                    <a:schemeClr val="accent6"/>
                  </a:solidFill>
                  <a:latin typeface="+mn-lt"/>
                </a:endParaRPr>
              </a:p>
            </p:txBody>
          </p:sp>
          <p:sp>
            <p:nvSpPr>
              <p:cNvPr id="85" name="Text Box 25"/>
              <p:cNvSpPr txBox="1">
                <a:spLocks noChangeArrowheads="1"/>
              </p:cNvSpPr>
              <p:nvPr/>
            </p:nvSpPr>
            <p:spPr bwMode="auto">
              <a:xfrm>
                <a:off x="7449538" y="2852727"/>
                <a:ext cx="82416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600" dirty="0" err="1" smtClean="0">
                    <a:solidFill>
                      <a:schemeClr val="tx1"/>
                    </a:solidFill>
                    <a:latin typeface="+mn-lt"/>
                  </a:rPr>
                  <a:t>ext_bar</a:t>
                </a:r>
                <a:endParaRPr lang="en-US" sz="1600" dirty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86" name="Text Box 25"/>
              <p:cNvSpPr txBox="1">
                <a:spLocks noChangeArrowheads="1"/>
              </p:cNvSpPr>
              <p:nvPr/>
            </p:nvSpPr>
            <p:spPr bwMode="auto">
              <a:xfrm>
                <a:off x="8294834" y="2801927"/>
                <a:ext cx="53564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 smtClean="0">
                    <a:solidFill>
                      <a:schemeClr val="accent6"/>
                    </a:solidFill>
                    <a:latin typeface="+mn-lt"/>
                  </a:rPr>
                  <a:t>250</a:t>
                </a:r>
                <a:endParaRPr lang="en-US" sz="1800" dirty="0">
                  <a:solidFill>
                    <a:schemeClr val="accent6"/>
                  </a:solidFill>
                  <a:latin typeface="+mn-lt"/>
                </a:endParaRPr>
              </a:p>
            </p:txBody>
          </p:sp>
          <p:sp>
            <p:nvSpPr>
              <p:cNvPr id="87" name="Text Box 25"/>
              <p:cNvSpPr txBox="1">
                <a:spLocks noChangeArrowheads="1"/>
              </p:cNvSpPr>
              <p:nvPr/>
            </p:nvSpPr>
            <p:spPr bwMode="auto">
              <a:xfrm>
                <a:off x="7478319" y="3137207"/>
                <a:ext cx="482123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600" dirty="0" smtClean="0">
                    <a:solidFill>
                      <a:schemeClr val="tx1"/>
                    </a:solidFill>
                    <a:latin typeface="+mn-lt"/>
                  </a:rPr>
                  <a:t>zoo</a:t>
                </a:r>
                <a:endParaRPr lang="en-US" sz="1600" dirty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88" name="Text Box 25"/>
              <p:cNvSpPr txBox="1">
                <a:spLocks noChangeArrowheads="1"/>
              </p:cNvSpPr>
              <p:nvPr/>
            </p:nvSpPr>
            <p:spPr bwMode="auto">
              <a:xfrm>
                <a:off x="8294834" y="3106727"/>
                <a:ext cx="53564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 smtClean="0">
                    <a:solidFill>
                      <a:schemeClr val="accent6"/>
                    </a:solidFill>
                    <a:latin typeface="+mn-lt"/>
                  </a:rPr>
                  <a:t>280</a:t>
                </a:r>
                <a:endParaRPr lang="en-US" sz="1800" dirty="0">
                  <a:solidFill>
                    <a:schemeClr val="accent6"/>
                  </a:solidFill>
                  <a:latin typeface="+mn-lt"/>
                </a:endParaRPr>
              </a:p>
            </p:txBody>
          </p:sp>
          <p:cxnSp>
            <p:nvCxnSpPr>
              <p:cNvPr id="89" name="Elbow Connector 88"/>
              <p:cNvCxnSpPr/>
              <p:nvPr/>
            </p:nvCxnSpPr>
            <p:spPr bwMode="auto">
              <a:xfrm flipV="1">
                <a:off x="7447281" y="2986593"/>
                <a:ext cx="1413681" cy="500521"/>
              </a:xfrm>
              <a:prstGeom prst="bentConnector3">
                <a:avLst>
                  <a:gd name="adj1" fmla="val 116171"/>
                </a:avLst>
              </a:prstGeom>
              <a:noFill/>
              <a:ln w="3810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92" name="Elbow Connector 91"/>
              <p:cNvCxnSpPr/>
              <p:nvPr/>
            </p:nvCxnSpPr>
            <p:spPr bwMode="auto">
              <a:xfrm>
                <a:off x="7416800" y="2143760"/>
                <a:ext cx="1444162" cy="842833"/>
              </a:xfrm>
              <a:prstGeom prst="bentConnector3">
                <a:avLst>
                  <a:gd name="adj1" fmla="val 115829"/>
                </a:avLst>
              </a:prstGeom>
              <a:noFill/>
              <a:ln w="3810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97" name="Text Box 20"/>
              <p:cNvSpPr txBox="1">
                <a:spLocks noChangeArrowheads="1"/>
              </p:cNvSpPr>
              <p:nvPr/>
            </p:nvSpPr>
            <p:spPr bwMode="auto">
              <a:xfrm>
                <a:off x="5074513" y="5379402"/>
                <a:ext cx="652643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dirty="0" smtClean="0">
                    <a:solidFill>
                      <a:schemeClr val="tx1"/>
                    </a:solidFill>
                    <a:latin typeface="+mn-lt"/>
                  </a:rPr>
                  <a:t>650</a:t>
                </a:r>
                <a:endParaRPr lang="en-US" dirty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71" name="Text Box 6"/>
              <p:cNvSpPr txBox="1">
                <a:spLocks noChangeArrowheads="1"/>
              </p:cNvSpPr>
              <p:nvPr/>
            </p:nvSpPr>
            <p:spPr bwMode="auto">
              <a:xfrm>
                <a:off x="5667693" y="1937703"/>
                <a:ext cx="1776412" cy="86042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Code </a:t>
                </a:r>
                <a:r>
                  <a:rPr lang="en-US" dirty="0" smtClean="0">
                    <a:solidFill>
                      <a:schemeClr val="tx1"/>
                    </a:solidFill>
                    <a:latin typeface="+mn-lt"/>
                  </a:rPr>
                  <a:t>Segment 1</a:t>
                </a:r>
                <a:endParaRPr lang="en-US" dirty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  <p:sp>
          <p:nvSpPr>
            <p:cNvPr id="44" name="Text Box 25"/>
            <p:cNvSpPr txBox="1">
              <a:spLocks noChangeArrowheads="1"/>
            </p:cNvSpPr>
            <p:nvPr/>
          </p:nvSpPr>
          <p:spPr bwMode="auto">
            <a:xfrm>
              <a:off x="7399685" y="1765607"/>
              <a:ext cx="46368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600" dirty="0" smtClean="0">
                  <a:solidFill>
                    <a:schemeClr val="tx1"/>
                  </a:solidFill>
                  <a:latin typeface="+mn-lt"/>
                </a:rPr>
                <a:t>foo </a:t>
              </a:r>
              <a:endParaRPr lang="en-US" sz="1600" dirty="0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45" name="Text Box 25"/>
          <p:cNvSpPr txBox="1">
            <a:spLocks noChangeArrowheads="1"/>
          </p:cNvSpPr>
          <p:nvPr/>
        </p:nvSpPr>
        <p:spPr bwMode="auto">
          <a:xfrm>
            <a:off x="2533045" y="1664007"/>
            <a:ext cx="4636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sz="1600" dirty="0" smtClean="0">
                <a:solidFill>
                  <a:schemeClr val="tx1"/>
                </a:solidFill>
                <a:latin typeface="+mn-lt"/>
              </a:rPr>
              <a:t>foo 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805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Ambiguity resolution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Longest word</a:t>
            </a:r>
          </a:p>
          <a:p>
            <a:r>
              <a:rPr lang="en-US" dirty="0" smtClean="0"/>
              <a:t>Tie-breaker based on </a:t>
            </a:r>
            <a:r>
              <a:rPr lang="en-US" b="1" dirty="0" smtClean="0">
                <a:solidFill>
                  <a:srgbClr val="000000"/>
                </a:solidFill>
              </a:rPr>
              <a:t>order of rules</a:t>
            </a:r>
            <a:r>
              <a:rPr lang="en-US" b="1" dirty="0" smtClean="0">
                <a:solidFill>
                  <a:srgbClr val="1A8CFF"/>
                </a:solidFill>
              </a:rPr>
              <a:t> </a:t>
            </a:r>
            <a:r>
              <a:rPr lang="en-US" dirty="0" smtClean="0"/>
              <a:t>when words have same length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17</a:t>
            </a:fld>
            <a:endParaRPr lang="en-US"/>
          </a:p>
        </p:txBody>
      </p:sp>
      <p:pic>
        <p:nvPicPr>
          <p:cNvPr id="40" name="Picture 39" descr="Screen Shot 2014-11-04 at 05.56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436" y="1682864"/>
            <a:ext cx="3763616" cy="2432337"/>
          </a:xfrm>
          <a:prstGeom prst="rect">
            <a:avLst/>
          </a:prstGeom>
        </p:spPr>
      </p:pic>
      <p:pic>
        <p:nvPicPr>
          <p:cNvPr id="41" name="Picture 40" descr="compilers-lec01.pptx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8" t="27682" r="9091" b="8794"/>
          <a:stretch/>
        </p:blipFill>
        <p:spPr>
          <a:xfrm>
            <a:off x="6155465" y="1982714"/>
            <a:ext cx="1745843" cy="1010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accent3">
                <a:alpha val="6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56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External References</a:t>
            </a: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The code may include references to external names (identifiers)</a:t>
            </a:r>
          </a:p>
          <a:p>
            <a:pPr lvl="1"/>
            <a:r>
              <a:rPr lang="en-US" smtClean="0"/>
              <a:t>Library calls</a:t>
            </a:r>
          </a:p>
          <a:p>
            <a:pPr lvl="1"/>
            <a:r>
              <a:rPr lang="en-US" smtClean="0"/>
              <a:t>External data</a:t>
            </a:r>
          </a:p>
          <a:p>
            <a:r>
              <a:rPr lang="en-US" smtClean="0"/>
              <a:t>Stored in external symbol table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of External Symbol Table</a:t>
            </a:r>
            <a:endParaRPr lang="en-US" dirty="0"/>
          </a:p>
        </p:txBody>
      </p:sp>
      <p:pic>
        <p:nvPicPr>
          <p:cNvPr id="2150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" r="57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0127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</a:t>
            </a:r>
            <a:endParaRPr lang="en-US" dirty="0"/>
          </a:p>
        </p:txBody>
      </p:sp>
      <p:pic>
        <p:nvPicPr>
          <p:cNvPr id="1433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2" b="122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3972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Loader (Summary)</a:t>
            </a: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Initializes the runtime state</a:t>
            </a:r>
          </a:p>
          <a:p>
            <a:endParaRPr lang="en-US" sz="2000" dirty="0" smtClean="0"/>
          </a:p>
          <a:p>
            <a:r>
              <a:rPr lang="en-US" dirty="0" smtClean="0"/>
              <a:t>Part of the operating system</a:t>
            </a:r>
          </a:p>
          <a:p>
            <a:pPr lvl="1"/>
            <a:r>
              <a:rPr lang="en-US" dirty="0"/>
              <a:t>Privileged mode</a:t>
            </a:r>
          </a:p>
          <a:p>
            <a:r>
              <a:rPr lang="en-US" dirty="0" smtClean="0"/>
              <a:t>Does not depend on the programming language</a:t>
            </a:r>
          </a:p>
          <a:p>
            <a:endParaRPr lang="en-US" sz="2000" dirty="0" smtClean="0"/>
          </a:p>
          <a:p>
            <a:r>
              <a:rPr lang="en-US" dirty="0" smtClean="0"/>
              <a:t>“Invisible activation record”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36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Memory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Manual memory management</a:t>
            </a:r>
          </a:p>
          <a:p>
            <a:r>
              <a:rPr lang="en-US" dirty="0" smtClean="0"/>
              <a:t>Automatic memory management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174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7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35728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 data structure records the location and size of free cells of memory.</a:t>
            </a:r>
          </a:p>
          <a:p>
            <a:r>
              <a:rPr lang="en-US" dirty="0" smtClean="0"/>
              <a:t>The allocator considers each free cell in turn, and according to some policy, chooses one to allocate.</a:t>
            </a:r>
          </a:p>
          <a:p>
            <a:r>
              <a:rPr lang="en-US" dirty="0"/>
              <a:t>Three basic types of free-list allocation:</a:t>
            </a:r>
          </a:p>
          <a:p>
            <a:pPr lvl="1"/>
            <a:r>
              <a:rPr lang="en-US" dirty="0"/>
              <a:t>First-fit</a:t>
            </a:r>
          </a:p>
          <a:p>
            <a:pPr lvl="1"/>
            <a:r>
              <a:rPr lang="en-US" dirty="0"/>
              <a:t>Next-fit</a:t>
            </a:r>
          </a:p>
          <a:p>
            <a:pPr lvl="1"/>
            <a:r>
              <a:rPr lang="en-US" dirty="0"/>
              <a:t>Best-fit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Free-list Allocation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12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emory chunks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176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900"/>
            <a:ext cx="9144000" cy="388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63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Free list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1EF06-0F36-334D-B89B-0543A99EB4F8}" type="slidenum">
              <a:rPr lang="he-IL" smtClean="0"/>
              <a:pPr/>
              <a:t>177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02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4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Free too late – waste memory (memory leak)</a:t>
            </a:r>
          </a:p>
          <a:p>
            <a:r>
              <a:rPr lang="en-US" dirty="0"/>
              <a:t>Free too early – dangling pointers / crashes</a:t>
            </a:r>
          </a:p>
          <a:p>
            <a:r>
              <a:rPr lang="en-US" dirty="0"/>
              <a:t>Free twice – error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178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24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Garbage collection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approximate reasoning about object </a:t>
            </a:r>
            <a:r>
              <a:rPr lang="en-US" dirty="0" err="1"/>
              <a:t>liveness</a:t>
            </a:r>
            <a:endParaRPr lang="en-US" dirty="0"/>
          </a:p>
          <a:p>
            <a:r>
              <a:rPr lang="en-US" dirty="0"/>
              <a:t>use reachability to approximate </a:t>
            </a:r>
            <a:r>
              <a:rPr lang="en-US" dirty="0" err="1" smtClean="0"/>
              <a:t>liveness</a:t>
            </a:r>
            <a:endParaRPr lang="en-US" dirty="0" smtClean="0"/>
          </a:p>
          <a:p>
            <a:r>
              <a:rPr lang="en-US" b="1" dirty="0" smtClean="0"/>
              <a:t>assume </a:t>
            </a:r>
            <a:r>
              <a:rPr lang="en-US" b="1" dirty="0"/>
              <a:t>reachable objects are live</a:t>
            </a:r>
          </a:p>
          <a:p>
            <a:pPr lvl="1"/>
            <a:r>
              <a:rPr lang="en-US" dirty="0"/>
              <a:t>non-reachable objects are dead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179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14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a Scanner using Flex</a:t>
            </a:r>
            <a:endParaRPr lang="en-US" dirty="0"/>
          </a:p>
        </p:txBody>
      </p:sp>
      <p:sp>
        <p:nvSpPr>
          <p:cNvPr id="3645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46188" y="1068388"/>
            <a:ext cx="7897812" cy="5789612"/>
          </a:xfrm>
        </p:spPr>
        <p:txBody>
          <a:bodyPr/>
          <a:lstStyle/>
          <a:p>
            <a:endParaRPr lang="en-US" sz="2800" dirty="0">
              <a:latin typeface="Times New Roman" charset="0"/>
            </a:endParaRPr>
          </a:p>
          <a:p>
            <a:endParaRPr lang="en-US" sz="2800" dirty="0">
              <a:latin typeface="Times New Roman" charset="0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797926" y="2080382"/>
            <a:ext cx="8346074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dirty="0" err="1" smtClean="0">
                <a:latin typeface="Consolas"/>
                <a:cs typeface="Consolas"/>
              </a:rPr>
              <a:t>int</a:t>
            </a:r>
            <a:r>
              <a:rPr lang="en-US" dirty="0" smtClean="0">
                <a:latin typeface="Consolas"/>
                <a:cs typeface="Consolas"/>
              </a:rPr>
              <a:t> </a:t>
            </a:r>
            <a:r>
              <a:rPr lang="en-US" dirty="0" err="1">
                <a:latin typeface="Consolas"/>
                <a:cs typeface="Consolas"/>
              </a:rPr>
              <a:t>num_lines</a:t>
            </a:r>
            <a:r>
              <a:rPr lang="en-US" dirty="0">
                <a:latin typeface="Consolas"/>
                <a:cs typeface="Consolas"/>
              </a:rPr>
              <a:t> = 0;</a:t>
            </a:r>
          </a:p>
          <a:p>
            <a:pPr algn="l"/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Consolas"/>
                <a:cs typeface="Consolas"/>
              </a:rPr>
              <a:t>%%</a:t>
            </a:r>
          </a:p>
          <a:p>
            <a:pPr algn="l"/>
            <a:r>
              <a:rPr lang="en-US" dirty="0">
                <a:latin typeface="Consolas"/>
                <a:cs typeface="Consolas"/>
              </a:rPr>
              <a:t>\n      ++</a:t>
            </a:r>
            <a:r>
              <a:rPr lang="en-US" dirty="0" err="1">
                <a:latin typeface="Consolas"/>
                <a:cs typeface="Consolas"/>
              </a:rPr>
              <a:t>num_lines</a:t>
            </a:r>
            <a:r>
              <a:rPr lang="en-US" dirty="0">
                <a:latin typeface="Consolas"/>
                <a:cs typeface="Consolas"/>
              </a:rPr>
              <a:t>;</a:t>
            </a:r>
          </a:p>
          <a:p>
            <a:pPr algn="l"/>
            <a:r>
              <a:rPr lang="en-US" dirty="0">
                <a:latin typeface="Consolas"/>
                <a:cs typeface="Consolas"/>
              </a:rPr>
              <a:t>.       ;</a:t>
            </a:r>
          </a:p>
          <a:p>
            <a:pPr algn="l"/>
            <a:r>
              <a:rPr lang="en-US" dirty="0">
                <a:solidFill>
                  <a:srgbClr val="604A7B"/>
                </a:solidFill>
                <a:latin typeface="Consolas"/>
                <a:cs typeface="Consolas"/>
              </a:rPr>
              <a:t>%%</a:t>
            </a:r>
          </a:p>
          <a:p>
            <a:pPr algn="l"/>
            <a:r>
              <a:rPr lang="en-US" dirty="0" smtClean="0">
                <a:latin typeface="Consolas"/>
                <a:cs typeface="Consolas"/>
              </a:rPr>
              <a:t>main</a:t>
            </a:r>
            <a:r>
              <a:rPr lang="en-US" dirty="0">
                <a:latin typeface="Consolas"/>
                <a:cs typeface="Consolas"/>
              </a:rPr>
              <a:t>(</a:t>
            </a:r>
            <a:r>
              <a:rPr lang="en-US" dirty="0" smtClean="0">
                <a:latin typeface="Consolas"/>
                <a:cs typeface="Consolas"/>
              </a:rPr>
              <a:t>) {</a:t>
            </a:r>
            <a:endParaRPr lang="en-US" dirty="0">
              <a:latin typeface="Consolas"/>
              <a:cs typeface="Consolas"/>
            </a:endParaRPr>
          </a:p>
          <a:p>
            <a:pPr algn="l"/>
            <a:r>
              <a:rPr lang="en-US" dirty="0">
                <a:latin typeface="Consolas"/>
                <a:cs typeface="Consolas"/>
              </a:rPr>
              <a:t> </a:t>
            </a:r>
            <a:r>
              <a:rPr lang="en-US" dirty="0" smtClean="0">
                <a:latin typeface="Consolas"/>
                <a:cs typeface="Consolas"/>
              </a:rPr>
              <a:t> </a:t>
            </a:r>
            <a:r>
              <a:rPr lang="en-US" dirty="0" err="1" smtClean="0">
                <a:latin typeface="Consolas"/>
                <a:cs typeface="Consolas"/>
              </a:rPr>
              <a:t>yylex</a:t>
            </a:r>
            <a:r>
              <a:rPr lang="en-US" dirty="0">
                <a:latin typeface="Consolas"/>
                <a:cs typeface="Consolas"/>
              </a:rPr>
              <a:t>();</a:t>
            </a:r>
          </a:p>
          <a:p>
            <a:pPr algn="l"/>
            <a:r>
              <a:rPr lang="en-US" dirty="0">
                <a:latin typeface="Consolas"/>
                <a:cs typeface="Consolas"/>
              </a:rPr>
              <a:t> </a:t>
            </a:r>
            <a:r>
              <a:rPr lang="en-US" dirty="0" smtClean="0">
                <a:latin typeface="Consolas"/>
                <a:cs typeface="Consolas"/>
              </a:rPr>
              <a:t> </a:t>
            </a:r>
            <a:r>
              <a:rPr lang="en-US" dirty="0" err="1" smtClean="0">
                <a:latin typeface="Consolas"/>
                <a:cs typeface="Consolas"/>
              </a:rPr>
              <a:t>printf</a:t>
            </a:r>
            <a:r>
              <a:rPr lang="en-US" dirty="0">
                <a:latin typeface="Consolas"/>
                <a:cs typeface="Consolas"/>
              </a:rPr>
              <a:t>( "# of lines = %d\n", </a:t>
            </a:r>
            <a:r>
              <a:rPr lang="en-US" dirty="0" err="1">
                <a:latin typeface="Consolas"/>
                <a:cs typeface="Consolas"/>
              </a:rPr>
              <a:t>num_lines</a:t>
            </a:r>
            <a:r>
              <a:rPr lang="en-US" dirty="0">
                <a:latin typeface="Consolas"/>
                <a:cs typeface="Consolas"/>
              </a:rPr>
              <a:t>)</a:t>
            </a:r>
            <a:r>
              <a:rPr lang="en-US" dirty="0" smtClean="0">
                <a:latin typeface="Consolas"/>
                <a:cs typeface="Consolas"/>
              </a:rPr>
              <a:t>;</a:t>
            </a:r>
          </a:p>
          <a:p>
            <a:pPr algn="l"/>
            <a:r>
              <a:rPr lang="en-US" dirty="0" smtClean="0">
                <a:latin typeface="Consolas"/>
                <a:cs typeface="Consolas"/>
              </a:rPr>
              <a:t>}</a:t>
            </a:r>
            <a:endParaRPr lang="en-US" dirty="0">
              <a:latin typeface="Consolas"/>
              <a:cs typeface="Consolas"/>
            </a:endParaRPr>
          </a:p>
          <a:p>
            <a:pPr algn="l"/>
            <a:endParaRPr lang="en-US" dirty="0">
              <a:latin typeface="Consolas"/>
              <a:cs typeface="Consolas"/>
            </a:endParaRPr>
          </a:p>
          <a:p>
            <a:pPr algn="l"/>
            <a:endParaRPr lang="en-US" dirty="0">
              <a:latin typeface="Consolas"/>
              <a:cs typeface="Consola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1EF06-0F36-334D-B89B-0543A99EB4F8}" type="slidenum">
              <a:rPr lang="he-IL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547" grpId="0" build="p" autoUpdateAnimBg="0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Garbage Collection – </a:t>
            </a:r>
            <a:r>
              <a:rPr lang="en-US" sz="3600" dirty="0"/>
              <a:t>C</a:t>
            </a:r>
            <a:r>
              <a:rPr lang="en-US" sz="3600" dirty="0" smtClean="0"/>
              <a:t>lassical Techniques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reference </a:t>
            </a:r>
            <a:r>
              <a:rPr lang="en-US" dirty="0"/>
              <a:t>counting</a:t>
            </a:r>
          </a:p>
          <a:p>
            <a:r>
              <a:rPr lang="en-US" dirty="0"/>
              <a:t>mark and sweep</a:t>
            </a:r>
          </a:p>
          <a:p>
            <a:r>
              <a:rPr lang="en-US" dirty="0"/>
              <a:t>copying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180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0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GC using Reference Counting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 a reference-count field to every object</a:t>
            </a:r>
          </a:p>
          <a:p>
            <a:pPr lvl="1"/>
            <a:r>
              <a:rPr lang="en-US" dirty="0" smtClean="0"/>
              <a:t>how many references point to it</a:t>
            </a:r>
          </a:p>
          <a:p>
            <a:r>
              <a:rPr lang="en-US" dirty="0" smtClean="0"/>
              <a:t>when (</a:t>
            </a:r>
            <a:r>
              <a:rPr lang="en-US" dirty="0" err="1" smtClean="0"/>
              <a:t>rc</a:t>
            </a:r>
            <a:r>
              <a:rPr lang="en-US" dirty="0" smtClean="0"/>
              <a:t>==0) the object is non reachable</a:t>
            </a:r>
          </a:p>
          <a:p>
            <a:pPr lvl="1"/>
            <a:r>
              <a:rPr lang="en-US" dirty="0" smtClean="0"/>
              <a:t>non reachable =&gt; dead</a:t>
            </a:r>
          </a:p>
          <a:p>
            <a:pPr lvl="1"/>
            <a:r>
              <a:rPr lang="en-US" dirty="0" smtClean="0"/>
              <a:t>can be collected (</a:t>
            </a:r>
            <a:r>
              <a:rPr lang="en-US" dirty="0" err="1" smtClean="0"/>
              <a:t>deallocated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181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8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>
                <a:ea typeface="ＭＳ Ｐゴシック" pitchFamily="-109" charset="-128"/>
                <a:cs typeface="ＭＳ Ｐゴシック" pitchFamily="-109" charset="-128"/>
              </a:rPr>
              <a:t>The Mark-and-Sweep Algorithm </a:t>
            </a:r>
            <a:r>
              <a:rPr lang="en-US" sz="3200" dirty="0" smtClean="0">
                <a:ea typeface="ＭＳ Ｐゴシック" pitchFamily="-109" charset="-128"/>
                <a:cs typeface="ＭＳ Ｐゴシック" pitchFamily="-109" charset="-128"/>
              </a:rPr>
              <a:t/>
            </a:r>
            <a:br>
              <a:rPr lang="en-US" sz="3200" dirty="0" smtClean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3200" dirty="0" smtClean="0">
                <a:ea typeface="ＭＳ Ｐゴシック" pitchFamily="-109" charset="-128"/>
                <a:cs typeface="ＭＳ Ｐゴシック" pitchFamily="-109" charset="-128"/>
              </a:rPr>
              <a:t>[</a:t>
            </a:r>
            <a:r>
              <a:rPr lang="en-US" sz="3200" dirty="0">
                <a:ea typeface="ＭＳ Ｐゴシック" pitchFamily="-109" charset="-128"/>
                <a:cs typeface="ＭＳ Ｐゴシック" pitchFamily="-109" charset="-128"/>
              </a:rPr>
              <a:t>McCarthy 1960]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arking phase</a:t>
            </a:r>
          </a:p>
          <a:p>
            <a:pPr lvl="1"/>
            <a:r>
              <a:rPr lang="en-US" dirty="0" smtClean="0"/>
              <a:t>mark roots</a:t>
            </a:r>
          </a:p>
          <a:p>
            <a:pPr lvl="1"/>
            <a:r>
              <a:rPr lang="en-US" dirty="0" smtClean="0"/>
              <a:t>trace all objects transitively reachable from roots </a:t>
            </a:r>
          </a:p>
          <a:p>
            <a:pPr lvl="1"/>
            <a:r>
              <a:rPr lang="en-US" dirty="0" smtClean="0"/>
              <a:t>mark every traversed object</a:t>
            </a:r>
          </a:p>
          <a:p>
            <a:endParaRPr lang="en-US" dirty="0" smtClean="0"/>
          </a:p>
          <a:p>
            <a:r>
              <a:rPr lang="en-US" dirty="0" smtClean="0"/>
              <a:t>Sweep phase</a:t>
            </a:r>
          </a:p>
          <a:p>
            <a:pPr lvl="1"/>
            <a:r>
              <a:rPr lang="en-US" dirty="0" smtClean="0"/>
              <a:t>scan all objects in the heap</a:t>
            </a:r>
          </a:p>
          <a:p>
            <a:pPr lvl="1"/>
            <a:r>
              <a:rPr lang="en-US" dirty="0" smtClean="0"/>
              <a:t>collect all unmarked objects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182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740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Mark&amp;Sweep</a:t>
            </a:r>
            <a:r>
              <a:rPr lang="en-US" dirty="0" smtClean="0"/>
              <a:t> in Depth </a:t>
            </a:r>
            <a:endParaRPr lang="en-US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38200" y="1677424"/>
            <a:ext cx="3961021" cy="2234458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109" charset="2"/>
              <a:buNone/>
            </a:pPr>
            <a:r>
              <a:rPr lang="en-US" sz="2400" b="1" dirty="0">
                <a:solidFill>
                  <a:schemeClr val="tx1"/>
                </a:solidFill>
                <a:latin typeface="+mn-lt"/>
                <a:cs typeface="Comic Sans MS"/>
              </a:rPr>
              <a:t>mark</a:t>
            </a:r>
            <a:r>
              <a:rPr lang="en-US" sz="2400" dirty="0">
                <a:solidFill>
                  <a:schemeClr val="tx1"/>
                </a:solidFill>
                <a:latin typeface="+mn-lt"/>
                <a:cs typeface="Comic Sans MS"/>
              </a:rPr>
              <a:t>(</a:t>
            </a:r>
            <a:r>
              <a:rPr lang="en-US" sz="2400" dirty="0" err="1">
                <a:solidFill>
                  <a:schemeClr val="tx1"/>
                </a:solidFill>
                <a:latin typeface="+mn-lt"/>
                <a:cs typeface="Comic Sans MS"/>
              </a:rPr>
              <a:t>Obj</a:t>
            </a:r>
            <a:r>
              <a:rPr lang="en-US" sz="2400" dirty="0">
                <a:solidFill>
                  <a:schemeClr val="tx1"/>
                </a:solidFill>
                <a:latin typeface="+mn-lt"/>
                <a:cs typeface="Comic Sans MS"/>
              </a:rPr>
              <a:t>)=</a:t>
            </a:r>
          </a:p>
          <a:p>
            <a:pPr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109" charset="2"/>
              <a:buNone/>
            </a:pPr>
            <a:r>
              <a:rPr lang="en-US" sz="2400" dirty="0">
                <a:solidFill>
                  <a:schemeClr val="tx1"/>
                </a:solidFill>
                <a:latin typeface="+mn-lt"/>
                <a:cs typeface="Comic Sans MS"/>
              </a:rPr>
              <a:t>if </a:t>
            </a:r>
            <a:r>
              <a:rPr lang="en-US" sz="2400" dirty="0" err="1">
                <a:solidFill>
                  <a:schemeClr val="tx1"/>
                </a:solidFill>
                <a:latin typeface="+mn-lt"/>
                <a:cs typeface="Comic Sans MS"/>
              </a:rPr>
              <a:t>mark_bit</a:t>
            </a:r>
            <a:r>
              <a:rPr lang="en-US" sz="2400" dirty="0">
                <a:solidFill>
                  <a:schemeClr val="tx1"/>
                </a:solidFill>
                <a:latin typeface="+mn-lt"/>
                <a:cs typeface="Comic Sans MS"/>
              </a:rPr>
              <a:t>(</a:t>
            </a:r>
            <a:r>
              <a:rPr lang="en-US" sz="2400" dirty="0" err="1">
                <a:solidFill>
                  <a:schemeClr val="tx1"/>
                </a:solidFill>
                <a:latin typeface="+mn-lt"/>
                <a:cs typeface="Comic Sans MS"/>
              </a:rPr>
              <a:t>Obj</a:t>
            </a:r>
            <a:r>
              <a:rPr lang="en-US" sz="2400" dirty="0">
                <a:solidFill>
                  <a:schemeClr val="tx1"/>
                </a:solidFill>
                <a:latin typeface="+mn-lt"/>
                <a:cs typeface="Comic Sans MS"/>
              </a:rPr>
              <a:t>) == unmarked</a:t>
            </a:r>
          </a:p>
          <a:p>
            <a:pPr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109" charset="2"/>
              <a:buNone/>
            </a:pPr>
            <a:r>
              <a:rPr lang="en-US" sz="2400" dirty="0">
                <a:solidFill>
                  <a:schemeClr val="tx1"/>
                </a:solidFill>
                <a:latin typeface="+mn-lt"/>
                <a:cs typeface="Comic Sans MS"/>
              </a:rPr>
              <a:t>	</a:t>
            </a:r>
            <a:r>
              <a:rPr lang="en-US" sz="2400" dirty="0" err="1">
                <a:solidFill>
                  <a:schemeClr val="tx1"/>
                </a:solidFill>
                <a:latin typeface="+mn-lt"/>
                <a:cs typeface="Comic Sans MS"/>
              </a:rPr>
              <a:t>mark_bit</a:t>
            </a:r>
            <a:r>
              <a:rPr lang="en-US" sz="2400" dirty="0">
                <a:solidFill>
                  <a:schemeClr val="tx1"/>
                </a:solidFill>
                <a:latin typeface="+mn-lt"/>
                <a:cs typeface="Comic Sans MS"/>
              </a:rPr>
              <a:t>(</a:t>
            </a:r>
            <a:r>
              <a:rPr lang="en-US" sz="2400" dirty="0" err="1">
                <a:solidFill>
                  <a:schemeClr val="tx1"/>
                </a:solidFill>
                <a:latin typeface="+mn-lt"/>
                <a:cs typeface="Comic Sans MS"/>
              </a:rPr>
              <a:t>Obj</a:t>
            </a:r>
            <a:r>
              <a:rPr lang="en-US" sz="2400" dirty="0">
                <a:solidFill>
                  <a:schemeClr val="tx1"/>
                </a:solidFill>
                <a:latin typeface="+mn-lt"/>
                <a:cs typeface="Comic Sans MS"/>
              </a:rPr>
              <a:t>)=marked</a:t>
            </a:r>
          </a:p>
          <a:p>
            <a:pPr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109" charset="2"/>
              <a:buNone/>
            </a:pPr>
            <a:r>
              <a:rPr lang="en-US" sz="2400" dirty="0">
                <a:solidFill>
                  <a:schemeClr val="tx1"/>
                </a:solidFill>
                <a:latin typeface="+mn-lt"/>
                <a:cs typeface="Comic Sans MS"/>
              </a:rPr>
              <a:t>	for C in Children(</a:t>
            </a:r>
            <a:r>
              <a:rPr lang="en-US" sz="2400" dirty="0" err="1">
                <a:solidFill>
                  <a:schemeClr val="tx1"/>
                </a:solidFill>
                <a:latin typeface="+mn-lt"/>
                <a:cs typeface="Comic Sans MS"/>
              </a:rPr>
              <a:t>Obj</a:t>
            </a:r>
            <a:r>
              <a:rPr lang="en-US" sz="2400" dirty="0">
                <a:solidFill>
                  <a:schemeClr val="tx1"/>
                </a:solidFill>
                <a:latin typeface="+mn-lt"/>
                <a:cs typeface="Comic Sans MS"/>
              </a:rPr>
              <a:t>)</a:t>
            </a:r>
          </a:p>
          <a:p>
            <a:pPr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109" charset="2"/>
              <a:buNone/>
            </a:pPr>
            <a:r>
              <a:rPr lang="en-US" sz="2400" dirty="0">
                <a:solidFill>
                  <a:schemeClr val="tx1"/>
                </a:solidFill>
                <a:latin typeface="+mn-lt"/>
                <a:cs typeface="Comic Sans MS"/>
              </a:rPr>
              <a:t>		</a:t>
            </a:r>
            <a:r>
              <a:rPr lang="en-US" sz="2400" b="1" dirty="0">
                <a:solidFill>
                  <a:schemeClr val="tx1"/>
                </a:solidFill>
                <a:latin typeface="+mn-lt"/>
                <a:cs typeface="Comic Sans MS"/>
              </a:rPr>
              <a:t>mark</a:t>
            </a:r>
            <a:r>
              <a:rPr lang="en-US" sz="2400" dirty="0">
                <a:solidFill>
                  <a:schemeClr val="tx1"/>
                </a:solidFill>
                <a:latin typeface="+mn-lt"/>
                <a:cs typeface="Comic Sans MS"/>
              </a:rPr>
              <a:t>(C)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4313237"/>
            <a:ext cx="8229600" cy="23923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How much memory does it consume?</a:t>
            </a:r>
          </a:p>
          <a:p>
            <a:pPr lvl="1"/>
            <a:r>
              <a:rPr lang="en-US" dirty="0" smtClean="0"/>
              <a:t>Recursion depth? </a:t>
            </a:r>
          </a:p>
          <a:p>
            <a:pPr lvl="1"/>
            <a:r>
              <a:rPr lang="en-US" dirty="0" smtClean="0"/>
              <a:t>Can you traverse the heap without worst-case O(n) stack?</a:t>
            </a:r>
          </a:p>
          <a:p>
            <a:pPr lvl="2"/>
            <a:r>
              <a:rPr lang="en-US" dirty="0" err="1" smtClean="0"/>
              <a:t>Deutch</a:t>
            </a:r>
            <a:r>
              <a:rPr lang="en-US" dirty="0" smtClean="0"/>
              <a:t>-</a:t>
            </a:r>
            <a:r>
              <a:rPr lang="en-US" dirty="0" err="1" smtClean="0"/>
              <a:t>Schorr</a:t>
            </a:r>
            <a:r>
              <a:rPr lang="en-US" dirty="0" smtClean="0"/>
              <a:t>-Waite algorithm for graph marking without recursion or stack (works by reversing pointers)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183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22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Copying GC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partition the heap into two parts </a:t>
            </a:r>
          </a:p>
          <a:p>
            <a:pPr lvl="1"/>
            <a:r>
              <a:rPr lang="en-US" dirty="0" smtClean="0"/>
              <a:t>old space</a:t>
            </a:r>
          </a:p>
          <a:p>
            <a:pPr lvl="1"/>
            <a:r>
              <a:rPr lang="en-US" dirty="0" smtClean="0"/>
              <a:t>new space</a:t>
            </a:r>
          </a:p>
          <a:p>
            <a:endParaRPr lang="en-US" dirty="0"/>
          </a:p>
          <a:p>
            <a:r>
              <a:rPr lang="en-US" dirty="0" smtClean="0"/>
              <a:t>Copying GC algorithm </a:t>
            </a:r>
          </a:p>
          <a:p>
            <a:pPr lvl="1"/>
            <a:r>
              <a:rPr lang="en-US" dirty="0" smtClean="0"/>
              <a:t>copy all </a:t>
            </a:r>
            <a:r>
              <a:rPr lang="en-US" b="1" dirty="0" smtClean="0"/>
              <a:t>reachable</a:t>
            </a:r>
            <a:r>
              <a:rPr lang="en-US" dirty="0" smtClean="0"/>
              <a:t> objects from old space to new space</a:t>
            </a:r>
          </a:p>
          <a:p>
            <a:pPr lvl="1"/>
            <a:r>
              <a:rPr lang="en-US" dirty="0" smtClean="0"/>
              <a:t>swap roles of old/new space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184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39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5" name="AutoShape 14"/>
          <p:cNvSpPr>
            <a:spLocks noChangeArrowheads="1"/>
          </p:cNvSpPr>
          <p:nvPr/>
        </p:nvSpPr>
        <p:spPr bwMode="auto">
          <a:xfrm>
            <a:off x="3581400" y="2743200"/>
            <a:ext cx="1828800" cy="3124200"/>
          </a:xfrm>
          <a:prstGeom prst="flowChart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he-IL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endParaRPr lang="en-US">
              <a:latin typeface="Tahoma" pitchFamily="34" charset="0"/>
            </a:endParaRPr>
          </a:p>
        </p:txBody>
      </p:sp>
      <p:sp>
        <p:nvSpPr>
          <p:cNvPr id="6" name="AutoShape 16"/>
          <p:cNvSpPr>
            <a:spLocks noChangeArrowheads="1"/>
          </p:cNvSpPr>
          <p:nvPr/>
        </p:nvSpPr>
        <p:spPr bwMode="auto">
          <a:xfrm>
            <a:off x="5410200" y="2743200"/>
            <a:ext cx="1828800" cy="3124200"/>
          </a:xfrm>
          <a:prstGeom prst="flowChart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he-IL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endParaRPr lang="en-US"/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4285529" y="2257455"/>
            <a:ext cx="5341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he-IL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US" dirty="0" smtClean="0">
                <a:latin typeface="+mn-lt"/>
              </a:rPr>
              <a:t>old</a:t>
            </a:r>
            <a:endParaRPr lang="en-US" dirty="0">
              <a:latin typeface="+mn-lt"/>
            </a:endParaRP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6035411" y="2257455"/>
            <a:ext cx="6511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he-IL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US" dirty="0" smtClean="0">
                <a:latin typeface="+mn-lt"/>
              </a:rPr>
              <a:t>new</a:t>
            </a:r>
            <a:endParaRPr lang="en-US" dirty="0">
              <a:latin typeface="+mn-lt"/>
            </a:endParaRPr>
          </a:p>
        </p:txBody>
      </p:sp>
      <p:sp>
        <p:nvSpPr>
          <p:cNvPr id="9" name="AutoShape 19"/>
          <p:cNvSpPr>
            <a:spLocks noChangeArrowheads="1"/>
          </p:cNvSpPr>
          <p:nvPr/>
        </p:nvSpPr>
        <p:spPr bwMode="auto">
          <a:xfrm>
            <a:off x="990600" y="3581400"/>
            <a:ext cx="990600" cy="1600200"/>
          </a:xfrm>
          <a:prstGeom prst="flowChartAlternateProcess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he-IL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US" dirty="0">
                <a:latin typeface="+mn-lt"/>
              </a:rPr>
              <a:t>Roots</a:t>
            </a:r>
          </a:p>
        </p:txBody>
      </p:sp>
      <p:sp>
        <p:nvSpPr>
          <p:cNvPr id="11" name="AutoShape 22"/>
          <p:cNvSpPr>
            <a:spLocks noChangeArrowheads="1"/>
          </p:cNvSpPr>
          <p:nvPr/>
        </p:nvSpPr>
        <p:spPr bwMode="auto">
          <a:xfrm>
            <a:off x="3810000" y="2971800"/>
            <a:ext cx="457200" cy="685800"/>
          </a:xfrm>
          <a:prstGeom prst="flowChartProcess">
            <a:avLst/>
          </a:prstGeom>
          <a:solidFill>
            <a:schemeClr val="tx2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he-IL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US" dirty="0">
                <a:latin typeface="+mn-lt"/>
              </a:rPr>
              <a:t>A</a:t>
            </a: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3810000" y="4495800"/>
            <a:ext cx="457200" cy="838200"/>
          </a:xfrm>
          <a:prstGeom prst="flowChartProcess">
            <a:avLst/>
          </a:prstGeom>
          <a:solidFill>
            <a:schemeClr val="tx2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he-IL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US">
                <a:latin typeface="+mn-lt"/>
              </a:rPr>
              <a:t>D</a:t>
            </a:r>
          </a:p>
        </p:txBody>
      </p:sp>
      <p:sp>
        <p:nvSpPr>
          <p:cNvPr id="14" name="AutoShape 25"/>
          <p:cNvSpPr>
            <a:spLocks noChangeArrowheads="1"/>
          </p:cNvSpPr>
          <p:nvPr/>
        </p:nvSpPr>
        <p:spPr bwMode="auto">
          <a:xfrm>
            <a:off x="4724400" y="3733800"/>
            <a:ext cx="457200" cy="914400"/>
          </a:xfrm>
          <a:prstGeom prst="flowChartProcess">
            <a:avLst/>
          </a:prstGeom>
          <a:solidFill>
            <a:schemeClr val="tx2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he-IL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US">
                <a:latin typeface="+mn-lt"/>
              </a:rPr>
              <a:t>C</a:t>
            </a:r>
          </a:p>
        </p:txBody>
      </p:sp>
      <p:sp>
        <p:nvSpPr>
          <p:cNvPr id="15" name="AutoShape 26"/>
          <p:cNvSpPr>
            <a:spLocks noChangeArrowheads="1"/>
          </p:cNvSpPr>
          <p:nvPr/>
        </p:nvSpPr>
        <p:spPr bwMode="auto">
          <a:xfrm>
            <a:off x="4724400" y="2819400"/>
            <a:ext cx="457200" cy="609600"/>
          </a:xfrm>
          <a:prstGeom prst="flowChartProcess">
            <a:avLst/>
          </a:prstGeom>
          <a:solidFill>
            <a:schemeClr val="tx2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he-IL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US">
                <a:latin typeface="+mn-lt"/>
              </a:rPr>
              <a:t>B</a:t>
            </a:r>
          </a:p>
        </p:txBody>
      </p:sp>
      <p:sp>
        <p:nvSpPr>
          <p:cNvPr id="16" name="AutoShape 27"/>
          <p:cNvSpPr>
            <a:spLocks noChangeArrowheads="1"/>
          </p:cNvSpPr>
          <p:nvPr/>
        </p:nvSpPr>
        <p:spPr bwMode="auto">
          <a:xfrm>
            <a:off x="4591050" y="4953000"/>
            <a:ext cx="457200" cy="762000"/>
          </a:xfrm>
          <a:prstGeom prst="flowChartProcess">
            <a:avLst/>
          </a:prstGeom>
          <a:solidFill>
            <a:schemeClr val="tx2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he-IL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US" dirty="0">
                <a:latin typeface="+mn-lt"/>
              </a:rPr>
              <a:t>E</a:t>
            </a:r>
          </a:p>
        </p:txBody>
      </p:sp>
      <p:cxnSp>
        <p:nvCxnSpPr>
          <p:cNvPr id="18" name="Straight Arrow Connector 17"/>
          <p:cNvCxnSpPr>
            <a:stCxn id="9" idx="3"/>
            <a:endCxn id="11" idx="1"/>
          </p:cNvCxnSpPr>
          <p:nvPr/>
        </p:nvCxnSpPr>
        <p:spPr>
          <a:xfrm flipV="1">
            <a:off x="1981200" y="3314700"/>
            <a:ext cx="1828800" cy="1066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1" idx="3"/>
            <a:endCxn id="14" idx="1"/>
          </p:cNvCxnSpPr>
          <p:nvPr/>
        </p:nvCxnSpPr>
        <p:spPr>
          <a:xfrm>
            <a:off x="4267200" y="3314700"/>
            <a:ext cx="457200" cy="8763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185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66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5" name="AutoShape 14"/>
          <p:cNvSpPr>
            <a:spLocks noChangeArrowheads="1"/>
          </p:cNvSpPr>
          <p:nvPr/>
        </p:nvSpPr>
        <p:spPr bwMode="auto">
          <a:xfrm>
            <a:off x="3581400" y="2743200"/>
            <a:ext cx="1828800" cy="3124200"/>
          </a:xfrm>
          <a:prstGeom prst="flowChart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he-IL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endParaRPr lang="en-US">
              <a:latin typeface="Tahoma" pitchFamily="34" charset="0"/>
            </a:endParaRPr>
          </a:p>
        </p:txBody>
      </p:sp>
      <p:sp>
        <p:nvSpPr>
          <p:cNvPr id="6" name="AutoShape 16"/>
          <p:cNvSpPr>
            <a:spLocks noChangeArrowheads="1"/>
          </p:cNvSpPr>
          <p:nvPr/>
        </p:nvSpPr>
        <p:spPr bwMode="auto">
          <a:xfrm>
            <a:off x="5410200" y="2743200"/>
            <a:ext cx="1828800" cy="3124200"/>
          </a:xfrm>
          <a:prstGeom prst="flowChart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he-IL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endParaRPr lang="en-US"/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4285529" y="2257455"/>
            <a:ext cx="5341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he-IL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US" dirty="0" smtClean="0">
                <a:latin typeface="+mn-lt"/>
              </a:rPr>
              <a:t>old</a:t>
            </a:r>
            <a:endParaRPr lang="en-US" dirty="0">
              <a:latin typeface="+mn-lt"/>
            </a:endParaRP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6035411" y="2257455"/>
            <a:ext cx="6511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he-IL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US" dirty="0" smtClean="0">
                <a:latin typeface="+mn-lt"/>
              </a:rPr>
              <a:t>new</a:t>
            </a:r>
            <a:endParaRPr lang="en-US" dirty="0">
              <a:latin typeface="+mn-lt"/>
            </a:endParaRPr>
          </a:p>
        </p:txBody>
      </p:sp>
      <p:sp>
        <p:nvSpPr>
          <p:cNvPr id="9" name="AutoShape 19"/>
          <p:cNvSpPr>
            <a:spLocks noChangeArrowheads="1"/>
          </p:cNvSpPr>
          <p:nvPr/>
        </p:nvSpPr>
        <p:spPr bwMode="auto">
          <a:xfrm>
            <a:off x="990600" y="3581400"/>
            <a:ext cx="990600" cy="1600200"/>
          </a:xfrm>
          <a:prstGeom prst="flowChartAlternateProcess">
            <a:avLst/>
          </a:prstGeom>
          <a:solidFill>
            <a:srgbClr val="66B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he-IL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US" dirty="0">
                <a:latin typeface="+mn-lt"/>
              </a:rPr>
              <a:t>Roots</a:t>
            </a:r>
          </a:p>
        </p:txBody>
      </p:sp>
      <p:sp>
        <p:nvSpPr>
          <p:cNvPr id="11" name="AutoShape 22"/>
          <p:cNvSpPr>
            <a:spLocks noChangeArrowheads="1"/>
          </p:cNvSpPr>
          <p:nvPr/>
        </p:nvSpPr>
        <p:spPr bwMode="auto">
          <a:xfrm>
            <a:off x="3810000" y="2971800"/>
            <a:ext cx="457200" cy="685800"/>
          </a:xfrm>
          <a:prstGeom prst="flowChartProcess">
            <a:avLst/>
          </a:prstGeom>
          <a:solidFill>
            <a:srgbClr val="66B3FF"/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he-IL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US" dirty="0">
                <a:latin typeface="+mn-lt"/>
              </a:rPr>
              <a:t>A</a:t>
            </a: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3810000" y="4495800"/>
            <a:ext cx="457200" cy="838200"/>
          </a:xfrm>
          <a:prstGeom prst="flowChartProcess">
            <a:avLst/>
          </a:prstGeom>
          <a:solidFill>
            <a:srgbClr val="66B3FF"/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he-IL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US">
                <a:latin typeface="+mn-lt"/>
              </a:rPr>
              <a:t>D</a:t>
            </a:r>
          </a:p>
        </p:txBody>
      </p:sp>
      <p:sp>
        <p:nvSpPr>
          <p:cNvPr id="14" name="AutoShape 25"/>
          <p:cNvSpPr>
            <a:spLocks noChangeArrowheads="1"/>
          </p:cNvSpPr>
          <p:nvPr/>
        </p:nvSpPr>
        <p:spPr bwMode="auto">
          <a:xfrm>
            <a:off x="4724400" y="3733800"/>
            <a:ext cx="457200" cy="914400"/>
          </a:xfrm>
          <a:prstGeom prst="flowChartProcess">
            <a:avLst/>
          </a:prstGeom>
          <a:solidFill>
            <a:srgbClr val="66B3FF"/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he-IL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US">
                <a:latin typeface="+mn-lt"/>
              </a:rPr>
              <a:t>C</a:t>
            </a:r>
          </a:p>
        </p:txBody>
      </p:sp>
      <p:sp>
        <p:nvSpPr>
          <p:cNvPr id="15" name="AutoShape 26"/>
          <p:cNvSpPr>
            <a:spLocks noChangeArrowheads="1"/>
          </p:cNvSpPr>
          <p:nvPr/>
        </p:nvSpPr>
        <p:spPr bwMode="auto">
          <a:xfrm>
            <a:off x="4724400" y="2819400"/>
            <a:ext cx="457200" cy="609600"/>
          </a:xfrm>
          <a:prstGeom prst="flowChartProcess">
            <a:avLst/>
          </a:prstGeom>
          <a:solidFill>
            <a:srgbClr val="66B3FF"/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he-IL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US">
                <a:latin typeface="+mn-lt"/>
              </a:rPr>
              <a:t>B</a:t>
            </a:r>
          </a:p>
        </p:txBody>
      </p:sp>
      <p:sp>
        <p:nvSpPr>
          <p:cNvPr id="16" name="AutoShape 27"/>
          <p:cNvSpPr>
            <a:spLocks noChangeArrowheads="1"/>
          </p:cNvSpPr>
          <p:nvPr/>
        </p:nvSpPr>
        <p:spPr bwMode="auto">
          <a:xfrm>
            <a:off x="4591050" y="4953000"/>
            <a:ext cx="457200" cy="762000"/>
          </a:xfrm>
          <a:prstGeom prst="flowChartProcess">
            <a:avLst/>
          </a:prstGeom>
          <a:solidFill>
            <a:srgbClr val="66B3FF"/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he-IL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US" dirty="0">
                <a:latin typeface="+mn-lt"/>
              </a:rPr>
              <a:t>E</a:t>
            </a:r>
          </a:p>
        </p:txBody>
      </p:sp>
      <p:cxnSp>
        <p:nvCxnSpPr>
          <p:cNvPr id="18" name="Straight Arrow Connector 17"/>
          <p:cNvCxnSpPr>
            <a:stCxn id="9" idx="3"/>
            <a:endCxn id="17" idx="1"/>
          </p:cNvCxnSpPr>
          <p:nvPr/>
        </p:nvCxnSpPr>
        <p:spPr>
          <a:xfrm flipV="1">
            <a:off x="1981200" y="3238500"/>
            <a:ext cx="3562350" cy="1143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1" idx="3"/>
            <a:endCxn id="14" idx="1"/>
          </p:cNvCxnSpPr>
          <p:nvPr/>
        </p:nvCxnSpPr>
        <p:spPr>
          <a:xfrm>
            <a:off x="4267200" y="3314700"/>
            <a:ext cx="457200" cy="8763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utoShape 22"/>
          <p:cNvSpPr>
            <a:spLocks noChangeArrowheads="1"/>
          </p:cNvSpPr>
          <p:nvPr/>
        </p:nvSpPr>
        <p:spPr bwMode="auto">
          <a:xfrm>
            <a:off x="5543550" y="2895600"/>
            <a:ext cx="457200" cy="685800"/>
          </a:xfrm>
          <a:prstGeom prst="flowChartProcess">
            <a:avLst/>
          </a:prstGeom>
          <a:solidFill>
            <a:srgbClr val="66B3FF"/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he-IL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US" dirty="0">
                <a:latin typeface="+mn-lt"/>
              </a:rPr>
              <a:t>A</a:t>
            </a:r>
          </a:p>
        </p:txBody>
      </p:sp>
      <p:sp>
        <p:nvSpPr>
          <p:cNvPr id="19" name="AutoShape 25"/>
          <p:cNvSpPr>
            <a:spLocks noChangeArrowheads="1"/>
          </p:cNvSpPr>
          <p:nvPr/>
        </p:nvSpPr>
        <p:spPr bwMode="auto">
          <a:xfrm>
            <a:off x="6457950" y="3657600"/>
            <a:ext cx="457200" cy="914400"/>
          </a:xfrm>
          <a:prstGeom prst="flowChartProcess">
            <a:avLst/>
          </a:prstGeom>
          <a:solidFill>
            <a:srgbClr val="66B3FF"/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he-IL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US">
                <a:latin typeface="+mn-lt"/>
              </a:rPr>
              <a:t>C</a:t>
            </a:r>
          </a:p>
        </p:txBody>
      </p:sp>
      <p:cxnSp>
        <p:nvCxnSpPr>
          <p:cNvPr id="20" name="Straight Arrow Connector 19"/>
          <p:cNvCxnSpPr>
            <a:stCxn id="17" idx="3"/>
            <a:endCxn id="19" idx="1"/>
          </p:cNvCxnSpPr>
          <p:nvPr/>
        </p:nvCxnSpPr>
        <p:spPr>
          <a:xfrm>
            <a:off x="6000750" y="3238500"/>
            <a:ext cx="457200" cy="8763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186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72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4BA82-A5E5-8544-88A7-D3F1A0A472A7}" type="slidenum">
              <a:rPr lang="he-IL" smtClean="0"/>
              <a:pPr/>
              <a:t>19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Syntax Analysis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2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Goals</a:t>
            </a: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685799" y="1981200"/>
            <a:ext cx="8053009" cy="4114800"/>
          </a:xfrm>
        </p:spPr>
        <p:txBody>
          <a:bodyPr/>
          <a:lstStyle/>
          <a:p>
            <a:r>
              <a:rPr lang="en-US" dirty="0" smtClean="0"/>
              <a:t>What is a compiler</a:t>
            </a:r>
          </a:p>
          <a:p>
            <a:r>
              <a:rPr lang="en-US" dirty="0" smtClean="0"/>
              <a:t>How does it work</a:t>
            </a:r>
          </a:p>
          <a:p>
            <a:r>
              <a:rPr lang="en-US" dirty="0" smtClean="0"/>
              <a:t>(Reusable) techniques &amp; tools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38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 bwMode="auto">
          <a:xfrm>
            <a:off x="106516" y="1704258"/>
            <a:ext cx="8783484" cy="2408903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Frontend: Scanning &amp; Parsing</a:t>
            </a:r>
            <a:endParaRPr lang="he-IL" dirty="0">
              <a:latin typeface="+mn-lt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422559" y="1649797"/>
            <a:ext cx="29689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>
              <a:spcBef>
                <a:spcPct val="50000"/>
              </a:spcBef>
            </a:pPr>
            <a:r>
              <a:rPr lang="en-US" b="1" dirty="0" smtClean="0">
                <a:latin typeface="Consolas"/>
                <a:cs typeface="Consolas"/>
              </a:rPr>
              <a:t>((23 + 7) </a:t>
            </a:r>
            <a:r>
              <a:rPr lang="en-US" b="1" dirty="0">
                <a:latin typeface="Consolas"/>
                <a:cs typeface="Consolas"/>
              </a:rPr>
              <a:t>* </a:t>
            </a:r>
            <a:r>
              <a:rPr lang="en-US" b="1" dirty="0" smtClean="0">
                <a:latin typeface="Consolas"/>
                <a:cs typeface="Consolas"/>
              </a:rPr>
              <a:t>x)</a:t>
            </a:r>
            <a:endParaRPr lang="en-US" b="1" dirty="0">
              <a:latin typeface="Consolas"/>
              <a:cs typeface="Consolas"/>
            </a:endParaRPr>
          </a:p>
        </p:txBody>
      </p:sp>
      <p:graphicFrame>
        <p:nvGraphicFramePr>
          <p:cNvPr id="6" name="Group 76"/>
          <p:cNvGraphicFramePr>
            <a:graphicFrameLocks noGrp="1"/>
          </p:cNvGraphicFramePr>
          <p:nvPr>
            <p:extLst/>
          </p:nvPr>
        </p:nvGraphicFramePr>
        <p:xfrm>
          <a:off x="2007799" y="3462590"/>
          <a:ext cx="6627015" cy="548640"/>
        </p:xfrm>
        <a:graphic>
          <a:graphicData uri="http://schemas.openxmlformats.org/drawingml/2006/table">
            <a:tbl>
              <a:tblPr rtl="1"/>
              <a:tblGrid>
                <a:gridCol w="736335"/>
                <a:gridCol w="736335"/>
                <a:gridCol w="736335"/>
                <a:gridCol w="736335"/>
                <a:gridCol w="736335"/>
                <a:gridCol w="736335"/>
                <a:gridCol w="736335"/>
                <a:gridCol w="736335"/>
                <a:gridCol w="736335"/>
              </a:tblGrid>
              <a:tr h="1829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)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(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(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71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RP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OP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RP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Num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OP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Num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LP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LP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Oval 20"/>
          <p:cNvSpPr>
            <a:spLocks noChangeArrowheads="1"/>
          </p:cNvSpPr>
          <p:nvPr/>
        </p:nvSpPr>
        <p:spPr bwMode="auto">
          <a:xfrm>
            <a:off x="4041775" y="2445012"/>
            <a:ext cx="1143000" cy="618776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eaLnBrk="0" hangingPunct="0"/>
            <a:r>
              <a:rPr lang="en-US" sz="1600">
                <a:latin typeface="+mn-lt"/>
              </a:rPr>
              <a:t>Lexical </a:t>
            </a:r>
            <a:br>
              <a:rPr lang="en-US" sz="1600">
                <a:latin typeface="+mn-lt"/>
              </a:rPr>
            </a:br>
            <a:r>
              <a:rPr lang="en-US" sz="1600">
                <a:latin typeface="+mn-lt"/>
              </a:rPr>
              <a:t>Analyzer</a:t>
            </a:r>
          </a:p>
        </p:txBody>
      </p:sp>
      <p:sp>
        <p:nvSpPr>
          <p:cNvPr id="8" name="AutoShape 21"/>
          <p:cNvSpPr>
            <a:spLocks noChangeArrowheads="1"/>
          </p:cNvSpPr>
          <p:nvPr/>
        </p:nvSpPr>
        <p:spPr bwMode="auto">
          <a:xfrm>
            <a:off x="4500563" y="2120890"/>
            <a:ext cx="215900" cy="323850"/>
          </a:xfrm>
          <a:prstGeom prst="down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rtl="0"/>
            <a:endParaRPr lang="he-IL">
              <a:latin typeface="+mn-lt"/>
            </a:endParaRPr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142414" y="1612087"/>
            <a:ext cx="19022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 i="1" dirty="0">
                <a:latin typeface="+mn-lt"/>
              </a:rPr>
              <a:t>program text</a:t>
            </a: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142414" y="3433815"/>
            <a:ext cx="19119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 i="1" dirty="0">
                <a:latin typeface="+mn-lt"/>
              </a:rPr>
              <a:t>token stream</a:t>
            </a:r>
          </a:p>
        </p:txBody>
      </p:sp>
      <p:sp>
        <p:nvSpPr>
          <p:cNvPr id="11" name="AutoShape 24"/>
          <p:cNvSpPr>
            <a:spLocks noChangeArrowheads="1"/>
          </p:cNvSpPr>
          <p:nvPr/>
        </p:nvSpPr>
        <p:spPr bwMode="auto">
          <a:xfrm>
            <a:off x="4498975" y="3087255"/>
            <a:ext cx="215900" cy="323850"/>
          </a:xfrm>
          <a:prstGeom prst="down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rtl="0"/>
            <a:endParaRPr lang="he-IL">
              <a:latin typeface="+mn-lt"/>
            </a:endParaRPr>
          </a:p>
        </p:txBody>
      </p:sp>
      <p:sp>
        <p:nvSpPr>
          <p:cNvPr id="12" name="Oval 25"/>
          <p:cNvSpPr>
            <a:spLocks noChangeArrowheads="1"/>
          </p:cNvSpPr>
          <p:nvPr/>
        </p:nvSpPr>
        <p:spPr bwMode="auto">
          <a:xfrm>
            <a:off x="4040188" y="4411885"/>
            <a:ext cx="1143000" cy="59245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eaLnBrk="0" hangingPunct="0"/>
            <a:r>
              <a:rPr lang="en-US" sz="1600">
                <a:latin typeface="+mn-lt"/>
              </a:rPr>
              <a:t>Parser</a:t>
            </a:r>
          </a:p>
        </p:txBody>
      </p:sp>
      <p:sp>
        <p:nvSpPr>
          <p:cNvPr id="13" name="AutoShape 26"/>
          <p:cNvSpPr>
            <a:spLocks noChangeArrowheads="1"/>
          </p:cNvSpPr>
          <p:nvPr/>
        </p:nvSpPr>
        <p:spPr bwMode="auto">
          <a:xfrm>
            <a:off x="4517639" y="4079979"/>
            <a:ext cx="215900" cy="323850"/>
          </a:xfrm>
          <a:prstGeom prst="down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rtl="0"/>
            <a:endParaRPr lang="he-IL">
              <a:latin typeface="+mn-lt"/>
            </a:endParaRPr>
          </a:p>
        </p:txBody>
      </p:sp>
      <p:sp>
        <p:nvSpPr>
          <p:cNvPr id="14" name="Text Box 27"/>
          <p:cNvSpPr txBox="1">
            <a:spLocks noChangeArrowheads="1"/>
          </p:cNvSpPr>
          <p:nvPr/>
        </p:nvSpPr>
        <p:spPr bwMode="auto">
          <a:xfrm>
            <a:off x="142413" y="4277845"/>
            <a:ext cx="2735833" cy="120032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eaLnBrk="0" hangingPunct="0"/>
            <a:r>
              <a:rPr lang="pt-BR" dirty="0">
                <a:latin typeface="+mn-lt"/>
                <a:cs typeface="Times New Roman" pitchFamily="18" charset="0"/>
              </a:rPr>
              <a:t>Grammar:</a:t>
            </a:r>
            <a:br>
              <a:rPr lang="pt-BR" dirty="0">
                <a:latin typeface="+mn-lt"/>
                <a:cs typeface="Times New Roman" pitchFamily="18" charset="0"/>
              </a:rPr>
            </a:br>
            <a:r>
              <a:rPr lang="pt-BR" dirty="0" smtClean="0">
                <a:latin typeface="+mn-lt"/>
                <a:cs typeface="Times New Roman" pitchFamily="18" charset="0"/>
              </a:rPr>
              <a:t>  E </a:t>
            </a:r>
            <a:r>
              <a:rPr lang="pt-BR" dirty="0">
                <a:latin typeface="+mn-lt"/>
                <a:cs typeface="Times New Roman" pitchFamily="18" charset="0"/>
                <a:sym typeface="Symbol" pitchFamily="18" charset="2"/>
              </a:rPr>
              <a:t></a:t>
            </a:r>
            <a:r>
              <a:rPr lang="pt-BR" dirty="0">
                <a:latin typeface="+mn-lt"/>
                <a:cs typeface="Times New Roman" pitchFamily="18" charset="0"/>
              </a:rPr>
              <a:t> </a:t>
            </a:r>
            <a:r>
              <a:rPr lang="pt-BR" dirty="0" smtClean="0">
                <a:latin typeface="+mn-lt"/>
                <a:cs typeface="Times New Roman" pitchFamily="18" charset="0"/>
              </a:rPr>
              <a:t>... | 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Times New Roman" pitchFamily="18" charset="0"/>
              </a:rPr>
              <a:t>Id</a:t>
            </a:r>
            <a:endParaRPr lang="pt-BR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Times New Roman" pitchFamily="18" charset="0"/>
              <a:sym typeface="Symbol" pitchFamily="18" charset="2"/>
            </a:endParaRPr>
          </a:p>
          <a:p>
            <a:pPr algn="l"/>
            <a:r>
              <a:rPr lang="pt-BR" b="1" dirty="0" smtClean="0">
                <a:solidFill>
                  <a:schemeClr val="folHlink"/>
                </a:solidFill>
                <a:latin typeface="+mn-lt"/>
                <a:cs typeface="Times New Roman" pitchFamily="18" charset="0"/>
              </a:rPr>
              <a:t>  Id </a:t>
            </a:r>
            <a:r>
              <a:rPr lang="pt-BR" dirty="0" smtClean="0">
                <a:latin typeface="+mn-lt"/>
                <a:cs typeface="Times New Roman" pitchFamily="18" charset="0"/>
                <a:sym typeface="Symbol" pitchFamily="18" charset="2"/>
              </a:rPr>
              <a:t> ‘a’ | ... | ‘</a:t>
            </a:r>
            <a:r>
              <a:rPr lang="pt-BR" dirty="0" err="1" smtClean="0">
                <a:latin typeface="+mn-lt"/>
                <a:cs typeface="Times New Roman" pitchFamily="18" charset="0"/>
                <a:sym typeface="Symbol" pitchFamily="18" charset="2"/>
              </a:rPr>
              <a:t>z</a:t>
            </a:r>
            <a:r>
              <a:rPr lang="pt-BR" dirty="0" smtClean="0">
                <a:latin typeface="+mn-lt"/>
                <a:cs typeface="Times New Roman" pitchFamily="18" charset="0"/>
                <a:sym typeface="Symbol" pitchFamily="18" charset="2"/>
              </a:rPr>
              <a:t>’</a:t>
            </a:r>
            <a:r>
              <a:rPr lang="pt-BR" dirty="0" smtClean="0">
                <a:solidFill>
                  <a:srgbClr val="F02E00"/>
                </a:solidFill>
                <a:latin typeface="+mn-lt"/>
                <a:cs typeface="Times New Roman" pitchFamily="18" charset="0"/>
              </a:rPr>
              <a:t> </a:t>
            </a:r>
            <a:endParaRPr lang="pt-BR" dirty="0">
              <a:solidFill>
                <a:srgbClr val="F02E00"/>
              </a:solidFill>
              <a:latin typeface="+mn-lt"/>
              <a:cs typeface="Times New Roman" pitchFamily="18" charset="0"/>
            </a:endParaRPr>
          </a:p>
        </p:txBody>
      </p:sp>
      <p:grpSp>
        <p:nvGrpSpPr>
          <p:cNvPr id="3" name="Group 54"/>
          <p:cNvGrpSpPr>
            <a:grpSpLocks/>
          </p:cNvGrpSpPr>
          <p:nvPr/>
        </p:nvGrpSpPr>
        <p:grpSpPr bwMode="auto">
          <a:xfrm>
            <a:off x="3602045" y="5413916"/>
            <a:ext cx="1727204" cy="1444626"/>
            <a:chOff x="2269" y="3348"/>
            <a:chExt cx="1088" cy="910"/>
          </a:xfrm>
        </p:grpSpPr>
        <p:sp>
          <p:nvSpPr>
            <p:cNvPr id="42" name="Text Box 55"/>
            <p:cNvSpPr txBox="1">
              <a:spLocks noChangeArrowheads="1"/>
            </p:cNvSpPr>
            <p:nvPr/>
          </p:nvSpPr>
          <p:spPr bwMode="auto">
            <a:xfrm>
              <a:off x="2708" y="3348"/>
              <a:ext cx="376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/>
              <a:r>
                <a:rPr lang="en-US" sz="1400" dirty="0" smtClean="0">
                  <a:latin typeface="+mn-lt"/>
                </a:rPr>
                <a:t>Op(*)</a:t>
              </a:r>
              <a:endParaRPr lang="en-US" sz="1400" dirty="0">
                <a:latin typeface="+mn-lt"/>
              </a:endParaRPr>
            </a:p>
          </p:txBody>
        </p:sp>
        <p:sp>
          <p:nvSpPr>
            <p:cNvPr id="43" name="Text Box 56"/>
            <p:cNvSpPr txBox="1">
              <a:spLocks noChangeArrowheads="1"/>
            </p:cNvSpPr>
            <p:nvPr/>
          </p:nvSpPr>
          <p:spPr bwMode="auto">
            <a:xfrm>
              <a:off x="3025" y="3735"/>
              <a:ext cx="332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/>
              <a:r>
                <a:rPr lang="en-US" sz="1400" dirty="0" smtClean="0">
                  <a:latin typeface="+mn-lt"/>
                </a:rPr>
                <a:t>Id(b)</a:t>
              </a:r>
              <a:endParaRPr lang="en-US" sz="1400" dirty="0">
                <a:latin typeface="+mn-lt"/>
              </a:endParaRPr>
            </a:p>
          </p:txBody>
        </p:sp>
        <p:sp>
          <p:nvSpPr>
            <p:cNvPr id="44" name="Rectangle 57"/>
            <p:cNvSpPr>
              <a:spLocks noChangeArrowheads="1"/>
            </p:cNvSpPr>
            <p:nvPr/>
          </p:nvSpPr>
          <p:spPr bwMode="auto">
            <a:xfrm>
              <a:off x="2269" y="4064"/>
              <a:ext cx="522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eaLnBrk="0" hangingPunct="0"/>
              <a:r>
                <a:rPr lang="en-US" sz="1400" dirty="0" err="1" smtClean="0">
                  <a:latin typeface="+mn-lt"/>
                </a:rPr>
                <a:t>Num</a:t>
              </a:r>
              <a:r>
                <a:rPr lang="en-US" sz="1400" dirty="0" smtClean="0">
                  <a:latin typeface="+mn-lt"/>
                </a:rPr>
                <a:t>(23)</a:t>
              </a:r>
              <a:endParaRPr lang="en-US" sz="1400" dirty="0">
                <a:latin typeface="+mn-lt"/>
              </a:endParaRPr>
            </a:p>
          </p:txBody>
        </p:sp>
        <p:sp>
          <p:nvSpPr>
            <p:cNvPr id="45" name="Rectangle 58"/>
            <p:cNvSpPr>
              <a:spLocks noChangeArrowheads="1"/>
            </p:cNvSpPr>
            <p:nvPr/>
          </p:nvSpPr>
          <p:spPr bwMode="auto">
            <a:xfrm>
              <a:off x="2723" y="4064"/>
              <a:ext cx="46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eaLnBrk="0" hangingPunct="0"/>
              <a:r>
                <a:rPr lang="en-US" sz="1400" dirty="0" err="1" smtClean="0">
                  <a:latin typeface="+mn-lt"/>
                </a:rPr>
                <a:t>Num</a:t>
              </a:r>
              <a:r>
                <a:rPr lang="en-US" sz="1400" dirty="0" smtClean="0">
                  <a:latin typeface="+mn-lt"/>
                </a:rPr>
                <a:t>(</a:t>
              </a:r>
              <a:r>
                <a:rPr lang="en-US" sz="1400" dirty="0">
                  <a:latin typeface="+mn-lt"/>
                </a:rPr>
                <a:t>7</a:t>
              </a:r>
              <a:r>
                <a:rPr lang="en-US" sz="1400" dirty="0" smtClean="0">
                  <a:latin typeface="+mn-lt"/>
                </a:rPr>
                <a:t>)</a:t>
              </a:r>
              <a:endParaRPr lang="en-US" sz="1400" dirty="0">
                <a:latin typeface="+mn-lt"/>
              </a:endParaRPr>
            </a:p>
          </p:txBody>
        </p:sp>
        <p:cxnSp>
          <p:nvCxnSpPr>
            <p:cNvPr id="46" name="AutoShape 59"/>
            <p:cNvCxnSpPr>
              <a:cxnSpLocks noChangeShapeType="1"/>
              <a:stCxn id="42" idx="2"/>
              <a:endCxn id="43" idx="0"/>
            </p:cNvCxnSpPr>
            <p:nvPr/>
          </p:nvCxnSpPr>
          <p:spPr bwMode="auto">
            <a:xfrm>
              <a:off x="2896" y="3542"/>
              <a:ext cx="295" cy="193"/>
            </a:xfrm>
            <a:prstGeom prst="straightConnector1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</p:spPr>
        </p:cxnSp>
        <p:cxnSp>
          <p:nvCxnSpPr>
            <p:cNvPr id="47" name="AutoShape 60"/>
            <p:cNvCxnSpPr>
              <a:cxnSpLocks noChangeShapeType="1"/>
              <a:stCxn id="42" idx="2"/>
              <a:endCxn id="50" idx="0"/>
            </p:cNvCxnSpPr>
            <p:nvPr/>
          </p:nvCxnSpPr>
          <p:spPr bwMode="auto">
            <a:xfrm flipH="1">
              <a:off x="2739" y="3542"/>
              <a:ext cx="157" cy="192"/>
            </a:xfrm>
            <a:prstGeom prst="straightConnector1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</p:spPr>
        </p:cxnSp>
        <p:cxnSp>
          <p:nvCxnSpPr>
            <p:cNvPr id="48" name="AutoShape 61"/>
            <p:cNvCxnSpPr>
              <a:cxnSpLocks noChangeShapeType="1"/>
              <a:stCxn id="50" idx="2"/>
              <a:endCxn id="44" idx="0"/>
            </p:cNvCxnSpPr>
            <p:nvPr/>
          </p:nvCxnSpPr>
          <p:spPr bwMode="auto">
            <a:xfrm flipH="1">
              <a:off x="2530" y="3928"/>
              <a:ext cx="209" cy="136"/>
            </a:xfrm>
            <a:prstGeom prst="straightConnector1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</p:spPr>
        </p:cxnSp>
        <p:cxnSp>
          <p:nvCxnSpPr>
            <p:cNvPr id="49" name="AutoShape 62"/>
            <p:cNvCxnSpPr>
              <a:cxnSpLocks noChangeShapeType="1"/>
              <a:stCxn id="50" idx="2"/>
              <a:endCxn id="45" idx="0"/>
            </p:cNvCxnSpPr>
            <p:nvPr/>
          </p:nvCxnSpPr>
          <p:spPr bwMode="auto">
            <a:xfrm>
              <a:off x="2739" y="3928"/>
              <a:ext cx="216" cy="136"/>
            </a:xfrm>
            <a:prstGeom prst="straightConnector1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</p:spPr>
        </p:cxnSp>
        <p:sp>
          <p:nvSpPr>
            <p:cNvPr id="50" name="Text Box 63"/>
            <p:cNvSpPr txBox="1">
              <a:spLocks noChangeArrowheads="1"/>
            </p:cNvSpPr>
            <p:nvPr/>
          </p:nvSpPr>
          <p:spPr bwMode="auto">
            <a:xfrm>
              <a:off x="2551" y="3734"/>
              <a:ext cx="376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/>
              <a:r>
                <a:rPr lang="en-US" sz="1400" dirty="0" smtClean="0">
                  <a:latin typeface="+mn-lt"/>
                </a:rPr>
                <a:t>Op(+)</a:t>
              </a:r>
              <a:endParaRPr lang="en-US" sz="1400" dirty="0">
                <a:latin typeface="+mn-lt"/>
              </a:endParaRPr>
            </a:p>
          </p:txBody>
        </p:sp>
      </p:grpSp>
      <p:sp>
        <p:nvSpPr>
          <p:cNvPr id="51" name="AutoShape 64"/>
          <p:cNvSpPr>
            <a:spLocks noChangeArrowheads="1"/>
          </p:cNvSpPr>
          <p:nvPr/>
        </p:nvSpPr>
        <p:spPr bwMode="auto">
          <a:xfrm>
            <a:off x="4498975" y="5075777"/>
            <a:ext cx="215900" cy="323850"/>
          </a:xfrm>
          <a:prstGeom prst="down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rtl="0"/>
            <a:endParaRPr lang="he-IL">
              <a:latin typeface="+mn-lt"/>
            </a:endParaRPr>
          </a:p>
        </p:txBody>
      </p:sp>
      <p:sp>
        <p:nvSpPr>
          <p:cNvPr id="52" name="Text Box 65"/>
          <p:cNvSpPr txBox="1">
            <a:spLocks noChangeArrowheads="1"/>
          </p:cNvSpPr>
          <p:nvPr/>
        </p:nvSpPr>
        <p:spPr bwMode="auto">
          <a:xfrm>
            <a:off x="5184068" y="5436176"/>
            <a:ext cx="28314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 i="1" dirty="0">
                <a:latin typeface="+mn-lt"/>
              </a:rPr>
              <a:t>Abstract </a:t>
            </a:r>
            <a:r>
              <a:rPr lang="en-US" i="1" dirty="0" smtClean="0">
                <a:latin typeface="+mn-lt"/>
              </a:rPr>
              <a:t>Syntax Tree</a:t>
            </a:r>
            <a:endParaRPr lang="en-US" i="1" dirty="0">
              <a:latin typeface="+mn-lt"/>
            </a:endParaRPr>
          </a:p>
        </p:txBody>
      </p:sp>
      <p:sp>
        <p:nvSpPr>
          <p:cNvPr id="54" name="AutoShape 67"/>
          <p:cNvSpPr>
            <a:spLocks noChangeArrowheads="1"/>
          </p:cNvSpPr>
          <p:nvPr/>
        </p:nvSpPr>
        <p:spPr bwMode="auto">
          <a:xfrm rot="3033179">
            <a:off x="3833813" y="4878927"/>
            <a:ext cx="215900" cy="323850"/>
          </a:xfrm>
          <a:prstGeom prst="downArrow">
            <a:avLst>
              <a:gd name="adj1" fmla="val 50000"/>
              <a:gd name="adj2" fmla="val 375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rtl="0"/>
            <a:endParaRPr lang="he-IL">
              <a:latin typeface="+mn-lt"/>
            </a:endParaRPr>
          </a:p>
        </p:txBody>
      </p:sp>
      <p:sp>
        <p:nvSpPr>
          <p:cNvPr id="55" name="Text Box 68"/>
          <p:cNvSpPr txBox="1">
            <a:spLocks noChangeArrowheads="1"/>
          </p:cNvSpPr>
          <p:nvPr/>
        </p:nvSpPr>
        <p:spPr bwMode="auto">
          <a:xfrm>
            <a:off x="4659313" y="5059902"/>
            <a:ext cx="4937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 sz="1200">
                <a:latin typeface="+mn-lt"/>
              </a:rPr>
              <a:t>valid</a:t>
            </a:r>
          </a:p>
        </p:txBody>
      </p:sp>
      <p:sp>
        <p:nvSpPr>
          <p:cNvPr id="56" name="Text Box 70"/>
          <p:cNvSpPr txBox="1">
            <a:spLocks noChangeArrowheads="1"/>
          </p:cNvSpPr>
          <p:nvPr/>
        </p:nvSpPr>
        <p:spPr bwMode="auto">
          <a:xfrm>
            <a:off x="3256809" y="5112289"/>
            <a:ext cx="5872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/>
            <a:r>
              <a:rPr lang="en-US" sz="1200" dirty="0">
                <a:solidFill>
                  <a:srgbClr val="FF0000"/>
                </a:solidFill>
                <a:latin typeface="+mn-lt"/>
              </a:rPr>
              <a:t>syntax</a:t>
            </a:r>
            <a:br>
              <a:rPr lang="en-US" sz="1200" dirty="0">
                <a:solidFill>
                  <a:srgbClr val="FF0000"/>
                </a:solidFill>
                <a:latin typeface="+mn-lt"/>
              </a:rPr>
            </a:br>
            <a:r>
              <a:rPr lang="en-US" sz="1200" dirty="0">
                <a:solidFill>
                  <a:srgbClr val="FF0000"/>
                </a:solidFill>
                <a:latin typeface="+mn-lt"/>
              </a:rPr>
              <a:t>error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59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 bwMode="auto">
          <a:xfrm>
            <a:off x="81936" y="3244644"/>
            <a:ext cx="8808064" cy="3613356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+mn-lt"/>
              </a:rPr>
              <a:t>From scanning to parsing</a:t>
            </a:r>
            <a:endParaRPr lang="he-IL" dirty="0">
              <a:latin typeface="+mn-lt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422559" y="1649797"/>
            <a:ext cx="29689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>
              <a:spcBef>
                <a:spcPct val="50000"/>
              </a:spcBef>
            </a:pPr>
            <a:r>
              <a:rPr lang="en-US" b="1" dirty="0" smtClean="0">
                <a:latin typeface="Consolas"/>
                <a:cs typeface="Consolas"/>
              </a:rPr>
              <a:t>((23 + 7) </a:t>
            </a:r>
            <a:r>
              <a:rPr lang="en-US" b="1" dirty="0">
                <a:latin typeface="Consolas"/>
                <a:cs typeface="Consolas"/>
              </a:rPr>
              <a:t>* </a:t>
            </a:r>
            <a:r>
              <a:rPr lang="en-US" b="1" dirty="0" smtClean="0">
                <a:latin typeface="Consolas"/>
                <a:cs typeface="Consolas"/>
              </a:rPr>
              <a:t>x)</a:t>
            </a:r>
            <a:endParaRPr lang="en-US" b="1" dirty="0">
              <a:latin typeface="Consolas"/>
              <a:cs typeface="Consolas"/>
            </a:endParaRPr>
          </a:p>
        </p:txBody>
      </p:sp>
      <p:graphicFrame>
        <p:nvGraphicFramePr>
          <p:cNvPr id="6" name="Group 76"/>
          <p:cNvGraphicFramePr>
            <a:graphicFrameLocks noGrp="1"/>
          </p:cNvGraphicFramePr>
          <p:nvPr>
            <p:extLst/>
          </p:nvPr>
        </p:nvGraphicFramePr>
        <p:xfrm>
          <a:off x="2007799" y="3462590"/>
          <a:ext cx="6627015" cy="548640"/>
        </p:xfrm>
        <a:graphic>
          <a:graphicData uri="http://schemas.openxmlformats.org/drawingml/2006/table">
            <a:tbl>
              <a:tblPr rtl="1"/>
              <a:tblGrid>
                <a:gridCol w="736335"/>
                <a:gridCol w="736335"/>
                <a:gridCol w="736335"/>
                <a:gridCol w="736335"/>
                <a:gridCol w="736335"/>
                <a:gridCol w="736335"/>
                <a:gridCol w="736335"/>
                <a:gridCol w="736335"/>
                <a:gridCol w="736335"/>
              </a:tblGrid>
              <a:tr h="1829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)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(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(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71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RP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OP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RP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Num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OP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Num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LP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LP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Oval 20"/>
          <p:cNvSpPr>
            <a:spLocks noChangeArrowheads="1"/>
          </p:cNvSpPr>
          <p:nvPr/>
        </p:nvSpPr>
        <p:spPr bwMode="auto">
          <a:xfrm>
            <a:off x="4041775" y="2445012"/>
            <a:ext cx="1143000" cy="618776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eaLnBrk="0" hangingPunct="0"/>
            <a:r>
              <a:rPr lang="en-US" sz="1600">
                <a:latin typeface="+mn-lt"/>
              </a:rPr>
              <a:t>Lexical </a:t>
            </a:r>
            <a:br>
              <a:rPr lang="en-US" sz="1600">
                <a:latin typeface="+mn-lt"/>
              </a:rPr>
            </a:br>
            <a:r>
              <a:rPr lang="en-US" sz="1600">
                <a:latin typeface="+mn-lt"/>
              </a:rPr>
              <a:t>Analyzer</a:t>
            </a:r>
          </a:p>
        </p:txBody>
      </p:sp>
      <p:sp>
        <p:nvSpPr>
          <p:cNvPr id="8" name="AutoShape 21"/>
          <p:cNvSpPr>
            <a:spLocks noChangeArrowheads="1"/>
          </p:cNvSpPr>
          <p:nvPr/>
        </p:nvSpPr>
        <p:spPr bwMode="auto">
          <a:xfrm>
            <a:off x="4500563" y="2120890"/>
            <a:ext cx="215900" cy="323850"/>
          </a:xfrm>
          <a:prstGeom prst="down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rtl="0"/>
            <a:endParaRPr lang="he-IL">
              <a:latin typeface="+mn-lt"/>
            </a:endParaRPr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142414" y="1612087"/>
            <a:ext cx="19022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 i="1" dirty="0">
                <a:latin typeface="+mn-lt"/>
              </a:rPr>
              <a:t>program text</a:t>
            </a: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142414" y="3433815"/>
            <a:ext cx="19119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 i="1" dirty="0">
                <a:latin typeface="+mn-lt"/>
              </a:rPr>
              <a:t>token stream</a:t>
            </a:r>
          </a:p>
        </p:txBody>
      </p:sp>
      <p:sp>
        <p:nvSpPr>
          <p:cNvPr id="11" name="AutoShape 24"/>
          <p:cNvSpPr>
            <a:spLocks noChangeArrowheads="1"/>
          </p:cNvSpPr>
          <p:nvPr/>
        </p:nvSpPr>
        <p:spPr bwMode="auto">
          <a:xfrm>
            <a:off x="4498975" y="3087255"/>
            <a:ext cx="215900" cy="323850"/>
          </a:xfrm>
          <a:prstGeom prst="down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rtl="0"/>
            <a:endParaRPr lang="he-IL">
              <a:latin typeface="+mn-lt"/>
            </a:endParaRPr>
          </a:p>
        </p:txBody>
      </p:sp>
      <p:sp>
        <p:nvSpPr>
          <p:cNvPr id="12" name="Oval 25"/>
          <p:cNvSpPr>
            <a:spLocks noChangeArrowheads="1"/>
          </p:cNvSpPr>
          <p:nvPr/>
        </p:nvSpPr>
        <p:spPr bwMode="auto">
          <a:xfrm>
            <a:off x="4040188" y="4411885"/>
            <a:ext cx="1143000" cy="59245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eaLnBrk="0" hangingPunct="0"/>
            <a:r>
              <a:rPr lang="en-US" sz="1600">
                <a:latin typeface="+mn-lt"/>
              </a:rPr>
              <a:t>Parser</a:t>
            </a:r>
          </a:p>
        </p:txBody>
      </p:sp>
      <p:sp>
        <p:nvSpPr>
          <p:cNvPr id="13" name="AutoShape 26"/>
          <p:cNvSpPr>
            <a:spLocks noChangeArrowheads="1"/>
          </p:cNvSpPr>
          <p:nvPr/>
        </p:nvSpPr>
        <p:spPr bwMode="auto">
          <a:xfrm>
            <a:off x="4517639" y="4079979"/>
            <a:ext cx="215900" cy="323850"/>
          </a:xfrm>
          <a:prstGeom prst="down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rtl="0"/>
            <a:endParaRPr lang="he-IL">
              <a:latin typeface="+mn-lt"/>
            </a:endParaRPr>
          </a:p>
        </p:txBody>
      </p:sp>
      <p:sp>
        <p:nvSpPr>
          <p:cNvPr id="14" name="Text Box 27"/>
          <p:cNvSpPr txBox="1">
            <a:spLocks noChangeArrowheads="1"/>
          </p:cNvSpPr>
          <p:nvPr/>
        </p:nvSpPr>
        <p:spPr bwMode="auto">
          <a:xfrm>
            <a:off x="142413" y="4277845"/>
            <a:ext cx="2735833" cy="120032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eaLnBrk="0" hangingPunct="0"/>
            <a:r>
              <a:rPr lang="pt-BR" dirty="0">
                <a:latin typeface="+mn-lt"/>
                <a:cs typeface="Times New Roman" pitchFamily="18" charset="0"/>
              </a:rPr>
              <a:t>Grammar:</a:t>
            </a:r>
            <a:br>
              <a:rPr lang="pt-BR" dirty="0">
                <a:latin typeface="+mn-lt"/>
                <a:cs typeface="Times New Roman" pitchFamily="18" charset="0"/>
              </a:rPr>
            </a:br>
            <a:r>
              <a:rPr lang="pt-BR" dirty="0" smtClean="0">
                <a:latin typeface="+mn-lt"/>
                <a:cs typeface="Times New Roman" pitchFamily="18" charset="0"/>
              </a:rPr>
              <a:t>  E </a:t>
            </a:r>
            <a:r>
              <a:rPr lang="pt-BR" dirty="0">
                <a:latin typeface="+mn-lt"/>
                <a:cs typeface="Times New Roman" pitchFamily="18" charset="0"/>
                <a:sym typeface="Symbol" pitchFamily="18" charset="2"/>
              </a:rPr>
              <a:t></a:t>
            </a:r>
            <a:r>
              <a:rPr lang="pt-BR" dirty="0">
                <a:latin typeface="+mn-lt"/>
                <a:cs typeface="Times New Roman" pitchFamily="18" charset="0"/>
              </a:rPr>
              <a:t> </a:t>
            </a:r>
            <a:r>
              <a:rPr lang="pt-BR" dirty="0" smtClean="0">
                <a:latin typeface="+mn-lt"/>
                <a:cs typeface="Times New Roman" pitchFamily="18" charset="0"/>
              </a:rPr>
              <a:t>... | 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Times New Roman" pitchFamily="18" charset="0"/>
              </a:rPr>
              <a:t>Id</a:t>
            </a:r>
            <a:endParaRPr lang="pt-BR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Times New Roman" pitchFamily="18" charset="0"/>
              <a:sym typeface="Symbol" pitchFamily="18" charset="2"/>
            </a:endParaRPr>
          </a:p>
          <a:p>
            <a:pPr algn="l"/>
            <a:r>
              <a:rPr lang="pt-BR" b="1" dirty="0" smtClean="0">
                <a:solidFill>
                  <a:schemeClr val="folHlink"/>
                </a:solidFill>
                <a:latin typeface="+mn-lt"/>
                <a:cs typeface="Times New Roman" pitchFamily="18" charset="0"/>
              </a:rPr>
              <a:t>  Id </a:t>
            </a:r>
            <a:r>
              <a:rPr lang="pt-BR" dirty="0" smtClean="0">
                <a:latin typeface="+mn-lt"/>
                <a:cs typeface="Times New Roman" pitchFamily="18" charset="0"/>
                <a:sym typeface="Symbol" pitchFamily="18" charset="2"/>
              </a:rPr>
              <a:t> ‘a’ | ... | ‘</a:t>
            </a:r>
            <a:r>
              <a:rPr lang="pt-BR" dirty="0" err="1" smtClean="0">
                <a:latin typeface="+mn-lt"/>
                <a:cs typeface="Times New Roman" pitchFamily="18" charset="0"/>
                <a:sym typeface="Symbol" pitchFamily="18" charset="2"/>
              </a:rPr>
              <a:t>z</a:t>
            </a:r>
            <a:r>
              <a:rPr lang="pt-BR" dirty="0" smtClean="0">
                <a:latin typeface="+mn-lt"/>
                <a:cs typeface="Times New Roman" pitchFamily="18" charset="0"/>
                <a:sym typeface="Symbol" pitchFamily="18" charset="2"/>
              </a:rPr>
              <a:t>’</a:t>
            </a:r>
            <a:r>
              <a:rPr lang="pt-BR" dirty="0" smtClean="0">
                <a:solidFill>
                  <a:srgbClr val="F02E00"/>
                </a:solidFill>
                <a:latin typeface="+mn-lt"/>
                <a:cs typeface="Times New Roman" pitchFamily="18" charset="0"/>
              </a:rPr>
              <a:t> </a:t>
            </a:r>
            <a:endParaRPr lang="pt-BR" dirty="0">
              <a:solidFill>
                <a:srgbClr val="F02E00"/>
              </a:solidFill>
              <a:latin typeface="+mn-lt"/>
              <a:cs typeface="Times New Roman" pitchFamily="18" charset="0"/>
            </a:endParaRPr>
          </a:p>
        </p:txBody>
      </p:sp>
      <p:grpSp>
        <p:nvGrpSpPr>
          <p:cNvPr id="3" name="Group 54"/>
          <p:cNvGrpSpPr>
            <a:grpSpLocks/>
          </p:cNvGrpSpPr>
          <p:nvPr/>
        </p:nvGrpSpPr>
        <p:grpSpPr bwMode="auto">
          <a:xfrm>
            <a:off x="3602045" y="5413916"/>
            <a:ext cx="1727204" cy="1444626"/>
            <a:chOff x="2269" y="3348"/>
            <a:chExt cx="1088" cy="910"/>
          </a:xfrm>
        </p:grpSpPr>
        <p:sp>
          <p:nvSpPr>
            <p:cNvPr id="42" name="Text Box 55"/>
            <p:cNvSpPr txBox="1">
              <a:spLocks noChangeArrowheads="1"/>
            </p:cNvSpPr>
            <p:nvPr/>
          </p:nvSpPr>
          <p:spPr bwMode="auto">
            <a:xfrm>
              <a:off x="2708" y="3348"/>
              <a:ext cx="376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/>
              <a:r>
                <a:rPr lang="en-US" sz="1400" dirty="0" smtClean="0">
                  <a:latin typeface="+mn-lt"/>
                </a:rPr>
                <a:t>Op(*)</a:t>
              </a:r>
              <a:endParaRPr lang="en-US" sz="1400" dirty="0">
                <a:latin typeface="+mn-lt"/>
              </a:endParaRPr>
            </a:p>
          </p:txBody>
        </p:sp>
        <p:sp>
          <p:nvSpPr>
            <p:cNvPr id="43" name="Text Box 56"/>
            <p:cNvSpPr txBox="1">
              <a:spLocks noChangeArrowheads="1"/>
            </p:cNvSpPr>
            <p:nvPr/>
          </p:nvSpPr>
          <p:spPr bwMode="auto">
            <a:xfrm>
              <a:off x="3025" y="3735"/>
              <a:ext cx="332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/>
              <a:r>
                <a:rPr lang="en-US" sz="1400" dirty="0" smtClean="0">
                  <a:latin typeface="+mn-lt"/>
                </a:rPr>
                <a:t>Id(b)</a:t>
              </a:r>
              <a:endParaRPr lang="en-US" sz="1400" dirty="0">
                <a:latin typeface="+mn-lt"/>
              </a:endParaRPr>
            </a:p>
          </p:txBody>
        </p:sp>
        <p:sp>
          <p:nvSpPr>
            <p:cNvPr id="44" name="Rectangle 57"/>
            <p:cNvSpPr>
              <a:spLocks noChangeArrowheads="1"/>
            </p:cNvSpPr>
            <p:nvPr/>
          </p:nvSpPr>
          <p:spPr bwMode="auto">
            <a:xfrm>
              <a:off x="2269" y="4064"/>
              <a:ext cx="522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eaLnBrk="0" hangingPunct="0"/>
              <a:r>
                <a:rPr lang="en-US" sz="1400" dirty="0" err="1" smtClean="0">
                  <a:latin typeface="+mn-lt"/>
                </a:rPr>
                <a:t>Num</a:t>
              </a:r>
              <a:r>
                <a:rPr lang="en-US" sz="1400" dirty="0" smtClean="0">
                  <a:latin typeface="+mn-lt"/>
                </a:rPr>
                <a:t>(23)</a:t>
              </a:r>
              <a:endParaRPr lang="en-US" sz="1400" dirty="0">
                <a:latin typeface="+mn-lt"/>
              </a:endParaRPr>
            </a:p>
          </p:txBody>
        </p:sp>
        <p:sp>
          <p:nvSpPr>
            <p:cNvPr id="45" name="Rectangle 58"/>
            <p:cNvSpPr>
              <a:spLocks noChangeArrowheads="1"/>
            </p:cNvSpPr>
            <p:nvPr/>
          </p:nvSpPr>
          <p:spPr bwMode="auto">
            <a:xfrm>
              <a:off x="2723" y="4064"/>
              <a:ext cx="46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eaLnBrk="0" hangingPunct="0"/>
              <a:r>
                <a:rPr lang="en-US" sz="1400" dirty="0" err="1" smtClean="0">
                  <a:latin typeface="+mn-lt"/>
                </a:rPr>
                <a:t>Num</a:t>
              </a:r>
              <a:r>
                <a:rPr lang="en-US" sz="1400" dirty="0" smtClean="0">
                  <a:latin typeface="+mn-lt"/>
                </a:rPr>
                <a:t>(</a:t>
              </a:r>
              <a:r>
                <a:rPr lang="en-US" sz="1400" dirty="0">
                  <a:latin typeface="+mn-lt"/>
                </a:rPr>
                <a:t>7</a:t>
              </a:r>
              <a:r>
                <a:rPr lang="en-US" sz="1400" dirty="0" smtClean="0">
                  <a:latin typeface="+mn-lt"/>
                </a:rPr>
                <a:t>)</a:t>
              </a:r>
              <a:endParaRPr lang="en-US" sz="1400" dirty="0">
                <a:latin typeface="+mn-lt"/>
              </a:endParaRPr>
            </a:p>
          </p:txBody>
        </p:sp>
        <p:cxnSp>
          <p:nvCxnSpPr>
            <p:cNvPr id="46" name="AutoShape 59"/>
            <p:cNvCxnSpPr>
              <a:cxnSpLocks noChangeShapeType="1"/>
              <a:stCxn id="42" idx="2"/>
              <a:endCxn id="43" idx="0"/>
            </p:cNvCxnSpPr>
            <p:nvPr/>
          </p:nvCxnSpPr>
          <p:spPr bwMode="auto">
            <a:xfrm>
              <a:off x="2896" y="3542"/>
              <a:ext cx="295" cy="193"/>
            </a:xfrm>
            <a:prstGeom prst="straightConnector1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</p:spPr>
        </p:cxnSp>
        <p:cxnSp>
          <p:nvCxnSpPr>
            <p:cNvPr id="47" name="AutoShape 60"/>
            <p:cNvCxnSpPr>
              <a:cxnSpLocks noChangeShapeType="1"/>
              <a:stCxn id="42" idx="2"/>
              <a:endCxn id="50" idx="0"/>
            </p:cNvCxnSpPr>
            <p:nvPr/>
          </p:nvCxnSpPr>
          <p:spPr bwMode="auto">
            <a:xfrm flipH="1">
              <a:off x="2739" y="3542"/>
              <a:ext cx="157" cy="192"/>
            </a:xfrm>
            <a:prstGeom prst="straightConnector1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</p:spPr>
        </p:cxnSp>
        <p:cxnSp>
          <p:nvCxnSpPr>
            <p:cNvPr id="48" name="AutoShape 61"/>
            <p:cNvCxnSpPr>
              <a:cxnSpLocks noChangeShapeType="1"/>
              <a:stCxn id="50" idx="2"/>
              <a:endCxn id="44" idx="0"/>
            </p:cNvCxnSpPr>
            <p:nvPr/>
          </p:nvCxnSpPr>
          <p:spPr bwMode="auto">
            <a:xfrm flipH="1">
              <a:off x="2530" y="3928"/>
              <a:ext cx="209" cy="136"/>
            </a:xfrm>
            <a:prstGeom prst="straightConnector1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</p:spPr>
        </p:cxnSp>
        <p:cxnSp>
          <p:nvCxnSpPr>
            <p:cNvPr id="49" name="AutoShape 62"/>
            <p:cNvCxnSpPr>
              <a:cxnSpLocks noChangeShapeType="1"/>
              <a:stCxn id="50" idx="2"/>
              <a:endCxn id="45" idx="0"/>
            </p:cNvCxnSpPr>
            <p:nvPr/>
          </p:nvCxnSpPr>
          <p:spPr bwMode="auto">
            <a:xfrm>
              <a:off x="2739" y="3928"/>
              <a:ext cx="216" cy="136"/>
            </a:xfrm>
            <a:prstGeom prst="straightConnector1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</p:spPr>
        </p:cxnSp>
        <p:sp>
          <p:nvSpPr>
            <p:cNvPr id="50" name="Text Box 63"/>
            <p:cNvSpPr txBox="1">
              <a:spLocks noChangeArrowheads="1"/>
            </p:cNvSpPr>
            <p:nvPr/>
          </p:nvSpPr>
          <p:spPr bwMode="auto">
            <a:xfrm>
              <a:off x="2551" y="3734"/>
              <a:ext cx="376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/>
              <a:r>
                <a:rPr lang="en-US" sz="1400" dirty="0" smtClean="0">
                  <a:latin typeface="+mn-lt"/>
                </a:rPr>
                <a:t>Op(+)</a:t>
              </a:r>
              <a:endParaRPr lang="en-US" sz="1400" dirty="0">
                <a:latin typeface="+mn-lt"/>
              </a:endParaRPr>
            </a:p>
          </p:txBody>
        </p:sp>
      </p:grpSp>
      <p:sp>
        <p:nvSpPr>
          <p:cNvPr id="51" name="AutoShape 64"/>
          <p:cNvSpPr>
            <a:spLocks noChangeArrowheads="1"/>
          </p:cNvSpPr>
          <p:nvPr/>
        </p:nvSpPr>
        <p:spPr bwMode="auto">
          <a:xfrm>
            <a:off x="4498975" y="5075777"/>
            <a:ext cx="215900" cy="323850"/>
          </a:xfrm>
          <a:prstGeom prst="down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rtl="0"/>
            <a:endParaRPr lang="he-IL">
              <a:latin typeface="+mn-lt"/>
            </a:endParaRPr>
          </a:p>
        </p:txBody>
      </p:sp>
      <p:sp>
        <p:nvSpPr>
          <p:cNvPr id="52" name="Text Box 65"/>
          <p:cNvSpPr txBox="1">
            <a:spLocks noChangeArrowheads="1"/>
          </p:cNvSpPr>
          <p:nvPr/>
        </p:nvSpPr>
        <p:spPr bwMode="auto">
          <a:xfrm>
            <a:off x="5184068" y="5436176"/>
            <a:ext cx="28314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 i="1" dirty="0">
                <a:latin typeface="+mn-lt"/>
              </a:rPr>
              <a:t>Abstract </a:t>
            </a:r>
            <a:r>
              <a:rPr lang="en-US" i="1" dirty="0" smtClean="0">
                <a:latin typeface="+mn-lt"/>
              </a:rPr>
              <a:t>Syntax Tree</a:t>
            </a:r>
            <a:endParaRPr lang="en-US" i="1" dirty="0">
              <a:latin typeface="+mn-lt"/>
            </a:endParaRPr>
          </a:p>
        </p:txBody>
      </p:sp>
      <p:sp>
        <p:nvSpPr>
          <p:cNvPr id="54" name="AutoShape 67"/>
          <p:cNvSpPr>
            <a:spLocks noChangeArrowheads="1"/>
          </p:cNvSpPr>
          <p:nvPr/>
        </p:nvSpPr>
        <p:spPr bwMode="auto">
          <a:xfrm rot="3033179">
            <a:off x="3833813" y="4878927"/>
            <a:ext cx="215900" cy="323850"/>
          </a:xfrm>
          <a:prstGeom prst="downArrow">
            <a:avLst>
              <a:gd name="adj1" fmla="val 50000"/>
              <a:gd name="adj2" fmla="val 375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rtl="0"/>
            <a:endParaRPr lang="he-IL">
              <a:latin typeface="+mn-lt"/>
            </a:endParaRPr>
          </a:p>
        </p:txBody>
      </p:sp>
      <p:sp>
        <p:nvSpPr>
          <p:cNvPr id="55" name="Text Box 68"/>
          <p:cNvSpPr txBox="1">
            <a:spLocks noChangeArrowheads="1"/>
          </p:cNvSpPr>
          <p:nvPr/>
        </p:nvSpPr>
        <p:spPr bwMode="auto">
          <a:xfrm>
            <a:off x="4659313" y="5059902"/>
            <a:ext cx="4937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 sz="1200">
                <a:latin typeface="+mn-lt"/>
              </a:rPr>
              <a:t>valid</a:t>
            </a:r>
          </a:p>
        </p:txBody>
      </p:sp>
      <p:sp>
        <p:nvSpPr>
          <p:cNvPr id="56" name="Text Box 70"/>
          <p:cNvSpPr txBox="1">
            <a:spLocks noChangeArrowheads="1"/>
          </p:cNvSpPr>
          <p:nvPr/>
        </p:nvSpPr>
        <p:spPr bwMode="auto">
          <a:xfrm>
            <a:off x="3256809" y="5112289"/>
            <a:ext cx="5872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/>
            <a:r>
              <a:rPr lang="en-US" sz="1200" dirty="0">
                <a:solidFill>
                  <a:srgbClr val="FF0000"/>
                </a:solidFill>
                <a:latin typeface="+mn-lt"/>
              </a:rPr>
              <a:t>syntax</a:t>
            </a:r>
            <a:br>
              <a:rPr lang="en-US" sz="1200" dirty="0">
                <a:solidFill>
                  <a:srgbClr val="FF0000"/>
                </a:solidFill>
                <a:latin typeface="+mn-lt"/>
              </a:rPr>
            </a:br>
            <a:r>
              <a:rPr lang="en-US" sz="1200" dirty="0">
                <a:solidFill>
                  <a:srgbClr val="FF0000"/>
                </a:solidFill>
                <a:latin typeface="+mn-lt"/>
              </a:rPr>
              <a:t>error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6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 free grammars (CFG)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b="1" dirty="0" smtClean="0">
                <a:solidFill>
                  <a:schemeClr val="bg1"/>
                </a:solidFill>
              </a:rPr>
              <a:t>V</a:t>
            </a:r>
            <a:r>
              <a:rPr lang="en-US" dirty="0" smtClean="0"/>
              <a:t> – non terminals (syntactic variables)</a:t>
            </a:r>
          </a:p>
          <a:p>
            <a:r>
              <a:rPr lang="en-US" b="1" dirty="0" smtClean="0">
                <a:solidFill>
                  <a:srgbClr val="004080"/>
                </a:solidFill>
              </a:rPr>
              <a:t>T</a:t>
            </a:r>
            <a:r>
              <a:rPr lang="en-US" dirty="0" smtClean="0"/>
              <a:t> – terminals (tokens)</a:t>
            </a:r>
          </a:p>
          <a:p>
            <a:r>
              <a:rPr lang="en-US" b="1" dirty="0" smtClean="0">
                <a:solidFill>
                  <a:srgbClr val="004080"/>
                </a:solidFill>
              </a:rPr>
              <a:t>P</a:t>
            </a:r>
            <a:r>
              <a:rPr lang="en-US" dirty="0" smtClean="0"/>
              <a:t> – derivation rules</a:t>
            </a:r>
          </a:p>
          <a:p>
            <a:pPr lvl="1"/>
            <a:r>
              <a:rPr lang="en-US" dirty="0" smtClean="0"/>
              <a:t>Each rule of the form V </a:t>
            </a:r>
            <a:r>
              <a:rPr lang="en-US" dirty="0" smtClean="0">
                <a:sym typeface="Math C"/>
              </a:rPr>
              <a:t></a:t>
            </a:r>
            <a:r>
              <a:rPr lang="en-US" dirty="0" smtClean="0"/>
              <a:t> (T </a:t>
            </a:r>
            <a:r>
              <a:rPr lang="en-US" dirty="0" smtClean="0">
                <a:sym typeface="Math B"/>
              </a:rPr>
              <a:t> V)*</a:t>
            </a:r>
            <a:endParaRPr lang="en-US" dirty="0" smtClean="0"/>
          </a:p>
          <a:p>
            <a:r>
              <a:rPr lang="en-US" b="1" dirty="0" smtClean="0">
                <a:solidFill>
                  <a:srgbClr val="004080"/>
                </a:solidFill>
              </a:rPr>
              <a:t>S</a:t>
            </a:r>
            <a:r>
              <a:rPr lang="en-US" dirty="0" smtClean="0"/>
              <a:t> – start symbol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05781" y="1752600"/>
            <a:ext cx="27324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+mn-lt"/>
              </a:rPr>
              <a:t>G = (V,T,P,S)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3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Pushdown Automata (PDA)</a:t>
            </a:r>
            <a:endParaRPr lang="en-US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538574" cy="4114800"/>
          </a:xfrm>
        </p:spPr>
        <p:txBody>
          <a:bodyPr/>
          <a:lstStyle/>
          <a:p>
            <a:r>
              <a:rPr lang="en-US" dirty="0" smtClean="0"/>
              <a:t>Nondeterministic PDAs define all CFLs</a:t>
            </a:r>
          </a:p>
          <a:p>
            <a:pPr marL="0" indent="0">
              <a:buNone/>
            </a:pPr>
            <a:endParaRPr lang="en-US" sz="1400" dirty="0" smtClean="0"/>
          </a:p>
          <a:p>
            <a:r>
              <a:rPr lang="en-US" dirty="0" smtClean="0"/>
              <a:t>Deterministic PDAs model parsers.</a:t>
            </a:r>
          </a:p>
          <a:p>
            <a:pPr lvl="1"/>
            <a:r>
              <a:rPr lang="en-US" dirty="0" smtClean="0"/>
              <a:t>Most programming languages have a deterministic PDA</a:t>
            </a:r>
          </a:p>
          <a:p>
            <a:pPr lvl="1"/>
            <a:r>
              <a:rPr lang="en-US" dirty="0" smtClean="0"/>
              <a:t>Efficient implementation</a:t>
            </a:r>
            <a:endParaRPr lang="en-US" dirty="0"/>
          </a:p>
        </p:txBody>
      </p:sp>
      <p:sp>
        <p:nvSpPr>
          <p:cNvPr id="2" name="5-Point Star 1"/>
          <p:cNvSpPr/>
          <p:nvPr/>
        </p:nvSpPr>
        <p:spPr bwMode="auto">
          <a:xfrm>
            <a:off x="491613" y="6259871"/>
            <a:ext cx="524387" cy="417871"/>
          </a:xfrm>
          <a:prstGeom prst="star5">
            <a:avLst/>
          </a:prstGeom>
          <a:solidFill>
            <a:srgbClr val="FFC763"/>
          </a:solidFill>
          <a:ln w="38100" cap="flat" cmpd="sng" algn="ctr">
            <a:solidFill>
              <a:srgbClr val="FF8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18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CFG terminology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A8CFF"/>
                </a:solidFill>
              </a:rPr>
              <a:t>Derivation</a:t>
            </a:r>
            <a:r>
              <a:rPr lang="en-US" dirty="0" smtClean="0"/>
              <a:t> - a sequence of replacements of non-terminals using the derivation rules</a:t>
            </a:r>
          </a:p>
          <a:p>
            <a:r>
              <a:rPr lang="en-US" dirty="0" smtClean="0">
                <a:solidFill>
                  <a:srgbClr val="1A8CFF"/>
                </a:solidFill>
              </a:rPr>
              <a:t>Language</a:t>
            </a:r>
            <a:r>
              <a:rPr lang="en-US" dirty="0" smtClean="0"/>
              <a:t> - the set of strings of terminals derivable from the start symbol</a:t>
            </a:r>
          </a:p>
          <a:p>
            <a:r>
              <a:rPr lang="en-US" dirty="0" smtClean="0">
                <a:solidFill>
                  <a:srgbClr val="1A8CFF"/>
                </a:solidFill>
              </a:rPr>
              <a:t>Sentential form </a:t>
            </a:r>
            <a:r>
              <a:rPr lang="en-US" dirty="0" smtClean="0"/>
              <a:t>- the result of a </a:t>
            </a:r>
            <a:r>
              <a:rPr lang="en-US" dirty="0" smtClean="0">
                <a:solidFill>
                  <a:srgbClr val="008000"/>
                </a:solidFill>
              </a:rPr>
              <a:t>partial derivation</a:t>
            </a:r>
            <a:r>
              <a:rPr lang="en-US" dirty="0" smtClean="0"/>
              <a:t> 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ay contain non-terminals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1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Derivations 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199"/>
            <a:ext cx="7772400" cy="4700881"/>
          </a:xfrm>
        </p:spPr>
        <p:txBody>
          <a:bodyPr/>
          <a:lstStyle/>
          <a:p>
            <a:r>
              <a:rPr lang="en-US" dirty="0" smtClean="0">
                <a:sym typeface="Symbol" pitchFamily="18" charset="2"/>
              </a:rPr>
              <a:t>Show that a sentence </a:t>
            </a:r>
            <a:r>
              <a:rPr lang="el-GR" dirty="0" smtClean="0">
                <a:solidFill>
                  <a:srgbClr val="3366FF"/>
                </a:solidFill>
                <a:sym typeface="Symbol" pitchFamily="18" charset="2"/>
              </a:rPr>
              <a:t>ω </a:t>
            </a:r>
            <a:r>
              <a:rPr lang="en-US" dirty="0" smtClean="0">
                <a:solidFill>
                  <a:srgbClr val="3366FF"/>
                </a:solidFill>
                <a:sym typeface="Symbol" pitchFamily="18" charset="2"/>
              </a:rPr>
              <a:t>is in a grammar G</a:t>
            </a:r>
          </a:p>
          <a:p>
            <a:pPr lvl="1"/>
            <a:r>
              <a:rPr lang="en-US" dirty="0" smtClean="0">
                <a:sym typeface="Symbol" pitchFamily="18" charset="2"/>
              </a:rPr>
              <a:t>Start with the start symbol</a:t>
            </a:r>
          </a:p>
          <a:p>
            <a:pPr lvl="1"/>
            <a:r>
              <a:rPr lang="en-US" dirty="0" smtClean="0">
                <a:sym typeface="Symbol" pitchFamily="18" charset="2"/>
              </a:rPr>
              <a:t>Repeatedly replace one of the non-terminals by a right-hand side of a production</a:t>
            </a:r>
          </a:p>
          <a:p>
            <a:pPr lvl="1"/>
            <a:r>
              <a:rPr lang="en-US" dirty="0" smtClean="0">
                <a:sym typeface="Symbol" pitchFamily="18" charset="2"/>
              </a:rPr>
              <a:t>Stop when the sentence contains only terminals</a:t>
            </a:r>
          </a:p>
          <a:p>
            <a:r>
              <a:rPr lang="en-US" dirty="0" smtClean="0">
                <a:sym typeface="Symbol" pitchFamily="18" charset="2"/>
              </a:rPr>
              <a:t>Given a sentence </a:t>
            </a:r>
            <a:r>
              <a:rPr lang="el-GR" dirty="0" smtClean="0">
                <a:sym typeface="Symbol" pitchFamily="18" charset="2"/>
              </a:rPr>
              <a:t>α</a:t>
            </a:r>
            <a:r>
              <a:rPr lang="en-US" dirty="0" smtClean="0">
                <a:solidFill>
                  <a:srgbClr val="FF0000"/>
                </a:solidFill>
                <a:sym typeface="Symbol" pitchFamily="18" charset="2"/>
              </a:rPr>
              <a:t>N</a:t>
            </a:r>
            <a:r>
              <a:rPr lang="el-GR" dirty="0" smtClean="0">
                <a:sym typeface="Symbol" pitchFamily="18" charset="2"/>
              </a:rPr>
              <a:t>β</a:t>
            </a:r>
            <a:r>
              <a:rPr lang="en-US" dirty="0" smtClean="0">
                <a:sym typeface="Symbol" pitchFamily="18" charset="2"/>
              </a:rPr>
              <a:t> and rule </a:t>
            </a:r>
            <a:r>
              <a:rPr lang="en-US" dirty="0" smtClean="0">
                <a:solidFill>
                  <a:srgbClr val="FF0000"/>
                </a:solidFill>
                <a:sym typeface="Symbol" pitchFamily="18" charset="2"/>
              </a:rPr>
              <a:t>N</a:t>
            </a:r>
            <a:r>
              <a:rPr lang="pt-BR" dirty="0" smtClean="0">
                <a:sym typeface="Symbol" pitchFamily="18" charset="2"/>
              </a:rPr>
              <a:t></a:t>
            </a:r>
            <a:r>
              <a:rPr lang="en-US" dirty="0" smtClean="0">
                <a:solidFill>
                  <a:srgbClr val="009900"/>
                </a:solidFill>
                <a:sym typeface="Symbol" pitchFamily="18" charset="2"/>
              </a:rPr>
              <a:t>µ</a:t>
            </a:r>
            <a:r>
              <a:rPr lang="en-US" dirty="0" smtClean="0">
                <a:sym typeface="Symbol" pitchFamily="18" charset="2"/>
              </a:rPr>
              <a:t/>
            </a:r>
            <a:br>
              <a:rPr lang="en-US" dirty="0" smtClean="0">
                <a:sym typeface="Symbol" pitchFamily="18" charset="2"/>
              </a:rPr>
            </a:br>
            <a:r>
              <a:rPr lang="el-GR" dirty="0" smtClean="0">
                <a:sym typeface="Symbol" pitchFamily="18" charset="2"/>
              </a:rPr>
              <a:t>α</a:t>
            </a:r>
            <a:r>
              <a:rPr lang="en-US" dirty="0" smtClean="0">
                <a:solidFill>
                  <a:srgbClr val="FF0000"/>
                </a:solidFill>
                <a:sym typeface="Symbol" pitchFamily="18" charset="2"/>
              </a:rPr>
              <a:t>N</a:t>
            </a:r>
            <a:r>
              <a:rPr lang="el-GR" dirty="0" smtClean="0">
                <a:sym typeface="Symbol" pitchFamily="18" charset="2"/>
              </a:rPr>
              <a:t>β</a:t>
            </a:r>
            <a:r>
              <a:rPr lang="en-US" dirty="0" smtClean="0">
                <a:sym typeface="Symbol" pitchFamily="18" charset="2"/>
              </a:rPr>
              <a:t> =&gt; </a:t>
            </a:r>
            <a:r>
              <a:rPr lang="el-GR" dirty="0" smtClean="0">
                <a:sym typeface="Symbol" pitchFamily="18" charset="2"/>
              </a:rPr>
              <a:t>α</a:t>
            </a:r>
            <a:r>
              <a:rPr lang="en-US" dirty="0" smtClean="0">
                <a:solidFill>
                  <a:srgbClr val="009900"/>
                </a:solidFill>
                <a:sym typeface="Symbol" pitchFamily="18" charset="2"/>
              </a:rPr>
              <a:t>µ</a:t>
            </a:r>
            <a:r>
              <a:rPr lang="el-GR" dirty="0" smtClean="0">
                <a:sym typeface="Symbol" pitchFamily="18" charset="2"/>
              </a:rPr>
              <a:t>β</a:t>
            </a:r>
            <a:endParaRPr lang="en-US" dirty="0" smtClean="0">
              <a:sym typeface="Symbol" pitchFamily="18" charset="2"/>
            </a:endParaRPr>
          </a:p>
          <a:p>
            <a:r>
              <a:rPr lang="el-GR" dirty="0" smtClean="0">
                <a:sym typeface="Symbol" pitchFamily="18" charset="2"/>
              </a:rPr>
              <a:t>ω</a:t>
            </a:r>
            <a:r>
              <a:rPr lang="en-US" dirty="0" smtClean="0">
                <a:sym typeface="Symbol" pitchFamily="18" charset="2"/>
              </a:rPr>
              <a:t> is in L(G) if S =&gt;* </a:t>
            </a:r>
            <a:r>
              <a:rPr lang="el-GR" dirty="0" smtClean="0">
                <a:sym typeface="Symbol" pitchFamily="18" charset="2"/>
              </a:rPr>
              <a:t>ω</a:t>
            </a:r>
            <a:endParaRPr lang="en-US" dirty="0" smtClean="0">
              <a:sym typeface="Symbol" pitchFamily="18" charset="2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6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95" y="260580"/>
            <a:ext cx="7772400" cy="1143000"/>
          </a:xfrm>
        </p:spPr>
        <p:txBody>
          <a:bodyPr/>
          <a:lstStyle/>
          <a:p>
            <a:r>
              <a:rPr lang="en-US" dirty="0" smtClean="0"/>
              <a:t>Ambiguity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609600" y="1258611"/>
            <a:ext cx="2114454" cy="12490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70C0"/>
                </a:solidFill>
              </a:rPr>
              <a:t>x := </a:t>
            </a:r>
            <a:r>
              <a:rPr lang="en-US" sz="2800" dirty="0" err="1">
                <a:solidFill>
                  <a:srgbClr val="0070C0"/>
                </a:solidFill>
              </a:rPr>
              <a:t>y+z</a:t>
            </a:r>
            <a:r>
              <a:rPr lang="en-US" sz="2800" dirty="0">
                <a:solidFill>
                  <a:srgbClr val="0070C0"/>
                </a:solidFill>
              </a:rPr>
              <a:t>*w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782219" y="1260350"/>
            <a:ext cx="6087921" cy="124732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" indent="0" algn="l">
              <a:buFont typeface="Wingdings"/>
              <a:buNone/>
            </a:pPr>
            <a:r>
              <a:rPr lang="en-US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S </a:t>
            </a:r>
            <a:r>
              <a:rPr lang="pt-BR" dirty="0">
                <a:solidFill>
                  <a:schemeClr val="tx1"/>
                </a:solidFill>
                <a:sym typeface="Symbol" pitchFamily="18" charset="2"/>
              </a:rPr>
              <a:t>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  <a:sym typeface="Math C"/>
              </a:rPr>
              <a:t>S ; S</a:t>
            </a:r>
            <a:endParaRPr lang="en-US" dirty="0">
              <a:solidFill>
                <a:srgbClr val="0070C0"/>
              </a:solidFill>
              <a:latin typeface="Courier New" pitchFamily="49" charset="0"/>
              <a:cs typeface="Courier New" pitchFamily="49" charset="0"/>
              <a:sym typeface="Math C"/>
            </a:endParaRPr>
          </a:p>
          <a:p>
            <a:pPr marL="68580" indent="0" algn="l">
              <a:buFont typeface="Wingdings"/>
              <a:buNone/>
            </a:pPr>
            <a:r>
              <a:rPr lang="en-US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  <a:sym typeface="Math C"/>
              </a:rPr>
              <a:t>S </a:t>
            </a:r>
            <a:r>
              <a:rPr lang="pt-BR" dirty="0">
                <a:solidFill>
                  <a:schemeClr val="tx1"/>
                </a:solidFill>
                <a:sym typeface="Symbol" pitchFamily="18" charset="2"/>
              </a:rPr>
              <a:t>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  <a:sym typeface="Math C"/>
              </a:rPr>
              <a:t>id 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  <a:sym typeface="Math C"/>
              </a:rPr>
              <a:t>:= </a:t>
            </a:r>
            <a:r>
              <a:rPr lang="en-US" dirty="0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  <a:sym typeface="Math C"/>
              </a:rPr>
              <a:t>E | … </a:t>
            </a:r>
            <a:endParaRPr lang="en-US" dirty="0">
              <a:solidFill>
                <a:srgbClr val="0070C0"/>
              </a:solidFill>
              <a:latin typeface="Courier New" pitchFamily="49" charset="0"/>
              <a:cs typeface="Courier New" pitchFamily="49" charset="0"/>
              <a:sym typeface="Math C"/>
            </a:endParaRPr>
          </a:p>
          <a:p>
            <a:pPr marL="68580" indent="0" algn="l">
              <a:buFont typeface="Wingdings"/>
              <a:buNone/>
            </a:pPr>
            <a:r>
              <a:rPr lang="en-US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  <a:sym typeface="Math C"/>
              </a:rPr>
              <a:t>E </a:t>
            </a:r>
            <a:r>
              <a:rPr lang="pt-BR" dirty="0">
                <a:solidFill>
                  <a:schemeClr val="tx1"/>
                </a:solidFill>
                <a:sym typeface="Symbol" pitchFamily="18" charset="2"/>
              </a:rPr>
              <a:t>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  <a:sym typeface="Math C"/>
              </a:rPr>
              <a:t>id 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  <a:sym typeface="Math C"/>
              </a:rPr>
              <a:t>| E </a:t>
            </a:r>
            <a:r>
              <a:rPr lang="en-US" b="1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  <a:sym typeface="Math C"/>
              </a:rPr>
              <a:t>+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  <a:sym typeface="Math C"/>
              </a:rPr>
              <a:t> E | E </a:t>
            </a:r>
            <a:r>
              <a:rPr lang="en-US" b="1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  <a:sym typeface="Math C"/>
              </a:rPr>
              <a:t>*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  <a:sym typeface="Math C"/>
              </a:rPr>
              <a:t> E | </a:t>
            </a:r>
            <a:r>
              <a:rPr lang="en-US" b="1" dirty="0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  <a:sym typeface="Math C"/>
              </a:rPr>
              <a:t>…</a:t>
            </a:r>
            <a:endParaRPr lang="en-US" b="1" dirty="0">
              <a:solidFill>
                <a:srgbClr val="0070C0"/>
              </a:solidFill>
              <a:latin typeface="Courier New" pitchFamily="49" charset="0"/>
              <a:cs typeface="Courier New" pitchFamily="49" charset="0"/>
              <a:sym typeface="Math C"/>
            </a:endParaRPr>
          </a:p>
        </p:txBody>
      </p:sp>
      <p:grpSp>
        <p:nvGrpSpPr>
          <p:cNvPr id="90" name="Group 89"/>
          <p:cNvGrpSpPr/>
          <p:nvPr/>
        </p:nvGrpSpPr>
        <p:grpSpPr>
          <a:xfrm>
            <a:off x="533400" y="2667001"/>
            <a:ext cx="4247041" cy="3962400"/>
            <a:chOff x="533400" y="2667001"/>
            <a:chExt cx="4247041" cy="3962400"/>
          </a:xfrm>
        </p:grpSpPr>
        <p:sp>
          <p:nvSpPr>
            <p:cNvPr id="11" name="Rounded Rectangle 10"/>
            <p:cNvSpPr/>
            <p:nvPr/>
          </p:nvSpPr>
          <p:spPr>
            <a:xfrm>
              <a:off x="533400" y="2667001"/>
              <a:ext cx="4247041" cy="39624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1455388" y="2810722"/>
              <a:ext cx="685800" cy="439544"/>
            </a:xfrm>
            <a:prstGeom prst="ellipse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</a:t>
              </a:r>
              <a:endParaRPr lang="en-US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676259" y="3525903"/>
              <a:ext cx="685800" cy="439544"/>
            </a:xfrm>
            <a:prstGeom prst="ellipse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id</a:t>
              </a:r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1455388" y="3525903"/>
              <a:ext cx="685800" cy="439544"/>
            </a:xfrm>
            <a:prstGeom prst="ellipse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:=</a:t>
              </a:r>
              <a:endParaRPr lang="en-US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2240374" y="3525903"/>
              <a:ext cx="685800" cy="439544"/>
            </a:xfrm>
            <a:prstGeom prst="ellipse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  <p:cxnSp>
          <p:nvCxnSpPr>
            <p:cNvPr id="30" name="Straight Arrow Connector 29"/>
            <p:cNvCxnSpPr>
              <a:stCxn id="12" idx="4"/>
              <a:endCxn id="27" idx="0"/>
            </p:cNvCxnSpPr>
            <p:nvPr/>
          </p:nvCxnSpPr>
          <p:spPr>
            <a:xfrm flipH="1">
              <a:off x="1019159" y="3250266"/>
              <a:ext cx="779129" cy="275637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12" idx="4"/>
              <a:endCxn id="29" idx="0"/>
            </p:cNvCxnSpPr>
            <p:nvPr/>
          </p:nvCxnSpPr>
          <p:spPr>
            <a:xfrm>
              <a:off x="1798288" y="3250266"/>
              <a:ext cx="784986" cy="275637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12" idx="4"/>
              <a:endCxn id="28" idx="0"/>
            </p:cNvCxnSpPr>
            <p:nvPr/>
          </p:nvCxnSpPr>
          <p:spPr>
            <a:xfrm>
              <a:off x="1798288" y="3250266"/>
              <a:ext cx="0" cy="275637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/>
            <p:cNvSpPr/>
            <p:nvPr/>
          </p:nvSpPr>
          <p:spPr>
            <a:xfrm>
              <a:off x="1387375" y="4378655"/>
              <a:ext cx="685800" cy="439544"/>
            </a:xfrm>
            <a:prstGeom prst="ellipse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  <p:sp>
          <p:nvSpPr>
            <p:cNvPr id="34" name="Oval 33"/>
            <p:cNvSpPr/>
            <p:nvPr/>
          </p:nvSpPr>
          <p:spPr>
            <a:xfrm>
              <a:off x="2240374" y="4378655"/>
              <a:ext cx="685800" cy="439544"/>
            </a:xfrm>
            <a:prstGeom prst="ellipse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3048000" y="4378655"/>
              <a:ext cx="685800" cy="439544"/>
            </a:xfrm>
            <a:prstGeom prst="ellipse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  <p:cxnSp>
          <p:nvCxnSpPr>
            <p:cNvPr id="36" name="Straight Arrow Connector 35"/>
            <p:cNvCxnSpPr>
              <a:stCxn id="29" idx="4"/>
              <a:endCxn id="33" idx="0"/>
            </p:cNvCxnSpPr>
            <p:nvPr/>
          </p:nvCxnSpPr>
          <p:spPr>
            <a:xfrm flipH="1">
              <a:off x="1730275" y="3965447"/>
              <a:ext cx="852999" cy="413208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9" idx="4"/>
              <a:endCxn id="35" idx="0"/>
            </p:cNvCxnSpPr>
            <p:nvPr/>
          </p:nvCxnSpPr>
          <p:spPr>
            <a:xfrm>
              <a:off x="2583274" y="3965447"/>
              <a:ext cx="807626" cy="413208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29" idx="4"/>
              <a:endCxn id="34" idx="0"/>
            </p:cNvCxnSpPr>
            <p:nvPr/>
          </p:nvCxnSpPr>
          <p:spPr>
            <a:xfrm>
              <a:off x="2583274" y="3965447"/>
              <a:ext cx="0" cy="413208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/>
            <p:nvPr/>
          </p:nvSpPr>
          <p:spPr>
            <a:xfrm>
              <a:off x="1387375" y="5216855"/>
              <a:ext cx="685800" cy="439544"/>
            </a:xfrm>
            <a:prstGeom prst="ellipse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id</a:t>
              </a:r>
              <a:endParaRPr lang="en-US" dirty="0"/>
            </a:p>
          </p:txBody>
        </p:sp>
        <p:cxnSp>
          <p:nvCxnSpPr>
            <p:cNvPr id="40" name="Straight Arrow Connector 39"/>
            <p:cNvCxnSpPr>
              <a:stCxn id="33" idx="4"/>
              <a:endCxn id="39" idx="0"/>
            </p:cNvCxnSpPr>
            <p:nvPr/>
          </p:nvCxnSpPr>
          <p:spPr>
            <a:xfrm>
              <a:off x="1730275" y="4818199"/>
              <a:ext cx="0" cy="398656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/>
            <p:cNvSpPr/>
            <p:nvPr/>
          </p:nvSpPr>
          <p:spPr>
            <a:xfrm>
              <a:off x="2240374" y="5943600"/>
              <a:ext cx="685800" cy="439544"/>
            </a:xfrm>
            <a:prstGeom prst="ellipse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id</a:t>
              </a:r>
              <a:endParaRPr lang="en-US" dirty="0"/>
            </a:p>
          </p:txBody>
        </p:sp>
        <p:cxnSp>
          <p:nvCxnSpPr>
            <p:cNvPr id="42" name="Straight Arrow Connector 41"/>
            <p:cNvCxnSpPr>
              <a:stCxn id="51" idx="4"/>
              <a:endCxn id="41" idx="0"/>
            </p:cNvCxnSpPr>
            <p:nvPr/>
          </p:nvCxnSpPr>
          <p:spPr>
            <a:xfrm>
              <a:off x="2583274" y="5659615"/>
              <a:ext cx="0" cy="283985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/>
            <p:cNvSpPr/>
            <p:nvPr/>
          </p:nvSpPr>
          <p:spPr>
            <a:xfrm>
              <a:off x="2240374" y="5220071"/>
              <a:ext cx="685800" cy="439544"/>
            </a:xfrm>
            <a:prstGeom prst="ellipse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  <p:sp>
          <p:nvSpPr>
            <p:cNvPr id="52" name="Oval 51"/>
            <p:cNvSpPr/>
            <p:nvPr/>
          </p:nvSpPr>
          <p:spPr>
            <a:xfrm>
              <a:off x="3048000" y="5220071"/>
              <a:ext cx="685800" cy="439544"/>
            </a:xfrm>
            <a:prstGeom prst="ellipse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*</a:t>
              </a:r>
              <a:endParaRPr lang="en-US" dirty="0"/>
            </a:p>
          </p:txBody>
        </p:sp>
        <p:sp>
          <p:nvSpPr>
            <p:cNvPr id="53" name="Oval 52"/>
            <p:cNvSpPr/>
            <p:nvPr/>
          </p:nvSpPr>
          <p:spPr>
            <a:xfrm>
              <a:off x="3886200" y="5220071"/>
              <a:ext cx="685800" cy="439544"/>
            </a:xfrm>
            <a:prstGeom prst="ellipse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  <p:cxnSp>
          <p:nvCxnSpPr>
            <p:cNvPr id="54" name="Straight Arrow Connector 53"/>
            <p:cNvCxnSpPr>
              <a:stCxn id="35" idx="4"/>
              <a:endCxn id="51" idx="0"/>
            </p:cNvCxnSpPr>
            <p:nvPr/>
          </p:nvCxnSpPr>
          <p:spPr>
            <a:xfrm flipH="1">
              <a:off x="2583274" y="4818199"/>
              <a:ext cx="807626" cy="401872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>
              <a:stCxn id="35" idx="4"/>
              <a:endCxn id="53" idx="0"/>
            </p:cNvCxnSpPr>
            <p:nvPr/>
          </p:nvCxnSpPr>
          <p:spPr>
            <a:xfrm>
              <a:off x="3390900" y="4818199"/>
              <a:ext cx="838200" cy="401872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stCxn id="35" idx="4"/>
              <a:endCxn id="52" idx="0"/>
            </p:cNvCxnSpPr>
            <p:nvPr/>
          </p:nvCxnSpPr>
          <p:spPr>
            <a:xfrm>
              <a:off x="3390900" y="4818199"/>
              <a:ext cx="0" cy="401872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0"/>
            <p:cNvSpPr/>
            <p:nvPr/>
          </p:nvSpPr>
          <p:spPr>
            <a:xfrm>
              <a:off x="3886200" y="5961166"/>
              <a:ext cx="685800" cy="439544"/>
            </a:xfrm>
            <a:prstGeom prst="ellipse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id</a:t>
              </a:r>
              <a:endParaRPr lang="en-US" dirty="0"/>
            </a:p>
          </p:txBody>
        </p:sp>
        <p:cxnSp>
          <p:nvCxnSpPr>
            <p:cNvPr id="62" name="Straight Arrow Connector 61"/>
            <p:cNvCxnSpPr>
              <a:stCxn id="53" idx="4"/>
              <a:endCxn id="61" idx="0"/>
            </p:cNvCxnSpPr>
            <p:nvPr/>
          </p:nvCxnSpPr>
          <p:spPr>
            <a:xfrm>
              <a:off x="4229100" y="5659615"/>
              <a:ext cx="0" cy="301551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/>
          <p:cNvGrpSpPr/>
          <p:nvPr/>
        </p:nvGrpSpPr>
        <p:grpSpPr>
          <a:xfrm>
            <a:off x="4953000" y="2667000"/>
            <a:ext cx="4038601" cy="3962400"/>
            <a:chOff x="4953000" y="2667000"/>
            <a:chExt cx="4038601" cy="3962400"/>
          </a:xfrm>
        </p:grpSpPr>
        <p:sp>
          <p:nvSpPr>
            <p:cNvPr id="64" name="Rounded Rectangle 63"/>
            <p:cNvSpPr/>
            <p:nvPr/>
          </p:nvSpPr>
          <p:spPr>
            <a:xfrm>
              <a:off x="4953000" y="2667000"/>
              <a:ext cx="4038601" cy="39624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6589870" y="2810721"/>
              <a:ext cx="685800" cy="439544"/>
            </a:xfrm>
            <a:prstGeom prst="ellipse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</a:t>
              </a:r>
              <a:endParaRPr lang="en-US" dirty="0"/>
            </a:p>
          </p:txBody>
        </p:sp>
        <p:sp>
          <p:nvSpPr>
            <p:cNvPr id="66" name="Oval 65"/>
            <p:cNvSpPr/>
            <p:nvPr/>
          </p:nvSpPr>
          <p:spPr>
            <a:xfrm>
              <a:off x="5810741" y="3525902"/>
              <a:ext cx="685800" cy="439544"/>
            </a:xfrm>
            <a:prstGeom prst="ellipse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id</a:t>
              </a:r>
              <a:endParaRPr lang="en-US" dirty="0"/>
            </a:p>
          </p:txBody>
        </p:sp>
        <p:sp>
          <p:nvSpPr>
            <p:cNvPr id="67" name="Oval 66"/>
            <p:cNvSpPr/>
            <p:nvPr/>
          </p:nvSpPr>
          <p:spPr>
            <a:xfrm>
              <a:off x="6589870" y="3525902"/>
              <a:ext cx="685800" cy="439544"/>
            </a:xfrm>
            <a:prstGeom prst="ellipse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:=</a:t>
              </a:r>
              <a:endParaRPr lang="en-US" dirty="0"/>
            </a:p>
          </p:txBody>
        </p:sp>
        <p:sp>
          <p:nvSpPr>
            <p:cNvPr id="68" name="Oval 67"/>
            <p:cNvSpPr/>
            <p:nvPr/>
          </p:nvSpPr>
          <p:spPr>
            <a:xfrm>
              <a:off x="7374856" y="3525902"/>
              <a:ext cx="685800" cy="439544"/>
            </a:xfrm>
            <a:prstGeom prst="ellipse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  <p:cxnSp>
          <p:nvCxnSpPr>
            <p:cNvPr id="69" name="Straight Arrow Connector 68"/>
            <p:cNvCxnSpPr>
              <a:stCxn id="65" idx="4"/>
              <a:endCxn id="66" idx="0"/>
            </p:cNvCxnSpPr>
            <p:nvPr/>
          </p:nvCxnSpPr>
          <p:spPr>
            <a:xfrm flipH="1">
              <a:off x="6153641" y="3250265"/>
              <a:ext cx="779129" cy="275637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stCxn id="65" idx="4"/>
              <a:endCxn id="68" idx="0"/>
            </p:cNvCxnSpPr>
            <p:nvPr/>
          </p:nvCxnSpPr>
          <p:spPr>
            <a:xfrm>
              <a:off x="6932770" y="3250265"/>
              <a:ext cx="784986" cy="275637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>
              <a:stCxn id="65" idx="4"/>
              <a:endCxn id="67" idx="0"/>
            </p:cNvCxnSpPr>
            <p:nvPr/>
          </p:nvCxnSpPr>
          <p:spPr>
            <a:xfrm>
              <a:off x="6932770" y="3250265"/>
              <a:ext cx="0" cy="275637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Oval 71"/>
            <p:cNvSpPr/>
            <p:nvPr/>
          </p:nvSpPr>
          <p:spPr>
            <a:xfrm>
              <a:off x="8182482" y="4378654"/>
              <a:ext cx="685800" cy="439544"/>
            </a:xfrm>
            <a:prstGeom prst="ellipse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7374856" y="4378654"/>
              <a:ext cx="685800" cy="439544"/>
            </a:xfrm>
            <a:prstGeom prst="ellipse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*</a:t>
              </a:r>
              <a:endParaRPr lang="en-US" dirty="0"/>
            </a:p>
          </p:txBody>
        </p:sp>
        <p:sp>
          <p:nvSpPr>
            <p:cNvPr id="74" name="Oval 73"/>
            <p:cNvSpPr/>
            <p:nvPr/>
          </p:nvSpPr>
          <p:spPr>
            <a:xfrm>
              <a:off x="6084967" y="4378745"/>
              <a:ext cx="685800" cy="439544"/>
            </a:xfrm>
            <a:prstGeom prst="ellipse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  <p:cxnSp>
          <p:nvCxnSpPr>
            <p:cNvPr id="75" name="Straight Arrow Connector 74"/>
            <p:cNvCxnSpPr>
              <a:stCxn id="68" idx="4"/>
              <a:endCxn id="72" idx="0"/>
            </p:cNvCxnSpPr>
            <p:nvPr/>
          </p:nvCxnSpPr>
          <p:spPr>
            <a:xfrm>
              <a:off x="7717756" y="3965446"/>
              <a:ext cx="807626" cy="413208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68" idx="4"/>
              <a:endCxn id="74" idx="0"/>
            </p:cNvCxnSpPr>
            <p:nvPr/>
          </p:nvCxnSpPr>
          <p:spPr>
            <a:xfrm flipH="1">
              <a:off x="6427867" y="3965446"/>
              <a:ext cx="1289889" cy="413299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>
              <a:stCxn id="68" idx="4"/>
              <a:endCxn id="73" idx="0"/>
            </p:cNvCxnSpPr>
            <p:nvPr/>
          </p:nvCxnSpPr>
          <p:spPr>
            <a:xfrm>
              <a:off x="7717756" y="3965446"/>
              <a:ext cx="0" cy="413208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Oval 77"/>
            <p:cNvSpPr/>
            <p:nvPr/>
          </p:nvSpPr>
          <p:spPr>
            <a:xfrm>
              <a:off x="8182482" y="5216854"/>
              <a:ext cx="685800" cy="439544"/>
            </a:xfrm>
            <a:prstGeom prst="ellipse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id</a:t>
              </a:r>
              <a:endParaRPr lang="en-US" dirty="0"/>
            </a:p>
          </p:txBody>
        </p:sp>
        <p:cxnSp>
          <p:nvCxnSpPr>
            <p:cNvPr id="79" name="Straight Arrow Connector 78"/>
            <p:cNvCxnSpPr>
              <a:stCxn id="72" idx="4"/>
              <a:endCxn id="78" idx="0"/>
            </p:cNvCxnSpPr>
            <p:nvPr/>
          </p:nvCxnSpPr>
          <p:spPr>
            <a:xfrm>
              <a:off x="8525382" y="4818198"/>
              <a:ext cx="0" cy="398656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Oval 79"/>
            <p:cNvSpPr/>
            <p:nvPr/>
          </p:nvSpPr>
          <p:spPr>
            <a:xfrm>
              <a:off x="5277341" y="5943690"/>
              <a:ext cx="685800" cy="439544"/>
            </a:xfrm>
            <a:prstGeom prst="ellipse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id</a:t>
              </a:r>
              <a:endParaRPr lang="en-US" dirty="0"/>
            </a:p>
          </p:txBody>
        </p:sp>
        <p:cxnSp>
          <p:nvCxnSpPr>
            <p:cNvPr id="81" name="Straight Arrow Connector 80"/>
            <p:cNvCxnSpPr>
              <a:stCxn id="82" idx="4"/>
              <a:endCxn id="80" idx="0"/>
            </p:cNvCxnSpPr>
            <p:nvPr/>
          </p:nvCxnSpPr>
          <p:spPr>
            <a:xfrm>
              <a:off x="5620241" y="5659705"/>
              <a:ext cx="0" cy="283985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Oval 81"/>
            <p:cNvSpPr/>
            <p:nvPr/>
          </p:nvSpPr>
          <p:spPr>
            <a:xfrm>
              <a:off x="5277341" y="5220161"/>
              <a:ext cx="685800" cy="439544"/>
            </a:xfrm>
            <a:prstGeom prst="ellipse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  <p:sp>
          <p:nvSpPr>
            <p:cNvPr id="83" name="Oval 82"/>
            <p:cNvSpPr/>
            <p:nvPr/>
          </p:nvSpPr>
          <p:spPr>
            <a:xfrm>
              <a:off x="6084967" y="5220161"/>
              <a:ext cx="685800" cy="439544"/>
            </a:xfrm>
            <a:prstGeom prst="ellipse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84" name="Oval 83"/>
            <p:cNvSpPr/>
            <p:nvPr/>
          </p:nvSpPr>
          <p:spPr>
            <a:xfrm>
              <a:off x="6894085" y="5220161"/>
              <a:ext cx="685800" cy="439544"/>
            </a:xfrm>
            <a:prstGeom prst="ellipse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  <p:cxnSp>
          <p:nvCxnSpPr>
            <p:cNvPr id="85" name="Straight Arrow Connector 84"/>
            <p:cNvCxnSpPr>
              <a:stCxn id="74" idx="4"/>
              <a:endCxn id="82" idx="0"/>
            </p:cNvCxnSpPr>
            <p:nvPr/>
          </p:nvCxnSpPr>
          <p:spPr>
            <a:xfrm flipH="1">
              <a:off x="5620241" y="4818289"/>
              <a:ext cx="807626" cy="401872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>
              <a:stCxn id="74" idx="4"/>
              <a:endCxn id="84" idx="0"/>
            </p:cNvCxnSpPr>
            <p:nvPr/>
          </p:nvCxnSpPr>
          <p:spPr>
            <a:xfrm>
              <a:off x="6427867" y="4818289"/>
              <a:ext cx="809118" cy="401872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>
              <a:stCxn id="74" idx="4"/>
              <a:endCxn id="83" idx="0"/>
            </p:cNvCxnSpPr>
            <p:nvPr/>
          </p:nvCxnSpPr>
          <p:spPr>
            <a:xfrm>
              <a:off x="6427867" y="4818289"/>
              <a:ext cx="0" cy="401872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Oval 87"/>
            <p:cNvSpPr/>
            <p:nvPr/>
          </p:nvSpPr>
          <p:spPr>
            <a:xfrm>
              <a:off x="6894085" y="5961256"/>
              <a:ext cx="685800" cy="439544"/>
            </a:xfrm>
            <a:prstGeom prst="ellipse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id</a:t>
              </a:r>
              <a:endParaRPr lang="en-US" dirty="0"/>
            </a:p>
          </p:txBody>
        </p:sp>
        <p:cxnSp>
          <p:nvCxnSpPr>
            <p:cNvPr id="89" name="Straight Arrow Connector 88"/>
            <p:cNvCxnSpPr>
              <a:stCxn id="84" idx="4"/>
              <a:endCxn id="88" idx="0"/>
            </p:cNvCxnSpPr>
            <p:nvPr/>
          </p:nvCxnSpPr>
          <p:spPr>
            <a:xfrm>
              <a:off x="7236985" y="5659705"/>
              <a:ext cx="0" cy="301551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0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66412" y="231495"/>
            <a:ext cx="7772400" cy="1143000"/>
          </a:xfrm>
        </p:spPr>
        <p:txBody>
          <a:bodyPr/>
          <a:lstStyle/>
          <a:p>
            <a:r>
              <a:rPr lang="en-US" dirty="0" smtClean="0"/>
              <a:t>“dangling-else” example</a:t>
            </a:r>
            <a:endParaRPr lang="he-IL" dirty="0"/>
          </a:p>
        </p:txBody>
      </p:sp>
      <p:sp>
        <p:nvSpPr>
          <p:cNvPr id="30" name="Text Box 114"/>
          <p:cNvSpPr txBox="1">
            <a:spLocks noChangeArrowheads="1"/>
          </p:cNvSpPr>
          <p:nvPr/>
        </p:nvSpPr>
        <p:spPr bwMode="auto">
          <a:xfrm>
            <a:off x="179512" y="1268413"/>
            <a:ext cx="2304256" cy="120032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/>
            <a:r>
              <a:rPr lang="pt-BR" sz="1800" b="1" dirty="0" smtClean="0">
                <a:latin typeface="+mn-lt"/>
                <a:cs typeface="Times New Roman" pitchFamily="18" charset="0"/>
              </a:rPr>
              <a:t>Ambiguous grammar </a:t>
            </a:r>
            <a:r>
              <a:rPr lang="pt-BR" sz="1800" dirty="0" smtClean="0">
                <a:latin typeface="+mn-lt"/>
                <a:cs typeface="Times New Roman" pitchFamily="18" charset="0"/>
              </a:rPr>
              <a:t/>
            </a:r>
            <a:br>
              <a:rPr lang="pt-BR" sz="1800" dirty="0" smtClean="0">
                <a:latin typeface="+mn-lt"/>
                <a:cs typeface="Times New Roman" pitchFamily="18" charset="0"/>
              </a:rPr>
            </a:br>
            <a:r>
              <a:rPr lang="pt-BR" sz="1800" dirty="0" smtClean="0">
                <a:latin typeface="+mn-lt"/>
                <a:cs typeface="Times New Roman" pitchFamily="18" charset="0"/>
              </a:rPr>
              <a:t>S </a:t>
            </a:r>
            <a:r>
              <a:rPr lang="pt-BR" sz="1800" dirty="0">
                <a:latin typeface="+mn-lt"/>
                <a:cs typeface="Times New Roman" pitchFamily="18" charset="0"/>
                <a:sym typeface="Symbol" pitchFamily="18" charset="2"/>
              </a:rPr>
              <a:t></a:t>
            </a:r>
            <a:r>
              <a:rPr lang="pt-BR" sz="1800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pt-BR" sz="1800" b="1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if</a:t>
            </a:r>
            <a:r>
              <a:rPr lang="pt-BR" sz="1800" b="1" dirty="0" smtClean="0">
                <a:latin typeface="+mn-lt"/>
                <a:cs typeface="Times New Roman" pitchFamily="18" charset="0"/>
              </a:rPr>
              <a:t> </a:t>
            </a:r>
            <a:r>
              <a:rPr lang="pt-BR" sz="1800" dirty="0" smtClean="0">
                <a:latin typeface="+mn-lt"/>
                <a:cs typeface="Times New Roman" pitchFamily="18" charset="0"/>
              </a:rPr>
              <a:t>E</a:t>
            </a:r>
            <a:r>
              <a:rPr lang="pt-BR" sz="1800" b="1" dirty="0" smtClean="0">
                <a:latin typeface="+mn-lt"/>
                <a:cs typeface="Times New Roman" pitchFamily="18" charset="0"/>
              </a:rPr>
              <a:t> </a:t>
            </a:r>
            <a:r>
              <a:rPr lang="pt-BR" sz="1800" b="1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then</a:t>
            </a:r>
            <a:r>
              <a:rPr lang="pt-BR" sz="1800" b="1" dirty="0" smtClean="0">
                <a:latin typeface="+mn-lt"/>
                <a:cs typeface="Times New Roman" pitchFamily="18" charset="0"/>
              </a:rPr>
              <a:t> </a:t>
            </a:r>
            <a:r>
              <a:rPr lang="pt-BR" sz="1800" dirty="0" smtClean="0">
                <a:latin typeface="+mn-lt"/>
                <a:cs typeface="Times New Roman" pitchFamily="18" charset="0"/>
              </a:rPr>
              <a:t>S </a:t>
            </a:r>
            <a:endParaRPr lang="pt-BR" sz="1800" dirty="0">
              <a:latin typeface="+mn-lt"/>
              <a:cs typeface="Times New Roman" pitchFamily="18" charset="0"/>
            </a:endParaRPr>
          </a:p>
          <a:p>
            <a:pPr algn="l" rtl="0"/>
            <a:r>
              <a:rPr lang="pt-BR" sz="1800" dirty="0" smtClean="0">
                <a:latin typeface="+mn-lt"/>
                <a:cs typeface="Times New Roman" pitchFamily="18" charset="0"/>
              </a:rPr>
              <a:t>S    </a:t>
            </a:r>
            <a:r>
              <a:rPr lang="pt-BR" sz="1800" dirty="0" smtClean="0">
                <a:latin typeface="+mn-lt"/>
                <a:cs typeface="Times New Roman" pitchFamily="18" charset="0"/>
                <a:sym typeface="Symbol" pitchFamily="18" charset="2"/>
              </a:rPr>
              <a:t>|</a:t>
            </a:r>
            <a:r>
              <a:rPr lang="pt-BR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pt-BR" sz="1800" b="1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if</a:t>
            </a:r>
            <a:r>
              <a:rPr lang="pt-BR" sz="1800" b="1" dirty="0" smtClean="0">
                <a:latin typeface="+mn-lt"/>
                <a:cs typeface="Times New Roman" pitchFamily="18" charset="0"/>
              </a:rPr>
              <a:t> </a:t>
            </a:r>
            <a:r>
              <a:rPr lang="pt-BR" sz="1800" dirty="0" smtClean="0">
                <a:latin typeface="+mn-lt"/>
                <a:cs typeface="Times New Roman" pitchFamily="18" charset="0"/>
              </a:rPr>
              <a:t>E</a:t>
            </a:r>
            <a:r>
              <a:rPr lang="pt-BR" sz="1800" b="1" dirty="0" smtClean="0">
                <a:latin typeface="+mn-lt"/>
                <a:cs typeface="Times New Roman" pitchFamily="18" charset="0"/>
              </a:rPr>
              <a:t> </a:t>
            </a:r>
            <a:r>
              <a:rPr lang="pt-BR" sz="1800" b="1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then</a:t>
            </a:r>
            <a:r>
              <a:rPr lang="pt-BR" sz="1800" b="1" dirty="0" smtClean="0">
                <a:latin typeface="+mn-lt"/>
                <a:cs typeface="Times New Roman" pitchFamily="18" charset="0"/>
              </a:rPr>
              <a:t> </a:t>
            </a:r>
            <a:r>
              <a:rPr lang="pt-BR" sz="1800" dirty="0" smtClean="0">
                <a:latin typeface="+mn-lt"/>
                <a:cs typeface="Times New Roman" pitchFamily="18" charset="0"/>
              </a:rPr>
              <a:t>S </a:t>
            </a:r>
            <a:r>
              <a:rPr lang="pt-BR" sz="1800" b="1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else</a:t>
            </a:r>
            <a:r>
              <a:rPr lang="pt-BR" sz="1800" dirty="0" smtClean="0">
                <a:latin typeface="+mn-lt"/>
                <a:cs typeface="Times New Roman" pitchFamily="18" charset="0"/>
              </a:rPr>
              <a:t> S</a:t>
            </a:r>
          </a:p>
          <a:p>
            <a:pPr algn="l" rtl="0"/>
            <a:r>
              <a:rPr lang="pt-BR" sz="1800" dirty="0" smtClean="0">
                <a:latin typeface="+mn-lt"/>
                <a:cs typeface="Times New Roman" pitchFamily="18" charset="0"/>
              </a:rPr>
              <a:t>      | other</a:t>
            </a:r>
            <a:endParaRPr lang="pt-BR" sz="1800" b="1" dirty="0">
              <a:solidFill>
                <a:schemeClr val="accent1"/>
              </a:solidFill>
              <a:latin typeface="+mn-lt"/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148" name="קבוצה 147"/>
          <p:cNvGrpSpPr/>
          <p:nvPr/>
        </p:nvGrpSpPr>
        <p:grpSpPr>
          <a:xfrm>
            <a:off x="1056432" y="4057327"/>
            <a:ext cx="3106313" cy="2448436"/>
            <a:chOff x="1056432" y="4057327"/>
            <a:chExt cx="3106313" cy="2448436"/>
          </a:xfrm>
        </p:grpSpPr>
        <p:sp>
          <p:nvSpPr>
            <p:cNvPr id="5" name="Rectangle 50"/>
            <p:cNvSpPr>
              <a:spLocks noChangeArrowheads="1"/>
            </p:cNvSpPr>
            <p:nvPr/>
          </p:nvSpPr>
          <p:spPr bwMode="auto">
            <a:xfrm>
              <a:off x="1056432" y="4786684"/>
              <a:ext cx="27443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eaLnBrk="0" hangingPunct="0"/>
              <a:r>
                <a:rPr lang="en-US" sz="1200" b="1" dirty="0" smtClean="0">
                  <a:solidFill>
                    <a:schemeClr val="accent1"/>
                  </a:solidFill>
                  <a:latin typeface="+mn-lt"/>
                </a:rPr>
                <a:t>if</a:t>
              </a:r>
              <a:endParaRPr lang="en-US" sz="1200" b="1" dirty="0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6" name="Text Box 51"/>
            <p:cNvSpPr txBox="1">
              <a:spLocks noChangeArrowheads="1"/>
            </p:cNvSpPr>
            <p:nvPr/>
          </p:nvSpPr>
          <p:spPr bwMode="auto">
            <a:xfrm>
              <a:off x="1865766" y="4057327"/>
              <a:ext cx="25537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/>
              <a:r>
                <a:rPr lang="en-US" sz="1200" dirty="0" smtClean="0">
                  <a:latin typeface="+mn-lt"/>
                  <a:cs typeface="+mj-cs"/>
                </a:rPr>
                <a:t>S</a:t>
              </a:r>
              <a:endParaRPr lang="en-US" sz="1200" dirty="0">
                <a:latin typeface="+mn-lt"/>
                <a:cs typeface="+mj-cs"/>
              </a:endParaRPr>
            </a:p>
          </p:txBody>
        </p:sp>
        <p:sp>
          <p:nvSpPr>
            <p:cNvPr id="8" name="Text Box 53"/>
            <p:cNvSpPr txBox="1">
              <a:spLocks noChangeArrowheads="1"/>
            </p:cNvSpPr>
            <p:nvPr/>
          </p:nvSpPr>
          <p:spPr bwMode="auto">
            <a:xfrm>
              <a:off x="2823482" y="4786684"/>
              <a:ext cx="25537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/>
              <a:r>
                <a:rPr lang="en-US" sz="1200" dirty="0" smtClean="0">
                  <a:latin typeface="+mn-lt"/>
                  <a:cs typeface="+mj-cs"/>
                </a:rPr>
                <a:t>S</a:t>
              </a:r>
              <a:endParaRPr lang="en-US" sz="1200" dirty="0">
                <a:latin typeface="+mn-lt"/>
                <a:cs typeface="+mj-cs"/>
              </a:endParaRPr>
            </a:p>
          </p:txBody>
        </p:sp>
        <p:sp>
          <p:nvSpPr>
            <p:cNvPr id="9" name="Text Box 54"/>
            <p:cNvSpPr txBox="1">
              <a:spLocks noChangeArrowheads="1"/>
            </p:cNvSpPr>
            <p:nvPr/>
          </p:nvSpPr>
          <p:spPr bwMode="auto">
            <a:xfrm>
              <a:off x="1957097" y="4786684"/>
              <a:ext cx="47961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/>
              <a:r>
                <a:rPr lang="en-US" sz="1200" b="1" dirty="0" smtClean="0">
                  <a:solidFill>
                    <a:schemeClr val="accent1"/>
                  </a:solidFill>
                  <a:latin typeface="+mn-lt"/>
                </a:rPr>
                <a:t>then</a:t>
              </a:r>
              <a:endParaRPr lang="en-US" sz="1200" b="1" dirty="0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12" name="Rectangle 57"/>
            <p:cNvSpPr>
              <a:spLocks noChangeArrowheads="1"/>
            </p:cNvSpPr>
            <p:nvPr/>
          </p:nvSpPr>
          <p:spPr bwMode="auto">
            <a:xfrm>
              <a:off x="2514260" y="5819676"/>
              <a:ext cx="47961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eaLnBrk="0" hangingPunct="0"/>
              <a:r>
                <a:rPr lang="en-US" sz="1200" b="1" dirty="0" smtClean="0">
                  <a:solidFill>
                    <a:schemeClr val="accent1"/>
                  </a:solidFill>
                  <a:latin typeface="+mn-lt"/>
                </a:rPr>
                <a:t>then</a:t>
              </a:r>
              <a:endParaRPr lang="en-US" sz="1200" b="1" dirty="0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13" name="Rectangle 58"/>
            <p:cNvSpPr>
              <a:spLocks noChangeArrowheads="1"/>
            </p:cNvSpPr>
            <p:nvPr/>
          </p:nvSpPr>
          <p:spPr bwMode="auto">
            <a:xfrm>
              <a:off x="1937861" y="5819676"/>
              <a:ext cx="27443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eaLnBrk="0" hangingPunct="0"/>
              <a:r>
                <a:rPr lang="en-US" sz="1200" b="1" dirty="0" smtClean="0">
                  <a:solidFill>
                    <a:schemeClr val="accent1"/>
                  </a:solidFill>
                  <a:latin typeface="+mn-lt"/>
                </a:rPr>
                <a:t>if</a:t>
              </a:r>
              <a:endParaRPr lang="en-US" sz="1200" b="1" dirty="0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14" name="Rectangle 59"/>
            <p:cNvSpPr>
              <a:spLocks noChangeArrowheads="1"/>
            </p:cNvSpPr>
            <p:nvPr/>
          </p:nvSpPr>
          <p:spPr bwMode="auto">
            <a:xfrm>
              <a:off x="3311448" y="5819676"/>
              <a:ext cx="43879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eaLnBrk="0" hangingPunct="0"/>
              <a:r>
                <a:rPr lang="en-US" sz="1200" b="1" dirty="0" smtClean="0">
                  <a:solidFill>
                    <a:schemeClr val="accent1"/>
                  </a:solidFill>
                  <a:latin typeface="+mn-lt"/>
                </a:rPr>
                <a:t>else</a:t>
              </a:r>
              <a:endParaRPr lang="en-US" sz="1200" b="1" dirty="0">
                <a:solidFill>
                  <a:schemeClr val="accent1"/>
                </a:solidFill>
                <a:latin typeface="+mn-lt"/>
              </a:endParaRPr>
            </a:p>
          </p:txBody>
        </p:sp>
        <p:cxnSp>
          <p:nvCxnSpPr>
            <p:cNvPr id="15" name="AutoShape 60"/>
            <p:cNvCxnSpPr>
              <a:cxnSpLocks noChangeShapeType="1"/>
              <a:stCxn id="6" idx="2"/>
              <a:endCxn id="5" idx="0"/>
            </p:cNvCxnSpPr>
            <p:nvPr/>
          </p:nvCxnSpPr>
          <p:spPr bwMode="auto">
            <a:xfrm flipH="1">
              <a:off x="1193649" y="4334326"/>
              <a:ext cx="799804" cy="452358"/>
            </a:xfrm>
            <a:prstGeom prst="straightConnector1">
              <a:avLst/>
            </a:prstGeom>
            <a:noFill/>
            <a:ln w="19050">
              <a:solidFill>
                <a:schemeClr val="accent4"/>
              </a:solidFill>
              <a:round/>
              <a:headEnd/>
              <a:tailEnd/>
            </a:ln>
            <a:effectLst/>
          </p:spPr>
        </p:cxnSp>
        <p:cxnSp>
          <p:nvCxnSpPr>
            <p:cNvPr id="16" name="AutoShape 61"/>
            <p:cNvCxnSpPr>
              <a:cxnSpLocks noChangeShapeType="1"/>
              <a:stCxn id="6" idx="2"/>
              <a:endCxn id="9" idx="0"/>
            </p:cNvCxnSpPr>
            <p:nvPr/>
          </p:nvCxnSpPr>
          <p:spPr bwMode="auto">
            <a:xfrm>
              <a:off x="1993453" y="4334326"/>
              <a:ext cx="203453" cy="452358"/>
            </a:xfrm>
            <a:prstGeom prst="straightConnector1">
              <a:avLst/>
            </a:prstGeom>
            <a:noFill/>
            <a:ln w="19050">
              <a:solidFill>
                <a:schemeClr val="accent4"/>
              </a:solidFill>
              <a:round/>
              <a:headEnd/>
              <a:tailEnd/>
            </a:ln>
            <a:effectLst/>
          </p:spPr>
        </p:cxnSp>
        <p:cxnSp>
          <p:nvCxnSpPr>
            <p:cNvPr id="17" name="AutoShape 62"/>
            <p:cNvCxnSpPr>
              <a:cxnSpLocks noChangeShapeType="1"/>
              <a:stCxn id="6" idx="2"/>
              <a:endCxn id="8" idx="0"/>
            </p:cNvCxnSpPr>
            <p:nvPr/>
          </p:nvCxnSpPr>
          <p:spPr bwMode="auto">
            <a:xfrm>
              <a:off x="1993453" y="4334326"/>
              <a:ext cx="957716" cy="452358"/>
            </a:xfrm>
            <a:prstGeom prst="straightConnector1">
              <a:avLst/>
            </a:prstGeom>
            <a:noFill/>
            <a:ln w="19050">
              <a:solidFill>
                <a:schemeClr val="accent4"/>
              </a:solidFill>
              <a:round/>
              <a:headEnd/>
              <a:tailEnd/>
            </a:ln>
            <a:effectLst/>
          </p:spPr>
        </p:cxnSp>
        <p:cxnSp>
          <p:nvCxnSpPr>
            <p:cNvPr id="18" name="AutoShape 63"/>
            <p:cNvCxnSpPr>
              <a:cxnSpLocks noChangeShapeType="1"/>
              <a:stCxn id="8" idx="2"/>
              <a:endCxn id="13" idx="0"/>
            </p:cNvCxnSpPr>
            <p:nvPr/>
          </p:nvCxnSpPr>
          <p:spPr bwMode="auto">
            <a:xfrm flipH="1">
              <a:off x="2075078" y="5063683"/>
              <a:ext cx="876091" cy="755993"/>
            </a:xfrm>
            <a:prstGeom prst="straightConnector1">
              <a:avLst/>
            </a:prstGeom>
            <a:noFill/>
            <a:ln w="19050">
              <a:solidFill>
                <a:schemeClr val="accent4"/>
              </a:solidFill>
              <a:round/>
              <a:headEnd/>
              <a:tailEnd/>
            </a:ln>
            <a:effectLst/>
          </p:spPr>
        </p:cxnSp>
        <p:cxnSp>
          <p:nvCxnSpPr>
            <p:cNvPr id="19" name="AutoShape 64"/>
            <p:cNvCxnSpPr>
              <a:cxnSpLocks noChangeShapeType="1"/>
              <a:stCxn id="8" idx="2"/>
              <a:endCxn id="12" idx="0"/>
            </p:cNvCxnSpPr>
            <p:nvPr/>
          </p:nvCxnSpPr>
          <p:spPr bwMode="auto">
            <a:xfrm flipH="1">
              <a:off x="2754069" y="5063683"/>
              <a:ext cx="197100" cy="755993"/>
            </a:xfrm>
            <a:prstGeom prst="straightConnector1">
              <a:avLst/>
            </a:prstGeom>
            <a:noFill/>
            <a:ln w="19050">
              <a:solidFill>
                <a:schemeClr val="accent4"/>
              </a:solidFill>
              <a:round/>
              <a:headEnd/>
              <a:tailEnd/>
            </a:ln>
            <a:effectLst/>
          </p:spPr>
        </p:cxnSp>
        <p:cxnSp>
          <p:nvCxnSpPr>
            <p:cNvPr id="20" name="AutoShape 65"/>
            <p:cNvCxnSpPr>
              <a:cxnSpLocks noChangeShapeType="1"/>
              <a:stCxn id="8" idx="2"/>
              <a:endCxn id="14" idx="0"/>
            </p:cNvCxnSpPr>
            <p:nvPr/>
          </p:nvCxnSpPr>
          <p:spPr bwMode="auto">
            <a:xfrm>
              <a:off x="2951169" y="5063683"/>
              <a:ext cx="579675" cy="755993"/>
            </a:xfrm>
            <a:prstGeom prst="straightConnector1">
              <a:avLst/>
            </a:prstGeom>
            <a:noFill/>
            <a:ln w="19050">
              <a:solidFill>
                <a:schemeClr val="accent4"/>
              </a:solidFill>
              <a:round/>
              <a:headEnd/>
              <a:tailEnd/>
            </a:ln>
            <a:effectLst/>
          </p:spPr>
        </p:cxnSp>
        <p:sp>
          <p:nvSpPr>
            <p:cNvPr id="57" name="Text Box 53"/>
            <p:cNvSpPr txBox="1">
              <a:spLocks noChangeArrowheads="1"/>
            </p:cNvSpPr>
            <p:nvPr/>
          </p:nvSpPr>
          <p:spPr bwMode="auto">
            <a:xfrm>
              <a:off x="2223755" y="5819676"/>
              <a:ext cx="25980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/>
              <a:r>
                <a:rPr lang="en-US" sz="1200" dirty="0" smtClean="0">
                  <a:latin typeface="+mn-lt"/>
                  <a:cs typeface="+mj-cs"/>
                </a:rPr>
                <a:t>E</a:t>
              </a:r>
              <a:endParaRPr lang="en-US" sz="1200" dirty="0">
                <a:latin typeface="+mn-lt"/>
                <a:cs typeface="+mj-cs"/>
              </a:endParaRPr>
            </a:p>
          </p:txBody>
        </p:sp>
        <p:sp>
          <p:nvSpPr>
            <p:cNvPr id="58" name="Text Box 53"/>
            <p:cNvSpPr txBox="1">
              <a:spLocks noChangeArrowheads="1"/>
            </p:cNvSpPr>
            <p:nvPr/>
          </p:nvSpPr>
          <p:spPr bwMode="auto">
            <a:xfrm>
              <a:off x="3026793" y="5819676"/>
              <a:ext cx="25537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/>
              <a:r>
                <a:rPr lang="en-US" sz="1200" dirty="0" smtClean="0">
                  <a:latin typeface="+mn-lt"/>
                  <a:cs typeface="+mj-cs"/>
                </a:rPr>
                <a:t>S</a:t>
              </a:r>
              <a:endParaRPr lang="en-US" sz="1200" dirty="0">
                <a:latin typeface="+mn-lt"/>
                <a:cs typeface="+mj-cs"/>
              </a:endParaRPr>
            </a:p>
          </p:txBody>
        </p:sp>
        <p:sp>
          <p:nvSpPr>
            <p:cNvPr id="61" name="Text Box 53"/>
            <p:cNvSpPr txBox="1">
              <a:spLocks noChangeArrowheads="1"/>
            </p:cNvSpPr>
            <p:nvPr/>
          </p:nvSpPr>
          <p:spPr bwMode="auto">
            <a:xfrm>
              <a:off x="3779523" y="5819676"/>
              <a:ext cx="25537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/>
              <a:r>
                <a:rPr lang="en-US" sz="1200" dirty="0" smtClean="0">
                  <a:latin typeface="+mn-lt"/>
                  <a:cs typeface="+mj-cs"/>
                </a:rPr>
                <a:t>S</a:t>
              </a:r>
              <a:endParaRPr lang="en-US" sz="1200" dirty="0">
                <a:latin typeface="+mn-lt"/>
                <a:cs typeface="+mj-cs"/>
              </a:endParaRPr>
            </a:p>
          </p:txBody>
        </p:sp>
        <p:sp>
          <p:nvSpPr>
            <p:cNvPr id="62" name="משולש שווה שוקיים 61"/>
            <p:cNvSpPr/>
            <p:nvPr/>
          </p:nvSpPr>
          <p:spPr>
            <a:xfrm>
              <a:off x="2110781" y="6109763"/>
              <a:ext cx="504000" cy="396000"/>
            </a:xfrm>
            <a:prstGeom prst="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l" rtl="0"/>
              <a:endParaRPr lang="he-IL" sz="16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63" name="משולש שווה שוקיים 62"/>
            <p:cNvSpPr/>
            <p:nvPr/>
          </p:nvSpPr>
          <p:spPr>
            <a:xfrm>
              <a:off x="2902869" y="6109763"/>
              <a:ext cx="504000" cy="396000"/>
            </a:xfrm>
            <a:prstGeom prst="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l" rtl="0"/>
              <a:endParaRPr lang="he-IL" sz="16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64" name="משולש שווה שוקיים 63"/>
            <p:cNvSpPr/>
            <p:nvPr/>
          </p:nvSpPr>
          <p:spPr>
            <a:xfrm>
              <a:off x="3658745" y="6109763"/>
              <a:ext cx="504000" cy="396000"/>
            </a:xfrm>
            <a:prstGeom prst="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l" rtl="0"/>
              <a:endParaRPr lang="he-IL" sz="1600" dirty="0" smtClean="0">
                <a:solidFill>
                  <a:schemeClr val="tx1"/>
                </a:solidFill>
              </a:endParaRPr>
            </a:p>
          </p:txBody>
        </p:sp>
        <p:cxnSp>
          <p:nvCxnSpPr>
            <p:cNvPr id="65" name="AutoShape 65"/>
            <p:cNvCxnSpPr>
              <a:cxnSpLocks noChangeShapeType="1"/>
              <a:stCxn id="8" idx="2"/>
              <a:endCxn id="61" idx="0"/>
            </p:cNvCxnSpPr>
            <p:nvPr/>
          </p:nvCxnSpPr>
          <p:spPr bwMode="auto">
            <a:xfrm>
              <a:off x="2951169" y="5063683"/>
              <a:ext cx="956041" cy="755993"/>
            </a:xfrm>
            <a:prstGeom prst="straightConnector1">
              <a:avLst/>
            </a:prstGeom>
            <a:noFill/>
            <a:ln w="19050">
              <a:solidFill>
                <a:schemeClr val="accent4"/>
              </a:solidFill>
              <a:round/>
              <a:headEnd/>
              <a:tailEnd/>
            </a:ln>
            <a:effectLst/>
          </p:spPr>
        </p:cxnSp>
        <p:sp>
          <p:nvSpPr>
            <p:cNvPr id="70" name="Text Box 53"/>
            <p:cNvSpPr txBox="1">
              <a:spLocks noChangeArrowheads="1"/>
            </p:cNvSpPr>
            <p:nvPr/>
          </p:nvSpPr>
          <p:spPr bwMode="auto">
            <a:xfrm>
              <a:off x="1441268" y="4786684"/>
              <a:ext cx="25980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/>
              <a:r>
                <a:rPr lang="en-US" sz="1200" dirty="0" smtClean="0">
                  <a:latin typeface="+mn-lt"/>
                  <a:cs typeface="+mj-cs"/>
                </a:rPr>
                <a:t>E</a:t>
              </a:r>
              <a:endParaRPr lang="en-US" sz="1200" dirty="0">
                <a:latin typeface="+mn-lt"/>
                <a:cs typeface="+mj-cs"/>
              </a:endParaRPr>
            </a:p>
          </p:txBody>
        </p:sp>
        <p:sp>
          <p:nvSpPr>
            <p:cNvPr id="71" name="משולש שווה שוקיים 70"/>
            <p:cNvSpPr/>
            <p:nvPr/>
          </p:nvSpPr>
          <p:spPr>
            <a:xfrm>
              <a:off x="1316674" y="5056801"/>
              <a:ext cx="504322" cy="397475"/>
            </a:xfrm>
            <a:prstGeom prst="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l" rtl="0"/>
              <a:endParaRPr lang="he-IL" sz="1600" dirty="0" smtClean="0">
                <a:solidFill>
                  <a:schemeClr val="tx1"/>
                </a:solidFill>
              </a:endParaRPr>
            </a:p>
          </p:txBody>
        </p:sp>
        <p:cxnSp>
          <p:nvCxnSpPr>
            <p:cNvPr id="72" name="AutoShape 61"/>
            <p:cNvCxnSpPr>
              <a:cxnSpLocks noChangeShapeType="1"/>
              <a:stCxn id="6" idx="2"/>
              <a:endCxn id="70" idx="0"/>
            </p:cNvCxnSpPr>
            <p:nvPr/>
          </p:nvCxnSpPr>
          <p:spPr bwMode="auto">
            <a:xfrm flipH="1">
              <a:off x="1571172" y="4334326"/>
              <a:ext cx="422281" cy="452358"/>
            </a:xfrm>
            <a:prstGeom prst="straightConnector1">
              <a:avLst/>
            </a:prstGeom>
            <a:noFill/>
            <a:ln w="19050">
              <a:solidFill>
                <a:schemeClr val="accent4"/>
              </a:solidFill>
              <a:round/>
              <a:headEnd/>
              <a:tailEnd/>
            </a:ln>
            <a:effectLst/>
          </p:spPr>
        </p:cxnSp>
        <p:sp>
          <p:nvSpPr>
            <p:cNvPr id="99" name="Text Box 53"/>
            <p:cNvSpPr txBox="1">
              <a:spLocks noChangeArrowheads="1"/>
            </p:cNvSpPr>
            <p:nvPr/>
          </p:nvSpPr>
          <p:spPr bwMode="auto">
            <a:xfrm>
              <a:off x="1429376" y="5130449"/>
              <a:ext cx="31290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/>
              <a:r>
                <a:rPr lang="en-US" sz="1200" dirty="0" smtClean="0">
                  <a:latin typeface="+mn-lt"/>
                </a:rPr>
                <a:t>E</a:t>
              </a:r>
              <a:r>
                <a:rPr lang="en-US" sz="1200" baseline="-25000" dirty="0" smtClean="0">
                  <a:latin typeface="+mn-lt"/>
                </a:rPr>
                <a:t>1</a:t>
              </a:r>
              <a:endParaRPr lang="en-US" sz="1200" baseline="-25000" dirty="0">
                <a:latin typeface="+mn-lt"/>
              </a:endParaRPr>
            </a:p>
          </p:txBody>
        </p:sp>
        <p:cxnSp>
          <p:nvCxnSpPr>
            <p:cNvPr id="100" name="AutoShape 64"/>
            <p:cNvCxnSpPr>
              <a:cxnSpLocks noChangeShapeType="1"/>
              <a:stCxn id="8" idx="2"/>
              <a:endCxn id="57" idx="0"/>
            </p:cNvCxnSpPr>
            <p:nvPr/>
          </p:nvCxnSpPr>
          <p:spPr bwMode="auto">
            <a:xfrm flipH="1">
              <a:off x="2353659" y="5063683"/>
              <a:ext cx="597510" cy="755993"/>
            </a:xfrm>
            <a:prstGeom prst="straightConnector1">
              <a:avLst/>
            </a:prstGeom>
            <a:noFill/>
            <a:ln w="19050">
              <a:solidFill>
                <a:schemeClr val="accent4"/>
              </a:solidFill>
              <a:round/>
              <a:headEnd/>
              <a:tailEnd/>
            </a:ln>
            <a:effectLst/>
          </p:spPr>
        </p:cxnSp>
        <p:sp>
          <p:nvSpPr>
            <p:cNvPr id="103" name="Text Box 53"/>
            <p:cNvSpPr txBox="1">
              <a:spLocks noChangeArrowheads="1"/>
            </p:cNvSpPr>
            <p:nvPr/>
          </p:nvSpPr>
          <p:spPr bwMode="auto">
            <a:xfrm>
              <a:off x="2218615" y="6174357"/>
              <a:ext cx="31290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/>
              <a:r>
                <a:rPr lang="en-US" sz="1200" dirty="0" smtClean="0">
                  <a:latin typeface="+mn-lt"/>
                </a:rPr>
                <a:t>E</a:t>
              </a:r>
              <a:r>
                <a:rPr lang="en-US" sz="1200" baseline="-25000" dirty="0" smtClean="0">
                  <a:latin typeface="+mn-lt"/>
                </a:rPr>
                <a:t>2</a:t>
              </a:r>
              <a:endParaRPr lang="en-US" sz="1200" baseline="-25000" dirty="0">
                <a:latin typeface="+mn-lt"/>
              </a:endParaRPr>
            </a:p>
          </p:txBody>
        </p:sp>
        <p:sp>
          <p:nvSpPr>
            <p:cNvPr id="104" name="Text Box 53"/>
            <p:cNvSpPr txBox="1">
              <a:spLocks noChangeArrowheads="1"/>
            </p:cNvSpPr>
            <p:nvPr/>
          </p:nvSpPr>
          <p:spPr bwMode="auto">
            <a:xfrm>
              <a:off x="3015436" y="6174357"/>
              <a:ext cx="32154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/>
              <a:r>
                <a:rPr lang="en-US" sz="1200" dirty="0" smtClean="0">
                  <a:latin typeface="+mn-lt"/>
                </a:rPr>
                <a:t>S</a:t>
              </a:r>
              <a:r>
                <a:rPr lang="en-US" sz="1200" baseline="-25000" dirty="0" smtClean="0">
                  <a:latin typeface="+mn-lt"/>
                </a:rPr>
                <a:t>1</a:t>
              </a:r>
              <a:endParaRPr lang="en-US" sz="1200" baseline="-25000" dirty="0">
                <a:latin typeface="+mn-lt"/>
              </a:endParaRPr>
            </a:p>
          </p:txBody>
        </p:sp>
        <p:sp>
          <p:nvSpPr>
            <p:cNvPr id="105" name="Text Box 53"/>
            <p:cNvSpPr txBox="1">
              <a:spLocks noChangeArrowheads="1"/>
            </p:cNvSpPr>
            <p:nvPr/>
          </p:nvSpPr>
          <p:spPr bwMode="auto">
            <a:xfrm>
              <a:off x="3766995" y="6174357"/>
              <a:ext cx="31290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/>
              <a:r>
                <a:rPr lang="en-US" sz="1200" dirty="0" smtClean="0">
                  <a:latin typeface="+mn-lt"/>
                </a:rPr>
                <a:t>S</a:t>
              </a:r>
              <a:r>
                <a:rPr lang="en-US" sz="1200" baseline="-25000" dirty="0" smtClean="0">
                  <a:latin typeface="+mn-lt"/>
                </a:rPr>
                <a:t>2</a:t>
              </a:r>
              <a:endParaRPr lang="en-US" sz="1200" baseline="-25000" dirty="0">
                <a:latin typeface="+mn-lt"/>
              </a:endParaRPr>
            </a:p>
          </p:txBody>
        </p:sp>
        <p:cxnSp>
          <p:nvCxnSpPr>
            <p:cNvPr id="138" name="AutoShape 65"/>
            <p:cNvCxnSpPr>
              <a:cxnSpLocks noChangeShapeType="1"/>
              <a:stCxn id="8" idx="2"/>
              <a:endCxn id="58" idx="0"/>
            </p:cNvCxnSpPr>
            <p:nvPr/>
          </p:nvCxnSpPr>
          <p:spPr bwMode="auto">
            <a:xfrm>
              <a:off x="2951169" y="5063683"/>
              <a:ext cx="203311" cy="755993"/>
            </a:xfrm>
            <a:prstGeom prst="straightConnector1">
              <a:avLst/>
            </a:prstGeom>
            <a:noFill/>
            <a:ln w="19050">
              <a:solidFill>
                <a:schemeClr val="accent4"/>
              </a:solidFill>
              <a:round/>
              <a:headEnd/>
              <a:tailEnd/>
            </a:ln>
            <a:effectLst/>
          </p:spPr>
        </p:cxnSp>
      </p:grpSp>
      <p:grpSp>
        <p:nvGrpSpPr>
          <p:cNvPr id="149" name="קבוצה 148"/>
          <p:cNvGrpSpPr/>
          <p:nvPr/>
        </p:nvGrpSpPr>
        <p:grpSpPr>
          <a:xfrm>
            <a:off x="4938839" y="4069760"/>
            <a:ext cx="3117999" cy="2448436"/>
            <a:chOff x="4938839" y="4069760"/>
            <a:chExt cx="3117999" cy="2448436"/>
          </a:xfrm>
        </p:grpSpPr>
        <p:sp>
          <p:nvSpPr>
            <p:cNvPr id="106" name="Rectangle 50"/>
            <p:cNvSpPr>
              <a:spLocks noChangeArrowheads="1"/>
            </p:cNvSpPr>
            <p:nvPr/>
          </p:nvSpPr>
          <p:spPr bwMode="auto">
            <a:xfrm>
              <a:off x="4938839" y="4799117"/>
              <a:ext cx="27443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eaLnBrk="0" hangingPunct="0"/>
              <a:r>
                <a:rPr lang="en-US" sz="1200" b="1" dirty="0" smtClean="0">
                  <a:solidFill>
                    <a:schemeClr val="accent1"/>
                  </a:solidFill>
                  <a:latin typeface="+mn-lt"/>
                </a:rPr>
                <a:t>if</a:t>
              </a:r>
              <a:endParaRPr lang="en-US" sz="1200" b="1" dirty="0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107" name="Text Box 51"/>
            <p:cNvSpPr txBox="1">
              <a:spLocks noChangeArrowheads="1"/>
            </p:cNvSpPr>
            <p:nvPr/>
          </p:nvSpPr>
          <p:spPr bwMode="auto">
            <a:xfrm>
              <a:off x="5736064" y="4069760"/>
              <a:ext cx="25537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/>
              <a:r>
                <a:rPr lang="en-US" sz="1200" dirty="0" smtClean="0">
                  <a:latin typeface="+mn-lt"/>
                  <a:cs typeface="+mj-cs"/>
                </a:rPr>
                <a:t>S</a:t>
              </a:r>
              <a:endParaRPr lang="en-US" sz="1200" dirty="0">
                <a:latin typeface="+mn-lt"/>
                <a:cs typeface="+mj-cs"/>
              </a:endParaRPr>
            </a:p>
          </p:txBody>
        </p:sp>
        <p:sp>
          <p:nvSpPr>
            <p:cNvPr id="108" name="Text Box 53"/>
            <p:cNvSpPr txBox="1">
              <a:spLocks noChangeArrowheads="1"/>
            </p:cNvSpPr>
            <p:nvPr/>
          </p:nvSpPr>
          <p:spPr bwMode="auto">
            <a:xfrm>
              <a:off x="6705889" y="4799117"/>
              <a:ext cx="25537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/>
              <a:r>
                <a:rPr lang="en-US" sz="1200" dirty="0" smtClean="0">
                  <a:latin typeface="+mn-lt"/>
                  <a:cs typeface="+mj-cs"/>
                </a:rPr>
                <a:t>S</a:t>
              </a:r>
              <a:endParaRPr lang="en-US" sz="1200" dirty="0">
                <a:latin typeface="+mn-lt"/>
                <a:cs typeface="+mj-cs"/>
              </a:endParaRPr>
            </a:p>
          </p:txBody>
        </p:sp>
        <p:sp>
          <p:nvSpPr>
            <p:cNvPr id="109" name="Text Box 54"/>
            <p:cNvSpPr txBox="1">
              <a:spLocks noChangeArrowheads="1"/>
            </p:cNvSpPr>
            <p:nvPr/>
          </p:nvSpPr>
          <p:spPr bwMode="auto">
            <a:xfrm>
              <a:off x="5839504" y="4799117"/>
              <a:ext cx="47961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/>
              <a:r>
                <a:rPr lang="en-US" sz="1200" b="1" dirty="0" smtClean="0">
                  <a:solidFill>
                    <a:schemeClr val="accent1"/>
                  </a:solidFill>
                  <a:latin typeface="+mn-lt"/>
                </a:rPr>
                <a:t>then</a:t>
              </a:r>
              <a:endParaRPr lang="en-US" sz="1200" b="1" dirty="0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110" name="Rectangle 57"/>
            <p:cNvSpPr>
              <a:spLocks noChangeArrowheads="1"/>
            </p:cNvSpPr>
            <p:nvPr/>
          </p:nvSpPr>
          <p:spPr bwMode="auto">
            <a:xfrm>
              <a:off x="6775735" y="5832109"/>
              <a:ext cx="47961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eaLnBrk="0" hangingPunct="0"/>
              <a:r>
                <a:rPr lang="en-US" sz="1200" b="1" dirty="0" smtClean="0">
                  <a:solidFill>
                    <a:schemeClr val="accent1"/>
                  </a:solidFill>
                  <a:latin typeface="+mn-lt"/>
                </a:rPr>
                <a:t>then</a:t>
              </a:r>
              <a:endParaRPr lang="en-US" sz="1200" b="1" dirty="0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111" name="Rectangle 58"/>
            <p:cNvSpPr>
              <a:spLocks noChangeArrowheads="1"/>
            </p:cNvSpPr>
            <p:nvPr/>
          </p:nvSpPr>
          <p:spPr bwMode="auto">
            <a:xfrm>
              <a:off x="6199336" y="5832109"/>
              <a:ext cx="27443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eaLnBrk="0" hangingPunct="0"/>
              <a:r>
                <a:rPr lang="en-US" sz="1200" b="1" dirty="0" smtClean="0">
                  <a:solidFill>
                    <a:schemeClr val="accent1"/>
                  </a:solidFill>
                  <a:latin typeface="+mn-lt"/>
                </a:rPr>
                <a:t>if</a:t>
              </a:r>
              <a:endParaRPr lang="en-US" sz="1200" b="1" dirty="0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112" name="Rectangle 59"/>
            <p:cNvSpPr>
              <a:spLocks noChangeArrowheads="1"/>
            </p:cNvSpPr>
            <p:nvPr/>
          </p:nvSpPr>
          <p:spPr bwMode="auto">
            <a:xfrm>
              <a:off x="7205541" y="4797152"/>
              <a:ext cx="43879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eaLnBrk="0" hangingPunct="0"/>
              <a:r>
                <a:rPr lang="en-US" sz="1200" b="1" dirty="0" smtClean="0">
                  <a:solidFill>
                    <a:schemeClr val="accent1"/>
                  </a:solidFill>
                  <a:latin typeface="+mn-lt"/>
                </a:rPr>
                <a:t>else</a:t>
              </a:r>
              <a:endParaRPr lang="en-US" sz="1200" b="1" dirty="0">
                <a:solidFill>
                  <a:schemeClr val="accent1"/>
                </a:solidFill>
                <a:latin typeface="+mn-lt"/>
              </a:endParaRPr>
            </a:p>
          </p:txBody>
        </p:sp>
        <p:cxnSp>
          <p:nvCxnSpPr>
            <p:cNvPr id="113" name="AutoShape 60"/>
            <p:cNvCxnSpPr>
              <a:cxnSpLocks noChangeShapeType="1"/>
              <a:stCxn id="107" idx="2"/>
              <a:endCxn id="106" idx="0"/>
            </p:cNvCxnSpPr>
            <p:nvPr/>
          </p:nvCxnSpPr>
          <p:spPr bwMode="auto">
            <a:xfrm flipH="1">
              <a:off x="5076056" y="4346759"/>
              <a:ext cx="787695" cy="452358"/>
            </a:xfrm>
            <a:prstGeom prst="straightConnector1">
              <a:avLst/>
            </a:prstGeom>
            <a:noFill/>
            <a:ln w="19050">
              <a:solidFill>
                <a:schemeClr val="accent4"/>
              </a:solidFill>
              <a:round/>
              <a:headEnd/>
              <a:tailEnd/>
            </a:ln>
            <a:effectLst/>
          </p:spPr>
        </p:cxnSp>
        <p:cxnSp>
          <p:nvCxnSpPr>
            <p:cNvPr id="114" name="AutoShape 61"/>
            <p:cNvCxnSpPr>
              <a:cxnSpLocks noChangeShapeType="1"/>
              <a:stCxn id="107" idx="2"/>
              <a:endCxn id="109" idx="0"/>
            </p:cNvCxnSpPr>
            <p:nvPr/>
          </p:nvCxnSpPr>
          <p:spPr bwMode="auto">
            <a:xfrm>
              <a:off x="5863751" y="4346759"/>
              <a:ext cx="215562" cy="452358"/>
            </a:xfrm>
            <a:prstGeom prst="straightConnector1">
              <a:avLst/>
            </a:prstGeom>
            <a:noFill/>
            <a:ln w="19050">
              <a:solidFill>
                <a:schemeClr val="accent4"/>
              </a:solidFill>
              <a:round/>
              <a:headEnd/>
              <a:tailEnd/>
            </a:ln>
            <a:effectLst/>
          </p:spPr>
        </p:cxnSp>
        <p:cxnSp>
          <p:nvCxnSpPr>
            <p:cNvPr id="115" name="AutoShape 62"/>
            <p:cNvCxnSpPr>
              <a:cxnSpLocks noChangeShapeType="1"/>
              <a:stCxn id="107" idx="2"/>
              <a:endCxn id="108" idx="0"/>
            </p:cNvCxnSpPr>
            <p:nvPr/>
          </p:nvCxnSpPr>
          <p:spPr bwMode="auto">
            <a:xfrm>
              <a:off x="5863751" y="4346759"/>
              <a:ext cx="969825" cy="452358"/>
            </a:xfrm>
            <a:prstGeom prst="straightConnector1">
              <a:avLst/>
            </a:prstGeom>
            <a:noFill/>
            <a:ln w="19050">
              <a:solidFill>
                <a:schemeClr val="accent4"/>
              </a:solidFill>
              <a:round/>
              <a:headEnd/>
              <a:tailEnd/>
            </a:ln>
            <a:effectLst/>
          </p:spPr>
        </p:cxnSp>
        <p:cxnSp>
          <p:nvCxnSpPr>
            <p:cNvPr id="116" name="AutoShape 63"/>
            <p:cNvCxnSpPr>
              <a:cxnSpLocks noChangeShapeType="1"/>
              <a:stCxn id="108" idx="2"/>
              <a:endCxn id="111" idx="0"/>
            </p:cNvCxnSpPr>
            <p:nvPr/>
          </p:nvCxnSpPr>
          <p:spPr bwMode="auto">
            <a:xfrm flipH="1">
              <a:off x="6336553" y="5076116"/>
              <a:ext cx="497023" cy="755993"/>
            </a:xfrm>
            <a:prstGeom prst="straightConnector1">
              <a:avLst/>
            </a:prstGeom>
            <a:noFill/>
            <a:ln w="19050">
              <a:solidFill>
                <a:schemeClr val="accent4"/>
              </a:solidFill>
              <a:round/>
              <a:headEnd/>
              <a:tailEnd/>
            </a:ln>
            <a:effectLst/>
          </p:spPr>
        </p:cxnSp>
        <p:cxnSp>
          <p:nvCxnSpPr>
            <p:cNvPr id="117" name="AutoShape 64"/>
            <p:cNvCxnSpPr>
              <a:cxnSpLocks noChangeShapeType="1"/>
              <a:stCxn id="108" idx="2"/>
              <a:endCxn id="110" idx="0"/>
            </p:cNvCxnSpPr>
            <p:nvPr/>
          </p:nvCxnSpPr>
          <p:spPr bwMode="auto">
            <a:xfrm>
              <a:off x="6833576" y="5076116"/>
              <a:ext cx="181968" cy="755993"/>
            </a:xfrm>
            <a:prstGeom prst="straightConnector1">
              <a:avLst/>
            </a:prstGeom>
            <a:noFill/>
            <a:ln w="19050">
              <a:solidFill>
                <a:schemeClr val="accent4"/>
              </a:solidFill>
              <a:round/>
              <a:headEnd/>
              <a:tailEnd/>
            </a:ln>
            <a:effectLst/>
          </p:spPr>
        </p:cxnSp>
        <p:cxnSp>
          <p:nvCxnSpPr>
            <p:cNvPr id="118" name="AutoShape 65"/>
            <p:cNvCxnSpPr>
              <a:cxnSpLocks noChangeShapeType="1"/>
              <a:stCxn id="107" idx="2"/>
              <a:endCxn id="112" idx="0"/>
            </p:cNvCxnSpPr>
            <p:nvPr/>
          </p:nvCxnSpPr>
          <p:spPr bwMode="auto">
            <a:xfrm>
              <a:off x="5863751" y="4346759"/>
              <a:ext cx="1561186" cy="450393"/>
            </a:xfrm>
            <a:prstGeom prst="straightConnector1">
              <a:avLst/>
            </a:prstGeom>
            <a:noFill/>
            <a:ln w="19050">
              <a:solidFill>
                <a:schemeClr val="accent4"/>
              </a:solidFill>
              <a:round/>
              <a:headEnd/>
              <a:tailEnd/>
            </a:ln>
            <a:effectLst/>
          </p:spPr>
        </p:cxnSp>
        <p:sp>
          <p:nvSpPr>
            <p:cNvPr id="119" name="Text Box 53"/>
            <p:cNvSpPr txBox="1">
              <a:spLocks noChangeArrowheads="1"/>
            </p:cNvSpPr>
            <p:nvPr/>
          </p:nvSpPr>
          <p:spPr bwMode="auto">
            <a:xfrm>
              <a:off x="6485230" y="5832109"/>
              <a:ext cx="25980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/>
              <a:r>
                <a:rPr lang="en-US" sz="1200" dirty="0" smtClean="0">
                  <a:latin typeface="+mn-lt"/>
                  <a:cs typeface="+mj-cs"/>
                </a:rPr>
                <a:t>E</a:t>
              </a:r>
              <a:endParaRPr lang="en-US" sz="1200" dirty="0">
                <a:latin typeface="+mn-lt"/>
                <a:cs typeface="+mj-cs"/>
              </a:endParaRPr>
            </a:p>
          </p:txBody>
        </p:sp>
        <p:sp>
          <p:nvSpPr>
            <p:cNvPr id="120" name="Text Box 53"/>
            <p:cNvSpPr txBox="1">
              <a:spLocks noChangeArrowheads="1"/>
            </p:cNvSpPr>
            <p:nvPr/>
          </p:nvSpPr>
          <p:spPr bwMode="auto">
            <a:xfrm>
              <a:off x="7288268" y="5832109"/>
              <a:ext cx="25537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/>
              <a:r>
                <a:rPr lang="en-US" sz="1200" dirty="0" smtClean="0">
                  <a:latin typeface="+mn-lt"/>
                  <a:cs typeface="+mj-cs"/>
                </a:rPr>
                <a:t>S</a:t>
              </a:r>
              <a:endParaRPr lang="en-US" sz="1200" dirty="0">
                <a:latin typeface="+mn-lt"/>
                <a:cs typeface="+mj-cs"/>
              </a:endParaRPr>
            </a:p>
          </p:txBody>
        </p:sp>
        <p:sp>
          <p:nvSpPr>
            <p:cNvPr id="121" name="Text Box 53"/>
            <p:cNvSpPr txBox="1">
              <a:spLocks noChangeArrowheads="1"/>
            </p:cNvSpPr>
            <p:nvPr/>
          </p:nvSpPr>
          <p:spPr bwMode="auto">
            <a:xfrm>
              <a:off x="7673616" y="4797152"/>
              <a:ext cx="25537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/>
              <a:r>
                <a:rPr lang="en-US" sz="1200" dirty="0" smtClean="0">
                  <a:latin typeface="+mn-lt"/>
                  <a:cs typeface="+mj-cs"/>
                </a:rPr>
                <a:t>S</a:t>
              </a:r>
              <a:endParaRPr lang="en-US" sz="1200" dirty="0">
                <a:latin typeface="+mn-lt"/>
                <a:cs typeface="+mj-cs"/>
              </a:endParaRPr>
            </a:p>
          </p:txBody>
        </p:sp>
        <p:sp>
          <p:nvSpPr>
            <p:cNvPr id="122" name="משולש שווה שוקיים 121"/>
            <p:cNvSpPr/>
            <p:nvPr/>
          </p:nvSpPr>
          <p:spPr>
            <a:xfrm>
              <a:off x="6372256" y="6122196"/>
              <a:ext cx="504000" cy="396000"/>
            </a:xfrm>
            <a:prstGeom prst="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l" rtl="0"/>
              <a:endParaRPr lang="he-IL" sz="16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123" name="משולש שווה שוקיים 122"/>
            <p:cNvSpPr/>
            <p:nvPr/>
          </p:nvSpPr>
          <p:spPr>
            <a:xfrm>
              <a:off x="7164344" y="6122196"/>
              <a:ext cx="504000" cy="396000"/>
            </a:xfrm>
            <a:prstGeom prst="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l" rtl="0"/>
              <a:endParaRPr lang="he-IL" sz="16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124" name="משולש שווה שוקיים 123"/>
            <p:cNvSpPr/>
            <p:nvPr/>
          </p:nvSpPr>
          <p:spPr>
            <a:xfrm>
              <a:off x="7552838" y="5087239"/>
              <a:ext cx="504000" cy="396000"/>
            </a:xfrm>
            <a:prstGeom prst="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l" rtl="0"/>
              <a:endParaRPr lang="he-IL" sz="1600" dirty="0" smtClean="0">
                <a:solidFill>
                  <a:schemeClr val="tx1"/>
                </a:solidFill>
              </a:endParaRPr>
            </a:p>
          </p:txBody>
        </p:sp>
        <p:cxnSp>
          <p:nvCxnSpPr>
            <p:cNvPr id="125" name="AutoShape 65"/>
            <p:cNvCxnSpPr>
              <a:cxnSpLocks noChangeShapeType="1"/>
              <a:stCxn id="107" idx="2"/>
              <a:endCxn id="121" idx="0"/>
            </p:cNvCxnSpPr>
            <p:nvPr/>
          </p:nvCxnSpPr>
          <p:spPr bwMode="auto">
            <a:xfrm>
              <a:off x="5863751" y="4346759"/>
              <a:ext cx="1937552" cy="450393"/>
            </a:xfrm>
            <a:prstGeom prst="straightConnector1">
              <a:avLst/>
            </a:prstGeom>
            <a:noFill/>
            <a:ln w="19050">
              <a:solidFill>
                <a:schemeClr val="accent4"/>
              </a:solidFill>
              <a:round/>
              <a:headEnd/>
              <a:tailEnd/>
            </a:ln>
            <a:effectLst/>
          </p:spPr>
        </p:cxnSp>
        <p:sp>
          <p:nvSpPr>
            <p:cNvPr id="126" name="Text Box 53"/>
            <p:cNvSpPr txBox="1">
              <a:spLocks noChangeArrowheads="1"/>
            </p:cNvSpPr>
            <p:nvPr/>
          </p:nvSpPr>
          <p:spPr bwMode="auto">
            <a:xfrm>
              <a:off x="5323675" y="4799117"/>
              <a:ext cx="25980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/>
              <a:r>
                <a:rPr lang="en-US" sz="1200" dirty="0" smtClean="0">
                  <a:latin typeface="+mn-lt"/>
                  <a:cs typeface="+mj-cs"/>
                </a:rPr>
                <a:t>E</a:t>
              </a:r>
              <a:endParaRPr lang="en-US" sz="1200" dirty="0">
                <a:latin typeface="+mn-lt"/>
                <a:cs typeface="+mj-cs"/>
              </a:endParaRPr>
            </a:p>
          </p:txBody>
        </p:sp>
        <p:sp>
          <p:nvSpPr>
            <p:cNvPr id="127" name="משולש שווה שוקיים 126"/>
            <p:cNvSpPr/>
            <p:nvPr/>
          </p:nvSpPr>
          <p:spPr>
            <a:xfrm>
              <a:off x="5199081" y="5069234"/>
              <a:ext cx="504322" cy="397475"/>
            </a:xfrm>
            <a:prstGeom prst="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l" rtl="0"/>
              <a:endParaRPr lang="he-IL" sz="1600" dirty="0" smtClean="0">
                <a:solidFill>
                  <a:schemeClr val="tx1"/>
                </a:solidFill>
              </a:endParaRPr>
            </a:p>
          </p:txBody>
        </p:sp>
        <p:cxnSp>
          <p:nvCxnSpPr>
            <p:cNvPr id="128" name="AutoShape 61"/>
            <p:cNvCxnSpPr>
              <a:cxnSpLocks noChangeShapeType="1"/>
              <a:stCxn id="107" idx="2"/>
              <a:endCxn id="126" idx="0"/>
            </p:cNvCxnSpPr>
            <p:nvPr/>
          </p:nvCxnSpPr>
          <p:spPr bwMode="auto">
            <a:xfrm flipH="1">
              <a:off x="5453579" y="4346759"/>
              <a:ext cx="410172" cy="452358"/>
            </a:xfrm>
            <a:prstGeom prst="straightConnector1">
              <a:avLst/>
            </a:prstGeom>
            <a:noFill/>
            <a:ln w="19050">
              <a:solidFill>
                <a:schemeClr val="accent4"/>
              </a:solidFill>
              <a:round/>
              <a:headEnd/>
              <a:tailEnd/>
            </a:ln>
            <a:effectLst/>
          </p:spPr>
        </p:cxnSp>
        <p:sp>
          <p:nvSpPr>
            <p:cNvPr id="129" name="Text Box 53"/>
            <p:cNvSpPr txBox="1">
              <a:spLocks noChangeArrowheads="1"/>
            </p:cNvSpPr>
            <p:nvPr/>
          </p:nvSpPr>
          <p:spPr bwMode="auto">
            <a:xfrm>
              <a:off x="5311783" y="5142882"/>
              <a:ext cx="31290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/>
              <a:r>
                <a:rPr lang="en-US" sz="1200" dirty="0" smtClean="0">
                  <a:latin typeface="+mn-lt"/>
                </a:rPr>
                <a:t>E</a:t>
              </a:r>
              <a:r>
                <a:rPr lang="en-US" sz="1200" baseline="-25000" dirty="0" smtClean="0">
                  <a:latin typeface="+mn-lt"/>
                </a:rPr>
                <a:t>1</a:t>
              </a:r>
              <a:endParaRPr lang="en-US" sz="1200" baseline="-25000" dirty="0">
                <a:latin typeface="+mn-lt"/>
              </a:endParaRPr>
            </a:p>
          </p:txBody>
        </p:sp>
        <p:cxnSp>
          <p:nvCxnSpPr>
            <p:cNvPr id="130" name="AutoShape 64"/>
            <p:cNvCxnSpPr>
              <a:cxnSpLocks noChangeShapeType="1"/>
              <a:stCxn id="108" idx="2"/>
              <a:endCxn id="119" idx="0"/>
            </p:cNvCxnSpPr>
            <p:nvPr/>
          </p:nvCxnSpPr>
          <p:spPr bwMode="auto">
            <a:xfrm flipH="1">
              <a:off x="6615134" y="5076116"/>
              <a:ext cx="218442" cy="755993"/>
            </a:xfrm>
            <a:prstGeom prst="straightConnector1">
              <a:avLst/>
            </a:prstGeom>
            <a:noFill/>
            <a:ln w="19050">
              <a:solidFill>
                <a:schemeClr val="accent4"/>
              </a:solidFill>
              <a:round/>
              <a:headEnd/>
              <a:tailEnd/>
            </a:ln>
            <a:effectLst/>
          </p:spPr>
        </p:cxnSp>
        <p:sp>
          <p:nvSpPr>
            <p:cNvPr id="131" name="Text Box 53"/>
            <p:cNvSpPr txBox="1">
              <a:spLocks noChangeArrowheads="1"/>
            </p:cNvSpPr>
            <p:nvPr/>
          </p:nvSpPr>
          <p:spPr bwMode="auto">
            <a:xfrm>
              <a:off x="6480090" y="6186790"/>
              <a:ext cx="31290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/>
              <a:r>
                <a:rPr lang="en-US" sz="1200" dirty="0" smtClean="0">
                  <a:latin typeface="+mn-lt"/>
                </a:rPr>
                <a:t>E</a:t>
              </a:r>
              <a:r>
                <a:rPr lang="en-US" sz="1200" baseline="-25000" dirty="0" smtClean="0">
                  <a:latin typeface="+mn-lt"/>
                </a:rPr>
                <a:t>2</a:t>
              </a:r>
              <a:endParaRPr lang="en-US" sz="1200" baseline="-25000" dirty="0">
                <a:latin typeface="+mn-lt"/>
              </a:endParaRPr>
            </a:p>
          </p:txBody>
        </p:sp>
        <p:sp>
          <p:nvSpPr>
            <p:cNvPr id="132" name="Text Box 53"/>
            <p:cNvSpPr txBox="1">
              <a:spLocks noChangeArrowheads="1"/>
            </p:cNvSpPr>
            <p:nvPr/>
          </p:nvSpPr>
          <p:spPr bwMode="auto">
            <a:xfrm>
              <a:off x="7276911" y="6186790"/>
              <a:ext cx="32154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/>
              <a:r>
                <a:rPr lang="en-US" sz="1200" dirty="0" smtClean="0">
                  <a:latin typeface="+mn-lt"/>
                </a:rPr>
                <a:t>S</a:t>
              </a:r>
              <a:r>
                <a:rPr lang="en-US" sz="1200" baseline="-25000" dirty="0" smtClean="0">
                  <a:latin typeface="+mn-lt"/>
                </a:rPr>
                <a:t>1</a:t>
              </a:r>
              <a:endParaRPr lang="en-US" sz="1200" baseline="-25000" dirty="0">
                <a:latin typeface="+mn-lt"/>
              </a:endParaRPr>
            </a:p>
          </p:txBody>
        </p:sp>
        <p:sp>
          <p:nvSpPr>
            <p:cNvPr id="133" name="Text Box 53"/>
            <p:cNvSpPr txBox="1">
              <a:spLocks noChangeArrowheads="1"/>
            </p:cNvSpPr>
            <p:nvPr/>
          </p:nvSpPr>
          <p:spPr bwMode="auto">
            <a:xfrm>
              <a:off x="7661088" y="5151833"/>
              <a:ext cx="31290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/>
              <a:r>
                <a:rPr lang="en-US" sz="1200" dirty="0" smtClean="0">
                  <a:latin typeface="+mn-lt"/>
                </a:rPr>
                <a:t>S</a:t>
              </a:r>
              <a:r>
                <a:rPr lang="en-US" sz="1200" baseline="-25000" dirty="0" smtClean="0">
                  <a:latin typeface="+mn-lt"/>
                </a:rPr>
                <a:t>2</a:t>
              </a:r>
              <a:endParaRPr lang="en-US" sz="1200" baseline="-25000" dirty="0">
                <a:latin typeface="+mn-lt"/>
              </a:endParaRPr>
            </a:p>
          </p:txBody>
        </p:sp>
        <p:cxnSp>
          <p:nvCxnSpPr>
            <p:cNvPr id="141" name="AutoShape 64"/>
            <p:cNvCxnSpPr>
              <a:cxnSpLocks noChangeShapeType="1"/>
              <a:stCxn id="108" idx="2"/>
              <a:endCxn id="120" idx="0"/>
            </p:cNvCxnSpPr>
            <p:nvPr/>
          </p:nvCxnSpPr>
          <p:spPr bwMode="auto">
            <a:xfrm>
              <a:off x="6833576" y="5076116"/>
              <a:ext cx="582379" cy="755993"/>
            </a:xfrm>
            <a:prstGeom prst="straightConnector1">
              <a:avLst/>
            </a:prstGeom>
            <a:noFill/>
            <a:ln w="19050">
              <a:solidFill>
                <a:schemeClr val="accent4"/>
              </a:solidFill>
              <a:round/>
              <a:headEnd/>
              <a:tailEnd/>
            </a:ln>
            <a:effectLst/>
          </p:spPr>
        </p:cxnSp>
      </p:grpSp>
      <p:sp>
        <p:nvSpPr>
          <p:cNvPr id="144" name="Text Box 48"/>
          <p:cNvSpPr txBox="1">
            <a:spLocks noChangeArrowheads="1"/>
          </p:cNvSpPr>
          <p:nvPr/>
        </p:nvSpPr>
        <p:spPr bwMode="auto">
          <a:xfrm>
            <a:off x="1050085" y="3645024"/>
            <a:ext cx="3024085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 sz="1800" b="1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if</a:t>
            </a:r>
            <a:r>
              <a:rPr lang="en-US" sz="1800" b="1" dirty="0" smtClean="0">
                <a:latin typeface="+mn-lt"/>
                <a:cs typeface="Times New Roman" pitchFamily="18" charset="0"/>
              </a:rPr>
              <a:t> </a:t>
            </a:r>
            <a:r>
              <a:rPr lang="en-US" sz="1800" dirty="0" smtClean="0">
                <a:latin typeface="+mn-lt"/>
                <a:cs typeface="Times New Roman" pitchFamily="18" charset="0"/>
              </a:rPr>
              <a:t>E</a:t>
            </a:r>
            <a:r>
              <a:rPr lang="en-US" sz="1800" baseline="-25000" dirty="0" smtClean="0">
                <a:latin typeface="+mn-lt"/>
                <a:cs typeface="Times New Roman" pitchFamily="18" charset="0"/>
              </a:rPr>
              <a:t>1</a:t>
            </a:r>
            <a:r>
              <a:rPr lang="en-US" sz="1800" b="1" dirty="0" smtClean="0">
                <a:latin typeface="+mn-lt"/>
                <a:cs typeface="Times New Roman" pitchFamily="18" charset="0"/>
              </a:rPr>
              <a:t> </a:t>
            </a:r>
            <a:r>
              <a:rPr lang="en-US" sz="1800" b="1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then </a:t>
            </a:r>
            <a:r>
              <a:rPr lang="en-US" sz="18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(</a:t>
            </a:r>
            <a:r>
              <a:rPr lang="en-US" sz="1800" b="1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if</a:t>
            </a:r>
            <a:r>
              <a:rPr lang="en-US" sz="1800" b="1" dirty="0" smtClean="0">
                <a:latin typeface="+mn-lt"/>
                <a:cs typeface="Times New Roman" pitchFamily="18" charset="0"/>
              </a:rPr>
              <a:t> </a:t>
            </a:r>
            <a:r>
              <a:rPr lang="en-US" sz="1800" dirty="0" smtClean="0">
                <a:latin typeface="+mn-lt"/>
                <a:cs typeface="Times New Roman" pitchFamily="18" charset="0"/>
              </a:rPr>
              <a:t>E</a:t>
            </a:r>
            <a:r>
              <a:rPr lang="en-US" sz="1800" baseline="-25000" dirty="0" smtClean="0">
                <a:latin typeface="+mn-lt"/>
                <a:cs typeface="Times New Roman" pitchFamily="18" charset="0"/>
              </a:rPr>
              <a:t>2</a:t>
            </a:r>
            <a:r>
              <a:rPr lang="en-US" sz="1800" b="1" dirty="0" smtClean="0">
                <a:latin typeface="+mn-lt"/>
                <a:cs typeface="Times New Roman" pitchFamily="18" charset="0"/>
              </a:rPr>
              <a:t> </a:t>
            </a:r>
            <a:r>
              <a:rPr lang="en-US" sz="1800" b="1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then</a:t>
            </a:r>
            <a:r>
              <a:rPr lang="en-US" sz="1800" b="1" dirty="0" smtClean="0">
                <a:latin typeface="+mn-lt"/>
                <a:cs typeface="Times New Roman" pitchFamily="18" charset="0"/>
              </a:rPr>
              <a:t> </a:t>
            </a:r>
            <a:r>
              <a:rPr lang="en-US" sz="1800" dirty="0" smtClean="0">
                <a:latin typeface="+mn-lt"/>
                <a:cs typeface="Times New Roman" pitchFamily="18" charset="0"/>
              </a:rPr>
              <a:t>S</a:t>
            </a:r>
            <a:r>
              <a:rPr lang="en-US" sz="1800" baseline="-25000" dirty="0" smtClean="0">
                <a:latin typeface="+mn-lt"/>
                <a:cs typeface="Times New Roman" pitchFamily="18" charset="0"/>
              </a:rPr>
              <a:t>1</a:t>
            </a:r>
            <a:r>
              <a:rPr lang="en-US" sz="1800" b="1" dirty="0" smtClean="0">
                <a:latin typeface="+mn-lt"/>
                <a:cs typeface="Times New Roman" pitchFamily="18" charset="0"/>
              </a:rPr>
              <a:t> </a:t>
            </a:r>
            <a:r>
              <a:rPr lang="en-US" sz="1800" b="1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else</a:t>
            </a:r>
            <a:r>
              <a:rPr lang="en-US" sz="1800" dirty="0" smtClean="0">
                <a:latin typeface="+mn-lt"/>
                <a:cs typeface="Times New Roman" pitchFamily="18" charset="0"/>
              </a:rPr>
              <a:t> S</a:t>
            </a:r>
            <a:r>
              <a:rPr lang="en-US" sz="1800" baseline="-25000" dirty="0" smtClean="0">
                <a:latin typeface="+mn-lt"/>
                <a:cs typeface="Times New Roman" pitchFamily="18" charset="0"/>
              </a:rPr>
              <a:t>2</a:t>
            </a:r>
            <a:r>
              <a:rPr lang="en-US" sz="18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)</a:t>
            </a:r>
            <a:endParaRPr lang="en-US" sz="1800" baseline="-25000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45" name="Text Box 48"/>
          <p:cNvSpPr txBox="1">
            <a:spLocks noChangeArrowheads="1"/>
          </p:cNvSpPr>
          <p:nvPr/>
        </p:nvSpPr>
        <p:spPr bwMode="auto">
          <a:xfrm>
            <a:off x="4932040" y="3645024"/>
            <a:ext cx="3024085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 sz="1800" b="1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if</a:t>
            </a:r>
            <a:r>
              <a:rPr lang="en-US" sz="1800" b="1" dirty="0" smtClean="0">
                <a:latin typeface="+mn-lt"/>
                <a:cs typeface="Times New Roman" pitchFamily="18" charset="0"/>
              </a:rPr>
              <a:t> </a:t>
            </a:r>
            <a:r>
              <a:rPr lang="en-US" sz="1800" dirty="0" smtClean="0">
                <a:latin typeface="+mn-lt"/>
                <a:cs typeface="Times New Roman" pitchFamily="18" charset="0"/>
              </a:rPr>
              <a:t>E</a:t>
            </a:r>
            <a:r>
              <a:rPr lang="en-US" sz="1800" baseline="-25000" dirty="0" smtClean="0">
                <a:latin typeface="+mn-lt"/>
                <a:cs typeface="Times New Roman" pitchFamily="18" charset="0"/>
              </a:rPr>
              <a:t>1</a:t>
            </a:r>
            <a:r>
              <a:rPr lang="en-US" sz="1800" b="1" dirty="0" smtClean="0">
                <a:latin typeface="+mn-lt"/>
                <a:cs typeface="Times New Roman" pitchFamily="18" charset="0"/>
              </a:rPr>
              <a:t> </a:t>
            </a:r>
            <a:r>
              <a:rPr lang="en-US" sz="1800" b="1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then </a:t>
            </a:r>
            <a:r>
              <a:rPr lang="en-US" sz="18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(</a:t>
            </a:r>
            <a:r>
              <a:rPr lang="en-US" sz="1800" b="1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if</a:t>
            </a:r>
            <a:r>
              <a:rPr lang="en-US" sz="1800" b="1" dirty="0" smtClean="0">
                <a:latin typeface="+mn-lt"/>
                <a:cs typeface="Times New Roman" pitchFamily="18" charset="0"/>
              </a:rPr>
              <a:t> </a:t>
            </a:r>
            <a:r>
              <a:rPr lang="en-US" sz="1800" dirty="0" smtClean="0">
                <a:latin typeface="+mn-lt"/>
                <a:cs typeface="Times New Roman" pitchFamily="18" charset="0"/>
              </a:rPr>
              <a:t>E</a:t>
            </a:r>
            <a:r>
              <a:rPr lang="en-US" sz="1800" baseline="-25000" dirty="0" smtClean="0">
                <a:latin typeface="+mn-lt"/>
                <a:cs typeface="Times New Roman" pitchFamily="18" charset="0"/>
              </a:rPr>
              <a:t>2</a:t>
            </a:r>
            <a:r>
              <a:rPr lang="en-US" sz="1800" b="1" dirty="0" smtClean="0">
                <a:latin typeface="+mn-lt"/>
                <a:cs typeface="Times New Roman" pitchFamily="18" charset="0"/>
              </a:rPr>
              <a:t> </a:t>
            </a:r>
            <a:r>
              <a:rPr lang="en-US" sz="1800" b="1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then</a:t>
            </a:r>
            <a:r>
              <a:rPr lang="en-US" sz="1800" b="1" dirty="0" smtClean="0">
                <a:latin typeface="+mn-lt"/>
                <a:cs typeface="Times New Roman" pitchFamily="18" charset="0"/>
              </a:rPr>
              <a:t> </a:t>
            </a:r>
            <a:r>
              <a:rPr lang="en-US" sz="1800" dirty="0" smtClean="0">
                <a:latin typeface="+mn-lt"/>
                <a:cs typeface="Times New Roman" pitchFamily="18" charset="0"/>
              </a:rPr>
              <a:t>S</a:t>
            </a:r>
            <a:r>
              <a:rPr lang="en-US" sz="1800" baseline="-25000" dirty="0" smtClean="0">
                <a:latin typeface="+mn-lt"/>
                <a:cs typeface="Times New Roman" pitchFamily="18" charset="0"/>
              </a:rPr>
              <a:t>1</a:t>
            </a:r>
            <a:r>
              <a:rPr lang="en-US" sz="18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)</a:t>
            </a:r>
            <a:r>
              <a:rPr lang="en-US" sz="1800" b="1" dirty="0" smtClean="0">
                <a:latin typeface="+mn-lt"/>
                <a:cs typeface="Times New Roman" pitchFamily="18" charset="0"/>
              </a:rPr>
              <a:t> </a:t>
            </a:r>
            <a:r>
              <a:rPr lang="en-US" sz="1800" b="1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else</a:t>
            </a:r>
            <a:r>
              <a:rPr lang="en-US" sz="1800" dirty="0" smtClean="0">
                <a:latin typeface="+mn-lt"/>
                <a:cs typeface="Times New Roman" pitchFamily="18" charset="0"/>
              </a:rPr>
              <a:t> S</a:t>
            </a:r>
            <a:r>
              <a:rPr lang="en-US" sz="1800" baseline="-25000" dirty="0" smtClean="0">
                <a:latin typeface="+mn-lt"/>
                <a:cs typeface="Times New Roman" pitchFamily="18" charset="0"/>
              </a:rPr>
              <a:t>2</a:t>
            </a:r>
            <a:endParaRPr lang="en-US" sz="1800" baseline="-25000" dirty="0">
              <a:latin typeface="+mn-lt"/>
              <a:cs typeface="Times New Roman" pitchFamily="18" charset="0"/>
            </a:endParaRPr>
          </a:p>
        </p:txBody>
      </p:sp>
      <p:sp>
        <p:nvSpPr>
          <p:cNvPr id="146" name="הסבר מלבני 145"/>
          <p:cNvSpPr/>
          <p:nvPr/>
        </p:nvSpPr>
        <p:spPr>
          <a:xfrm>
            <a:off x="3275856" y="1412776"/>
            <a:ext cx="2736304" cy="936104"/>
          </a:xfrm>
          <a:prstGeom prst="wedgeRectCallout">
            <a:avLst>
              <a:gd name="adj1" fmla="val -99432"/>
              <a:gd name="adj2" fmla="val 18361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r>
              <a:rPr lang="en-US" sz="1800" dirty="0" smtClean="0">
                <a:solidFill>
                  <a:schemeClr val="tx1"/>
                </a:solidFill>
              </a:rPr>
              <a:t>This is what we usually want: match </a:t>
            </a:r>
            <a:r>
              <a:rPr lang="en-US" sz="1800" b="1" dirty="0" smtClean="0">
                <a:solidFill>
                  <a:schemeClr val="accent1"/>
                </a:solidFill>
              </a:rPr>
              <a:t>else</a:t>
            </a:r>
            <a:r>
              <a:rPr lang="en-US" sz="1800" dirty="0" smtClean="0">
                <a:solidFill>
                  <a:schemeClr val="tx1"/>
                </a:solidFill>
              </a:rPr>
              <a:t> to closest 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unmatched </a:t>
            </a:r>
            <a:r>
              <a:rPr lang="en-US" sz="1800" b="1" dirty="0" smtClean="0">
                <a:solidFill>
                  <a:schemeClr val="accent1"/>
                </a:solidFill>
              </a:rPr>
              <a:t>then</a:t>
            </a:r>
            <a:endParaRPr lang="he-IL" sz="1800" b="1" dirty="0" smtClean="0">
              <a:solidFill>
                <a:schemeClr val="accent1"/>
              </a:solidFill>
            </a:endParaRPr>
          </a:p>
        </p:txBody>
      </p:sp>
      <p:sp>
        <p:nvSpPr>
          <p:cNvPr id="147" name="Text Box 48"/>
          <p:cNvSpPr txBox="1">
            <a:spLocks noChangeArrowheads="1"/>
          </p:cNvSpPr>
          <p:nvPr/>
        </p:nvSpPr>
        <p:spPr bwMode="auto">
          <a:xfrm>
            <a:off x="3059832" y="3203684"/>
            <a:ext cx="2880266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 sz="1800" b="1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if</a:t>
            </a:r>
            <a:r>
              <a:rPr lang="en-US" sz="1800" b="1" dirty="0" smtClean="0">
                <a:latin typeface="+mn-lt"/>
                <a:cs typeface="Times New Roman" pitchFamily="18" charset="0"/>
              </a:rPr>
              <a:t> </a:t>
            </a:r>
            <a:r>
              <a:rPr lang="en-US" sz="1800" dirty="0" smtClean="0">
                <a:latin typeface="+mn-lt"/>
                <a:cs typeface="Times New Roman" pitchFamily="18" charset="0"/>
              </a:rPr>
              <a:t>E</a:t>
            </a:r>
            <a:r>
              <a:rPr lang="en-US" sz="1800" baseline="-25000" dirty="0" smtClean="0">
                <a:latin typeface="+mn-lt"/>
                <a:cs typeface="Times New Roman" pitchFamily="18" charset="0"/>
              </a:rPr>
              <a:t>1</a:t>
            </a:r>
            <a:r>
              <a:rPr lang="en-US" sz="1800" b="1" dirty="0" smtClean="0">
                <a:latin typeface="+mn-lt"/>
                <a:cs typeface="Times New Roman" pitchFamily="18" charset="0"/>
              </a:rPr>
              <a:t> </a:t>
            </a:r>
            <a:r>
              <a:rPr lang="en-US" sz="1800" b="1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then if</a:t>
            </a:r>
            <a:r>
              <a:rPr lang="en-US" sz="1800" b="1" dirty="0" smtClean="0">
                <a:latin typeface="+mn-lt"/>
                <a:cs typeface="Times New Roman" pitchFamily="18" charset="0"/>
              </a:rPr>
              <a:t> </a:t>
            </a:r>
            <a:r>
              <a:rPr lang="en-US" sz="1800" dirty="0" smtClean="0">
                <a:latin typeface="+mn-lt"/>
                <a:cs typeface="Times New Roman" pitchFamily="18" charset="0"/>
              </a:rPr>
              <a:t>E</a:t>
            </a:r>
            <a:r>
              <a:rPr lang="en-US" sz="1800" baseline="-25000" dirty="0" smtClean="0">
                <a:latin typeface="+mn-lt"/>
                <a:cs typeface="Times New Roman" pitchFamily="18" charset="0"/>
              </a:rPr>
              <a:t>2</a:t>
            </a:r>
            <a:r>
              <a:rPr lang="en-US" sz="1800" b="1" dirty="0" smtClean="0">
                <a:latin typeface="+mn-lt"/>
                <a:cs typeface="Times New Roman" pitchFamily="18" charset="0"/>
              </a:rPr>
              <a:t> </a:t>
            </a:r>
            <a:r>
              <a:rPr lang="en-US" sz="1800" b="1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then</a:t>
            </a:r>
            <a:r>
              <a:rPr lang="en-US" sz="1800" b="1" dirty="0" smtClean="0">
                <a:latin typeface="+mn-lt"/>
                <a:cs typeface="Times New Roman" pitchFamily="18" charset="0"/>
              </a:rPr>
              <a:t> </a:t>
            </a:r>
            <a:r>
              <a:rPr lang="en-US" sz="1800" dirty="0" smtClean="0">
                <a:latin typeface="+mn-lt"/>
                <a:cs typeface="Times New Roman" pitchFamily="18" charset="0"/>
              </a:rPr>
              <a:t>S</a:t>
            </a:r>
            <a:r>
              <a:rPr lang="en-US" sz="1800" baseline="-25000" dirty="0" smtClean="0">
                <a:latin typeface="+mn-lt"/>
                <a:cs typeface="Times New Roman" pitchFamily="18" charset="0"/>
              </a:rPr>
              <a:t>1</a:t>
            </a:r>
            <a:r>
              <a:rPr lang="en-US" sz="1800" b="1" dirty="0" smtClean="0">
                <a:latin typeface="+mn-lt"/>
                <a:cs typeface="Times New Roman" pitchFamily="18" charset="0"/>
              </a:rPr>
              <a:t> </a:t>
            </a:r>
            <a:r>
              <a:rPr lang="en-US" sz="1800" b="1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else</a:t>
            </a:r>
            <a:r>
              <a:rPr lang="en-US" sz="1800" dirty="0" smtClean="0">
                <a:latin typeface="+mn-lt"/>
                <a:cs typeface="Times New Roman" pitchFamily="18" charset="0"/>
              </a:rPr>
              <a:t> S</a:t>
            </a:r>
            <a:r>
              <a:rPr lang="en-US" sz="1800" baseline="-25000" dirty="0" smtClean="0">
                <a:latin typeface="+mn-lt"/>
                <a:cs typeface="Times New Roman" pitchFamily="18" charset="0"/>
              </a:rPr>
              <a:t>2</a:t>
            </a:r>
            <a:endParaRPr lang="en-US" sz="1800" baseline="-25000" dirty="0">
              <a:latin typeface="+mn-lt"/>
              <a:cs typeface="Times New Roman" pitchFamily="18" charset="0"/>
            </a:endParaRPr>
          </a:p>
        </p:txBody>
      </p:sp>
      <p:pic>
        <p:nvPicPr>
          <p:cNvPr id="150" name="Picture 4" descr="https://encrypted-tbn1.gstatic.com/images?q=tbn:ANd9GcT_NfumM0CT3olSnj8P0F5INlshvqY2YBtmbQ6uuo4WHSpnX_f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28740" y="0"/>
            <a:ext cx="597067" cy="774574"/>
          </a:xfrm>
          <a:prstGeom prst="rect">
            <a:avLst/>
          </a:prstGeom>
          <a:noFill/>
        </p:spPr>
      </p:pic>
      <p:sp>
        <p:nvSpPr>
          <p:cNvPr id="151" name="TextBox 150"/>
          <p:cNvSpPr txBox="1"/>
          <p:nvPr/>
        </p:nvSpPr>
        <p:spPr>
          <a:xfrm>
            <a:off x="8316416" y="764704"/>
            <a:ext cx="76174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rtl="0"/>
            <a:r>
              <a:rPr lang="en-US" sz="1800" dirty="0" smtClean="0"/>
              <a:t>p. 174</a:t>
            </a:r>
            <a:endParaRPr lang="he-IL" sz="1800" dirty="0"/>
          </a:p>
        </p:txBody>
      </p:sp>
      <p:grpSp>
        <p:nvGrpSpPr>
          <p:cNvPr id="73" name="קבוצה 78"/>
          <p:cNvGrpSpPr/>
          <p:nvPr/>
        </p:nvGrpSpPr>
        <p:grpSpPr>
          <a:xfrm>
            <a:off x="5148064" y="4293096"/>
            <a:ext cx="2808312" cy="2160240"/>
            <a:chOff x="5148064" y="4293096"/>
            <a:chExt cx="2808312" cy="2160240"/>
          </a:xfrm>
        </p:grpSpPr>
        <p:cxnSp>
          <p:nvCxnSpPr>
            <p:cNvPr id="74" name="מחבר ישר 74"/>
            <p:cNvCxnSpPr/>
            <p:nvPr/>
          </p:nvCxnSpPr>
          <p:spPr>
            <a:xfrm flipV="1">
              <a:off x="5148064" y="4365104"/>
              <a:ext cx="2736304" cy="208823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מחבר ישר 75"/>
            <p:cNvCxnSpPr/>
            <p:nvPr/>
          </p:nvCxnSpPr>
          <p:spPr>
            <a:xfrm flipH="1" flipV="1">
              <a:off x="5148064" y="4293096"/>
              <a:ext cx="2808312" cy="216024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Text Box 114"/>
          <p:cNvSpPr txBox="1">
            <a:spLocks noChangeArrowheads="1"/>
          </p:cNvSpPr>
          <p:nvPr/>
        </p:nvSpPr>
        <p:spPr bwMode="auto">
          <a:xfrm>
            <a:off x="6170295" y="1336625"/>
            <a:ext cx="3240360" cy="120032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/>
            <a:r>
              <a:rPr lang="pt-BR" sz="1800" b="1" dirty="0" smtClean="0">
                <a:latin typeface="+mn-lt"/>
                <a:cs typeface="Times New Roman" pitchFamily="18" charset="0"/>
              </a:rPr>
              <a:t>Unambiguous </a:t>
            </a:r>
            <a:r>
              <a:rPr lang="pt-BR" sz="1800" b="1" dirty="0" err="1" smtClean="0">
                <a:latin typeface="+mn-lt"/>
                <a:cs typeface="Times New Roman" pitchFamily="18" charset="0"/>
              </a:rPr>
              <a:t>grammar</a:t>
            </a:r>
            <a:r>
              <a:rPr lang="pt-BR" sz="1800" b="1" dirty="0" smtClean="0">
                <a:latin typeface="+mn-lt"/>
                <a:cs typeface="Times New Roman" pitchFamily="18" charset="0"/>
              </a:rPr>
              <a:t> </a:t>
            </a:r>
            <a:endParaRPr lang="pt-BR" sz="1800" dirty="0" smtClean="0">
              <a:latin typeface="+mn-lt"/>
              <a:cs typeface="Times New Roman" pitchFamily="18" charset="0"/>
            </a:endParaRPr>
          </a:p>
          <a:p>
            <a:pPr algn="l" rtl="0"/>
            <a:r>
              <a:rPr lang="pt-BR" sz="5400" dirty="0" smtClean="0">
                <a:latin typeface="+mn-lt"/>
                <a:cs typeface="Times New Roman" pitchFamily="18" charset="0"/>
              </a:rPr>
              <a:t>       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1EF06-0F36-334D-B89B-0543A99EB4F8}" type="slidenum">
              <a:rPr lang="he-IL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35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animBg="1"/>
      <p:bldP spid="145" grpId="0" animBg="1"/>
      <p:bldP spid="146" grpId="0" animBg="1"/>
      <p:bldP spid="7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Broad kinds of parsers </a:t>
            </a:r>
            <a:endParaRPr lang="en-US" dirty="0" smtClean="0"/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199"/>
            <a:ext cx="7772400" cy="4296229"/>
          </a:xfrm>
        </p:spPr>
        <p:txBody>
          <a:bodyPr/>
          <a:lstStyle/>
          <a:p>
            <a:r>
              <a:rPr lang="en-US" sz="2800" dirty="0" smtClean="0">
                <a:solidFill>
                  <a:srgbClr val="3366FF"/>
                </a:solidFill>
                <a:sym typeface="Symbol" pitchFamily="18" charset="2"/>
              </a:rPr>
              <a:t>Top-down </a:t>
            </a:r>
            <a:r>
              <a:rPr lang="en-US" sz="2800" dirty="0" smtClean="0">
                <a:sym typeface="Symbol" pitchFamily="18" charset="2"/>
              </a:rPr>
              <a:t>parsers  </a:t>
            </a:r>
          </a:p>
          <a:p>
            <a:pPr lvl="1"/>
            <a:r>
              <a:rPr lang="en-US" sz="2400" dirty="0" smtClean="0">
                <a:sym typeface="Symbol" pitchFamily="18" charset="2"/>
              </a:rPr>
              <a:t>Construct parse tree in a top-down matter</a:t>
            </a:r>
          </a:p>
          <a:p>
            <a:pPr lvl="1"/>
            <a:r>
              <a:rPr lang="en-US" sz="2400" dirty="0" smtClean="0">
                <a:sym typeface="Symbol" pitchFamily="18" charset="2"/>
              </a:rPr>
              <a:t>Find the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sym typeface="Symbol" pitchFamily="18" charset="2"/>
              </a:rPr>
              <a:t>leftmost</a:t>
            </a:r>
            <a:r>
              <a:rPr lang="en-US" sz="2400" dirty="0" smtClean="0">
                <a:sym typeface="Symbol" pitchFamily="18" charset="2"/>
              </a:rPr>
              <a:t> derivation</a:t>
            </a:r>
          </a:p>
          <a:p>
            <a:r>
              <a:rPr lang="en-US" sz="2800" dirty="0" smtClean="0">
                <a:solidFill>
                  <a:srgbClr val="3366FF"/>
                </a:solidFill>
                <a:sym typeface="Symbol" pitchFamily="18" charset="2"/>
              </a:rPr>
              <a:t>Bottom-up </a:t>
            </a:r>
            <a:r>
              <a:rPr lang="en-US" sz="2800" dirty="0" smtClean="0">
                <a:sym typeface="Symbol" pitchFamily="18" charset="2"/>
              </a:rPr>
              <a:t>parsers  </a:t>
            </a:r>
          </a:p>
          <a:p>
            <a:pPr lvl="1"/>
            <a:r>
              <a:rPr lang="en-US" sz="2400" dirty="0" smtClean="0">
                <a:sym typeface="Symbol" pitchFamily="18" charset="2"/>
              </a:rPr>
              <a:t>Construct parse tree in a bottom-up manner</a:t>
            </a:r>
          </a:p>
          <a:p>
            <a:pPr lvl="1"/>
            <a:r>
              <a:rPr lang="en-US" sz="2400" dirty="0" smtClean="0">
                <a:sym typeface="Symbol" pitchFamily="18" charset="2"/>
              </a:rPr>
              <a:t>Find the </a:t>
            </a:r>
            <a:r>
              <a:rPr lang="en-US" sz="2400" dirty="0" smtClean="0">
                <a:solidFill>
                  <a:srgbClr val="E46C0A"/>
                </a:solidFill>
                <a:sym typeface="Symbol" pitchFamily="18" charset="2"/>
              </a:rPr>
              <a:t>rightmost</a:t>
            </a:r>
            <a:r>
              <a:rPr lang="en-US" sz="2400" dirty="0" smtClean="0">
                <a:sym typeface="Symbol" pitchFamily="18" charset="2"/>
              </a:rPr>
              <a:t> derivation in a reverse order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4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363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Predictive parsing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Given a grammar G and a word w attempt to derive w using G</a:t>
            </a:r>
          </a:p>
          <a:p>
            <a:r>
              <a:rPr lang="en-US" dirty="0" smtClean="0"/>
              <a:t>Idea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Apply production to leftmost </a:t>
            </a:r>
            <a:r>
              <a:rPr lang="en-US" dirty="0" err="1" smtClean="0">
                <a:solidFill>
                  <a:srgbClr val="0000FF"/>
                </a:solidFill>
              </a:rPr>
              <a:t>nonterminal</a:t>
            </a:r>
            <a:endParaRPr lang="en-US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Pick production rule based on next input token</a:t>
            </a:r>
          </a:p>
          <a:p>
            <a:r>
              <a:rPr lang="en-US" dirty="0" smtClean="0"/>
              <a:t>General grammar</a:t>
            </a:r>
          </a:p>
          <a:p>
            <a:pPr lvl="1"/>
            <a:r>
              <a:rPr lang="en-US" dirty="0" smtClean="0"/>
              <a:t>More than one option for choosing the next production based on a token</a:t>
            </a:r>
          </a:p>
          <a:p>
            <a:r>
              <a:rPr lang="en-US" dirty="0" smtClean="0"/>
              <a:t>Restricted grammars (LL)</a:t>
            </a:r>
          </a:p>
          <a:p>
            <a:pPr lvl="1"/>
            <a:r>
              <a:rPr lang="en-US" dirty="0" smtClean="0"/>
              <a:t>Know exactly which single rule to apply</a:t>
            </a:r>
          </a:p>
          <a:p>
            <a:pPr lvl="1"/>
            <a:r>
              <a:rPr lang="en-US" dirty="0" smtClean="0"/>
              <a:t>May require some </a:t>
            </a:r>
            <a:r>
              <a:rPr lang="en-US" dirty="0" err="1" smtClean="0"/>
              <a:t>lookahead</a:t>
            </a:r>
            <a:r>
              <a:rPr lang="en-US" dirty="0" smtClean="0"/>
              <a:t> to decide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7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Goals</a:t>
            </a: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685799" y="1981200"/>
            <a:ext cx="8053009" cy="4114800"/>
          </a:xfrm>
        </p:spPr>
        <p:txBody>
          <a:bodyPr/>
          <a:lstStyle/>
          <a:p>
            <a:r>
              <a:rPr lang="en-US" dirty="0" smtClean="0"/>
              <a:t>What is a compiler</a:t>
            </a:r>
          </a:p>
          <a:p>
            <a:r>
              <a:rPr lang="en-US" dirty="0" smtClean="0"/>
              <a:t>How does it work</a:t>
            </a:r>
          </a:p>
          <a:p>
            <a:r>
              <a:rPr lang="en-US" dirty="0" smtClean="0"/>
              <a:t>(Reusable) techniques &amp; tools</a:t>
            </a:r>
            <a:endParaRPr lang="en-US" dirty="0"/>
          </a:p>
          <a:p>
            <a:endParaRPr lang="en-US" sz="1800" dirty="0" smtClean="0"/>
          </a:p>
          <a:p>
            <a:r>
              <a:rPr lang="en-US" dirty="0" smtClean="0"/>
              <a:t>Programming language implementation</a:t>
            </a:r>
          </a:p>
          <a:p>
            <a:pPr lvl="1"/>
            <a:r>
              <a:rPr lang="en-US" dirty="0" smtClean="0"/>
              <a:t>runtime systems </a:t>
            </a:r>
          </a:p>
          <a:p>
            <a:r>
              <a:rPr lang="en-US" dirty="0" smtClean="0"/>
              <a:t>Execution environments</a:t>
            </a:r>
          </a:p>
          <a:p>
            <a:pPr lvl="1"/>
            <a:r>
              <a:rPr lang="en-US" dirty="0" smtClean="0"/>
              <a:t>Assembly, linkers, loaders, OS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58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29000"/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smtClean="0"/>
              <a:t>Top-Down Parsing: Predictive </a:t>
            </a:r>
            <a:r>
              <a:rPr lang="en-US" dirty="0" smtClean="0"/>
              <a:t>parsing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Recursive descent</a:t>
            </a:r>
          </a:p>
          <a:p>
            <a:r>
              <a:rPr lang="en-US" dirty="0" smtClean="0"/>
              <a:t>LL(k) grammars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0976" y="2144486"/>
            <a:ext cx="3175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6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Recursive descent parsing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Define a </a:t>
            </a:r>
            <a:r>
              <a:rPr lang="en-US" dirty="0" smtClean="0">
                <a:solidFill>
                  <a:srgbClr val="0000FF"/>
                </a:solidFill>
              </a:rPr>
              <a:t>function for every </a:t>
            </a:r>
            <a:r>
              <a:rPr lang="en-US" dirty="0" err="1" smtClean="0">
                <a:solidFill>
                  <a:srgbClr val="0000FF"/>
                </a:solidFill>
              </a:rPr>
              <a:t>nonterminal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Every function work as follows</a:t>
            </a:r>
          </a:p>
          <a:p>
            <a:pPr lvl="1"/>
            <a:r>
              <a:rPr lang="en-US" dirty="0" smtClean="0"/>
              <a:t>Find applicable production rule</a:t>
            </a:r>
          </a:p>
          <a:p>
            <a:pPr lvl="1"/>
            <a:r>
              <a:rPr lang="en-US" dirty="0" smtClean="0"/>
              <a:t>Terminal function checks match with next input token</a:t>
            </a:r>
          </a:p>
          <a:p>
            <a:pPr lvl="1"/>
            <a:r>
              <a:rPr lang="en-US" dirty="0" err="1" smtClean="0"/>
              <a:t>Nonterminal</a:t>
            </a:r>
            <a:r>
              <a:rPr lang="en-US" dirty="0" smtClean="0"/>
              <a:t> function calls (recursively) other functions</a:t>
            </a:r>
          </a:p>
          <a:p>
            <a:r>
              <a:rPr lang="en-US" dirty="0" smtClean="0"/>
              <a:t>If there are several applicable productions for a </a:t>
            </a:r>
            <a:r>
              <a:rPr lang="en-US" dirty="0" err="1" smtClean="0"/>
              <a:t>nonterminal</a:t>
            </a:r>
            <a:r>
              <a:rPr lang="en-US" dirty="0" smtClean="0"/>
              <a:t>, use </a:t>
            </a:r>
            <a:r>
              <a:rPr lang="en-US" dirty="0" err="1" smtClean="0"/>
              <a:t>lookahead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LL(k) grammars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 grammar is in the class LL(K) when it can be derived via:</a:t>
            </a:r>
          </a:p>
          <a:p>
            <a:pPr lvl="1"/>
            <a:r>
              <a:rPr lang="en-US" dirty="0" smtClean="0"/>
              <a:t>Top-down derivation</a:t>
            </a:r>
          </a:p>
          <a:p>
            <a:pPr lvl="1"/>
            <a:r>
              <a:rPr lang="en-US" dirty="0" smtClean="0"/>
              <a:t>Scanning the input from left to right (L)</a:t>
            </a:r>
          </a:p>
          <a:p>
            <a:pPr lvl="1"/>
            <a:r>
              <a:rPr lang="en-US" dirty="0" smtClean="0"/>
              <a:t>Producing the leftmost derivation (L)</a:t>
            </a:r>
          </a:p>
          <a:p>
            <a:pPr lvl="1"/>
            <a:r>
              <a:rPr lang="en-US" dirty="0" smtClean="0"/>
              <a:t>With </a:t>
            </a:r>
            <a:r>
              <a:rPr lang="en-US" dirty="0" err="1" smtClean="0"/>
              <a:t>lookahead</a:t>
            </a:r>
            <a:r>
              <a:rPr lang="en-US" dirty="0" smtClean="0"/>
              <a:t> of k tokens (k)</a:t>
            </a:r>
          </a:p>
          <a:p>
            <a:r>
              <a:rPr lang="en-US" dirty="0" smtClean="0"/>
              <a:t>A language is said to be LL(k) when it has an LL(k) grammar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2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/>
              <a:t>FIRST 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FIRST(</a:t>
            </a:r>
            <a:r>
              <a:rPr lang="en-US" dirty="0" smtClean="0">
                <a:sym typeface="Math C"/>
              </a:rPr>
              <a:t>X) = { </a:t>
            </a:r>
            <a:r>
              <a:rPr lang="en-US" dirty="0" smtClean="0">
                <a:solidFill>
                  <a:srgbClr val="FF0000"/>
                </a:solidFill>
                <a:sym typeface="Math C"/>
              </a:rPr>
              <a:t>t</a:t>
            </a:r>
            <a:r>
              <a:rPr lang="en-US" dirty="0" smtClean="0">
                <a:sym typeface="Math C"/>
              </a:rPr>
              <a:t> | </a:t>
            </a:r>
            <a:r>
              <a:rPr lang="en-US" dirty="0">
                <a:sym typeface="Math C"/>
              </a:rPr>
              <a:t>X</a:t>
            </a:r>
            <a:r>
              <a:rPr lang="en-US" dirty="0" smtClean="0">
                <a:sym typeface="Math C"/>
              </a:rPr>
              <a:t> </a:t>
            </a:r>
            <a:r>
              <a:rPr lang="en-US" dirty="0" smtClean="0">
                <a:sym typeface="Wingdings"/>
              </a:rPr>
              <a:t>* </a:t>
            </a:r>
            <a:r>
              <a:rPr lang="en-US" dirty="0" smtClean="0">
                <a:solidFill>
                  <a:srgbClr val="FF0000"/>
                </a:solidFill>
                <a:sym typeface="Math C"/>
              </a:rPr>
              <a:t>t</a:t>
            </a:r>
            <a:r>
              <a:rPr lang="en-US" dirty="0" smtClean="0">
                <a:sym typeface="Math C"/>
              </a:rPr>
              <a:t> β} ∪{</a:t>
            </a:r>
            <a:r>
              <a:rPr lang="en-US" dirty="0" err="1" smtClean="0">
                <a:solidFill>
                  <a:srgbClr val="FF0000"/>
                </a:solidFill>
                <a:sym typeface="Wingdings"/>
              </a:rPr>
              <a:t>ℇ</a:t>
            </a:r>
            <a:r>
              <a:rPr lang="en-US" dirty="0" smtClean="0">
                <a:sym typeface="Wingdings"/>
              </a:rPr>
              <a:t> | </a:t>
            </a:r>
            <a:r>
              <a:rPr lang="en-US" dirty="0" smtClean="0"/>
              <a:t>X </a:t>
            </a:r>
            <a:r>
              <a:rPr lang="en-US" dirty="0" smtClean="0">
                <a:sym typeface="Wingdings"/>
              </a:rPr>
              <a:t></a:t>
            </a:r>
            <a:r>
              <a:rPr lang="en-US" baseline="30000" dirty="0" smtClean="0">
                <a:sym typeface="Wingdings"/>
              </a:rPr>
              <a:t>*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sym typeface="Wingdings"/>
              </a:rPr>
              <a:t>ℇ</a:t>
            </a:r>
            <a:r>
              <a:rPr lang="en-US" dirty="0" smtClean="0">
                <a:sym typeface="Wingdings"/>
              </a:rPr>
              <a:t>}</a:t>
            </a:r>
            <a:endParaRPr lang="en-US" dirty="0" smtClean="0">
              <a:sym typeface="Math C"/>
            </a:endParaRPr>
          </a:p>
          <a:p>
            <a:pPr lvl="1"/>
            <a:r>
              <a:rPr lang="en-US" dirty="0" smtClean="0">
                <a:sym typeface="Math C"/>
              </a:rPr>
              <a:t>FIRST(</a:t>
            </a:r>
            <a:r>
              <a:rPr lang="en-US" dirty="0">
                <a:sym typeface="Math C"/>
              </a:rPr>
              <a:t>X</a:t>
            </a:r>
            <a:r>
              <a:rPr lang="en-US" dirty="0" smtClean="0">
                <a:sym typeface="Math C"/>
              </a:rPr>
              <a:t>) = all terminals that </a:t>
            </a:r>
            <a:r>
              <a:rPr lang="el-GR" dirty="0" smtClean="0">
                <a:sym typeface="Math C"/>
              </a:rPr>
              <a:t>α</a:t>
            </a:r>
            <a:r>
              <a:rPr lang="en-US" dirty="0" smtClean="0">
                <a:sym typeface="Math C"/>
              </a:rPr>
              <a:t> can appear as first in some derivation for </a:t>
            </a:r>
            <a:r>
              <a:rPr lang="en-US" dirty="0">
                <a:sym typeface="Math C"/>
              </a:rPr>
              <a:t>X</a:t>
            </a:r>
            <a:r>
              <a:rPr lang="en-US" dirty="0" smtClean="0">
                <a:sym typeface="Math C"/>
              </a:rPr>
              <a:t> </a:t>
            </a:r>
          </a:p>
          <a:p>
            <a:pPr lvl="2"/>
            <a:r>
              <a:rPr lang="en-US" dirty="0" smtClean="0">
                <a:sym typeface="Math C"/>
              </a:rPr>
              <a:t>+ </a:t>
            </a:r>
            <a:r>
              <a:rPr lang="en-US" dirty="0" err="1" smtClean="0">
                <a:sym typeface="Math C"/>
              </a:rPr>
              <a:t>ℇ</a:t>
            </a:r>
            <a:r>
              <a:rPr lang="en-US" dirty="0" smtClean="0">
                <a:sym typeface="Math C"/>
              </a:rPr>
              <a:t> if can be derived from X</a:t>
            </a:r>
          </a:p>
          <a:p>
            <a:pPr marL="0" indent="0">
              <a:buNone/>
            </a:pPr>
            <a:endParaRPr lang="en-US" dirty="0" smtClean="0">
              <a:sym typeface="Math 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3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FIRST 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ym typeface="Math C"/>
              </a:rPr>
              <a:t>No intersection between FIRST sets =&gt; can always pick a single rule</a:t>
            </a:r>
          </a:p>
          <a:p>
            <a:r>
              <a:rPr lang="en-US" dirty="0" smtClean="0">
                <a:sym typeface="Math C"/>
              </a:rPr>
              <a:t>If the FIRST sets intersect, may need longer </a:t>
            </a:r>
            <a:r>
              <a:rPr lang="en-US" dirty="0" err="1" smtClean="0">
                <a:sym typeface="Math C"/>
              </a:rPr>
              <a:t>lookahead</a:t>
            </a:r>
            <a:endParaRPr lang="en-US" dirty="0" smtClean="0">
              <a:sym typeface="Math C"/>
            </a:endParaRPr>
          </a:p>
          <a:p>
            <a:pPr lvl="1"/>
            <a:r>
              <a:rPr lang="en-US" dirty="0" smtClean="0">
                <a:sym typeface="Math C"/>
              </a:rPr>
              <a:t>LL(k) = class of grammars in which production rule can be determined using a </a:t>
            </a:r>
            <a:r>
              <a:rPr lang="en-US" dirty="0" err="1" smtClean="0">
                <a:sym typeface="Math C"/>
              </a:rPr>
              <a:t>lookahead</a:t>
            </a:r>
            <a:r>
              <a:rPr lang="en-US" dirty="0" smtClean="0">
                <a:sym typeface="Math C"/>
              </a:rPr>
              <a:t> of k tokens</a:t>
            </a:r>
          </a:p>
          <a:p>
            <a:pPr lvl="1"/>
            <a:r>
              <a:rPr lang="en-US" dirty="0" smtClean="0">
                <a:sym typeface="Math C"/>
              </a:rPr>
              <a:t>LL(1) is an important and useful class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3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LL(1) grammars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153" y="2037195"/>
            <a:ext cx="8774723" cy="4114800"/>
          </a:xfrm>
        </p:spPr>
        <p:txBody>
          <a:bodyPr>
            <a:normAutofit/>
          </a:bodyPr>
          <a:lstStyle/>
          <a:p>
            <a:r>
              <a:rPr lang="en-US" dirty="0" smtClean="0"/>
              <a:t>A grammar is in the class LL(K) </a:t>
            </a:r>
            <a:r>
              <a:rPr lang="en-US" dirty="0" err="1" smtClean="0"/>
              <a:t>iff</a:t>
            </a:r>
            <a:endParaRPr lang="en-US" dirty="0" smtClean="0"/>
          </a:p>
          <a:p>
            <a:pPr lvl="1"/>
            <a:r>
              <a:rPr lang="en-US" dirty="0" smtClean="0"/>
              <a:t>For every two productions A</a:t>
            </a:r>
            <a:r>
              <a:rPr lang="en-US" dirty="0">
                <a:cs typeface="Times New Roman" pitchFamily="18" charset="0"/>
                <a:sym typeface="Symbol" pitchFamily="18" charset="2"/>
              </a:rPr>
              <a:t> </a:t>
            </a:r>
            <a:r>
              <a:rPr lang="en-US" dirty="0">
                <a:cs typeface="Courier New" pitchFamily="49" charset="0"/>
                <a:sym typeface="Math C"/>
              </a:rPr>
              <a:t> </a:t>
            </a:r>
            <a:r>
              <a:rPr lang="el-GR" dirty="0" smtClean="0">
                <a:sym typeface="Math C"/>
              </a:rPr>
              <a:t>α</a:t>
            </a:r>
            <a:r>
              <a:rPr lang="en-US" dirty="0" smtClean="0">
                <a:sym typeface="Math C"/>
              </a:rPr>
              <a:t> and </a:t>
            </a:r>
            <a:r>
              <a:rPr lang="en-US" dirty="0" smtClean="0"/>
              <a:t>A</a:t>
            </a:r>
            <a:r>
              <a:rPr lang="en-US" dirty="0">
                <a:cs typeface="Times New Roman" pitchFamily="18" charset="0"/>
                <a:sym typeface="Symbol" pitchFamily="18" charset="2"/>
              </a:rPr>
              <a:t> </a:t>
            </a:r>
            <a:r>
              <a:rPr lang="en-US" dirty="0">
                <a:cs typeface="Courier New" pitchFamily="49" charset="0"/>
                <a:sym typeface="Math C"/>
              </a:rPr>
              <a:t> </a:t>
            </a:r>
            <a:r>
              <a:rPr lang="el-GR" dirty="0" smtClean="0">
                <a:sym typeface="Math C"/>
              </a:rPr>
              <a:t>β</a:t>
            </a:r>
            <a:r>
              <a:rPr lang="en-US" dirty="0" smtClean="0">
                <a:sym typeface="Math C"/>
              </a:rPr>
              <a:t> we have</a:t>
            </a:r>
          </a:p>
          <a:p>
            <a:pPr lvl="2"/>
            <a:r>
              <a:rPr lang="en-US" dirty="0" smtClean="0">
                <a:sym typeface="Math C"/>
              </a:rPr>
              <a:t>FIRST(</a:t>
            </a:r>
            <a:r>
              <a:rPr lang="el-GR" dirty="0" smtClean="0">
                <a:sym typeface="Math C"/>
              </a:rPr>
              <a:t>α</a:t>
            </a:r>
            <a:r>
              <a:rPr lang="en-US" dirty="0" smtClean="0">
                <a:sym typeface="Math C"/>
              </a:rPr>
              <a:t>) ∩ FIRST(</a:t>
            </a:r>
            <a:r>
              <a:rPr lang="el-GR" dirty="0" smtClean="0">
                <a:sym typeface="Math C"/>
              </a:rPr>
              <a:t>β</a:t>
            </a:r>
            <a:r>
              <a:rPr lang="en-US" dirty="0" smtClean="0">
                <a:sym typeface="Math C"/>
              </a:rPr>
              <a:t>) = {}  // including </a:t>
            </a:r>
            <a:r>
              <a:rPr lang="en-US" dirty="0">
                <a:cs typeface="Courier New" pitchFamily="49" charset="0"/>
                <a:sym typeface="Symbol"/>
              </a:rPr>
              <a:t> </a:t>
            </a:r>
            <a:endParaRPr lang="en-US" dirty="0" smtClean="0">
              <a:cs typeface="Courier New" pitchFamily="49" charset="0"/>
              <a:sym typeface="Symbol"/>
            </a:endParaRPr>
          </a:p>
          <a:p>
            <a:pPr lvl="2"/>
            <a:r>
              <a:rPr lang="en-US" dirty="0">
                <a:cs typeface="Courier New" pitchFamily="49" charset="0"/>
                <a:sym typeface="Symbol"/>
              </a:rPr>
              <a:t>If  </a:t>
            </a:r>
            <a:r>
              <a:rPr lang="en-US" dirty="0"/>
              <a:t>∈ </a:t>
            </a:r>
            <a:r>
              <a:rPr lang="en-US" dirty="0">
                <a:sym typeface="Math C"/>
              </a:rPr>
              <a:t>FIRST(</a:t>
            </a:r>
            <a:r>
              <a:rPr lang="el-GR" dirty="0">
                <a:sym typeface="Math C"/>
              </a:rPr>
              <a:t>α</a:t>
            </a:r>
            <a:r>
              <a:rPr lang="en-US" dirty="0">
                <a:sym typeface="Math C"/>
              </a:rPr>
              <a:t>) </a:t>
            </a:r>
            <a:r>
              <a:rPr lang="en-US" dirty="0" smtClean="0">
                <a:sym typeface="Math C"/>
              </a:rPr>
              <a:t>then FIRST(</a:t>
            </a:r>
            <a:r>
              <a:rPr lang="el-GR" dirty="0">
                <a:sym typeface="Math C"/>
              </a:rPr>
              <a:t>β</a:t>
            </a:r>
            <a:r>
              <a:rPr lang="en-US" dirty="0" smtClean="0">
                <a:sym typeface="Math C"/>
              </a:rPr>
              <a:t>) </a:t>
            </a:r>
            <a:r>
              <a:rPr lang="en-US" dirty="0">
                <a:sym typeface="Math C"/>
              </a:rPr>
              <a:t>∩ FOLLOW(A) = </a:t>
            </a:r>
            <a:r>
              <a:rPr lang="en-US" dirty="0" smtClean="0">
                <a:sym typeface="Math C"/>
              </a:rPr>
              <a:t>{}</a:t>
            </a:r>
          </a:p>
          <a:p>
            <a:pPr lvl="2"/>
            <a:r>
              <a:rPr lang="en-US" dirty="0">
                <a:cs typeface="Courier New" pitchFamily="49" charset="0"/>
                <a:sym typeface="Symbol"/>
              </a:rPr>
              <a:t>If  </a:t>
            </a:r>
            <a:r>
              <a:rPr lang="en-US" dirty="0"/>
              <a:t>∈ </a:t>
            </a:r>
            <a:r>
              <a:rPr lang="en-US" dirty="0" smtClean="0">
                <a:sym typeface="Math C"/>
              </a:rPr>
              <a:t>FIRST(</a:t>
            </a:r>
            <a:r>
              <a:rPr lang="el-GR" dirty="0">
                <a:sym typeface="Math C"/>
              </a:rPr>
              <a:t>β</a:t>
            </a:r>
            <a:r>
              <a:rPr lang="en-US" dirty="0" smtClean="0">
                <a:sym typeface="Math C"/>
              </a:rPr>
              <a:t>) </a:t>
            </a:r>
            <a:r>
              <a:rPr lang="en-US" dirty="0">
                <a:sym typeface="Math C"/>
              </a:rPr>
              <a:t>then FIRST(</a:t>
            </a:r>
            <a:r>
              <a:rPr lang="el-GR" dirty="0">
                <a:sym typeface="Math C"/>
              </a:rPr>
              <a:t>α</a:t>
            </a:r>
            <a:r>
              <a:rPr lang="en-US" dirty="0">
                <a:sym typeface="Math C"/>
              </a:rPr>
              <a:t>) ∩ FOLLOW(A) </a:t>
            </a:r>
            <a:r>
              <a:rPr lang="en-US">
                <a:sym typeface="Math C"/>
              </a:rPr>
              <a:t>= </a:t>
            </a:r>
            <a:r>
              <a:rPr lang="en-US" smtClean="0">
                <a:sym typeface="Math C"/>
              </a:rPr>
              <a:t>{}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87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 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What do we do with </a:t>
            </a:r>
            <a:r>
              <a:rPr lang="en-US" dirty="0" err="1" smtClean="0"/>
              <a:t>nullable</a:t>
            </a:r>
            <a:r>
              <a:rPr lang="en-US" dirty="0" smtClean="0"/>
              <a:t> (</a:t>
            </a:r>
            <a:r>
              <a:rPr lang="en-US" dirty="0" smtClean="0">
                <a:cs typeface="Courier New" pitchFamily="49" charset="0"/>
                <a:sym typeface="Symbol"/>
              </a:rPr>
              <a:t></a:t>
            </a:r>
            <a:r>
              <a:rPr lang="en-US" dirty="0" smtClean="0"/>
              <a:t>) productions?</a:t>
            </a:r>
          </a:p>
          <a:p>
            <a:pPr lvl="1"/>
            <a:r>
              <a:rPr lang="en-US" dirty="0" smtClean="0"/>
              <a:t>A</a:t>
            </a:r>
            <a:r>
              <a:rPr lang="en-US" dirty="0">
                <a:cs typeface="Times New Roman" pitchFamily="18" charset="0"/>
                <a:sym typeface="Symbol" pitchFamily="18" charset="2"/>
              </a:rPr>
              <a:t> </a:t>
            </a:r>
            <a:r>
              <a:rPr lang="en-US" dirty="0">
                <a:cs typeface="Courier New" pitchFamily="49" charset="0"/>
                <a:sym typeface="Math C"/>
              </a:rPr>
              <a:t> </a:t>
            </a:r>
            <a:r>
              <a:rPr lang="en-US" dirty="0" smtClean="0">
                <a:sym typeface="Math C"/>
              </a:rPr>
              <a:t>B C D   B</a:t>
            </a:r>
            <a:r>
              <a:rPr lang="en-US" dirty="0">
                <a:cs typeface="Times New Roman" pitchFamily="18" charset="0"/>
                <a:sym typeface="Symbol" pitchFamily="18" charset="2"/>
              </a:rPr>
              <a:t> </a:t>
            </a:r>
            <a:r>
              <a:rPr lang="en-US" dirty="0">
                <a:cs typeface="Courier New" pitchFamily="49" charset="0"/>
                <a:sym typeface="Math C"/>
              </a:rPr>
              <a:t> </a:t>
            </a:r>
            <a:r>
              <a:rPr lang="en-US" dirty="0" smtClean="0">
                <a:cs typeface="Courier New" pitchFamily="49" charset="0"/>
                <a:sym typeface="Symbol"/>
              </a:rPr>
              <a:t> </a:t>
            </a:r>
            <a:r>
              <a:rPr lang="en-US" dirty="0" smtClean="0">
                <a:sym typeface="Math C"/>
              </a:rPr>
              <a:t>C</a:t>
            </a:r>
            <a:r>
              <a:rPr lang="en-US" dirty="0">
                <a:cs typeface="Times New Roman" pitchFamily="18" charset="0"/>
                <a:sym typeface="Symbol" pitchFamily="18" charset="2"/>
              </a:rPr>
              <a:t> </a:t>
            </a:r>
            <a:r>
              <a:rPr lang="en-US" dirty="0">
                <a:cs typeface="Courier New" pitchFamily="49" charset="0"/>
                <a:sym typeface="Math C"/>
              </a:rPr>
              <a:t> </a:t>
            </a:r>
            <a:r>
              <a:rPr lang="en-US" dirty="0" smtClean="0">
                <a:cs typeface="Courier New" pitchFamily="49" charset="0"/>
                <a:sym typeface="Symbol"/>
              </a:rPr>
              <a:t> </a:t>
            </a:r>
            <a:endParaRPr lang="en-US" dirty="0" smtClean="0"/>
          </a:p>
          <a:p>
            <a:pPr lvl="1"/>
            <a:r>
              <a:rPr lang="en-US" dirty="0" smtClean="0"/>
              <a:t>Use what comes afterwards to predict the right production</a:t>
            </a:r>
          </a:p>
          <a:p>
            <a:r>
              <a:rPr lang="en-US" dirty="0" smtClean="0"/>
              <a:t>For </a:t>
            </a:r>
            <a:r>
              <a:rPr lang="en-US" dirty="0"/>
              <a:t>every production rule </a:t>
            </a:r>
            <a:r>
              <a:rPr lang="en-US" dirty="0" smtClean="0"/>
              <a:t>A</a:t>
            </a:r>
            <a:r>
              <a:rPr lang="en-US" dirty="0">
                <a:cs typeface="Times New Roman" pitchFamily="18" charset="0"/>
                <a:sym typeface="Symbol" pitchFamily="18" charset="2"/>
              </a:rPr>
              <a:t> </a:t>
            </a:r>
            <a:r>
              <a:rPr lang="en-US" dirty="0">
                <a:cs typeface="Courier New" pitchFamily="49" charset="0"/>
                <a:sym typeface="Math C"/>
              </a:rPr>
              <a:t> </a:t>
            </a:r>
            <a:r>
              <a:rPr lang="el-GR" dirty="0" smtClean="0">
                <a:sym typeface="Math C"/>
              </a:rPr>
              <a:t>α</a:t>
            </a:r>
            <a:r>
              <a:rPr lang="en-US" dirty="0" smtClean="0">
                <a:sym typeface="Math C"/>
              </a:rPr>
              <a:t> </a:t>
            </a:r>
            <a:endParaRPr lang="en-US" dirty="0">
              <a:sym typeface="Math C"/>
            </a:endParaRPr>
          </a:p>
          <a:p>
            <a:pPr lvl="1"/>
            <a:r>
              <a:rPr lang="en-US" dirty="0" smtClean="0"/>
              <a:t>FOLLOW(A) = set of tokens that can immediately follow A</a:t>
            </a:r>
            <a:endParaRPr lang="en-US" dirty="0"/>
          </a:p>
          <a:p>
            <a:r>
              <a:rPr lang="en-US" dirty="0" smtClean="0"/>
              <a:t>Can predict the alternative </a:t>
            </a:r>
            <a:r>
              <a:rPr lang="en-US" dirty="0" err="1" smtClean="0"/>
              <a:t>A</a:t>
            </a:r>
            <a:r>
              <a:rPr lang="en-US" baseline="-25000" dirty="0" err="1" smtClean="0"/>
              <a:t>k</a:t>
            </a:r>
            <a:r>
              <a:rPr lang="en-US" dirty="0" smtClean="0"/>
              <a:t> for a non-terminal N when the </a:t>
            </a:r>
            <a:r>
              <a:rPr lang="en-US" dirty="0" err="1" smtClean="0"/>
              <a:t>lookahead</a:t>
            </a:r>
            <a:r>
              <a:rPr lang="en-US" dirty="0" smtClean="0"/>
              <a:t> token is in the </a:t>
            </a:r>
            <a:r>
              <a:rPr lang="en-US" dirty="0" smtClean="0"/>
              <a:t>set</a:t>
            </a:r>
          </a:p>
          <a:p>
            <a:pPr lvl="1"/>
            <a:r>
              <a:rPr lang="en-US" dirty="0" smtClean="0"/>
              <a:t>N </a:t>
            </a:r>
            <a:r>
              <a:rPr lang="en-US" dirty="0" smtClean="0">
                <a:sym typeface="Wingdings"/>
              </a:rPr>
              <a:t> </a:t>
            </a:r>
            <a:r>
              <a:rPr lang="is-IS" dirty="0" smtClean="0">
                <a:sym typeface="Wingdings"/>
              </a:rPr>
              <a:t>… | </a:t>
            </a:r>
            <a:r>
              <a:rPr lang="en-US" dirty="0" err="1" smtClean="0"/>
              <a:t>A</a:t>
            </a:r>
            <a:r>
              <a:rPr lang="en-US" baseline="-25000" dirty="0" err="1" smtClean="0"/>
              <a:t>k</a:t>
            </a:r>
            <a:r>
              <a:rPr lang="en-US" baseline="-25000" dirty="0" smtClean="0"/>
              <a:t> </a:t>
            </a:r>
            <a:r>
              <a:rPr lang="is-IS" dirty="0" smtClean="0">
                <a:sym typeface="Wingdings"/>
              </a:rPr>
              <a:t> |</a:t>
            </a:r>
            <a:r>
              <a:rPr lang="is-IS" dirty="0">
                <a:sym typeface="Wingdings"/>
              </a:rPr>
              <a:t> … </a:t>
            </a:r>
            <a:endParaRPr lang="en-US" dirty="0" smtClean="0"/>
          </a:p>
          <a:p>
            <a:pPr lvl="1"/>
            <a:r>
              <a:rPr lang="en-US" dirty="0" smtClean="0"/>
              <a:t>FIRST(</a:t>
            </a:r>
            <a:r>
              <a:rPr lang="en-US" dirty="0" err="1" smtClean="0"/>
              <a:t>A</a:t>
            </a:r>
            <a:r>
              <a:rPr lang="en-US" baseline="-25000" dirty="0" err="1" smtClean="0"/>
              <a:t>k</a:t>
            </a:r>
            <a:r>
              <a:rPr lang="en-US" dirty="0" smtClean="0"/>
              <a:t>)</a:t>
            </a:r>
            <a:r>
              <a:rPr lang="en-US" dirty="0">
                <a:cs typeface="Times New Roman" pitchFamily="18" charset="0"/>
                <a:sym typeface="Symbol" pitchFamily="18" charset="2"/>
              </a:rPr>
              <a:t> </a:t>
            </a:r>
            <a:r>
              <a:rPr lang="en-US" dirty="0" smtClean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dirty="0" smtClean="0">
                <a:sym typeface="Math B"/>
              </a:rPr>
              <a:t> (if </a:t>
            </a:r>
            <a:r>
              <a:rPr lang="en-US" dirty="0" err="1" smtClean="0">
                <a:sym typeface="Math B"/>
              </a:rPr>
              <a:t>A</a:t>
            </a:r>
            <a:r>
              <a:rPr lang="en-US" baseline="-25000" dirty="0" err="1" smtClean="0">
                <a:sym typeface="Math B"/>
              </a:rPr>
              <a:t>k</a:t>
            </a:r>
            <a:r>
              <a:rPr lang="en-US" dirty="0" smtClean="0">
                <a:sym typeface="Math B"/>
              </a:rPr>
              <a:t> is </a:t>
            </a:r>
            <a:r>
              <a:rPr lang="en-US" dirty="0" err="1" smtClean="0">
                <a:sym typeface="Math B"/>
              </a:rPr>
              <a:t>nullable</a:t>
            </a:r>
            <a:r>
              <a:rPr lang="en-US" dirty="0" smtClean="0">
                <a:sym typeface="Math B"/>
              </a:rPr>
              <a:t> then FOLLOW(N))</a:t>
            </a:r>
            <a:endParaRPr lang="en-US" dirty="0"/>
          </a:p>
        </p:txBody>
      </p:sp>
      <p:pic>
        <p:nvPicPr>
          <p:cNvPr id="5" name="Picture 4" descr="https://encrypted-tbn1.gstatic.com/images?q=tbn:ANd9GcT_NfumM0CT3olSnj8P0F5INlshvqY2YBtmbQ6uuo4WHSpnX_f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28740" y="0"/>
            <a:ext cx="597067" cy="77457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316416" y="764704"/>
            <a:ext cx="825867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rtl="0"/>
            <a:r>
              <a:rPr lang="en-US" sz="2000" dirty="0" smtClean="0"/>
              <a:t>p. 189</a:t>
            </a:r>
            <a:endParaRPr lang="he-IL" sz="2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58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 </a:t>
            </a:r>
            <a:r>
              <a:rPr lang="en-US" dirty="0" smtClean="0"/>
              <a:t>sets: Constraints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$ ∈ FOLLOW(S)</a:t>
            </a:r>
          </a:p>
          <a:p>
            <a:endParaRPr lang="en-US" dirty="0" smtClean="0"/>
          </a:p>
          <a:p>
            <a:r>
              <a:rPr lang="en-US" dirty="0" smtClean="0"/>
              <a:t>FIRST(β) – {</a:t>
            </a:r>
            <a:r>
              <a:rPr lang="en-US" dirty="0" err="1" smtClean="0"/>
              <a:t>ℇ</a:t>
            </a:r>
            <a:r>
              <a:rPr lang="en-US" dirty="0" smtClean="0"/>
              <a:t>} ⊆ FOLLOW(X)</a:t>
            </a:r>
          </a:p>
          <a:p>
            <a:pPr lvl="1"/>
            <a:r>
              <a:rPr lang="en-US" dirty="0" smtClean="0"/>
              <a:t>For each A </a:t>
            </a:r>
            <a:r>
              <a:rPr lang="en-US" dirty="0" smtClean="0">
                <a:sym typeface="Wingdings"/>
              </a:rPr>
              <a:t> α X β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FOLLOW(A) </a:t>
            </a:r>
            <a:r>
              <a:rPr lang="en-US" dirty="0"/>
              <a:t>⊆ FOLLOW(X)</a:t>
            </a:r>
          </a:p>
          <a:p>
            <a:pPr lvl="1"/>
            <a:r>
              <a:rPr lang="en-US" dirty="0"/>
              <a:t>For each </a:t>
            </a:r>
            <a:r>
              <a:rPr lang="en-US" dirty="0"/>
              <a:t>A </a:t>
            </a:r>
            <a:r>
              <a:rPr lang="en-US" dirty="0">
                <a:sym typeface="Wingdings"/>
              </a:rPr>
              <a:t> α X </a:t>
            </a:r>
            <a:r>
              <a:rPr lang="en-US" dirty="0" smtClean="0">
                <a:sym typeface="Wingdings"/>
              </a:rPr>
              <a:t> or</a:t>
            </a:r>
            <a:br>
              <a:rPr lang="en-US" dirty="0" smtClean="0">
                <a:sym typeface="Wingdings"/>
              </a:rPr>
            </a:br>
            <a:r>
              <a:rPr lang="en-US" dirty="0" smtClean="0">
                <a:sym typeface="Wingdings"/>
              </a:rPr>
              <a:t>                </a:t>
            </a:r>
            <a:r>
              <a:rPr lang="en-US" dirty="0" smtClean="0"/>
              <a:t>A </a:t>
            </a:r>
            <a:r>
              <a:rPr lang="en-US" dirty="0">
                <a:sym typeface="Wingdings"/>
              </a:rPr>
              <a:t> α X </a:t>
            </a:r>
            <a:r>
              <a:rPr lang="en-US" dirty="0" smtClean="0">
                <a:sym typeface="Wingdings"/>
              </a:rPr>
              <a:t>β  and </a:t>
            </a:r>
            <a:r>
              <a:rPr lang="en-US" dirty="0" err="1" smtClean="0">
                <a:sym typeface="Wingdings"/>
              </a:rPr>
              <a:t>ℇ</a:t>
            </a:r>
            <a:r>
              <a:rPr lang="en-US" dirty="0" smtClean="0">
                <a:sym typeface="Wingdings"/>
              </a:rPr>
              <a:t> ∈ FIRST(β)</a:t>
            </a:r>
            <a:endParaRPr lang="en-US" dirty="0">
              <a:sym typeface="Wingdings"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35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Prediction Table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238" y="1981199"/>
            <a:ext cx="8636000" cy="4513943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dirty="0">
                <a:sym typeface="Wingdings"/>
              </a:rPr>
              <a:t> α </a:t>
            </a:r>
            <a:endParaRPr lang="en-US" dirty="0" smtClean="0">
              <a:sym typeface="Wingdings"/>
            </a:endParaRPr>
          </a:p>
          <a:p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T[</a:t>
            </a:r>
            <a:r>
              <a:rPr lang="en-US" dirty="0" err="1" smtClean="0">
                <a:sym typeface="Wingdings"/>
              </a:rPr>
              <a:t>A,t</a:t>
            </a:r>
            <a:r>
              <a:rPr lang="en-US" dirty="0" smtClean="0">
                <a:sym typeface="Wingdings"/>
              </a:rPr>
              <a:t>] = α    if  t ∈FIRST(α)</a:t>
            </a:r>
          </a:p>
          <a:p>
            <a:r>
              <a:rPr lang="en-US" dirty="0" smtClean="0">
                <a:sym typeface="Wingdings"/>
              </a:rPr>
              <a:t>T[</a:t>
            </a:r>
            <a:r>
              <a:rPr lang="en-US" dirty="0" err="1" smtClean="0">
                <a:sym typeface="Wingdings"/>
              </a:rPr>
              <a:t>A,t</a:t>
            </a:r>
            <a:r>
              <a:rPr lang="en-US" dirty="0" smtClean="0">
                <a:sym typeface="Wingdings"/>
              </a:rPr>
              <a:t>] = α    if  </a:t>
            </a:r>
            <a:r>
              <a:rPr lang="en-US" dirty="0" err="1" smtClean="0">
                <a:sym typeface="Wingdings"/>
              </a:rPr>
              <a:t>ℇ</a:t>
            </a:r>
            <a:r>
              <a:rPr lang="en-US" dirty="0" smtClean="0">
                <a:sym typeface="Wingdings"/>
              </a:rPr>
              <a:t> ∈ FIRST(α) and t ∈ FOLLOW(A)</a:t>
            </a:r>
          </a:p>
          <a:p>
            <a:pPr lvl="1"/>
            <a:r>
              <a:rPr lang="en-US" dirty="0" smtClean="0">
                <a:sym typeface="Wingdings"/>
              </a:rPr>
              <a:t>t can also be $</a:t>
            </a:r>
          </a:p>
          <a:p>
            <a:pPr lvl="1"/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T is not well defined  the grammar is not LL(1)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16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1: productions with common prefix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3352800"/>
            <a:ext cx="7772400" cy="3002760"/>
          </a:xfrm>
        </p:spPr>
        <p:txBody>
          <a:bodyPr/>
          <a:lstStyle/>
          <a:p>
            <a:r>
              <a:rPr lang="en-US" dirty="0" smtClean="0"/>
              <a:t>FIRST(term) = { ID }</a:t>
            </a:r>
          </a:p>
          <a:p>
            <a:r>
              <a:rPr lang="en-US" dirty="0" smtClean="0"/>
              <a:t>FIRST(</a:t>
            </a:r>
            <a:r>
              <a:rPr lang="en-US" dirty="0" err="1" smtClean="0"/>
              <a:t>indexed_elem</a:t>
            </a:r>
            <a:r>
              <a:rPr lang="en-US" dirty="0" smtClean="0"/>
              <a:t>) = { ID }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FIRST/FIRST conflict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Rounded Rectangle 6"/>
          <p:cNvSpPr/>
          <p:nvPr/>
        </p:nvSpPr>
        <p:spPr>
          <a:xfrm>
            <a:off x="1018504" y="1868331"/>
            <a:ext cx="6810708" cy="1143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" indent="0" algn="l" rtl="0">
              <a:buFont typeface="Wingdings"/>
              <a:buNone/>
            </a:pPr>
            <a:r>
              <a:rPr lang="en-US" dirty="0" smtClean="0">
                <a:solidFill>
                  <a:schemeClr val="tx1"/>
                </a:solidFill>
                <a:cs typeface="Courier New" pitchFamily="49" charset="0"/>
              </a:rPr>
              <a:t>term </a:t>
            </a:r>
            <a:r>
              <a:rPr lang="en-US" dirty="0" smtClean="0">
                <a:solidFill>
                  <a:schemeClr val="tx1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US" dirty="0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 </a:t>
            </a:r>
            <a:r>
              <a:rPr lang="en-US" dirty="0" smtClean="0">
                <a:solidFill>
                  <a:srgbClr val="FF0000"/>
                </a:solidFill>
                <a:cs typeface="Courier New" pitchFamily="49" charset="0"/>
                <a:sym typeface="Math C"/>
              </a:rPr>
              <a:t>ID</a:t>
            </a:r>
            <a:r>
              <a:rPr lang="en-US" dirty="0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 | </a:t>
            </a:r>
            <a:r>
              <a:rPr lang="en-US" dirty="0" err="1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indexed_elem</a:t>
            </a:r>
            <a:endParaRPr lang="en-US" dirty="0">
              <a:solidFill>
                <a:schemeClr val="tx1"/>
              </a:solidFill>
              <a:cs typeface="Courier New" pitchFamily="49" charset="0"/>
              <a:sym typeface="Math C"/>
            </a:endParaRPr>
          </a:p>
          <a:p>
            <a:pPr marL="68580" indent="0" algn="l" rtl="0">
              <a:buFont typeface="Wingdings"/>
              <a:buNone/>
            </a:pPr>
            <a:r>
              <a:rPr lang="en-US" dirty="0" err="1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indexed_elem</a:t>
            </a:r>
            <a:r>
              <a:rPr lang="en-US" dirty="0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 </a:t>
            </a:r>
            <a:r>
              <a:rPr lang="en-US" dirty="0" smtClean="0">
                <a:solidFill>
                  <a:schemeClr val="tx1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US" dirty="0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 </a:t>
            </a:r>
            <a:r>
              <a:rPr lang="en-US" dirty="0" smtClean="0">
                <a:solidFill>
                  <a:srgbClr val="FF0000"/>
                </a:solidFill>
                <a:cs typeface="Courier New" pitchFamily="49" charset="0"/>
                <a:sym typeface="Math C"/>
              </a:rPr>
              <a:t>ID</a:t>
            </a:r>
            <a:r>
              <a:rPr lang="en-US" dirty="0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 [ </a:t>
            </a:r>
            <a:r>
              <a:rPr lang="en-US" dirty="0" err="1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expr</a:t>
            </a:r>
            <a:r>
              <a:rPr lang="en-US" dirty="0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 ]</a:t>
            </a:r>
            <a:endParaRPr lang="en-US" dirty="0">
              <a:solidFill>
                <a:schemeClr val="tx1"/>
              </a:solidFill>
              <a:cs typeface="Courier New" pitchFamily="49" charset="0"/>
              <a:sym typeface="Math 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2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Compiler?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500" dirty="0" smtClean="0"/>
              <a:t>“A </a:t>
            </a:r>
            <a:r>
              <a:rPr lang="en-US" sz="3500" dirty="0"/>
              <a:t>compiler is a </a:t>
            </a:r>
            <a:r>
              <a:rPr lang="en-US" sz="3500" dirty="0">
                <a:solidFill>
                  <a:srgbClr val="3366FF"/>
                </a:solidFill>
              </a:rPr>
              <a:t>computer program </a:t>
            </a:r>
            <a:r>
              <a:rPr lang="en-US" sz="3500" dirty="0" smtClean="0"/>
              <a:t>that </a:t>
            </a:r>
            <a:r>
              <a:rPr lang="en-US" sz="3500" dirty="0">
                <a:solidFill>
                  <a:srgbClr val="3366FF"/>
                </a:solidFill>
              </a:rPr>
              <a:t>transforms</a:t>
            </a:r>
            <a:r>
              <a:rPr lang="en-US" sz="3500" dirty="0"/>
              <a:t> source code written in a programming language </a:t>
            </a:r>
            <a:r>
              <a:rPr lang="en-US" sz="3500" dirty="0" smtClean="0"/>
              <a:t>(</a:t>
            </a:r>
            <a:r>
              <a:rPr lang="en-US" sz="3500" dirty="0" smtClean="0">
                <a:solidFill>
                  <a:srgbClr val="3366FF"/>
                </a:solidFill>
              </a:rPr>
              <a:t>source </a:t>
            </a:r>
            <a:r>
              <a:rPr lang="en-US" sz="3500" dirty="0">
                <a:solidFill>
                  <a:srgbClr val="3366FF"/>
                </a:solidFill>
              </a:rPr>
              <a:t>language</a:t>
            </a:r>
            <a:r>
              <a:rPr lang="en-US" sz="3500" dirty="0"/>
              <a:t>) into another </a:t>
            </a:r>
            <a:r>
              <a:rPr lang="en-US" sz="3500" dirty="0" smtClean="0"/>
              <a:t>language (</a:t>
            </a:r>
            <a:r>
              <a:rPr lang="en-US" sz="3500" dirty="0" smtClean="0">
                <a:solidFill>
                  <a:srgbClr val="3366FF"/>
                </a:solidFill>
              </a:rPr>
              <a:t>target language</a:t>
            </a:r>
            <a:r>
              <a:rPr lang="en-US" sz="3500" dirty="0" smtClean="0"/>
              <a:t>).</a:t>
            </a:r>
          </a:p>
          <a:p>
            <a:pPr marL="0" indent="0">
              <a:buNone/>
            </a:pPr>
            <a:r>
              <a:rPr lang="en-US" sz="1100" dirty="0" smtClean="0"/>
              <a:t> </a:t>
            </a:r>
            <a:br>
              <a:rPr lang="en-US" sz="1100" dirty="0" smtClean="0"/>
            </a:br>
            <a:r>
              <a:rPr lang="en-US" sz="3500" dirty="0" smtClean="0"/>
              <a:t>The </a:t>
            </a:r>
            <a:r>
              <a:rPr lang="en-US" sz="3500" dirty="0"/>
              <a:t>most common reason for wanting to transform source code is to create an </a:t>
            </a:r>
            <a:r>
              <a:rPr lang="en-US" sz="3500" dirty="0">
                <a:solidFill>
                  <a:srgbClr val="3366FF"/>
                </a:solidFill>
              </a:rPr>
              <a:t>executable program</a:t>
            </a:r>
            <a:r>
              <a:rPr lang="en-US" sz="3500" dirty="0" smtClean="0"/>
              <a:t>.”</a:t>
            </a:r>
            <a:br>
              <a:rPr lang="en-US" sz="3500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				--</a:t>
            </a:r>
            <a:r>
              <a:rPr lang="en-US" i="1" dirty="0" smtClean="0"/>
              <a:t>Wikipedia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40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 left factoring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83560"/>
            <a:ext cx="7772400" cy="57864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Rewrite the grammar to be in LL(1)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51720" y="5949280"/>
            <a:ext cx="6280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dirty="0" smtClean="0">
                <a:latin typeface="+mn-lt"/>
              </a:rPr>
              <a:t>Intuition: just like factoring x*y + x*z into x*(</a:t>
            </a:r>
            <a:r>
              <a:rPr lang="en-US" dirty="0" err="1" smtClean="0">
                <a:latin typeface="+mn-lt"/>
              </a:rPr>
              <a:t>y+z</a:t>
            </a:r>
            <a:r>
              <a:rPr lang="en-US" dirty="0" smtClean="0">
                <a:latin typeface="+mn-lt"/>
              </a:rPr>
              <a:t>)</a:t>
            </a:r>
            <a:endParaRPr lang="en-US" dirty="0">
              <a:latin typeface="+mn-lt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4219600" y="3767492"/>
            <a:ext cx="3810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9" name="Rounded Rectangle 6"/>
          <p:cNvSpPr/>
          <p:nvPr/>
        </p:nvSpPr>
        <p:spPr>
          <a:xfrm>
            <a:off x="1004746" y="2430016"/>
            <a:ext cx="6810708" cy="1143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" indent="0" algn="l" rtl="0">
              <a:buFont typeface="Wingdings"/>
              <a:buNone/>
            </a:pPr>
            <a:r>
              <a:rPr lang="en-US" dirty="0" smtClean="0">
                <a:solidFill>
                  <a:schemeClr val="tx1"/>
                </a:solidFill>
                <a:cs typeface="Courier New" pitchFamily="49" charset="0"/>
              </a:rPr>
              <a:t>term </a:t>
            </a:r>
            <a:r>
              <a:rPr lang="en-US" dirty="0" smtClean="0">
                <a:solidFill>
                  <a:schemeClr val="tx1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US" dirty="0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 </a:t>
            </a:r>
            <a:r>
              <a:rPr lang="en-US" dirty="0" smtClean="0">
                <a:solidFill>
                  <a:srgbClr val="FF0000"/>
                </a:solidFill>
                <a:cs typeface="Courier New" pitchFamily="49" charset="0"/>
                <a:sym typeface="Math C"/>
              </a:rPr>
              <a:t>ID</a:t>
            </a:r>
            <a:r>
              <a:rPr lang="en-US" dirty="0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 | </a:t>
            </a:r>
            <a:r>
              <a:rPr lang="en-US" dirty="0" err="1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indexed_elem</a:t>
            </a:r>
            <a:endParaRPr lang="en-US" dirty="0">
              <a:solidFill>
                <a:schemeClr val="tx1"/>
              </a:solidFill>
              <a:cs typeface="Courier New" pitchFamily="49" charset="0"/>
              <a:sym typeface="Math C"/>
            </a:endParaRPr>
          </a:p>
          <a:p>
            <a:pPr marL="68580" indent="0" algn="l" rtl="0">
              <a:buFont typeface="Wingdings"/>
              <a:buNone/>
            </a:pPr>
            <a:r>
              <a:rPr lang="en-US" dirty="0" err="1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indexed_elem</a:t>
            </a:r>
            <a:r>
              <a:rPr lang="en-US" dirty="0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 </a:t>
            </a:r>
            <a:r>
              <a:rPr lang="en-US" dirty="0" smtClean="0">
                <a:solidFill>
                  <a:schemeClr val="tx1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US" dirty="0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 </a:t>
            </a:r>
            <a:r>
              <a:rPr lang="en-US" dirty="0" smtClean="0">
                <a:solidFill>
                  <a:srgbClr val="FF0000"/>
                </a:solidFill>
                <a:cs typeface="Courier New" pitchFamily="49" charset="0"/>
                <a:sym typeface="Math C"/>
              </a:rPr>
              <a:t>ID</a:t>
            </a:r>
            <a:r>
              <a:rPr lang="en-US" dirty="0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 [ </a:t>
            </a:r>
            <a:r>
              <a:rPr lang="en-US" dirty="0" err="1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expr</a:t>
            </a:r>
            <a:r>
              <a:rPr lang="en-US" dirty="0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 ]</a:t>
            </a:r>
            <a:endParaRPr lang="en-US" dirty="0">
              <a:solidFill>
                <a:schemeClr val="tx1"/>
              </a:solidFill>
              <a:cs typeface="Courier New" pitchFamily="49" charset="0"/>
              <a:sym typeface="Math C"/>
            </a:endParaRPr>
          </a:p>
        </p:txBody>
      </p:sp>
      <p:sp>
        <p:nvSpPr>
          <p:cNvPr id="10" name="Rounded Rectangle 6"/>
          <p:cNvSpPr/>
          <p:nvPr/>
        </p:nvSpPr>
        <p:spPr>
          <a:xfrm>
            <a:off x="1004746" y="4446240"/>
            <a:ext cx="6810708" cy="1143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" indent="0" algn="l" rtl="0">
              <a:buFont typeface="Wingdings"/>
              <a:buNone/>
            </a:pPr>
            <a:r>
              <a:rPr lang="en-US" dirty="0" smtClean="0">
                <a:solidFill>
                  <a:schemeClr val="tx1"/>
                </a:solidFill>
                <a:cs typeface="Courier New" pitchFamily="49" charset="0"/>
              </a:rPr>
              <a:t>term </a:t>
            </a:r>
            <a:r>
              <a:rPr lang="en-US" dirty="0" smtClean="0">
                <a:solidFill>
                  <a:schemeClr val="tx1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US" dirty="0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 </a:t>
            </a:r>
            <a:r>
              <a:rPr lang="en-US" dirty="0" smtClean="0">
                <a:solidFill>
                  <a:srgbClr val="FF0000"/>
                </a:solidFill>
                <a:cs typeface="Courier New" pitchFamily="49" charset="0"/>
                <a:sym typeface="Math C"/>
              </a:rPr>
              <a:t>ID</a:t>
            </a:r>
            <a:r>
              <a:rPr lang="en-US" dirty="0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after_ID</a:t>
            </a:r>
            <a:endParaRPr lang="en-US" dirty="0">
              <a:solidFill>
                <a:schemeClr val="tx1"/>
              </a:solidFill>
              <a:cs typeface="Courier New" pitchFamily="49" charset="0"/>
              <a:sym typeface="Math C"/>
            </a:endParaRPr>
          </a:p>
          <a:p>
            <a:pPr marL="68580" indent="0" algn="l" rtl="0">
              <a:buFont typeface="Wingdings"/>
              <a:buNone/>
            </a:pPr>
            <a:r>
              <a:rPr lang="en-US" dirty="0" err="1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After_ID</a:t>
            </a:r>
            <a:r>
              <a:rPr lang="en-US" dirty="0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 </a:t>
            </a:r>
            <a:r>
              <a:rPr lang="en-US" dirty="0" smtClean="0">
                <a:solidFill>
                  <a:schemeClr val="tx1"/>
                </a:solidFill>
                <a:cs typeface="Times New Roman" pitchFamily="18" charset="0"/>
                <a:sym typeface="Symbol" pitchFamily="18" charset="2"/>
              </a:rPr>
              <a:t> [ </a:t>
            </a:r>
            <a:r>
              <a:rPr lang="en-US" dirty="0" err="1" smtClean="0">
                <a:solidFill>
                  <a:schemeClr val="tx1"/>
                </a:solidFill>
                <a:cs typeface="Times New Roman" pitchFamily="18" charset="0"/>
                <a:sym typeface="Symbol" pitchFamily="18" charset="2"/>
              </a:rPr>
              <a:t>expr</a:t>
            </a:r>
            <a:r>
              <a:rPr lang="en-US" dirty="0" smtClean="0">
                <a:solidFill>
                  <a:schemeClr val="tx1"/>
                </a:solidFill>
                <a:cs typeface="Times New Roman" pitchFamily="18" charset="0"/>
                <a:sym typeface="Symbol" pitchFamily="18" charset="2"/>
              </a:rPr>
              <a:t> ] |</a:t>
            </a:r>
            <a:r>
              <a:rPr lang="en-US" dirty="0" smtClean="0">
                <a:solidFill>
                  <a:schemeClr val="tx1"/>
                </a:solidFill>
                <a:cs typeface="Courier New" pitchFamily="49" charset="0"/>
                <a:sym typeface="Symbol"/>
              </a:rPr>
              <a:t> </a:t>
            </a:r>
            <a:endParaRPr lang="en-US" dirty="0">
              <a:solidFill>
                <a:schemeClr val="tx1"/>
              </a:solidFill>
              <a:cs typeface="Courier New" pitchFamily="49" charset="0"/>
              <a:sym typeface="Math 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06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2: null productions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3352800"/>
            <a:ext cx="7772400" cy="3002760"/>
          </a:xfrm>
        </p:spPr>
        <p:txBody>
          <a:bodyPr/>
          <a:lstStyle/>
          <a:p>
            <a:r>
              <a:rPr lang="en-US" dirty="0" smtClean="0"/>
              <a:t>FIRST(S) = { a }		FOLLOW(S) = { } </a:t>
            </a:r>
          </a:p>
          <a:p>
            <a:r>
              <a:rPr lang="en-US" dirty="0" smtClean="0"/>
              <a:t>FIRST(A) = { a , </a:t>
            </a:r>
            <a:r>
              <a:rPr lang="en-US" dirty="0" smtClean="0">
                <a:sym typeface="Symbol"/>
              </a:rPr>
              <a:t></a:t>
            </a:r>
            <a:r>
              <a:rPr lang="en-US" dirty="0" smtClean="0"/>
              <a:t> }	FOLLOW(A) = { a }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FIRST/FOLLOW conflict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37892" y="1732601"/>
            <a:ext cx="6810708" cy="1143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" indent="0" algn="l" rtl="0">
              <a:buFont typeface="Wingdings"/>
              <a:buNone/>
            </a:pPr>
            <a:r>
              <a:rPr lang="en-US" dirty="0" smtClean="0">
                <a:solidFill>
                  <a:schemeClr val="tx1"/>
                </a:solidFill>
                <a:cs typeface="Courier New" pitchFamily="49" charset="0"/>
              </a:rPr>
              <a:t>S </a:t>
            </a:r>
            <a:r>
              <a:rPr lang="en-US" dirty="0" smtClean="0">
                <a:solidFill>
                  <a:schemeClr val="tx1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US" dirty="0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 A </a:t>
            </a:r>
            <a:r>
              <a:rPr lang="en-US" dirty="0" err="1" smtClean="0">
                <a:solidFill>
                  <a:srgbClr val="FF0000"/>
                </a:solidFill>
                <a:cs typeface="Courier New" pitchFamily="49" charset="0"/>
                <a:sym typeface="Math C"/>
              </a:rPr>
              <a:t>a</a:t>
            </a:r>
            <a:r>
              <a:rPr lang="en-US" dirty="0" smtClean="0">
                <a:solidFill>
                  <a:srgbClr val="FF0000"/>
                </a:solidFill>
                <a:cs typeface="Courier New" pitchFamily="49" charset="0"/>
                <a:sym typeface="Math C"/>
              </a:rPr>
              <a:t> b</a:t>
            </a:r>
            <a:endParaRPr lang="en-US" dirty="0">
              <a:solidFill>
                <a:srgbClr val="FF0000"/>
              </a:solidFill>
              <a:cs typeface="Courier New" pitchFamily="49" charset="0"/>
              <a:sym typeface="Math C"/>
            </a:endParaRPr>
          </a:p>
          <a:p>
            <a:pPr marL="68580" indent="0" algn="l" rtl="0">
              <a:buFont typeface="Wingdings"/>
              <a:buNone/>
            </a:pPr>
            <a:r>
              <a:rPr lang="en-US" dirty="0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A </a:t>
            </a:r>
            <a:r>
              <a:rPr lang="en-US" dirty="0" smtClean="0">
                <a:solidFill>
                  <a:schemeClr val="tx1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US" dirty="0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 </a:t>
            </a:r>
            <a:r>
              <a:rPr lang="en-US" dirty="0" smtClean="0">
                <a:solidFill>
                  <a:srgbClr val="FF0000"/>
                </a:solidFill>
                <a:cs typeface="Courier New" pitchFamily="49" charset="0"/>
                <a:sym typeface="Math C"/>
              </a:rPr>
              <a:t>a</a:t>
            </a:r>
            <a:r>
              <a:rPr lang="en-US" dirty="0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 | </a:t>
            </a:r>
            <a:r>
              <a:rPr lang="en-US" dirty="0" smtClean="0">
                <a:solidFill>
                  <a:schemeClr val="tx1"/>
                </a:solidFill>
                <a:cs typeface="Courier New" pitchFamily="49" charset="0"/>
                <a:sym typeface="Symbol"/>
              </a:rPr>
              <a:t></a:t>
            </a:r>
            <a:endParaRPr lang="en-US" dirty="0">
              <a:solidFill>
                <a:schemeClr val="tx1"/>
              </a:solidFill>
              <a:cs typeface="Courier New" pitchFamily="49" charset="0"/>
              <a:sym typeface="Math 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71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 substitution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037892" y="1905000"/>
            <a:ext cx="6810708" cy="1143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" indent="0" algn="l" rtl="0">
              <a:buFont typeface="Wingdings"/>
              <a:buNone/>
            </a:pPr>
            <a:r>
              <a:rPr lang="en-US" dirty="0" smtClean="0">
                <a:solidFill>
                  <a:schemeClr val="tx1"/>
                </a:solidFill>
                <a:cs typeface="Courier New" pitchFamily="49" charset="0"/>
              </a:rPr>
              <a:t>S </a:t>
            </a:r>
            <a:r>
              <a:rPr lang="en-US" dirty="0" smtClean="0">
                <a:solidFill>
                  <a:schemeClr val="tx1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US" dirty="0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 A </a:t>
            </a:r>
            <a:r>
              <a:rPr lang="en-US" dirty="0" err="1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a</a:t>
            </a:r>
            <a:r>
              <a:rPr lang="en-US" dirty="0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 b</a:t>
            </a:r>
            <a:endParaRPr lang="en-US" dirty="0">
              <a:solidFill>
                <a:schemeClr val="tx1"/>
              </a:solidFill>
              <a:cs typeface="Courier New" pitchFamily="49" charset="0"/>
              <a:sym typeface="Math C"/>
            </a:endParaRPr>
          </a:p>
          <a:p>
            <a:pPr marL="68580" indent="0" algn="l" rtl="0">
              <a:buFont typeface="Wingdings"/>
              <a:buNone/>
            </a:pPr>
            <a:r>
              <a:rPr lang="en-US" dirty="0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A </a:t>
            </a:r>
            <a:r>
              <a:rPr lang="en-US" dirty="0" smtClean="0">
                <a:solidFill>
                  <a:schemeClr val="tx1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US" dirty="0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 a | </a:t>
            </a:r>
            <a:r>
              <a:rPr lang="en-US" dirty="0" smtClean="0">
                <a:solidFill>
                  <a:schemeClr val="tx1"/>
                </a:solidFill>
                <a:cs typeface="Courier New" pitchFamily="49" charset="0"/>
                <a:sym typeface="Symbol"/>
              </a:rPr>
              <a:t></a:t>
            </a:r>
            <a:endParaRPr lang="en-US" dirty="0">
              <a:solidFill>
                <a:schemeClr val="tx1"/>
              </a:solidFill>
              <a:cs typeface="Courier New" pitchFamily="49" charset="0"/>
              <a:sym typeface="Math C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4191000" y="3276600"/>
            <a:ext cx="3810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37892" y="3886200"/>
            <a:ext cx="6810708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" indent="0" algn="l" rtl="0">
              <a:buFont typeface="Wingdings"/>
              <a:buNone/>
            </a:pPr>
            <a:r>
              <a:rPr lang="en-US" dirty="0" smtClean="0">
                <a:solidFill>
                  <a:schemeClr val="tx1"/>
                </a:solidFill>
                <a:cs typeface="Courier New" pitchFamily="49" charset="0"/>
              </a:rPr>
              <a:t>S </a:t>
            </a:r>
            <a:r>
              <a:rPr lang="en-US" dirty="0" smtClean="0">
                <a:solidFill>
                  <a:schemeClr val="tx1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US" dirty="0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 a </a:t>
            </a:r>
            <a:r>
              <a:rPr lang="en-US" dirty="0" err="1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a</a:t>
            </a:r>
            <a:r>
              <a:rPr lang="en-US" dirty="0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 b | a b</a:t>
            </a:r>
            <a:endParaRPr lang="en-US" dirty="0">
              <a:solidFill>
                <a:schemeClr val="tx1"/>
              </a:solidFill>
              <a:cs typeface="Courier New" pitchFamily="49" charset="0"/>
              <a:sym typeface="Math 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6800" y="3276600"/>
            <a:ext cx="1747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dirty="0" smtClean="0"/>
              <a:t>Substitute A in S</a:t>
            </a:r>
            <a:endParaRPr lang="en-US" dirty="0"/>
          </a:p>
        </p:txBody>
      </p:sp>
      <p:sp>
        <p:nvSpPr>
          <p:cNvPr id="9" name="Down Arrow 8"/>
          <p:cNvSpPr/>
          <p:nvPr/>
        </p:nvSpPr>
        <p:spPr>
          <a:xfrm>
            <a:off x="4182813" y="4800600"/>
            <a:ext cx="3810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121019" y="5488289"/>
            <a:ext cx="6810708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" indent="0" algn="l" rtl="0">
              <a:buFont typeface="Wingdings"/>
              <a:buNone/>
            </a:pPr>
            <a:r>
              <a:rPr lang="en-US" dirty="0" smtClean="0">
                <a:solidFill>
                  <a:schemeClr val="tx1"/>
                </a:solidFill>
                <a:cs typeface="Courier New" pitchFamily="49" charset="0"/>
              </a:rPr>
              <a:t>S </a:t>
            </a:r>
            <a:r>
              <a:rPr lang="en-US" dirty="0" smtClean="0">
                <a:solidFill>
                  <a:schemeClr val="tx1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US" dirty="0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 a </a:t>
            </a:r>
            <a:r>
              <a:rPr lang="en-US" dirty="0" err="1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after_A</a:t>
            </a:r>
            <a:r>
              <a:rPr lang="en-US" dirty="0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 </a:t>
            </a:r>
          </a:p>
          <a:p>
            <a:pPr marL="68580" indent="0" algn="l" rtl="0">
              <a:buFont typeface="Wingdings"/>
              <a:buNone/>
            </a:pPr>
            <a:r>
              <a:rPr lang="en-US" dirty="0" err="1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after_A</a:t>
            </a:r>
            <a:r>
              <a:rPr lang="en-US" dirty="0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 </a:t>
            </a:r>
            <a:r>
              <a:rPr lang="en-US" dirty="0" smtClean="0">
                <a:solidFill>
                  <a:schemeClr val="tx1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US" dirty="0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 a b | b</a:t>
            </a:r>
            <a:endParaRPr lang="en-US" dirty="0">
              <a:solidFill>
                <a:schemeClr val="tx1"/>
              </a:solidFill>
              <a:cs typeface="Courier New" pitchFamily="49" charset="0"/>
              <a:sym typeface="Math 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8060" y="4816676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dirty="0" smtClean="0"/>
              <a:t>Left factoring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3: left recursion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3352800"/>
            <a:ext cx="7772400" cy="3002760"/>
          </a:xfrm>
        </p:spPr>
        <p:txBody>
          <a:bodyPr/>
          <a:lstStyle/>
          <a:p>
            <a:r>
              <a:rPr lang="en-US" dirty="0" smtClean="0"/>
              <a:t>Left recursion cannot be handled with a bounded </a:t>
            </a:r>
            <a:r>
              <a:rPr lang="en-US" dirty="0" err="1" smtClean="0"/>
              <a:t>lookahead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dirty="0" smtClean="0"/>
              <a:t>What can we do? </a:t>
            </a:r>
            <a:endParaRPr lang="en-US" dirty="0"/>
          </a:p>
          <a:p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1037892" y="1693821"/>
            <a:ext cx="6810708" cy="1143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" indent="0" algn="l" rtl="0">
              <a:buFont typeface="Wingdings"/>
              <a:buNone/>
            </a:pPr>
            <a:r>
              <a:rPr lang="en-US" dirty="0" smtClean="0">
                <a:solidFill>
                  <a:schemeClr val="tx1"/>
                </a:solidFill>
                <a:cs typeface="Courier New" pitchFamily="49" charset="0"/>
              </a:rPr>
              <a:t>E </a:t>
            </a:r>
            <a:r>
              <a:rPr lang="en-US" dirty="0" smtClean="0">
                <a:solidFill>
                  <a:schemeClr val="tx1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US" dirty="0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 E - term | term</a:t>
            </a:r>
            <a:endParaRPr lang="en-US" dirty="0">
              <a:solidFill>
                <a:schemeClr val="tx1"/>
              </a:solidFill>
              <a:cs typeface="Courier New" pitchFamily="49" charset="0"/>
              <a:sym typeface="Math 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Left recursion removal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3276600"/>
            <a:ext cx="7772400" cy="12192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ym typeface="Math C"/>
              </a:rPr>
              <a:t>L(G</a:t>
            </a:r>
            <a:r>
              <a:rPr lang="en-US" sz="2400" baseline="-25000" dirty="0" smtClean="0">
                <a:sym typeface="Math C"/>
              </a:rPr>
              <a:t>1</a:t>
            </a:r>
            <a:r>
              <a:rPr lang="en-US" sz="2400" dirty="0" smtClean="0">
                <a:sym typeface="Math C"/>
              </a:rPr>
              <a:t>) = β, β</a:t>
            </a:r>
            <a:r>
              <a:rPr lang="el-GR" sz="2400" dirty="0" smtClean="0">
                <a:sym typeface="Math C"/>
              </a:rPr>
              <a:t>α</a:t>
            </a:r>
            <a:r>
              <a:rPr lang="en-US" sz="2400" dirty="0" smtClean="0">
                <a:sym typeface="Math C"/>
              </a:rPr>
              <a:t>, </a:t>
            </a:r>
            <a:r>
              <a:rPr lang="en-US" sz="2400" dirty="0">
                <a:sym typeface="Math C"/>
              </a:rPr>
              <a:t>β</a:t>
            </a:r>
            <a:r>
              <a:rPr lang="el-GR" sz="2400" dirty="0" smtClean="0">
                <a:sym typeface="Math C"/>
              </a:rPr>
              <a:t>αα</a:t>
            </a:r>
            <a:r>
              <a:rPr lang="en-US" sz="2400" dirty="0" smtClean="0">
                <a:sym typeface="Math C"/>
              </a:rPr>
              <a:t>, </a:t>
            </a:r>
            <a:r>
              <a:rPr lang="en-US" sz="2400" dirty="0">
                <a:sym typeface="Math C"/>
              </a:rPr>
              <a:t>β</a:t>
            </a:r>
            <a:r>
              <a:rPr lang="el-GR" sz="2400" dirty="0" smtClean="0">
                <a:sym typeface="Math C"/>
              </a:rPr>
              <a:t>ααα</a:t>
            </a:r>
            <a:r>
              <a:rPr lang="en-US" sz="2400" dirty="0" smtClean="0">
                <a:sym typeface="Math C"/>
              </a:rPr>
              <a:t>, …</a:t>
            </a:r>
          </a:p>
          <a:p>
            <a:r>
              <a:rPr lang="en-US" sz="2400" dirty="0" smtClean="0">
                <a:sym typeface="Math C"/>
              </a:rPr>
              <a:t>L(G</a:t>
            </a:r>
            <a:r>
              <a:rPr lang="en-US" sz="2400" baseline="-25000" dirty="0" smtClean="0">
                <a:sym typeface="Math C"/>
              </a:rPr>
              <a:t>2</a:t>
            </a:r>
            <a:r>
              <a:rPr lang="en-US" sz="2400" dirty="0" smtClean="0">
                <a:sym typeface="Math C"/>
              </a:rPr>
              <a:t>) = same</a:t>
            </a:r>
          </a:p>
          <a:p>
            <a:endParaRPr lang="en-US" sz="2400" dirty="0" smtClean="0">
              <a:sym typeface="Math C"/>
            </a:endParaRPr>
          </a:p>
          <a:p>
            <a:pPr lvl="1"/>
            <a:endParaRPr lang="en-US" sz="2000" dirty="0" smtClean="0"/>
          </a:p>
          <a:p>
            <a:pPr marL="68580" indent="0">
              <a:buNone/>
            </a:pPr>
            <a:endParaRPr lang="en-US" sz="2400" dirty="0"/>
          </a:p>
        </p:txBody>
      </p:sp>
      <p:sp>
        <p:nvSpPr>
          <p:cNvPr id="5" name="Rounded Rectangle 4"/>
          <p:cNvSpPr/>
          <p:nvPr/>
        </p:nvSpPr>
        <p:spPr>
          <a:xfrm>
            <a:off x="1037892" y="1600200"/>
            <a:ext cx="2619708" cy="1143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r>
              <a:rPr lang="en-US" dirty="0">
                <a:solidFill>
                  <a:schemeClr val="tx1"/>
                </a:solidFill>
              </a:rPr>
              <a:t>N </a:t>
            </a:r>
            <a:r>
              <a:rPr lang="en-US" dirty="0" smtClean="0">
                <a:solidFill>
                  <a:schemeClr val="tx1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US" dirty="0" smtClean="0">
                <a:solidFill>
                  <a:schemeClr val="tx1"/>
                </a:solidFill>
                <a:sym typeface="Math C"/>
              </a:rPr>
              <a:t> </a:t>
            </a:r>
            <a:r>
              <a:rPr lang="en-US" dirty="0">
                <a:solidFill>
                  <a:schemeClr val="tx1"/>
                </a:solidFill>
                <a:sym typeface="Math C"/>
              </a:rPr>
              <a:t>N</a:t>
            </a:r>
            <a:r>
              <a:rPr lang="el-GR" dirty="0">
                <a:solidFill>
                  <a:schemeClr val="tx1"/>
                </a:solidFill>
                <a:sym typeface="Math C"/>
              </a:rPr>
              <a:t>α</a:t>
            </a:r>
            <a:r>
              <a:rPr lang="en-US" dirty="0">
                <a:solidFill>
                  <a:schemeClr val="tx1"/>
                </a:solidFill>
                <a:sym typeface="Math C"/>
              </a:rPr>
              <a:t> | </a:t>
            </a:r>
            <a:r>
              <a:rPr lang="el-GR" dirty="0">
                <a:solidFill>
                  <a:schemeClr val="tx1"/>
                </a:solidFill>
                <a:sym typeface="Math C"/>
              </a:rPr>
              <a:t>β</a:t>
            </a:r>
            <a:r>
              <a:rPr lang="en-US" dirty="0">
                <a:solidFill>
                  <a:schemeClr val="tx1"/>
                </a:solidFill>
                <a:sym typeface="Math C"/>
              </a:rPr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495800" y="1619093"/>
            <a:ext cx="2619708" cy="1143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r>
              <a:rPr lang="en-US" dirty="0">
                <a:solidFill>
                  <a:schemeClr val="tx1"/>
                </a:solidFill>
              </a:rPr>
              <a:t>N </a:t>
            </a:r>
            <a:r>
              <a:rPr lang="en-US" dirty="0" smtClean="0">
                <a:solidFill>
                  <a:schemeClr val="tx1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US" dirty="0" smtClean="0">
                <a:solidFill>
                  <a:schemeClr val="tx1"/>
                </a:solidFill>
                <a:sym typeface="Math C"/>
              </a:rPr>
              <a:t> </a:t>
            </a:r>
            <a:r>
              <a:rPr lang="el-GR" dirty="0" smtClean="0">
                <a:solidFill>
                  <a:schemeClr val="tx1"/>
                </a:solidFill>
                <a:sym typeface="Math C"/>
              </a:rPr>
              <a:t>β</a:t>
            </a:r>
            <a:r>
              <a:rPr lang="en-US" dirty="0" smtClean="0">
                <a:solidFill>
                  <a:schemeClr val="tx1"/>
                </a:solidFill>
                <a:sym typeface="Math C"/>
              </a:rPr>
              <a:t>N’ </a:t>
            </a:r>
            <a:endParaRPr lang="en-US" dirty="0">
              <a:solidFill>
                <a:schemeClr val="tx1"/>
              </a:solidFill>
              <a:sym typeface="Math C"/>
            </a:endParaRPr>
          </a:p>
          <a:p>
            <a:pPr algn="l" rtl="0"/>
            <a:r>
              <a:rPr lang="en-US" dirty="0" smtClean="0">
                <a:solidFill>
                  <a:schemeClr val="tx1"/>
                </a:solidFill>
              </a:rPr>
              <a:t>N’ </a:t>
            </a:r>
            <a:r>
              <a:rPr lang="en-US" dirty="0" smtClean="0">
                <a:solidFill>
                  <a:schemeClr val="tx1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US" dirty="0" smtClean="0">
                <a:solidFill>
                  <a:schemeClr val="tx1"/>
                </a:solidFill>
                <a:sym typeface="Math C"/>
              </a:rPr>
              <a:t> </a:t>
            </a:r>
            <a:r>
              <a:rPr lang="el-GR" dirty="0" smtClean="0">
                <a:solidFill>
                  <a:schemeClr val="tx1"/>
                </a:solidFill>
                <a:sym typeface="Math C"/>
              </a:rPr>
              <a:t>α</a:t>
            </a:r>
            <a:r>
              <a:rPr lang="en-US" dirty="0" smtClean="0">
                <a:solidFill>
                  <a:schemeClr val="tx1"/>
                </a:solidFill>
                <a:sym typeface="Math C"/>
              </a:rPr>
              <a:t>N’ </a:t>
            </a:r>
            <a:r>
              <a:rPr lang="en-US" dirty="0">
                <a:solidFill>
                  <a:schemeClr val="tx1"/>
                </a:solidFill>
                <a:sym typeface="Math C"/>
              </a:rPr>
              <a:t>| </a:t>
            </a:r>
            <a:r>
              <a:rPr lang="el-GR" dirty="0" smtClean="0">
                <a:solidFill>
                  <a:schemeClr val="tx1"/>
                </a:solidFill>
                <a:sym typeface="Symbol"/>
              </a:rPr>
              <a:t></a:t>
            </a:r>
            <a:r>
              <a:rPr lang="en-US" dirty="0" smtClean="0">
                <a:solidFill>
                  <a:schemeClr val="tx1"/>
                </a:solidFill>
                <a:sym typeface="Math C"/>
              </a:rPr>
              <a:t> </a:t>
            </a:r>
            <a:endParaRPr lang="en-US" dirty="0">
              <a:solidFill>
                <a:schemeClr val="tx1"/>
              </a:solidFill>
              <a:sym typeface="Math 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6371" y="2778467"/>
            <a:ext cx="40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dirty="0" smtClean="0"/>
              <a:t>G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5584279" y="2783506"/>
            <a:ext cx="40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dirty="0" smtClean="0"/>
              <a:t>G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9" name="Rounded Rectangle 8"/>
          <p:cNvSpPr/>
          <p:nvPr/>
        </p:nvSpPr>
        <p:spPr>
          <a:xfrm>
            <a:off x="1037892" y="5105400"/>
            <a:ext cx="2619708" cy="1143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" indent="0" algn="l" rtl="0">
              <a:buFont typeface="Wingdings"/>
              <a:buNone/>
            </a:pPr>
            <a:r>
              <a:rPr lang="en-US" dirty="0" smtClean="0">
                <a:solidFill>
                  <a:schemeClr val="tx1"/>
                </a:solidFill>
                <a:cs typeface="Courier New" pitchFamily="49" charset="0"/>
              </a:rPr>
              <a:t>E </a:t>
            </a:r>
            <a:r>
              <a:rPr lang="en-US" dirty="0" smtClean="0">
                <a:solidFill>
                  <a:schemeClr val="tx1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US" dirty="0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 E - term | term</a:t>
            </a:r>
            <a:endParaRPr lang="en-US" dirty="0">
              <a:solidFill>
                <a:schemeClr val="tx1"/>
              </a:solidFill>
              <a:cs typeface="Courier New" pitchFamily="49" charset="0"/>
              <a:sym typeface="Math C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00600" y="5105400"/>
            <a:ext cx="3276600" cy="1143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" indent="0" algn="l" rtl="0">
              <a:buFont typeface="Wingdings"/>
              <a:buNone/>
            </a:pPr>
            <a:r>
              <a:rPr lang="en-US" dirty="0" smtClean="0">
                <a:solidFill>
                  <a:schemeClr val="tx1"/>
                </a:solidFill>
                <a:cs typeface="Courier New" pitchFamily="49" charset="0"/>
              </a:rPr>
              <a:t>E </a:t>
            </a:r>
            <a:r>
              <a:rPr lang="en-US" dirty="0" smtClean="0">
                <a:solidFill>
                  <a:schemeClr val="tx1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US" dirty="0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 term TE | term</a:t>
            </a:r>
          </a:p>
          <a:p>
            <a:pPr marL="68580" indent="0" algn="l" rtl="0">
              <a:buFont typeface="Wingdings"/>
              <a:buNone/>
            </a:pPr>
            <a:r>
              <a:rPr lang="en-US" dirty="0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TE </a:t>
            </a:r>
            <a:r>
              <a:rPr lang="en-US" dirty="0" smtClean="0">
                <a:solidFill>
                  <a:schemeClr val="tx1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US" dirty="0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 </a:t>
            </a:r>
            <a:r>
              <a:rPr lang="en-US" b="1" dirty="0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-</a:t>
            </a:r>
            <a:r>
              <a:rPr lang="en-US" dirty="0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 term TE | </a:t>
            </a:r>
            <a:r>
              <a:rPr lang="el-GR" dirty="0">
                <a:solidFill>
                  <a:schemeClr val="tx1"/>
                </a:solidFill>
                <a:sym typeface="Symbol"/>
              </a:rPr>
              <a:t></a:t>
            </a:r>
            <a:endParaRPr lang="en-US" dirty="0">
              <a:solidFill>
                <a:schemeClr val="tx1"/>
              </a:solidFill>
              <a:cs typeface="Courier New" pitchFamily="49" charset="0"/>
              <a:sym typeface="Math C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914400" y="4378351"/>
            <a:ext cx="7772400" cy="49844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11480" indent="-342900" algn="l" rtl="0" eaLnBrk="1" latinLnBrk="0" hangingPunct="1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575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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3"/>
              <a:buChar char="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400" dirty="0" smtClean="0">
                <a:sym typeface="Math C"/>
              </a:rPr>
              <a:t>For our 3</a:t>
            </a:r>
            <a:r>
              <a:rPr lang="en-US" sz="2400" baseline="30000" dirty="0" smtClean="0">
                <a:sym typeface="Math C"/>
              </a:rPr>
              <a:t>rd</a:t>
            </a:r>
            <a:r>
              <a:rPr lang="en-US" sz="2400" dirty="0" smtClean="0">
                <a:sym typeface="Math C"/>
              </a:rPr>
              <a:t> example:</a:t>
            </a:r>
            <a:endParaRPr lang="en-US" sz="2000" dirty="0" smtClean="0"/>
          </a:p>
        </p:txBody>
      </p:sp>
      <p:sp>
        <p:nvSpPr>
          <p:cNvPr id="12" name="Right Arrow 11"/>
          <p:cNvSpPr/>
          <p:nvPr/>
        </p:nvSpPr>
        <p:spPr>
          <a:xfrm>
            <a:off x="3810000" y="1981200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3962400" y="5486400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pic>
        <p:nvPicPr>
          <p:cNvPr id="18" name="Picture 6" descr="https://encrypted-tbn3.gstatic.com/images?q=tbn:ANd9GcSJu7RdywfaY5_gaycihVne9WATN6MMlMMvC9vKwqhtybBzvvrtK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60433" y="62716"/>
            <a:ext cx="576063" cy="723679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8340345" y="765107"/>
            <a:ext cx="80365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800" dirty="0" smtClean="0"/>
              <a:t>p. 130</a:t>
            </a:r>
            <a:endParaRPr lang="he-IL" sz="1800" dirty="0"/>
          </a:p>
        </p:txBody>
      </p:sp>
      <p:sp>
        <p:nvSpPr>
          <p:cNvPr id="20" name="הסבר מלבני 19"/>
          <p:cNvSpPr/>
          <p:nvPr/>
        </p:nvSpPr>
        <p:spPr>
          <a:xfrm>
            <a:off x="6012160" y="3356992"/>
            <a:ext cx="2880320" cy="1008112"/>
          </a:xfrm>
          <a:prstGeom prst="wedgeRectCallout">
            <a:avLst>
              <a:gd name="adj1" fmla="val -45688"/>
              <a:gd name="adj2" fmla="val -9679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r>
              <a:rPr lang="en-US" sz="1800" dirty="0" smtClean="0">
                <a:solidFill>
                  <a:schemeClr val="tx1"/>
                </a:solidFill>
              </a:rPr>
              <a:t>Can be done algorithmically.</a:t>
            </a:r>
          </a:p>
          <a:p>
            <a:pPr algn="l" rtl="0"/>
            <a:r>
              <a:rPr lang="en-US" sz="1800" dirty="0" smtClean="0">
                <a:solidFill>
                  <a:schemeClr val="tx1"/>
                </a:solidFill>
              </a:rPr>
              <a:t>Problem: grammar becomes mangled beyond recognition</a:t>
            </a:r>
            <a:endParaRPr lang="he-IL" sz="1800" dirty="0" smtClean="0">
              <a:solidFill>
                <a:schemeClr val="tx1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1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29000"/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Bottom-up parsing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333" y="2228547"/>
            <a:ext cx="6507237" cy="406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7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Bottom-up parsing:</a:t>
            </a:r>
            <a:br>
              <a:rPr lang="en-US" dirty="0" smtClean="0"/>
            </a:br>
            <a:r>
              <a:rPr lang="en-US" dirty="0" smtClean="0"/>
              <a:t>LR(k) Grammars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A grammar is in the class </a:t>
            </a:r>
            <a:r>
              <a:rPr lang="en-US" sz="2800" dirty="0" smtClean="0"/>
              <a:t>LR(</a:t>
            </a:r>
            <a:r>
              <a:rPr lang="en-US" sz="2800" dirty="0"/>
              <a:t>K) when it can be derived via:</a:t>
            </a:r>
          </a:p>
          <a:p>
            <a:pPr lvl="1"/>
            <a:r>
              <a:rPr lang="en-US" sz="2400" dirty="0" smtClean="0">
                <a:solidFill>
                  <a:srgbClr val="C00000"/>
                </a:solidFill>
              </a:rPr>
              <a:t>Bottom-up</a:t>
            </a:r>
            <a:r>
              <a:rPr lang="en-US" sz="2400" dirty="0" smtClean="0"/>
              <a:t> derivation</a:t>
            </a:r>
            <a:endParaRPr lang="en-US" sz="2400" dirty="0"/>
          </a:p>
          <a:p>
            <a:pPr lvl="1"/>
            <a:r>
              <a:rPr lang="en-US" sz="2400" dirty="0"/>
              <a:t>Scanning the input from left to right (L)</a:t>
            </a:r>
          </a:p>
          <a:p>
            <a:pPr lvl="1"/>
            <a:r>
              <a:rPr lang="en-US" sz="2400" dirty="0"/>
              <a:t>Producing the </a:t>
            </a:r>
            <a:r>
              <a:rPr lang="en-US" sz="2400" dirty="0" smtClean="0">
                <a:solidFill>
                  <a:srgbClr val="C00000"/>
                </a:solidFill>
              </a:rPr>
              <a:t>rightmost derivation </a:t>
            </a:r>
            <a:r>
              <a:rPr lang="en-US" sz="2400" dirty="0" smtClean="0"/>
              <a:t>(R)</a:t>
            </a:r>
            <a:endParaRPr lang="en-US" sz="2400" dirty="0"/>
          </a:p>
          <a:p>
            <a:pPr lvl="1"/>
            <a:r>
              <a:rPr lang="en-US" sz="2400" dirty="0"/>
              <a:t>With </a:t>
            </a:r>
            <a:r>
              <a:rPr lang="en-US" sz="2400" dirty="0" err="1"/>
              <a:t>lookahead</a:t>
            </a:r>
            <a:r>
              <a:rPr lang="en-US" sz="2400" dirty="0"/>
              <a:t> of k tokens (k</a:t>
            </a:r>
            <a:r>
              <a:rPr lang="en-US" sz="2400" dirty="0" smtClean="0"/>
              <a:t>)</a:t>
            </a:r>
            <a:endParaRPr lang="en-US" sz="2400" dirty="0"/>
          </a:p>
          <a:p>
            <a:r>
              <a:rPr lang="en-US" sz="2800" dirty="0"/>
              <a:t>A language is said to be </a:t>
            </a:r>
            <a:r>
              <a:rPr lang="en-US" sz="2800" dirty="0" smtClean="0"/>
              <a:t>LR(</a:t>
            </a:r>
            <a:r>
              <a:rPr lang="en-US" sz="2800" dirty="0"/>
              <a:t>k) </a:t>
            </a:r>
            <a:r>
              <a:rPr lang="en-US" sz="2800" dirty="0" smtClean="0"/>
              <a:t>if it </a:t>
            </a:r>
            <a:r>
              <a:rPr lang="en-US" sz="2800" dirty="0"/>
              <a:t>has an </a:t>
            </a:r>
            <a:r>
              <a:rPr lang="en-US" sz="2800" dirty="0" smtClean="0"/>
              <a:t>LR(</a:t>
            </a:r>
            <a:r>
              <a:rPr lang="en-US" sz="2800" dirty="0"/>
              <a:t>k) </a:t>
            </a:r>
            <a:r>
              <a:rPr lang="en-US" sz="2800" dirty="0" smtClean="0"/>
              <a:t>grammar</a:t>
            </a:r>
          </a:p>
          <a:p>
            <a:r>
              <a:rPr lang="en-US" sz="2800" dirty="0" smtClean="0"/>
              <a:t>The simplest case is </a:t>
            </a:r>
            <a:r>
              <a:rPr lang="en-US" sz="2800" dirty="0" smtClean="0"/>
              <a:t>LR(0)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2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 smtClean="0"/>
              <a:t>Terminology: Reductions &amp; Handles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opposite of derivation is called </a:t>
            </a:r>
            <a:r>
              <a:rPr lang="en-US" i="1" dirty="0" smtClean="0">
                <a:solidFill>
                  <a:srgbClr val="004080"/>
                </a:solidFill>
              </a:rPr>
              <a:t>reduction</a:t>
            </a:r>
          </a:p>
          <a:p>
            <a:pPr lvl="1"/>
            <a:r>
              <a:rPr lang="en-US" dirty="0" smtClean="0"/>
              <a:t>Let A</a:t>
            </a:r>
            <a:r>
              <a:rPr lang="en-US" dirty="0">
                <a:sym typeface="Math C"/>
              </a:rPr>
              <a:t> </a:t>
            </a:r>
            <a:r>
              <a:rPr lang="en-US" dirty="0">
                <a:sym typeface="Wingdings"/>
              </a:rPr>
              <a:t></a:t>
            </a:r>
            <a:r>
              <a:rPr lang="en-US" dirty="0">
                <a:sym typeface="Symbol" pitchFamily="18" charset="2"/>
              </a:rPr>
              <a:t> </a:t>
            </a:r>
            <a:r>
              <a:rPr lang="el-GR" dirty="0" smtClean="0">
                <a:sym typeface="Math C"/>
              </a:rPr>
              <a:t>α</a:t>
            </a:r>
            <a:r>
              <a:rPr lang="en-US" dirty="0" smtClean="0">
                <a:sym typeface="Math C"/>
              </a:rPr>
              <a:t> be a production rule</a:t>
            </a:r>
          </a:p>
          <a:p>
            <a:pPr lvl="1"/>
            <a:r>
              <a:rPr lang="en-US" dirty="0" smtClean="0">
                <a:sym typeface="Math C"/>
              </a:rPr>
              <a:t>Derivation: </a:t>
            </a:r>
            <a:r>
              <a:rPr lang="en-US" dirty="0">
                <a:sym typeface="Math C"/>
              </a:rPr>
              <a:t> </a:t>
            </a:r>
            <a:r>
              <a:rPr lang="el-GR" dirty="0" smtClean="0">
                <a:sym typeface="Math C"/>
              </a:rPr>
              <a:t>β</a:t>
            </a:r>
            <a:r>
              <a:rPr lang="en-US" dirty="0" smtClean="0">
                <a:solidFill>
                  <a:srgbClr val="004080"/>
                </a:solidFill>
                <a:sym typeface="Math C"/>
              </a:rPr>
              <a:t>A</a:t>
            </a:r>
            <a:r>
              <a:rPr lang="el-GR" dirty="0" smtClean="0">
                <a:sym typeface="Math C"/>
              </a:rPr>
              <a:t>µ</a:t>
            </a:r>
            <a:r>
              <a:rPr lang="en-US" dirty="0" smtClean="0">
                <a:sym typeface="Math C"/>
              </a:rPr>
              <a:t> </a:t>
            </a:r>
            <a:r>
              <a:rPr lang="en-US" dirty="0" smtClean="0">
                <a:sym typeface="Wingdings"/>
              </a:rPr>
              <a:t></a:t>
            </a:r>
            <a:r>
              <a:rPr lang="en-US" dirty="0" smtClean="0">
                <a:sym typeface="Symbol" pitchFamily="18" charset="2"/>
              </a:rPr>
              <a:t> </a:t>
            </a:r>
            <a:r>
              <a:rPr lang="el-GR" dirty="0" smtClean="0">
                <a:solidFill>
                  <a:srgbClr val="004080"/>
                </a:solidFill>
                <a:sym typeface="Math C"/>
              </a:rPr>
              <a:t>βαµ</a:t>
            </a:r>
            <a:endParaRPr lang="en-US" dirty="0" smtClean="0">
              <a:solidFill>
                <a:srgbClr val="004080"/>
              </a:solidFill>
              <a:sym typeface="Math C"/>
            </a:endParaRPr>
          </a:p>
          <a:p>
            <a:pPr lvl="1"/>
            <a:r>
              <a:rPr lang="en-US" dirty="0" smtClean="0">
                <a:sym typeface="Math C"/>
              </a:rPr>
              <a:t>Reduction: </a:t>
            </a:r>
            <a:r>
              <a:rPr lang="el-GR" dirty="0" smtClean="0">
                <a:sym typeface="Math C"/>
              </a:rPr>
              <a:t>β</a:t>
            </a:r>
            <a:r>
              <a:rPr lang="el-GR" dirty="0" smtClean="0">
                <a:solidFill>
                  <a:srgbClr val="004080"/>
                </a:solidFill>
                <a:sym typeface="Math C"/>
              </a:rPr>
              <a:t>α</a:t>
            </a:r>
            <a:r>
              <a:rPr lang="el-GR" dirty="0" smtClean="0">
                <a:sym typeface="Math C"/>
              </a:rPr>
              <a:t>µ</a:t>
            </a:r>
            <a:r>
              <a:rPr lang="en-US" dirty="0" smtClean="0">
                <a:sym typeface="Math C"/>
              </a:rPr>
              <a:t> </a:t>
            </a:r>
            <a:r>
              <a:rPr lang="en-US" dirty="0" smtClean="0">
                <a:sym typeface="Wingdings"/>
              </a:rPr>
              <a:t></a:t>
            </a:r>
            <a:r>
              <a:rPr lang="en-US" dirty="0" smtClean="0">
                <a:sym typeface="Symbol" pitchFamily="18" charset="2"/>
              </a:rPr>
              <a:t> </a:t>
            </a:r>
            <a:r>
              <a:rPr lang="el-GR" dirty="0" smtClean="0">
                <a:sym typeface="Math C"/>
              </a:rPr>
              <a:t>β</a:t>
            </a:r>
            <a:r>
              <a:rPr lang="en-US" dirty="0" smtClean="0">
                <a:solidFill>
                  <a:srgbClr val="004080"/>
                </a:solidFill>
                <a:sym typeface="Math C"/>
              </a:rPr>
              <a:t>A</a:t>
            </a:r>
            <a:r>
              <a:rPr lang="el-GR" dirty="0" smtClean="0">
                <a:sym typeface="Math C"/>
              </a:rPr>
              <a:t>µ</a:t>
            </a:r>
            <a:endParaRPr lang="en-US" dirty="0" smtClean="0">
              <a:sym typeface="Math C"/>
            </a:endParaRPr>
          </a:p>
          <a:p>
            <a:pPr lvl="1"/>
            <a:endParaRPr lang="en-US" dirty="0" smtClean="0">
              <a:sym typeface="Math C"/>
            </a:endParaRPr>
          </a:p>
          <a:p>
            <a:r>
              <a:rPr lang="en-US" dirty="0" smtClean="0"/>
              <a:t>A </a:t>
            </a:r>
            <a:r>
              <a:rPr lang="en-US" i="1" dirty="0" smtClean="0">
                <a:solidFill>
                  <a:srgbClr val="004080"/>
                </a:solidFill>
              </a:rPr>
              <a:t>handle</a:t>
            </a:r>
            <a:r>
              <a:rPr lang="en-US" dirty="0" smtClean="0">
                <a:solidFill>
                  <a:srgbClr val="004080"/>
                </a:solidFill>
              </a:rPr>
              <a:t> </a:t>
            </a:r>
            <a:r>
              <a:rPr lang="en-US" dirty="0" smtClean="0"/>
              <a:t>is the reduced substring</a:t>
            </a:r>
          </a:p>
          <a:p>
            <a:pPr lvl="1"/>
            <a:r>
              <a:rPr lang="el-GR" dirty="0">
                <a:solidFill>
                  <a:srgbClr val="004080"/>
                </a:solidFill>
                <a:sym typeface="Math C"/>
              </a:rPr>
              <a:t>α</a:t>
            </a:r>
            <a:r>
              <a:rPr lang="en-US" dirty="0" smtClean="0">
                <a:solidFill>
                  <a:srgbClr val="004080"/>
                </a:solidFill>
                <a:sym typeface="Math C"/>
              </a:rPr>
              <a:t> </a:t>
            </a:r>
            <a:r>
              <a:rPr lang="en-US" dirty="0"/>
              <a:t>is the </a:t>
            </a:r>
            <a:r>
              <a:rPr lang="en-US" dirty="0" smtClean="0"/>
              <a:t>handles for </a:t>
            </a:r>
            <a:r>
              <a:rPr lang="el-GR" dirty="0">
                <a:sym typeface="Math C"/>
              </a:rPr>
              <a:t>β</a:t>
            </a:r>
            <a:r>
              <a:rPr lang="el-GR" dirty="0">
                <a:solidFill>
                  <a:srgbClr val="004080"/>
                </a:solidFill>
                <a:sym typeface="Math C"/>
              </a:rPr>
              <a:t>α</a:t>
            </a:r>
            <a:r>
              <a:rPr lang="el-GR" dirty="0">
                <a:sym typeface="Math C"/>
              </a:rPr>
              <a:t>µ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47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8985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Detecting Handles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938" y="1865453"/>
            <a:ext cx="8979062" cy="4114800"/>
          </a:xfrm>
        </p:spPr>
        <p:txBody>
          <a:bodyPr/>
          <a:lstStyle/>
          <a:p>
            <a:r>
              <a:rPr lang="en-US" dirty="0" smtClean="0"/>
              <a:t>Unambiguous grammar </a:t>
            </a:r>
            <a:r>
              <a:rPr lang="en-US" dirty="0" smtClean="0">
                <a:sym typeface="Wingdings"/>
              </a:rPr>
              <a:t> </a:t>
            </a:r>
            <a:br>
              <a:rPr lang="en-US" dirty="0" smtClean="0">
                <a:sym typeface="Wingdings"/>
              </a:rPr>
            </a:br>
            <a:r>
              <a:rPr lang="en-US" dirty="0" smtClean="0">
                <a:sym typeface="Wingdings"/>
              </a:rPr>
              <a:t>Single rightmost derivation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</a:t>
            </a:r>
            <a:br>
              <a:rPr lang="en-US" dirty="0" smtClean="0">
                <a:sym typeface="Wingdings"/>
              </a:rPr>
            </a:br>
            <a:r>
              <a:rPr lang="en-US" dirty="0" smtClean="0">
                <a:sym typeface="Wingdings"/>
              </a:rPr>
              <a:t>Identify handles in reverse order</a:t>
            </a:r>
            <a:endParaRPr lang="en-US" dirty="0" smtClean="0"/>
          </a:p>
          <a:p>
            <a:r>
              <a:rPr lang="en-US" dirty="0" smtClean="0">
                <a:sym typeface="Math C"/>
              </a:rPr>
              <a:t>Assume last (RM-)derivations: CA</a:t>
            </a:r>
            <a:r>
              <a:rPr lang="en-US" dirty="0" smtClean="0">
                <a:sym typeface="Wingdings"/>
              </a:rPr>
              <a:t></a:t>
            </a:r>
            <a:r>
              <a:rPr lang="el-GR" dirty="0" smtClean="0">
                <a:sym typeface="Math C"/>
              </a:rPr>
              <a:t>β</a:t>
            </a:r>
            <a:r>
              <a:rPr lang="en-US" dirty="0">
                <a:solidFill>
                  <a:srgbClr val="004080"/>
                </a:solidFill>
                <a:sym typeface="Math C"/>
              </a:rPr>
              <a:t>A</a:t>
            </a:r>
            <a:r>
              <a:rPr lang="el-GR" dirty="0">
                <a:sym typeface="Math C"/>
              </a:rPr>
              <a:t>µ</a:t>
            </a:r>
            <a:r>
              <a:rPr lang="en-US" dirty="0">
                <a:sym typeface="Math C"/>
              </a:rPr>
              <a:t> </a:t>
            </a:r>
            <a:r>
              <a:rPr lang="en-US" dirty="0">
                <a:sym typeface="Wingdings"/>
              </a:rPr>
              <a:t></a:t>
            </a:r>
            <a:r>
              <a:rPr lang="en-US" dirty="0">
                <a:sym typeface="Symbol" pitchFamily="18" charset="2"/>
              </a:rPr>
              <a:t> </a:t>
            </a:r>
            <a:r>
              <a:rPr lang="el-GR" dirty="0" err="1" smtClean="0">
                <a:solidFill>
                  <a:srgbClr val="004080"/>
                </a:solidFill>
                <a:sym typeface="Math C"/>
              </a:rPr>
              <a:t>βα</a:t>
            </a:r>
            <a:r>
              <a:rPr lang="el-GR" dirty="0" smtClean="0">
                <a:solidFill>
                  <a:srgbClr val="004080"/>
                </a:solidFill>
                <a:sym typeface="Math C"/>
              </a:rPr>
              <a:t>µ</a:t>
            </a:r>
            <a:endParaRPr lang="en-US" dirty="0" smtClean="0">
              <a:solidFill>
                <a:srgbClr val="004080"/>
              </a:solidFill>
              <a:sym typeface="Math C"/>
            </a:endParaRPr>
          </a:p>
          <a:p>
            <a:pPr lvl="1"/>
            <a:r>
              <a:rPr lang="en-US" dirty="0" smtClean="0">
                <a:solidFill>
                  <a:srgbClr val="004080"/>
                </a:solidFill>
                <a:sym typeface="Math C"/>
              </a:rPr>
              <a:t>C </a:t>
            </a:r>
            <a:r>
              <a:rPr lang="en-US" dirty="0" smtClean="0">
                <a:solidFill>
                  <a:srgbClr val="004080"/>
                </a:solidFill>
                <a:sym typeface="Wingdings"/>
              </a:rPr>
              <a:t> </a:t>
            </a:r>
            <a:r>
              <a:rPr lang="el-GR" dirty="0">
                <a:sym typeface="Math C"/>
              </a:rPr>
              <a:t>β</a:t>
            </a:r>
            <a:r>
              <a:rPr lang="en-US" dirty="0">
                <a:solidFill>
                  <a:srgbClr val="004080"/>
                </a:solidFill>
                <a:sym typeface="Math C"/>
              </a:rPr>
              <a:t>A </a:t>
            </a:r>
            <a:r>
              <a:rPr lang="en-US" dirty="0" smtClean="0">
                <a:solidFill>
                  <a:srgbClr val="004080"/>
                </a:solidFill>
                <a:sym typeface="Math C"/>
              </a:rPr>
              <a:t> , A </a:t>
            </a:r>
            <a:r>
              <a:rPr lang="en-US" dirty="0" smtClean="0">
                <a:solidFill>
                  <a:srgbClr val="004080"/>
                </a:solidFill>
                <a:sym typeface="Wingdings"/>
              </a:rPr>
              <a:t> </a:t>
            </a:r>
            <a:r>
              <a:rPr lang="el-GR" dirty="0">
                <a:solidFill>
                  <a:srgbClr val="004080"/>
                </a:solidFill>
                <a:sym typeface="Math C"/>
              </a:rPr>
              <a:t>α</a:t>
            </a:r>
            <a:endParaRPr lang="en-US" dirty="0" smtClean="0">
              <a:solidFill>
                <a:srgbClr val="004080"/>
              </a:solidFill>
              <a:sym typeface="Math C"/>
            </a:endParaRPr>
          </a:p>
          <a:p>
            <a:pPr lvl="1"/>
            <a:r>
              <a:rPr lang="en-US" dirty="0" smtClean="0">
                <a:solidFill>
                  <a:srgbClr val="004080"/>
                </a:solidFill>
                <a:sym typeface="Math C"/>
              </a:rPr>
              <a:t>A is the last non-terminal , C penultimate non-terminal</a:t>
            </a:r>
            <a:endParaRPr lang="en-US" dirty="0">
              <a:solidFill>
                <a:srgbClr val="004080"/>
              </a:solidFill>
              <a:sym typeface="Math C"/>
            </a:endParaRPr>
          </a:p>
          <a:p>
            <a:endParaRPr lang="en-US" dirty="0" smtClean="0">
              <a:solidFill>
                <a:srgbClr val="004080"/>
              </a:solidFill>
              <a:sym typeface="Math C"/>
            </a:endParaRPr>
          </a:p>
          <a:p>
            <a:r>
              <a:rPr lang="en-US" dirty="0" smtClean="0">
                <a:solidFill>
                  <a:srgbClr val="004080"/>
                </a:solidFill>
                <a:sym typeface="Math C"/>
              </a:rPr>
              <a:t>Goal: Identify Handles going over text from left to right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145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How does the parser know what to do?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199"/>
            <a:ext cx="8221174" cy="4662215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 smtClean="0"/>
              <a:t>A </a:t>
            </a:r>
            <a:r>
              <a:rPr lang="en-US" sz="3200" dirty="0" smtClean="0">
                <a:solidFill>
                  <a:srgbClr val="004080"/>
                </a:solidFill>
              </a:rPr>
              <a:t>state</a:t>
            </a:r>
            <a:r>
              <a:rPr lang="en-US" sz="3200" dirty="0" smtClean="0"/>
              <a:t> will keep the info gathered on handle(s)</a:t>
            </a:r>
          </a:p>
          <a:p>
            <a:pPr lvl="1"/>
            <a:r>
              <a:rPr lang="en-US" sz="2800" dirty="0" smtClean="0"/>
              <a:t>A state in the “control” of the PDA</a:t>
            </a:r>
          </a:p>
          <a:p>
            <a:pPr lvl="1"/>
            <a:r>
              <a:rPr lang="en-US" dirty="0" smtClean="0"/>
              <a:t>Also (part of) the stack alpha bet</a:t>
            </a:r>
          </a:p>
          <a:p>
            <a:pPr marL="457200" lvl="1" indent="0">
              <a:buNone/>
            </a:pPr>
            <a:r>
              <a:rPr lang="en-US" sz="2800" dirty="0" smtClean="0"/>
              <a:t> </a:t>
            </a:r>
          </a:p>
          <a:p>
            <a:r>
              <a:rPr lang="en-US" sz="3200" dirty="0" smtClean="0"/>
              <a:t>A </a:t>
            </a:r>
            <a:r>
              <a:rPr lang="en-US" sz="3200" dirty="0" smtClean="0">
                <a:solidFill>
                  <a:srgbClr val="004080"/>
                </a:solidFill>
              </a:rPr>
              <a:t>table</a:t>
            </a:r>
            <a:r>
              <a:rPr lang="en-US" sz="3200" dirty="0" smtClean="0"/>
              <a:t> will tell it “what to do” based on current state and next token</a:t>
            </a:r>
          </a:p>
          <a:p>
            <a:pPr lvl="1"/>
            <a:r>
              <a:rPr lang="en-US" sz="2800" dirty="0" smtClean="0"/>
              <a:t>The transition function of the PDA</a:t>
            </a:r>
          </a:p>
          <a:p>
            <a:pPr lvl="1"/>
            <a:endParaRPr lang="en-US" sz="2800" dirty="0" smtClean="0"/>
          </a:p>
          <a:p>
            <a:r>
              <a:rPr lang="en-US" sz="3200" dirty="0" smtClean="0"/>
              <a:t>A </a:t>
            </a:r>
            <a:r>
              <a:rPr lang="en-US" sz="3200" dirty="0" smtClean="0">
                <a:solidFill>
                  <a:srgbClr val="004080"/>
                </a:solidFill>
              </a:rPr>
              <a:t>stack </a:t>
            </a:r>
            <a:r>
              <a:rPr lang="en-US" dirty="0" smtClean="0"/>
              <a:t>will records the “nesting level”</a:t>
            </a:r>
          </a:p>
          <a:p>
            <a:pPr lvl="1"/>
            <a:r>
              <a:rPr lang="en-US" dirty="0" smtClean="0"/>
              <a:t>Prefixes of handles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6543467" y="3232128"/>
            <a:ext cx="2500269" cy="442674"/>
          </a:xfrm>
          <a:prstGeom prst="wedgeRoundRectCallout">
            <a:avLst>
              <a:gd name="adj1" fmla="val -67859"/>
              <a:gd name="adj2" fmla="val -65297"/>
              <a:gd name="adj3" fmla="val 16667"/>
            </a:avLst>
          </a:prstGeom>
          <a:solidFill>
            <a:schemeClr val="bg2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lvl="1"/>
            <a:r>
              <a:rPr lang="en-US" sz="2000" dirty="0">
                <a:latin typeface="+mn-lt"/>
              </a:rPr>
              <a:t>Set of LR(0) items</a:t>
            </a:r>
          </a:p>
        </p:txBody>
      </p:sp>
    </p:spTree>
    <p:extLst>
      <p:ext uri="{BB962C8B-B14F-4D97-AF65-F5344CB8AC3E}">
        <p14:creationId xmlns:p14="http://schemas.microsoft.com/office/powerpoint/2010/main" val="168456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Compiler</a:t>
            </a:r>
            <a:endParaRPr lang="en-US" dirty="0"/>
          </a:p>
        </p:txBody>
      </p:sp>
      <p:sp>
        <p:nvSpPr>
          <p:cNvPr id="3409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program which </a:t>
            </a:r>
            <a:r>
              <a:rPr lang="en-US" dirty="0" smtClean="0">
                <a:solidFill>
                  <a:srgbClr val="3366FF"/>
                </a:solidFill>
              </a:rPr>
              <a:t>transforms</a:t>
            </a:r>
            <a:r>
              <a:rPr lang="en-US" dirty="0" smtClean="0"/>
              <a:t> programs </a:t>
            </a:r>
          </a:p>
          <a:p>
            <a:r>
              <a:rPr lang="en-US" dirty="0" smtClean="0"/>
              <a:t>Input a program (P)</a:t>
            </a:r>
          </a:p>
          <a:p>
            <a:r>
              <a:rPr lang="en-US" dirty="0" smtClean="0"/>
              <a:t>Output an object program (O)</a:t>
            </a:r>
          </a:p>
          <a:p>
            <a:pPr lvl="1"/>
            <a:r>
              <a:rPr lang="en-US" dirty="0" smtClean="0"/>
              <a:t>For any x, “O(x)” “=“ “P(x)”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528368" y="4307147"/>
            <a:ext cx="21097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latin typeface="Tahoma" pitchFamily="34" charset="0"/>
              </a:rPr>
              <a:t>Compiler</a:t>
            </a:r>
            <a:endParaRPr lang="en-US" dirty="0">
              <a:latin typeface="Tahoma" pitchFamily="34" charset="0"/>
            </a:endParaRPr>
          </a:p>
        </p:txBody>
      </p: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352574" y="4895078"/>
            <a:ext cx="1392238" cy="1409700"/>
            <a:chOff x="149" y="1503"/>
            <a:chExt cx="877" cy="888"/>
          </a:xfrm>
        </p:grpSpPr>
        <p:sp>
          <p:nvSpPr>
            <p:cNvPr id="27" name="Text Box 5"/>
            <p:cNvSpPr txBox="1">
              <a:spLocks noChangeArrowheads="1"/>
            </p:cNvSpPr>
            <p:nvPr/>
          </p:nvSpPr>
          <p:spPr bwMode="auto">
            <a:xfrm>
              <a:off x="149" y="1503"/>
              <a:ext cx="877" cy="88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latin typeface="Tahoma" pitchFamily="34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en-US" sz="2000">
                  <a:latin typeface="Tahoma" pitchFamily="34" charset="0"/>
                </a:rPr>
                <a:t>Source</a:t>
              </a:r>
            </a:p>
            <a:p>
              <a:pPr algn="ctr">
                <a:spcBef>
                  <a:spcPct val="50000"/>
                </a:spcBef>
              </a:pPr>
              <a:r>
                <a:rPr lang="en-US" sz="2000">
                  <a:latin typeface="Tahoma" pitchFamily="34" charset="0"/>
                </a:rPr>
                <a:t>text </a:t>
              </a:r>
            </a:p>
          </p:txBody>
        </p:sp>
        <p:sp>
          <p:nvSpPr>
            <p:cNvPr id="28" name="Text Box 6"/>
            <p:cNvSpPr txBox="1">
              <a:spLocks noChangeArrowheads="1"/>
            </p:cNvSpPr>
            <p:nvPr/>
          </p:nvSpPr>
          <p:spPr bwMode="auto">
            <a:xfrm>
              <a:off x="564" y="1503"/>
              <a:ext cx="458" cy="21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>
                  <a:latin typeface="Tahoma" pitchFamily="34" charset="0"/>
                </a:rPr>
                <a:t>txt</a:t>
              </a:r>
            </a:p>
          </p:txBody>
        </p:sp>
      </p:grpSp>
      <p:cxnSp>
        <p:nvCxnSpPr>
          <p:cNvPr id="29" name="AutoShape 9"/>
          <p:cNvCxnSpPr>
            <a:cxnSpLocks noChangeShapeType="1"/>
            <a:stCxn id="27" idx="3"/>
            <a:endCxn id="31" idx="1"/>
          </p:cNvCxnSpPr>
          <p:nvPr/>
        </p:nvCxnSpPr>
        <p:spPr bwMode="auto">
          <a:xfrm flipV="1">
            <a:off x="1744812" y="5595165"/>
            <a:ext cx="922187" cy="47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AutoShape 12"/>
          <p:cNvCxnSpPr>
            <a:cxnSpLocks noChangeShapeType="1"/>
            <a:stCxn id="31" idx="1"/>
            <a:endCxn id="31" idx="1"/>
          </p:cNvCxnSpPr>
          <p:nvPr/>
        </p:nvCxnSpPr>
        <p:spPr bwMode="auto">
          <a:xfrm>
            <a:off x="2666999" y="5595165"/>
            <a:ext cx="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Rectangle 13"/>
          <p:cNvSpPr>
            <a:spLocks noChangeArrowheads="1"/>
          </p:cNvSpPr>
          <p:nvPr/>
        </p:nvSpPr>
        <p:spPr bwMode="auto">
          <a:xfrm>
            <a:off x="2666999" y="4737915"/>
            <a:ext cx="3822701" cy="1714500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5" name="AutoShape 9"/>
          <p:cNvCxnSpPr>
            <a:cxnSpLocks noChangeShapeType="1"/>
            <a:stCxn id="31" idx="3"/>
          </p:cNvCxnSpPr>
          <p:nvPr/>
        </p:nvCxnSpPr>
        <p:spPr bwMode="auto">
          <a:xfrm>
            <a:off x="6489700" y="5595165"/>
            <a:ext cx="1003449" cy="141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Text Box 3"/>
          <p:cNvSpPr txBox="1">
            <a:spLocks noChangeArrowheads="1"/>
          </p:cNvSpPr>
          <p:nvPr/>
        </p:nvSpPr>
        <p:spPr bwMode="auto">
          <a:xfrm>
            <a:off x="7491108" y="4922941"/>
            <a:ext cx="1554569" cy="14097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n-US">
              <a:latin typeface="Tahoma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2000">
                <a:latin typeface="Tahoma" pitchFamily="34" charset="0"/>
              </a:rPr>
              <a:t>Executable </a:t>
            </a:r>
          </a:p>
          <a:p>
            <a:pPr algn="ctr">
              <a:spcBef>
                <a:spcPct val="50000"/>
              </a:spcBef>
            </a:pPr>
            <a:r>
              <a:rPr lang="en-US" sz="2000">
                <a:latin typeface="Tahoma" pitchFamily="34" charset="0"/>
              </a:rPr>
              <a:t>code</a:t>
            </a:r>
          </a:p>
        </p:txBody>
      </p:sp>
      <p:sp>
        <p:nvSpPr>
          <p:cNvPr id="40" name="Text Box 4"/>
          <p:cNvSpPr txBox="1">
            <a:spLocks noChangeArrowheads="1"/>
          </p:cNvSpPr>
          <p:nvPr/>
        </p:nvSpPr>
        <p:spPr bwMode="auto">
          <a:xfrm>
            <a:off x="8307228" y="4924016"/>
            <a:ext cx="730250" cy="3429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latin typeface="Tahoma" pitchFamily="34" charset="0"/>
              </a:rPr>
              <a:t>exe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3922" y="6311716"/>
            <a:ext cx="3513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</a:t>
            </a:r>
          </a:p>
        </p:txBody>
      </p:sp>
      <p:sp>
        <p:nvSpPr>
          <p:cNvPr id="42" name="Rectangle 41"/>
          <p:cNvSpPr/>
          <p:nvPr/>
        </p:nvSpPr>
        <p:spPr>
          <a:xfrm>
            <a:off x="8109707" y="6333020"/>
            <a:ext cx="4069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Constructing an LR parsing table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Construct a (determinized) transition diagram from LR items</a:t>
            </a:r>
          </a:p>
          <a:p>
            <a:r>
              <a:rPr lang="en-US" smtClean="0"/>
              <a:t>If there are conflicts – stop</a:t>
            </a:r>
          </a:p>
          <a:p>
            <a:r>
              <a:rPr lang="en-US" smtClean="0"/>
              <a:t>Fill table entries from diagram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50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3268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LR item</a:t>
            </a:r>
            <a:endParaRPr lang="en-US" dirty="0"/>
          </a:p>
        </p:txBody>
      </p:sp>
      <p:sp>
        <p:nvSpPr>
          <p:cNvPr id="31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51</a:t>
            </a:fld>
            <a:endParaRPr lang="he-IL" dirty="0"/>
          </a:p>
        </p:txBody>
      </p:sp>
      <p:sp>
        <p:nvSpPr>
          <p:cNvPr id="5" name="Rectangle 4"/>
          <p:cNvSpPr/>
          <p:nvPr/>
        </p:nvSpPr>
        <p:spPr>
          <a:xfrm>
            <a:off x="3036105" y="4503003"/>
            <a:ext cx="29193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latin typeface="Courier New" pitchFamily="49" charset="0"/>
                <a:cs typeface="Courier New" pitchFamily="49" charset="0"/>
                <a:sym typeface="Math C"/>
              </a:rPr>
              <a:t>N </a:t>
            </a:r>
            <a:r>
              <a:rPr lang="en-US" sz="48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4800" dirty="0" smtClean="0">
                <a:latin typeface="Courier New" pitchFamily="49" charset="0"/>
                <a:cs typeface="Courier New" pitchFamily="49" charset="0"/>
                <a:sym typeface="Math C"/>
              </a:rPr>
              <a:t> α</a:t>
            </a:r>
            <a:r>
              <a:rPr lang="el-GR" sz="4800" dirty="0" smtClean="0">
                <a:latin typeface="Courier New" pitchFamily="49" charset="0"/>
                <a:cs typeface="Courier New" pitchFamily="49" charset="0"/>
                <a:sym typeface="Symbol"/>
              </a:rPr>
              <a:t></a:t>
            </a:r>
            <a:r>
              <a:rPr lang="el-GR" sz="4800" dirty="0" smtClean="0">
                <a:latin typeface="Courier New" pitchFamily="49" charset="0"/>
                <a:cs typeface="Courier New" pitchFamily="49" charset="0"/>
                <a:sym typeface="Math C"/>
              </a:rPr>
              <a:t>β</a:t>
            </a:r>
            <a:endParaRPr lang="en-US" sz="4800" dirty="0"/>
          </a:p>
        </p:txBody>
      </p:sp>
      <p:sp>
        <p:nvSpPr>
          <p:cNvPr id="6" name="Rectangle 5"/>
          <p:cNvSpPr/>
          <p:nvPr/>
        </p:nvSpPr>
        <p:spPr>
          <a:xfrm>
            <a:off x="1447800" y="2445603"/>
            <a:ext cx="6096000" cy="5334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447800" y="2445603"/>
            <a:ext cx="381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828800" y="2445603"/>
            <a:ext cx="381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209800" y="2445603"/>
            <a:ext cx="381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90800" y="2445603"/>
            <a:ext cx="381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971800" y="2445603"/>
            <a:ext cx="381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352800" y="2445603"/>
            <a:ext cx="381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733800" y="2445603"/>
            <a:ext cx="381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114800" y="2445603"/>
            <a:ext cx="381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495800" y="2445603"/>
            <a:ext cx="381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76800" y="2445603"/>
            <a:ext cx="381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257800" y="2445603"/>
            <a:ext cx="381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638800" y="2445603"/>
            <a:ext cx="381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019800" y="2445603"/>
            <a:ext cx="381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400800" y="2445603"/>
            <a:ext cx="381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781800" y="2445603"/>
            <a:ext cx="381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162800" y="2445603"/>
            <a:ext cx="381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4114800" y="2140803"/>
            <a:ext cx="0" cy="1295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Left Brace 24"/>
          <p:cNvSpPr/>
          <p:nvPr/>
        </p:nvSpPr>
        <p:spPr>
          <a:xfrm rot="16200000">
            <a:off x="2590800" y="2140803"/>
            <a:ext cx="304800" cy="25908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eft Brace 25"/>
          <p:cNvSpPr/>
          <p:nvPr/>
        </p:nvSpPr>
        <p:spPr>
          <a:xfrm rot="16200000">
            <a:off x="5714999" y="1759804"/>
            <a:ext cx="304801" cy="33528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>
            <a:stCxn id="25" idx="1"/>
          </p:cNvCxnSpPr>
          <p:nvPr/>
        </p:nvCxnSpPr>
        <p:spPr>
          <a:xfrm>
            <a:off x="2743200" y="3588603"/>
            <a:ext cx="2133600" cy="1143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26" idx="1"/>
          </p:cNvCxnSpPr>
          <p:nvPr/>
        </p:nvCxnSpPr>
        <p:spPr>
          <a:xfrm flipH="1">
            <a:off x="5638800" y="3588605"/>
            <a:ext cx="228600" cy="10667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511182" y="2021108"/>
            <a:ext cx="2313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+mn-lt"/>
              </a:rPr>
              <a:t>Already matched</a:t>
            </a: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693961" y="2013551"/>
            <a:ext cx="20540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+mn-lt"/>
              </a:rPr>
              <a:t>To be matched</a:t>
            </a: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75392" y="2484142"/>
            <a:ext cx="850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+mn-lt"/>
              </a:rPr>
              <a:t>Input</a:t>
            </a: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8600" y="5867400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000000"/>
                </a:solidFill>
                <a:latin typeface="+mn-lt"/>
              </a:rPr>
              <a:t>Hypothesis about </a:t>
            </a:r>
            <a:r>
              <a:rPr lang="el-GR" dirty="0" smtClean="0">
                <a:solidFill>
                  <a:srgbClr val="000000"/>
                </a:solidFill>
                <a:latin typeface="+mn-lt"/>
              </a:rPr>
              <a:t>αβ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 being a possible handle, so far we’ve matched </a:t>
            </a:r>
            <a:r>
              <a:rPr lang="el-GR" dirty="0" smtClean="0">
                <a:solidFill>
                  <a:srgbClr val="000000"/>
                </a:solidFill>
                <a:latin typeface="+mn-lt"/>
              </a:rPr>
              <a:t>α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, expecting to see </a:t>
            </a:r>
            <a:r>
              <a:rPr lang="el-GR" dirty="0" smtClean="0">
                <a:solidFill>
                  <a:srgbClr val="000000"/>
                </a:solidFill>
                <a:latin typeface="+mn-lt"/>
              </a:rPr>
              <a:t>β</a:t>
            </a:r>
            <a:endParaRPr lang="en-US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6824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Types of LR(0) items</a:t>
            </a:r>
            <a:endParaRPr lang="en-US" dirty="0"/>
          </a:p>
        </p:txBody>
      </p:sp>
      <p:sp>
        <p:nvSpPr>
          <p:cNvPr id="9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52</a:t>
            </a:fld>
            <a:endParaRPr lang="he-IL"/>
          </a:p>
        </p:txBody>
      </p:sp>
      <p:sp>
        <p:nvSpPr>
          <p:cNvPr id="5" name="Rectangle 4"/>
          <p:cNvSpPr/>
          <p:nvPr/>
        </p:nvSpPr>
        <p:spPr>
          <a:xfrm>
            <a:off x="1374805" y="1835624"/>
            <a:ext cx="22381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Courier New" pitchFamily="49" charset="0"/>
                <a:cs typeface="Courier New" pitchFamily="49" charset="0"/>
                <a:sym typeface="Math C"/>
              </a:rPr>
              <a:t>N </a:t>
            </a:r>
            <a:r>
              <a:rPr lang="en-US" sz="36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3600" dirty="0" smtClean="0">
                <a:latin typeface="Courier New" pitchFamily="49" charset="0"/>
                <a:cs typeface="Courier New" pitchFamily="49" charset="0"/>
                <a:sym typeface="Math C"/>
              </a:rPr>
              <a:t> α</a:t>
            </a:r>
            <a:r>
              <a:rPr lang="el-GR" sz="3600" dirty="0" smtClean="0">
                <a:latin typeface="Courier New" pitchFamily="49" charset="0"/>
                <a:cs typeface="Courier New" pitchFamily="49" charset="0"/>
                <a:sym typeface="Symbol"/>
              </a:rPr>
              <a:t></a:t>
            </a:r>
            <a:r>
              <a:rPr lang="el-GR" sz="3600" dirty="0" smtClean="0">
                <a:latin typeface="Courier New" pitchFamily="49" charset="0"/>
                <a:cs typeface="Courier New" pitchFamily="49" charset="0"/>
                <a:sym typeface="Math C"/>
              </a:rPr>
              <a:t>β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4002166" y="1974123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dirty="0" smtClean="0"/>
              <a:t>Shift Item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74805" y="2900192"/>
            <a:ext cx="22381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Courier New" pitchFamily="49" charset="0"/>
                <a:cs typeface="Courier New" pitchFamily="49" charset="0"/>
                <a:sym typeface="Math C"/>
              </a:rPr>
              <a:t>N </a:t>
            </a:r>
            <a:r>
              <a:rPr lang="en-US" sz="36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3600" dirty="0" smtClean="0">
                <a:latin typeface="Courier New" pitchFamily="49" charset="0"/>
                <a:cs typeface="Courier New" pitchFamily="49" charset="0"/>
                <a:sym typeface="Math C"/>
              </a:rPr>
              <a:t> α</a:t>
            </a:r>
            <a:r>
              <a:rPr lang="el-GR" sz="3600" dirty="0" smtClean="0">
                <a:latin typeface="Courier New" pitchFamily="49" charset="0"/>
                <a:cs typeface="Courier New" pitchFamily="49" charset="0"/>
                <a:sym typeface="Math C"/>
              </a:rPr>
              <a:t>β</a:t>
            </a:r>
            <a:r>
              <a:rPr lang="el-GR" sz="3600" dirty="0" smtClean="0">
                <a:latin typeface="Courier New" pitchFamily="49" charset="0"/>
                <a:cs typeface="Courier New" pitchFamily="49" charset="0"/>
                <a:sym typeface="Symbol"/>
              </a:rPr>
              <a:t>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4002166" y="3038691"/>
            <a:ext cx="138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dirty="0" smtClean="0"/>
              <a:t>Reduce Item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24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197" y="0"/>
            <a:ext cx="7772400" cy="1143000"/>
          </a:xfrm>
        </p:spPr>
        <p:txBody>
          <a:bodyPr/>
          <a:lstStyle/>
          <a:p>
            <a:r>
              <a:rPr lang="en-US" sz="3600" dirty="0" smtClean="0">
                <a:latin typeface="+mn-lt"/>
              </a:rPr>
              <a:t>LR(0) automaton example</a:t>
            </a:r>
            <a:endParaRPr lang="en-US" sz="36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800" smtClean="0">
                <a:latin typeface="+mn-lt"/>
              </a:rPr>
              <a:pPr/>
              <a:t>53</a:t>
            </a:fld>
            <a:endParaRPr lang="en-US" sz="800">
              <a:latin typeface="+mn-lt"/>
            </a:endParaRPr>
          </a:p>
        </p:txBody>
      </p:sp>
      <p:sp>
        <p:nvSpPr>
          <p:cNvPr id="5" name="Oval 4"/>
          <p:cNvSpPr/>
          <p:nvPr/>
        </p:nvSpPr>
        <p:spPr>
          <a:xfrm>
            <a:off x="533400" y="1981200"/>
            <a:ext cx="1676400" cy="1905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en-US" sz="1800" dirty="0" smtClean="0">
              <a:solidFill>
                <a:schemeClr val="tx1"/>
              </a:solidFill>
            </a:endParaRPr>
          </a:p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Z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1800" dirty="0" smtClean="0">
                <a:solidFill>
                  <a:schemeClr val="tx1"/>
                </a:solidFill>
                <a:sym typeface="Math C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sym typeface="Symbol"/>
              </a:rPr>
              <a:t></a:t>
            </a:r>
            <a:r>
              <a:rPr lang="en-US" sz="1800" dirty="0" smtClean="0">
                <a:solidFill>
                  <a:schemeClr val="tx1"/>
                </a:solidFill>
                <a:sym typeface="Math C"/>
              </a:rPr>
              <a:t>E$</a:t>
            </a:r>
          </a:p>
          <a:p>
            <a:pPr algn="l"/>
            <a:r>
              <a:rPr lang="en-US" sz="1800" dirty="0" smtClean="0">
                <a:solidFill>
                  <a:schemeClr val="tx1"/>
                </a:solidFill>
                <a:sym typeface="Math C"/>
              </a:rPr>
              <a:t>E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1800" dirty="0" smtClean="0">
                <a:solidFill>
                  <a:schemeClr val="tx1"/>
                </a:solidFill>
                <a:sym typeface="Math C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sym typeface="Symbol"/>
              </a:rPr>
              <a:t></a:t>
            </a:r>
            <a:r>
              <a:rPr lang="en-US" sz="1800" dirty="0" smtClean="0">
                <a:solidFill>
                  <a:schemeClr val="tx1"/>
                </a:solidFill>
                <a:sym typeface="Math C"/>
              </a:rPr>
              <a:t>T</a:t>
            </a:r>
          </a:p>
          <a:p>
            <a:pPr algn="l"/>
            <a:r>
              <a:rPr lang="en-US" sz="1800" dirty="0" smtClean="0">
                <a:solidFill>
                  <a:schemeClr val="tx1"/>
                </a:solidFill>
                <a:sym typeface="Math C"/>
              </a:rPr>
              <a:t>E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1800" dirty="0" smtClean="0">
                <a:solidFill>
                  <a:schemeClr val="tx1"/>
                </a:solidFill>
                <a:sym typeface="Math C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sym typeface="Symbol"/>
              </a:rPr>
              <a:t></a:t>
            </a:r>
            <a:r>
              <a:rPr lang="en-US" sz="1800" dirty="0" smtClean="0">
                <a:solidFill>
                  <a:schemeClr val="tx1"/>
                </a:solidFill>
                <a:sym typeface="Math C"/>
              </a:rPr>
              <a:t>E + T</a:t>
            </a:r>
          </a:p>
          <a:p>
            <a:pPr algn="l"/>
            <a:r>
              <a:rPr lang="en-US" sz="1800" dirty="0" smtClean="0">
                <a:solidFill>
                  <a:schemeClr val="tx1"/>
                </a:solidFill>
                <a:sym typeface="Math C"/>
              </a:rPr>
              <a:t>T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1800" dirty="0" smtClean="0">
                <a:solidFill>
                  <a:schemeClr val="tx1"/>
                </a:solidFill>
                <a:sym typeface="Math C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sym typeface="Symbol"/>
              </a:rPr>
              <a:t></a:t>
            </a:r>
            <a:r>
              <a:rPr lang="en-US" sz="1800" dirty="0" smtClean="0">
                <a:solidFill>
                  <a:schemeClr val="tx1"/>
                </a:solidFill>
                <a:sym typeface="Math C"/>
              </a:rPr>
              <a:t>i</a:t>
            </a:r>
          </a:p>
          <a:p>
            <a:pPr algn="l"/>
            <a:r>
              <a:rPr lang="en-US" sz="1800" dirty="0" smtClean="0">
                <a:solidFill>
                  <a:schemeClr val="tx1"/>
                </a:solidFill>
                <a:sym typeface="Math C"/>
              </a:rPr>
              <a:t>T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1800" dirty="0" smtClean="0">
                <a:solidFill>
                  <a:schemeClr val="tx1"/>
                </a:solidFill>
                <a:sym typeface="Math C"/>
              </a:rPr>
              <a:t> </a:t>
            </a:r>
            <a:r>
              <a:rPr lang="en-US" sz="1800" dirty="0">
                <a:solidFill>
                  <a:schemeClr val="tx1"/>
                </a:solidFill>
                <a:sym typeface="Symbol"/>
              </a:rPr>
              <a:t></a:t>
            </a:r>
            <a:r>
              <a:rPr lang="en-US" sz="1800" dirty="0" smtClean="0">
                <a:solidFill>
                  <a:schemeClr val="tx1"/>
                </a:solidFill>
                <a:sym typeface="Math C"/>
              </a:rPr>
              <a:t>(E)</a:t>
            </a:r>
          </a:p>
          <a:p>
            <a:pPr algn="l" rtl="0"/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629400" y="1967345"/>
            <a:ext cx="1676400" cy="1905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800" dirty="0">
                <a:solidFill>
                  <a:schemeClr val="tx1"/>
                </a:solidFill>
                <a:sym typeface="Math C"/>
              </a:rPr>
              <a:t>T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1800" dirty="0" smtClean="0">
                <a:solidFill>
                  <a:schemeClr val="tx1"/>
                </a:solidFill>
                <a:sym typeface="Math C"/>
              </a:rPr>
              <a:t> (</a:t>
            </a:r>
            <a:r>
              <a:rPr lang="en-US" sz="1800" dirty="0" smtClean="0">
                <a:solidFill>
                  <a:schemeClr val="tx1"/>
                </a:solidFill>
                <a:sym typeface="Symbol"/>
              </a:rPr>
              <a:t></a:t>
            </a:r>
            <a:r>
              <a:rPr lang="en-US" sz="1800" dirty="0" smtClean="0">
                <a:solidFill>
                  <a:schemeClr val="tx1"/>
                </a:solidFill>
                <a:sym typeface="Math C"/>
              </a:rPr>
              <a:t>E)</a:t>
            </a:r>
            <a:endParaRPr lang="en-US" sz="1800" dirty="0" smtClean="0">
              <a:solidFill>
                <a:schemeClr val="tx1"/>
              </a:solidFill>
            </a:endParaRPr>
          </a:p>
          <a:p>
            <a:pPr algn="l"/>
            <a:r>
              <a:rPr lang="en-US" sz="1800" dirty="0" smtClean="0">
                <a:solidFill>
                  <a:schemeClr val="tx1"/>
                </a:solidFill>
                <a:sym typeface="Math C"/>
              </a:rPr>
              <a:t>E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1800" dirty="0" smtClean="0">
                <a:solidFill>
                  <a:schemeClr val="tx1"/>
                </a:solidFill>
                <a:sym typeface="Math C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sym typeface="Symbol"/>
              </a:rPr>
              <a:t></a:t>
            </a:r>
            <a:r>
              <a:rPr lang="en-US" sz="1800" dirty="0" smtClean="0">
                <a:solidFill>
                  <a:schemeClr val="tx1"/>
                </a:solidFill>
                <a:sym typeface="Math C"/>
              </a:rPr>
              <a:t>T</a:t>
            </a:r>
          </a:p>
          <a:p>
            <a:pPr algn="l"/>
            <a:r>
              <a:rPr lang="en-US" sz="1800" dirty="0" smtClean="0">
                <a:solidFill>
                  <a:schemeClr val="tx1"/>
                </a:solidFill>
                <a:sym typeface="Math C"/>
              </a:rPr>
              <a:t>E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1800" dirty="0" smtClean="0">
                <a:solidFill>
                  <a:schemeClr val="tx1"/>
                </a:solidFill>
                <a:sym typeface="Math C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sym typeface="Symbol"/>
              </a:rPr>
              <a:t></a:t>
            </a:r>
            <a:r>
              <a:rPr lang="en-US" sz="1800" dirty="0" smtClean="0">
                <a:solidFill>
                  <a:schemeClr val="tx1"/>
                </a:solidFill>
                <a:sym typeface="Math C"/>
              </a:rPr>
              <a:t>E + T</a:t>
            </a:r>
          </a:p>
          <a:p>
            <a:pPr algn="l"/>
            <a:r>
              <a:rPr lang="en-US" sz="1800" dirty="0" smtClean="0">
                <a:solidFill>
                  <a:schemeClr val="tx1"/>
                </a:solidFill>
                <a:sym typeface="Math C"/>
              </a:rPr>
              <a:t>T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1800" dirty="0" smtClean="0">
                <a:solidFill>
                  <a:schemeClr val="tx1"/>
                </a:solidFill>
                <a:sym typeface="Math C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sym typeface="Symbol"/>
              </a:rPr>
              <a:t></a:t>
            </a:r>
            <a:r>
              <a:rPr lang="en-US" sz="1800" dirty="0" smtClean="0">
                <a:solidFill>
                  <a:schemeClr val="tx1"/>
                </a:solidFill>
                <a:sym typeface="Math C"/>
              </a:rPr>
              <a:t>i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  <a:sym typeface="Math C"/>
              </a:rPr>
              <a:t>T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1800" dirty="0" smtClean="0">
                <a:solidFill>
                  <a:schemeClr val="tx1"/>
                </a:solidFill>
                <a:sym typeface="Math C"/>
              </a:rPr>
              <a:t> </a:t>
            </a:r>
            <a:r>
              <a:rPr lang="en-US" sz="1800" dirty="0">
                <a:solidFill>
                  <a:schemeClr val="tx1"/>
                </a:solidFill>
                <a:sym typeface="Symbol"/>
              </a:rPr>
              <a:t></a:t>
            </a:r>
            <a:r>
              <a:rPr lang="en-US" sz="1800" dirty="0" smtClean="0">
                <a:solidFill>
                  <a:schemeClr val="tx1"/>
                </a:solidFill>
                <a:sym typeface="Math C"/>
              </a:rPr>
              <a:t>(E)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581400" y="5943600"/>
            <a:ext cx="1676400" cy="685800"/>
          </a:xfrm>
          <a:prstGeom prst="ellipse">
            <a:avLst/>
          </a:prstGeom>
          <a:noFill/>
          <a:ln w="3810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800" dirty="0" smtClean="0">
                <a:solidFill>
                  <a:schemeClr val="tx1"/>
                </a:solidFill>
                <a:sym typeface="Math C"/>
              </a:rPr>
              <a:t>E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1800" dirty="0" smtClean="0">
                <a:solidFill>
                  <a:schemeClr val="tx1"/>
                </a:solidFill>
                <a:sym typeface="Math C"/>
              </a:rPr>
              <a:t> E + T</a:t>
            </a:r>
            <a:r>
              <a:rPr lang="en-US" sz="1800" dirty="0" smtClean="0">
                <a:solidFill>
                  <a:schemeClr val="tx1"/>
                </a:solidFill>
                <a:sym typeface="Symbol"/>
              </a:rPr>
              <a:t></a:t>
            </a:r>
            <a:endParaRPr lang="en-US" sz="1800" dirty="0" smtClean="0">
              <a:solidFill>
                <a:schemeClr val="tx1"/>
              </a:solidFill>
              <a:sym typeface="Math C"/>
            </a:endParaRPr>
          </a:p>
        </p:txBody>
      </p:sp>
      <p:sp>
        <p:nvSpPr>
          <p:cNvPr id="8" name="Oval 7"/>
          <p:cNvSpPr/>
          <p:nvPr/>
        </p:nvSpPr>
        <p:spPr>
          <a:xfrm>
            <a:off x="6096000" y="5410200"/>
            <a:ext cx="1676400" cy="685800"/>
          </a:xfrm>
          <a:prstGeom prst="ellipse">
            <a:avLst/>
          </a:prstGeom>
          <a:noFill/>
          <a:ln w="3810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800" dirty="0" smtClean="0">
                <a:solidFill>
                  <a:schemeClr val="tx1"/>
                </a:solidFill>
                <a:sym typeface="Math C"/>
              </a:rPr>
              <a:t>T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1800" dirty="0" smtClean="0">
                <a:solidFill>
                  <a:schemeClr val="tx1"/>
                </a:solidFill>
                <a:sym typeface="Math C"/>
              </a:rPr>
              <a:t> (E) </a:t>
            </a:r>
            <a:r>
              <a:rPr lang="en-US" sz="1800" dirty="0" smtClean="0">
                <a:solidFill>
                  <a:schemeClr val="tx1"/>
                </a:solidFill>
                <a:sym typeface="Symbol"/>
              </a:rPr>
              <a:t></a:t>
            </a:r>
            <a:endParaRPr lang="en-US" sz="1800" dirty="0" smtClean="0">
              <a:solidFill>
                <a:schemeClr val="tx1"/>
              </a:solidFill>
              <a:sym typeface="Math C"/>
            </a:endParaRPr>
          </a:p>
        </p:txBody>
      </p:sp>
      <p:sp>
        <p:nvSpPr>
          <p:cNvPr id="9" name="Oval 8"/>
          <p:cNvSpPr/>
          <p:nvPr/>
        </p:nvSpPr>
        <p:spPr>
          <a:xfrm>
            <a:off x="685800" y="5410200"/>
            <a:ext cx="1676400" cy="685800"/>
          </a:xfrm>
          <a:prstGeom prst="ellipse">
            <a:avLst/>
          </a:prstGeom>
          <a:noFill/>
          <a:ln w="3810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800" dirty="0" smtClean="0">
                <a:solidFill>
                  <a:schemeClr val="tx1"/>
                </a:solidFill>
                <a:sym typeface="Math C"/>
              </a:rPr>
              <a:t>Z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1800" dirty="0" smtClean="0">
                <a:solidFill>
                  <a:schemeClr val="tx1"/>
                </a:solidFill>
                <a:sym typeface="Math C"/>
              </a:rPr>
              <a:t> E$</a:t>
            </a:r>
            <a:r>
              <a:rPr lang="en-US" sz="1800" dirty="0" smtClean="0">
                <a:solidFill>
                  <a:schemeClr val="tx1"/>
                </a:solidFill>
                <a:sym typeface="Symbol"/>
              </a:rPr>
              <a:t></a:t>
            </a:r>
            <a:endParaRPr lang="en-US" sz="1800" dirty="0" smtClean="0">
              <a:solidFill>
                <a:schemeClr val="tx1"/>
              </a:solidFill>
              <a:sym typeface="Math C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371600" y="4267200"/>
            <a:ext cx="1676400" cy="82182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en-US" sz="1800" dirty="0" smtClean="0">
              <a:solidFill>
                <a:schemeClr val="tx1"/>
              </a:solidFill>
            </a:endParaRPr>
          </a:p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Z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1800" dirty="0" smtClean="0">
                <a:solidFill>
                  <a:schemeClr val="tx1"/>
                </a:solidFill>
                <a:sym typeface="Math C"/>
              </a:rPr>
              <a:t> E</a:t>
            </a:r>
            <a:r>
              <a:rPr lang="en-US" sz="1800" dirty="0" smtClean="0">
                <a:solidFill>
                  <a:schemeClr val="tx1"/>
                </a:solidFill>
                <a:sym typeface="Symbol"/>
              </a:rPr>
              <a:t></a:t>
            </a:r>
            <a:r>
              <a:rPr lang="en-US" sz="1800" dirty="0" smtClean="0">
                <a:solidFill>
                  <a:schemeClr val="tx1"/>
                </a:solidFill>
                <a:sym typeface="Math C"/>
              </a:rPr>
              <a:t>$</a:t>
            </a:r>
          </a:p>
          <a:p>
            <a:pPr algn="l"/>
            <a:r>
              <a:rPr lang="en-US" sz="1800" dirty="0" smtClean="0">
                <a:solidFill>
                  <a:schemeClr val="tx1"/>
                </a:solidFill>
                <a:sym typeface="Math C"/>
              </a:rPr>
              <a:t>E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1800" dirty="0" smtClean="0">
                <a:solidFill>
                  <a:schemeClr val="tx1"/>
                </a:solidFill>
                <a:sym typeface="Math C"/>
              </a:rPr>
              <a:t> E</a:t>
            </a:r>
            <a:r>
              <a:rPr lang="en-US" sz="1800" dirty="0" smtClean="0">
                <a:solidFill>
                  <a:schemeClr val="tx1"/>
                </a:solidFill>
                <a:sym typeface="Symbol"/>
              </a:rPr>
              <a:t></a:t>
            </a:r>
            <a:r>
              <a:rPr lang="en-US" sz="1800" dirty="0" smtClean="0">
                <a:solidFill>
                  <a:schemeClr val="tx1"/>
                </a:solidFill>
                <a:sym typeface="Math C"/>
              </a:rPr>
              <a:t>+ T</a:t>
            </a:r>
          </a:p>
          <a:p>
            <a:pPr algn="l" rtl="0"/>
            <a:endParaRPr lang="en-US" sz="1800" dirty="0">
              <a:solidFill>
                <a:schemeClr val="tx1"/>
              </a:solidFill>
            </a:endParaRPr>
          </a:p>
        </p:txBody>
      </p:sp>
      <p:cxnSp>
        <p:nvCxnSpPr>
          <p:cNvPr id="12" name="Straight Arrow Connector 11"/>
          <p:cNvCxnSpPr>
            <a:stCxn id="5" idx="4"/>
            <a:endCxn id="10" idx="0"/>
          </p:cNvCxnSpPr>
          <p:nvPr/>
        </p:nvCxnSpPr>
        <p:spPr>
          <a:xfrm>
            <a:off x="1371600" y="3886200"/>
            <a:ext cx="8382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0" idx="4"/>
            <a:endCxn id="9" idx="0"/>
          </p:cNvCxnSpPr>
          <p:nvPr/>
        </p:nvCxnSpPr>
        <p:spPr>
          <a:xfrm flipH="1">
            <a:off x="1524000" y="5089026"/>
            <a:ext cx="685800" cy="3211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3576362" y="4339306"/>
            <a:ext cx="1676400" cy="122738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800" dirty="0" smtClean="0">
                <a:solidFill>
                  <a:schemeClr val="tx1"/>
                </a:solidFill>
                <a:sym typeface="Math C"/>
              </a:rPr>
              <a:t>E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1800" dirty="0" smtClean="0">
                <a:solidFill>
                  <a:schemeClr val="tx1"/>
                </a:solidFill>
                <a:sym typeface="Math C"/>
              </a:rPr>
              <a:t> E+</a:t>
            </a:r>
            <a:r>
              <a:rPr lang="en-US" sz="1800" dirty="0" smtClean="0">
                <a:solidFill>
                  <a:schemeClr val="tx1"/>
                </a:solidFill>
                <a:sym typeface="Symbol"/>
              </a:rPr>
              <a:t></a:t>
            </a:r>
            <a:r>
              <a:rPr lang="en-US" sz="1800" dirty="0" smtClean="0">
                <a:solidFill>
                  <a:schemeClr val="tx1"/>
                </a:solidFill>
                <a:sym typeface="Math C"/>
              </a:rPr>
              <a:t>T</a:t>
            </a:r>
          </a:p>
          <a:p>
            <a:pPr algn="l"/>
            <a:r>
              <a:rPr lang="en-US" sz="1800" dirty="0" smtClean="0">
                <a:solidFill>
                  <a:schemeClr val="tx1"/>
                </a:solidFill>
                <a:sym typeface="Math C"/>
              </a:rPr>
              <a:t>T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1800" dirty="0" smtClean="0">
                <a:solidFill>
                  <a:schemeClr val="tx1"/>
                </a:solidFill>
                <a:sym typeface="Math C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sym typeface="Symbol"/>
              </a:rPr>
              <a:t></a:t>
            </a:r>
            <a:r>
              <a:rPr lang="en-US" sz="1800" dirty="0" smtClean="0">
                <a:solidFill>
                  <a:schemeClr val="tx1"/>
                </a:solidFill>
                <a:sym typeface="Math C"/>
              </a:rPr>
              <a:t>i</a:t>
            </a:r>
          </a:p>
          <a:p>
            <a:pPr algn="l"/>
            <a:r>
              <a:rPr lang="en-US" sz="1800" dirty="0" smtClean="0">
                <a:solidFill>
                  <a:schemeClr val="tx1"/>
                </a:solidFill>
                <a:sym typeface="Math C"/>
              </a:rPr>
              <a:t>T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1800" dirty="0" smtClean="0">
                <a:solidFill>
                  <a:schemeClr val="tx1"/>
                </a:solidFill>
                <a:sym typeface="Math C"/>
              </a:rPr>
              <a:t> </a:t>
            </a:r>
            <a:r>
              <a:rPr lang="en-US" sz="1800" dirty="0">
                <a:solidFill>
                  <a:schemeClr val="tx1"/>
                </a:solidFill>
                <a:sym typeface="Symbol"/>
              </a:rPr>
              <a:t></a:t>
            </a:r>
            <a:r>
              <a:rPr lang="en-US" sz="1800" dirty="0" smtClean="0">
                <a:solidFill>
                  <a:schemeClr val="tx1"/>
                </a:solidFill>
                <a:sym typeface="Math C"/>
              </a:rPr>
              <a:t>(E)</a:t>
            </a:r>
          </a:p>
        </p:txBody>
      </p:sp>
      <p:cxnSp>
        <p:nvCxnSpPr>
          <p:cNvPr id="18" name="Straight Arrow Connector 17"/>
          <p:cNvCxnSpPr>
            <a:stCxn id="17" idx="4"/>
            <a:endCxn id="7" idx="0"/>
          </p:cNvCxnSpPr>
          <p:nvPr/>
        </p:nvCxnSpPr>
        <p:spPr>
          <a:xfrm>
            <a:off x="4414562" y="5566693"/>
            <a:ext cx="5038" cy="3769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3581400" y="3277229"/>
            <a:ext cx="1676400" cy="685800"/>
          </a:xfrm>
          <a:prstGeom prst="ellipse">
            <a:avLst/>
          </a:prstGeom>
          <a:noFill/>
          <a:ln w="3810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800" dirty="0" smtClean="0">
                <a:solidFill>
                  <a:schemeClr val="tx1"/>
                </a:solidFill>
                <a:sym typeface="Math C"/>
              </a:rPr>
              <a:t>T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1800" dirty="0" smtClean="0">
                <a:solidFill>
                  <a:schemeClr val="tx1"/>
                </a:solidFill>
                <a:sym typeface="Math C"/>
              </a:rPr>
              <a:t> i</a:t>
            </a:r>
            <a:r>
              <a:rPr lang="en-US" sz="1800" dirty="0" smtClean="0">
                <a:solidFill>
                  <a:schemeClr val="tx1"/>
                </a:solidFill>
                <a:sym typeface="Symbol"/>
              </a:rPr>
              <a:t></a:t>
            </a:r>
            <a:endParaRPr lang="en-US" sz="1800" dirty="0" smtClean="0">
              <a:solidFill>
                <a:schemeClr val="tx1"/>
              </a:solidFill>
              <a:sym typeface="Math C"/>
            </a:endParaRPr>
          </a:p>
        </p:txBody>
      </p:sp>
      <p:cxnSp>
        <p:nvCxnSpPr>
          <p:cNvPr id="23" name="Straight Arrow Connector 22"/>
          <p:cNvCxnSpPr>
            <a:stCxn id="17" idx="0"/>
            <a:endCxn id="22" idx="4"/>
          </p:cNvCxnSpPr>
          <p:nvPr/>
        </p:nvCxnSpPr>
        <p:spPr>
          <a:xfrm flipV="1">
            <a:off x="4414562" y="3963029"/>
            <a:ext cx="5038" cy="3762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5" idx="5"/>
            <a:endCxn id="22" idx="2"/>
          </p:cNvCxnSpPr>
          <p:nvPr/>
        </p:nvCxnSpPr>
        <p:spPr>
          <a:xfrm>
            <a:off x="1964297" y="3607219"/>
            <a:ext cx="1617103" cy="129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6" idx="3"/>
            <a:endCxn id="22" idx="6"/>
          </p:cNvCxnSpPr>
          <p:nvPr/>
        </p:nvCxnSpPr>
        <p:spPr>
          <a:xfrm flipH="1">
            <a:off x="5257800" y="3593364"/>
            <a:ext cx="1617103" cy="267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5777345" y="4297113"/>
            <a:ext cx="1676400" cy="762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800" dirty="0" smtClean="0">
                <a:solidFill>
                  <a:schemeClr val="tx1"/>
                </a:solidFill>
                <a:sym typeface="Math C"/>
              </a:rPr>
              <a:t>T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1800" dirty="0" smtClean="0">
                <a:solidFill>
                  <a:schemeClr val="tx1"/>
                </a:solidFill>
                <a:sym typeface="Math C"/>
              </a:rPr>
              <a:t> (E</a:t>
            </a:r>
            <a:r>
              <a:rPr lang="en-US" sz="1800" dirty="0" smtClean="0">
                <a:solidFill>
                  <a:schemeClr val="tx1"/>
                </a:solidFill>
                <a:sym typeface="Symbol"/>
              </a:rPr>
              <a:t></a:t>
            </a:r>
            <a:r>
              <a:rPr lang="en-US" sz="1800" dirty="0" smtClean="0">
                <a:solidFill>
                  <a:schemeClr val="tx1"/>
                </a:solidFill>
                <a:sym typeface="Math C"/>
              </a:rPr>
              <a:t>)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  <a:sym typeface="Math C"/>
              </a:rPr>
              <a:t>E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1800" dirty="0" smtClean="0">
                <a:solidFill>
                  <a:schemeClr val="tx1"/>
                </a:solidFill>
                <a:sym typeface="Math C"/>
              </a:rPr>
              <a:t> E</a:t>
            </a:r>
            <a:r>
              <a:rPr lang="en-US" sz="1800" dirty="0" smtClean="0">
                <a:solidFill>
                  <a:schemeClr val="tx1"/>
                </a:solidFill>
                <a:sym typeface="Symbol"/>
              </a:rPr>
              <a:t></a:t>
            </a:r>
            <a:r>
              <a:rPr lang="en-US" sz="1800" dirty="0" smtClean="0">
                <a:solidFill>
                  <a:schemeClr val="tx1"/>
                </a:solidFill>
                <a:sym typeface="Math C"/>
              </a:rPr>
              <a:t>+T</a:t>
            </a:r>
            <a:endParaRPr lang="en-US" sz="1800" dirty="0">
              <a:solidFill>
                <a:schemeClr val="tx1"/>
              </a:solidFill>
              <a:sym typeface="Math C"/>
            </a:endParaRPr>
          </a:p>
        </p:txBody>
      </p:sp>
      <p:cxnSp>
        <p:nvCxnSpPr>
          <p:cNvPr id="35" name="Straight Arrow Connector 34"/>
          <p:cNvCxnSpPr>
            <a:stCxn id="6" idx="4"/>
            <a:endCxn id="34" idx="0"/>
          </p:cNvCxnSpPr>
          <p:nvPr/>
        </p:nvCxnSpPr>
        <p:spPr>
          <a:xfrm flipH="1">
            <a:off x="6615545" y="3872345"/>
            <a:ext cx="852055" cy="4247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4" idx="4"/>
            <a:endCxn id="8" idx="0"/>
          </p:cNvCxnSpPr>
          <p:nvPr/>
        </p:nvCxnSpPr>
        <p:spPr>
          <a:xfrm>
            <a:off x="6615545" y="5059113"/>
            <a:ext cx="318655" cy="3510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4" idx="2"/>
            <a:endCxn id="17" idx="6"/>
          </p:cNvCxnSpPr>
          <p:nvPr/>
        </p:nvCxnSpPr>
        <p:spPr>
          <a:xfrm flipH="1">
            <a:off x="5252762" y="4678113"/>
            <a:ext cx="524583" cy="2748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0" idx="6"/>
            <a:endCxn id="17" idx="2"/>
          </p:cNvCxnSpPr>
          <p:nvPr/>
        </p:nvCxnSpPr>
        <p:spPr>
          <a:xfrm>
            <a:off x="3048000" y="4678113"/>
            <a:ext cx="528362" cy="2748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3566286" y="1447800"/>
            <a:ext cx="1676400" cy="685800"/>
          </a:xfrm>
          <a:prstGeom prst="ellipse">
            <a:avLst/>
          </a:prstGeom>
          <a:noFill/>
          <a:ln w="3810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800" dirty="0" smtClean="0">
                <a:solidFill>
                  <a:schemeClr val="tx1"/>
                </a:solidFill>
                <a:sym typeface="Math C"/>
              </a:rPr>
              <a:t>E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1800" dirty="0" smtClean="0">
                <a:solidFill>
                  <a:schemeClr val="tx1"/>
                </a:solidFill>
                <a:sym typeface="Math C"/>
              </a:rPr>
              <a:t> T</a:t>
            </a:r>
            <a:r>
              <a:rPr lang="en-US" sz="1800" dirty="0" smtClean="0">
                <a:solidFill>
                  <a:schemeClr val="tx1"/>
                </a:solidFill>
                <a:sym typeface="Symbol"/>
              </a:rPr>
              <a:t></a:t>
            </a:r>
            <a:endParaRPr lang="en-US" sz="1800" dirty="0" smtClean="0">
              <a:solidFill>
                <a:schemeClr val="tx1"/>
              </a:solidFill>
              <a:sym typeface="Math C"/>
            </a:endParaRPr>
          </a:p>
        </p:txBody>
      </p:sp>
      <p:cxnSp>
        <p:nvCxnSpPr>
          <p:cNvPr id="51" name="Straight Arrow Connector 50"/>
          <p:cNvCxnSpPr>
            <a:stCxn id="5" idx="7"/>
            <a:endCxn id="50" idx="2"/>
          </p:cNvCxnSpPr>
          <p:nvPr/>
        </p:nvCxnSpPr>
        <p:spPr>
          <a:xfrm flipV="1">
            <a:off x="1964297" y="1790700"/>
            <a:ext cx="1601989" cy="4694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5" idx="6"/>
            <a:endCxn id="6" idx="2"/>
          </p:cNvCxnSpPr>
          <p:nvPr/>
        </p:nvCxnSpPr>
        <p:spPr>
          <a:xfrm flipV="1">
            <a:off x="2209800" y="2919845"/>
            <a:ext cx="4419600" cy="138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6" idx="1"/>
            <a:endCxn id="50" idx="6"/>
          </p:cNvCxnSpPr>
          <p:nvPr/>
        </p:nvCxnSpPr>
        <p:spPr>
          <a:xfrm flipH="1" flipV="1">
            <a:off x="5242686" y="1790700"/>
            <a:ext cx="1632217" cy="4556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640069" y="1720334"/>
            <a:ext cx="383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800" dirty="0" smtClean="0">
                <a:latin typeface="+mn-lt"/>
              </a:rPr>
              <a:t>q</a:t>
            </a:r>
            <a:r>
              <a:rPr lang="en-US" sz="1800" baseline="-25000" dirty="0" smtClean="0">
                <a:latin typeface="+mn-lt"/>
              </a:rPr>
              <a:t>0</a:t>
            </a:r>
            <a:endParaRPr lang="en-US" sz="1800" baseline="-25000" dirty="0">
              <a:latin typeface="+mn-l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116516" y="4154640"/>
            <a:ext cx="383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800" dirty="0" smtClean="0">
                <a:latin typeface="+mn-lt"/>
              </a:rPr>
              <a:t>q</a:t>
            </a:r>
            <a:r>
              <a:rPr lang="en-US" sz="1800" baseline="-25000" dirty="0" smtClean="0">
                <a:latin typeface="+mn-lt"/>
              </a:rPr>
              <a:t>1</a:t>
            </a:r>
            <a:endParaRPr lang="en-US" sz="1800" baseline="-25000" dirty="0">
              <a:latin typeface="+mn-lt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87669" y="5234656"/>
            <a:ext cx="383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800" dirty="0" smtClean="0">
                <a:latin typeface="+mn-lt"/>
              </a:rPr>
              <a:t>q</a:t>
            </a:r>
            <a:r>
              <a:rPr lang="en-US" sz="1800" baseline="-25000" dirty="0" smtClean="0">
                <a:latin typeface="+mn-lt"/>
              </a:rPr>
              <a:t>2</a:t>
            </a:r>
            <a:endParaRPr lang="en-US" sz="1800" baseline="-25000" dirty="0">
              <a:latin typeface="+mn-lt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495582" y="4229415"/>
            <a:ext cx="383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800" dirty="0" smtClean="0">
                <a:latin typeface="+mn-lt"/>
              </a:rPr>
              <a:t>q</a:t>
            </a:r>
            <a:r>
              <a:rPr lang="en-US" sz="1800" baseline="-25000" dirty="0" smtClean="0">
                <a:latin typeface="+mn-lt"/>
              </a:rPr>
              <a:t>3</a:t>
            </a:r>
            <a:endParaRPr lang="en-US" sz="1800" baseline="-25000" dirty="0">
              <a:latin typeface="+mn-lt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505200" y="5715000"/>
            <a:ext cx="383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800" dirty="0" smtClean="0">
                <a:latin typeface="+mn-lt"/>
              </a:rPr>
              <a:t>q</a:t>
            </a:r>
            <a:r>
              <a:rPr lang="en-US" sz="1800" baseline="-25000" dirty="0" smtClean="0">
                <a:latin typeface="+mn-lt"/>
              </a:rPr>
              <a:t>4</a:t>
            </a:r>
            <a:endParaRPr lang="en-US" sz="1800" baseline="-25000" dirty="0">
              <a:latin typeface="+mn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525112" y="3047221"/>
            <a:ext cx="383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800" dirty="0" smtClean="0">
                <a:latin typeface="+mn-lt"/>
              </a:rPr>
              <a:t>q</a:t>
            </a:r>
            <a:r>
              <a:rPr lang="en-US" sz="1800" baseline="-25000" dirty="0" smtClean="0">
                <a:latin typeface="+mn-lt"/>
              </a:rPr>
              <a:t>5</a:t>
            </a:r>
            <a:endParaRPr lang="en-US" sz="1800" baseline="-25000" dirty="0">
              <a:latin typeface="+mn-lt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505200" y="1255577"/>
            <a:ext cx="383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800" dirty="0" smtClean="0">
                <a:latin typeface="+mn-lt"/>
              </a:rPr>
              <a:t>q</a:t>
            </a:r>
            <a:r>
              <a:rPr lang="en-US" sz="1800" baseline="-25000" dirty="0" smtClean="0">
                <a:latin typeface="+mn-lt"/>
              </a:rPr>
              <a:t>6</a:t>
            </a:r>
            <a:endParaRPr lang="en-US" sz="1800" baseline="-25000" dirty="0">
              <a:latin typeface="+mn-lt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789460" y="1706331"/>
            <a:ext cx="383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800" dirty="0" smtClean="0">
                <a:latin typeface="+mn-lt"/>
              </a:rPr>
              <a:t>q</a:t>
            </a:r>
            <a:r>
              <a:rPr lang="en-US" sz="1800" baseline="-25000" dirty="0" smtClean="0">
                <a:latin typeface="+mn-lt"/>
              </a:rPr>
              <a:t>7</a:t>
            </a:r>
            <a:endParaRPr lang="en-US" sz="1800" baseline="-25000" dirty="0">
              <a:latin typeface="+mn-lt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289506" y="4160640"/>
            <a:ext cx="383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800" dirty="0" smtClean="0">
                <a:latin typeface="+mn-lt"/>
              </a:rPr>
              <a:t>q</a:t>
            </a:r>
            <a:r>
              <a:rPr lang="en-US" sz="1800" baseline="-25000" dirty="0" smtClean="0">
                <a:latin typeface="+mn-lt"/>
              </a:rPr>
              <a:t>8</a:t>
            </a:r>
            <a:endParaRPr lang="en-US" sz="1800" baseline="-25000" dirty="0">
              <a:latin typeface="+mn-lt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447700" y="5182247"/>
            <a:ext cx="383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800" dirty="0" smtClean="0">
                <a:latin typeface="+mn-lt"/>
              </a:rPr>
              <a:t>q</a:t>
            </a:r>
            <a:r>
              <a:rPr lang="en-US" sz="1800" baseline="-25000" dirty="0" smtClean="0">
                <a:latin typeface="+mn-lt"/>
              </a:rPr>
              <a:t>9</a:t>
            </a:r>
            <a:endParaRPr lang="en-US" sz="1800" baseline="-25000" dirty="0">
              <a:latin typeface="+mn-lt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592346" y="164823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800" dirty="0" smtClean="0">
                <a:latin typeface="+mn-lt"/>
              </a:rPr>
              <a:t>T</a:t>
            </a:r>
            <a:endParaRPr lang="en-US" sz="1800" dirty="0">
              <a:latin typeface="+mn-lt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545508" y="2550513"/>
            <a:ext cx="25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800" dirty="0" smtClean="0">
                <a:latin typeface="+mn-lt"/>
              </a:rPr>
              <a:t>(</a:t>
            </a:r>
            <a:endParaRPr lang="en-US" sz="1800" dirty="0">
              <a:latin typeface="+mn-lt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576316" y="3250630"/>
            <a:ext cx="23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800" dirty="0" smtClean="0">
                <a:latin typeface="+mn-lt"/>
              </a:rPr>
              <a:t>i</a:t>
            </a:r>
            <a:endParaRPr lang="en-US" sz="1800" dirty="0">
              <a:latin typeface="+mn-lt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762545" y="3791308"/>
            <a:ext cx="297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800" dirty="0" smtClean="0">
                <a:latin typeface="+mn-lt"/>
              </a:rPr>
              <a:t>E</a:t>
            </a:r>
            <a:endParaRPr lang="en-US" sz="1800" dirty="0">
              <a:latin typeface="+mn-lt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156529" y="447413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800" dirty="0" smtClean="0">
                <a:latin typeface="+mn-lt"/>
              </a:rPr>
              <a:t>+</a:t>
            </a:r>
            <a:endParaRPr lang="en-US" sz="1800" dirty="0">
              <a:latin typeface="+mn-lt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592465" y="496813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800" dirty="0" smtClean="0">
                <a:latin typeface="+mn-lt"/>
              </a:rPr>
              <a:t>$</a:t>
            </a:r>
            <a:endParaRPr lang="en-US" sz="1800" dirty="0">
              <a:latin typeface="+mn-lt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420516" y="557048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800" dirty="0" smtClean="0">
                <a:latin typeface="+mn-lt"/>
              </a:rPr>
              <a:t>T</a:t>
            </a:r>
            <a:endParaRPr lang="en-US" sz="1800" dirty="0">
              <a:latin typeface="+mn-lt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472947" y="5049990"/>
            <a:ext cx="25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800" dirty="0" smtClean="0">
                <a:latin typeface="+mn-lt"/>
              </a:rPr>
              <a:t>)</a:t>
            </a:r>
            <a:endParaRPr lang="en-US" sz="1800" dirty="0">
              <a:latin typeface="+mn-lt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359401" y="449344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800" dirty="0" smtClean="0">
                <a:latin typeface="+mn-lt"/>
              </a:rPr>
              <a:t>+</a:t>
            </a:r>
            <a:endParaRPr lang="en-US" sz="1800" dirty="0">
              <a:latin typeface="+mn-lt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6792976" y="3778363"/>
            <a:ext cx="297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800" dirty="0" smtClean="0">
                <a:latin typeface="+mn-lt"/>
              </a:rPr>
              <a:t>E</a:t>
            </a:r>
            <a:endParaRPr lang="en-US" sz="1800" dirty="0">
              <a:latin typeface="+mn-lt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940348" y="3250630"/>
            <a:ext cx="23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800" dirty="0" smtClean="0">
                <a:latin typeface="+mn-lt"/>
              </a:rPr>
              <a:t>i</a:t>
            </a:r>
            <a:endParaRPr lang="en-US" sz="1800" dirty="0">
              <a:latin typeface="+mn-lt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075161" y="170633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800" dirty="0" smtClean="0">
                <a:latin typeface="+mn-lt"/>
              </a:rPr>
              <a:t>T</a:t>
            </a:r>
            <a:endParaRPr lang="en-US" sz="1800" dirty="0">
              <a:latin typeface="+mn-lt"/>
            </a:endParaRPr>
          </a:p>
        </p:txBody>
      </p:sp>
      <p:cxnSp>
        <p:nvCxnSpPr>
          <p:cNvPr id="85" name="Curved Connector 84"/>
          <p:cNvCxnSpPr>
            <a:stCxn id="6" idx="4"/>
            <a:endCxn id="6" idx="6"/>
          </p:cNvCxnSpPr>
          <p:nvPr/>
        </p:nvCxnSpPr>
        <p:spPr>
          <a:xfrm rot="5400000" flipH="1" flipV="1">
            <a:off x="7410450" y="2976995"/>
            <a:ext cx="952500" cy="838200"/>
          </a:xfrm>
          <a:prstGeom prst="curvedConnector4">
            <a:avLst>
              <a:gd name="adj1" fmla="val -24000"/>
              <a:gd name="adj2" fmla="val 127273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8331402" y="3791308"/>
            <a:ext cx="25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800" dirty="0" smtClean="0">
                <a:latin typeface="+mn-lt"/>
              </a:rPr>
              <a:t>(</a:t>
            </a:r>
            <a:endParaRPr lang="en-US" sz="1800" dirty="0">
              <a:latin typeface="+mn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419600" y="3984640"/>
            <a:ext cx="23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800" dirty="0" smtClean="0">
                <a:latin typeface="+mn-lt"/>
              </a:rPr>
              <a:t>i</a:t>
            </a:r>
            <a:endParaRPr lang="en-US" sz="1800" dirty="0">
              <a:latin typeface="+mn-lt"/>
            </a:endParaRPr>
          </a:p>
        </p:txBody>
      </p:sp>
      <p:cxnSp>
        <p:nvCxnSpPr>
          <p:cNvPr id="53" name="Straight Arrow Connector 52"/>
          <p:cNvCxnSpPr>
            <a:stCxn id="17" idx="7"/>
            <a:endCxn id="6" idx="3"/>
          </p:cNvCxnSpPr>
          <p:nvPr/>
        </p:nvCxnSpPr>
        <p:spPr>
          <a:xfrm flipV="1">
            <a:off x="5007259" y="3593364"/>
            <a:ext cx="1867644" cy="9256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5651589" y="3799825"/>
            <a:ext cx="25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800" dirty="0" smtClean="0">
                <a:latin typeface="+mn-lt"/>
              </a:rPr>
              <a:t>(</a:t>
            </a:r>
            <a:endParaRPr lang="en-US" sz="1800" dirty="0">
              <a:latin typeface="+mn-lt"/>
            </a:endParaRPr>
          </a:p>
        </p:txBody>
      </p:sp>
      <p:sp>
        <p:nvSpPr>
          <p:cNvPr id="57" name="הסבר מלבני 56"/>
          <p:cNvSpPr/>
          <p:nvPr/>
        </p:nvSpPr>
        <p:spPr>
          <a:xfrm>
            <a:off x="5868144" y="908720"/>
            <a:ext cx="1440160" cy="720080"/>
          </a:xfrm>
          <a:prstGeom prst="wedgeRectCallout">
            <a:avLst>
              <a:gd name="adj1" fmla="val -91662"/>
              <a:gd name="adj2" fmla="val 4058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r>
              <a:rPr lang="en-US" sz="1800" dirty="0" smtClean="0">
                <a:solidFill>
                  <a:srgbClr val="FF0000"/>
                </a:solidFill>
              </a:rPr>
              <a:t>reduce state</a:t>
            </a:r>
            <a:endParaRPr lang="he-IL" sz="1800" dirty="0" smtClean="0">
              <a:solidFill>
                <a:srgbClr val="FF0000"/>
              </a:solidFill>
            </a:endParaRPr>
          </a:p>
        </p:txBody>
      </p:sp>
      <p:sp>
        <p:nvSpPr>
          <p:cNvPr id="59" name="הסבר מלבני 58"/>
          <p:cNvSpPr/>
          <p:nvPr/>
        </p:nvSpPr>
        <p:spPr>
          <a:xfrm>
            <a:off x="1403648" y="1196752"/>
            <a:ext cx="1224136" cy="432048"/>
          </a:xfrm>
          <a:prstGeom prst="wedgeRectCallout">
            <a:avLst>
              <a:gd name="adj1" fmla="val -50522"/>
              <a:gd name="adj2" fmla="val 10663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r>
              <a:rPr lang="en-US" sz="1800" dirty="0" smtClean="0">
                <a:solidFill>
                  <a:srgbClr val="FF0000"/>
                </a:solidFill>
              </a:rPr>
              <a:t>shift state</a:t>
            </a:r>
            <a:endParaRPr lang="he-IL" sz="18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7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521" y="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LR(0) conflicts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800" smtClean="0">
                <a:latin typeface="+mn-lt"/>
              </a:rPr>
              <a:pPr/>
              <a:t>54</a:t>
            </a:fld>
            <a:endParaRPr lang="en-US" sz="800">
              <a:latin typeface="+mn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40069" y="4572000"/>
            <a:ext cx="1828800" cy="1981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" algn="l"/>
            <a:r>
              <a:rPr lang="en-US" sz="1800" dirty="0">
                <a:solidFill>
                  <a:schemeClr val="tx1"/>
                </a:solidFill>
                <a:cs typeface="Courier New" pitchFamily="49" charset="0"/>
              </a:rPr>
              <a:t>Z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1800" dirty="0">
                <a:solidFill>
                  <a:schemeClr val="tx1"/>
                </a:solidFill>
                <a:cs typeface="Courier New" pitchFamily="49" charset="0"/>
                <a:sym typeface="Math C"/>
              </a:rPr>
              <a:t> E $</a:t>
            </a:r>
          </a:p>
          <a:p>
            <a:pPr marL="68580" algn="l"/>
            <a:r>
              <a:rPr lang="en-US" sz="1800" dirty="0">
                <a:solidFill>
                  <a:schemeClr val="tx1"/>
                </a:solidFill>
                <a:cs typeface="Courier New" pitchFamily="49" charset="0"/>
                <a:sym typeface="Math C"/>
              </a:rPr>
              <a:t>E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1800" dirty="0">
                <a:solidFill>
                  <a:schemeClr val="tx1"/>
                </a:solidFill>
                <a:cs typeface="Courier New" pitchFamily="49" charset="0"/>
                <a:sym typeface="Math C"/>
              </a:rPr>
              <a:t> T </a:t>
            </a:r>
            <a:endParaRPr lang="en-US" sz="1800" dirty="0" smtClean="0">
              <a:solidFill>
                <a:schemeClr val="tx1"/>
              </a:solidFill>
              <a:cs typeface="Courier New" pitchFamily="49" charset="0"/>
              <a:sym typeface="Math C"/>
            </a:endParaRPr>
          </a:p>
          <a:p>
            <a:pPr marL="68580" algn="l"/>
            <a:r>
              <a:rPr lang="en-US" sz="1800" dirty="0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E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1800" dirty="0">
                <a:solidFill>
                  <a:schemeClr val="tx1"/>
                </a:solidFill>
                <a:cs typeface="Courier New" pitchFamily="49" charset="0"/>
                <a:sym typeface="Math C"/>
              </a:rPr>
              <a:t> E + </a:t>
            </a:r>
            <a:r>
              <a:rPr lang="en-US" sz="1800" dirty="0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T</a:t>
            </a:r>
            <a:endParaRPr lang="en-US" sz="1800" dirty="0">
              <a:solidFill>
                <a:schemeClr val="tx1"/>
              </a:solidFill>
              <a:cs typeface="Courier New" pitchFamily="49" charset="0"/>
              <a:sym typeface="Math C"/>
            </a:endParaRPr>
          </a:p>
          <a:p>
            <a:pPr marL="68580" algn="l"/>
            <a:r>
              <a:rPr lang="en-US" sz="1800" dirty="0">
                <a:solidFill>
                  <a:schemeClr val="tx1"/>
                </a:solidFill>
                <a:cs typeface="Courier New" pitchFamily="49" charset="0"/>
                <a:sym typeface="Math C"/>
              </a:rPr>
              <a:t>T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1800" dirty="0">
                <a:solidFill>
                  <a:schemeClr val="tx1"/>
                </a:solidFill>
                <a:cs typeface="Courier New" pitchFamily="49" charset="0"/>
                <a:sym typeface="Math C"/>
              </a:rPr>
              <a:t> </a:t>
            </a:r>
            <a:r>
              <a:rPr lang="en-US" sz="1800" dirty="0" err="1">
                <a:solidFill>
                  <a:schemeClr val="tx1"/>
                </a:solidFill>
                <a:cs typeface="Courier New" pitchFamily="49" charset="0"/>
                <a:sym typeface="Math C"/>
              </a:rPr>
              <a:t>i</a:t>
            </a:r>
            <a:r>
              <a:rPr lang="en-US" sz="1800" dirty="0">
                <a:solidFill>
                  <a:schemeClr val="tx1"/>
                </a:solidFill>
                <a:cs typeface="Courier New" pitchFamily="49" charset="0"/>
                <a:sym typeface="Math C"/>
              </a:rPr>
              <a:t>  </a:t>
            </a:r>
            <a:endParaRPr lang="en-US" sz="1800" dirty="0" smtClean="0">
              <a:solidFill>
                <a:schemeClr val="tx1"/>
              </a:solidFill>
              <a:cs typeface="Courier New" pitchFamily="49" charset="0"/>
              <a:sym typeface="Math C"/>
            </a:endParaRPr>
          </a:p>
          <a:p>
            <a:pPr marL="68580" algn="l"/>
            <a:r>
              <a:rPr lang="en-US" sz="1800" dirty="0">
                <a:solidFill>
                  <a:schemeClr val="tx1"/>
                </a:solidFill>
                <a:cs typeface="Courier New" pitchFamily="49" charset="0"/>
                <a:sym typeface="Math C"/>
              </a:rPr>
              <a:t>T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1800" dirty="0">
                <a:solidFill>
                  <a:schemeClr val="tx1"/>
                </a:solidFill>
                <a:cs typeface="Courier New" pitchFamily="49" charset="0"/>
                <a:sym typeface="Math C"/>
              </a:rPr>
              <a:t> ( E </a:t>
            </a:r>
            <a:r>
              <a:rPr lang="en-US" sz="1800" dirty="0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)</a:t>
            </a:r>
            <a:endParaRPr lang="en-US" sz="1800" b="1" dirty="0">
              <a:solidFill>
                <a:schemeClr val="tx1"/>
              </a:solidFill>
              <a:cs typeface="Courier New" pitchFamily="49" charset="0"/>
              <a:sym typeface="Math C"/>
            </a:endParaRPr>
          </a:p>
          <a:p>
            <a:pPr marL="68580" algn="l"/>
            <a:r>
              <a:rPr lang="en-US" sz="1800" dirty="0">
                <a:solidFill>
                  <a:schemeClr val="tx1"/>
                </a:solidFill>
                <a:cs typeface="Courier New" pitchFamily="49" charset="0"/>
                <a:sym typeface="Math C"/>
              </a:rPr>
              <a:t>T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1800" dirty="0">
                <a:solidFill>
                  <a:schemeClr val="tx1"/>
                </a:solidFill>
                <a:cs typeface="Courier New" pitchFamily="49" charset="0"/>
                <a:sym typeface="Math C"/>
              </a:rPr>
              <a:t> </a:t>
            </a:r>
            <a:r>
              <a:rPr lang="en-US" sz="1800" dirty="0" err="1">
                <a:solidFill>
                  <a:schemeClr val="tx1"/>
                </a:solidFill>
                <a:cs typeface="Courier New" pitchFamily="49" charset="0"/>
                <a:sym typeface="Math C"/>
              </a:rPr>
              <a:t>i</a:t>
            </a:r>
            <a:r>
              <a:rPr lang="en-US" sz="1800" dirty="0">
                <a:solidFill>
                  <a:schemeClr val="tx1"/>
                </a:solidFill>
                <a:cs typeface="Courier New" pitchFamily="49" charset="0"/>
                <a:sym typeface="Math C"/>
              </a:rPr>
              <a:t>[E</a:t>
            </a:r>
            <a:r>
              <a:rPr lang="en-US" sz="1800" dirty="0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]</a:t>
            </a:r>
            <a:endParaRPr lang="en-US" sz="1800" dirty="0">
              <a:solidFill>
                <a:schemeClr val="tx1"/>
              </a:solidFill>
              <a:cs typeface="Courier New" pitchFamily="49" charset="0"/>
              <a:sym typeface="Math C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33400" y="1981200"/>
            <a:ext cx="1676400" cy="1905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Z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1800" dirty="0">
                <a:solidFill>
                  <a:schemeClr val="tx1"/>
                </a:solidFill>
                <a:cs typeface="Courier New" pitchFamily="49" charset="0"/>
                <a:sym typeface="Math C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sym typeface="Symbol"/>
              </a:rPr>
              <a:t></a:t>
            </a:r>
            <a:r>
              <a:rPr lang="en-US" sz="1800" dirty="0" smtClean="0">
                <a:solidFill>
                  <a:schemeClr val="tx1"/>
                </a:solidFill>
                <a:sym typeface="Math C"/>
              </a:rPr>
              <a:t>E$</a:t>
            </a:r>
          </a:p>
          <a:p>
            <a:r>
              <a:rPr lang="en-US" sz="1800" dirty="0" smtClean="0">
                <a:solidFill>
                  <a:schemeClr val="tx1"/>
                </a:solidFill>
                <a:sym typeface="Math C"/>
              </a:rPr>
              <a:t>E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1800" dirty="0">
                <a:solidFill>
                  <a:schemeClr val="tx1"/>
                </a:solidFill>
                <a:cs typeface="Courier New" pitchFamily="49" charset="0"/>
                <a:sym typeface="Math C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sym typeface="Symbol"/>
              </a:rPr>
              <a:t></a:t>
            </a:r>
            <a:r>
              <a:rPr lang="en-US" sz="1800" dirty="0" smtClean="0">
                <a:solidFill>
                  <a:schemeClr val="tx1"/>
                </a:solidFill>
                <a:sym typeface="Math C"/>
              </a:rPr>
              <a:t>T</a:t>
            </a:r>
          </a:p>
          <a:p>
            <a:r>
              <a:rPr lang="en-US" sz="1800" dirty="0" smtClean="0">
                <a:solidFill>
                  <a:schemeClr val="tx1"/>
                </a:solidFill>
                <a:sym typeface="Math C"/>
              </a:rPr>
              <a:t>E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1800" dirty="0">
                <a:solidFill>
                  <a:schemeClr val="tx1"/>
                </a:solidFill>
                <a:cs typeface="Courier New" pitchFamily="49" charset="0"/>
                <a:sym typeface="Math C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sym typeface="Symbol"/>
              </a:rPr>
              <a:t></a:t>
            </a:r>
            <a:r>
              <a:rPr lang="en-US" sz="1800" dirty="0" smtClean="0">
                <a:solidFill>
                  <a:schemeClr val="tx1"/>
                </a:solidFill>
                <a:sym typeface="Math C"/>
              </a:rPr>
              <a:t>E + T</a:t>
            </a:r>
          </a:p>
          <a:p>
            <a:r>
              <a:rPr lang="en-US" sz="1800" dirty="0" smtClean="0">
                <a:solidFill>
                  <a:schemeClr val="tx1"/>
                </a:solidFill>
                <a:sym typeface="Math C"/>
              </a:rPr>
              <a:t>T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1800" dirty="0">
                <a:solidFill>
                  <a:schemeClr val="tx1"/>
                </a:solidFill>
                <a:cs typeface="Courier New" pitchFamily="49" charset="0"/>
                <a:sym typeface="Math C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sym typeface="Symbol"/>
              </a:rPr>
              <a:t></a:t>
            </a:r>
            <a:r>
              <a:rPr lang="en-US" sz="1800" dirty="0" smtClean="0">
                <a:solidFill>
                  <a:schemeClr val="tx1"/>
                </a:solidFill>
                <a:sym typeface="Math C"/>
              </a:rPr>
              <a:t>i</a:t>
            </a:r>
          </a:p>
          <a:p>
            <a:r>
              <a:rPr lang="en-US" sz="1800" dirty="0" smtClean="0">
                <a:solidFill>
                  <a:schemeClr val="tx1"/>
                </a:solidFill>
                <a:sym typeface="Math C"/>
              </a:rPr>
              <a:t>T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1800" dirty="0">
                <a:solidFill>
                  <a:schemeClr val="tx1"/>
                </a:solidFill>
                <a:cs typeface="Courier New" pitchFamily="49" charset="0"/>
                <a:sym typeface="Math C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sym typeface="Symbol"/>
              </a:rPr>
              <a:t></a:t>
            </a:r>
            <a:r>
              <a:rPr lang="en-US" sz="1800" dirty="0" smtClean="0">
                <a:solidFill>
                  <a:schemeClr val="tx1"/>
                </a:solidFill>
                <a:sym typeface="Math C"/>
              </a:rPr>
              <a:t>(E)</a:t>
            </a:r>
          </a:p>
          <a:p>
            <a:r>
              <a:rPr lang="en-US" sz="1800" dirty="0">
                <a:solidFill>
                  <a:schemeClr val="tx1"/>
                </a:solidFill>
                <a:sym typeface="Math C"/>
              </a:rPr>
              <a:t>T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1800" dirty="0">
                <a:solidFill>
                  <a:schemeClr val="tx1"/>
                </a:solidFill>
                <a:cs typeface="Courier New" pitchFamily="49" charset="0"/>
                <a:sym typeface="Math C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sym typeface="Symbol"/>
              </a:rPr>
              <a:t></a:t>
            </a:r>
            <a:r>
              <a:rPr lang="en-US" sz="1800" dirty="0" smtClean="0">
                <a:solidFill>
                  <a:schemeClr val="tx1"/>
                </a:solidFill>
                <a:sym typeface="Math C"/>
              </a:rPr>
              <a:t>i[E]</a:t>
            </a:r>
            <a:endParaRPr lang="en-US" sz="1800" dirty="0">
              <a:solidFill>
                <a:schemeClr val="tx1"/>
              </a:solidFill>
              <a:sym typeface="Math C"/>
            </a:endParaRPr>
          </a:p>
          <a:p>
            <a:pPr algn="ctr" rtl="0"/>
            <a:endParaRPr lang="en-US" sz="1800" dirty="0">
              <a:solidFill>
                <a:schemeClr val="tx1"/>
              </a:solidFill>
            </a:endParaRPr>
          </a:p>
        </p:txBody>
      </p:sp>
      <p:cxnSp>
        <p:nvCxnSpPr>
          <p:cNvPr id="19" name="Straight Arrow Connector 18"/>
          <p:cNvCxnSpPr>
            <a:stCxn id="18" idx="4"/>
          </p:cNvCxnSpPr>
          <p:nvPr/>
        </p:nvCxnSpPr>
        <p:spPr>
          <a:xfrm>
            <a:off x="1371600" y="3886200"/>
            <a:ext cx="8382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3581400" y="3277229"/>
            <a:ext cx="1676400" cy="685800"/>
          </a:xfrm>
          <a:prstGeom prst="ellipse">
            <a:avLst/>
          </a:prstGeom>
          <a:noFill/>
          <a:ln w="1270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smtClean="0">
                <a:solidFill>
                  <a:schemeClr val="tx1"/>
                </a:solidFill>
                <a:sym typeface="Math C"/>
              </a:rPr>
              <a:t>T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1800" dirty="0">
                <a:solidFill>
                  <a:schemeClr val="tx1"/>
                </a:solidFill>
                <a:cs typeface="Courier New" pitchFamily="49" charset="0"/>
                <a:sym typeface="Math C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sym typeface="Math C"/>
              </a:rPr>
              <a:t>i</a:t>
            </a:r>
            <a:r>
              <a:rPr lang="en-US" sz="1800" dirty="0" smtClean="0">
                <a:solidFill>
                  <a:schemeClr val="tx1"/>
                </a:solidFill>
                <a:sym typeface="Symbol"/>
              </a:rPr>
              <a:t></a:t>
            </a:r>
          </a:p>
          <a:p>
            <a:r>
              <a:rPr lang="en-US" sz="1800" dirty="0">
                <a:solidFill>
                  <a:schemeClr val="tx1"/>
                </a:solidFill>
                <a:sym typeface="Math C"/>
              </a:rPr>
              <a:t>T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1800" dirty="0">
                <a:solidFill>
                  <a:schemeClr val="tx1"/>
                </a:solidFill>
                <a:cs typeface="Courier New" pitchFamily="49" charset="0"/>
                <a:sym typeface="Math C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sym typeface="Math C"/>
              </a:rPr>
              <a:t>i</a:t>
            </a:r>
            <a:r>
              <a:rPr lang="en-US" sz="1800" dirty="0" smtClean="0">
                <a:solidFill>
                  <a:schemeClr val="tx1"/>
                </a:solidFill>
                <a:sym typeface="Symbol"/>
              </a:rPr>
              <a:t>[E]</a:t>
            </a:r>
            <a:endParaRPr lang="en-US" sz="1800" dirty="0">
              <a:solidFill>
                <a:schemeClr val="tx1"/>
              </a:solidFill>
              <a:sym typeface="Math C"/>
            </a:endParaRPr>
          </a:p>
        </p:txBody>
      </p:sp>
      <p:cxnSp>
        <p:nvCxnSpPr>
          <p:cNvPr id="21" name="Straight Arrow Connector 20"/>
          <p:cNvCxnSpPr>
            <a:stCxn id="18" idx="5"/>
            <a:endCxn id="20" idx="2"/>
          </p:cNvCxnSpPr>
          <p:nvPr/>
        </p:nvCxnSpPr>
        <p:spPr>
          <a:xfrm>
            <a:off x="1964297" y="3607219"/>
            <a:ext cx="1617103" cy="129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8" idx="7"/>
          </p:cNvCxnSpPr>
          <p:nvPr/>
        </p:nvCxnSpPr>
        <p:spPr>
          <a:xfrm flipV="1">
            <a:off x="1964297" y="1790700"/>
            <a:ext cx="1601989" cy="4694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8" idx="6"/>
          </p:cNvCxnSpPr>
          <p:nvPr/>
        </p:nvCxnSpPr>
        <p:spPr>
          <a:xfrm flipV="1">
            <a:off x="2209800" y="2919845"/>
            <a:ext cx="4419600" cy="138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40069" y="1720334"/>
            <a:ext cx="383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800" dirty="0" smtClean="0">
                <a:latin typeface="+mn-lt"/>
              </a:rPr>
              <a:t>q</a:t>
            </a:r>
            <a:r>
              <a:rPr lang="en-US" sz="1800" baseline="-25000" dirty="0" smtClean="0">
                <a:latin typeface="+mn-lt"/>
              </a:rPr>
              <a:t>0</a:t>
            </a:r>
            <a:endParaRPr lang="en-US" sz="1800" baseline="-25000" dirty="0"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31524" y="3047221"/>
            <a:ext cx="383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800" dirty="0" smtClean="0">
                <a:latin typeface="+mn-lt"/>
              </a:rPr>
              <a:t>q</a:t>
            </a:r>
            <a:r>
              <a:rPr lang="en-US" sz="1800" baseline="-25000" dirty="0" smtClean="0">
                <a:latin typeface="+mn-lt"/>
              </a:rPr>
              <a:t>5</a:t>
            </a:r>
            <a:endParaRPr lang="en-US" sz="1800" baseline="-25000" dirty="0"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76316" y="164823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800" dirty="0" smtClean="0">
                <a:latin typeface="+mn-lt"/>
              </a:rPr>
              <a:t>T</a:t>
            </a:r>
            <a:endParaRPr lang="en-US" sz="1800" dirty="0"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45508" y="2550513"/>
            <a:ext cx="25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800" dirty="0" smtClean="0">
                <a:latin typeface="+mn-lt"/>
              </a:rPr>
              <a:t>(</a:t>
            </a:r>
            <a:endParaRPr lang="en-US" sz="1800" dirty="0">
              <a:latin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76316" y="3250630"/>
            <a:ext cx="23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800" dirty="0" smtClean="0">
                <a:latin typeface="+mn-lt"/>
              </a:rPr>
              <a:t>i</a:t>
            </a:r>
            <a:endParaRPr lang="en-US" sz="1800" dirty="0"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48117" y="3791308"/>
            <a:ext cx="297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800" dirty="0" smtClean="0">
                <a:latin typeface="+mn-lt"/>
              </a:rPr>
              <a:t>E</a:t>
            </a:r>
            <a:endParaRPr lang="en-US" sz="1800" dirty="0">
              <a:latin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105400" y="3897868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Shift/reduce conflict</a:t>
            </a:r>
            <a:endParaRPr lang="en-US" sz="1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97442" y="1535668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800" dirty="0" smtClean="0">
                <a:latin typeface="+mn-lt"/>
              </a:rPr>
              <a:t>…</a:t>
            </a:r>
            <a:endParaRPr lang="en-US" sz="1800" dirty="0">
              <a:latin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41322" y="2633410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800" dirty="0" smtClean="0">
                <a:latin typeface="+mn-lt"/>
              </a:rPr>
              <a:t>…</a:t>
            </a:r>
            <a:endParaRPr lang="en-US" sz="1800" dirty="0">
              <a:latin typeface="+mn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09800" y="4039099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800" dirty="0" smtClean="0">
                <a:latin typeface="+mn-lt"/>
              </a:rPr>
              <a:t>…</a:t>
            </a:r>
            <a:endParaRPr lang="en-US" sz="1800" dirty="0">
              <a:latin typeface="+mn-lt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640069" y="6104021"/>
            <a:ext cx="1828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27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59" y="-42589"/>
            <a:ext cx="7772400" cy="1143000"/>
          </a:xfrm>
        </p:spPr>
        <p:txBody>
          <a:bodyPr/>
          <a:lstStyle/>
          <a:p>
            <a:r>
              <a:rPr lang="en-US" dirty="0" smtClean="0"/>
              <a:t>LR(0) conflicts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800" smtClean="0">
                <a:latin typeface="+mn-lt"/>
              </a:rPr>
              <a:pPr/>
              <a:t>55</a:t>
            </a:fld>
            <a:endParaRPr lang="en-US" sz="800">
              <a:latin typeface="+mn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40069" y="4572000"/>
            <a:ext cx="1828800" cy="1981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" algn="l"/>
            <a:r>
              <a:rPr lang="en-US" sz="1800" dirty="0">
                <a:solidFill>
                  <a:schemeClr val="tx1"/>
                </a:solidFill>
                <a:cs typeface="Courier New" pitchFamily="49" charset="0"/>
              </a:rPr>
              <a:t>Z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1800" dirty="0">
                <a:solidFill>
                  <a:schemeClr val="tx1"/>
                </a:solidFill>
                <a:cs typeface="Courier New" pitchFamily="49" charset="0"/>
                <a:sym typeface="Math C"/>
              </a:rPr>
              <a:t> E $</a:t>
            </a:r>
          </a:p>
          <a:p>
            <a:pPr marL="68580" algn="l"/>
            <a:r>
              <a:rPr lang="en-US" sz="1800" dirty="0">
                <a:solidFill>
                  <a:schemeClr val="tx1"/>
                </a:solidFill>
                <a:cs typeface="Courier New" pitchFamily="49" charset="0"/>
                <a:sym typeface="Math C"/>
              </a:rPr>
              <a:t>E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1800" dirty="0">
                <a:solidFill>
                  <a:schemeClr val="tx1"/>
                </a:solidFill>
                <a:cs typeface="Courier New" pitchFamily="49" charset="0"/>
                <a:sym typeface="Math C"/>
              </a:rPr>
              <a:t> T </a:t>
            </a:r>
            <a:endParaRPr lang="en-US" sz="1800" dirty="0" smtClean="0">
              <a:solidFill>
                <a:schemeClr val="tx1"/>
              </a:solidFill>
              <a:cs typeface="Courier New" pitchFamily="49" charset="0"/>
              <a:sym typeface="Math C"/>
            </a:endParaRPr>
          </a:p>
          <a:p>
            <a:pPr marL="68580" algn="l"/>
            <a:r>
              <a:rPr lang="en-US" sz="1800" dirty="0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E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1800" dirty="0">
                <a:solidFill>
                  <a:schemeClr val="tx1"/>
                </a:solidFill>
                <a:cs typeface="Courier New" pitchFamily="49" charset="0"/>
                <a:sym typeface="Math C"/>
              </a:rPr>
              <a:t> E + </a:t>
            </a:r>
            <a:r>
              <a:rPr lang="en-US" sz="1800" dirty="0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T</a:t>
            </a:r>
            <a:endParaRPr lang="en-US" sz="1800" dirty="0">
              <a:solidFill>
                <a:schemeClr val="tx1"/>
              </a:solidFill>
              <a:cs typeface="Courier New" pitchFamily="49" charset="0"/>
              <a:sym typeface="Math C"/>
            </a:endParaRPr>
          </a:p>
          <a:p>
            <a:pPr marL="68580" algn="l"/>
            <a:r>
              <a:rPr lang="en-US" sz="1800" dirty="0">
                <a:solidFill>
                  <a:schemeClr val="tx1"/>
                </a:solidFill>
                <a:cs typeface="Courier New" pitchFamily="49" charset="0"/>
                <a:sym typeface="Math C"/>
              </a:rPr>
              <a:t>T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1800" dirty="0">
                <a:solidFill>
                  <a:schemeClr val="tx1"/>
                </a:solidFill>
                <a:cs typeface="Courier New" pitchFamily="49" charset="0"/>
                <a:sym typeface="Math C"/>
              </a:rPr>
              <a:t> </a:t>
            </a:r>
            <a:r>
              <a:rPr lang="en-US" sz="1800" dirty="0" err="1">
                <a:solidFill>
                  <a:schemeClr val="tx1"/>
                </a:solidFill>
                <a:cs typeface="Courier New" pitchFamily="49" charset="0"/>
                <a:sym typeface="Math C"/>
              </a:rPr>
              <a:t>i</a:t>
            </a:r>
            <a:r>
              <a:rPr lang="en-US" sz="1800" dirty="0">
                <a:solidFill>
                  <a:schemeClr val="tx1"/>
                </a:solidFill>
                <a:cs typeface="Courier New" pitchFamily="49" charset="0"/>
                <a:sym typeface="Math C"/>
              </a:rPr>
              <a:t>  </a:t>
            </a:r>
            <a:endParaRPr lang="en-US" sz="1800" dirty="0" smtClean="0">
              <a:solidFill>
                <a:schemeClr val="tx1"/>
              </a:solidFill>
              <a:cs typeface="Courier New" pitchFamily="49" charset="0"/>
              <a:sym typeface="Math C"/>
            </a:endParaRPr>
          </a:p>
          <a:p>
            <a:pPr marL="68580" algn="l"/>
            <a:r>
              <a:rPr lang="en-US" sz="1800" dirty="0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V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1800" dirty="0">
                <a:solidFill>
                  <a:schemeClr val="tx1"/>
                </a:solidFill>
                <a:cs typeface="Courier New" pitchFamily="49" charset="0"/>
                <a:sym typeface="Math C"/>
              </a:rPr>
              <a:t> </a:t>
            </a:r>
            <a:r>
              <a:rPr lang="en-US" sz="1800" dirty="0" err="1">
                <a:solidFill>
                  <a:schemeClr val="tx1"/>
                </a:solidFill>
                <a:cs typeface="Courier New" pitchFamily="49" charset="0"/>
                <a:sym typeface="Math C"/>
              </a:rPr>
              <a:t>i</a:t>
            </a:r>
            <a:r>
              <a:rPr lang="en-US" sz="1800" dirty="0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/>
            </a:r>
            <a:br>
              <a:rPr lang="en-US" sz="1800" dirty="0" smtClean="0">
                <a:solidFill>
                  <a:schemeClr val="tx1"/>
                </a:solidFill>
                <a:cs typeface="Courier New" pitchFamily="49" charset="0"/>
                <a:sym typeface="Math C"/>
              </a:rPr>
            </a:br>
            <a:r>
              <a:rPr lang="en-US" sz="1800" dirty="0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T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1800" dirty="0">
                <a:solidFill>
                  <a:schemeClr val="tx1"/>
                </a:solidFill>
                <a:cs typeface="Courier New" pitchFamily="49" charset="0"/>
                <a:sym typeface="Math C"/>
              </a:rPr>
              <a:t> ( E </a:t>
            </a:r>
            <a:r>
              <a:rPr lang="en-US" sz="1800" dirty="0" smtClean="0">
                <a:solidFill>
                  <a:schemeClr val="tx1"/>
                </a:solidFill>
                <a:cs typeface="Courier New" pitchFamily="49" charset="0"/>
                <a:sym typeface="Math C"/>
              </a:rPr>
              <a:t>)</a:t>
            </a:r>
            <a:endParaRPr lang="en-US" sz="1800" b="1" dirty="0">
              <a:solidFill>
                <a:schemeClr val="tx1"/>
              </a:solidFill>
              <a:cs typeface="Courier New" pitchFamily="49" charset="0"/>
              <a:sym typeface="Math C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33400" y="1981200"/>
            <a:ext cx="1676400" cy="1905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Z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1800" dirty="0">
                <a:solidFill>
                  <a:schemeClr val="tx1"/>
                </a:solidFill>
                <a:cs typeface="Courier New" pitchFamily="49" charset="0"/>
                <a:sym typeface="Math C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sym typeface="Symbol"/>
              </a:rPr>
              <a:t></a:t>
            </a:r>
            <a:r>
              <a:rPr lang="en-US" sz="1800" dirty="0" smtClean="0">
                <a:solidFill>
                  <a:schemeClr val="tx1"/>
                </a:solidFill>
                <a:sym typeface="Math C"/>
              </a:rPr>
              <a:t>E$</a:t>
            </a:r>
          </a:p>
          <a:p>
            <a:r>
              <a:rPr lang="en-US" sz="1800" dirty="0" smtClean="0">
                <a:solidFill>
                  <a:schemeClr val="tx1"/>
                </a:solidFill>
                <a:sym typeface="Math C"/>
              </a:rPr>
              <a:t>E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1800" dirty="0">
                <a:solidFill>
                  <a:schemeClr val="tx1"/>
                </a:solidFill>
                <a:cs typeface="Courier New" pitchFamily="49" charset="0"/>
                <a:sym typeface="Math C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sym typeface="Symbol"/>
              </a:rPr>
              <a:t></a:t>
            </a:r>
            <a:r>
              <a:rPr lang="en-US" sz="1800" dirty="0" smtClean="0">
                <a:solidFill>
                  <a:schemeClr val="tx1"/>
                </a:solidFill>
                <a:sym typeface="Math C"/>
              </a:rPr>
              <a:t>T</a:t>
            </a:r>
          </a:p>
          <a:p>
            <a:r>
              <a:rPr lang="en-US" sz="1800" dirty="0" smtClean="0">
                <a:solidFill>
                  <a:schemeClr val="tx1"/>
                </a:solidFill>
                <a:sym typeface="Math C"/>
              </a:rPr>
              <a:t>E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1800" dirty="0">
                <a:solidFill>
                  <a:schemeClr val="tx1"/>
                </a:solidFill>
                <a:cs typeface="Courier New" pitchFamily="49" charset="0"/>
                <a:sym typeface="Math C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sym typeface="Symbol"/>
              </a:rPr>
              <a:t></a:t>
            </a:r>
            <a:r>
              <a:rPr lang="en-US" sz="1800" dirty="0" smtClean="0">
                <a:solidFill>
                  <a:schemeClr val="tx1"/>
                </a:solidFill>
                <a:sym typeface="Math C"/>
              </a:rPr>
              <a:t>E + T</a:t>
            </a:r>
          </a:p>
          <a:p>
            <a:r>
              <a:rPr lang="en-US" sz="1800" dirty="0" smtClean="0">
                <a:solidFill>
                  <a:schemeClr val="tx1"/>
                </a:solidFill>
                <a:sym typeface="Math C"/>
              </a:rPr>
              <a:t>T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1800" dirty="0">
                <a:solidFill>
                  <a:schemeClr val="tx1"/>
                </a:solidFill>
                <a:cs typeface="Courier New" pitchFamily="49" charset="0"/>
                <a:sym typeface="Math C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sym typeface="Symbol"/>
              </a:rPr>
              <a:t></a:t>
            </a:r>
            <a:r>
              <a:rPr lang="en-US" sz="1800" dirty="0" smtClean="0">
                <a:solidFill>
                  <a:schemeClr val="tx1"/>
                </a:solidFill>
                <a:sym typeface="Math C"/>
              </a:rPr>
              <a:t>i</a:t>
            </a:r>
          </a:p>
          <a:p>
            <a:r>
              <a:rPr lang="en-US" sz="1800" dirty="0" smtClean="0">
                <a:solidFill>
                  <a:schemeClr val="tx1"/>
                </a:solidFill>
                <a:sym typeface="Math C"/>
              </a:rPr>
              <a:t>T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1800" dirty="0">
                <a:solidFill>
                  <a:schemeClr val="tx1"/>
                </a:solidFill>
                <a:cs typeface="Courier New" pitchFamily="49" charset="0"/>
                <a:sym typeface="Math C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sym typeface="Symbol"/>
              </a:rPr>
              <a:t></a:t>
            </a:r>
            <a:r>
              <a:rPr lang="en-US" sz="1800" dirty="0" smtClean="0">
                <a:solidFill>
                  <a:schemeClr val="tx1"/>
                </a:solidFill>
                <a:sym typeface="Math C"/>
              </a:rPr>
              <a:t>(E)</a:t>
            </a:r>
          </a:p>
          <a:p>
            <a:r>
              <a:rPr lang="en-US" sz="1800" dirty="0">
                <a:solidFill>
                  <a:schemeClr val="tx1"/>
                </a:solidFill>
                <a:sym typeface="Math C"/>
              </a:rPr>
              <a:t>T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1800" dirty="0">
                <a:solidFill>
                  <a:schemeClr val="tx1"/>
                </a:solidFill>
                <a:cs typeface="Courier New" pitchFamily="49" charset="0"/>
                <a:sym typeface="Math C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sym typeface="Symbol"/>
              </a:rPr>
              <a:t></a:t>
            </a:r>
            <a:r>
              <a:rPr lang="en-US" sz="1800" dirty="0" smtClean="0">
                <a:solidFill>
                  <a:schemeClr val="tx1"/>
                </a:solidFill>
                <a:sym typeface="Math C"/>
              </a:rPr>
              <a:t>i[E]</a:t>
            </a:r>
            <a:endParaRPr lang="en-US" sz="1800" dirty="0">
              <a:solidFill>
                <a:schemeClr val="tx1"/>
              </a:solidFill>
              <a:sym typeface="Math C"/>
            </a:endParaRPr>
          </a:p>
          <a:p>
            <a:pPr algn="ctr" rtl="0"/>
            <a:endParaRPr lang="en-US" sz="1800" dirty="0">
              <a:solidFill>
                <a:schemeClr val="tx1"/>
              </a:solidFill>
            </a:endParaRPr>
          </a:p>
        </p:txBody>
      </p:sp>
      <p:cxnSp>
        <p:nvCxnSpPr>
          <p:cNvPr id="19" name="Straight Arrow Connector 18"/>
          <p:cNvCxnSpPr>
            <a:stCxn id="18" idx="4"/>
          </p:cNvCxnSpPr>
          <p:nvPr/>
        </p:nvCxnSpPr>
        <p:spPr>
          <a:xfrm>
            <a:off x="1371600" y="3886200"/>
            <a:ext cx="8382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3581400" y="3277229"/>
            <a:ext cx="1676400" cy="685800"/>
          </a:xfrm>
          <a:prstGeom prst="ellipse">
            <a:avLst/>
          </a:prstGeom>
          <a:noFill/>
          <a:ln w="1270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smtClean="0">
                <a:solidFill>
                  <a:schemeClr val="tx1"/>
                </a:solidFill>
                <a:sym typeface="Math C"/>
              </a:rPr>
              <a:t>T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1800" dirty="0">
                <a:solidFill>
                  <a:schemeClr val="tx1"/>
                </a:solidFill>
                <a:cs typeface="Courier New" pitchFamily="49" charset="0"/>
                <a:sym typeface="Math C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sym typeface="Math C"/>
              </a:rPr>
              <a:t>i</a:t>
            </a:r>
            <a:r>
              <a:rPr lang="en-US" sz="1800" dirty="0" smtClean="0">
                <a:solidFill>
                  <a:schemeClr val="tx1"/>
                </a:solidFill>
                <a:sym typeface="Symbol"/>
              </a:rPr>
              <a:t></a:t>
            </a:r>
          </a:p>
          <a:p>
            <a:r>
              <a:rPr lang="en-US" sz="1800" dirty="0" smtClean="0">
                <a:solidFill>
                  <a:schemeClr val="tx1"/>
                </a:solidFill>
                <a:sym typeface="Math C"/>
              </a:rPr>
              <a:t>V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1800" dirty="0">
                <a:solidFill>
                  <a:schemeClr val="tx1"/>
                </a:solidFill>
                <a:cs typeface="Courier New" pitchFamily="49" charset="0"/>
                <a:sym typeface="Math C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sym typeface="Math C"/>
              </a:rPr>
              <a:t>i</a:t>
            </a:r>
            <a:r>
              <a:rPr lang="en-US" sz="1800" dirty="0" smtClean="0">
                <a:solidFill>
                  <a:schemeClr val="tx1"/>
                </a:solidFill>
                <a:sym typeface="Symbol"/>
              </a:rPr>
              <a:t></a:t>
            </a:r>
            <a:endParaRPr lang="en-US" sz="1800" dirty="0">
              <a:solidFill>
                <a:schemeClr val="tx1"/>
              </a:solidFill>
              <a:sym typeface="Math C"/>
            </a:endParaRPr>
          </a:p>
        </p:txBody>
      </p:sp>
      <p:cxnSp>
        <p:nvCxnSpPr>
          <p:cNvPr id="21" name="Straight Arrow Connector 20"/>
          <p:cNvCxnSpPr>
            <a:stCxn id="18" idx="5"/>
            <a:endCxn id="20" idx="2"/>
          </p:cNvCxnSpPr>
          <p:nvPr/>
        </p:nvCxnSpPr>
        <p:spPr>
          <a:xfrm>
            <a:off x="1964297" y="3607219"/>
            <a:ext cx="1617103" cy="129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8" idx="7"/>
          </p:cNvCxnSpPr>
          <p:nvPr/>
        </p:nvCxnSpPr>
        <p:spPr>
          <a:xfrm flipV="1">
            <a:off x="1964297" y="1790700"/>
            <a:ext cx="1601989" cy="4694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8" idx="6"/>
          </p:cNvCxnSpPr>
          <p:nvPr/>
        </p:nvCxnSpPr>
        <p:spPr>
          <a:xfrm flipV="1">
            <a:off x="2209800" y="2919845"/>
            <a:ext cx="4419600" cy="138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40069" y="1720334"/>
            <a:ext cx="383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800" dirty="0" smtClean="0">
                <a:latin typeface="+mn-lt"/>
              </a:rPr>
              <a:t>q</a:t>
            </a:r>
            <a:r>
              <a:rPr lang="en-US" sz="1800" baseline="-25000" dirty="0" smtClean="0">
                <a:latin typeface="+mn-lt"/>
              </a:rPr>
              <a:t>0</a:t>
            </a:r>
            <a:endParaRPr lang="en-US" sz="1800" baseline="-25000" dirty="0"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31524" y="3047221"/>
            <a:ext cx="383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800" dirty="0" smtClean="0">
                <a:latin typeface="+mn-lt"/>
              </a:rPr>
              <a:t>q</a:t>
            </a:r>
            <a:r>
              <a:rPr lang="en-US" sz="1800" baseline="-25000" dirty="0" smtClean="0">
                <a:latin typeface="+mn-lt"/>
              </a:rPr>
              <a:t>5</a:t>
            </a:r>
            <a:endParaRPr lang="en-US" sz="1800" baseline="-25000" dirty="0"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76316" y="164823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800" dirty="0" smtClean="0">
                <a:latin typeface="+mn-lt"/>
              </a:rPr>
              <a:t>T</a:t>
            </a:r>
            <a:endParaRPr lang="en-US" sz="1800" dirty="0"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45508" y="2550513"/>
            <a:ext cx="25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800" dirty="0" smtClean="0">
                <a:latin typeface="+mn-lt"/>
              </a:rPr>
              <a:t>(</a:t>
            </a:r>
            <a:endParaRPr lang="en-US" sz="1800" dirty="0">
              <a:latin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76316" y="3250630"/>
            <a:ext cx="23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800" dirty="0" smtClean="0">
                <a:latin typeface="+mn-lt"/>
              </a:rPr>
              <a:t>i</a:t>
            </a:r>
            <a:endParaRPr lang="en-US" sz="1800" dirty="0"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48117" y="3791308"/>
            <a:ext cx="297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800" dirty="0" smtClean="0">
                <a:latin typeface="+mn-lt"/>
              </a:rPr>
              <a:t>E</a:t>
            </a:r>
            <a:endParaRPr lang="en-US" sz="1800" dirty="0">
              <a:latin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105400" y="3897868"/>
            <a:ext cx="2317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reduce/reduce conflict</a:t>
            </a:r>
            <a:endParaRPr lang="en-US" sz="1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97442" y="1535668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800" dirty="0" smtClean="0">
                <a:latin typeface="+mn-lt"/>
              </a:rPr>
              <a:t>…</a:t>
            </a:r>
            <a:endParaRPr lang="en-US" sz="1800" dirty="0">
              <a:latin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41322" y="2633410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800" dirty="0" smtClean="0">
                <a:latin typeface="+mn-lt"/>
              </a:rPr>
              <a:t>…</a:t>
            </a:r>
            <a:endParaRPr lang="en-US" sz="1800" dirty="0">
              <a:latin typeface="+mn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09800" y="4039099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800" dirty="0" smtClean="0">
                <a:latin typeface="+mn-lt"/>
              </a:rPr>
              <a:t>…</a:t>
            </a:r>
            <a:endParaRPr lang="en-US" sz="1800" dirty="0">
              <a:latin typeface="+mn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640069" y="5819274"/>
            <a:ext cx="1569731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60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LR(0) conflicts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176846" cy="4114800"/>
          </a:xfrm>
        </p:spPr>
        <p:txBody>
          <a:bodyPr/>
          <a:lstStyle/>
          <a:p>
            <a:r>
              <a:rPr lang="en-US" dirty="0" smtClean="0"/>
              <a:t>Any grammar with an </a:t>
            </a:r>
            <a:r>
              <a:rPr lang="en-US" dirty="0" smtClean="0">
                <a:sym typeface="Symbol"/>
              </a:rPr>
              <a:t>-rule cannot be LR(0)</a:t>
            </a:r>
          </a:p>
          <a:p>
            <a:r>
              <a:rPr lang="en-US" dirty="0" smtClean="0">
                <a:sym typeface="Symbol"/>
              </a:rPr>
              <a:t>Inherent shift/reduce conflict</a:t>
            </a:r>
          </a:p>
          <a:p>
            <a:pPr lvl="1"/>
            <a:r>
              <a:rPr lang="en-US" dirty="0" smtClean="0">
                <a:sym typeface="Symbol"/>
              </a:rPr>
              <a:t>A</a:t>
            </a:r>
            <a:r>
              <a:rPr lang="en-US" dirty="0">
                <a:cs typeface="Times New Roman" pitchFamily="18" charset="0"/>
                <a:sym typeface="Symbol" pitchFamily="18" charset="2"/>
              </a:rPr>
              <a:t> </a:t>
            </a:r>
            <a:r>
              <a:rPr lang="en-US" dirty="0">
                <a:cs typeface="Courier New" pitchFamily="49" charset="0"/>
                <a:sym typeface="Math C"/>
              </a:rPr>
              <a:t> </a:t>
            </a:r>
            <a:r>
              <a:rPr lang="en-US" dirty="0" smtClean="0">
                <a:sym typeface="Symbol"/>
              </a:rPr>
              <a:t> </a:t>
            </a:r>
            <a:r>
              <a:rPr lang="en-US" dirty="0" smtClean="0">
                <a:sym typeface="Math C"/>
              </a:rPr>
              <a:t>–</a:t>
            </a:r>
            <a:r>
              <a:rPr lang="en-US" dirty="0" smtClean="0">
                <a:sym typeface="Symbol"/>
              </a:rPr>
              <a:t> reduce item</a:t>
            </a:r>
          </a:p>
          <a:p>
            <a:pPr lvl="1"/>
            <a:r>
              <a:rPr lang="en-US" dirty="0" smtClean="0">
                <a:sym typeface="Symbol"/>
              </a:rPr>
              <a:t>P</a:t>
            </a:r>
            <a:r>
              <a:rPr lang="en-US" dirty="0" smtClean="0">
                <a:sym typeface="Math C"/>
              </a:rPr>
              <a:t> </a:t>
            </a:r>
            <a:r>
              <a:rPr lang="en-US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dirty="0">
                <a:cs typeface="Courier New" pitchFamily="49" charset="0"/>
                <a:sym typeface="Math C"/>
              </a:rPr>
              <a:t> </a:t>
            </a:r>
            <a:r>
              <a:rPr lang="el-GR" dirty="0" smtClean="0">
                <a:sym typeface="Math C"/>
              </a:rPr>
              <a:t>α</a:t>
            </a:r>
            <a:r>
              <a:rPr lang="el-GR" dirty="0" smtClean="0">
                <a:sym typeface="Symbol"/>
              </a:rPr>
              <a:t></a:t>
            </a:r>
            <a:r>
              <a:rPr lang="en-US" dirty="0" smtClean="0">
                <a:sym typeface="Math C"/>
              </a:rPr>
              <a:t>A</a:t>
            </a:r>
            <a:r>
              <a:rPr lang="el-GR" dirty="0" smtClean="0">
                <a:sym typeface="Math C"/>
              </a:rPr>
              <a:t>β</a:t>
            </a:r>
            <a:r>
              <a:rPr lang="en-US" dirty="0" smtClean="0">
                <a:sym typeface="Math C"/>
              </a:rPr>
              <a:t> – shift item</a:t>
            </a:r>
          </a:p>
          <a:p>
            <a:pPr lvl="1"/>
            <a:r>
              <a:rPr lang="en-US" dirty="0" smtClean="0">
                <a:sym typeface="Symbol"/>
              </a:rPr>
              <a:t>A</a:t>
            </a:r>
            <a:r>
              <a:rPr lang="en-US" dirty="0">
                <a:cs typeface="Times New Roman" pitchFamily="18" charset="0"/>
                <a:sym typeface="Symbol" pitchFamily="18" charset="2"/>
              </a:rPr>
              <a:t> </a:t>
            </a:r>
            <a:r>
              <a:rPr lang="en-US" dirty="0">
                <a:cs typeface="Courier New" pitchFamily="49" charset="0"/>
                <a:sym typeface="Math C"/>
              </a:rPr>
              <a:t> </a:t>
            </a:r>
            <a:r>
              <a:rPr lang="en-US" dirty="0" smtClean="0">
                <a:sym typeface="Symbol"/>
              </a:rPr>
              <a:t> can always be predicted from P</a:t>
            </a:r>
            <a:r>
              <a:rPr lang="en-US" dirty="0" smtClean="0">
                <a:sym typeface="Math C"/>
              </a:rPr>
              <a:t> </a:t>
            </a:r>
            <a:r>
              <a:rPr lang="en-US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dirty="0">
                <a:cs typeface="Courier New" pitchFamily="49" charset="0"/>
                <a:sym typeface="Math C"/>
              </a:rPr>
              <a:t> </a:t>
            </a:r>
            <a:r>
              <a:rPr lang="el-GR" dirty="0" smtClean="0">
                <a:sym typeface="Math C"/>
              </a:rPr>
              <a:t>α</a:t>
            </a:r>
            <a:r>
              <a:rPr lang="el-GR" dirty="0" smtClean="0">
                <a:sym typeface="Symbol"/>
              </a:rPr>
              <a:t></a:t>
            </a:r>
            <a:r>
              <a:rPr lang="en-US" dirty="0" smtClean="0">
                <a:sym typeface="Math C"/>
              </a:rPr>
              <a:t>A</a:t>
            </a:r>
            <a:r>
              <a:rPr lang="el-GR" dirty="0" smtClean="0">
                <a:sym typeface="Math C"/>
              </a:rPr>
              <a:t>β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1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LR variants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LR(0) – what we’ve seen so far</a:t>
            </a:r>
          </a:p>
          <a:p>
            <a:r>
              <a:rPr lang="en-US" smtClean="0"/>
              <a:t>SLR(0)</a:t>
            </a:r>
          </a:p>
          <a:p>
            <a:pPr lvl="1"/>
            <a:r>
              <a:rPr lang="en-US" smtClean="0"/>
              <a:t>Removes infeasible reduce actions via FOLLOW set reasoning</a:t>
            </a:r>
          </a:p>
          <a:p>
            <a:r>
              <a:rPr lang="en-US" smtClean="0"/>
              <a:t>LR(1)</a:t>
            </a:r>
          </a:p>
          <a:p>
            <a:pPr lvl="1"/>
            <a:r>
              <a:rPr lang="en-US" smtClean="0"/>
              <a:t>LR(0) with one lookahead token in items</a:t>
            </a:r>
          </a:p>
          <a:p>
            <a:r>
              <a:rPr lang="en-US" smtClean="0"/>
              <a:t>LALR(0)</a:t>
            </a:r>
          </a:p>
          <a:p>
            <a:pPr lvl="1"/>
            <a:r>
              <a:rPr lang="en-US" smtClean="0"/>
              <a:t>LR(1) with merging of states with same LR(0) component </a:t>
            </a:r>
            <a:endParaRPr lang="he-IL" dirty="0"/>
          </a:p>
        </p:txBody>
      </p:sp>
      <p:sp>
        <p:nvSpPr>
          <p:cNvPr id="5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57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09878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SLR parsing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A handle should not be reduced to a non-terminal N if the lookahead is a token that cannot follow N</a:t>
            </a:r>
          </a:p>
          <a:p>
            <a:r>
              <a:rPr lang="en-US" sz="2400" dirty="0" smtClean="0"/>
              <a:t>A reduce item N</a:t>
            </a:r>
            <a:r>
              <a:rPr lang="el-GR" sz="2400" dirty="0" smtClean="0">
                <a:sym typeface="Math C"/>
              </a:rPr>
              <a:t> </a:t>
            </a:r>
            <a:r>
              <a:rPr lang="en-US" sz="24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2400" dirty="0">
                <a:cs typeface="Courier New" pitchFamily="49" charset="0"/>
                <a:sym typeface="Math C"/>
              </a:rPr>
              <a:t> </a:t>
            </a:r>
            <a:r>
              <a:rPr lang="el-GR" sz="2400" dirty="0" smtClean="0"/>
              <a:t>α</a:t>
            </a:r>
            <a:r>
              <a:rPr lang="el-GR" sz="2400" dirty="0" smtClean="0">
                <a:sym typeface="Symbol"/>
              </a:rPr>
              <a:t></a:t>
            </a:r>
            <a:r>
              <a:rPr lang="en-US" sz="2400" dirty="0" smtClean="0">
                <a:sym typeface="Symbol"/>
              </a:rPr>
              <a:t> is applicable only when the lookahead is in FOLLOW(N)</a:t>
            </a:r>
          </a:p>
          <a:p>
            <a:pPr lvl="1"/>
            <a:r>
              <a:rPr lang="en-US" sz="2000" dirty="0" smtClean="0">
                <a:sym typeface="Symbol"/>
              </a:rPr>
              <a:t>If b is not in FOLLOW(N) we proved there is no derivation </a:t>
            </a:r>
            <a:br>
              <a:rPr lang="en-US" sz="2000" dirty="0" smtClean="0">
                <a:sym typeface="Symbol"/>
              </a:rPr>
            </a:br>
            <a:r>
              <a:rPr lang="en-US" sz="2000" dirty="0" smtClean="0">
                <a:sym typeface="Symbol"/>
              </a:rPr>
              <a:t>S </a:t>
            </a:r>
            <a:r>
              <a:rPr lang="en-US" sz="2000" dirty="0" smtClean="0">
                <a:sym typeface="Wingdings"/>
              </a:rPr>
              <a:t></a:t>
            </a:r>
            <a:r>
              <a:rPr lang="en-US" sz="2000" dirty="0" smtClean="0">
                <a:sym typeface="Symbol"/>
              </a:rPr>
              <a:t>* </a:t>
            </a:r>
            <a:r>
              <a:rPr lang="el-GR" sz="2000" dirty="0" smtClean="0">
                <a:sym typeface="Symbol"/>
              </a:rPr>
              <a:t>β</a:t>
            </a:r>
            <a:r>
              <a:rPr lang="en-US" sz="2000" dirty="0" smtClean="0">
                <a:sym typeface="Symbol"/>
              </a:rPr>
              <a:t>N</a:t>
            </a:r>
            <a:r>
              <a:rPr lang="en-US" sz="2000" dirty="0" smtClean="0"/>
              <a:t>b. </a:t>
            </a:r>
          </a:p>
          <a:p>
            <a:pPr lvl="1"/>
            <a:r>
              <a:rPr lang="en-US" sz="2000" dirty="0" smtClean="0"/>
              <a:t>T</a:t>
            </a:r>
            <a:r>
              <a:rPr lang="en-US" sz="2000" dirty="0" smtClean="0">
                <a:sym typeface="Symbol"/>
              </a:rPr>
              <a:t>hus, it is safe to remove the reduce item from the conflicted state</a:t>
            </a:r>
          </a:p>
          <a:p>
            <a:r>
              <a:rPr lang="en-US" sz="2400" dirty="0" smtClean="0">
                <a:sym typeface="Symbol"/>
              </a:rPr>
              <a:t>Differs from LR(0) only on the ACTION table</a:t>
            </a:r>
          </a:p>
          <a:p>
            <a:pPr lvl="1"/>
            <a:r>
              <a:rPr lang="en-US" sz="2000" dirty="0" smtClean="0">
                <a:sym typeface="Symbol"/>
              </a:rPr>
              <a:t>Now a row in the parsing table may contain both shift actions and reduce actions and we need to consult the current token to decide which one to take</a:t>
            </a:r>
            <a:endParaRPr lang="en-US" sz="2000" dirty="0"/>
          </a:p>
        </p:txBody>
      </p:sp>
      <p:sp>
        <p:nvSpPr>
          <p:cNvPr id="5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58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52660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LR(1) grammars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SLR: a reduce item N</a:t>
            </a:r>
            <a:r>
              <a:rPr lang="el-GR" dirty="0" smtClean="0">
                <a:sym typeface="Math C"/>
              </a:rPr>
              <a:t> </a:t>
            </a:r>
            <a:r>
              <a:rPr lang="en-US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dirty="0">
                <a:cs typeface="Courier New" pitchFamily="49" charset="0"/>
                <a:sym typeface="Math C"/>
              </a:rPr>
              <a:t> </a:t>
            </a:r>
            <a:r>
              <a:rPr lang="el-GR" dirty="0" smtClean="0"/>
              <a:t>α</a:t>
            </a:r>
            <a:r>
              <a:rPr lang="el-GR" dirty="0" smtClean="0">
                <a:sym typeface="Symbol"/>
              </a:rPr>
              <a:t></a:t>
            </a:r>
            <a:r>
              <a:rPr lang="en-US" dirty="0" smtClean="0">
                <a:sym typeface="Symbol"/>
              </a:rPr>
              <a:t> is applicable only when the </a:t>
            </a:r>
            <a:r>
              <a:rPr lang="en-US" dirty="0" err="1" smtClean="0">
                <a:sym typeface="Symbol"/>
              </a:rPr>
              <a:t>lookahead</a:t>
            </a:r>
            <a:r>
              <a:rPr lang="en-US" dirty="0" smtClean="0">
                <a:sym typeface="Symbol"/>
              </a:rPr>
              <a:t> is in FOLLOW(N)</a:t>
            </a:r>
          </a:p>
          <a:p>
            <a:r>
              <a:rPr lang="en-US" dirty="0" smtClean="0"/>
              <a:t>But </a:t>
            </a:r>
            <a:r>
              <a:rPr lang="en-US" dirty="0" smtClean="0">
                <a:sym typeface="Symbol"/>
              </a:rPr>
              <a:t>FOLLOW(N) merges </a:t>
            </a:r>
            <a:r>
              <a:rPr lang="en-US" dirty="0" err="1" smtClean="0">
                <a:sym typeface="Symbol"/>
              </a:rPr>
              <a:t>lookahead</a:t>
            </a:r>
            <a:r>
              <a:rPr lang="en-US" dirty="0" smtClean="0">
                <a:sym typeface="Symbol"/>
              </a:rPr>
              <a:t> for all alternatives for N</a:t>
            </a:r>
          </a:p>
          <a:p>
            <a:pPr lvl="1"/>
            <a:r>
              <a:rPr lang="en-US" dirty="0" smtClean="0">
                <a:sym typeface="Symbol"/>
              </a:rPr>
              <a:t>Insensitive to the context of a given production</a:t>
            </a:r>
          </a:p>
          <a:p>
            <a:endParaRPr lang="en-US" dirty="0" smtClean="0"/>
          </a:p>
          <a:p>
            <a:r>
              <a:rPr lang="en-US" dirty="0" smtClean="0"/>
              <a:t>LR(1) keeps </a:t>
            </a:r>
            <a:r>
              <a:rPr lang="en-US" dirty="0" err="1" smtClean="0"/>
              <a:t>lookahead</a:t>
            </a:r>
            <a:r>
              <a:rPr lang="en-US" dirty="0" smtClean="0"/>
              <a:t> with each LR item</a:t>
            </a:r>
          </a:p>
          <a:p>
            <a:r>
              <a:rPr lang="en-US" dirty="0" smtClean="0"/>
              <a:t>Idea: a more refined notion of follows computed per item</a:t>
            </a:r>
            <a:endParaRPr lang="en-US" dirty="0"/>
          </a:p>
        </p:txBody>
      </p:sp>
      <p:sp>
        <p:nvSpPr>
          <p:cNvPr id="5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59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85604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Interpreter</a:t>
            </a:r>
            <a:endParaRPr lang="en-US" dirty="0"/>
          </a:p>
        </p:txBody>
      </p:sp>
      <p:sp>
        <p:nvSpPr>
          <p:cNvPr id="3389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program which </a:t>
            </a:r>
            <a:r>
              <a:rPr lang="en-US" dirty="0">
                <a:solidFill>
                  <a:srgbClr val="3366FF"/>
                </a:solidFill>
              </a:rPr>
              <a:t>executes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/>
              <a:t>a </a:t>
            </a:r>
            <a:r>
              <a:rPr lang="en-US" dirty="0" smtClean="0"/>
              <a:t>program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Input </a:t>
            </a:r>
            <a:r>
              <a:rPr lang="en-US" dirty="0" smtClean="0"/>
              <a:t>a program (P) + its input (x)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Output </a:t>
            </a:r>
            <a:r>
              <a:rPr lang="en-US" dirty="0" smtClean="0"/>
              <a:t>the computed output (P(x))</a:t>
            </a:r>
            <a:endParaRPr lang="en-US" dirty="0"/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3602110" y="3823727"/>
            <a:ext cx="21097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latin typeface="Tahoma" pitchFamily="34" charset="0"/>
              </a:rPr>
              <a:t>Interpreter</a:t>
            </a:r>
            <a:endParaRPr lang="en-US" dirty="0">
              <a:latin typeface="Tahoma" pitchFamily="34" charset="0"/>
            </a:endParaRPr>
          </a:p>
        </p:txBody>
      </p: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426316" y="4411658"/>
            <a:ext cx="1392238" cy="1409700"/>
            <a:chOff x="149" y="1503"/>
            <a:chExt cx="877" cy="888"/>
          </a:xfrm>
        </p:grpSpPr>
        <p:sp>
          <p:nvSpPr>
            <p:cNvPr id="23" name="Text Box 5"/>
            <p:cNvSpPr txBox="1">
              <a:spLocks noChangeArrowheads="1"/>
            </p:cNvSpPr>
            <p:nvPr/>
          </p:nvSpPr>
          <p:spPr bwMode="auto">
            <a:xfrm>
              <a:off x="149" y="1503"/>
              <a:ext cx="877" cy="88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latin typeface="Tahoma" pitchFamily="34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en-US" sz="2000">
                  <a:latin typeface="Tahoma" pitchFamily="34" charset="0"/>
                </a:rPr>
                <a:t>Source</a:t>
              </a:r>
            </a:p>
            <a:p>
              <a:pPr algn="ctr">
                <a:spcBef>
                  <a:spcPct val="50000"/>
                </a:spcBef>
              </a:pPr>
              <a:r>
                <a:rPr lang="en-US" sz="2000">
                  <a:latin typeface="Tahoma" pitchFamily="34" charset="0"/>
                </a:rPr>
                <a:t>text </a:t>
              </a:r>
            </a:p>
          </p:txBody>
        </p:sp>
        <p:sp>
          <p:nvSpPr>
            <p:cNvPr id="24" name="Text Box 6"/>
            <p:cNvSpPr txBox="1">
              <a:spLocks noChangeArrowheads="1"/>
            </p:cNvSpPr>
            <p:nvPr/>
          </p:nvSpPr>
          <p:spPr bwMode="auto">
            <a:xfrm>
              <a:off x="564" y="1503"/>
              <a:ext cx="458" cy="21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>
                  <a:latin typeface="Tahoma" pitchFamily="34" charset="0"/>
                </a:rPr>
                <a:t>txt</a:t>
              </a:r>
            </a:p>
          </p:txBody>
        </p:sp>
      </p:grpSp>
      <p:cxnSp>
        <p:nvCxnSpPr>
          <p:cNvPr id="25" name="AutoShape 9"/>
          <p:cNvCxnSpPr>
            <a:cxnSpLocks noChangeShapeType="1"/>
            <a:stCxn id="23" idx="3"/>
            <a:endCxn id="18" idx="1"/>
          </p:cNvCxnSpPr>
          <p:nvPr/>
        </p:nvCxnSpPr>
        <p:spPr bwMode="auto">
          <a:xfrm flipV="1">
            <a:off x="1818554" y="5111745"/>
            <a:ext cx="843365" cy="47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AutoShape 12"/>
          <p:cNvCxnSpPr>
            <a:cxnSpLocks noChangeShapeType="1"/>
          </p:cNvCxnSpPr>
          <p:nvPr/>
        </p:nvCxnSpPr>
        <p:spPr bwMode="auto">
          <a:xfrm>
            <a:off x="2050329" y="5111745"/>
            <a:ext cx="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3960885" y="6426195"/>
            <a:ext cx="1392238" cy="400110"/>
          </a:xfrm>
          <a:prstGeom prst="rect">
            <a:avLst/>
          </a:prstGeom>
          <a:solidFill>
            <a:srgbClr val="CCFFCC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>
                <a:latin typeface="Tahoma" pitchFamily="34" charset="0"/>
              </a:rPr>
              <a:t>Input</a:t>
            </a:r>
            <a:endParaRPr lang="en-US" sz="2000" dirty="0">
              <a:latin typeface="Tahoma" pitchFamily="34" charset="0"/>
            </a:endParaRPr>
          </a:p>
        </p:txBody>
      </p:sp>
      <p:cxnSp>
        <p:nvCxnSpPr>
          <p:cNvPr id="29" name="AutoShape 9"/>
          <p:cNvCxnSpPr>
            <a:cxnSpLocks noChangeShapeType="1"/>
            <a:stCxn id="28" idx="0"/>
          </p:cNvCxnSpPr>
          <p:nvPr/>
        </p:nvCxnSpPr>
        <p:spPr bwMode="auto">
          <a:xfrm flipV="1">
            <a:off x="4657004" y="5968995"/>
            <a:ext cx="0" cy="4572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7566891" y="4913105"/>
            <a:ext cx="1392238" cy="40011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>
                <a:latin typeface="Tahoma" pitchFamily="34" charset="0"/>
              </a:rPr>
              <a:t>Output</a:t>
            </a:r>
            <a:endParaRPr lang="en-US" sz="2000" dirty="0">
              <a:latin typeface="Tahoma" pitchFamily="34" charset="0"/>
            </a:endParaRPr>
          </a:p>
        </p:txBody>
      </p:sp>
      <p:cxnSp>
        <p:nvCxnSpPr>
          <p:cNvPr id="31" name="AutoShape 9"/>
          <p:cNvCxnSpPr>
            <a:cxnSpLocks noChangeShapeType="1"/>
            <a:stCxn id="18" idx="3"/>
            <a:endCxn id="30" idx="1"/>
          </p:cNvCxnSpPr>
          <p:nvPr/>
        </p:nvCxnSpPr>
        <p:spPr bwMode="auto">
          <a:xfrm>
            <a:off x="6654800" y="5111745"/>
            <a:ext cx="912091" cy="141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2661919" y="4254495"/>
            <a:ext cx="3992881" cy="1714500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498" y="0"/>
            <a:ext cx="7772400" cy="1143000"/>
          </a:xfrm>
        </p:spPr>
        <p:txBody>
          <a:bodyPr/>
          <a:lstStyle/>
          <a:p>
            <a:r>
              <a:rPr lang="en-US" dirty="0" smtClean="0"/>
              <a:t>LR(1) items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55385" y="876439"/>
            <a:ext cx="7772400" cy="4114800"/>
          </a:xfrm>
        </p:spPr>
        <p:txBody>
          <a:bodyPr/>
          <a:lstStyle/>
          <a:p>
            <a:r>
              <a:rPr lang="en-US" sz="2400" dirty="0" smtClean="0"/>
              <a:t>LR(1) item is a pair </a:t>
            </a:r>
          </a:p>
          <a:p>
            <a:pPr lvl="1"/>
            <a:r>
              <a:rPr lang="en-US" sz="2000" dirty="0" smtClean="0"/>
              <a:t>LR(0) item</a:t>
            </a:r>
          </a:p>
          <a:p>
            <a:pPr lvl="1"/>
            <a:r>
              <a:rPr lang="en-US" sz="2000" dirty="0" smtClean="0"/>
              <a:t>Lookahead token</a:t>
            </a:r>
          </a:p>
          <a:p>
            <a:r>
              <a:rPr lang="en-US" sz="2400" dirty="0" smtClean="0"/>
              <a:t>Meaning</a:t>
            </a:r>
          </a:p>
          <a:p>
            <a:pPr lvl="1"/>
            <a:r>
              <a:rPr lang="en-US" sz="2000" dirty="0" smtClean="0"/>
              <a:t>We matched the part left of the dot, looking to match the part on the right of the dot, followed by the lookahead token</a:t>
            </a:r>
          </a:p>
          <a:p>
            <a:r>
              <a:rPr lang="en-US" sz="2400" dirty="0" smtClean="0"/>
              <a:t>Example</a:t>
            </a:r>
          </a:p>
          <a:p>
            <a:pPr lvl="1"/>
            <a:r>
              <a:rPr lang="en-US" sz="2000" dirty="0" smtClean="0"/>
              <a:t>The production L </a:t>
            </a:r>
            <a:r>
              <a:rPr lang="en-US" sz="20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2000" dirty="0" smtClean="0">
                <a:sym typeface="Math C"/>
              </a:rPr>
              <a:t> id yields the following LR(1) items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sp>
        <p:nvSpPr>
          <p:cNvPr id="9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60</a:t>
            </a:fld>
            <a:endParaRPr lang="he-IL" dirty="0"/>
          </a:p>
        </p:txBody>
      </p:sp>
      <p:sp>
        <p:nvSpPr>
          <p:cNvPr id="5" name="Rounded Rectangle 4"/>
          <p:cNvSpPr/>
          <p:nvPr/>
        </p:nvSpPr>
        <p:spPr>
          <a:xfrm>
            <a:off x="5763344" y="4319394"/>
            <a:ext cx="1905000" cy="2438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r>
              <a:rPr lang="en-US" sz="2000" dirty="0">
                <a:solidFill>
                  <a:schemeClr val="tx1"/>
                </a:solidFill>
              </a:rPr>
              <a:t>[L → ● id, *]</a:t>
            </a:r>
          </a:p>
          <a:p>
            <a:pPr algn="l" rtl="0"/>
            <a:r>
              <a:rPr lang="en-US" sz="2000" dirty="0">
                <a:solidFill>
                  <a:schemeClr val="tx1"/>
                </a:solidFill>
              </a:rPr>
              <a:t>[L → ● id, =]</a:t>
            </a:r>
          </a:p>
          <a:p>
            <a:pPr algn="l" rtl="0"/>
            <a:r>
              <a:rPr lang="en-US" sz="2000" dirty="0">
                <a:solidFill>
                  <a:schemeClr val="tx1"/>
                </a:solidFill>
              </a:rPr>
              <a:t>[L → ● id, id]</a:t>
            </a:r>
          </a:p>
          <a:p>
            <a:pPr algn="l" rtl="0"/>
            <a:r>
              <a:rPr lang="en-US" sz="2000" dirty="0">
                <a:solidFill>
                  <a:schemeClr val="tx1"/>
                </a:solidFill>
              </a:rPr>
              <a:t>[L → ● id, $]</a:t>
            </a:r>
          </a:p>
          <a:p>
            <a:pPr algn="l" rtl="0"/>
            <a:r>
              <a:rPr lang="en-US" sz="2000" dirty="0">
                <a:solidFill>
                  <a:schemeClr val="tx1"/>
                </a:solidFill>
              </a:rPr>
              <a:t>[L → id ●, *]</a:t>
            </a:r>
          </a:p>
          <a:p>
            <a:pPr algn="l" rtl="0"/>
            <a:r>
              <a:rPr lang="en-US" sz="2000" dirty="0">
                <a:solidFill>
                  <a:schemeClr val="tx1"/>
                </a:solidFill>
              </a:rPr>
              <a:t>[L → id ●, =]</a:t>
            </a:r>
          </a:p>
          <a:p>
            <a:pPr algn="l" rtl="0"/>
            <a:r>
              <a:rPr lang="en-US" sz="2000" dirty="0">
                <a:solidFill>
                  <a:schemeClr val="tx1"/>
                </a:solidFill>
              </a:rPr>
              <a:t>[L → id ●, id]</a:t>
            </a:r>
          </a:p>
          <a:p>
            <a:pPr algn="l" rtl="0"/>
            <a:r>
              <a:rPr lang="en-US" sz="2000" dirty="0">
                <a:solidFill>
                  <a:schemeClr val="tx1"/>
                </a:solidFill>
              </a:rPr>
              <a:t>[L → id ●, $]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27584" y="4395594"/>
            <a:ext cx="1752600" cy="2133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r>
              <a:rPr lang="pt-BR" sz="2000" dirty="0">
                <a:solidFill>
                  <a:schemeClr val="tx1"/>
                </a:solidFill>
              </a:rPr>
              <a:t>(0) S’ → S</a:t>
            </a:r>
          </a:p>
          <a:p>
            <a:pPr algn="l" rtl="0"/>
            <a:r>
              <a:rPr lang="pt-BR" sz="2000" dirty="0">
                <a:solidFill>
                  <a:schemeClr val="tx1"/>
                </a:solidFill>
              </a:rPr>
              <a:t>(1) S → L = R</a:t>
            </a:r>
          </a:p>
          <a:p>
            <a:pPr algn="l" rtl="0"/>
            <a:r>
              <a:rPr lang="pt-BR" sz="2000" dirty="0">
                <a:solidFill>
                  <a:schemeClr val="tx1"/>
                </a:solidFill>
              </a:rPr>
              <a:t>(2) S → R</a:t>
            </a:r>
          </a:p>
          <a:p>
            <a:pPr algn="l" rtl="0"/>
            <a:r>
              <a:rPr lang="pt-BR" sz="2000" dirty="0">
                <a:solidFill>
                  <a:schemeClr val="tx1"/>
                </a:solidFill>
              </a:rPr>
              <a:t>(3) L → * R</a:t>
            </a:r>
          </a:p>
          <a:p>
            <a:pPr algn="l" rtl="0"/>
            <a:r>
              <a:rPr lang="pt-BR" sz="2000" dirty="0">
                <a:solidFill>
                  <a:schemeClr val="tx1"/>
                </a:solidFill>
              </a:rPr>
              <a:t>(4) L → id</a:t>
            </a:r>
          </a:p>
          <a:p>
            <a:pPr algn="l" rtl="0"/>
            <a:r>
              <a:rPr lang="pt-BR" sz="2000" dirty="0">
                <a:solidFill>
                  <a:schemeClr val="tx1"/>
                </a:solidFill>
              </a:rPr>
              <a:t>(5) R → L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827584" y="5743131"/>
            <a:ext cx="1447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00"/>
          </a:p>
        </p:txBody>
      </p:sp>
      <p:sp>
        <p:nvSpPr>
          <p:cNvPr id="11" name="Rounded Rectangle 4"/>
          <p:cNvSpPr/>
          <p:nvPr/>
        </p:nvSpPr>
        <p:spPr>
          <a:xfrm>
            <a:off x="3347864" y="4921354"/>
            <a:ext cx="1905000" cy="79208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r>
              <a:rPr lang="en-US" sz="2000" dirty="0">
                <a:solidFill>
                  <a:schemeClr val="tx1"/>
                </a:solidFill>
              </a:rPr>
              <a:t>[L → ● </a:t>
            </a:r>
            <a:r>
              <a:rPr lang="en-US" sz="2000" dirty="0" smtClean="0">
                <a:solidFill>
                  <a:schemeClr val="tx1"/>
                </a:solidFill>
              </a:rPr>
              <a:t>id]</a:t>
            </a:r>
            <a:endParaRPr lang="en-US" sz="2000" dirty="0">
              <a:solidFill>
                <a:schemeClr val="tx1"/>
              </a:solidFill>
            </a:endParaRPr>
          </a:p>
          <a:p>
            <a:pPr algn="l" rtl="0"/>
            <a:r>
              <a:rPr lang="en-US" sz="2000" dirty="0" smtClean="0">
                <a:solidFill>
                  <a:schemeClr val="tx1"/>
                </a:solidFill>
              </a:rPr>
              <a:t>[</a:t>
            </a:r>
            <a:r>
              <a:rPr lang="en-US" sz="2000" dirty="0">
                <a:solidFill>
                  <a:schemeClr val="tx1"/>
                </a:solidFill>
              </a:rPr>
              <a:t>L → id </a:t>
            </a:r>
            <a:r>
              <a:rPr lang="en-US" sz="2000" dirty="0" smtClean="0">
                <a:solidFill>
                  <a:schemeClr val="tx1"/>
                </a:solidFill>
              </a:rPr>
              <a:t>●]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71795" y="4561314"/>
            <a:ext cx="1410838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rtl="0"/>
            <a:r>
              <a:rPr lang="en-US" sz="2000" dirty="0" smtClean="0">
                <a:latin typeface="+mn-lt"/>
              </a:rPr>
              <a:t>LR(0)  items</a:t>
            </a:r>
            <a:endParaRPr lang="he-IL" sz="20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2160" y="3913242"/>
            <a:ext cx="1410838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rtl="0"/>
            <a:r>
              <a:rPr lang="en-US" sz="2000" dirty="0" smtClean="0">
                <a:latin typeface="+mn-lt"/>
              </a:rPr>
              <a:t>LR(1)  items</a:t>
            </a:r>
            <a:endParaRPr lang="he-IL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564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498" y="0"/>
            <a:ext cx="7772400" cy="1143000"/>
          </a:xfrm>
        </p:spPr>
        <p:txBody>
          <a:bodyPr/>
          <a:lstStyle/>
          <a:p>
            <a:r>
              <a:rPr lang="en-US" dirty="0" smtClean="0"/>
              <a:t>LR(1) items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55385" y="876439"/>
            <a:ext cx="7772400" cy="4114800"/>
          </a:xfrm>
        </p:spPr>
        <p:txBody>
          <a:bodyPr/>
          <a:lstStyle/>
          <a:p>
            <a:r>
              <a:rPr lang="en-US" sz="2400" dirty="0" smtClean="0"/>
              <a:t>LR(1) item is a pair </a:t>
            </a:r>
          </a:p>
          <a:p>
            <a:pPr lvl="1"/>
            <a:r>
              <a:rPr lang="en-US" sz="2000" dirty="0" smtClean="0"/>
              <a:t>LR(0) item</a:t>
            </a:r>
          </a:p>
          <a:p>
            <a:pPr lvl="1"/>
            <a:r>
              <a:rPr lang="en-US" sz="2000" dirty="0" smtClean="0"/>
              <a:t>Lookahead token</a:t>
            </a:r>
          </a:p>
          <a:p>
            <a:r>
              <a:rPr lang="en-US" sz="2400" dirty="0" smtClean="0"/>
              <a:t>Meaning</a:t>
            </a:r>
          </a:p>
          <a:p>
            <a:pPr lvl="1"/>
            <a:r>
              <a:rPr lang="en-US" sz="2000" dirty="0" smtClean="0"/>
              <a:t>We matched the part left of the dot, looking to match the part on the right of the dot, followed by the lookahead token</a:t>
            </a:r>
          </a:p>
          <a:p>
            <a:r>
              <a:rPr lang="en-US" sz="2400" dirty="0" smtClean="0"/>
              <a:t>Example</a:t>
            </a:r>
          </a:p>
          <a:p>
            <a:pPr lvl="1"/>
            <a:r>
              <a:rPr lang="en-US" sz="2000" dirty="0" smtClean="0"/>
              <a:t>The production L </a:t>
            </a:r>
            <a:r>
              <a:rPr lang="en-US" sz="2000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2000" dirty="0" smtClean="0">
                <a:sym typeface="Math C"/>
              </a:rPr>
              <a:t> id yields the following LR(1) items</a:t>
            </a:r>
          </a:p>
          <a:p>
            <a:pPr lvl="1"/>
            <a:endParaRPr lang="en-US" sz="2000" dirty="0">
              <a:sym typeface="Math C"/>
            </a:endParaRPr>
          </a:p>
          <a:p>
            <a:r>
              <a:rPr lang="en-US" sz="2400" dirty="0" smtClean="0">
                <a:sym typeface="Math C"/>
              </a:rPr>
              <a:t>Reduce only if the the expected </a:t>
            </a:r>
            <a:r>
              <a:rPr lang="en-US" sz="2400" dirty="0" err="1" smtClean="0">
                <a:sym typeface="Math C"/>
              </a:rPr>
              <a:t>lookhead</a:t>
            </a:r>
            <a:r>
              <a:rPr lang="en-US" sz="2400" dirty="0" smtClean="0">
                <a:sym typeface="Math C"/>
              </a:rPr>
              <a:t> matches the input</a:t>
            </a:r>
          </a:p>
          <a:p>
            <a:pPr lvl="1"/>
            <a:r>
              <a:rPr lang="en-US" sz="2000" dirty="0"/>
              <a:t>[L → id ●, </a:t>
            </a:r>
            <a:r>
              <a:rPr lang="en-US" sz="2000" dirty="0" smtClean="0"/>
              <a:t>=] will be used only if the next input token is =</a:t>
            </a:r>
            <a:br>
              <a:rPr lang="en-US" sz="2000" dirty="0" smtClean="0"/>
            </a:br>
            <a:endParaRPr lang="en-US" sz="2000" dirty="0"/>
          </a:p>
        </p:txBody>
      </p:sp>
      <p:sp>
        <p:nvSpPr>
          <p:cNvPr id="9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61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06784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LALR(1)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LR(1) tables have huge number of entries</a:t>
            </a:r>
          </a:p>
          <a:p>
            <a:r>
              <a:rPr lang="en-US" sz="2800" dirty="0" smtClean="0"/>
              <a:t>Often don’t need such refined observation (and cost)</a:t>
            </a:r>
          </a:p>
          <a:p>
            <a:r>
              <a:rPr lang="en-US" sz="2800" dirty="0" smtClean="0"/>
              <a:t>Idea: find states with the same LR(0) component and merge their </a:t>
            </a:r>
            <a:r>
              <a:rPr lang="en-US" sz="2800" dirty="0" err="1" smtClean="0"/>
              <a:t>lookaheads</a:t>
            </a:r>
            <a:r>
              <a:rPr lang="en-US" sz="2800" dirty="0" smtClean="0"/>
              <a:t> component as long as there are no conflicts</a:t>
            </a:r>
          </a:p>
          <a:p>
            <a:r>
              <a:rPr lang="en-US" sz="2800" dirty="0" smtClean="0"/>
              <a:t>LALR(1) not as powerful as LR(1) in theory but works quite well in practice</a:t>
            </a:r>
          </a:p>
          <a:p>
            <a:pPr lvl="1"/>
            <a:r>
              <a:rPr lang="en-US" sz="2400" dirty="0" smtClean="0"/>
              <a:t>Merging may not introduce new shift-reduce conflicts, only reduce-reduce, which is unlikely in practice</a:t>
            </a:r>
            <a:endParaRPr lang="en-US" sz="2400" dirty="0"/>
          </a:p>
        </p:txBody>
      </p:sp>
      <p:sp>
        <p:nvSpPr>
          <p:cNvPr id="5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62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80044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41" name="Rectangle 17"/>
          <p:cNvSpPr>
            <a:spLocks noGrp="1" noChangeArrowheads="1"/>
          </p:cNvSpPr>
          <p:nvPr>
            <p:ph type="title"/>
          </p:nvPr>
        </p:nvSpPr>
        <p:spPr>
          <a:xfrm>
            <a:off x="406400" y="152400"/>
            <a:ext cx="7772400" cy="990600"/>
          </a:xfrm>
          <a:noFill/>
          <a:ln/>
        </p:spPr>
        <p:txBody>
          <a:bodyPr/>
          <a:lstStyle/>
          <a:p>
            <a:r>
              <a:rPr lang="en-US"/>
              <a:t>Grammar Hierarchy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F47A3-43EF-437D-8073-220AE27C99E7}" type="slidenum">
              <a:rPr lang="en-US" altLang="en-US"/>
              <a:pPr/>
              <a:t>63</a:t>
            </a:fld>
            <a:endParaRPr lang="en-US" altLang="en-US"/>
          </a:p>
        </p:txBody>
      </p:sp>
      <p:sp>
        <p:nvSpPr>
          <p:cNvPr id="487429" name="Oval 5"/>
          <p:cNvSpPr>
            <a:spLocks noChangeArrowheads="1"/>
          </p:cNvSpPr>
          <p:nvPr/>
        </p:nvSpPr>
        <p:spPr bwMode="auto">
          <a:xfrm>
            <a:off x="76200" y="1189038"/>
            <a:ext cx="8991600" cy="528796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 anchorCtr="1"/>
          <a:lstStyle/>
          <a:p>
            <a:pPr algn="ctr"/>
            <a:endParaRPr lang="en-US">
              <a:latin typeface="Tahoma" pitchFamily="34" charset="0"/>
            </a:endParaRPr>
          </a:p>
        </p:txBody>
      </p:sp>
      <p:sp>
        <p:nvSpPr>
          <p:cNvPr id="487430" name="Text Box 6"/>
          <p:cNvSpPr txBox="1">
            <a:spLocks noChangeArrowheads="1"/>
          </p:cNvSpPr>
          <p:nvPr/>
        </p:nvSpPr>
        <p:spPr bwMode="auto">
          <a:xfrm>
            <a:off x="2851150" y="1528763"/>
            <a:ext cx="377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ahoma" pitchFamily="34" charset="0"/>
              </a:rPr>
              <a:t>Non-ambiguous CFG</a:t>
            </a:r>
          </a:p>
        </p:txBody>
      </p:sp>
      <p:sp>
        <p:nvSpPr>
          <p:cNvPr id="487431" name="AutoShape 7"/>
          <p:cNvSpPr>
            <a:spLocks noChangeArrowheads="1"/>
          </p:cNvSpPr>
          <p:nvPr/>
        </p:nvSpPr>
        <p:spPr bwMode="auto">
          <a:xfrm>
            <a:off x="914400" y="2046288"/>
            <a:ext cx="7224713" cy="3595687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7432" name="Text Box 8"/>
          <p:cNvSpPr txBox="1">
            <a:spLocks noChangeArrowheads="1"/>
          </p:cNvSpPr>
          <p:nvPr/>
        </p:nvSpPr>
        <p:spPr bwMode="auto">
          <a:xfrm>
            <a:off x="1357313" y="2036763"/>
            <a:ext cx="2908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Tahoma" pitchFamily="34" charset="0"/>
              </a:rPr>
              <a:t>LR</a:t>
            </a:r>
            <a:r>
              <a:rPr lang="en-US" dirty="0">
                <a:latin typeface="Tahoma" pitchFamily="34" charset="0"/>
              </a:rPr>
              <a:t>(1)</a:t>
            </a:r>
          </a:p>
        </p:txBody>
      </p:sp>
      <p:sp>
        <p:nvSpPr>
          <p:cNvPr id="487433" name="AutoShape 9"/>
          <p:cNvSpPr>
            <a:spLocks noChangeArrowheads="1"/>
          </p:cNvSpPr>
          <p:nvPr/>
        </p:nvSpPr>
        <p:spPr bwMode="auto">
          <a:xfrm>
            <a:off x="1206500" y="2563813"/>
            <a:ext cx="6659563" cy="2700337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7434" name="Text Box 10"/>
          <p:cNvSpPr txBox="1">
            <a:spLocks noChangeArrowheads="1"/>
          </p:cNvSpPr>
          <p:nvPr/>
        </p:nvSpPr>
        <p:spPr bwMode="auto">
          <a:xfrm>
            <a:off x="1370013" y="2563813"/>
            <a:ext cx="2908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ahoma" pitchFamily="34" charset="0"/>
              </a:rPr>
              <a:t>LALR(1)</a:t>
            </a:r>
          </a:p>
        </p:txBody>
      </p:sp>
      <p:sp>
        <p:nvSpPr>
          <p:cNvPr id="487435" name="AutoShape 11"/>
          <p:cNvSpPr>
            <a:spLocks noChangeArrowheads="1"/>
          </p:cNvSpPr>
          <p:nvPr/>
        </p:nvSpPr>
        <p:spPr bwMode="auto">
          <a:xfrm>
            <a:off x="2486025" y="3432175"/>
            <a:ext cx="3948113" cy="123507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7436" name="Text Box 12"/>
          <p:cNvSpPr txBox="1">
            <a:spLocks noChangeArrowheads="1"/>
          </p:cNvSpPr>
          <p:nvPr/>
        </p:nvSpPr>
        <p:spPr bwMode="auto">
          <a:xfrm>
            <a:off x="1677636" y="3358270"/>
            <a:ext cx="2908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Tahoma" pitchFamily="34" charset="0"/>
              </a:rPr>
              <a:t>SLR(1)</a:t>
            </a:r>
          </a:p>
        </p:txBody>
      </p:sp>
      <p:sp>
        <p:nvSpPr>
          <p:cNvPr id="487437" name="AutoShape 13"/>
          <p:cNvSpPr>
            <a:spLocks noChangeArrowheads="1"/>
          </p:cNvSpPr>
          <p:nvPr/>
        </p:nvSpPr>
        <p:spPr bwMode="auto">
          <a:xfrm>
            <a:off x="3687763" y="2320925"/>
            <a:ext cx="1646237" cy="3138488"/>
          </a:xfrm>
          <a:prstGeom prst="octagon">
            <a:avLst>
              <a:gd name="adj" fmla="val 29287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7438" name="Text Box 14"/>
          <p:cNvSpPr txBox="1">
            <a:spLocks noChangeArrowheads="1"/>
          </p:cNvSpPr>
          <p:nvPr/>
        </p:nvSpPr>
        <p:spPr bwMode="auto">
          <a:xfrm>
            <a:off x="3070578" y="2590800"/>
            <a:ext cx="2908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Tahoma" pitchFamily="34" charset="0"/>
              </a:rPr>
              <a:t>LL(1)</a:t>
            </a:r>
          </a:p>
        </p:txBody>
      </p:sp>
      <p:sp>
        <p:nvSpPr>
          <p:cNvPr id="487439" name="Oval 15"/>
          <p:cNvSpPr>
            <a:spLocks noChangeArrowheads="1"/>
          </p:cNvSpPr>
          <p:nvPr/>
        </p:nvSpPr>
        <p:spPr bwMode="auto">
          <a:xfrm>
            <a:off x="3162300" y="3729038"/>
            <a:ext cx="2863850" cy="60007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7440" name="Text Box 16"/>
          <p:cNvSpPr txBox="1">
            <a:spLocks noChangeArrowheads="1"/>
          </p:cNvSpPr>
          <p:nvPr/>
        </p:nvSpPr>
        <p:spPr bwMode="auto">
          <a:xfrm>
            <a:off x="3797300" y="3800475"/>
            <a:ext cx="9429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Tahoma" pitchFamily="34" charset="0"/>
              </a:rPr>
              <a:t>LR(0)</a:t>
            </a:r>
          </a:p>
        </p:txBody>
      </p:sp>
    </p:spTree>
    <p:extLst>
      <p:ext uri="{BB962C8B-B14F-4D97-AF65-F5344CB8AC3E}">
        <p14:creationId xmlns:p14="http://schemas.microsoft.com/office/powerpoint/2010/main" val="133337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4BA82-A5E5-8544-88A7-D3F1A0A472A7}" type="slidenum">
              <a:rPr lang="he-IL" smtClean="0"/>
              <a:pPr/>
              <a:t>64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Semantic Analysis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75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Abstract Syntax Tree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981200"/>
            <a:ext cx="8216295" cy="4114800"/>
          </a:xfrm>
        </p:spPr>
        <p:txBody>
          <a:bodyPr/>
          <a:lstStyle/>
          <a:p>
            <a:r>
              <a:rPr lang="en-US" dirty="0" smtClean="0"/>
              <a:t>AST is a simplification of the parse tree</a:t>
            </a:r>
          </a:p>
          <a:p>
            <a:endParaRPr lang="en-US" dirty="0" smtClean="0"/>
          </a:p>
          <a:p>
            <a:r>
              <a:rPr lang="en-US" dirty="0" smtClean="0"/>
              <a:t>Can be built by traversing the parse tree</a:t>
            </a:r>
          </a:p>
          <a:p>
            <a:pPr lvl="1"/>
            <a:r>
              <a:rPr lang="en-US" dirty="0" smtClean="0"/>
              <a:t>E.g., using visitors</a:t>
            </a:r>
          </a:p>
          <a:p>
            <a:endParaRPr lang="en-US" dirty="0" smtClean="0"/>
          </a:p>
          <a:p>
            <a:r>
              <a:rPr lang="en-US" dirty="0" smtClean="0"/>
              <a:t>Can be built directly during parsing</a:t>
            </a:r>
          </a:p>
          <a:p>
            <a:pPr lvl="1"/>
            <a:r>
              <a:rPr lang="en-US" dirty="0" smtClean="0"/>
              <a:t>Add an action to perform on each production rule</a:t>
            </a:r>
          </a:p>
          <a:p>
            <a:pPr lvl="1"/>
            <a:r>
              <a:rPr lang="en-US" dirty="0" smtClean="0"/>
              <a:t>Similarly to the way a parse tree is constructed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7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Abstract Syntax Tree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506" y="1793606"/>
            <a:ext cx="7772400" cy="4114800"/>
          </a:xfrm>
        </p:spPr>
        <p:txBody>
          <a:bodyPr/>
          <a:lstStyle/>
          <a:p>
            <a:r>
              <a:rPr lang="en-US" sz="2800" dirty="0" smtClean="0"/>
              <a:t>The interface between the parser and the rest of the compiler</a:t>
            </a:r>
            <a:endParaRPr lang="en-US" sz="2800" dirty="0"/>
          </a:p>
          <a:p>
            <a:pPr lvl="1"/>
            <a:r>
              <a:rPr lang="en-US" sz="2400" dirty="0" smtClean="0"/>
              <a:t>Separation of concerns</a:t>
            </a:r>
          </a:p>
          <a:p>
            <a:pPr lvl="1"/>
            <a:r>
              <a:rPr lang="en-US" sz="2400" dirty="0" smtClean="0"/>
              <a:t>Reusable, modular and extensible</a:t>
            </a:r>
          </a:p>
          <a:p>
            <a:pPr lvl="1"/>
            <a:endParaRPr lang="en-US" sz="1200" dirty="0"/>
          </a:p>
          <a:p>
            <a:r>
              <a:rPr lang="en-US" sz="2800" dirty="0" smtClean="0"/>
              <a:t>The AST is defined by a context free grammar</a:t>
            </a:r>
          </a:p>
          <a:p>
            <a:pPr lvl="1"/>
            <a:r>
              <a:rPr lang="en-US" sz="2400" dirty="0" smtClean="0"/>
              <a:t>The grammar of </a:t>
            </a:r>
            <a:r>
              <a:rPr lang="en-US" sz="2400" dirty="0"/>
              <a:t>the AST can be ambiguous! </a:t>
            </a:r>
            <a:endParaRPr lang="en-US" sz="2400" dirty="0" smtClean="0"/>
          </a:p>
          <a:p>
            <a:pPr lvl="2"/>
            <a:r>
              <a:rPr lang="en-US" sz="2000" dirty="0" smtClean="0"/>
              <a:t>E</a:t>
            </a:r>
            <a:r>
              <a:rPr lang="en-US" sz="2000" dirty="0" smtClean="0">
                <a:sym typeface="Wingdings"/>
              </a:rPr>
              <a:t> E + E</a:t>
            </a:r>
          </a:p>
          <a:p>
            <a:pPr lvl="2"/>
            <a:r>
              <a:rPr lang="en-US" sz="2000" dirty="0" smtClean="0"/>
              <a:t>Is this a problem?</a:t>
            </a:r>
          </a:p>
          <a:p>
            <a:pPr lvl="2"/>
            <a:endParaRPr lang="en-US" sz="1200" dirty="0"/>
          </a:p>
          <a:p>
            <a:r>
              <a:rPr lang="en-US" sz="2800" dirty="0" smtClean="0"/>
              <a:t>Keep syntactic information</a:t>
            </a:r>
          </a:p>
          <a:p>
            <a:pPr lvl="1"/>
            <a:r>
              <a:rPr lang="en-US" sz="2400" dirty="0" smtClean="0"/>
              <a:t>Why?</a:t>
            </a:r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8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518" y="152400"/>
            <a:ext cx="7772400" cy="6309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we want</a:t>
            </a:r>
            <a:endParaRPr lang="en-US" dirty="0"/>
          </a:p>
        </p:txBody>
      </p:sp>
      <p:graphicFrame>
        <p:nvGraphicFramePr>
          <p:cNvPr id="16" name="Group 99"/>
          <p:cNvGraphicFramePr>
            <a:graphicFrameLocks noGrp="1"/>
          </p:cNvGraphicFramePr>
          <p:nvPr>
            <p:ph idx="1"/>
            <p:extLst/>
          </p:nvPr>
        </p:nvGraphicFramePr>
        <p:xfrm>
          <a:off x="5257800" y="4495800"/>
          <a:ext cx="3280709" cy="1524000"/>
        </p:xfrm>
        <a:graphic>
          <a:graphicData uri="http://schemas.openxmlformats.org/drawingml/2006/table">
            <a:tbl>
              <a:tblPr/>
              <a:tblGrid>
                <a:gridCol w="974124"/>
                <a:gridCol w="619898"/>
                <a:gridCol w="713232"/>
                <a:gridCol w="973455"/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symbol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kind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type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properties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81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var</a:t>
                      </a:r>
                      <a:endParaRPr kumimoji="1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81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tomato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81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potato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var</a:t>
                      </a:r>
                      <a:endParaRPr kumimoji="1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Potato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81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carrot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var</a:t>
                      </a:r>
                      <a:endParaRPr kumimoji="1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Carrot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+mn-lt"/>
              </a:rPr>
              <a:pPr/>
              <a:t>67</a:t>
            </a:fld>
            <a:endParaRPr lang="en-US">
              <a:latin typeface="+mn-lt"/>
            </a:endParaRPr>
          </a:p>
        </p:txBody>
      </p:sp>
      <p:sp>
        <p:nvSpPr>
          <p:cNvPr id="5" name="Oval 7"/>
          <p:cNvSpPr>
            <a:spLocks noChangeArrowheads="1"/>
          </p:cNvSpPr>
          <p:nvPr/>
        </p:nvSpPr>
        <p:spPr bwMode="auto">
          <a:xfrm>
            <a:off x="3864844" y="2099846"/>
            <a:ext cx="2044700" cy="457200"/>
          </a:xfrm>
          <a:prstGeom prst="ellipse">
            <a:avLst/>
          </a:prstGeom>
          <a:ln>
            <a:headEnd/>
            <a:tailEnd/>
          </a:ln>
          <a:ex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000" dirty="0"/>
              <a:t>Lexical </a:t>
            </a:r>
            <a:r>
              <a:rPr lang="en-US" sz="2000" dirty="0" smtClean="0"/>
              <a:t>analyzer</a:t>
            </a:r>
            <a:endParaRPr lang="en-US" sz="2000" dirty="0"/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3327099" y="905470"/>
            <a:ext cx="312818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000" dirty="0" smtClean="0">
                <a:latin typeface="+mn-lt"/>
              </a:rPr>
              <a:t>Potato </a:t>
            </a:r>
            <a:r>
              <a:rPr lang="en-US" sz="2000" dirty="0" err="1" smtClean="0">
                <a:latin typeface="+mn-lt"/>
              </a:rPr>
              <a:t>potato</a:t>
            </a:r>
            <a:r>
              <a:rPr lang="en-US" sz="2000" dirty="0" smtClean="0">
                <a:latin typeface="+mn-lt"/>
              </a:rPr>
              <a:t>;</a:t>
            </a:r>
          </a:p>
          <a:p>
            <a:pPr algn="l"/>
            <a:r>
              <a:rPr lang="en-US" sz="2000" dirty="0" smtClean="0">
                <a:latin typeface="+mn-lt"/>
              </a:rPr>
              <a:t>Carrot </a:t>
            </a:r>
            <a:r>
              <a:rPr lang="en-US" sz="2000" dirty="0" err="1" smtClean="0">
                <a:latin typeface="+mn-lt"/>
              </a:rPr>
              <a:t>carrot</a:t>
            </a:r>
            <a:r>
              <a:rPr lang="en-US" sz="2000" dirty="0">
                <a:latin typeface="+mn-lt"/>
              </a:rPr>
              <a:t>;</a:t>
            </a:r>
            <a:r>
              <a:rPr lang="en-US" sz="2000" dirty="0" smtClean="0">
                <a:latin typeface="+mn-lt"/>
              </a:rPr>
              <a:t/>
            </a:r>
            <a:br>
              <a:rPr lang="en-US" sz="2000" dirty="0" smtClean="0">
                <a:latin typeface="+mn-lt"/>
              </a:rPr>
            </a:br>
            <a:r>
              <a:rPr lang="en-US" sz="2000" dirty="0" smtClean="0">
                <a:latin typeface="+mn-lt"/>
              </a:rPr>
              <a:t>x = tomato + potato </a:t>
            </a:r>
            <a:r>
              <a:rPr lang="en-US" sz="2000" dirty="0">
                <a:latin typeface="+mn-lt"/>
              </a:rPr>
              <a:t>+ </a:t>
            </a:r>
            <a:r>
              <a:rPr lang="en-US" sz="2000" dirty="0" smtClean="0">
                <a:latin typeface="+mn-lt"/>
              </a:rPr>
              <a:t>carrot</a:t>
            </a:r>
            <a:endParaRPr lang="en-US" sz="2000" dirty="0">
              <a:latin typeface="+mn-lt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2651488" y="2945102"/>
            <a:ext cx="447477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400" dirty="0" smtClean="0">
                <a:latin typeface="+mn-lt"/>
              </a:rPr>
              <a:t>…&lt;</a:t>
            </a:r>
            <a:r>
              <a:rPr lang="en-US" sz="1400" dirty="0" err="1" smtClean="0">
                <a:latin typeface="+mn-lt"/>
              </a:rPr>
              <a:t>id,tomato</a:t>
            </a:r>
            <a:r>
              <a:rPr lang="en-US" sz="1400" dirty="0" smtClean="0">
                <a:latin typeface="+mn-lt"/>
              </a:rPr>
              <a:t>&gt;,&lt;</a:t>
            </a:r>
            <a:r>
              <a:rPr lang="en-US" sz="1400" b="1" dirty="0" smtClean="0">
                <a:latin typeface="+mn-lt"/>
              </a:rPr>
              <a:t>PLUS</a:t>
            </a:r>
            <a:r>
              <a:rPr lang="en-US" sz="1400" dirty="0" smtClean="0">
                <a:latin typeface="+mn-lt"/>
              </a:rPr>
              <a:t>&gt;,&lt;</a:t>
            </a:r>
            <a:r>
              <a:rPr lang="en-US" sz="1400" dirty="0" err="1" smtClean="0">
                <a:latin typeface="+mn-lt"/>
              </a:rPr>
              <a:t>id,potato</a:t>
            </a:r>
            <a:r>
              <a:rPr lang="en-US" sz="1400" dirty="0" smtClean="0">
                <a:latin typeface="+mn-lt"/>
              </a:rPr>
              <a:t>&gt;,&lt;</a:t>
            </a:r>
            <a:r>
              <a:rPr lang="en-US" sz="1400" b="1" dirty="0" smtClean="0">
                <a:latin typeface="+mn-lt"/>
              </a:rPr>
              <a:t>PLUS</a:t>
            </a:r>
            <a:r>
              <a:rPr lang="en-US" sz="1400" dirty="0" smtClean="0">
                <a:latin typeface="+mn-lt"/>
              </a:rPr>
              <a:t>&gt;,&lt;</a:t>
            </a:r>
            <a:r>
              <a:rPr lang="en-US" sz="1400" dirty="0" err="1" smtClean="0">
                <a:latin typeface="+mn-lt"/>
              </a:rPr>
              <a:t>id,carrot</a:t>
            </a:r>
            <a:r>
              <a:rPr lang="en-US" sz="1400" dirty="0" smtClean="0">
                <a:latin typeface="+mn-lt"/>
              </a:rPr>
              <a:t>&gt;,EOF</a:t>
            </a:r>
            <a:endParaRPr lang="en-US" sz="1400" dirty="0">
              <a:latin typeface="+mn-lt"/>
            </a:endParaRPr>
          </a:p>
        </p:txBody>
      </p:sp>
      <p:cxnSp>
        <p:nvCxnSpPr>
          <p:cNvPr id="8" name="AutoShape 12"/>
          <p:cNvCxnSpPr>
            <a:cxnSpLocks noChangeShapeType="1"/>
            <a:stCxn id="6" idx="2"/>
            <a:endCxn id="5" idx="0"/>
          </p:cNvCxnSpPr>
          <p:nvPr/>
        </p:nvCxnSpPr>
        <p:spPr bwMode="auto">
          <a:xfrm flipH="1">
            <a:off x="4887194" y="1921133"/>
            <a:ext cx="3995" cy="1787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AutoShape 13"/>
          <p:cNvCxnSpPr>
            <a:cxnSpLocks noChangeShapeType="1"/>
            <a:stCxn id="5" idx="4"/>
            <a:endCxn id="7" idx="0"/>
          </p:cNvCxnSpPr>
          <p:nvPr/>
        </p:nvCxnSpPr>
        <p:spPr bwMode="auto">
          <a:xfrm>
            <a:off x="4887194" y="2557046"/>
            <a:ext cx="1683" cy="38805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Oval 26"/>
          <p:cNvSpPr>
            <a:spLocks noChangeArrowheads="1"/>
          </p:cNvSpPr>
          <p:nvPr/>
        </p:nvSpPr>
        <p:spPr bwMode="auto">
          <a:xfrm>
            <a:off x="4370463" y="3563938"/>
            <a:ext cx="1033463" cy="474662"/>
          </a:xfrm>
          <a:prstGeom prst="ellipse">
            <a:avLst/>
          </a:prstGeom>
          <a:ln>
            <a:headEnd/>
            <a:tailEnd/>
          </a:ln>
          <a:ex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dirty="0"/>
              <a:t>Parser</a:t>
            </a:r>
          </a:p>
        </p:txBody>
      </p:sp>
      <p:cxnSp>
        <p:nvCxnSpPr>
          <p:cNvPr id="11" name="AutoShape 27"/>
          <p:cNvCxnSpPr>
            <a:cxnSpLocks noChangeShapeType="1"/>
            <a:stCxn id="7" idx="2"/>
            <a:endCxn id="10" idx="0"/>
          </p:cNvCxnSpPr>
          <p:nvPr/>
        </p:nvCxnSpPr>
        <p:spPr bwMode="auto">
          <a:xfrm flipH="1">
            <a:off x="4887195" y="3252879"/>
            <a:ext cx="1682" cy="311059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AutoShape 28"/>
          <p:cNvCxnSpPr>
            <a:cxnSpLocks noChangeShapeType="1"/>
            <a:stCxn id="10" idx="4"/>
            <a:endCxn id="52" idx="0"/>
          </p:cNvCxnSpPr>
          <p:nvPr/>
        </p:nvCxnSpPr>
        <p:spPr bwMode="auto">
          <a:xfrm flipH="1">
            <a:off x="4887194" y="4038600"/>
            <a:ext cx="1" cy="228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 Box 47"/>
          <p:cNvSpPr txBox="1">
            <a:spLocks noChangeArrowheads="1"/>
          </p:cNvSpPr>
          <p:nvPr/>
        </p:nvSpPr>
        <p:spPr bwMode="auto">
          <a:xfrm>
            <a:off x="766078" y="6367046"/>
            <a:ext cx="1983428" cy="338554"/>
          </a:xfrm>
          <a:prstGeom prst="rect">
            <a:avLst/>
          </a:prstGeom>
          <a:ln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l"/>
            <a:r>
              <a:rPr lang="en-US" sz="1600" dirty="0" smtClean="0"/>
              <a:t>‘tomato’ </a:t>
            </a:r>
            <a:r>
              <a:rPr lang="en-US" sz="1600" dirty="0"/>
              <a:t>is undefined</a:t>
            </a:r>
          </a:p>
        </p:txBody>
      </p:sp>
      <p:sp>
        <p:nvSpPr>
          <p:cNvPr id="14" name="Text Box 48"/>
          <p:cNvSpPr txBox="1">
            <a:spLocks noChangeArrowheads="1"/>
          </p:cNvSpPr>
          <p:nvPr/>
        </p:nvSpPr>
        <p:spPr bwMode="auto">
          <a:xfrm>
            <a:off x="2914085" y="6367046"/>
            <a:ext cx="2751074" cy="338554"/>
          </a:xfrm>
          <a:prstGeom prst="rect">
            <a:avLst/>
          </a:prstGeom>
          <a:ln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l"/>
            <a:r>
              <a:rPr lang="en-US" sz="1600" dirty="0" smtClean="0"/>
              <a:t>‘potato’ </a:t>
            </a:r>
            <a:r>
              <a:rPr lang="en-US" sz="1600" dirty="0"/>
              <a:t>used before initialized</a:t>
            </a:r>
          </a:p>
        </p:txBody>
      </p:sp>
      <p:sp>
        <p:nvSpPr>
          <p:cNvPr id="15" name="Text Box 49"/>
          <p:cNvSpPr txBox="1">
            <a:spLocks noChangeArrowheads="1"/>
          </p:cNvSpPr>
          <p:nvPr/>
        </p:nvSpPr>
        <p:spPr bwMode="auto">
          <a:xfrm>
            <a:off x="5822824" y="6367046"/>
            <a:ext cx="2711576" cy="338554"/>
          </a:xfrm>
          <a:prstGeom prst="rect">
            <a:avLst/>
          </a:prstGeom>
          <a:ln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l"/>
            <a:r>
              <a:rPr lang="en-US" sz="1600" dirty="0"/>
              <a:t>Cannot add </a:t>
            </a:r>
            <a:r>
              <a:rPr lang="en-US" sz="1600" dirty="0" smtClean="0"/>
              <a:t>Potato and Carrot</a:t>
            </a:r>
            <a:endParaRPr lang="en-US" sz="1600" dirty="0"/>
          </a:p>
        </p:txBody>
      </p:sp>
      <p:cxnSp>
        <p:nvCxnSpPr>
          <p:cNvPr id="17" name="AutoShape 101"/>
          <p:cNvCxnSpPr>
            <a:cxnSpLocks noChangeShapeType="1"/>
            <a:endCxn id="44" idx="0"/>
          </p:cNvCxnSpPr>
          <p:nvPr/>
        </p:nvCxnSpPr>
        <p:spPr bwMode="auto">
          <a:xfrm>
            <a:off x="2686015" y="5444502"/>
            <a:ext cx="228261" cy="15654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AutoShape 102"/>
          <p:cNvCxnSpPr>
            <a:cxnSpLocks noChangeShapeType="1"/>
            <a:stCxn id="40" idx="4"/>
            <a:endCxn id="28" idx="0"/>
          </p:cNvCxnSpPr>
          <p:nvPr/>
        </p:nvCxnSpPr>
        <p:spPr bwMode="auto">
          <a:xfrm flipH="1">
            <a:off x="2492647" y="4761813"/>
            <a:ext cx="710838" cy="22354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AutoShape 103"/>
          <p:cNvCxnSpPr>
            <a:cxnSpLocks noChangeShapeType="1"/>
            <a:stCxn id="41" idx="4"/>
            <a:endCxn id="51" idx="0"/>
          </p:cNvCxnSpPr>
          <p:nvPr/>
        </p:nvCxnSpPr>
        <p:spPr bwMode="auto">
          <a:xfrm>
            <a:off x="3516160" y="4763080"/>
            <a:ext cx="746151" cy="86624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AutoShape 100"/>
          <p:cNvCxnSpPr>
            <a:cxnSpLocks noChangeShapeType="1"/>
            <a:stCxn id="32" idx="6"/>
            <a:endCxn id="22" idx="0"/>
          </p:cNvCxnSpPr>
          <p:nvPr/>
        </p:nvCxnSpPr>
        <p:spPr bwMode="auto">
          <a:xfrm flipH="1">
            <a:off x="1812925" y="5454723"/>
            <a:ext cx="555812" cy="17460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AutoShape 105"/>
          <p:cNvSpPr>
            <a:spLocks noChangeAspect="1" noChangeArrowheads="1"/>
          </p:cNvSpPr>
          <p:nvPr/>
        </p:nvSpPr>
        <p:spPr bwMode="auto">
          <a:xfrm>
            <a:off x="1339850" y="5629325"/>
            <a:ext cx="946150" cy="42540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 sz="2800"/>
          </a:p>
        </p:txBody>
      </p:sp>
      <p:sp>
        <p:nvSpPr>
          <p:cNvPr id="23" name="Text Box 106"/>
          <p:cNvSpPr txBox="1">
            <a:spLocks noChangeAspect="1" noChangeArrowheads="1"/>
          </p:cNvSpPr>
          <p:nvPr/>
        </p:nvSpPr>
        <p:spPr bwMode="auto">
          <a:xfrm>
            <a:off x="1318965" y="5595591"/>
            <a:ext cx="102944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 dirty="0" err="1">
                <a:latin typeface="+mn-lt"/>
              </a:rPr>
              <a:t>LocationExpr</a:t>
            </a:r>
            <a:endParaRPr lang="en-US" sz="1200" dirty="0">
              <a:latin typeface="+mn-lt"/>
            </a:endParaRPr>
          </a:p>
        </p:txBody>
      </p:sp>
      <p:sp>
        <p:nvSpPr>
          <p:cNvPr id="24" name="Line 107"/>
          <p:cNvSpPr>
            <a:spLocks noChangeAspect="1" noChangeShapeType="1"/>
          </p:cNvSpPr>
          <p:nvPr/>
        </p:nvSpPr>
        <p:spPr bwMode="auto">
          <a:xfrm>
            <a:off x="1371599" y="5840413"/>
            <a:ext cx="86255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>
              <a:latin typeface="+mn-lt"/>
            </a:endParaRPr>
          </a:p>
        </p:txBody>
      </p:sp>
      <p:sp>
        <p:nvSpPr>
          <p:cNvPr id="25" name="Text Box 108"/>
          <p:cNvSpPr txBox="1">
            <a:spLocks noChangeAspect="1" noChangeArrowheads="1"/>
          </p:cNvSpPr>
          <p:nvPr/>
        </p:nvSpPr>
        <p:spPr bwMode="auto">
          <a:xfrm>
            <a:off x="1432881" y="5807075"/>
            <a:ext cx="85311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 dirty="0" smtClean="0">
                <a:latin typeface="+mn-lt"/>
              </a:rPr>
              <a:t>id=tomato</a:t>
            </a:r>
            <a:endParaRPr lang="en-US" sz="1200" dirty="0">
              <a:latin typeface="+mn-lt"/>
            </a:endParaRPr>
          </a:p>
        </p:txBody>
      </p:sp>
      <p:sp>
        <p:nvSpPr>
          <p:cNvPr id="27" name="AutoShape 110"/>
          <p:cNvSpPr>
            <a:spLocks noChangeAspect="1" noChangeArrowheads="1"/>
          </p:cNvSpPr>
          <p:nvPr/>
        </p:nvSpPr>
        <p:spPr bwMode="auto">
          <a:xfrm>
            <a:off x="2057400" y="5023057"/>
            <a:ext cx="814668" cy="435468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 sz="2800"/>
          </a:p>
        </p:txBody>
      </p:sp>
      <p:sp>
        <p:nvSpPr>
          <p:cNvPr id="28" name="Text Box 111"/>
          <p:cNvSpPr txBox="1">
            <a:spLocks noChangeAspect="1" noChangeArrowheads="1"/>
          </p:cNvSpPr>
          <p:nvPr/>
        </p:nvSpPr>
        <p:spPr bwMode="auto">
          <a:xfrm>
            <a:off x="2125399" y="4985353"/>
            <a:ext cx="73449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 dirty="0" err="1">
                <a:latin typeface="+mn-lt"/>
              </a:rPr>
              <a:t>AddExpr</a:t>
            </a:r>
            <a:endParaRPr lang="en-US" sz="1200" dirty="0">
              <a:latin typeface="+mn-lt"/>
            </a:endParaRPr>
          </a:p>
        </p:txBody>
      </p:sp>
      <p:sp>
        <p:nvSpPr>
          <p:cNvPr id="29" name="Line 112"/>
          <p:cNvSpPr>
            <a:spLocks noChangeAspect="1" noChangeShapeType="1"/>
          </p:cNvSpPr>
          <p:nvPr/>
        </p:nvSpPr>
        <p:spPr bwMode="auto">
          <a:xfrm>
            <a:off x="2106547" y="5242231"/>
            <a:ext cx="73211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>
              <a:latin typeface="+mn-lt"/>
            </a:endParaRPr>
          </a:p>
        </p:txBody>
      </p:sp>
      <p:sp>
        <p:nvSpPr>
          <p:cNvPr id="30" name="Text Box 113"/>
          <p:cNvSpPr txBox="1">
            <a:spLocks noChangeAspect="1" noChangeArrowheads="1"/>
          </p:cNvSpPr>
          <p:nvPr/>
        </p:nvSpPr>
        <p:spPr bwMode="auto">
          <a:xfrm>
            <a:off x="2105255" y="5199022"/>
            <a:ext cx="39946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 dirty="0">
                <a:latin typeface="+mn-lt"/>
              </a:rPr>
              <a:t>left</a:t>
            </a:r>
          </a:p>
        </p:txBody>
      </p:sp>
      <p:sp>
        <p:nvSpPr>
          <p:cNvPr id="31" name="Text Box 114"/>
          <p:cNvSpPr txBox="1">
            <a:spLocks noChangeAspect="1" noChangeArrowheads="1"/>
          </p:cNvSpPr>
          <p:nvPr/>
        </p:nvSpPr>
        <p:spPr bwMode="auto">
          <a:xfrm>
            <a:off x="2395052" y="5199022"/>
            <a:ext cx="48763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>
                <a:latin typeface="+mn-lt"/>
              </a:rPr>
              <a:t>right</a:t>
            </a:r>
          </a:p>
        </p:txBody>
      </p:sp>
      <p:sp>
        <p:nvSpPr>
          <p:cNvPr id="32" name="Oval 115"/>
          <p:cNvSpPr>
            <a:spLocks noChangeAspect="1" noChangeArrowheads="1"/>
          </p:cNvSpPr>
          <p:nvPr/>
        </p:nvSpPr>
        <p:spPr bwMode="auto">
          <a:xfrm>
            <a:off x="2307727" y="5424313"/>
            <a:ext cx="61010" cy="6082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>
              <a:latin typeface="+mn-lt"/>
            </a:endParaRPr>
          </a:p>
        </p:txBody>
      </p:sp>
      <p:sp>
        <p:nvSpPr>
          <p:cNvPr id="33" name="Oval 116"/>
          <p:cNvSpPr>
            <a:spLocks noChangeAspect="1" noChangeArrowheads="1"/>
          </p:cNvSpPr>
          <p:nvPr/>
        </p:nvSpPr>
        <p:spPr bwMode="auto">
          <a:xfrm>
            <a:off x="2620402" y="5425580"/>
            <a:ext cx="61010" cy="6082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>
              <a:latin typeface="+mn-lt"/>
            </a:endParaRPr>
          </a:p>
        </p:txBody>
      </p:sp>
      <p:sp>
        <p:nvSpPr>
          <p:cNvPr id="35" name="AutoShape 128"/>
          <p:cNvSpPr>
            <a:spLocks noChangeAspect="1" noChangeArrowheads="1"/>
          </p:cNvSpPr>
          <p:nvPr/>
        </p:nvSpPr>
        <p:spPr bwMode="auto">
          <a:xfrm>
            <a:off x="3005203" y="4297255"/>
            <a:ext cx="732118" cy="43795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 sz="2800"/>
          </a:p>
        </p:txBody>
      </p:sp>
      <p:sp>
        <p:nvSpPr>
          <p:cNvPr id="36" name="Text Box 129"/>
          <p:cNvSpPr txBox="1">
            <a:spLocks noChangeAspect="1" noChangeArrowheads="1"/>
          </p:cNvSpPr>
          <p:nvPr/>
        </p:nvSpPr>
        <p:spPr bwMode="auto">
          <a:xfrm>
            <a:off x="3017969" y="4259551"/>
            <a:ext cx="73449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 dirty="0" err="1">
                <a:latin typeface="+mn-lt"/>
              </a:rPr>
              <a:t>AddExpr</a:t>
            </a:r>
            <a:endParaRPr lang="en-US" sz="1200" dirty="0">
              <a:latin typeface="+mn-lt"/>
            </a:endParaRPr>
          </a:p>
        </p:txBody>
      </p:sp>
      <p:sp>
        <p:nvSpPr>
          <p:cNvPr id="37" name="Line 130"/>
          <p:cNvSpPr>
            <a:spLocks noChangeAspect="1" noChangeShapeType="1"/>
          </p:cNvSpPr>
          <p:nvPr/>
        </p:nvSpPr>
        <p:spPr bwMode="auto">
          <a:xfrm>
            <a:off x="3005203" y="4508195"/>
            <a:ext cx="73211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>
              <a:latin typeface="+mn-lt"/>
            </a:endParaRPr>
          </a:p>
        </p:txBody>
      </p:sp>
      <p:sp>
        <p:nvSpPr>
          <p:cNvPr id="38" name="Text Box 131"/>
          <p:cNvSpPr txBox="1">
            <a:spLocks noChangeAspect="1" noChangeArrowheads="1"/>
          </p:cNvSpPr>
          <p:nvPr/>
        </p:nvSpPr>
        <p:spPr bwMode="auto">
          <a:xfrm>
            <a:off x="2981226" y="4452591"/>
            <a:ext cx="39946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 dirty="0">
                <a:latin typeface="+mn-lt"/>
              </a:rPr>
              <a:t>left</a:t>
            </a:r>
          </a:p>
        </p:txBody>
      </p:sp>
      <p:sp>
        <p:nvSpPr>
          <p:cNvPr id="39" name="Text Box 132"/>
          <p:cNvSpPr txBox="1">
            <a:spLocks noChangeAspect="1" noChangeArrowheads="1"/>
          </p:cNvSpPr>
          <p:nvPr/>
        </p:nvSpPr>
        <p:spPr bwMode="auto">
          <a:xfrm>
            <a:off x="3271023" y="4452591"/>
            <a:ext cx="48763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>
                <a:latin typeface="+mn-lt"/>
              </a:rPr>
              <a:t>right</a:t>
            </a:r>
          </a:p>
        </p:txBody>
      </p:sp>
      <p:sp>
        <p:nvSpPr>
          <p:cNvPr id="40" name="Oval 133"/>
          <p:cNvSpPr>
            <a:spLocks noChangeAspect="1" noChangeArrowheads="1"/>
          </p:cNvSpPr>
          <p:nvPr/>
        </p:nvSpPr>
        <p:spPr bwMode="auto">
          <a:xfrm>
            <a:off x="3172980" y="4700993"/>
            <a:ext cx="61010" cy="6082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>
              <a:latin typeface="+mn-lt"/>
            </a:endParaRPr>
          </a:p>
        </p:txBody>
      </p:sp>
      <p:sp>
        <p:nvSpPr>
          <p:cNvPr id="41" name="Oval 134"/>
          <p:cNvSpPr>
            <a:spLocks noChangeAspect="1" noChangeArrowheads="1"/>
          </p:cNvSpPr>
          <p:nvPr/>
        </p:nvSpPr>
        <p:spPr bwMode="auto">
          <a:xfrm>
            <a:off x="3485655" y="4702260"/>
            <a:ext cx="61010" cy="6082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>
              <a:latin typeface="+mn-lt"/>
            </a:endParaRPr>
          </a:p>
        </p:txBody>
      </p:sp>
      <p:sp>
        <p:nvSpPr>
          <p:cNvPr id="43" name="AutoShape 135"/>
          <p:cNvSpPr>
            <a:spLocks noChangeAspect="1" noChangeArrowheads="1"/>
          </p:cNvSpPr>
          <p:nvPr/>
        </p:nvSpPr>
        <p:spPr bwMode="auto">
          <a:xfrm>
            <a:off x="2450351" y="5634038"/>
            <a:ext cx="948404" cy="420687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 sz="2800"/>
          </a:p>
        </p:txBody>
      </p:sp>
      <p:sp>
        <p:nvSpPr>
          <p:cNvPr id="44" name="Text Box 136"/>
          <p:cNvSpPr txBox="1">
            <a:spLocks noChangeAspect="1" noChangeArrowheads="1"/>
          </p:cNvSpPr>
          <p:nvPr/>
        </p:nvSpPr>
        <p:spPr bwMode="auto">
          <a:xfrm>
            <a:off x="2399551" y="5601047"/>
            <a:ext cx="102944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 dirty="0" err="1">
                <a:latin typeface="+mn-lt"/>
              </a:rPr>
              <a:t>LocationExpr</a:t>
            </a:r>
            <a:endParaRPr lang="en-US" sz="1200" dirty="0">
              <a:latin typeface="+mn-lt"/>
            </a:endParaRPr>
          </a:p>
        </p:txBody>
      </p:sp>
      <p:sp>
        <p:nvSpPr>
          <p:cNvPr id="45" name="Line 137"/>
          <p:cNvSpPr>
            <a:spLocks noChangeAspect="1" noChangeShapeType="1"/>
          </p:cNvSpPr>
          <p:nvPr/>
        </p:nvSpPr>
        <p:spPr bwMode="auto">
          <a:xfrm>
            <a:off x="2514600" y="5840413"/>
            <a:ext cx="806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>
              <a:latin typeface="+mn-lt"/>
            </a:endParaRPr>
          </a:p>
        </p:txBody>
      </p:sp>
      <p:sp>
        <p:nvSpPr>
          <p:cNvPr id="46" name="Text Box 138"/>
          <p:cNvSpPr txBox="1">
            <a:spLocks noChangeAspect="1" noChangeArrowheads="1"/>
          </p:cNvSpPr>
          <p:nvPr/>
        </p:nvSpPr>
        <p:spPr bwMode="auto">
          <a:xfrm>
            <a:off x="2415426" y="5807075"/>
            <a:ext cx="8066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 dirty="0" smtClean="0">
                <a:latin typeface="+mn-lt"/>
              </a:rPr>
              <a:t>id=potato</a:t>
            </a:r>
            <a:endParaRPr lang="en-US" sz="1200" dirty="0">
              <a:latin typeface="+mn-lt"/>
            </a:endParaRPr>
          </a:p>
        </p:txBody>
      </p:sp>
      <p:sp>
        <p:nvSpPr>
          <p:cNvPr id="48" name="AutoShape 174"/>
          <p:cNvSpPr>
            <a:spLocks noChangeAspect="1" noChangeArrowheads="1"/>
          </p:cNvSpPr>
          <p:nvPr/>
        </p:nvSpPr>
        <p:spPr bwMode="auto">
          <a:xfrm>
            <a:off x="3747586" y="5634038"/>
            <a:ext cx="1014235" cy="420687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 sz="2800"/>
          </a:p>
        </p:txBody>
      </p:sp>
      <p:sp>
        <p:nvSpPr>
          <p:cNvPr id="49" name="Line 176"/>
          <p:cNvSpPr>
            <a:spLocks noChangeAspect="1" noChangeShapeType="1"/>
          </p:cNvSpPr>
          <p:nvPr/>
        </p:nvSpPr>
        <p:spPr bwMode="auto">
          <a:xfrm>
            <a:off x="3750490" y="5868691"/>
            <a:ext cx="101836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>
              <a:latin typeface="+mn-lt"/>
            </a:endParaRPr>
          </a:p>
        </p:txBody>
      </p:sp>
      <p:sp>
        <p:nvSpPr>
          <p:cNvPr id="50" name="Text Box 177"/>
          <p:cNvSpPr txBox="1">
            <a:spLocks noChangeAspect="1" noChangeArrowheads="1"/>
          </p:cNvSpPr>
          <p:nvPr/>
        </p:nvSpPr>
        <p:spPr bwMode="auto">
          <a:xfrm>
            <a:off x="3888056" y="5807075"/>
            <a:ext cx="76014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 dirty="0" smtClean="0">
                <a:latin typeface="+mn-lt"/>
              </a:rPr>
              <a:t>id=carrot</a:t>
            </a:r>
            <a:endParaRPr lang="en-US" sz="1200" dirty="0">
              <a:latin typeface="+mn-lt"/>
            </a:endParaRPr>
          </a:p>
        </p:txBody>
      </p:sp>
      <p:sp>
        <p:nvSpPr>
          <p:cNvPr id="51" name="Text Box 175"/>
          <p:cNvSpPr txBox="1">
            <a:spLocks noChangeAspect="1" noChangeArrowheads="1"/>
          </p:cNvSpPr>
          <p:nvPr/>
        </p:nvSpPr>
        <p:spPr bwMode="auto">
          <a:xfrm>
            <a:off x="3747586" y="5629325"/>
            <a:ext cx="102944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 dirty="0" err="1">
                <a:latin typeface="+mn-lt"/>
              </a:rPr>
              <a:t>LocationExpr</a:t>
            </a:r>
            <a:endParaRPr lang="en-US" sz="1200" dirty="0">
              <a:latin typeface="+mn-lt"/>
            </a:endParaRPr>
          </a:p>
        </p:txBody>
      </p:sp>
      <p:sp>
        <p:nvSpPr>
          <p:cNvPr id="52" name="AutoShape 183"/>
          <p:cNvSpPr>
            <a:spLocks noChangeArrowheads="1"/>
          </p:cNvSpPr>
          <p:nvPr/>
        </p:nvSpPr>
        <p:spPr bwMode="auto">
          <a:xfrm>
            <a:off x="1087588" y="4267200"/>
            <a:ext cx="7599212" cy="19812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74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0" grpId="0" animBg="1"/>
      <p:bldP spid="13" grpId="0" animBg="1"/>
      <p:bldP spid="14" grpId="0" animBg="1"/>
      <p:bldP spid="15" grpId="0" animBg="1"/>
      <p:bldP spid="22" grpId="0" animBg="1"/>
      <p:bldP spid="23" grpId="0"/>
      <p:bldP spid="24" grpId="0" animBg="1"/>
      <p:bldP spid="25" grpId="0"/>
      <p:bldP spid="27" grpId="0" animBg="1"/>
      <p:bldP spid="28" grpId="0"/>
      <p:bldP spid="29" grpId="0" animBg="1"/>
      <p:bldP spid="30" grpId="0"/>
      <p:bldP spid="31" grpId="0"/>
      <p:bldP spid="32" grpId="0" animBg="1"/>
      <p:bldP spid="33" grpId="0" animBg="1"/>
      <p:bldP spid="35" grpId="0" animBg="1"/>
      <p:bldP spid="36" grpId="0"/>
      <p:bldP spid="37" grpId="0" animBg="1"/>
      <p:bldP spid="38" grpId="0"/>
      <p:bldP spid="39" grpId="0"/>
      <p:bldP spid="40" grpId="0" animBg="1"/>
      <p:bldP spid="41" grpId="0" animBg="1"/>
      <p:bldP spid="43" grpId="0" animBg="1"/>
      <p:bldP spid="44" grpId="0"/>
      <p:bldP spid="45" grpId="0" animBg="1"/>
      <p:bldP spid="46" grpId="0"/>
      <p:bldP spid="48" grpId="0" animBg="1"/>
      <p:bldP spid="49" grpId="0" animBg="1"/>
      <p:bldP spid="50" grpId="0"/>
      <p:bldP spid="51" grpId="0"/>
      <p:bldP spid="5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896" y="0"/>
            <a:ext cx="7772400" cy="1143000"/>
          </a:xfrm>
        </p:spPr>
        <p:txBody>
          <a:bodyPr/>
          <a:lstStyle/>
          <a:p>
            <a:r>
              <a:rPr lang="en-US" dirty="0" smtClean="0"/>
              <a:t>Context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1609" y="1158725"/>
            <a:ext cx="7772400" cy="4114800"/>
          </a:xfrm>
        </p:spPr>
        <p:txBody>
          <a:bodyPr/>
          <a:lstStyle/>
          <a:p>
            <a:r>
              <a:rPr lang="en-US" dirty="0" smtClean="0"/>
              <a:t>Check properties contexts of in which constructs occur</a:t>
            </a:r>
          </a:p>
          <a:p>
            <a:pPr lvl="1"/>
            <a:r>
              <a:rPr lang="en-US" dirty="0" smtClean="0"/>
              <a:t>Properties that cannot be formulated via CFG</a:t>
            </a:r>
          </a:p>
          <a:p>
            <a:pPr lvl="2"/>
            <a:r>
              <a:rPr lang="en-US" sz="2000" dirty="0" smtClean="0"/>
              <a:t>Type checking</a:t>
            </a:r>
          </a:p>
          <a:p>
            <a:pPr lvl="2"/>
            <a:r>
              <a:rPr lang="en-US" sz="2000" dirty="0" smtClean="0"/>
              <a:t>Declare before use</a:t>
            </a:r>
          </a:p>
          <a:p>
            <a:pPr lvl="3"/>
            <a:r>
              <a:rPr lang="en-US" sz="1800" dirty="0" smtClean="0"/>
              <a:t>Identifying the same word “w” re-appearing – </a:t>
            </a:r>
            <a:r>
              <a:rPr lang="en-US" sz="1800" dirty="0" err="1" smtClean="0"/>
              <a:t>wbw</a:t>
            </a:r>
            <a:r>
              <a:rPr lang="en-US" sz="1800" dirty="0" smtClean="0"/>
              <a:t> </a:t>
            </a:r>
          </a:p>
          <a:p>
            <a:pPr lvl="2"/>
            <a:r>
              <a:rPr lang="en-US" sz="2000" dirty="0" smtClean="0"/>
              <a:t>Initialization </a:t>
            </a:r>
          </a:p>
          <a:p>
            <a:pPr lvl="2"/>
            <a:r>
              <a:rPr lang="en-US" sz="2000" dirty="0" smtClean="0"/>
              <a:t>…</a:t>
            </a:r>
            <a:endParaRPr lang="en-US" sz="2800" dirty="0" smtClean="0"/>
          </a:p>
          <a:p>
            <a:pPr lvl="1"/>
            <a:r>
              <a:rPr lang="en-US" dirty="0" smtClean="0"/>
              <a:t>Properties that are hard to formulate via CFG</a:t>
            </a:r>
          </a:p>
          <a:p>
            <a:pPr lvl="2"/>
            <a:r>
              <a:rPr lang="en-US" sz="2000" dirty="0" smtClean="0"/>
              <a:t>“break” only appears inside a loop </a:t>
            </a:r>
          </a:p>
          <a:p>
            <a:pPr lvl="2"/>
            <a:r>
              <a:rPr lang="en-US" sz="2000" dirty="0" smtClean="0"/>
              <a:t>…</a:t>
            </a:r>
          </a:p>
          <a:p>
            <a:pPr lvl="2"/>
            <a:endParaRPr lang="en-US" sz="1400" dirty="0" smtClean="0"/>
          </a:p>
          <a:p>
            <a:r>
              <a:rPr lang="en-US" dirty="0" smtClean="0"/>
              <a:t>Processing of the AST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22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56" y="0"/>
            <a:ext cx="7772400" cy="1143000"/>
          </a:xfrm>
        </p:spPr>
        <p:txBody>
          <a:bodyPr/>
          <a:lstStyle/>
          <a:p>
            <a:r>
              <a:rPr lang="en-US" dirty="0" smtClean="0"/>
              <a:t>Context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01422"/>
            <a:ext cx="7772400" cy="4114800"/>
          </a:xfrm>
        </p:spPr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Identification</a:t>
            </a:r>
          </a:p>
          <a:p>
            <a:pPr lvl="1"/>
            <a:r>
              <a:rPr lang="en-US" dirty="0" smtClean="0"/>
              <a:t>Gather information about each named item in the program</a:t>
            </a:r>
          </a:p>
          <a:p>
            <a:pPr lvl="1"/>
            <a:r>
              <a:rPr lang="en-US" dirty="0" smtClean="0"/>
              <a:t>e.g., what is the declaration for each usage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7030A0"/>
                </a:solidFill>
              </a:rPr>
              <a:t>Context checking</a:t>
            </a:r>
          </a:p>
          <a:p>
            <a:pPr lvl="1"/>
            <a:r>
              <a:rPr lang="en-US" dirty="0" smtClean="0"/>
              <a:t>Type checking</a:t>
            </a:r>
          </a:p>
          <a:p>
            <a:pPr lvl="1"/>
            <a:r>
              <a:rPr lang="en-US" dirty="0" smtClean="0"/>
              <a:t>e.g., the condition in an if-statement is a Boolean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96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Compiler vs. Interpreter</a:t>
            </a:r>
            <a:endParaRPr lang="en-US" dirty="0"/>
          </a:p>
        </p:txBody>
      </p:sp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360363" y="1808163"/>
            <a:ext cx="1444625" cy="15906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Source</a:t>
            </a:r>
          </a:p>
          <a:p>
            <a:pPr>
              <a:spcBef>
                <a:spcPct val="50000"/>
              </a:spcBef>
            </a:pPr>
            <a:r>
              <a:rPr lang="en-US"/>
              <a:t>Code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4632325" y="1808163"/>
            <a:ext cx="1641475" cy="15906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Executable</a:t>
            </a:r>
          </a:p>
          <a:p>
            <a:pPr>
              <a:spcBef>
                <a:spcPct val="50000"/>
              </a:spcBef>
            </a:pPr>
            <a:r>
              <a:rPr lang="en-US"/>
              <a:t>Code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1527" name="Text Box 7"/>
          <p:cNvSpPr txBox="1">
            <a:spLocks noChangeArrowheads="1"/>
          </p:cNvSpPr>
          <p:nvPr/>
        </p:nvSpPr>
        <p:spPr bwMode="auto">
          <a:xfrm>
            <a:off x="7164388" y="1808163"/>
            <a:ext cx="1641475" cy="15906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  <a:p>
            <a:pPr>
              <a:spcBef>
                <a:spcPct val="50000"/>
              </a:spcBef>
            </a:pPr>
            <a:r>
              <a:rPr lang="en-US"/>
              <a:t>Machine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1510" name="Text Box 13"/>
          <p:cNvSpPr txBox="1">
            <a:spLocks noChangeArrowheads="1"/>
          </p:cNvSpPr>
          <p:nvPr/>
        </p:nvSpPr>
        <p:spPr bwMode="auto">
          <a:xfrm>
            <a:off x="360363" y="4691063"/>
            <a:ext cx="1444625" cy="15906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Source</a:t>
            </a:r>
          </a:p>
          <a:p>
            <a:pPr>
              <a:spcBef>
                <a:spcPct val="50000"/>
              </a:spcBef>
            </a:pPr>
            <a:r>
              <a:rPr lang="en-US"/>
              <a:t>Code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1511" name="Text Box 14"/>
          <p:cNvSpPr txBox="1">
            <a:spLocks noChangeArrowheads="1"/>
          </p:cNvSpPr>
          <p:nvPr/>
        </p:nvSpPr>
        <p:spPr bwMode="auto">
          <a:xfrm>
            <a:off x="2695575" y="4691063"/>
            <a:ext cx="1993900" cy="15906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Intermediate</a:t>
            </a:r>
          </a:p>
          <a:p>
            <a:pPr>
              <a:spcBef>
                <a:spcPct val="50000"/>
              </a:spcBef>
            </a:pPr>
            <a:r>
              <a:rPr lang="en-US"/>
              <a:t>Code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1522" name="Text Box 16"/>
          <p:cNvSpPr txBox="1">
            <a:spLocks noChangeArrowheads="1"/>
          </p:cNvSpPr>
          <p:nvPr/>
        </p:nvSpPr>
        <p:spPr bwMode="auto">
          <a:xfrm>
            <a:off x="7234238" y="4702175"/>
            <a:ext cx="1641475" cy="15906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  <a:p>
            <a:pPr>
              <a:spcBef>
                <a:spcPct val="50000"/>
              </a:spcBef>
            </a:pPr>
            <a:r>
              <a:rPr lang="en-US"/>
              <a:t>Interpreter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  <p:cxnSp>
        <p:nvCxnSpPr>
          <p:cNvPr id="21513" name="AutoShape 21"/>
          <p:cNvCxnSpPr>
            <a:cxnSpLocks noChangeShapeType="1"/>
          </p:cNvCxnSpPr>
          <p:nvPr/>
        </p:nvCxnSpPr>
        <p:spPr bwMode="auto">
          <a:xfrm>
            <a:off x="1828800" y="2617788"/>
            <a:ext cx="2774950" cy="0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1514" name="AutoShape 22"/>
          <p:cNvCxnSpPr>
            <a:cxnSpLocks noChangeShapeType="1"/>
          </p:cNvCxnSpPr>
          <p:nvPr/>
        </p:nvCxnSpPr>
        <p:spPr bwMode="auto">
          <a:xfrm>
            <a:off x="6297613" y="2690813"/>
            <a:ext cx="830262" cy="0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1515" name="AutoShape 23"/>
          <p:cNvCxnSpPr>
            <a:cxnSpLocks noChangeShapeType="1"/>
            <a:stCxn id="21510" idx="3"/>
            <a:endCxn id="21511" idx="1"/>
          </p:cNvCxnSpPr>
          <p:nvPr/>
        </p:nvCxnSpPr>
        <p:spPr bwMode="auto">
          <a:xfrm>
            <a:off x="1804988" y="5486401"/>
            <a:ext cx="890587" cy="0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1516" name="AutoShape 24"/>
          <p:cNvCxnSpPr>
            <a:cxnSpLocks noChangeShapeType="1"/>
            <a:stCxn id="21511" idx="3"/>
            <a:endCxn id="21522" idx="1"/>
          </p:cNvCxnSpPr>
          <p:nvPr/>
        </p:nvCxnSpPr>
        <p:spPr bwMode="auto">
          <a:xfrm>
            <a:off x="4708525" y="5486400"/>
            <a:ext cx="2506663" cy="11113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1517" name="Text Box 25"/>
          <p:cNvSpPr txBox="1">
            <a:spLocks noChangeArrowheads="1"/>
          </p:cNvSpPr>
          <p:nvPr/>
        </p:nvSpPr>
        <p:spPr bwMode="auto">
          <a:xfrm>
            <a:off x="1317625" y="6256338"/>
            <a:ext cx="1984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preprocessing</a:t>
            </a:r>
          </a:p>
        </p:txBody>
      </p:sp>
      <p:sp>
        <p:nvSpPr>
          <p:cNvPr id="21518" name="Text Box 26"/>
          <p:cNvSpPr txBox="1">
            <a:spLocks noChangeArrowheads="1"/>
          </p:cNvSpPr>
          <p:nvPr/>
        </p:nvSpPr>
        <p:spPr bwMode="auto">
          <a:xfrm>
            <a:off x="5543550" y="3362325"/>
            <a:ext cx="1984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processing</a:t>
            </a:r>
          </a:p>
        </p:txBody>
      </p:sp>
      <p:sp>
        <p:nvSpPr>
          <p:cNvPr id="21519" name="Text Box 27"/>
          <p:cNvSpPr txBox="1">
            <a:spLocks noChangeArrowheads="1"/>
          </p:cNvSpPr>
          <p:nvPr/>
        </p:nvSpPr>
        <p:spPr bwMode="auto">
          <a:xfrm>
            <a:off x="2136775" y="3290888"/>
            <a:ext cx="1984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preprocessing</a:t>
            </a:r>
          </a:p>
        </p:txBody>
      </p:sp>
      <p:sp>
        <p:nvSpPr>
          <p:cNvPr id="21520" name="Text Box 28"/>
          <p:cNvSpPr txBox="1">
            <a:spLocks noChangeArrowheads="1"/>
          </p:cNvSpPr>
          <p:nvPr/>
        </p:nvSpPr>
        <p:spPr bwMode="auto">
          <a:xfrm>
            <a:off x="5019675" y="5592763"/>
            <a:ext cx="1984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processing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1EF06-0F36-334D-B89B-0543A99EB4F8}" type="slidenum">
              <a:rPr lang="he-IL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0"/>
            <a:ext cx="7772400" cy="1143000"/>
          </a:xfrm>
        </p:spPr>
        <p:txBody>
          <a:bodyPr/>
          <a:lstStyle/>
          <a:p>
            <a:r>
              <a:rPr lang="en-US" dirty="0" smtClean="0"/>
              <a:t>Scopes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633" y="1388533"/>
            <a:ext cx="7772400" cy="4114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Typically stack structured scopes </a:t>
            </a:r>
          </a:p>
          <a:p>
            <a:endParaRPr lang="en-US" dirty="0" smtClean="0"/>
          </a:p>
          <a:p>
            <a:r>
              <a:rPr lang="en-US" dirty="0" smtClean="0"/>
              <a:t>Scope entry</a:t>
            </a:r>
          </a:p>
          <a:p>
            <a:pPr lvl="1"/>
            <a:r>
              <a:rPr lang="en-US" dirty="0" smtClean="0"/>
              <a:t>push new empty scope element</a:t>
            </a:r>
          </a:p>
          <a:p>
            <a:r>
              <a:rPr lang="en-US" dirty="0" smtClean="0"/>
              <a:t>Scope exit</a:t>
            </a:r>
          </a:p>
          <a:p>
            <a:pPr lvl="1"/>
            <a:r>
              <a:rPr lang="en-US" dirty="0" smtClean="0"/>
              <a:t>pop scope element and discard its content</a:t>
            </a:r>
          </a:p>
          <a:p>
            <a:r>
              <a:rPr lang="en-US" dirty="0" smtClean="0"/>
              <a:t>Identifier declaration</a:t>
            </a:r>
          </a:p>
          <a:p>
            <a:pPr lvl="1"/>
            <a:r>
              <a:rPr lang="en-US" dirty="0" smtClean="0"/>
              <a:t>identifier created inside top scope</a:t>
            </a:r>
          </a:p>
          <a:p>
            <a:r>
              <a:rPr lang="en-US" dirty="0" smtClean="0"/>
              <a:t>Identifier Lookup</a:t>
            </a:r>
          </a:p>
          <a:p>
            <a:pPr lvl="1"/>
            <a:r>
              <a:rPr lang="en-US" dirty="0" smtClean="0"/>
              <a:t>Search for identifier top-down in scope stack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29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689" y="0"/>
            <a:ext cx="7772400" cy="1143000"/>
          </a:xfrm>
        </p:spPr>
        <p:txBody>
          <a:bodyPr/>
          <a:lstStyle/>
          <a:p>
            <a:r>
              <a:rPr lang="en-US" dirty="0" smtClean="0"/>
              <a:t>Scope and symbol table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Scope x Identifier -&gt; properties </a:t>
            </a:r>
          </a:p>
          <a:p>
            <a:pPr lvl="1"/>
            <a:r>
              <a:rPr lang="en-US" dirty="0" smtClean="0"/>
              <a:t>Expensive lookup</a:t>
            </a:r>
          </a:p>
          <a:p>
            <a:endParaRPr lang="en-US" dirty="0"/>
          </a:p>
          <a:p>
            <a:r>
              <a:rPr lang="en-US" dirty="0" smtClean="0"/>
              <a:t>A better solution </a:t>
            </a:r>
          </a:p>
          <a:p>
            <a:pPr lvl="1"/>
            <a:r>
              <a:rPr lang="en-US" dirty="0" smtClean="0"/>
              <a:t>hash table over identifiers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What is a type?</a:t>
            </a:r>
          </a:p>
          <a:p>
            <a:pPr lvl="1"/>
            <a:r>
              <a:rPr lang="en-US" dirty="0" smtClean="0"/>
              <a:t>Simplest answer: a set of values + allowed operations</a:t>
            </a:r>
          </a:p>
          <a:p>
            <a:pPr lvl="1"/>
            <a:r>
              <a:rPr lang="en-US" dirty="0" smtClean="0"/>
              <a:t>Integers, real numbers, </a:t>
            </a:r>
            <a:r>
              <a:rPr lang="en-US" dirty="0" err="1" smtClean="0"/>
              <a:t>booleans</a:t>
            </a:r>
            <a:r>
              <a:rPr lang="en-US" dirty="0" smtClean="0"/>
              <a:t>, …</a:t>
            </a:r>
          </a:p>
          <a:p>
            <a:endParaRPr lang="en-US" dirty="0" smtClean="0"/>
          </a:p>
          <a:p>
            <a:r>
              <a:rPr lang="en-US" dirty="0" smtClean="0"/>
              <a:t>Why do we care?</a:t>
            </a:r>
          </a:p>
          <a:p>
            <a:pPr lvl="1"/>
            <a:r>
              <a:rPr lang="en-US" dirty="0" smtClean="0"/>
              <a:t>Code generation: $1 := $1 + $2</a:t>
            </a:r>
          </a:p>
          <a:p>
            <a:pPr lvl="1"/>
            <a:r>
              <a:rPr lang="en-US" dirty="0" smtClean="0"/>
              <a:t>Safety </a:t>
            </a:r>
          </a:p>
          <a:p>
            <a:pPr lvl="2"/>
            <a:r>
              <a:rPr lang="en-US" dirty="0" smtClean="0"/>
              <a:t>Guarantee that certain errors cannot occur at runtime</a:t>
            </a:r>
          </a:p>
          <a:p>
            <a:pPr lvl="1"/>
            <a:r>
              <a:rPr lang="en-US" dirty="0" smtClean="0"/>
              <a:t>Abstraction</a:t>
            </a:r>
          </a:p>
          <a:p>
            <a:pPr lvl="2"/>
            <a:r>
              <a:rPr lang="en-US" dirty="0" smtClean="0"/>
              <a:t>Hide implementation details </a:t>
            </a:r>
          </a:p>
          <a:p>
            <a:pPr lvl="1"/>
            <a:r>
              <a:rPr lang="en-US" dirty="0" smtClean="0"/>
              <a:t>Documentation</a:t>
            </a:r>
          </a:p>
          <a:p>
            <a:pPr lvl="1"/>
            <a:r>
              <a:rPr lang="en-US" dirty="0" smtClean="0"/>
              <a:t>Optimization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40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Typing Rules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E24DA-9274-4262-9DDD-C8E7DA5B3090}" type="slidenum">
              <a:rPr lang="en-US" altLang="en-US"/>
              <a:pPr/>
              <a:t>73</a:t>
            </a:fld>
            <a:endParaRPr lang="en-US" altLang="en-US"/>
          </a:p>
        </p:txBody>
      </p:sp>
      <p:sp>
        <p:nvSpPr>
          <p:cNvPr id="538628" name="Rectangle 4"/>
          <p:cNvSpPr>
            <a:spLocks noChangeArrowheads="1"/>
          </p:cNvSpPr>
          <p:nvPr/>
        </p:nvSpPr>
        <p:spPr bwMode="auto">
          <a:xfrm>
            <a:off x="2506218" y="2057400"/>
            <a:ext cx="41299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dirty="0">
                <a:latin typeface="Tahoma" pitchFamily="34" charset="0"/>
              </a:rPr>
              <a:t>If </a:t>
            </a:r>
            <a:r>
              <a:rPr lang="en-US" dirty="0">
                <a:solidFill>
                  <a:srgbClr val="7030A0"/>
                </a:solidFill>
                <a:latin typeface="Tahoma" pitchFamily="34" charset="0"/>
              </a:rPr>
              <a:t>E1</a:t>
            </a:r>
            <a:r>
              <a:rPr lang="en-US" dirty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en-US" dirty="0">
                <a:latin typeface="Tahoma" pitchFamily="34" charset="0"/>
              </a:rPr>
              <a:t>has type </a:t>
            </a:r>
            <a:r>
              <a:rPr lang="en-US" dirty="0" err="1">
                <a:solidFill>
                  <a:srgbClr val="7030A0"/>
                </a:solidFill>
                <a:latin typeface="Tahoma" pitchFamily="34" charset="0"/>
              </a:rPr>
              <a:t>int</a:t>
            </a:r>
            <a:r>
              <a:rPr lang="en-US" dirty="0">
                <a:solidFill>
                  <a:srgbClr val="7030A0"/>
                </a:solidFill>
                <a:latin typeface="Tahoma" pitchFamily="34" charset="0"/>
              </a:rPr>
              <a:t> </a:t>
            </a:r>
            <a:r>
              <a:rPr lang="en-US" dirty="0">
                <a:latin typeface="Tahoma" pitchFamily="34" charset="0"/>
              </a:rPr>
              <a:t>and </a:t>
            </a:r>
            <a:r>
              <a:rPr lang="en-US" dirty="0">
                <a:solidFill>
                  <a:srgbClr val="7030A0"/>
                </a:solidFill>
                <a:latin typeface="Tahoma" pitchFamily="34" charset="0"/>
              </a:rPr>
              <a:t>E2</a:t>
            </a:r>
            <a:r>
              <a:rPr lang="en-US" dirty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en-US" dirty="0">
                <a:latin typeface="Tahoma" pitchFamily="34" charset="0"/>
              </a:rPr>
              <a:t>has type </a:t>
            </a:r>
            <a:r>
              <a:rPr lang="en-US" dirty="0" err="1">
                <a:solidFill>
                  <a:srgbClr val="7030A0"/>
                </a:solidFill>
                <a:latin typeface="Tahoma" pitchFamily="34" charset="0"/>
              </a:rPr>
              <a:t>int</a:t>
            </a:r>
            <a:r>
              <a:rPr lang="en-US" dirty="0">
                <a:latin typeface="Tahoma" pitchFamily="34" charset="0"/>
              </a:rPr>
              <a:t>, </a:t>
            </a:r>
            <a:br>
              <a:rPr lang="en-US" dirty="0">
                <a:latin typeface="Tahoma" pitchFamily="34" charset="0"/>
              </a:rPr>
            </a:br>
            <a:r>
              <a:rPr lang="en-US" dirty="0">
                <a:latin typeface="Tahoma" pitchFamily="34" charset="0"/>
              </a:rPr>
              <a:t>then </a:t>
            </a:r>
            <a:r>
              <a:rPr lang="en-US" dirty="0">
                <a:solidFill>
                  <a:srgbClr val="7030A0"/>
                </a:solidFill>
                <a:latin typeface="Tahoma" pitchFamily="34" charset="0"/>
              </a:rPr>
              <a:t>E1 + E2 </a:t>
            </a:r>
            <a:r>
              <a:rPr lang="en-US" dirty="0">
                <a:latin typeface="Tahoma" pitchFamily="34" charset="0"/>
              </a:rPr>
              <a:t>has type </a:t>
            </a:r>
            <a:r>
              <a:rPr lang="en-US" dirty="0" err="1">
                <a:solidFill>
                  <a:srgbClr val="7030A0"/>
                </a:solidFill>
                <a:latin typeface="Tahoma" pitchFamily="34" charset="0"/>
              </a:rPr>
              <a:t>int</a:t>
            </a:r>
            <a:endParaRPr lang="en-US" dirty="0">
              <a:solidFill>
                <a:srgbClr val="7030A0"/>
              </a:solidFill>
              <a:latin typeface="Tahoma" pitchFamily="34" charset="0"/>
            </a:endParaRPr>
          </a:p>
        </p:txBody>
      </p:sp>
      <p:grpSp>
        <p:nvGrpSpPr>
          <p:cNvPr id="538633" name="Group 9"/>
          <p:cNvGrpSpPr>
            <a:grpSpLocks/>
          </p:cNvGrpSpPr>
          <p:nvPr/>
        </p:nvGrpSpPr>
        <p:grpSpPr bwMode="auto">
          <a:xfrm>
            <a:off x="2990850" y="3733800"/>
            <a:ext cx="2990850" cy="990600"/>
            <a:chOff x="1668" y="2208"/>
            <a:chExt cx="1884" cy="624"/>
          </a:xfrm>
        </p:grpSpPr>
        <p:sp>
          <p:nvSpPr>
            <p:cNvPr id="538629" name="Line 5"/>
            <p:cNvSpPr>
              <a:spLocks noChangeShapeType="1"/>
            </p:cNvSpPr>
            <p:nvPr/>
          </p:nvSpPr>
          <p:spPr bwMode="auto">
            <a:xfrm>
              <a:off x="1704" y="2496"/>
              <a:ext cx="16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630" name="Rectangle 6"/>
            <p:cNvSpPr>
              <a:spLocks noChangeArrowheads="1"/>
            </p:cNvSpPr>
            <p:nvPr/>
          </p:nvSpPr>
          <p:spPr bwMode="auto">
            <a:xfrm>
              <a:off x="1668" y="2208"/>
              <a:ext cx="73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latin typeface="Tahoma" pitchFamily="34" charset="0"/>
                </a:rPr>
                <a:t>E1 : int</a:t>
              </a:r>
            </a:p>
          </p:txBody>
        </p:sp>
        <p:sp>
          <p:nvSpPr>
            <p:cNvPr id="538631" name="Rectangle 7"/>
            <p:cNvSpPr>
              <a:spLocks noChangeArrowheads="1"/>
            </p:cNvSpPr>
            <p:nvPr/>
          </p:nvSpPr>
          <p:spPr bwMode="auto">
            <a:xfrm>
              <a:off x="2820" y="2208"/>
              <a:ext cx="73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latin typeface="Tahoma" pitchFamily="34" charset="0"/>
                </a:rPr>
                <a:t>E2 : int</a:t>
              </a:r>
            </a:p>
          </p:txBody>
        </p:sp>
        <p:sp>
          <p:nvSpPr>
            <p:cNvPr id="538632" name="Rectangle 8"/>
            <p:cNvSpPr>
              <a:spLocks noChangeArrowheads="1"/>
            </p:cNvSpPr>
            <p:nvPr/>
          </p:nvSpPr>
          <p:spPr bwMode="auto">
            <a:xfrm>
              <a:off x="2064" y="2544"/>
              <a:ext cx="120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latin typeface="Tahoma" pitchFamily="34" charset="0"/>
                </a:rPr>
                <a:t>E1 + E2 : int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604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Syntax Directed Translation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Semantic attributes</a:t>
            </a:r>
          </a:p>
          <a:p>
            <a:pPr lvl="1"/>
            <a:r>
              <a:rPr lang="en-US" dirty="0" smtClean="0"/>
              <a:t>Attributes attached to grammar symbols</a:t>
            </a:r>
          </a:p>
          <a:p>
            <a:r>
              <a:rPr lang="en-US" dirty="0" smtClean="0"/>
              <a:t>Semantic actions</a:t>
            </a:r>
          </a:p>
          <a:p>
            <a:pPr lvl="1"/>
            <a:r>
              <a:rPr lang="en-US" dirty="0" smtClean="0"/>
              <a:t>How to update the attributes</a:t>
            </a:r>
          </a:p>
          <a:p>
            <a:pPr lvl="1"/>
            <a:endParaRPr lang="en-US" dirty="0"/>
          </a:p>
          <a:p>
            <a:r>
              <a:rPr lang="en-US" dirty="0" smtClean="0"/>
              <a:t>Attribute grammars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58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Attribute grammars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Attributes</a:t>
            </a:r>
          </a:p>
          <a:p>
            <a:pPr lvl="1"/>
            <a:r>
              <a:rPr lang="en-US" dirty="0" smtClean="0"/>
              <a:t>Every grammar symbol has attached attributes</a:t>
            </a:r>
          </a:p>
          <a:p>
            <a:pPr lvl="2"/>
            <a:r>
              <a:rPr lang="en-US" dirty="0" smtClean="0"/>
              <a:t>Example: </a:t>
            </a:r>
            <a:r>
              <a:rPr lang="en-US" dirty="0" err="1" smtClean="0"/>
              <a:t>Expr.type</a:t>
            </a:r>
            <a:r>
              <a:rPr lang="en-US" dirty="0" smtClean="0"/>
              <a:t> </a:t>
            </a:r>
          </a:p>
          <a:p>
            <a:r>
              <a:rPr lang="en-US" dirty="0" smtClean="0"/>
              <a:t>Semantic actions</a:t>
            </a:r>
          </a:p>
          <a:p>
            <a:pPr lvl="1"/>
            <a:r>
              <a:rPr lang="en-US" dirty="0" smtClean="0"/>
              <a:t>Every production rule can define how to assign values to attributes </a:t>
            </a:r>
          </a:p>
          <a:p>
            <a:pPr lvl="2"/>
            <a:r>
              <a:rPr lang="en-US" dirty="0" smtClean="0"/>
              <a:t>Example: </a:t>
            </a:r>
            <a:br>
              <a:rPr lang="en-US" dirty="0" smtClean="0"/>
            </a:br>
            <a:r>
              <a:rPr lang="en-US" dirty="0" smtClean="0"/>
              <a:t>Expr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>
                <a:sym typeface="Math C"/>
              </a:rPr>
              <a:t> </a:t>
            </a:r>
            <a:r>
              <a:rPr lang="en-US" dirty="0" smtClean="0"/>
              <a:t>Expr + Term</a:t>
            </a:r>
            <a:br>
              <a:rPr lang="en-US" dirty="0" smtClean="0"/>
            </a:br>
            <a:r>
              <a:rPr lang="en-US" sz="2000" dirty="0" err="1" smtClean="0"/>
              <a:t>Expr.type</a:t>
            </a:r>
            <a:r>
              <a:rPr lang="en-US" sz="2000" dirty="0" smtClean="0"/>
              <a:t> = Expr1.type when (Expr1.type == </a:t>
            </a:r>
            <a:r>
              <a:rPr lang="en-US" sz="2000" dirty="0" err="1" smtClean="0"/>
              <a:t>Term.type</a:t>
            </a:r>
            <a:r>
              <a:rPr lang="en-US" sz="2000" dirty="0" smtClean="0"/>
              <a:t>)</a:t>
            </a:r>
            <a:br>
              <a:rPr lang="en-US" sz="2000" dirty="0" smtClean="0"/>
            </a:br>
            <a:r>
              <a:rPr lang="en-US" sz="2000" dirty="0" smtClean="0"/>
              <a:t>                        Error otherwise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76</a:t>
            </a:fld>
            <a:endParaRPr lang="en-US"/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/>
          </p:nvPr>
        </p:nvGraphicFramePr>
        <p:xfrm>
          <a:off x="5181600" y="3049259"/>
          <a:ext cx="3637788" cy="24942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22705"/>
                <a:gridCol w="231508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Production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Semantic</a:t>
                      </a:r>
                      <a:r>
                        <a:rPr lang="en-US" baseline="0" dirty="0" smtClean="0"/>
                        <a:t> Rule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 </a:t>
                      </a:r>
                      <a:r>
                        <a:rPr lang="en-US" dirty="0" smtClean="0">
                          <a:sym typeface="Wingdings"/>
                        </a:rPr>
                        <a:t></a:t>
                      </a:r>
                      <a:r>
                        <a:rPr lang="en-US" dirty="0" smtClean="0">
                          <a:sym typeface="Math C"/>
                        </a:rPr>
                        <a:t> T L</a:t>
                      </a:r>
                      <a:r>
                        <a:rPr lang="en-US" baseline="0" dirty="0" smtClean="0">
                          <a:sym typeface="Math C"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L.in = </a:t>
                      </a:r>
                      <a:r>
                        <a:rPr lang="en-US" dirty="0" err="1" smtClean="0"/>
                        <a:t>T.type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 </a:t>
                      </a:r>
                      <a:r>
                        <a:rPr lang="en-US" dirty="0" smtClean="0">
                          <a:sym typeface="Wingdings"/>
                        </a:rPr>
                        <a:t></a:t>
                      </a:r>
                      <a:r>
                        <a:rPr lang="en-US" dirty="0" smtClean="0">
                          <a:sym typeface="Math C"/>
                        </a:rPr>
                        <a:t> </a:t>
                      </a:r>
                      <a:r>
                        <a:rPr lang="en-US" dirty="0" err="1" smtClean="0">
                          <a:sym typeface="Math C"/>
                        </a:rPr>
                        <a:t>int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T.type</a:t>
                      </a:r>
                      <a:r>
                        <a:rPr lang="en-US" dirty="0" smtClean="0"/>
                        <a:t> = integer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 </a:t>
                      </a:r>
                      <a:r>
                        <a:rPr lang="en-US" dirty="0" smtClean="0">
                          <a:sym typeface="Wingdings"/>
                        </a:rPr>
                        <a:t></a:t>
                      </a:r>
                      <a:r>
                        <a:rPr lang="en-US" dirty="0" smtClean="0">
                          <a:sym typeface="Math C"/>
                        </a:rPr>
                        <a:t> float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T.type</a:t>
                      </a:r>
                      <a:r>
                        <a:rPr lang="en-US" dirty="0" smtClean="0"/>
                        <a:t> = float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 </a:t>
                      </a:r>
                      <a:r>
                        <a:rPr lang="en-US" dirty="0" smtClean="0">
                          <a:sym typeface="Wingdings"/>
                        </a:rPr>
                        <a:t></a:t>
                      </a:r>
                      <a:r>
                        <a:rPr lang="en-US" dirty="0" smtClean="0">
                          <a:sym typeface="Math C"/>
                        </a:rPr>
                        <a:t> L1,</a:t>
                      </a:r>
                      <a:r>
                        <a:rPr lang="en-US" baseline="0" dirty="0" smtClean="0">
                          <a:sym typeface="Math C"/>
                        </a:rPr>
                        <a:t> id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L1.in = L.in</a:t>
                      </a:r>
                      <a:r>
                        <a:rPr lang="en-US" baseline="0" dirty="0" smtClean="0"/>
                        <a:t> </a:t>
                      </a:r>
                      <a:br>
                        <a:rPr lang="en-US" baseline="0" dirty="0" smtClean="0"/>
                      </a:br>
                      <a:r>
                        <a:rPr lang="en-US" dirty="0" err="1" smtClean="0"/>
                        <a:t>addType</a:t>
                      </a:r>
                      <a:r>
                        <a:rPr lang="en-US" dirty="0" smtClean="0"/>
                        <a:t>(</a:t>
                      </a:r>
                      <a:r>
                        <a:rPr lang="en-US" dirty="0" err="1" smtClean="0"/>
                        <a:t>id.entry,L.in</a:t>
                      </a:r>
                      <a:r>
                        <a:rPr lang="en-US" dirty="0" smtClean="0"/>
                        <a:t>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 </a:t>
                      </a:r>
                      <a:r>
                        <a:rPr lang="en-US" dirty="0" smtClean="0">
                          <a:sym typeface="Wingdings"/>
                        </a:rPr>
                        <a:t></a:t>
                      </a:r>
                      <a:r>
                        <a:rPr lang="en-US" dirty="0" smtClean="0">
                          <a:sym typeface="Math C"/>
                        </a:rPr>
                        <a:t> 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addType</a:t>
                      </a:r>
                      <a:r>
                        <a:rPr lang="en-US" dirty="0" smtClean="0"/>
                        <a:t>(</a:t>
                      </a:r>
                      <a:r>
                        <a:rPr lang="en-US" dirty="0" err="1" smtClean="0"/>
                        <a:t>id.entry,L.in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Rounded Rectangle 21"/>
          <p:cNvSpPr/>
          <p:nvPr/>
        </p:nvSpPr>
        <p:spPr>
          <a:xfrm>
            <a:off x="381000" y="2362200"/>
            <a:ext cx="4114800" cy="4343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3" name="Oval 22"/>
          <p:cNvSpPr/>
          <p:nvPr/>
        </p:nvSpPr>
        <p:spPr>
          <a:xfrm>
            <a:off x="1961917" y="2514600"/>
            <a:ext cx="685800" cy="43954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D</a:t>
            </a:r>
            <a:endParaRPr lang="en-US" sz="2000" dirty="0"/>
          </a:p>
        </p:txBody>
      </p:sp>
      <p:sp>
        <p:nvSpPr>
          <p:cNvPr id="24" name="Oval 23"/>
          <p:cNvSpPr/>
          <p:nvPr/>
        </p:nvSpPr>
        <p:spPr>
          <a:xfrm>
            <a:off x="646326" y="4495800"/>
            <a:ext cx="974435" cy="43954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float</a:t>
            </a:r>
            <a:endParaRPr lang="en-US" sz="2000" dirty="0"/>
          </a:p>
        </p:txBody>
      </p:sp>
      <p:cxnSp>
        <p:nvCxnSpPr>
          <p:cNvPr id="25" name="Straight Arrow Connector 24"/>
          <p:cNvCxnSpPr>
            <a:stCxn id="23" idx="4"/>
            <a:endCxn id="32" idx="0"/>
          </p:cNvCxnSpPr>
          <p:nvPr/>
        </p:nvCxnSpPr>
        <p:spPr>
          <a:xfrm flipH="1">
            <a:off x="1102425" y="2954144"/>
            <a:ext cx="1202392" cy="5687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32" idx="4"/>
            <a:endCxn id="24" idx="0"/>
          </p:cNvCxnSpPr>
          <p:nvPr/>
        </p:nvCxnSpPr>
        <p:spPr>
          <a:xfrm>
            <a:off x="1102425" y="3962400"/>
            <a:ext cx="31119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3048000" y="3522856"/>
            <a:ext cx="804197" cy="43954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L</a:t>
            </a:r>
            <a:endParaRPr lang="en-US" sz="2000" dirty="0"/>
          </a:p>
        </p:txBody>
      </p:sp>
      <p:sp>
        <p:nvSpPr>
          <p:cNvPr id="28" name="Oval 27"/>
          <p:cNvSpPr/>
          <p:nvPr/>
        </p:nvSpPr>
        <p:spPr>
          <a:xfrm>
            <a:off x="2438400" y="4437256"/>
            <a:ext cx="685800" cy="43954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L</a:t>
            </a:r>
            <a:endParaRPr lang="en-US" sz="2000" dirty="0"/>
          </a:p>
        </p:txBody>
      </p:sp>
      <p:sp>
        <p:nvSpPr>
          <p:cNvPr id="29" name="Oval 28"/>
          <p:cNvSpPr/>
          <p:nvPr/>
        </p:nvSpPr>
        <p:spPr>
          <a:xfrm>
            <a:off x="3505200" y="4495800"/>
            <a:ext cx="685800" cy="43954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id1</a:t>
            </a:r>
            <a:endParaRPr lang="en-US" sz="1100" dirty="0"/>
          </a:p>
        </p:txBody>
      </p:sp>
      <p:cxnSp>
        <p:nvCxnSpPr>
          <p:cNvPr id="30" name="Straight Arrow Connector 29"/>
          <p:cNvCxnSpPr>
            <a:stCxn id="27" idx="4"/>
            <a:endCxn id="28" idx="0"/>
          </p:cNvCxnSpPr>
          <p:nvPr/>
        </p:nvCxnSpPr>
        <p:spPr>
          <a:xfrm flipH="1">
            <a:off x="2781300" y="3962400"/>
            <a:ext cx="668799" cy="4748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7" idx="4"/>
            <a:endCxn id="29" idx="0"/>
          </p:cNvCxnSpPr>
          <p:nvPr/>
        </p:nvCxnSpPr>
        <p:spPr>
          <a:xfrm>
            <a:off x="3450099" y="3962400"/>
            <a:ext cx="398001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609600" y="3522856"/>
            <a:ext cx="985650" cy="43954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T</a:t>
            </a:r>
            <a:endParaRPr lang="en-US" sz="2000" dirty="0"/>
          </a:p>
        </p:txBody>
      </p:sp>
      <p:cxnSp>
        <p:nvCxnSpPr>
          <p:cNvPr id="33" name="Straight Arrow Connector 32"/>
          <p:cNvCxnSpPr>
            <a:stCxn id="23" idx="4"/>
            <a:endCxn id="27" idx="0"/>
          </p:cNvCxnSpPr>
          <p:nvPr/>
        </p:nvCxnSpPr>
        <p:spPr>
          <a:xfrm>
            <a:off x="2304817" y="2954144"/>
            <a:ext cx="1145282" cy="5687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1800148" y="5383616"/>
            <a:ext cx="685800" cy="43954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L</a:t>
            </a:r>
            <a:endParaRPr lang="en-US" sz="2000" dirty="0"/>
          </a:p>
        </p:txBody>
      </p:sp>
      <p:cxnSp>
        <p:nvCxnSpPr>
          <p:cNvPr id="35" name="Straight Arrow Connector 34"/>
          <p:cNvCxnSpPr>
            <a:stCxn id="28" idx="4"/>
            <a:endCxn id="34" idx="0"/>
          </p:cNvCxnSpPr>
          <p:nvPr/>
        </p:nvCxnSpPr>
        <p:spPr>
          <a:xfrm flipH="1">
            <a:off x="2143048" y="4876800"/>
            <a:ext cx="638252" cy="5068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2895600" y="5323767"/>
            <a:ext cx="685800" cy="43954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id2</a:t>
            </a:r>
            <a:endParaRPr lang="en-US" sz="1100" dirty="0"/>
          </a:p>
        </p:txBody>
      </p:sp>
      <p:cxnSp>
        <p:nvCxnSpPr>
          <p:cNvPr id="37" name="Straight Arrow Connector 36"/>
          <p:cNvCxnSpPr>
            <a:stCxn id="28" idx="4"/>
            <a:endCxn id="36" idx="0"/>
          </p:cNvCxnSpPr>
          <p:nvPr/>
        </p:nvCxnSpPr>
        <p:spPr>
          <a:xfrm>
            <a:off x="2781300" y="4876800"/>
            <a:ext cx="457200" cy="4469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2286000" y="6189856"/>
            <a:ext cx="685800" cy="43954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id3</a:t>
            </a:r>
            <a:endParaRPr lang="en-US" sz="1100" dirty="0"/>
          </a:p>
        </p:txBody>
      </p:sp>
      <p:cxnSp>
        <p:nvCxnSpPr>
          <p:cNvPr id="39" name="Straight Arrow Connector 38"/>
          <p:cNvCxnSpPr>
            <a:stCxn id="34" idx="4"/>
            <a:endCxn id="38" idx="0"/>
          </p:cNvCxnSpPr>
          <p:nvPr/>
        </p:nvCxnSpPr>
        <p:spPr>
          <a:xfrm>
            <a:off x="2143048" y="5823160"/>
            <a:ext cx="485852" cy="3666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381000" y="1711647"/>
            <a:ext cx="4114800" cy="57435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float </a:t>
            </a:r>
            <a:r>
              <a:rPr lang="en-US" dirty="0" err="1" smtClean="0">
                <a:solidFill>
                  <a:schemeClr val="tx1"/>
                </a:solidFill>
              </a:rPr>
              <a:t>x,y,z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55856" y="3186901"/>
            <a:ext cx="6644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float</a:t>
            </a:r>
            <a:endParaRPr lang="en-US" sz="2000" dirty="0">
              <a:latin typeface="+mn-lt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334929" y="3153524"/>
            <a:ext cx="6644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float</a:t>
            </a:r>
            <a:endParaRPr lang="en-US" sz="2000" dirty="0">
              <a:latin typeface="+mn-l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230889" y="4126468"/>
            <a:ext cx="6644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float</a:t>
            </a:r>
            <a:endParaRPr lang="en-US" sz="2000" dirty="0">
              <a:latin typeface="+mn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602191" y="5044845"/>
            <a:ext cx="6644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float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3804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Attribute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Build the AST</a:t>
            </a:r>
          </a:p>
          <a:p>
            <a:r>
              <a:rPr lang="en-US" dirty="0" smtClean="0"/>
              <a:t>Fill attributes of terminals with values derived from their representation</a:t>
            </a:r>
          </a:p>
          <a:p>
            <a:r>
              <a:rPr lang="en-US" dirty="0" smtClean="0"/>
              <a:t>Execute evaluation rules of the nodes to assign values until no new values can be assigned</a:t>
            </a:r>
          </a:p>
          <a:p>
            <a:pPr lvl="1"/>
            <a:r>
              <a:rPr lang="en-US" dirty="0" smtClean="0">
                <a:solidFill>
                  <a:srgbClr val="7030A0"/>
                </a:solidFill>
              </a:rPr>
              <a:t>In the right order</a:t>
            </a:r>
            <a:r>
              <a:rPr lang="en-US" dirty="0" smtClean="0"/>
              <a:t> such that </a:t>
            </a:r>
          </a:p>
          <a:p>
            <a:pPr lvl="2"/>
            <a:r>
              <a:rPr lang="en-US" dirty="0" smtClean="0"/>
              <a:t>No attribute value is used before its available</a:t>
            </a:r>
          </a:p>
          <a:p>
            <a:pPr lvl="2"/>
            <a:r>
              <a:rPr lang="en-US" dirty="0" smtClean="0"/>
              <a:t>Each attribute will get a value only once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61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Dependencies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semantic equation a = b1,…,</a:t>
            </a:r>
            <a:r>
              <a:rPr lang="en-US" dirty="0" err="1" smtClean="0"/>
              <a:t>bm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requires computation of b1,…,</a:t>
            </a:r>
            <a:r>
              <a:rPr lang="en-US" dirty="0" err="1" smtClean="0"/>
              <a:t>bm</a:t>
            </a:r>
            <a:r>
              <a:rPr lang="en-US" dirty="0" smtClean="0"/>
              <a:t> to determine the value of a</a:t>
            </a:r>
          </a:p>
          <a:p>
            <a:endParaRPr lang="en-US" dirty="0" smtClean="0"/>
          </a:p>
          <a:p>
            <a:r>
              <a:rPr lang="en-US" dirty="0" smtClean="0"/>
              <a:t>The value of a depends on </a:t>
            </a:r>
            <a:r>
              <a:rPr lang="en-US" dirty="0"/>
              <a:t>b1,…,</a:t>
            </a:r>
            <a:r>
              <a:rPr lang="en-US" dirty="0" err="1" smtClean="0"/>
              <a:t>bm</a:t>
            </a:r>
            <a:endParaRPr lang="en-US" dirty="0" smtClean="0"/>
          </a:p>
          <a:p>
            <a:pPr lvl="1"/>
            <a:r>
              <a:rPr lang="en-US" dirty="0" smtClean="0"/>
              <a:t>We write a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>
                <a:sym typeface="Math C"/>
              </a:rPr>
              <a:t> </a:t>
            </a:r>
            <a:r>
              <a:rPr lang="en-US" dirty="0" smtClean="0"/>
              <a:t>bi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76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79</a:t>
            </a:fld>
            <a:endParaRPr lang="en-US"/>
          </a:p>
        </p:txBody>
      </p:sp>
      <p:sp>
        <p:nvSpPr>
          <p:cNvPr id="118" name="Rounded Rectangle 117"/>
          <p:cNvSpPr/>
          <p:nvPr/>
        </p:nvSpPr>
        <p:spPr>
          <a:xfrm>
            <a:off x="1676400" y="2133600"/>
            <a:ext cx="5715000" cy="4343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ounded Rectangle 167"/>
          <p:cNvSpPr/>
          <p:nvPr/>
        </p:nvSpPr>
        <p:spPr>
          <a:xfrm>
            <a:off x="1905000" y="1483047"/>
            <a:ext cx="5181600" cy="57435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float </a:t>
            </a:r>
            <a:r>
              <a:rPr lang="en-US" dirty="0" err="1" smtClean="0">
                <a:solidFill>
                  <a:schemeClr val="tx1"/>
                </a:solidFill>
              </a:rPr>
              <a:t>x,y,z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2590800" y="3276600"/>
            <a:ext cx="798727" cy="439544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type</a:t>
            </a:r>
            <a:endParaRPr lang="en-US" sz="1400" dirty="0"/>
          </a:p>
        </p:txBody>
      </p:sp>
      <p:sp>
        <p:nvSpPr>
          <p:cNvPr id="43" name="Oval 42"/>
          <p:cNvSpPr/>
          <p:nvPr/>
        </p:nvSpPr>
        <p:spPr>
          <a:xfrm>
            <a:off x="3681374" y="3294256"/>
            <a:ext cx="798727" cy="439544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in</a:t>
            </a:r>
            <a:endParaRPr lang="en-US" sz="1400" dirty="0"/>
          </a:p>
        </p:txBody>
      </p:sp>
      <p:sp>
        <p:nvSpPr>
          <p:cNvPr id="44" name="Oval 43"/>
          <p:cNvSpPr/>
          <p:nvPr/>
        </p:nvSpPr>
        <p:spPr>
          <a:xfrm>
            <a:off x="5048517" y="3276600"/>
            <a:ext cx="798727" cy="439544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dmy</a:t>
            </a:r>
            <a:endParaRPr lang="en-US" sz="1400" dirty="0"/>
          </a:p>
        </p:txBody>
      </p:sp>
      <p:sp>
        <p:nvSpPr>
          <p:cNvPr id="46" name="Oval 45"/>
          <p:cNvSpPr/>
          <p:nvPr/>
        </p:nvSpPr>
        <p:spPr>
          <a:xfrm>
            <a:off x="6001437" y="4267200"/>
            <a:ext cx="932763" cy="439544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entry</a:t>
            </a:r>
            <a:endParaRPr lang="en-US" sz="1400" dirty="0"/>
          </a:p>
        </p:txBody>
      </p:sp>
      <p:sp>
        <p:nvSpPr>
          <p:cNvPr id="47" name="Oval 46"/>
          <p:cNvSpPr/>
          <p:nvPr/>
        </p:nvSpPr>
        <p:spPr>
          <a:xfrm>
            <a:off x="5429518" y="5095167"/>
            <a:ext cx="932763" cy="439544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entry</a:t>
            </a:r>
            <a:endParaRPr lang="en-US" sz="1400" dirty="0"/>
          </a:p>
        </p:txBody>
      </p:sp>
      <p:sp>
        <p:nvSpPr>
          <p:cNvPr id="48" name="Oval 47"/>
          <p:cNvSpPr/>
          <p:nvPr/>
        </p:nvSpPr>
        <p:spPr>
          <a:xfrm>
            <a:off x="4724400" y="5961256"/>
            <a:ext cx="932763" cy="439544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entry</a:t>
            </a:r>
            <a:endParaRPr lang="en-US" sz="1400" dirty="0"/>
          </a:p>
        </p:txBody>
      </p:sp>
      <p:sp>
        <p:nvSpPr>
          <p:cNvPr id="49" name="Oval 48"/>
          <p:cNvSpPr/>
          <p:nvPr/>
        </p:nvSpPr>
        <p:spPr>
          <a:xfrm>
            <a:off x="3111712" y="4208656"/>
            <a:ext cx="798727" cy="439544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in</a:t>
            </a:r>
            <a:endParaRPr lang="en-US" sz="1400" dirty="0"/>
          </a:p>
        </p:txBody>
      </p:sp>
      <p:sp>
        <p:nvSpPr>
          <p:cNvPr id="50" name="Oval 49"/>
          <p:cNvSpPr/>
          <p:nvPr/>
        </p:nvSpPr>
        <p:spPr>
          <a:xfrm>
            <a:off x="2516098" y="5155016"/>
            <a:ext cx="798727" cy="439544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in</a:t>
            </a:r>
            <a:endParaRPr lang="en-US" sz="1400" dirty="0"/>
          </a:p>
        </p:txBody>
      </p:sp>
      <p:sp>
        <p:nvSpPr>
          <p:cNvPr id="51" name="Oval 50"/>
          <p:cNvSpPr/>
          <p:nvPr/>
        </p:nvSpPr>
        <p:spPr>
          <a:xfrm>
            <a:off x="4191000" y="4212015"/>
            <a:ext cx="798727" cy="439544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dmy</a:t>
            </a:r>
            <a:endParaRPr lang="en-US" sz="1400" dirty="0"/>
          </a:p>
        </p:txBody>
      </p:sp>
      <p:sp>
        <p:nvSpPr>
          <p:cNvPr id="52" name="Oval 51"/>
          <p:cNvSpPr/>
          <p:nvPr/>
        </p:nvSpPr>
        <p:spPr>
          <a:xfrm>
            <a:off x="3600217" y="5155016"/>
            <a:ext cx="798727" cy="439544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dmy</a:t>
            </a:r>
            <a:endParaRPr lang="en-US" sz="1400" dirty="0"/>
          </a:p>
        </p:txBody>
      </p:sp>
      <p:cxnSp>
        <p:nvCxnSpPr>
          <p:cNvPr id="34" name="Curved Connector 33"/>
          <p:cNvCxnSpPr>
            <a:endCxn id="52" idx="4"/>
          </p:cNvCxnSpPr>
          <p:nvPr/>
        </p:nvCxnSpPr>
        <p:spPr>
          <a:xfrm rot="10800000">
            <a:off x="3999582" y="5594560"/>
            <a:ext cx="724819" cy="586468"/>
          </a:xfrm>
          <a:prstGeom prst="curvedConnector2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/>
          <p:cNvCxnSpPr>
            <a:stCxn id="50" idx="6"/>
            <a:endCxn id="52" idx="2"/>
          </p:cNvCxnSpPr>
          <p:nvPr/>
        </p:nvCxnSpPr>
        <p:spPr>
          <a:xfrm>
            <a:off x="3314825" y="5374788"/>
            <a:ext cx="285392" cy="12700"/>
          </a:xfrm>
          <a:prstGeom prst="curvedConnector3">
            <a:avLst>
              <a:gd name="adj1" fmla="val 50000"/>
            </a:avLst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37"/>
          <p:cNvCxnSpPr>
            <a:stCxn id="47" idx="2"/>
            <a:endCxn id="51" idx="4"/>
          </p:cNvCxnSpPr>
          <p:nvPr/>
        </p:nvCxnSpPr>
        <p:spPr>
          <a:xfrm rot="10800000">
            <a:off x="4590364" y="4651559"/>
            <a:ext cx="839154" cy="663380"/>
          </a:xfrm>
          <a:prstGeom prst="curvedConnector2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urved Connector 44"/>
          <p:cNvCxnSpPr>
            <a:stCxn id="49" idx="6"/>
            <a:endCxn id="51" idx="2"/>
          </p:cNvCxnSpPr>
          <p:nvPr/>
        </p:nvCxnSpPr>
        <p:spPr>
          <a:xfrm>
            <a:off x="3910439" y="4428428"/>
            <a:ext cx="280561" cy="3359"/>
          </a:xfrm>
          <a:prstGeom prst="curvedConnector3">
            <a:avLst>
              <a:gd name="adj1" fmla="val 50000"/>
            </a:avLst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urved Connector 52"/>
          <p:cNvCxnSpPr>
            <a:stCxn id="46" idx="2"/>
            <a:endCxn id="44" idx="4"/>
          </p:cNvCxnSpPr>
          <p:nvPr/>
        </p:nvCxnSpPr>
        <p:spPr>
          <a:xfrm rot="10800000">
            <a:off x="5447881" y="3716144"/>
            <a:ext cx="553556" cy="770828"/>
          </a:xfrm>
          <a:prstGeom prst="curvedConnector2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urved Connector 53"/>
          <p:cNvCxnSpPr>
            <a:stCxn id="43" idx="6"/>
            <a:endCxn id="44" idx="2"/>
          </p:cNvCxnSpPr>
          <p:nvPr/>
        </p:nvCxnSpPr>
        <p:spPr>
          <a:xfrm flipV="1">
            <a:off x="4480101" y="3496372"/>
            <a:ext cx="568416" cy="17656"/>
          </a:xfrm>
          <a:prstGeom prst="curvedConnector3">
            <a:avLst>
              <a:gd name="adj1" fmla="val 50000"/>
            </a:avLst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urved Connector 54"/>
          <p:cNvCxnSpPr>
            <a:stCxn id="42" idx="0"/>
            <a:endCxn id="43" idx="0"/>
          </p:cNvCxnSpPr>
          <p:nvPr/>
        </p:nvCxnSpPr>
        <p:spPr>
          <a:xfrm rot="16200000" flipH="1">
            <a:off x="3526623" y="2740141"/>
            <a:ext cx="17656" cy="1090574"/>
          </a:xfrm>
          <a:prstGeom prst="curvedConnector3">
            <a:avLst>
              <a:gd name="adj1" fmla="val -1294744"/>
            </a:avLst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urved Connector 55"/>
          <p:cNvCxnSpPr>
            <a:stCxn id="43" idx="2"/>
          </p:cNvCxnSpPr>
          <p:nvPr/>
        </p:nvCxnSpPr>
        <p:spPr>
          <a:xfrm rot="10800000" flipV="1">
            <a:off x="3511076" y="3514028"/>
            <a:ext cx="170298" cy="694628"/>
          </a:xfrm>
          <a:prstGeom prst="curvedConnector2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urved Connector 56"/>
          <p:cNvCxnSpPr>
            <a:stCxn id="49" idx="2"/>
          </p:cNvCxnSpPr>
          <p:nvPr/>
        </p:nvCxnSpPr>
        <p:spPr>
          <a:xfrm rot="10800000" flipV="1">
            <a:off x="2915462" y="4428428"/>
            <a:ext cx="196250" cy="726588"/>
          </a:xfrm>
          <a:prstGeom prst="curvedConnector2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577901" y="2891356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1</a:t>
            </a:r>
            <a:endParaRPr lang="en-US" sz="2000" dirty="0">
              <a:latin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25226" y="3938443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2</a:t>
            </a:r>
            <a:endParaRPr lang="en-US" sz="2000" dirty="0"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253136" y="4816476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3</a:t>
            </a:r>
            <a:endParaRPr lang="en-US" sz="2000" dirty="0">
              <a:latin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74541" y="5776590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n-lt"/>
              </a:rPr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03116" y="292492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5</a:t>
            </a:r>
            <a:endParaRPr lang="en-US" sz="2000" dirty="0">
              <a:latin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999554" y="3938443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7</a:t>
            </a:r>
            <a:endParaRPr lang="en-US" sz="2000" dirty="0">
              <a:latin typeface="+mn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31867" y="4899109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8</a:t>
            </a:r>
            <a:endParaRPr lang="en-US" sz="2000" dirty="0">
              <a:latin typeface="+mn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614568" y="4816476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9</a:t>
            </a:r>
            <a:endParaRPr lang="en-US" sz="2000" dirty="0">
              <a:latin typeface="+mn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135946" y="3938443"/>
            <a:ext cx="4446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10</a:t>
            </a:r>
            <a:endParaRPr lang="en-US" sz="2000" dirty="0">
              <a:latin typeface="+mn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576144" y="292492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n-lt"/>
              </a:rPr>
              <a:t>6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683208" y="2706690"/>
            <a:ext cx="684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+mn-lt"/>
              </a:rPr>
              <a:t>float</a:t>
            </a:r>
            <a:endParaRPr lang="en-US" sz="2000" b="1" dirty="0">
              <a:latin typeface="+mn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909115" y="2696899"/>
            <a:ext cx="684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+mn-lt"/>
              </a:rPr>
              <a:t>float</a:t>
            </a:r>
            <a:endParaRPr lang="en-US" sz="2000" b="1" dirty="0">
              <a:latin typeface="+mn-lt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286131" y="3676676"/>
            <a:ext cx="6703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+mn-lt"/>
              </a:rPr>
              <a:t>ent1</a:t>
            </a:r>
            <a:endParaRPr lang="en-US" sz="2000" b="1" dirty="0">
              <a:latin typeface="+mn-lt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332220" y="5018156"/>
            <a:ext cx="6703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+mn-lt"/>
              </a:rPr>
              <a:t>ent2</a:t>
            </a:r>
            <a:endParaRPr lang="en-US" sz="2000" b="1" dirty="0">
              <a:latin typeface="+mn-l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712660" y="5959837"/>
            <a:ext cx="6703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+mn-lt"/>
              </a:rPr>
              <a:t>ent3</a:t>
            </a:r>
            <a:endParaRPr lang="en-US" sz="2000" b="1" dirty="0">
              <a:latin typeface="+mn-lt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105478" y="2675233"/>
            <a:ext cx="684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+mn-lt"/>
              </a:rPr>
              <a:t>float</a:t>
            </a:r>
            <a:endParaRPr lang="en-US" sz="2000" b="1" dirty="0">
              <a:latin typeface="+mn-l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398439" y="4023990"/>
            <a:ext cx="684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+mn-lt"/>
              </a:rPr>
              <a:t>float</a:t>
            </a:r>
            <a:endParaRPr lang="en-US" sz="2000" b="1" dirty="0">
              <a:latin typeface="+mn-lt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888970" y="5130274"/>
            <a:ext cx="684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+mn-lt"/>
              </a:rPr>
              <a:t>float</a:t>
            </a:r>
            <a:endParaRPr lang="en-US" sz="2000" b="1" dirty="0">
              <a:latin typeface="+mn-lt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823023" y="4798583"/>
            <a:ext cx="684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+mn-lt"/>
              </a:rPr>
              <a:t>float</a:t>
            </a:r>
            <a:endParaRPr lang="en-US" sz="2000" b="1" dirty="0">
              <a:latin typeface="+mn-lt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421907" y="3837387"/>
            <a:ext cx="684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+mn-lt"/>
              </a:rPr>
              <a:t>float</a:t>
            </a:r>
            <a:endParaRPr lang="en-US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8326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  <p:bldP spid="29" grpId="0"/>
      <p:bldP spid="30" grpId="0"/>
      <p:bldP spid="31" grpId="0"/>
      <p:bldP spid="32" grpId="0"/>
      <p:bldP spid="33" grpId="0"/>
      <p:bldP spid="36" grpId="0"/>
      <p:bldP spid="37" grpId="0"/>
      <p:bldP spid="39" grpId="0"/>
      <p:bldP spid="40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609600"/>
            <a:ext cx="7772400" cy="1143000"/>
          </a:xfrm>
        </p:spPr>
        <p:txBody>
          <a:bodyPr/>
          <a:lstStyle/>
          <a:p>
            <a:r>
              <a:rPr lang="en-US" dirty="0" smtClean="0"/>
              <a:t>Interpreter    vs.      Compiler</a:t>
            </a:r>
            <a:endParaRPr lang="en-US" dirty="0"/>
          </a:p>
        </p:txBody>
      </p:sp>
      <p:sp>
        <p:nvSpPr>
          <p:cNvPr id="34406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84199" y="1981200"/>
            <a:ext cx="3918055" cy="4114800"/>
          </a:xfrm>
        </p:spPr>
        <p:txBody>
          <a:bodyPr/>
          <a:lstStyle/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Conceptually simpler 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“define” the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</a:rPr>
              <a:t>prog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l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ang. </a:t>
            </a:r>
          </a:p>
          <a:p>
            <a:r>
              <a:rPr lang="en-US" sz="2400" dirty="0" smtClean="0"/>
              <a:t>Can provide more specific error report</a:t>
            </a:r>
          </a:p>
          <a:p>
            <a:r>
              <a:rPr lang="en-US" sz="2400" dirty="0">
                <a:solidFill>
                  <a:srgbClr val="0000FF"/>
                </a:solidFill>
              </a:rPr>
              <a:t>Easier to </a:t>
            </a:r>
            <a:r>
              <a:rPr lang="en-US" sz="2400" dirty="0" smtClean="0">
                <a:solidFill>
                  <a:srgbClr val="0000FF"/>
                </a:solidFill>
              </a:rPr>
              <a:t>port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400" dirty="0" smtClean="0">
                <a:solidFill>
                  <a:srgbClr val="FF6600"/>
                </a:solidFill>
              </a:rPr>
              <a:t>Faster response time</a:t>
            </a:r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chemeClr val="bg1">
                    <a:lumMod val="40000"/>
                    <a:lumOff val="60000"/>
                  </a:schemeClr>
                </a:solidFill>
              </a:rPr>
              <a:t>[More secure]</a:t>
            </a:r>
            <a:endParaRPr lang="en-US" sz="2400" dirty="0">
              <a:solidFill>
                <a:schemeClr val="bg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44082" name="Rectangle 18"/>
          <p:cNvSpPr>
            <a:spLocks noGrp="1" noChangeArrowheads="1"/>
          </p:cNvSpPr>
          <p:nvPr>
            <p:ph sz="half" idx="2"/>
          </p:nvPr>
        </p:nvSpPr>
        <p:spPr>
          <a:xfrm>
            <a:off x="4699000" y="1981200"/>
            <a:ext cx="4495800" cy="4114800"/>
          </a:xfrm>
        </p:spPr>
        <p:txBody>
          <a:bodyPr/>
          <a:lstStyle/>
          <a:p>
            <a:r>
              <a:rPr lang="en-US" sz="2400" dirty="0" smtClean="0">
                <a:solidFill>
                  <a:srgbClr val="953735"/>
                </a:solidFill>
              </a:rPr>
              <a:t>How do we know the translation is correct?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Can report errors before input is given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More efficient code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Compilation can be expensive </a:t>
            </a:r>
          </a:p>
          <a:p>
            <a:pPr lvl="1"/>
            <a:r>
              <a:rPr lang="en-US" sz="2200" dirty="0" smtClean="0">
                <a:solidFill>
                  <a:srgbClr val="0000FF"/>
                </a:solidFill>
              </a:rPr>
              <a:t>move computations to compile-time</a:t>
            </a:r>
          </a:p>
          <a:p>
            <a:r>
              <a:rPr lang="en-US" sz="2400" i="1" dirty="0" smtClean="0">
                <a:solidFill>
                  <a:srgbClr val="FF6600"/>
                </a:solidFill>
              </a:rPr>
              <a:t>compile-time + execution-time &lt; interpretation-time </a:t>
            </a:r>
            <a:r>
              <a:rPr lang="en-US" sz="2400" dirty="0" smtClean="0">
                <a:solidFill>
                  <a:srgbClr val="FF6600"/>
                </a:solidFill>
              </a:rPr>
              <a:t>is possible</a:t>
            </a:r>
            <a:endParaRPr lang="en-US" sz="2400" dirty="0">
              <a:solidFill>
                <a:srgbClr val="FF660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4470400" y="1866900"/>
            <a:ext cx="0" cy="4673600"/>
          </a:xfrm>
          <a:prstGeom prst="line">
            <a:avLst/>
          </a:prstGeom>
          <a:noFill/>
          <a:ln w="76200" cap="flat" cmpd="sng" algn="ctr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2BEDF-CE26-D84F-8DEE-6F9199931119}" type="slidenum">
              <a:rPr lang="he-IL" smtClean="0"/>
              <a:pPr/>
              <a:t>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Inherited vs. Synthesized Attributes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Synthesized attributes</a:t>
            </a:r>
          </a:p>
          <a:p>
            <a:pPr lvl="1"/>
            <a:r>
              <a:rPr lang="en-US" dirty="0" smtClean="0"/>
              <a:t>Computed from children of a node</a:t>
            </a:r>
          </a:p>
          <a:p>
            <a:r>
              <a:rPr lang="en-US" dirty="0" smtClean="0"/>
              <a:t>Inherited attributes</a:t>
            </a:r>
          </a:p>
          <a:p>
            <a:pPr lvl="1"/>
            <a:r>
              <a:rPr lang="en-US" dirty="0" smtClean="0"/>
              <a:t>Computed from parents and siblings of a node</a:t>
            </a:r>
          </a:p>
          <a:p>
            <a:pPr lvl="1"/>
            <a:endParaRPr lang="en-US" dirty="0"/>
          </a:p>
          <a:p>
            <a:r>
              <a:rPr lang="en-US" sz="2800" dirty="0" smtClean="0"/>
              <a:t>Attributes of tokens are technically considered as synthesized attributes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90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81</a:t>
            </a:fld>
            <a:endParaRPr lang="en-US"/>
          </a:p>
        </p:txBody>
      </p:sp>
      <p:graphicFrame>
        <p:nvGraphicFramePr>
          <p:cNvPr id="41" name="Table 40"/>
          <p:cNvGraphicFramePr>
            <a:graphicFrameLocks noGrp="1"/>
          </p:cNvGraphicFramePr>
          <p:nvPr>
            <p:extLst/>
          </p:nvPr>
        </p:nvGraphicFramePr>
        <p:xfrm>
          <a:off x="5128491" y="2468773"/>
          <a:ext cx="3637788" cy="24942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22705"/>
                <a:gridCol w="231508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Production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Semantic</a:t>
                      </a:r>
                      <a:r>
                        <a:rPr lang="en-US" baseline="0" dirty="0" smtClean="0"/>
                        <a:t> Rule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 </a:t>
                      </a:r>
                      <a:r>
                        <a:rPr lang="en-US" dirty="0" smtClean="0">
                          <a:sym typeface="Wingdings"/>
                        </a:rPr>
                        <a:t></a:t>
                      </a:r>
                      <a:r>
                        <a:rPr lang="en-US" dirty="0" smtClean="0">
                          <a:sym typeface="Math C"/>
                        </a:rPr>
                        <a:t> T L</a:t>
                      </a:r>
                      <a:r>
                        <a:rPr lang="en-US" baseline="0" dirty="0" smtClean="0">
                          <a:sym typeface="Math C"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L.in = </a:t>
                      </a:r>
                      <a:r>
                        <a:rPr lang="en-US" dirty="0" err="1" smtClean="0"/>
                        <a:t>T.type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 </a:t>
                      </a:r>
                      <a:r>
                        <a:rPr lang="en-US" dirty="0" smtClean="0">
                          <a:sym typeface="Wingdings"/>
                        </a:rPr>
                        <a:t></a:t>
                      </a:r>
                      <a:r>
                        <a:rPr lang="en-US" dirty="0" smtClean="0">
                          <a:sym typeface="Math C"/>
                        </a:rPr>
                        <a:t> </a:t>
                      </a:r>
                      <a:r>
                        <a:rPr lang="en-US" dirty="0" err="1" smtClean="0">
                          <a:sym typeface="Math C"/>
                        </a:rPr>
                        <a:t>int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T.type</a:t>
                      </a:r>
                      <a:r>
                        <a:rPr lang="en-US" dirty="0" smtClean="0"/>
                        <a:t> = integer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 </a:t>
                      </a:r>
                      <a:r>
                        <a:rPr lang="en-US" dirty="0" smtClean="0">
                          <a:sym typeface="Wingdings"/>
                        </a:rPr>
                        <a:t></a:t>
                      </a:r>
                      <a:r>
                        <a:rPr lang="en-US" dirty="0" smtClean="0">
                          <a:sym typeface="Math C"/>
                        </a:rPr>
                        <a:t> float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T.type</a:t>
                      </a:r>
                      <a:r>
                        <a:rPr lang="en-US" dirty="0" smtClean="0"/>
                        <a:t> = float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 </a:t>
                      </a:r>
                      <a:r>
                        <a:rPr lang="en-US" dirty="0" smtClean="0">
                          <a:sym typeface="Wingdings"/>
                        </a:rPr>
                        <a:t></a:t>
                      </a:r>
                      <a:r>
                        <a:rPr lang="en-US" dirty="0" smtClean="0">
                          <a:sym typeface="Math C"/>
                        </a:rPr>
                        <a:t> L1,</a:t>
                      </a:r>
                      <a:r>
                        <a:rPr lang="en-US" baseline="0" dirty="0" smtClean="0">
                          <a:sym typeface="Math C"/>
                        </a:rPr>
                        <a:t> id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L1.in = L.in</a:t>
                      </a:r>
                      <a:r>
                        <a:rPr lang="en-US" baseline="0" dirty="0" smtClean="0"/>
                        <a:t> </a:t>
                      </a:r>
                      <a:br>
                        <a:rPr lang="en-US" baseline="0" dirty="0" smtClean="0"/>
                      </a:br>
                      <a:r>
                        <a:rPr lang="en-US" dirty="0" err="1" smtClean="0"/>
                        <a:t>addType</a:t>
                      </a:r>
                      <a:r>
                        <a:rPr lang="en-US" dirty="0" smtClean="0"/>
                        <a:t>(</a:t>
                      </a:r>
                      <a:r>
                        <a:rPr lang="en-US" dirty="0" err="1" smtClean="0"/>
                        <a:t>id.entry,L.in</a:t>
                      </a:r>
                      <a:r>
                        <a:rPr lang="en-US" dirty="0" smtClean="0"/>
                        <a:t>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 </a:t>
                      </a:r>
                      <a:r>
                        <a:rPr lang="en-US" dirty="0" smtClean="0">
                          <a:sym typeface="Wingdings"/>
                        </a:rPr>
                        <a:t></a:t>
                      </a:r>
                      <a:r>
                        <a:rPr lang="en-US" dirty="0" smtClean="0">
                          <a:sym typeface="Math C"/>
                        </a:rPr>
                        <a:t> 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addType</a:t>
                      </a:r>
                      <a:r>
                        <a:rPr lang="en-US" dirty="0" smtClean="0"/>
                        <a:t>(</a:t>
                      </a:r>
                      <a:r>
                        <a:rPr lang="en-US" dirty="0" err="1" smtClean="0"/>
                        <a:t>id.entry,L.in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8" name="Rounded Rectangle 117"/>
          <p:cNvSpPr/>
          <p:nvPr/>
        </p:nvSpPr>
        <p:spPr>
          <a:xfrm>
            <a:off x="381000" y="2362200"/>
            <a:ext cx="4114800" cy="4343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1961917" y="2514600"/>
            <a:ext cx="685800" cy="43954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D</a:t>
            </a:r>
            <a:endParaRPr lang="en-US" sz="1800" dirty="0"/>
          </a:p>
        </p:txBody>
      </p:sp>
      <p:sp>
        <p:nvSpPr>
          <p:cNvPr id="121" name="Oval 120"/>
          <p:cNvSpPr/>
          <p:nvPr/>
        </p:nvSpPr>
        <p:spPr>
          <a:xfrm>
            <a:off x="646327" y="4495800"/>
            <a:ext cx="912196" cy="43954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float</a:t>
            </a:r>
            <a:endParaRPr lang="en-US" sz="1800" dirty="0"/>
          </a:p>
        </p:txBody>
      </p:sp>
      <p:cxnSp>
        <p:nvCxnSpPr>
          <p:cNvPr id="123" name="Straight Arrow Connector 122"/>
          <p:cNvCxnSpPr>
            <a:stCxn id="119" idx="4"/>
            <a:endCxn id="130" idx="0"/>
          </p:cNvCxnSpPr>
          <p:nvPr/>
        </p:nvCxnSpPr>
        <p:spPr>
          <a:xfrm flipH="1">
            <a:off x="1102425" y="2954144"/>
            <a:ext cx="1202392" cy="5687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>
            <a:stCxn id="130" idx="4"/>
            <a:endCxn id="121" idx="0"/>
          </p:cNvCxnSpPr>
          <p:nvPr/>
        </p:nvCxnSpPr>
        <p:spPr>
          <a:xfrm>
            <a:off x="1102425" y="3962400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Oval 124"/>
          <p:cNvSpPr/>
          <p:nvPr/>
        </p:nvSpPr>
        <p:spPr>
          <a:xfrm>
            <a:off x="3048000" y="3522856"/>
            <a:ext cx="804197" cy="43954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L</a:t>
            </a:r>
            <a:endParaRPr lang="en-US" sz="1800" dirty="0"/>
          </a:p>
        </p:txBody>
      </p:sp>
      <p:sp>
        <p:nvSpPr>
          <p:cNvPr id="126" name="Oval 125"/>
          <p:cNvSpPr/>
          <p:nvPr/>
        </p:nvSpPr>
        <p:spPr>
          <a:xfrm>
            <a:off x="2438400" y="4437256"/>
            <a:ext cx="685800" cy="43954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L</a:t>
            </a:r>
            <a:endParaRPr lang="en-US" sz="1800" dirty="0"/>
          </a:p>
        </p:txBody>
      </p:sp>
      <p:sp>
        <p:nvSpPr>
          <p:cNvPr id="127" name="Oval 126"/>
          <p:cNvSpPr/>
          <p:nvPr/>
        </p:nvSpPr>
        <p:spPr>
          <a:xfrm>
            <a:off x="3505200" y="4495800"/>
            <a:ext cx="685800" cy="43954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id1</a:t>
            </a:r>
            <a:endParaRPr lang="en-US" sz="1050" dirty="0"/>
          </a:p>
        </p:txBody>
      </p:sp>
      <p:cxnSp>
        <p:nvCxnSpPr>
          <p:cNvPr id="128" name="Straight Arrow Connector 127"/>
          <p:cNvCxnSpPr>
            <a:stCxn id="125" idx="4"/>
            <a:endCxn id="126" idx="0"/>
          </p:cNvCxnSpPr>
          <p:nvPr/>
        </p:nvCxnSpPr>
        <p:spPr>
          <a:xfrm flipH="1">
            <a:off x="2781300" y="3962400"/>
            <a:ext cx="668799" cy="4748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>
            <a:stCxn id="125" idx="4"/>
            <a:endCxn id="127" idx="0"/>
          </p:cNvCxnSpPr>
          <p:nvPr/>
        </p:nvCxnSpPr>
        <p:spPr>
          <a:xfrm>
            <a:off x="3450099" y="3962400"/>
            <a:ext cx="398001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Oval 129"/>
          <p:cNvSpPr/>
          <p:nvPr/>
        </p:nvSpPr>
        <p:spPr>
          <a:xfrm>
            <a:off x="609600" y="3522856"/>
            <a:ext cx="985650" cy="43954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T</a:t>
            </a:r>
            <a:endParaRPr lang="en-US" sz="1800" dirty="0"/>
          </a:p>
        </p:txBody>
      </p:sp>
      <p:cxnSp>
        <p:nvCxnSpPr>
          <p:cNvPr id="131" name="Straight Arrow Connector 130"/>
          <p:cNvCxnSpPr>
            <a:stCxn id="119" idx="4"/>
            <a:endCxn id="125" idx="0"/>
          </p:cNvCxnSpPr>
          <p:nvPr/>
        </p:nvCxnSpPr>
        <p:spPr>
          <a:xfrm>
            <a:off x="2304817" y="2954144"/>
            <a:ext cx="1145282" cy="5687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Oval 140"/>
          <p:cNvSpPr/>
          <p:nvPr/>
        </p:nvSpPr>
        <p:spPr>
          <a:xfrm>
            <a:off x="1800148" y="5383616"/>
            <a:ext cx="685800" cy="43954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L</a:t>
            </a:r>
            <a:endParaRPr lang="en-US" sz="1800" dirty="0"/>
          </a:p>
        </p:txBody>
      </p:sp>
      <p:cxnSp>
        <p:nvCxnSpPr>
          <p:cNvPr id="142" name="Straight Arrow Connector 141"/>
          <p:cNvCxnSpPr>
            <a:stCxn id="126" idx="4"/>
            <a:endCxn id="141" idx="0"/>
          </p:cNvCxnSpPr>
          <p:nvPr/>
        </p:nvCxnSpPr>
        <p:spPr>
          <a:xfrm flipH="1">
            <a:off x="2143048" y="4876800"/>
            <a:ext cx="638252" cy="5068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Oval 154"/>
          <p:cNvSpPr/>
          <p:nvPr/>
        </p:nvSpPr>
        <p:spPr>
          <a:xfrm>
            <a:off x="2895600" y="5323767"/>
            <a:ext cx="685800" cy="43954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id2</a:t>
            </a:r>
            <a:endParaRPr lang="en-US" sz="1050" dirty="0"/>
          </a:p>
        </p:txBody>
      </p:sp>
      <p:cxnSp>
        <p:nvCxnSpPr>
          <p:cNvPr id="156" name="Straight Arrow Connector 155"/>
          <p:cNvCxnSpPr>
            <a:stCxn id="126" idx="4"/>
            <a:endCxn id="155" idx="0"/>
          </p:cNvCxnSpPr>
          <p:nvPr/>
        </p:nvCxnSpPr>
        <p:spPr>
          <a:xfrm>
            <a:off x="2781300" y="4876800"/>
            <a:ext cx="457200" cy="4469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Oval 156"/>
          <p:cNvSpPr/>
          <p:nvPr/>
        </p:nvSpPr>
        <p:spPr>
          <a:xfrm>
            <a:off x="2286000" y="6189856"/>
            <a:ext cx="685800" cy="43954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id3</a:t>
            </a:r>
            <a:endParaRPr lang="en-US" sz="1050" dirty="0"/>
          </a:p>
        </p:txBody>
      </p:sp>
      <p:cxnSp>
        <p:nvCxnSpPr>
          <p:cNvPr id="158" name="Straight Arrow Connector 157"/>
          <p:cNvCxnSpPr>
            <a:stCxn id="141" idx="4"/>
            <a:endCxn id="157" idx="0"/>
          </p:cNvCxnSpPr>
          <p:nvPr/>
        </p:nvCxnSpPr>
        <p:spPr>
          <a:xfrm>
            <a:off x="2143048" y="5823160"/>
            <a:ext cx="485852" cy="3666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Rounded Rectangle 167"/>
          <p:cNvSpPr/>
          <p:nvPr/>
        </p:nvSpPr>
        <p:spPr>
          <a:xfrm>
            <a:off x="381000" y="1711647"/>
            <a:ext cx="4114800" cy="57435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float </a:t>
            </a:r>
            <a:r>
              <a:rPr lang="en-US" dirty="0" err="1" smtClean="0">
                <a:solidFill>
                  <a:schemeClr val="tx1"/>
                </a:solidFill>
              </a:rPr>
              <a:t>x,y,z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70" name="Straight Arrow Connector 169"/>
          <p:cNvCxnSpPr>
            <a:stCxn id="130" idx="6"/>
            <a:endCxn id="125" idx="2"/>
          </p:cNvCxnSpPr>
          <p:nvPr/>
        </p:nvCxnSpPr>
        <p:spPr>
          <a:xfrm>
            <a:off x="1595250" y="3742628"/>
            <a:ext cx="1452750" cy="0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>
            <a:stCxn id="125" idx="4"/>
            <a:endCxn id="126" idx="0"/>
          </p:cNvCxnSpPr>
          <p:nvPr/>
        </p:nvCxnSpPr>
        <p:spPr>
          <a:xfrm flipH="1">
            <a:off x="2781300" y="3962400"/>
            <a:ext cx="668799" cy="474856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>
            <a:stCxn id="126" idx="4"/>
            <a:endCxn id="141" idx="0"/>
          </p:cNvCxnSpPr>
          <p:nvPr/>
        </p:nvCxnSpPr>
        <p:spPr>
          <a:xfrm flipH="1">
            <a:off x="2143048" y="4876800"/>
            <a:ext cx="638252" cy="506816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>
            <a:stCxn id="121" idx="0"/>
            <a:endCxn id="130" idx="4"/>
          </p:cNvCxnSpPr>
          <p:nvPr/>
        </p:nvCxnSpPr>
        <p:spPr>
          <a:xfrm flipV="1">
            <a:off x="1102425" y="3962400"/>
            <a:ext cx="0" cy="5334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/>
          <p:cNvCxnSpPr>
            <a:stCxn id="157" idx="0"/>
            <a:endCxn id="141" idx="4"/>
          </p:cNvCxnSpPr>
          <p:nvPr/>
        </p:nvCxnSpPr>
        <p:spPr>
          <a:xfrm flipH="1" flipV="1">
            <a:off x="2143048" y="5823160"/>
            <a:ext cx="485852" cy="366696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/>
          <p:cNvCxnSpPr>
            <a:stCxn id="155" idx="0"/>
            <a:endCxn id="126" idx="4"/>
          </p:cNvCxnSpPr>
          <p:nvPr/>
        </p:nvCxnSpPr>
        <p:spPr>
          <a:xfrm flipH="1" flipV="1">
            <a:off x="2781300" y="4876800"/>
            <a:ext cx="457200" cy="446967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>
            <a:stCxn id="127" idx="0"/>
            <a:endCxn id="125" idx="4"/>
          </p:cNvCxnSpPr>
          <p:nvPr/>
        </p:nvCxnSpPr>
        <p:spPr>
          <a:xfrm flipH="1" flipV="1">
            <a:off x="3450099" y="3962400"/>
            <a:ext cx="398001" cy="5334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TextBox 188"/>
          <p:cNvSpPr txBox="1"/>
          <p:nvPr/>
        </p:nvSpPr>
        <p:spPr>
          <a:xfrm>
            <a:off x="477735" y="3186901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float</a:t>
            </a:r>
            <a:endParaRPr lang="en-US" sz="1800" dirty="0">
              <a:latin typeface="+mn-lt"/>
            </a:endParaRPr>
          </a:p>
        </p:txBody>
      </p:sp>
      <p:sp>
        <p:nvSpPr>
          <p:cNvPr id="190" name="TextBox 189"/>
          <p:cNvSpPr txBox="1"/>
          <p:nvPr/>
        </p:nvSpPr>
        <p:spPr>
          <a:xfrm>
            <a:off x="3356808" y="315352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float</a:t>
            </a:r>
            <a:endParaRPr lang="en-US" sz="1800" dirty="0">
              <a:latin typeface="+mn-lt"/>
            </a:endParaRPr>
          </a:p>
        </p:txBody>
      </p:sp>
      <p:sp>
        <p:nvSpPr>
          <p:cNvPr id="191" name="TextBox 190"/>
          <p:cNvSpPr txBox="1"/>
          <p:nvPr/>
        </p:nvSpPr>
        <p:spPr>
          <a:xfrm>
            <a:off x="2252768" y="4126468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float</a:t>
            </a:r>
            <a:endParaRPr lang="en-US" sz="1800" dirty="0">
              <a:latin typeface="+mn-lt"/>
            </a:endParaRPr>
          </a:p>
        </p:txBody>
      </p:sp>
      <p:sp>
        <p:nvSpPr>
          <p:cNvPr id="192" name="TextBox 191"/>
          <p:cNvSpPr txBox="1"/>
          <p:nvPr/>
        </p:nvSpPr>
        <p:spPr>
          <a:xfrm>
            <a:off x="1624070" y="5044845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float</a:t>
            </a:r>
            <a:endParaRPr lang="en-US" sz="1800" dirty="0">
              <a:latin typeface="+mn-lt"/>
            </a:endParaRPr>
          </a:p>
        </p:txBody>
      </p:sp>
      <p:grpSp>
        <p:nvGrpSpPr>
          <p:cNvPr id="198" name="Group 197"/>
          <p:cNvGrpSpPr/>
          <p:nvPr/>
        </p:nvGrpSpPr>
        <p:grpSpPr>
          <a:xfrm>
            <a:off x="5227578" y="5562600"/>
            <a:ext cx="2037682" cy="369332"/>
            <a:chOff x="5105400" y="5793515"/>
            <a:chExt cx="2037682" cy="369332"/>
          </a:xfrm>
        </p:grpSpPr>
        <p:cxnSp>
          <p:nvCxnSpPr>
            <p:cNvPr id="193" name="Straight Arrow Connector 192"/>
            <p:cNvCxnSpPr/>
            <p:nvPr/>
          </p:nvCxnSpPr>
          <p:spPr>
            <a:xfrm>
              <a:off x="5105400" y="5978181"/>
              <a:ext cx="914400" cy="0"/>
            </a:xfrm>
            <a:prstGeom prst="straightConnector1">
              <a:avLst/>
            </a:prstGeom>
            <a:ln w="508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TextBox 195"/>
            <p:cNvSpPr txBox="1"/>
            <p:nvPr/>
          </p:nvSpPr>
          <p:spPr>
            <a:xfrm>
              <a:off x="6096000" y="5793515"/>
              <a:ext cx="1047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inherited</a:t>
              </a:r>
              <a:endParaRPr lang="en-US" dirty="0"/>
            </a:p>
          </p:txBody>
        </p:sp>
      </p:grpSp>
      <p:grpSp>
        <p:nvGrpSpPr>
          <p:cNvPr id="199" name="Group 198"/>
          <p:cNvGrpSpPr/>
          <p:nvPr/>
        </p:nvGrpSpPr>
        <p:grpSpPr>
          <a:xfrm>
            <a:off x="5227578" y="6029153"/>
            <a:ext cx="2316222" cy="369332"/>
            <a:chOff x="5105400" y="6260068"/>
            <a:chExt cx="2316222" cy="369332"/>
          </a:xfrm>
        </p:grpSpPr>
        <p:cxnSp>
          <p:nvCxnSpPr>
            <p:cNvPr id="195" name="Straight Arrow Connector 194"/>
            <p:cNvCxnSpPr/>
            <p:nvPr/>
          </p:nvCxnSpPr>
          <p:spPr>
            <a:xfrm>
              <a:off x="5105400" y="6444734"/>
              <a:ext cx="914400" cy="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TextBox 196"/>
            <p:cNvSpPr txBox="1"/>
            <p:nvPr/>
          </p:nvSpPr>
          <p:spPr>
            <a:xfrm>
              <a:off x="6105236" y="6260068"/>
              <a:ext cx="13163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synthesized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0907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/>
      <p:bldP spid="190" grpId="0"/>
      <p:bldP spid="191" grpId="0"/>
      <p:bldP spid="19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S-attributed Grammars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Special class of attribute grammars </a:t>
            </a:r>
          </a:p>
          <a:p>
            <a:r>
              <a:rPr lang="en-US" dirty="0" smtClean="0"/>
              <a:t>Only uses synthesized attributes (S-attributed)</a:t>
            </a:r>
          </a:p>
          <a:p>
            <a:r>
              <a:rPr lang="en-US" dirty="0" smtClean="0"/>
              <a:t>No use of inherited attributes</a:t>
            </a:r>
          </a:p>
          <a:p>
            <a:endParaRPr lang="en-US" dirty="0"/>
          </a:p>
          <a:p>
            <a:r>
              <a:rPr lang="en-US" dirty="0" smtClean="0"/>
              <a:t>Can be computed by any bottom-up parser during parsing</a:t>
            </a:r>
          </a:p>
          <a:p>
            <a:r>
              <a:rPr lang="en-US" dirty="0" smtClean="0"/>
              <a:t>Attributes can be stored on the parsing stack</a:t>
            </a:r>
          </a:p>
          <a:p>
            <a:r>
              <a:rPr lang="en-US" dirty="0" smtClean="0"/>
              <a:t>Reduce operation computes the (synthesized) attribute from attributes of children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9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L-attributed grammars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L-attributed attribute grammar when every attribute in a production A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>
                <a:sym typeface="Math C"/>
              </a:rPr>
              <a:t> X1…</a:t>
            </a:r>
            <a:r>
              <a:rPr lang="en-US" dirty="0" err="1" smtClean="0">
                <a:sym typeface="Math C"/>
              </a:rPr>
              <a:t>Xn</a:t>
            </a:r>
            <a:r>
              <a:rPr lang="en-US" dirty="0" smtClean="0">
                <a:sym typeface="Math C"/>
              </a:rPr>
              <a:t> is</a:t>
            </a:r>
          </a:p>
          <a:p>
            <a:pPr lvl="1"/>
            <a:r>
              <a:rPr lang="en-US" dirty="0" smtClean="0"/>
              <a:t>A synthesized attribute, or</a:t>
            </a:r>
          </a:p>
          <a:p>
            <a:pPr lvl="1"/>
            <a:r>
              <a:rPr lang="en-US" dirty="0" smtClean="0"/>
              <a:t>An inherited attribute of </a:t>
            </a:r>
            <a:r>
              <a:rPr lang="en-US" dirty="0" err="1" smtClean="0"/>
              <a:t>Xj</a:t>
            </a:r>
            <a:r>
              <a:rPr lang="en-US" dirty="0" smtClean="0"/>
              <a:t>, 1 &lt;= j &lt;=n that only depends on </a:t>
            </a:r>
          </a:p>
          <a:p>
            <a:pPr lvl="2"/>
            <a:r>
              <a:rPr lang="en-US" dirty="0" smtClean="0"/>
              <a:t>Attributes of X1…Xj-1 to the left of </a:t>
            </a:r>
            <a:r>
              <a:rPr lang="en-US" dirty="0" err="1" smtClean="0"/>
              <a:t>Xj</a:t>
            </a:r>
            <a:r>
              <a:rPr lang="en-US" dirty="0" smtClean="0"/>
              <a:t>, or</a:t>
            </a:r>
          </a:p>
          <a:p>
            <a:pPr lvl="2"/>
            <a:r>
              <a:rPr lang="en-US" dirty="0" smtClean="0"/>
              <a:t>Inherited attributes of A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9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4BA82-A5E5-8544-88A7-D3F1A0A472A7}" type="slidenum">
              <a:rPr lang="he-IL" smtClean="0"/>
              <a:pPr/>
              <a:t>84</a:t>
            </a:fld>
            <a:endParaRPr lang="en-US"/>
          </a:p>
        </p:txBody>
      </p:sp>
      <p:pic>
        <p:nvPicPr>
          <p:cNvPr id="7" name="Picture 6" descr="parlimentary_paper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81" y="1740296"/>
            <a:ext cx="7366000" cy="2540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01676" y="5381977"/>
            <a:ext cx="74465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chemeClr val="tx2"/>
                </a:solidFill>
                <a:latin typeface="+mn-lt"/>
              </a:rPr>
              <a:t>Intermediate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35208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</a:t>
            </a:r>
            <a:r>
              <a:rPr lang="en-US" dirty="0" smtClean="0"/>
              <a:t>hree-</a:t>
            </a:r>
            <a:r>
              <a:rPr lang="en-US" b="1" dirty="0" smtClean="0"/>
              <a:t>A</a:t>
            </a:r>
            <a:r>
              <a:rPr lang="en-US" dirty="0" smtClean="0"/>
              <a:t>ddress </a:t>
            </a:r>
            <a:r>
              <a:rPr lang="en-US" b="1" dirty="0" smtClean="0"/>
              <a:t>C</a:t>
            </a:r>
            <a:r>
              <a:rPr lang="en-US" dirty="0" smtClean="0"/>
              <a:t>ode IR</a:t>
            </a:r>
            <a:endParaRPr lang="he-IL" dirty="0"/>
          </a:p>
        </p:txBody>
      </p:sp>
      <p:sp>
        <p:nvSpPr>
          <p:cNvPr id="9" name="מציין מיקום תוכן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popular form of IR</a:t>
            </a:r>
          </a:p>
          <a:p>
            <a:r>
              <a:rPr lang="en-US" dirty="0" smtClean="0"/>
              <a:t>High-level assembly where instructions have at most three operands</a:t>
            </a:r>
            <a:endParaRPr lang="he-IL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85</a:t>
            </a:fld>
            <a:endParaRPr lang="he-IL" dirty="0"/>
          </a:p>
        </p:txBody>
      </p:sp>
      <p:pic>
        <p:nvPicPr>
          <p:cNvPr id="10" name="Picture 4" descr="https://encrypted-tbn1.gstatic.com/images?q=tbn:ANd9GcT_NfumM0CT3olSnj8P0F5INlshvqY2YBtmbQ6uuo4WHSpnX_f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4940" y="134146"/>
            <a:ext cx="1152128" cy="149465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920372" y="1556792"/>
            <a:ext cx="1101264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 rtl="0"/>
            <a:r>
              <a:rPr lang="en-US" dirty="0" smtClean="0"/>
              <a:t>Chapter 8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67475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/>
              <a:t>Variable assignments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4320480"/>
          </a:xfrm>
        </p:spPr>
        <p:txBody>
          <a:bodyPr>
            <a:normAutofit/>
          </a:bodyPr>
          <a:lstStyle/>
          <a:p>
            <a:r>
              <a:rPr lang="en-US" dirty="0" err="1" smtClean="0"/>
              <a:t>var</a:t>
            </a:r>
            <a:r>
              <a:rPr lang="en-US" dirty="0" smtClean="0"/>
              <a:t> = constant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;</a:t>
            </a:r>
            <a:endParaRPr lang="en-US" dirty="0" smtClean="0"/>
          </a:p>
          <a:p>
            <a:r>
              <a:rPr lang="en-US" dirty="0" smtClean="0"/>
              <a:t>var</a:t>
            </a:r>
            <a:r>
              <a:rPr lang="en-US" baseline="-25000" dirty="0" smtClean="0"/>
              <a:t>1</a:t>
            </a:r>
            <a:r>
              <a:rPr lang="en-US" dirty="0" smtClean="0"/>
              <a:t> = var</a:t>
            </a:r>
            <a:r>
              <a:rPr lang="en-US" baseline="-25000" dirty="0" smtClean="0"/>
              <a:t>2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;</a:t>
            </a:r>
            <a:endParaRPr lang="en-US" baseline="-25000" dirty="0" smtClean="0"/>
          </a:p>
          <a:p>
            <a:r>
              <a:rPr lang="en-US" dirty="0" smtClean="0"/>
              <a:t>var</a:t>
            </a:r>
            <a:r>
              <a:rPr lang="en-US" baseline="-25000" dirty="0" smtClean="0"/>
              <a:t>1</a:t>
            </a:r>
            <a:r>
              <a:rPr lang="en-US" dirty="0" smtClean="0"/>
              <a:t> = var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b="1" dirty="0" smtClean="0"/>
              <a:t>op</a:t>
            </a:r>
            <a:r>
              <a:rPr lang="en-US" dirty="0" smtClean="0"/>
              <a:t> var</a:t>
            </a:r>
            <a:r>
              <a:rPr lang="en-US" baseline="-25000" dirty="0" smtClean="0"/>
              <a:t>3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;</a:t>
            </a:r>
            <a:endParaRPr lang="en-US" baseline="-25000" dirty="0" smtClean="0"/>
          </a:p>
          <a:p>
            <a:r>
              <a:rPr lang="en-US" dirty="0" smtClean="0"/>
              <a:t>var</a:t>
            </a:r>
            <a:r>
              <a:rPr lang="en-US" baseline="-25000" dirty="0" smtClean="0"/>
              <a:t>1</a:t>
            </a:r>
            <a:r>
              <a:rPr lang="en-US" dirty="0" smtClean="0"/>
              <a:t> = constant </a:t>
            </a:r>
            <a:r>
              <a:rPr lang="en-US" b="1" dirty="0" smtClean="0"/>
              <a:t>op</a:t>
            </a:r>
            <a:r>
              <a:rPr lang="en-US" dirty="0" smtClean="0"/>
              <a:t> var</a:t>
            </a:r>
            <a:r>
              <a:rPr lang="en-US" baseline="-25000" dirty="0" smtClean="0"/>
              <a:t>2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;</a:t>
            </a:r>
            <a:endParaRPr lang="en-US" baseline="-25000" dirty="0" smtClean="0"/>
          </a:p>
          <a:p>
            <a:r>
              <a:rPr lang="en-US" dirty="0" smtClean="0"/>
              <a:t>var</a:t>
            </a:r>
            <a:r>
              <a:rPr lang="en-US" baseline="-25000" dirty="0" smtClean="0"/>
              <a:t>1</a:t>
            </a:r>
            <a:r>
              <a:rPr lang="en-US" dirty="0" smtClean="0"/>
              <a:t> = var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b="1" dirty="0" smtClean="0"/>
              <a:t>op</a:t>
            </a:r>
            <a:r>
              <a:rPr lang="en-US" dirty="0" smtClean="0"/>
              <a:t> constant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;</a:t>
            </a:r>
            <a:endParaRPr lang="en-US" dirty="0" smtClean="0"/>
          </a:p>
          <a:p>
            <a:r>
              <a:rPr lang="en-US" dirty="0" err="1" smtClean="0"/>
              <a:t>var</a:t>
            </a:r>
            <a:r>
              <a:rPr lang="en-US" dirty="0" smtClean="0"/>
              <a:t> = constant</a:t>
            </a:r>
            <a:r>
              <a:rPr lang="en-US" baseline="-25000" dirty="0" smtClean="0"/>
              <a:t>1</a:t>
            </a:r>
            <a:r>
              <a:rPr lang="en-US" dirty="0" smtClean="0"/>
              <a:t> </a:t>
            </a:r>
            <a:r>
              <a:rPr lang="en-US" b="1" dirty="0" smtClean="0"/>
              <a:t>op</a:t>
            </a:r>
            <a:r>
              <a:rPr lang="en-US" dirty="0" smtClean="0"/>
              <a:t> constant</a:t>
            </a:r>
            <a:r>
              <a:rPr lang="en-US" baseline="-25000" dirty="0" smtClean="0"/>
              <a:t>2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;</a:t>
            </a:r>
            <a:endParaRPr lang="en-US" baseline="-25000" dirty="0" smtClean="0"/>
          </a:p>
          <a:p>
            <a:r>
              <a:rPr lang="en-US" dirty="0" smtClean="0"/>
              <a:t>Permitted operators are </a:t>
            </a:r>
            <a:r>
              <a:rPr lang="en-US" b="1" dirty="0" smtClean="0"/>
              <a:t>+, -, *, /, %</a:t>
            </a:r>
            <a:endParaRPr lang="he-IL" baseline="-2500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86</a:t>
            </a:fld>
            <a:endParaRPr lang="he-IL" dirty="0"/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5823857" y="1236030"/>
            <a:ext cx="3156857" cy="1328023"/>
          </a:xfrm>
          <a:prstGeom prst="wedgeRoundRectCallout">
            <a:avLst>
              <a:gd name="adj1" fmla="val -40298"/>
              <a:gd name="adj2" fmla="val 66006"/>
              <a:gd name="adj3" fmla="val 16667"/>
            </a:avLst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atin typeface="+mn-lt"/>
              </a:rPr>
              <a:t>In the </a:t>
            </a:r>
            <a:r>
              <a:rPr lang="en-US" dirty="0" err="1" smtClean="0">
                <a:latin typeface="+mn-lt"/>
              </a:rPr>
              <a:t>impl</a:t>
            </a:r>
            <a:r>
              <a:rPr lang="en-US" dirty="0" smtClean="0">
                <a:latin typeface="+mn-lt"/>
              </a:rPr>
              <a:t>. </a:t>
            </a:r>
            <a:r>
              <a:rPr lang="en-US" dirty="0" err="1" smtClean="0">
                <a:latin typeface="+mn-lt"/>
              </a:rPr>
              <a:t>var</a:t>
            </a:r>
            <a:r>
              <a:rPr lang="en-US" dirty="0" smtClean="0">
                <a:latin typeface="+mn-lt"/>
              </a:rPr>
              <a:t> is replaced by a pointer to the symbol table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6" name="Rounded Rectangular Callout 5"/>
          <p:cNvSpPr/>
          <p:nvPr/>
        </p:nvSpPr>
        <p:spPr bwMode="auto">
          <a:xfrm>
            <a:off x="5823856" y="2928257"/>
            <a:ext cx="3156857" cy="1328023"/>
          </a:xfrm>
          <a:prstGeom prst="wedgeRoundRectCallout">
            <a:avLst>
              <a:gd name="adj1" fmla="val -38919"/>
              <a:gd name="adj2" fmla="val 66006"/>
              <a:gd name="adj3" fmla="val 16667"/>
            </a:avLst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atin typeface="+mn-lt"/>
              </a:rPr>
              <a:t>A </a:t>
            </a:r>
            <a:r>
              <a:rPr lang="en-US" smtClean="0">
                <a:latin typeface="+mn-lt"/>
              </a:rPr>
              <a:t>compiler-generated temporary </a:t>
            </a:r>
            <a:r>
              <a:rPr lang="en-US" dirty="0" smtClean="0">
                <a:latin typeface="+mn-lt"/>
              </a:rPr>
              <a:t>can be </a:t>
            </a:r>
            <a:r>
              <a:rPr lang="en-US" smtClean="0">
                <a:latin typeface="+mn-lt"/>
              </a:rPr>
              <a:t>used instead of a </a:t>
            </a:r>
            <a:r>
              <a:rPr lang="en-US" dirty="0" err="1" smtClean="0">
                <a:latin typeface="+mn-lt"/>
              </a:rPr>
              <a:t>var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388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29355" y="0"/>
            <a:ext cx="7772400" cy="1143000"/>
          </a:xfrm>
        </p:spPr>
        <p:txBody>
          <a:bodyPr/>
          <a:lstStyle/>
          <a:p>
            <a:r>
              <a:rPr lang="en-US" dirty="0" smtClean="0"/>
              <a:t>Control flow </a:t>
            </a:r>
            <a:r>
              <a:rPr lang="en-US" dirty="0"/>
              <a:t>instructions</a:t>
            </a:r>
          </a:p>
        </p:txBody>
      </p:sp>
      <p:sp>
        <p:nvSpPr>
          <p:cNvPr id="647171" name="Rectangle 3"/>
          <p:cNvSpPr>
            <a:spLocks noGrp="1" noChangeArrowheads="1"/>
          </p:cNvSpPr>
          <p:nvPr>
            <p:ph idx="1"/>
          </p:nvPr>
        </p:nvSpPr>
        <p:spPr>
          <a:xfrm>
            <a:off x="395111" y="1238015"/>
            <a:ext cx="8551333" cy="4114800"/>
          </a:xfrm>
        </p:spPr>
        <p:txBody>
          <a:bodyPr>
            <a:noAutofit/>
          </a:bodyPr>
          <a:lstStyle/>
          <a:p>
            <a:r>
              <a:rPr lang="en-US" sz="2800" dirty="0"/>
              <a:t>Label </a:t>
            </a:r>
            <a:r>
              <a:rPr lang="en-US" sz="2800" dirty="0" smtClean="0"/>
              <a:t>introduction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		</a:t>
            </a:r>
            <a:r>
              <a:rPr lang="en-US" sz="2800" b="1" dirty="0" smtClean="0">
                <a:latin typeface="Courier New" pitchFamily="49" charset="0"/>
                <a:cs typeface="Courier New" pitchFamily="49" charset="0"/>
              </a:rPr>
              <a:t>_</a:t>
            </a:r>
            <a:r>
              <a:rPr lang="en-US" sz="2800" b="1" dirty="0" err="1" smtClean="0">
                <a:latin typeface="Courier New" pitchFamily="49" charset="0"/>
                <a:cs typeface="Courier New" pitchFamily="49" charset="0"/>
              </a:rPr>
              <a:t>label_name</a:t>
            </a:r>
            <a:r>
              <a:rPr lang="en-US" sz="2800" b="1" dirty="0" smtClean="0">
                <a:latin typeface="Courier New" pitchFamily="49" charset="0"/>
                <a:cs typeface="Courier New" pitchFamily="49" charset="0"/>
              </a:rPr>
              <a:t>:</a:t>
            </a:r>
            <a:br>
              <a:rPr lang="en-US" sz="2800" b="1" dirty="0" smtClean="0">
                <a:latin typeface="Courier New" pitchFamily="49" charset="0"/>
                <a:cs typeface="Courier New" pitchFamily="49" charset="0"/>
              </a:rPr>
            </a:br>
            <a:r>
              <a:rPr lang="en-US" sz="2800" dirty="0" smtClean="0"/>
              <a:t>Indicates a point in the code that can be jumped to</a:t>
            </a:r>
          </a:p>
          <a:p>
            <a:r>
              <a:rPr lang="en-US" sz="2800" dirty="0" smtClean="0"/>
              <a:t>Unconditional </a:t>
            </a:r>
            <a:r>
              <a:rPr lang="en-US" sz="2800" dirty="0"/>
              <a:t>jump: go to </a:t>
            </a:r>
            <a:r>
              <a:rPr lang="en-US" sz="2800" dirty="0" smtClean="0"/>
              <a:t>instruction following label </a:t>
            </a:r>
            <a:r>
              <a:rPr lang="en-US" sz="2800" dirty="0"/>
              <a:t>L</a:t>
            </a:r>
            <a:br>
              <a:rPr lang="en-US" sz="2800" dirty="0"/>
            </a:br>
            <a:r>
              <a:rPr lang="en-US" sz="2800" dirty="0"/>
              <a:t>		</a:t>
            </a:r>
            <a:r>
              <a:rPr lang="en-US" sz="2800" b="1" dirty="0" err="1" smtClean="0">
                <a:latin typeface="Courier New" pitchFamily="49" charset="0"/>
                <a:cs typeface="Courier New" pitchFamily="49" charset="0"/>
              </a:rPr>
              <a:t>Goto</a:t>
            </a:r>
            <a:r>
              <a:rPr lang="en-US" sz="2800" b="1" dirty="0" smtClean="0">
                <a:latin typeface="Courier New" pitchFamily="49" charset="0"/>
                <a:cs typeface="Courier New" pitchFamily="49" charset="0"/>
              </a:rPr>
              <a:t> L;</a:t>
            </a:r>
            <a:endParaRPr lang="en-US" sz="2800" b="1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2800" dirty="0"/>
              <a:t>Conditional jump: test condition variable </a:t>
            </a:r>
            <a:r>
              <a:rPr lang="en-US" sz="2800" dirty="0" smtClean="0"/>
              <a:t>t;</a:t>
            </a:r>
            <a:br>
              <a:rPr lang="en-US" sz="2800" dirty="0" smtClean="0"/>
            </a:br>
            <a:r>
              <a:rPr lang="en-US" sz="2800" dirty="0" smtClean="0"/>
              <a:t>if 0, </a:t>
            </a:r>
            <a:r>
              <a:rPr lang="en-US" sz="2800" dirty="0"/>
              <a:t>jump to label L</a:t>
            </a:r>
            <a:br>
              <a:rPr lang="en-US" sz="2800" dirty="0"/>
            </a:br>
            <a:r>
              <a:rPr lang="en-US" sz="2800" dirty="0"/>
              <a:t>		</a:t>
            </a:r>
            <a:r>
              <a:rPr lang="en-US" sz="2800" b="1" dirty="0" err="1" smtClean="0">
                <a:latin typeface="Courier New" pitchFamily="49" charset="0"/>
                <a:cs typeface="Courier New" pitchFamily="49" charset="0"/>
              </a:rPr>
              <a:t>IfZ</a:t>
            </a:r>
            <a:r>
              <a:rPr lang="en-US" sz="2800" b="1" dirty="0" smtClean="0">
                <a:latin typeface="Courier New" pitchFamily="49" charset="0"/>
                <a:cs typeface="Courier New" pitchFamily="49" charset="0"/>
              </a:rPr>
              <a:t> t </a:t>
            </a:r>
            <a:r>
              <a:rPr lang="en-US" sz="2800" b="1" dirty="0" err="1" smtClean="0">
                <a:latin typeface="Courier New" pitchFamily="49" charset="0"/>
                <a:cs typeface="Courier New" pitchFamily="49" charset="0"/>
              </a:rPr>
              <a:t>Goto</a:t>
            </a:r>
            <a:r>
              <a:rPr lang="en-US" sz="2800" b="1" dirty="0" smtClean="0">
                <a:latin typeface="Courier New" pitchFamily="49" charset="0"/>
                <a:cs typeface="Courier New" pitchFamily="49" charset="0"/>
              </a:rPr>
              <a:t> L;</a:t>
            </a:r>
          </a:p>
          <a:p>
            <a:r>
              <a:rPr lang="en-US" sz="2800" dirty="0" smtClean="0">
                <a:cs typeface="Courier New" pitchFamily="49" charset="0"/>
              </a:rPr>
              <a:t>Similarly</a:t>
            </a:r>
            <a:r>
              <a:rPr lang="en-US" sz="2800" dirty="0" smtClean="0"/>
              <a:t> : test condition variable t;</a:t>
            </a:r>
            <a:br>
              <a:rPr lang="en-US" sz="2800" dirty="0" smtClean="0"/>
            </a:br>
            <a:r>
              <a:rPr lang="en-US" sz="2800" dirty="0" smtClean="0"/>
              <a:t>if not zero, jump to label L</a:t>
            </a:r>
            <a:br>
              <a:rPr lang="en-US" sz="2800" dirty="0" smtClean="0"/>
            </a:br>
            <a:r>
              <a:rPr lang="en-US" sz="2800" dirty="0" smtClean="0"/>
              <a:t>		</a:t>
            </a:r>
            <a:r>
              <a:rPr lang="en-US" sz="2800" b="1" dirty="0" err="1" smtClean="0">
                <a:latin typeface="Courier New" pitchFamily="49" charset="0"/>
                <a:cs typeface="Courier New" pitchFamily="49" charset="0"/>
              </a:rPr>
              <a:t>IfNZ</a:t>
            </a:r>
            <a:r>
              <a:rPr lang="en-US" sz="2800" b="1" dirty="0" smtClean="0">
                <a:latin typeface="Courier New" pitchFamily="49" charset="0"/>
                <a:cs typeface="Courier New" pitchFamily="49" charset="0"/>
              </a:rPr>
              <a:t> t </a:t>
            </a:r>
            <a:r>
              <a:rPr lang="en-US" sz="2800" b="1" dirty="0" err="1" smtClean="0">
                <a:latin typeface="Courier New" pitchFamily="49" charset="0"/>
                <a:cs typeface="Courier New" pitchFamily="49" charset="0"/>
              </a:rPr>
              <a:t>Goto</a:t>
            </a:r>
            <a:r>
              <a:rPr lang="en-US" sz="2800" b="1" dirty="0" smtClean="0">
                <a:latin typeface="Courier New" pitchFamily="49" charset="0"/>
                <a:cs typeface="Courier New" pitchFamily="49" charset="0"/>
              </a:rPr>
              <a:t> L;</a:t>
            </a:r>
          </a:p>
        </p:txBody>
      </p:sp>
      <p:sp>
        <p:nvSpPr>
          <p:cNvPr id="5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8676456" y="6492875"/>
            <a:ext cx="467544" cy="365125"/>
          </a:xfrm>
        </p:spPr>
        <p:txBody>
          <a:bodyPr/>
          <a:lstStyle/>
          <a:p>
            <a:fld id="{DAF22AC9-109E-4E4D-92F9-530E51D9A3A2}" type="slidenum">
              <a:rPr lang="he-IL" smtClean="0"/>
              <a:pPr/>
              <a:t>87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08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732837" y="0"/>
            <a:ext cx="7772400" cy="1143000"/>
          </a:xfrm>
        </p:spPr>
        <p:txBody>
          <a:bodyPr/>
          <a:lstStyle/>
          <a:p>
            <a:r>
              <a:rPr lang="en-US" dirty="0" smtClean="0"/>
              <a:t>Procedures / Functions </a:t>
            </a:r>
            <a:endParaRPr lang="en-US" dirty="0"/>
          </a:p>
        </p:txBody>
      </p:sp>
      <p:sp>
        <p:nvSpPr>
          <p:cNvPr id="648195" name="Rectangle 3"/>
          <p:cNvSpPr>
            <a:spLocks noGrp="1" noChangeArrowheads="1"/>
          </p:cNvSpPr>
          <p:nvPr>
            <p:ph idx="1"/>
          </p:nvPr>
        </p:nvSpPr>
        <p:spPr>
          <a:xfrm>
            <a:off x="732837" y="1247423"/>
            <a:ext cx="7772400" cy="4114800"/>
          </a:xfrm>
        </p:spPr>
        <p:txBody>
          <a:bodyPr>
            <a:noAutofit/>
          </a:bodyPr>
          <a:lstStyle/>
          <a:p>
            <a:r>
              <a:rPr lang="en-US" sz="2800" dirty="0" smtClean="0"/>
              <a:t>A procedure call instruction </a:t>
            </a:r>
            <a:r>
              <a:rPr lang="en-US" sz="2800" b="1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pushes</a:t>
            </a:r>
            <a:r>
              <a:rPr lang="en-US" sz="280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smtClean="0"/>
              <a:t>arguments to stack and </a:t>
            </a:r>
            <a:r>
              <a:rPr lang="en-US" sz="2800" b="1" dirty="0" smtClean="0">
                <a:solidFill>
                  <a:srgbClr val="1A8CFF"/>
                </a:solidFill>
              </a:rPr>
              <a:t>jumps</a:t>
            </a:r>
            <a:r>
              <a:rPr lang="en-US" sz="2800" dirty="0" smtClean="0"/>
              <a:t> to the function label</a:t>
            </a:r>
            <a:br>
              <a:rPr lang="en-US" sz="2800" dirty="0" smtClean="0"/>
            </a:br>
            <a:r>
              <a:rPr lang="en-US" sz="2800" dirty="0" smtClean="0"/>
              <a:t>A statement </a:t>
            </a:r>
            <a:r>
              <a:rPr lang="en-US" sz="2800" b="1" dirty="0" smtClean="0">
                <a:latin typeface="Courier New" pitchFamily="49" charset="0"/>
                <a:cs typeface="Courier New" pitchFamily="49" charset="0"/>
              </a:rPr>
              <a:t>x=f(a1,…,an); </a:t>
            </a:r>
            <a:r>
              <a:rPr lang="en-US" sz="2800" dirty="0" smtClean="0"/>
              <a:t>looks like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	</a:t>
            </a:r>
            <a:r>
              <a:rPr lang="en-US" sz="2800" b="1" dirty="0" smtClean="0">
                <a:latin typeface="Courier New" pitchFamily="49" charset="0"/>
                <a:cs typeface="Courier New" pitchFamily="49" charset="0"/>
              </a:rPr>
              <a:t>Push a1; …</a:t>
            </a:r>
            <a:r>
              <a:rPr lang="en-US" sz="28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800" b="1" dirty="0" smtClean="0">
                <a:latin typeface="Courier New" pitchFamily="49" charset="0"/>
                <a:cs typeface="Courier New" pitchFamily="49" charset="0"/>
              </a:rPr>
              <a:t>Push an;</a:t>
            </a:r>
            <a:br>
              <a:rPr lang="en-US" sz="2800" b="1" dirty="0" smtClean="0">
                <a:latin typeface="Courier New" pitchFamily="49" charset="0"/>
                <a:cs typeface="Courier New" pitchFamily="49" charset="0"/>
              </a:rPr>
            </a:br>
            <a:r>
              <a:rPr lang="en-US" sz="2800" b="1" dirty="0" smtClean="0">
                <a:latin typeface="Courier New" pitchFamily="49" charset="0"/>
                <a:cs typeface="Courier New" pitchFamily="49" charset="0"/>
              </a:rPr>
              <a:t>	Call f;</a:t>
            </a:r>
            <a:br>
              <a:rPr lang="en-US" sz="2800" b="1" dirty="0" smtClean="0">
                <a:latin typeface="Courier New" pitchFamily="49" charset="0"/>
                <a:cs typeface="Courier New" pitchFamily="49" charset="0"/>
              </a:rPr>
            </a:br>
            <a:r>
              <a:rPr lang="en-US" sz="2800" b="1" dirty="0" smtClean="0">
                <a:latin typeface="Courier New" pitchFamily="49" charset="0"/>
                <a:cs typeface="Courier New" pitchFamily="49" charset="0"/>
              </a:rPr>
              <a:t>	Pop x;</a:t>
            </a:r>
            <a:r>
              <a:rPr lang="en-US" sz="2800" dirty="0" smtClean="0"/>
              <a:t> // </a:t>
            </a:r>
            <a:r>
              <a:rPr lang="en-US" sz="2800" b="1" dirty="0" smtClean="0">
                <a:solidFill>
                  <a:srgbClr val="1A8CFF"/>
                </a:solidFill>
              </a:rPr>
              <a:t>pop</a:t>
            </a:r>
            <a:r>
              <a:rPr lang="en-US" sz="2800" dirty="0" smtClean="0">
                <a:solidFill>
                  <a:srgbClr val="1A8CFF"/>
                </a:solidFill>
              </a:rPr>
              <a:t> </a:t>
            </a:r>
            <a:r>
              <a:rPr lang="en-US" sz="2800" dirty="0" smtClean="0"/>
              <a:t>returned value, and copy to it</a:t>
            </a:r>
            <a:endParaRPr lang="en-US" sz="2800" dirty="0"/>
          </a:p>
          <a:p>
            <a:r>
              <a:rPr lang="en-US" sz="2800" dirty="0" smtClean="0"/>
              <a:t>Returning a value is done by </a:t>
            </a:r>
            <a:r>
              <a:rPr lang="en-US" sz="2800" b="1" dirty="0" smtClean="0">
                <a:solidFill>
                  <a:srgbClr val="1A8CFF"/>
                </a:solidFill>
              </a:rPr>
              <a:t>pushing</a:t>
            </a:r>
            <a:r>
              <a:rPr lang="en-US" sz="2800" dirty="0" smtClean="0"/>
              <a:t> it to the stack (</a:t>
            </a:r>
            <a:r>
              <a:rPr lang="en-US" sz="2800" b="1" dirty="0" smtClean="0">
                <a:latin typeface="Courier New" pitchFamily="49" charset="0"/>
                <a:cs typeface="Courier New" pitchFamily="49" charset="0"/>
              </a:rPr>
              <a:t>return x;</a:t>
            </a:r>
            <a:r>
              <a:rPr lang="en-US" sz="2800" dirty="0" smtClean="0"/>
              <a:t>)</a:t>
            </a:r>
            <a:br>
              <a:rPr lang="en-US" sz="2800" dirty="0" smtClean="0"/>
            </a:br>
            <a:r>
              <a:rPr lang="en-US" sz="2800" dirty="0" smtClean="0"/>
              <a:t>	</a:t>
            </a:r>
            <a:r>
              <a:rPr lang="en-US" sz="2800" b="1" dirty="0" smtClean="0">
                <a:latin typeface="Courier New" pitchFamily="49" charset="0"/>
                <a:cs typeface="Courier New" pitchFamily="49" charset="0"/>
              </a:rPr>
              <a:t>Push x;</a:t>
            </a:r>
          </a:p>
          <a:p>
            <a:r>
              <a:rPr lang="en-US" sz="2800" b="1" dirty="0" smtClean="0">
                <a:solidFill>
                  <a:srgbClr val="1A8CFF"/>
                </a:solidFill>
                <a:cs typeface="Courier New" pitchFamily="49" charset="0"/>
              </a:rPr>
              <a:t>Return control </a:t>
            </a:r>
            <a:r>
              <a:rPr lang="en-US" sz="2800" dirty="0" smtClean="0">
                <a:cs typeface="Courier New" pitchFamily="49" charset="0"/>
              </a:rPr>
              <a:t>to caller (and </a:t>
            </a:r>
            <a:r>
              <a:rPr lang="en-US" sz="2800" b="1" dirty="0" smtClean="0">
                <a:solidFill>
                  <a:srgbClr val="1A8CFF"/>
                </a:solidFill>
                <a:cs typeface="Courier New" pitchFamily="49" charset="0"/>
              </a:rPr>
              <a:t>roll up stack</a:t>
            </a:r>
            <a:r>
              <a:rPr lang="en-US" sz="2800" dirty="0" smtClean="0">
                <a:cs typeface="Courier New" pitchFamily="49" charset="0"/>
              </a:rPr>
              <a:t>)</a:t>
            </a:r>
            <a:br>
              <a:rPr lang="en-US" sz="2800" dirty="0" smtClean="0">
                <a:cs typeface="Courier New" pitchFamily="49" charset="0"/>
              </a:rPr>
            </a:br>
            <a:r>
              <a:rPr lang="en-US" sz="2800" dirty="0" smtClean="0">
                <a:cs typeface="Courier New" pitchFamily="49" charset="0"/>
              </a:rPr>
              <a:t>       </a:t>
            </a:r>
            <a:r>
              <a:rPr lang="en-US" sz="2800" b="1" dirty="0" smtClean="0">
                <a:latin typeface="Courier New" pitchFamily="49" charset="0"/>
                <a:cs typeface="Courier New" pitchFamily="49" charset="0"/>
              </a:rPr>
              <a:t>Return;</a:t>
            </a:r>
          </a:p>
        </p:txBody>
      </p:sp>
      <p:sp>
        <p:nvSpPr>
          <p:cNvPr id="6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8676456" y="6492875"/>
            <a:ext cx="467544" cy="365125"/>
          </a:xfrm>
        </p:spPr>
        <p:txBody>
          <a:bodyPr/>
          <a:lstStyle/>
          <a:p>
            <a:fld id="{DAF22AC9-109E-4E4D-92F9-530E51D9A3A2}" type="slidenum">
              <a:rPr lang="he-IL" smtClean="0"/>
              <a:pPr/>
              <a:t>88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7400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TAC generation</a:t>
            </a:r>
            <a:endParaRPr lang="he-IL" dirty="0"/>
          </a:p>
        </p:txBody>
      </p:sp>
      <p:sp>
        <p:nvSpPr>
          <p:cNvPr id="5" name="מציין מיקום תוכן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At this stage in compilation, we have</a:t>
            </a:r>
          </a:p>
          <a:p>
            <a:pPr lvl="1"/>
            <a:r>
              <a:rPr lang="en-US" dirty="0" smtClean="0"/>
              <a:t>an AST</a:t>
            </a:r>
          </a:p>
          <a:p>
            <a:pPr lvl="1"/>
            <a:r>
              <a:rPr lang="en-US" dirty="0" smtClean="0"/>
              <a:t>annotated with scope information</a:t>
            </a:r>
          </a:p>
          <a:p>
            <a:pPr lvl="1"/>
            <a:r>
              <a:rPr lang="en-US" dirty="0" smtClean="0"/>
              <a:t>and annotated with type information</a:t>
            </a:r>
          </a:p>
          <a:p>
            <a:r>
              <a:rPr lang="en-US" dirty="0" smtClean="0"/>
              <a:t>To generate TAC for the program, we do recursive tree traversal</a:t>
            </a:r>
          </a:p>
          <a:p>
            <a:pPr lvl="1"/>
            <a:r>
              <a:rPr lang="en-US" dirty="0" smtClean="0"/>
              <a:t>Generate TAC for any </a:t>
            </a:r>
            <a:r>
              <a:rPr lang="en-US" dirty="0" err="1" smtClean="0"/>
              <a:t>subexpressions</a:t>
            </a:r>
            <a:r>
              <a:rPr lang="en-US" dirty="0" smtClean="0"/>
              <a:t> or </a:t>
            </a:r>
            <a:r>
              <a:rPr lang="en-US" dirty="0" err="1" smtClean="0"/>
              <a:t>substatements</a:t>
            </a:r>
            <a:endParaRPr lang="en-US" dirty="0" smtClean="0"/>
          </a:p>
          <a:p>
            <a:pPr lvl="1"/>
            <a:r>
              <a:rPr lang="en-US" dirty="0" smtClean="0"/>
              <a:t>Using the result, generate TAC for the overall expression</a:t>
            </a:r>
            <a:endParaRPr lang="he-IL" dirty="0"/>
          </a:p>
        </p:txBody>
      </p:sp>
      <p:sp>
        <p:nvSpPr>
          <p:cNvPr id="3" name="מציין מיקום של מספר שקופית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89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28936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4BA82-A5E5-8544-88A7-D3F1A0A472A7}" type="slidenum">
              <a:rPr lang="he-IL" smtClean="0"/>
              <a:pPr/>
              <a:t>9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Lexical Analysis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29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48170" y="0"/>
            <a:ext cx="7772400" cy="1143000"/>
          </a:xfrm>
        </p:spPr>
        <p:txBody>
          <a:bodyPr/>
          <a:lstStyle/>
          <a:p>
            <a:r>
              <a:rPr lang="en-US" b="1" dirty="0" err="1" smtClean="0"/>
              <a:t>cgen</a:t>
            </a:r>
            <a:r>
              <a:rPr lang="en-US" dirty="0" smtClean="0"/>
              <a:t> for binary operators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90</a:t>
            </a:fld>
            <a:endParaRPr lang="he-IL" dirty="0"/>
          </a:p>
        </p:txBody>
      </p:sp>
      <p:sp>
        <p:nvSpPr>
          <p:cNvPr id="5" name="TextBox 4"/>
          <p:cNvSpPr txBox="1"/>
          <p:nvPr/>
        </p:nvSpPr>
        <p:spPr>
          <a:xfrm>
            <a:off x="1979712" y="1340768"/>
            <a:ext cx="4464496" cy="31085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b="1" dirty="0" err="1" smtClean="0">
                <a:latin typeface="+mn-lt"/>
              </a:rPr>
              <a:t>cgen</a:t>
            </a:r>
            <a:r>
              <a:rPr lang="en-US" sz="2800" dirty="0" smtClean="0">
                <a:latin typeface="+mn-lt"/>
              </a:rPr>
              <a:t>(e</a:t>
            </a:r>
            <a:r>
              <a:rPr lang="en-US" sz="2800" baseline="-25000" dirty="0" smtClean="0">
                <a:latin typeface="+mn-lt"/>
              </a:rPr>
              <a:t>1</a:t>
            </a:r>
            <a:r>
              <a:rPr lang="en-US" sz="2800" dirty="0" smtClean="0">
                <a:latin typeface="+mn-lt"/>
              </a:rPr>
              <a:t> + e</a:t>
            </a:r>
            <a:r>
              <a:rPr lang="en-US" sz="2800" baseline="-25000" dirty="0" smtClean="0">
                <a:latin typeface="+mn-lt"/>
              </a:rPr>
              <a:t>2</a:t>
            </a:r>
            <a:r>
              <a:rPr lang="en-US" sz="2800" dirty="0" smtClean="0">
                <a:latin typeface="+mn-lt"/>
              </a:rPr>
              <a:t>) = {</a:t>
            </a:r>
          </a:p>
          <a:p>
            <a:pPr algn="l" rtl="0"/>
            <a:r>
              <a:rPr lang="en-US" sz="2800" dirty="0" smtClean="0">
                <a:latin typeface="+mn-lt"/>
              </a:rPr>
              <a:t>    Choose a new temporary </a:t>
            </a:r>
            <a:r>
              <a:rPr lang="en-US" sz="2800" i="1" dirty="0" smtClean="0">
                <a:latin typeface="+mn-lt"/>
              </a:rPr>
              <a:t>t</a:t>
            </a:r>
          </a:p>
          <a:p>
            <a:pPr algn="l" rtl="0"/>
            <a:r>
              <a:rPr lang="en-US" sz="2800" dirty="0" smtClean="0">
                <a:latin typeface="+mn-lt"/>
              </a:rPr>
              <a:t>    Let </a:t>
            </a:r>
            <a:r>
              <a:rPr lang="en-US" sz="2800" i="1" dirty="0" smtClean="0">
                <a:latin typeface="+mn-lt"/>
              </a:rPr>
              <a:t>t</a:t>
            </a:r>
            <a:r>
              <a:rPr lang="en-US" sz="2800" i="1" baseline="-25000" dirty="0" smtClean="0">
                <a:latin typeface="+mn-lt"/>
              </a:rPr>
              <a:t>1</a:t>
            </a:r>
            <a:r>
              <a:rPr lang="en-US" sz="2800" i="1" dirty="0" smtClean="0">
                <a:latin typeface="+mn-lt"/>
              </a:rPr>
              <a:t> = </a:t>
            </a:r>
            <a:r>
              <a:rPr lang="en-US" sz="2800" b="1" dirty="0" err="1" smtClean="0">
                <a:latin typeface="+mn-lt"/>
              </a:rPr>
              <a:t>cgen</a:t>
            </a:r>
            <a:r>
              <a:rPr lang="en-US" sz="2800" i="1" dirty="0" smtClean="0">
                <a:latin typeface="+mn-lt"/>
              </a:rPr>
              <a:t>(e</a:t>
            </a:r>
            <a:r>
              <a:rPr lang="en-US" sz="2800" i="1" baseline="-25000" dirty="0" smtClean="0">
                <a:latin typeface="+mn-lt"/>
              </a:rPr>
              <a:t>1</a:t>
            </a:r>
            <a:r>
              <a:rPr lang="en-US" sz="2800" i="1" dirty="0" smtClean="0">
                <a:latin typeface="+mn-lt"/>
              </a:rPr>
              <a:t>)</a:t>
            </a:r>
          </a:p>
          <a:p>
            <a:pPr algn="l" rtl="0"/>
            <a:r>
              <a:rPr lang="en-US" sz="2800" dirty="0" smtClean="0">
                <a:latin typeface="+mn-lt"/>
              </a:rPr>
              <a:t>    Let </a:t>
            </a:r>
            <a:r>
              <a:rPr lang="en-US" sz="2800" i="1" dirty="0" smtClean="0">
                <a:latin typeface="+mn-lt"/>
              </a:rPr>
              <a:t>t</a:t>
            </a:r>
            <a:r>
              <a:rPr lang="en-US" sz="2800" i="1" baseline="-25000" dirty="0" smtClean="0">
                <a:latin typeface="+mn-lt"/>
              </a:rPr>
              <a:t>2</a:t>
            </a:r>
            <a:r>
              <a:rPr lang="en-US" sz="2800" i="1" dirty="0" smtClean="0">
                <a:latin typeface="+mn-lt"/>
              </a:rPr>
              <a:t> = </a:t>
            </a:r>
            <a:r>
              <a:rPr lang="en-US" sz="2800" b="1" dirty="0" err="1" smtClean="0">
                <a:latin typeface="+mn-lt"/>
              </a:rPr>
              <a:t>cgen</a:t>
            </a:r>
            <a:r>
              <a:rPr lang="en-US" sz="2800" i="1" dirty="0" smtClean="0">
                <a:latin typeface="+mn-lt"/>
              </a:rPr>
              <a:t>(e</a:t>
            </a:r>
            <a:r>
              <a:rPr lang="en-US" sz="2800" i="1" baseline="-25000" dirty="0" smtClean="0">
                <a:latin typeface="+mn-lt"/>
              </a:rPr>
              <a:t>2</a:t>
            </a:r>
            <a:r>
              <a:rPr lang="en-US" sz="2800" i="1" dirty="0" smtClean="0">
                <a:latin typeface="+mn-lt"/>
              </a:rPr>
              <a:t>)</a:t>
            </a:r>
          </a:p>
          <a:p>
            <a:pPr algn="l" rtl="0"/>
            <a:r>
              <a:rPr lang="en-US" sz="2800" dirty="0" smtClean="0">
                <a:latin typeface="+mn-lt"/>
              </a:rPr>
              <a:t>    Emit( </a:t>
            </a:r>
            <a:r>
              <a:rPr lang="en-US" sz="2800" i="1" dirty="0" smtClean="0">
                <a:latin typeface="+mn-lt"/>
              </a:rPr>
              <a:t>t = t</a:t>
            </a:r>
            <a:r>
              <a:rPr lang="en-US" sz="2800" i="1" baseline="-25000" dirty="0" smtClean="0">
                <a:latin typeface="+mn-lt"/>
              </a:rPr>
              <a:t>1</a:t>
            </a:r>
            <a:r>
              <a:rPr lang="en-US" sz="2800" i="1" dirty="0" smtClean="0">
                <a:latin typeface="+mn-lt"/>
              </a:rPr>
              <a:t> + t</a:t>
            </a:r>
            <a:r>
              <a:rPr lang="en-US" sz="2800" i="1" baseline="-25000" dirty="0" smtClean="0">
                <a:latin typeface="+mn-lt"/>
              </a:rPr>
              <a:t>2</a:t>
            </a:r>
            <a:r>
              <a:rPr lang="en-US" sz="2800" i="1" dirty="0" smtClean="0">
                <a:latin typeface="+mn-lt"/>
              </a:rPr>
              <a:t> )</a:t>
            </a:r>
          </a:p>
          <a:p>
            <a:pPr algn="l" rtl="0"/>
            <a:r>
              <a:rPr lang="en-US" sz="2800" dirty="0" smtClean="0">
                <a:latin typeface="+mn-lt"/>
              </a:rPr>
              <a:t>    Return </a:t>
            </a:r>
            <a:r>
              <a:rPr lang="en-US" sz="2800" i="1" dirty="0" smtClean="0">
                <a:latin typeface="+mn-lt"/>
              </a:rPr>
              <a:t>t</a:t>
            </a:r>
          </a:p>
          <a:p>
            <a:pPr algn="l" rtl="0"/>
            <a:r>
              <a:rPr lang="en-US" sz="2800" dirty="0" smtClean="0">
                <a:latin typeface="+mn-lt"/>
              </a:rPr>
              <a:t>}</a:t>
            </a:r>
            <a:endParaRPr lang="he-IL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804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751652" y="0"/>
            <a:ext cx="7772400" cy="1143000"/>
          </a:xfrm>
        </p:spPr>
        <p:txBody>
          <a:bodyPr/>
          <a:lstStyle/>
          <a:p>
            <a:r>
              <a:rPr lang="en-US" b="1" dirty="0" err="1" smtClean="0"/>
              <a:t>cgen</a:t>
            </a:r>
            <a:r>
              <a:rPr lang="en-US" dirty="0" smtClean="0"/>
              <a:t> for 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if-then-else</a:t>
            </a:r>
          </a:p>
        </p:txBody>
      </p:sp>
      <p:sp>
        <p:nvSpPr>
          <p:cNvPr id="8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8676456" y="6492875"/>
            <a:ext cx="467544" cy="365125"/>
          </a:xfrm>
        </p:spPr>
        <p:txBody>
          <a:bodyPr/>
          <a:lstStyle/>
          <a:p>
            <a:fld id="{DAF22AC9-109E-4E4D-92F9-530E51D9A3A2}" type="slidenum">
              <a:rPr lang="he-IL" smtClean="0"/>
              <a:pPr/>
              <a:t>91</a:t>
            </a:fld>
            <a:endParaRPr lang="he-IL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467544" y="1412776"/>
            <a:ext cx="3384376" cy="2952328"/>
          </a:xfrm>
          <a:prstGeom prst="rect">
            <a:avLst/>
          </a:prstGeom>
          <a:noFill/>
          <a:ln/>
        </p:spPr>
        <p:txBody>
          <a:bodyPr vert="horz" lIns="91440" tIns="45720" rIns="91440" bIns="45720" rtlCol="1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ourier New" pitchFamily="49" charset="0"/>
              </a:rPr>
              <a:t>cgen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ourier New" pitchFamily="49" charset="0"/>
              </a:rPr>
              <a:t>(if (e)</a:t>
            </a:r>
            <a:r>
              <a:rPr lang="en-US" sz="2800" dirty="0" smtClean="0">
                <a:cs typeface="Courier New" pitchFamily="49" charset="0"/>
              </a:rPr>
              <a:t> s</a:t>
            </a:r>
            <a:r>
              <a:rPr lang="en-US" sz="2800" baseline="-25000" dirty="0" smtClean="0">
                <a:cs typeface="Courier New" pitchFamily="49" charset="0"/>
              </a:rPr>
              <a:t>1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ourier New" pitchFamily="49" charset="0"/>
              </a:rPr>
              <a:t> else </a:t>
            </a:r>
            <a:r>
              <a:rPr lang="en-US" sz="2800" dirty="0" smtClean="0">
                <a:cs typeface="Courier New" pitchFamily="49" charset="0"/>
              </a:rPr>
              <a:t>s</a:t>
            </a:r>
            <a:r>
              <a:rPr lang="en-US" sz="2800" baseline="-25000" dirty="0" smtClean="0">
                <a:cs typeface="Courier New" pitchFamily="49" charset="0"/>
              </a:rPr>
              <a:t>2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ourier New" pitchFamily="49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Courier New" pitchFamily="49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4355976" y="1268760"/>
            <a:ext cx="4500687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>
              <a:spcBef>
                <a:spcPct val="20000"/>
              </a:spcBef>
            </a:pPr>
            <a:r>
              <a:rPr lang="en-US" sz="2400" dirty="0" smtClean="0">
                <a:latin typeface="+mn-lt"/>
                <a:cs typeface="Courier New" pitchFamily="49" charset="0"/>
              </a:rPr>
              <a:t>Let _t = </a:t>
            </a:r>
            <a:r>
              <a:rPr lang="en-US" sz="2400" b="1" dirty="0" err="1" smtClean="0">
                <a:latin typeface="+mn-lt"/>
                <a:cs typeface="Courier New" pitchFamily="49" charset="0"/>
              </a:rPr>
              <a:t>cgen</a:t>
            </a:r>
            <a:r>
              <a:rPr lang="en-US" sz="2400" dirty="0" smtClean="0">
                <a:latin typeface="+mn-lt"/>
                <a:cs typeface="Courier New" pitchFamily="49" charset="0"/>
              </a:rPr>
              <a:t>(e)</a:t>
            </a:r>
          </a:p>
          <a:p>
            <a:pPr marL="342900" indent="-342900" algn="l" rtl="0">
              <a:spcBef>
                <a:spcPct val="20000"/>
              </a:spcBef>
            </a:pPr>
            <a:r>
              <a:rPr lang="en-US" sz="2400" dirty="0" smtClean="0">
                <a:latin typeface="+mn-lt"/>
                <a:cs typeface="Courier New" pitchFamily="49" charset="0"/>
              </a:rPr>
              <a:t>Let </a:t>
            </a:r>
            <a:r>
              <a:rPr lang="en-US" sz="2400" dirty="0" err="1" smtClean="0">
                <a:latin typeface="+mn-lt"/>
                <a:cs typeface="Courier New" pitchFamily="49" charset="0"/>
              </a:rPr>
              <a:t>L</a:t>
            </a:r>
            <a:r>
              <a:rPr lang="en-US" sz="2400" baseline="-25000" dirty="0" err="1" smtClean="0">
                <a:latin typeface="+mn-lt"/>
              </a:rPr>
              <a:t>true</a:t>
            </a:r>
            <a:r>
              <a:rPr lang="en-US" sz="2400" dirty="0" smtClean="0">
                <a:latin typeface="+mn-lt"/>
                <a:cs typeface="Courier New" pitchFamily="49" charset="0"/>
              </a:rPr>
              <a:t> be a new label</a:t>
            </a:r>
          </a:p>
          <a:p>
            <a:pPr marL="342900" indent="-342900" algn="l" rtl="0">
              <a:spcBef>
                <a:spcPct val="20000"/>
              </a:spcBef>
            </a:pPr>
            <a:r>
              <a:rPr lang="en-US" sz="2400" dirty="0" smtClean="0">
                <a:latin typeface="+mn-lt"/>
                <a:cs typeface="Courier New" pitchFamily="49" charset="0"/>
              </a:rPr>
              <a:t>Let </a:t>
            </a:r>
            <a:r>
              <a:rPr lang="en-US" sz="2400" dirty="0" err="1" smtClean="0">
                <a:latin typeface="+mn-lt"/>
                <a:cs typeface="Courier New" pitchFamily="49" charset="0"/>
              </a:rPr>
              <a:t>L</a:t>
            </a:r>
            <a:r>
              <a:rPr lang="en-US" sz="2400" baseline="-25000" dirty="0" err="1" smtClean="0">
                <a:latin typeface="+mn-lt"/>
              </a:rPr>
              <a:t>false</a:t>
            </a:r>
            <a:r>
              <a:rPr lang="en-US" sz="2400" dirty="0" smtClean="0">
                <a:latin typeface="+mn-lt"/>
                <a:cs typeface="Courier New" pitchFamily="49" charset="0"/>
              </a:rPr>
              <a:t> be a new label</a:t>
            </a:r>
          </a:p>
          <a:p>
            <a:pPr marL="342900" indent="-342900" algn="l" rtl="0">
              <a:spcBef>
                <a:spcPct val="20000"/>
              </a:spcBef>
            </a:pPr>
            <a:r>
              <a:rPr lang="en-US" sz="2400" dirty="0" smtClean="0">
                <a:latin typeface="+mn-lt"/>
                <a:cs typeface="Courier New" pitchFamily="49" charset="0"/>
              </a:rPr>
              <a:t>Let </a:t>
            </a:r>
            <a:r>
              <a:rPr lang="en-US" sz="2400" dirty="0" err="1" smtClean="0">
                <a:latin typeface="+mn-lt"/>
                <a:cs typeface="Courier New" pitchFamily="49" charset="0"/>
              </a:rPr>
              <a:t>L</a:t>
            </a:r>
            <a:r>
              <a:rPr lang="en-US" sz="2400" baseline="-25000" dirty="0" err="1" smtClean="0">
                <a:latin typeface="+mn-lt"/>
              </a:rPr>
              <a:t>after</a:t>
            </a:r>
            <a:r>
              <a:rPr lang="en-US" sz="2400" dirty="0" smtClean="0">
                <a:latin typeface="+mn-lt"/>
                <a:cs typeface="Courier New" pitchFamily="49" charset="0"/>
              </a:rPr>
              <a:t> be a new label</a:t>
            </a:r>
          </a:p>
          <a:p>
            <a:pPr marL="342900" indent="-342900" algn="l" rtl="0">
              <a:spcBef>
                <a:spcPct val="20000"/>
              </a:spcBef>
            </a:pPr>
            <a:r>
              <a:rPr lang="en-US" sz="2400" dirty="0" smtClean="0">
                <a:latin typeface="+mn-lt"/>
                <a:cs typeface="Courier New" pitchFamily="49" charset="0"/>
              </a:rPr>
              <a:t>Emit( </a:t>
            </a:r>
            <a:r>
              <a:rPr lang="en-US" sz="2400" dirty="0" err="1" smtClean="0">
                <a:latin typeface="+mn-lt"/>
                <a:cs typeface="Courier New" pitchFamily="49" charset="0"/>
              </a:rPr>
              <a:t>IfZ</a:t>
            </a:r>
            <a:r>
              <a:rPr lang="en-US" sz="2400" dirty="0" smtClean="0">
                <a:latin typeface="+mn-lt"/>
                <a:cs typeface="Courier New" pitchFamily="49" charset="0"/>
              </a:rPr>
              <a:t> _t </a:t>
            </a:r>
            <a:r>
              <a:rPr lang="en-US" sz="2400" dirty="0" err="1" smtClean="0">
                <a:latin typeface="+mn-lt"/>
                <a:cs typeface="Courier New" pitchFamily="49" charset="0"/>
              </a:rPr>
              <a:t>Goto</a:t>
            </a:r>
            <a:r>
              <a:rPr lang="en-US" sz="2400" dirty="0" smtClean="0">
                <a:latin typeface="+mn-lt"/>
                <a:cs typeface="Courier New" pitchFamily="49" charset="0"/>
              </a:rPr>
              <a:t> </a:t>
            </a:r>
            <a:r>
              <a:rPr lang="en-US" sz="2400" dirty="0" err="1" smtClean="0">
                <a:latin typeface="+mn-lt"/>
                <a:cs typeface="Courier New" pitchFamily="49" charset="0"/>
              </a:rPr>
              <a:t>L</a:t>
            </a:r>
            <a:r>
              <a:rPr lang="en-US" sz="2400" baseline="-25000" dirty="0" err="1" smtClean="0">
                <a:latin typeface="+mn-lt"/>
              </a:rPr>
              <a:t>false</a:t>
            </a:r>
            <a:r>
              <a:rPr lang="en-US" sz="2400" dirty="0" smtClean="0">
                <a:latin typeface="+mn-lt"/>
                <a:cs typeface="Courier New" pitchFamily="49" charset="0"/>
              </a:rPr>
              <a:t>; )</a:t>
            </a:r>
          </a:p>
          <a:p>
            <a:pPr marL="342900" indent="-342900" algn="l" rtl="0">
              <a:spcBef>
                <a:spcPct val="20000"/>
              </a:spcBef>
            </a:pPr>
            <a:r>
              <a:rPr lang="en-US" sz="2400" b="1" dirty="0" err="1" smtClean="0">
                <a:latin typeface="+mn-lt"/>
                <a:cs typeface="Courier New" pitchFamily="49" charset="0"/>
              </a:rPr>
              <a:t>cgen</a:t>
            </a:r>
            <a:r>
              <a:rPr lang="en-US" sz="2400" dirty="0" smtClean="0">
                <a:latin typeface="+mn-lt"/>
                <a:cs typeface="Courier New" pitchFamily="49" charset="0"/>
              </a:rPr>
              <a:t>(s</a:t>
            </a:r>
            <a:r>
              <a:rPr lang="en-US" sz="2400" baseline="-25000" dirty="0" smtClean="0">
                <a:latin typeface="+mn-lt"/>
                <a:cs typeface="Courier New" pitchFamily="49" charset="0"/>
              </a:rPr>
              <a:t>1</a:t>
            </a:r>
            <a:r>
              <a:rPr lang="en-US" sz="2400" dirty="0" smtClean="0">
                <a:latin typeface="+mn-lt"/>
                <a:cs typeface="Courier New" pitchFamily="49" charset="0"/>
              </a:rPr>
              <a:t>)</a:t>
            </a:r>
          </a:p>
          <a:p>
            <a:pPr marL="342900" indent="-342900" algn="l" rtl="0">
              <a:spcBef>
                <a:spcPct val="20000"/>
              </a:spcBef>
            </a:pPr>
            <a:r>
              <a:rPr lang="en-US" sz="2400" dirty="0" smtClean="0">
                <a:latin typeface="+mn-lt"/>
                <a:cs typeface="Courier New" pitchFamily="49" charset="0"/>
              </a:rPr>
              <a:t>Emit( </a:t>
            </a:r>
            <a:r>
              <a:rPr lang="en-US" sz="2400" dirty="0" err="1" smtClean="0">
                <a:latin typeface="+mn-lt"/>
                <a:cs typeface="Courier New" pitchFamily="49" charset="0"/>
              </a:rPr>
              <a:t>Goto</a:t>
            </a:r>
            <a:r>
              <a:rPr lang="en-US" sz="2400" dirty="0" smtClean="0">
                <a:latin typeface="+mn-lt"/>
                <a:cs typeface="Courier New" pitchFamily="49" charset="0"/>
              </a:rPr>
              <a:t> </a:t>
            </a:r>
            <a:r>
              <a:rPr lang="en-US" sz="2400" dirty="0" err="1" smtClean="0">
                <a:latin typeface="+mn-lt"/>
                <a:cs typeface="Courier New" pitchFamily="49" charset="0"/>
              </a:rPr>
              <a:t>L</a:t>
            </a:r>
            <a:r>
              <a:rPr lang="en-US" sz="2400" baseline="-25000" dirty="0" err="1" smtClean="0">
                <a:latin typeface="+mn-lt"/>
              </a:rPr>
              <a:t>after</a:t>
            </a:r>
            <a:r>
              <a:rPr lang="en-US" sz="2400" dirty="0" smtClean="0">
                <a:latin typeface="+mn-lt"/>
                <a:cs typeface="Courier New" pitchFamily="49" charset="0"/>
              </a:rPr>
              <a:t>; )</a:t>
            </a:r>
          </a:p>
          <a:p>
            <a:pPr marL="342900" indent="-342900" algn="l" rtl="0">
              <a:spcBef>
                <a:spcPct val="20000"/>
              </a:spcBef>
            </a:pPr>
            <a:r>
              <a:rPr lang="en-US" sz="2400" dirty="0" smtClean="0">
                <a:latin typeface="+mn-lt"/>
                <a:cs typeface="Courier New" pitchFamily="49" charset="0"/>
              </a:rPr>
              <a:t>Emit( </a:t>
            </a:r>
            <a:r>
              <a:rPr lang="en-US" sz="2400" dirty="0" err="1" smtClean="0">
                <a:latin typeface="+mn-lt"/>
                <a:cs typeface="Courier New" pitchFamily="49" charset="0"/>
              </a:rPr>
              <a:t>L</a:t>
            </a:r>
            <a:r>
              <a:rPr lang="en-US" sz="2400" baseline="-25000" dirty="0" err="1" smtClean="0">
                <a:latin typeface="+mn-lt"/>
              </a:rPr>
              <a:t>false</a:t>
            </a:r>
            <a:r>
              <a:rPr lang="en-US" sz="2400" dirty="0" smtClean="0">
                <a:latin typeface="+mn-lt"/>
                <a:cs typeface="Courier New" pitchFamily="49" charset="0"/>
              </a:rPr>
              <a:t>: )</a:t>
            </a:r>
          </a:p>
          <a:p>
            <a:pPr marL="342900" indent="-342900" algn="l" rtl="0">
              <a:spcBef>
                <a:spcPct val="20000"/>
              </a:spcBef>
            </a:pPr>
            <a:r>
              <a:rPr lang="en-US" sz="2400" b="1" dirty="0" err="1" smtClean="0">
                <a:latin typeface="+mn-lt"/>
                <a:cs typeface="Courier New" pitchFamily="49" charset="0"/>
              </a:rPr>
              <a:t>cgen</a:t>
            </a:r>
            <a:r>
              <a:rPr lang="en-US" sz="2400" dirty="0" smtClean="0">
                <a:latin typeface="+mn-lt"/>
                <a:cs typeface="Courier New" pitchFamily="49" charset="0"/>
              </a:rPr>
              <a:t>(s</a:t>
            </a:r>
            <a:r>
              <a:rPr lang="en-US" sz="2400" baseline="-25000" dirty="0" smtClean="0">
                <a:latin typeface="+mn-lt"/>
                <a:cs typeface="Courier New" pitchFamily="49" charset="0"/>
              </a:rPr>
              <a:t>2</a:t>
            </a:r>
            <a:r>
              <a:rPr lang="en-US" sz="2400" dirty="0" smtClean="0">
                <a:latin typeface="+mn-lt"/>
                <a:cs typeface="Courier New" pitchFamily="49" charset="0"/>
              </a:rPr>
              <a:t>)</a:t>
            </a:r>
          </a:p>
          <a:p>
            <a:pPr marL="342900" indent="-342900" algn="l" rtl="0">
              <a:spcBef>
                <a:spcPct val="20000"/>
              </a:spcBef>
            </a:pPr>
            <a:r>
              <a:rPr lang="en-US" sz="2400" dirty="0" smtClean="0">
                <a:latin typeface="+mn-lt"/>
                <a:cs typeface="Courier New" pitchFamily="49" charset="0"/>
              </a:rPr>
              <a:t>Emit( </a:t>
            </a:r>
            <a:r>
              <a:rPr lang="en-US" sz="2400" dirty="0" err="1" smtClean="0">
                <a:latin typeface="+mn-lt"/>
                <a:cs typeface="Courier New" pitchFamily="49" charset="0"/>
              </a:rPr>
              <a:t>Goto</a:t>
            </a:r>
            <a:r>
              <a:rPr lang="en-US" sz="2400" dirty="0" smtClean="0">
                <a:latin typeface="+mn-lt"/>
                <a:cs typeface="Courier New" pitchFamily="49" charset="0"/>
              </a:rPr>
              <a:t> </a:t>
            </a:r>
            <a:r>
              <a:rPr lang="en-US" sz="2400" dirty="0" err="1" smtClean="0">
                <a:latin typeface="+mn-lt"/>
                <a:cs typeface="Courier New" pitchFamily="49" charset="0"/>
              </a:rPr>
              <a:t>L</a:t>
            </a:r>
            <a:r>
              <a:rPr lang="en-US" sz="2400" baseline="-25000" dirty="0" err="1" smtClean="0">
                <a:latin typeface="+mn-lt"/>
              </a:rPr>
              <a:t>after</a:t>
            </a:r>
            <a:r>
              <a:rPr lang="en-US" sz="2400" dirty="0" smtClean="0">
                <a:latin typeface="+mn-lt"/>
                <a:cs typeface="Courier New" pitchFamily="49" charset="0"/>
              </a:rPr>
              <a:t>;)</a:t>
            </a:r>
          </a:p>
          <a:p>
            <a:pPr marL="342900" indent="-342900" algn="l" rtl="0">
              <a:spcBef>
                <a:spcPct val="20000"/>
              </a:spcBef>
            </a:pPr>
            <a:r>
              <a:rPr lang="en-US" sz="2400" dirty="0" smtClean="0">
                <a:latin typeface="+mn-lt"/>
                <a:cs typeface="Courier New" pitchFamily="49" charset="0"/>
              </a:rPr>
              <a:t>Emit( </a:t>
            </a:r>
            <a:r>
              <a:rPr lang="en-US" sz="2400" dirty="0" err="1" smtClean="0">
                <a:latin typeface="+mn-lt"/>
                <a:cs typeface="Courier New" pitchFamily="49" charset="0"/>
              </a:rPr>
              <a:t>L</a:t>
            </a:r>
            <a:r>
              <a:rPr lang="en-US" sz="2400" baseline="-25000" dirty="0" err="1" smtClean="0">
                <a:latin typeface="+mn-lt"/>
              </a:rPr>
              <a:t>after</a:t>
            </a:r>
            <a:r>
              <a:rPr lang="en-US" sz="2400" dirty="0" smtClean="0">
                <a:latin typeface="+mn-lt"/>
                <a:cs typeface="Courier New" pitchFamily="49" charset="0"/>
              </a:rPr>
              <a:t>: )</a:t>
            </a:r>
            <a:endParaRPr lang="en-US" sz="2400" dirty="0">
              <a:latin typeface="+mn-lt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8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 Optimization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92</a:t>
            </a:fld>
            <a:endParaRPr lang="en-US"/>
          </a:p>
        </p:txBody>
      </p:sp>
      <p:pic>
        <p:nvPicPr>
          <p:cNvPr id="4" name="Picture 3" descr="facebook-optimization.jp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051" y="1849765"/>
            <a:ext cx="46863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2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 points</a:t>
            </a:r>
            <a:endParaRPr lang="he-IL" dirty="0"/>
          </a:p>
        </p:txBody>
      </p:sp>
      <p:sp>
        <p:nvSpPr>
          <p:cNvPr id="5" name="TextBox 4"/>
          <p:cNvSpPr txBox="1"/>
          <p:nvPr/>
        </p:nvSpPr>
        <p:spPr>
          <a:xfrm>
            <a:off x="616485" y="2060848"/>
            <a:ext cx="1019630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 rtl="0"/>
            <a:r>
              <a:rPr lang="en-US" dirty="0" smtClean="0">
                <a:latin typeface="+mn-lt"/>
              </a:rPr>
              <a:t>source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code</a:t>
            </a:r>
            <a:endParaRPr lang="he-IL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4605" y="2060848"/>
            <a:ext cx="860482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1">
            <a:spAutoFit/>
          </a:bodyPr>
          <a:lstStyle/>
          <a:p>
            <a:pPr algn="ctr" rtl="0"/>
            <a:r>
              <a:rPr lang="en-US" dirty="0" smtClean="0">
                <a:latin typeface="+mn-lt"/>
              </a:rPr>
              <a:t>Front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end</a:t>
            </a:r>
            <a:endParaRPr lang="he-IL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04699" y="2247727"/>
            <a:ext cx="42932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 rtl="0"/>
            <a:r>
              <a:rPr lang="en-US" dirty="0" smtClean="0">
                <a:latin typeface="+mn-lt"/>
              </a:rPr>
              <a:t>IR</a:t>
            </a:r>
            <a:endParaRPr lang="he-IL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1207" y="2060848"/>
            <a:ext cx="1424939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1">
            <a:spAutoFit/>
          </a:bodyPr>
          <a:lstStyle/>
          <a:p>
            <a:pPr algn="ctr" rtl="0"/>
            <a:r>
              <a:rPr lang="en-US" dirty="0" smtClean="0">
                <a:latin typeface="+mn-lt"/>
              </a:rPr>
              <a:t>Code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generator</a:t>
            </a:r>
            <a:endParaRPr lang="he-IL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40618" y="2060848"/>
            <a:ext cx="943588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 rtl="0"/>
            <a:r>
              <a:rPr lang="en-US" dirty="0" smtClean="0">
                <a:latin typeface="+mn-lt"/>
              </a:rPr>
              <a:t>target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code</a:t>
            </a:r>
            <a:endParaRPr lang="he-IL" dirty="0">
              <a:latin typeface="+mn-lt"/>
            </a:endParaRPr>
          </a:p>
        </p:txBody>
      </p:sp>
      <p:cxnSp>
        <p:nvCxnSpPr>
          <p:cNvPr id="11" name="מחבר חץ ישר 10"/>
          <p:cNvCxnSpPr>
            <a:stCxn id="5" idx="3"/>
            <a:endCxn id="6" idx="1"/>
          </p:cNvCxnSpPr>
          <p:nvPr/>
        </p:nvCxnSpPr>
        <p:spPr>
          <a:xfrm>
            <a:off x="1636115" y="2476347"/>
            <a:ext cx="64849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מחבר חץ ישר 11"/>
          <p:cNvCxnSpPr>
            <a:stCxn id="6" idx="3"/>
            <a:endCxn id="7" idx="1"/>
          </p:cNvCxnSpPr>
          <p:nvPr/>
        </p:nvCxnSpPr>
        <p:spPr>
          <a:xfrm>
            <a:off x="3145087" y="2476347"/>
            <a:ext cx="759612" cy="22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מחבר חץ ישר 14"/>
          <p:cNvCxnSpPr>
            <a:stCxn id="7" idx="3"/>
            <a:endCxn id="8" idx="1"/>
          </p:cNvCxnSpPr>
          <p:nvPr/>
        </p:nvCxnSpPr>
        <p:spPr>
          <a:xfrm flipV="1">
            <a:off x="4334023" y="2476347"/>
            <a:ext cx="687184" cy="22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מחבר חץ ישר 17"/>
          <p:cNvCxnSpPr>
            <a:stCxn id="8" idx="3"/>
            <a:endCxn id="9" idx="1"/>
          </p:cNvCxnSpPr>
          <p:nvPr/>
        </p:nvCxnSpPr>
        <p:spPr>
          <a:xfrm>
            <a:off x="6446146" y="2476347"/>
            <a:ext cx="59447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-56264" y="3452807"/>
            <a:ext cx="2367054" cy="120032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 rtl="0"/>
            <a:r>
              <a:rPr lang="en-US" b="1" dirty="0" smtClean="0">
                <a:latin typeface="+mn-lt"/>
              </a:rPr>
              <a:t>User</a:t>
            </a:r>
            <a:r>
              <a:rPr lang="en-US" dirty="0" smtClean="0">
                <a:latin typeface="+mn-lt"/>
              </a:rPr>
              <a:t/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profile program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change algorithm</a:t>
            </a:r>
            <a:endParaRPr lang="he-IL" dirty="0"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70905" y="3452807"/>
            <a:ext cx="2487430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 rtl="0"/>
            <a:r>
              <a:rPr lang="en-US" b="1" dirty="0" smtClean="0">
                <a:latin typeface="+mn-lt"/>
              </a:rPr>
              <a:t>Compiler</a:t>
            </a:r>
            <a:r>
              <a:rPr lang="en-US" dirty="0" smtClean="0">
                <a:latin typeface="+mn-lt"/>
              </a:rPr>
              <a:t/>
            </a:r>
            <a:br>
              <a:rPr lang="en-US" dirty="0" smtClean="0">
                <a:latin typeface="+mn-lt"/>
              </a:rPr>
            </a:br>
            <a:r>
              <a:rPr lang="en-US" dirty="0" err="1" smtClean="0">
                <a:latin typeface="+mn-lt"/>
              </a:rPr>
              <a:t>intraprocedural</a:t>
            </a:r>
            <a:r>
              <a:rPr lang="en-US" dirty="0" smtClean="0">
                <a:latin typeface="+mn-lt"/>
              </a:rPr>
              <a:t> IR</a:t>
            </a:r>
          </a:p>
          <a:p>
            <a:pPr algn="ctr" rtl="0"/>
            <a:r>
              <a:rPr lang="en-US" dirty="0" err="1" smtClean="0">
                <a:latin typeface="+mn-lt"/>
              </a:rPr>
              <a:t>Interprocedural</a:t>
            </a:r>
            <a:r>
              <a:rPr lang="en-US" dirty="0" smtClean="0">
                <a:latin typeface="+mn-lt"/>
              </a:rPr>
              <a:t> IR</a:t>
            </a:r>
          </a:p>
          <a:p>
            <a:pPr algn="ctr" rtl="0"/>
            <a:r>
              <a:rPr lang="en-US" b="1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</a:rPr>
              <a:t>IR optimizations</a:t>
            </a:r>
            <a:endParaRPr lang="he-IL" b="1" dirty="0">
              <a:solidFill>
                <a:schemeClr val="bg1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91961" y="3452807"/>
            <a:ext cx="3444272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 rtl="0"/>
            <a:r>
              <a:rPr lang="en-US" b="1" dirty="0" smtClean="0">
                <a:latin typeface="+mn-lt"/>
              </a:rPr>
              <a:t>Compiler</a:t>
            </a:r>
            <a:r>
              <a:rPr lang="en-US" dirty="0" smtClean="0">
                <a:latin typeface="+mn-lt"/>
              </a:rPr>
              <a:t/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register allocation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instruction selection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peephole transformations</a:t>
            </a:r>
            <a:endParaRPr lang="he-IL" dirty="0">
              <a:latin typeface="+mn-lt"/>
            </a:endParaRPr>
          </a:p>
        </p:txBody>
      </p:sp>
      <p:cxnSp>
        <p:nvCxnSpPr>
          <p:cNvPr id="26" name="מחבר ישר 25"/>
          <p:cNvCxnSpPr>
            <a:stCxn id="5" idx="2"/>
            <a:endCxn id="22" idx="0"/>
          </p:cNvCxnSpPr>
          <p:nvPr/>
        </p:nvCxnSpPr>
        <p:spPr>
          <a:xfrm>
            <a:off x="1126300" y="2891845"/>
            <a:ext cx="963" cy="560962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מחבר ישר 26"/>
          <p:cNvCxnSpPr>
            <a:stCxn id="7" idx="2"/>
            <a:endCxn id="23" idx="0"/>
          </p:cNvCxnSpPr>
          <p:nvPr/>
        </p:nvCxnSpPr>
        <p:spPr>
          <a:xfrm flipH="1">
            <a:off x="4114620" y="2709392"/>
            <a:ext cx="4741" cy="743415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מחבר ישר 29"/>
          <p:cNvCxnSpPr>
            <a:stCxn id="9" idx="2"/>
            <a:endCxn id="24" idx="0"/>
          </p:cNvCxnSpPr>
          <p:nvPr/>
        </p:nvCxnSpPr>
        <p:spPr>
          <a:xfrm>
            <a:off x="7512412" y="2891845"/>
            <a:ext cx="1685" cy="560962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קבוצה 37"/>
          <p:cNvGrpSpPr/>
          <p:nvPr/>
        </p:nvGrpSpPr>
        <p:grpSpPr>
          <a:xfrm>
            <a:off x="3770438" y="5417927"/>
            <a:ext cx="744615" cy="1440073"/>
            <a:chOff x="3793419" y="4322800"/>
            <a:chExt cx="744615" cy="1440073"/>
          </a:xfrm>
        </p:grpSpPr>
        <p:sp>
          <p:nvSpPr>
            <p:cNvPr id="36" name="חץ למעלה 35"/>
            <p:cNvSpPr/>
            <p:nvPr/>
          </p:nvSpPr>
          <p:spPr>
            <a:xfrm>
              <a:off x="3923928" y="4322800"/>
              <a:ext cx="484632" cy="978408"/>
            </a:xfrm>
            <a:prstGeom prst="upArrow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l" rtl="0"/>
              <a:endParaRPr lang="he-IL" dirty="0" smtClean="0">
                <a:solidFill>
                  <a:schemeClr val="tx1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793419" y="5301208"/>
              <a:ext cx="744615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0"/>
              <a:r>
                <a:rPr lang="en-US" b="1" dirty="0" smtClean="0">
                  <a:solidFill>
                    <a:schemeClr val="accent1"/>
                  </a:solidFill>
                  <a:latin typeface="+mn-lt"/>
                </a:rPr>
                <a:t>now</a:t>
              </a:r>
              <a:endParaRPr lang="he-IL" b="1" dirty="0" smtClean="0">
                <a:solidFill>
                  <a:schemeClr val="accent1"/>
                </a:solidFill>
                <a:latin typeface="+mn-lt"/>
              </a:endParaRPr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9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IR optimization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Formalisms and Terminology</a:t>
            </a:r>
          </a:p>
          <a:p>
            <a:pPr lvl="1"/>
            <a:r>
              <a:rPr lang="en-US" dirty="0" smtClean="0"/>
              <a:t>Control-flow graphs</a:t>
            </a:r>
          </a:p>
          <a:p>
            <a:pPr lvl="1"/>
            <a:r>
              <a:rPr lang="en-US" dirty="0" smtClean="0"/>
              <a:t>Basic blocks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Local optimizations</a:t>
            </a:r>
          </a:p>
          <a:p>
            <a:pPr lvl="1"/>
            <a:r>
              <a:rPr lang="en-US" dirty="0" smtClean="0"/>
              <a:t>Speeding up small pieces of a procedure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Global optimizations</a:t>
            </a:r>
          </a:p>
          <a:p>
            <a:pPr lvl="1"/>
            <a:r>
              <a:rPr lang="en-US" dirty="0" smtClean="0"/>
              <a:t>Speeding up procedure as a whole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The dataflow framework</a:t>
            </a:r>
          </a:p>
          <a:p>
            <a:pPr lvl="1"/>
            <a:r>
              <a:rPr lang="en-US" dirty="0" smtClean="0"/>
              <a:t>Defining and implementing a wide class of optimizations</a:t>
            </a:r>
            <a:endParaRPr lang="he-I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8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09990" y="0"/>
            <a:ext cx="7772400" cy="1143000"/>
          </a:xfrm>
        </p:spPr>
        <p:txBody>
          <a:bodyPr/>
          <a:lstStyle/>
          <a:p>
            <a:r>
              <a:rPr lang="en-US" dirty="0" smtClean="0"/>
              <a:t>Visualizing IR</a:t>
            </a:r>
            <a:endParaRPr lang="he-IL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51520" y="1124744"/>
            <a:ext cx="3888432" cy="5112568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 rtl="0"/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main:</a:t>
            </a:r>
          </a:p>
          <a:p>
            <a:pPr lvl="1" algn="l" rtl="0"/>
            <a:r>
              <a:rPr lang="en-US" sz="1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_tmp0 = Call _</a:t>
            </a:r>
            <a:r>
              <a:rPr lang="en-US" sz="1600" b="1" dirty="0" err="1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ReadInteger</a:t>
            </a:r>
            <a:r>
              <a:rPr lang="en-US" sz="1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;</a:t>
            </a:r>
          </a:p>
          <a:p>
            <a:pPr lvl="1" algn="l" rtl="0"/>
            <a:r>
              <a:rPr lang="en-US" sz="1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a = _tmp0;</a:t>
            </a:r>
          </a:p>
          <a:p>
            <a:pPr lvl="1" algn="l" rtl="0"/>
            <a:r>
              <a:rPr lang="en-US" sz="1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_tmp1 = Call _</a:t>
            </a:r>
            <a:r>
              <a:rPr lang="en-US" sz="1600" b="1" dirty="0" err="1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ReadInteger</a:t>
            </a:r>
            <a:r>
              <a:rPr lang="en-US" sz="1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;</a:t>
            </a:r>
          </a:p>
          <a:p>
            <a:pPr lvl="1" algn="l" rtl="0"/>
            <a:r>
              <a:rPr lang="en-US" sz="1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b = _tmp1;</a:t>
            </a:r>
          </a:p>
          <a:p>
            <a:pPr algn="l" rtl="0"/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_L0:</a:t>
            </a:r>
          </a:p>
          <a:p>
            <a:pPr lvl="1" algn="l" rtl="0"/>
            <a:r>
              <a:rPr lang="en-US" sz="1600" b="1" dirty="0" smtClean="0">
                <a:solidFill>
                  <a:srgbClr val="006600"/>
                </a:solidFill>
                <a:latin typeface="Courier New" pitchFamily="49" charset="0"/>
                <a:cs typeface="Courier New" pitchFamily="49" charset="0"/>
              </a:rPr>
              <a:t>_tmp2 = 0;</a:t>
            </a:r>
          </a:p>
          <a:p>
            <a:pPr lvl="1" algn="l" rtl="0"/>
            <a:r>
              <a:rPr lang="en-US" sz="1600" b="1" dirty="0" smtClean="0">
                <a:solidFill>
                  <a:srgbClr val="006600"/>
                </a:solidFill>
                <a:latin typeface="Courier New" pitchFamily="49" charset="0"/>
                <a:cs typeface="Courier New" pitchFamily="49" charset="0"/>
              </a:rPr>
              <a:t>_tmp3 = b == _tmp2;</a:t>
            </a:r>
          </a:p>
          <a:p>
            <a:pPr lvl="1" algn="l" rtl="0"/>
            <a:r>
              <a:rPr lang="en-US" sz="1600" b="1" dirty="0" smtClean="0">
                <a:solidFill>
                  <a:srgbClr val="006600"/>
                </a:solidFill>
                <a:latin typeface="Courier New" pitchFamily="49" charset="0"/>
                <a:cs typeface="Courier New" pitchFamily="49" charset="0"/>
              </a:rPr>
              <a:t>_tmp4 = 0;</a:t>
            </a:r>
          </a:p>
          <a:p>
            <a:pPr lvl="1" algn="l" rtl="0"/>
            <a:r>
              <a:rPr lang="en-US" sz="1600" b="1" dirty="0" smtClean="0">
                <a:solidFill>
                  <a:srgbClr val="006600"/>
                </a:solidFill>
                <a:latin typeface="Courier New" pitchFamily="49" charset="0"/>
                <a:cs typeface="Courier New" pitchFamily="49" charset="0"/>
              </a:rPr>
              <a:t>_tmp5 = _tmp3 == _tmp4;</a:t>
            </a:r>
          </a:p>
          <a:p>
            <a:pPr lvl="1" algn="l" rtl="0"/>
            <a:r>
              <a:rPr lang="en-US" sz="1600" b="1" dirty="0" err="1" smtClean="0">
                <a:solidFill>
                  <a:srgbClr val="006600"/>
                </a:solidFill>
                <a:latin typeface="Courier New" pitchFamily="49" charset="0"/>
                <a:cs typeface="Courier New" pitchFamily="49" charset="0"/>
              </a:rPr>
              <a:t>IfZ</a:t>
            </a:r>
            <a:r>
              <a:rPr lang="en-US" sz="1600" b="1" dirty="0" smtClean="0">
                <a:solidFill>
                  <a:srgbClr val="006600"/>
                </a:solidFill>
                <a:latin typeface="Courier New" pitchFamily="49" charset="0"/>
                <a:cs typeface="Courier New" pitchFamily="49" charset="0"/>
              </a:rPr>
              <a:t> _tmp5 </a:t>
            </a:r>
            <a:r>
              <a:rPr lang="en-US" sz="1600" b="1" dirty="0" err="1" smtClean="0">
                <a:solidFill>
                  <a:srgbClr val="006600"/>
                </a:solidFill>
                <a:latin typeface="Courier New" pitchFamily="49" charset="0"/>
                <a:cs typeface="Courier New" pitchFamily="49" charset="0"/>
              </a:rPr>
              <a:t>Goto</a:t>
            </a:r>
            <a:r>
              <a:rPr lang="en-US" sz="1600" b="1" dirty="0" smtClean="0">
                <a:solidFill>
                  <a:srgbClr val="006600"/>
                </a:solidFill>
                <a:latin typeface="Courier New" pitchFamily="49" charset="0"/>
                <a:cs typeface="Courier New" pitchFamily="49" charset="0"/>
              </a:rPr>
              <a:t> _L1;</a:t>
            </a:r>
          </a:p>
          <a:p>
            <a:pPr lvl="1" algn="l" rtl="0"/>
            <a:r>
              <a:rPr lang="en-US" sz="1600" b="1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c = a;</a:t>
            </a:r>
          </a:p>
          <a:p>
            <a:pPr lvl="1" algn="l" rtl="0"/>
            <a:r>
              <a:rPr lang="en-US" sz="1600" b="1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 = b;</a:t>
            </a:r>
          </a:p>
          <a:p>
            <a:pPr lvl="1" algn="l" rtl="0"/>
            <a:r>
              <a:rPr lang="en-US" sz="1600" b="1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_tmp6 = c % a;</a:t>
            </a:r>
          </a:p>
          <a:p>
            <a:pPr lvl="1" algn="l" rtl="0"/>
            <a:r>
              <a:rPr lang="en-US" sz="1600" b="1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b = _tmp6;</a:t>
            </a:r>
          </a:p>
          <a:p>
            <a:pPr lvl="1" algn="l" rtl="0"/>
            <a:r>
              <a:rPr lang="en-US" sz="1600" b="1" dirty="0" err="1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Goto</a:t>
            </a:r>
            <a:r>
              <a:rPr lang="en-US" sz="1600" b="1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 _L0;</a:t>
            </a:r>
          </a:p>
          <a:p>
            <a:pPr algn="l" rtl="0"/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_L1:</a:t>
            </a:r>
          </a:p>
          <a:p>
            <a:pPr lvl="1" algn="l" rtl="0"/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Push a;</a:t>
            </a:r>
          </a:p>
          <a:p>
            <a:pPr lvl="1" algn="l" rtl="0"/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Call _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PrintInt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;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644008" y="1350060"/>
            <a:ext cx="3888432" cy="1080120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l" rtl="0"/>
            <a:r>
              <a:rPr lang="en-US" sz="16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_tmp0 = Call _</a:t>
            </a:r>
            <a:r>
              <a:rPr lang="en-US" sz="1600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ReadInteger</a:t>
            </a:r>
            <a:r>
              <a:rPr lang="en-US" sz="16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;</a:t>
            </a:r>
          </a:p>
          <a:p>
            <a:pPr algn="l" rtl="0"/>
            <a:r>
              <a:rPr lang="en-US" sz="16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a = _tmp0;</a:t>
            </a:r>
          </a:p>
          <a:p>
            <a:pPr algn="l" rtl="0"/>
            <a:r>
              <a:rPr lang="en-US" sz="16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_tmp1 = Call _</a:t>
            </a:r>
            <a:r>
              <a:rPr lang="en-US" sz="1600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ReadInteger</a:t>
            </a:r>
            <a:r>
              <a:rPr lang="en-US" sz="16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;</a:t>
            </a:r>
          </a:p>
          <a:p>
            <a:pPr algn="l" rtl="0"/>
            <a:r>
              <a:rPr lang="en-US" sz="16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b = _tmp1;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644008" y="2718212"/>
            <a:ext cx="3888432" cy="1440160"/>
          </a:xfrm>
          <a:prstGeom prst="rect">
            <a:avLst/>
          </a:prstGeom>
          <a:solidFill>
            <a:srgbClr val="006600">
              <a:alpha val="75000"/>
            </a:srgb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l" rtl="0"/>
            <a:r>
              <a:rPr lang="en-US" sz="16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_tmp2 = 0;</a:t>
            </a:r>
          </a:p>
          <a:p>
            <a:pPr algn="l" rtl="0"/>
            <a:r>
              <a:rPr lang="en-US" sz="16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_tmp3 = b == _tmp2;</a:t>
            </a:r>
          </a:p>
          <a:p>
            <a:pPr algn="l" rtl="0"/>
            <a:r>
              <a:rPr lang="en-US" sz="16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_tmp4 = 0;</a:t>
            </a:r>
          </a:p>
          <a:p>
            <a:pPr algn="l" rtl="0"/>
            <a:r>
              <a:rPr lang="en-US" sz="16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_tmp5 = _tmp3 == _tmp4;</a:t>
            </a:r>
          </a:p>
          <a:p>
            <a:pPr algn="l" rtl="0"/>
            <a:r>
              <a:rPr lang="en-US" sz="1600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IfZ</a:t>
            </a:r>
            <a:r>
              <a:rPr lang="en-US" sz="16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_tmp5 </a:t>
            </a:r>
            <a:r>
              <a:rPr lang="en-US" sz="1600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Goto</a:t>
            </a:r>
            <a:r>
              <a:rPr lang="en-US" sz="16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_L1;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283968" y="4590420"/>
            <a:ext cx="2016224" cy="1368152"/>
          </a:xfrm>
          <a:prstGeom prst="rect">
            <a:avLst/>
          </a:prstGeom>
          <a:solidFill>
            <a:srgbClr val="0000FF">
              <a:alpha val="75000"/>
            </a:srgb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l" rtl="0"/>
            <a:r>
              <a:rPr lang="en-US" sz="16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c = a;</a:t>
            </a:r>
          </a:p>
          <a:p>
            <a:pPr algn="l" rtl="0"/>
            <a:r>
              <a:rPr lang="en-US" sz="16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a = b;</a:t>
            </a:r>
          </a:p>
          <a:p>
            <a:pPr algn="l" rtl="0"/>
            <a:r>
              <a:rPr lang="en-US" sz="16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_tmp6 = c % a;</a:t>
            </a:r>
          </a:p>
          <a:p>
            <a:pPr algn="l" rtl="0"/>
            <a:r>
              <a:rPr lang="en-US" sz="16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b = _tmp6;</a:t>
            </a:r>
          </a:p>
          <a:p>
            <a:pPr algn="l" rtl="0"/>
            <a:r>
              <a:rPr lang="en-US" sz="1600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Goto</a:t>
            </a:r>
            <a:r>
              <a:rPr lang="en-US" sz="16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_L0;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6660232" y="4590420"/>
            <a:ext cx="2088232" cy="1368152"/>
          </a:xfrm>
          <a:prstGeom prst="rect">
            <a:avLst/>
          </a:prstGeom>
          <a:solidFill>
            <a:schemeClr val="bg1">
              <a:lumMod val="50000"/>
              <a:alpha val="75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l" rtl="0"/>
            <a:r>
              <a:rPr lang="en-US" sz="1600" b="1" dirty="0" smtClean="0">
                <a:solidFill>
                  <a:schemeClr val="bg2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Push a;</a:t>
            </a:r>
          </a:p>
          <a:p>
            <a:pPr algn="l" rtl="0"/>
            <a:r>
              <a:rPr lang="en-US" sz="1600" b="1" dirty="0" smtClean="0">
                <a:solidFill>
                  <a:schemeClr val="bg2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Call _</a:t>
            </a:r>
            <a:r>
              <a:rPr lang="en-US" sz="1600" b="1" dirty="0" err="1" smtClean="0">
                <a:solidFill>
                  <a:schemeClr val="bg2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PrintInt</a:t>
            </a:r>
            <a:r>
              <a:rPr lang="en-US" sz="16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;</a:t>
            </a:r>
          </a:p>
          <a:p>
            <a:pPr algn="l" rtl="0"/>
            <a:endParaRPr lang="en-US" sz="1600" b="1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pPr algn="l" rtl="0"/>
            <a:endParaRPr lang="en-US" sz="1600" b="1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pPr algn="l" rtl="0"/>
            <a:endParaRPr lang="en-US" sz="1600" b="1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pPr algn="l" rtl="0"/>
            <a:endParaRPr lang="en-US" sz="1600" b="1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pPr algn="l" rtl="0"/>
            <a:endParaRPr lang="en-US" sz="1600" b="1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pPr algn="l" rtl="0"/>
            <a:endParaRPr lang="en-US" sz="1600" b="1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1" name="מחבר חץ ישר 10"/>
          <p:cNvCxnSpPr>
            <a:stCxn id="6" idx="2"/>
            <a:endCxn id="7" idx="0"/>
          </p:cNvCxnSpPr>
          <p:nvPr/>
        </p:nvCxnSpPr>
        <p:spPr>
          <a:xfrm>
            <a:off x="6588224" y="2430180"/>
            <a:ext cx="0" cy="288032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מחבר חץ ישר 11"/>
          <p:cNvCxnSpPr>
            <a:stCxn id="7" idx="2"/>
            <a:endCxn id="8" idx="0"/>
          </p:cNvCxnSpPr>
          <p:nvPr/>
        </p:nvCxnSpPr>
        <p:spPr>
          <a:xfrm flipH="1">
            <a:off x="5292080" y="4158372"/>
            <a:ext cx="1296144" cy="432048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מחבר חץ ישר 14"/>
          <p:cNvCxnSpPr>
            <a:stCxn id="7" idx="2"/>
            <a:endCxn id="9" idx="0"/>
          </p:cNvCxnSpPr>
          <p:nvPr/>
        </p:nvCxnSpPr>
        <p:spPr>
          <a:xfrm>
            <a:off x="6588224" y="4158372"/>
            <a:ext cx="1116124" cy="432048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מחבר חץ ישר 19"/>
          <p:cNvCxnSpPr>
            <a:stCxn id="8" idx="1"/>
            <a:endCxn id="7" idx="1"/>
          </p:cNvCxnSpPr>
          <p:nvPr/>
        </p:nvCxnSpPr>
        <p:spPr>
          <a:xfrm rot="10800000" flipH="1">
            <a:off x="4283968" y="3438292"/>
            <a:ext cx="360040" cy="1836204"/>
          </a:xfrm>
          <a:prstGeom prst="curvedConnector3">
            <a:avLst>
              <a:gd name="adj1" fmla="val -63493"/>
            </a:avLst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קבוצה 23"/>
          <p:cNvGrpSpPr/>
          <p:nvPr/>
        </p:nvGrpSpPr>
        <p:grpSpPr>
          <a:xfrm>
            <a:off x="6289306" y="692696"/>
            <a:ext cx="1695867" cy="5985956"/>
            <a:chOff x="6289306" y="692696"/>
            <a:chExt cx="1695867" cy="5985956"/>
          </a:xfrm>
        </p:grpSpPr>
        <p:sp>
          <p:nvSpPr>
            <p:cNvPr id="13" name="TextBox 12"/>
            <p:cNvSpPr txBox="1"/>
            <p:nvPr/>
          </p:nvSpPr>
          <p:spPr>
            <a:xfrm>
              <a:off x="6289306" y="692696"/>
              <a:ext cx="626243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1">
              <a:spAutoFit/>
            </a:bodyPr>
            <a:lstStyle/>
            <a:p>
              <a:pPr algn="l" rtl="0"/>
              <a:r>
                <a:rPr lang="en-US" sz="2000" dirty="0" smtClean="0"/>
                <a:t>start</a:t>
              </a:r>
              <a:endParaRPr lang="he-IL" sz="2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441434" y="6309320"/>
              <a:ext cx="5437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1">
              <a:spAutoFit/>
            </a:bodyPr>
            <a:lstStyle/>
            <a:p>
              <a:pPr algn="l" rtl="0"/>
              <a:r>
                <a:rPr lang="en-US" dirty="0" smtClean="0"/>
                <a:t>end</a:t>
              </a:r>
              <a:endParaRPr lang="he-IL" dirty="0"/>
            </a:p>
          </p:txBody>
        </p:sp>
        <p:cxnSp>
          <p:nvCxnSpPr>
            <p:cNvPr id="16" name="מחבר חץ ישר 15"/>
            <p:cNvCxnSpPr>
              <a:stCxn id="13" idx="2"/>
              <a:endCxn id="6" idx="0"/>
            </p:cNvCxnSpPr>
            <p:nvPr/>
          </p:nvCxnSpPr>
          <p:spPr>
            <a:xfrm flipH="1">
              <a:off x="6588224" y="1092806"/>
              <a:ext cx="14204" cy="25725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מחבר חץ ישר 20"/>
            <p:cNvCxnSpPr>
              <a:stCxn id="9" idx="2"/>
              <a:endCxn id="14" idx="0"/>
            </p:cNvCxnSpPr>
            <p:nvPr/>
          </p:nvCxnSpPr>
          <p:spPr>
            <a:xfrm>
              <a:off x="7704348" y="5958572"/>
              <a:ext cx="8956" cy="35074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4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Control-Flow Graphs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 </a:t>
            </a:r>
            <a:r>
              <a:rPr lang="en-US" dirty="0" smtClean="0">
                <a:solidFill>
                  <a:srgbClr val="0000FF"/>
                </a:solidFill>
              </a:rPr>
              <a:t>control-flow graph </a:t>
            </a:r>
            <a:r>
              <a:rPr lang="en-US" dirty="0" smtClean="0"/>
              <a:t>(CFG) is a graph of the basic blocks in a function</a:t>
            </a:r>
          </a:p>
          <a:p>
            <a:r>
              <a:rPr lang="en-US" dirty="0" smtClean="0"/>
              <a:t>The term CFG is overloaded – from here on out, we'll mean “control-flow graph” and not “context free grammar”</a:t>
            </a:r>
          </a:p>
          <a:p>
            <a:r>
              <a:rPr lang="en-US" dirty="0" smtClean="0"/>
              <a:t>Each edge from one basic block to another indicates that control can flow from the end of the first block to the start of the second block</a:t>
            </a:r>
          </a:p>
          <a:p>
            <a:r>
              <a:rPr lang="en-US" dirty="0" smtClean="0"/>
              <a:t>There is a dedicated node for the start and end of a function</a:t>
            </a:r>
            <a:endParaRPr lang="he-I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17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b="1" dirty="0" smtClean="0"/>
              <a:t>C</a:t>
            </a:r>
            <a:r>
              <a:rPr lang="en-US" dirty="0" smtClean="0"/>
              <a:t>ommon </a:t>
            </a:r>
            <a:r>
              <a:rPr lang="en-US" b="1" dirty="0" smtClean="0"/>
              <a:t>S</a:t>
            </a:r>
            <a:r>
              <a:rPr lang="en-US" dirty="0" smtClean="0"/>
              <a:t>ubexpression </a:t>
            </a:r>
            <a:r>
              <a:rPr lang="en-US" b="1" dirty="0" smtClean="0"/>
              <a:t>E</a:t>
            </a:r>
            <a:r>
              <a:rPr lang="en-US" dirty="0" smtClean="0"/>
              <a:t>limination</a:t>
            </a:r>
            <a:endParaRPr lang="he-IL" dirty="0"/>
          </a:p>
        </p:txBody>
      </p:sp>
      <p:sp>
        <p:nvSpPr>
          <p:cNvPr id="5" name="מציין מיקום תוכן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If we have two variable assignments</a:t>
            </a:r>
            <a:br>
              <a:rPr lang="en-US" dirty="0" smtClean="0"/>
            </a:br>
            <a:r>
              <a:rPr lang="en-US" dirty="0" smtClean="0">
                <a:solidFill>
                  <a:srgbClr val="0000FF"/>
                </a:solidFill>
              </a:rPr>
              <a:t>v1 = a op b    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he-IL" dirty="0" smtClean="0"/>
              <a:t>…</a:t>
            </a:r>
            <a:r>
              <a:rPr lang="en-US" dirty="0" smtClean="0">
                <a:solidFill>
                  <a:srgbClr val="0000FF"/>
                </a:solidFill>
              </a:rPr>
              <a:t/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v2 = a op b      </a:t>
            </a:r>
          </a:p>
          <a:p>
            <a:r>
              <a:rPr lang="en-US" dirty="0" smtClean="0"/>
              <a:t>and the values of v1, a, and b have not changed between the assignments, rewrite the code as</a:t>
            </a:r>
            <a:br>
              <a:rPr lang="en-US" dirty="0" smtClean="0"/>
            </a:br>
            <a:r>
              <a:rPr lang="en-US" dirty="0" smtClean="0">
                <a:solidFill>
                  <a:srgbClr val="0000FF"/>
                </a:solidFill>
              </a:rPr>
              <a:t>v1 = a op b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he-IL" dirty="0" smtClean="0">
                <a:solidFill>
                  <a:srgbClr val="000000"/>
                </a:solidFill>
              </a:rPr>
              <a:t>…</a:t>
            </a:r>
            <a:r>
              <a:rPr lang="en-US" dirty="0" smtClean="0">
                <a:solidFill>
                  <a:srgbClr val="0000FF"/>
                </a:solidFill>
              </a:rPr>
              <a:t/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v2 = v1</a:t>
            </a:r>
          </a:p>
          <a:p>
            <a:r>
              <a:rPr lang="en-US" dirty="0" smtClean="0"/>
              <a:t>Eliminates useless recalculation</a:t>
            </a:r>
          </a:p>
          <a:p>
            <a:r>
              <a:rPr lang="en-US" dirty="0" smtClean="0"/>
              <a:t>Paves the way for later optimizations</a:t>
            </a:r>
            <a:endParaRPr lang="he-IL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09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b="1" dirty="0" smtClean="0"/>
              <a:t>C</a:t>
            </a:r>
            <a:r>
              <a:rPr lang="en-US" dirty="0" smtClean="0"/>
              <a:t>ommon </a:t>
            </a:r>
            <a:r>
              <a:rPr lang="en-US" b="1" dirty="0" smtClean="0"/>
              <a:t>S</a:t>
            </a:r>
            <a:r>
              <a:rPr lang="en-US" dirty="0" smtClean="0"/>
              <a:t>ubexpression </a:t>
            </a:r>
            <a:r>
              <a:rPr lang="en-US" b="1" dirty="0" smtClean="0"/>
              <a:t>E</a:t>
            </a:r>
            <a:r>
              <a:rPr lang="en-US" dirty="0" smtClean="0"/>
              <a:t>limination</a:t>
            </a:r>
            <a:endParaRPr lang="he-IL" dirty="0"/>
          </a:p>
        </p:txBody>
      </p:sp>
      <p:sp>
        <p:nvSpPr>
          <p:cNvPr id="5" name="מציין מיקום תוכן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If we have two variable assignments</a:t>
            </a:r>
            <a:br>
              <a:rPr lang="en-US" dirty="0" smtClean="0"/>
            </a:br>
            <a:r>
              <a:rPr lang="en-US" dirty="0" smtClean="0"/>
              <a:t>v1 = a op b     </a:t>
            </a:r>
            <a:r>
              <a:rPr lang="en-US" dirty="0" smtClean="0">
                <a:solidFill>
                  <a:srgbClr val="0000FF"/>
                </a:solidFill>
              </a:rPr>
              <a:t>[or:  v1 = a]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he-IL" dirty="0" smtClean="0"/>
              <a:t>…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v2 = a op b     </a:t>
            </a:r>
            <a:r>
              <a:rPr lang="en-US" dirty="0" smtClean="0">
                <a:solidFill>
                  <a:srgbClr val="0000FF"/>
                </a:solidFill>
              </a:rPr>
              <a:t>[or:  v2 = a] </a:t>
            </a:r>
          </a:p>
          <a:p>
            <a:r>
              <a:rPr lang="en-US" dirty="0" smtClean="0"/>
              <a:t>and the values of v1, a, and b have not changed between the assignments, rewrite the code as</a:t>
            </a:r>
            <a:br>
              <a:rPr lang="en-US" dirty="0" smtClean="0"/>
            </a:br>
            <a:r>
              <a:rPr lang="en-US" dirty="0" smtClean="0"/>
              <a:t>v1 = a op </a:t>
            </a:r>
            <a:r>
              <a:rPr lang="en-US" dirty="0"/>
              <a:t>b     </a:t>
            </a:r>
            <a:r>
              <a:rPr lang="en-US" dirty="0">
                <a:solidFill>
                  <a:srgbClr val="0000FF"/>
                </a:solidFill>
              </a:rPr>
              <a:t>[or:  </a:t>
            </a:r>
            <a:r>
              <a:rPr lang="en-US" dirty="0" smtClean="0">
                <a:solidFill>
                  <a:srgbClr val="0000FF"/>
                </a:solidFill>
              </a:rPr>
              <a:t>v1 </a:t>
            </a:r>
            <a:r>
              <a:rPr lang="en-US" dirty="0">
                <a:solidFill>
                  <a:srgbClr val="0000FF"/>
                </a:solidFill>
              </a:rPr>
              <a:t>= a]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he-IL" dirty="0" smtClean="0"/>
              <a:t>…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0000FF"/>
                </a:solidFill>
              </a:rPr>
              <a:t>v2 = v1            </a:t>
            </a:r>
          </a:p>
          <a:p>
            <a:r>
              <a:rPr lang="en-US" dirty="0" smtClean="0"/>
              <a:t>Eliminates useless recalculation</a:t>
            </a:r>
          </a:p>
          <a:p>
            <a:r>
              <a:rPr lang="en-US" dirty="0" smtClean="0"/>
              <a:t>Paves the way for later optimizations</a:t>
            </a:r>
            <a:endParaRPr lang="he-IL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08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solidFill>
            <a:srgbClr val="CCFFCC"/>
          </a:solidFill>
        </p:spPr>
        <p:txBody>
          <a:bodyPr/>
          <a:lstStyle/>
          <a:p>
            <a:r>
              <a:rPr lang="en-US" dirty="0" smtClean="0"/>
              <a:t>Copy Propagation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If we have a variable assignment</a:t>
            </a:r>
            <a:br>
              <a:rPr lang="en-US" dirty="0" smtClean="0"/>
            </a:br>
            <a:r>
              <a:rPr lang="en-US" dirty="0" smtClean="0"/>
              <a:t>v1 = v2</a:t>
            </a:r>
            <a:br>
              <a:rPr lang="en-US" dirty="0" smtClean="0"/>
            </a:br>
            <a:r>
              <a:rPr lang="en-US" dirty="0" smtClean="0"/>
              <a:t>then as long as v1 and v2 are not reassigned, we can rewrite expressions of the form</a:t>
            </a:r>
            <a:br>
              <a:rPr lang="en-US" dirty="0" smtClean="0"/>
            </a:br>
            <a:r>
              <a:rPr lang="en-US" dirty="0" smtClean="0"/>
              <a:t>a = … v1 …</a:t>
            </a:r>
            <a:br>
              <a:rPr lang="en-US" dirty="0" smtClean="0"/>
            </a:br>
            <a:r>
              <a:rPr lang="en-US" dirty="0" smtClean="0"/>
              <a:t>as</a:t>
            </a:r>
            <a:br>
              <a:rPr lang="en-US" dirty="0" smtClean="0"/>
            </a:br>
            <a:r>
              <a:rPr lang="en-US" dirty="0" smtClean="0"/>
              <a:t>a = … v2 …</a:t>
            </a:r>
            <a:br>
              <a:rPr lang="en-US" dirty="0" smtClean="0"/>
            </a:br>
            <a:r>
              <a:rPr lang="en-US" dirty="0" smtClean="0"/>
              <a:t>provided that such a rewrite is legal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C04B3-BE37-5347-9FEA-5675243893B5}" type="slidenum">
              <a:rPr lang="he-IL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19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am">
  <a:themeElements>
    <a:clrScheme name="Custom 4">
      <a:dk1>
        <a:srgbClr val="004080"/>
      </a:dk1>
      <a:lt1>
        <a:srgbClr val="000000"/>
      </a:lt1>
      <a:dk2>
        <a:srgbClr val="E6E6E6"/>
      </a:dk2>
      <a:lt2>
        <a:srgbClr val="00000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80FF"/>
      </a:hlink>
      <a:folHlink>
        <a:srgbClr val="66666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noam.thmx</Template>
  <TotalTime>12229</TotalTime>
  <Words>8034</Words>
  <Application>Microsoft Macintosh PowerPoint</Application>
  <PresentationFormat>On-screen Show (4:3)</PresentationFormat>
  <Paragraphs>2257</Paragraphs>
  <Slides>186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186</vt:i4>
      </vt:variant>
      <vt:variant>
        <vt:lpstr>Custom Shows</vt:lpstr>
      </vt:variant>
      <vt:variant>
        <vt:i4>1</vt:i4>
      </vt:variant>
    </vt:vector>
  </HeadingPairs>
  <TitlesOfParts>
    <vt:vector size="203" baseType="lpstr">
      <vt:lpstr>Andale Mono</vt:lpstr>
      <vt:lpstr>Arial Unicode MS</vt:lpstr>
      <vt:lpstr>Calibri</vt:lpstr>
      <vt:lpstr>Calibri Light</vt:lpstr>
      <vt:lpstr>Comic Sans MS</vt:lpstr>
      <vt:lpstr>Consolas</vt:lpstr>
      <vt:lpstr>Courier New</vt:lpstr>
      <vt:lpstr>Math B</vt:lpstr>
      <vt:lpstr>Math C</vt:lpstr>
      <vt:lpstr>ＭＳ Ｐゴシック</vt:lpstr>
      <vt:lpstr>Symbol</vt:lpstr>
      <vt:lpstr>Tahoma</vt:lpstr>
      <vt:lpstr>Times New Roman</vt:lpstr>
      <vt:lpstr>Wingdings</vt:lpstr>
      <vt:lpstr>Arial</vt:lpstr>
      <vt:lpstr>noam</vt:lpstr>
      <vt:lpstr>Compilation   0368-3133</vt:lpstr>
      <vt:lpstr>Course Goals</vt:lpstr>
      <vt:lpstr>Course Goals</vt:lpstr>
      <vt:lpstr>What is a Compiler?</vt:lpstr>
      <vt:lpstr>Compiler</vt:lpstr>
      <vt:lpstr>Interpreter</vt:lpstr>
      <vt:lpstr>Compiler vs. Interpreter</vt:lpstr>
      <vt:lpstr>Interpreter    vs.      Compiler</vt:lpstr>
      <vt:lpstr>Lexical Analysis</vt:lpstr>
      <vt:lpstr>Conceptual Structure of a Compiler</vt:lpstr>
      <vt:lpstr>Conceptual Structure of a Compiler</vt:lpstr>
      <vt:lpstr>What does Lexical Analysis do? </vt:lpstr>
      <vt:lpstr>Some basic terminology</vt:lpstr>
      <vt:lpstr>Regular languages</vt:lpstr>
      <vt:lpstr>From regular expressions to NFA</vt:lpstr>
      <vt:lpstr>Scanning with DFA</vt:lpstr>
      <vt:lpstr>Ambiguity resolution</vt:lpstr>
      <vt:lpstr>Creating a Scanner using Flex</vt:lpstr>
      <vt:lpstr>Syntax Analysis</vt:lpstr>
      <vt:lpstr>Frontend: Scanning &amp; Parsing</vt:lpstr>
      <vt:lpstr>From scanning to parsing</vt:lpstr>
      <vt:lpstr>Context free grammars (CFG)</vt:lpstr>
      <vt:lpstr>Pushdown Automata (PDA)</vt:lpstr>
      <vt:lpstr>CFG terminology</vt:lpstr>
      <vt:lpstr>Derivations </vt:lpstr>
      <vt:lpstr>Ambiguity</vt:lpstr>
      <vt:lpstr>“dangling-else” example</vt:lpstr>
      <vt:lpstr>Broad kinds of parsers </vt:lpstr>
      <vt:lpstr>Predictive parsing</vt:lpstr>
      <vt:lpstr>Top-Down Parsing: Predictive parsing</vt:lpstr>
      <vt:lpstr>Recursive descent parsing</vt:lpstr>
      <vt:lpstr>LL(k) grammars</vt:lpstr>
      <vt:lpstr>FIRST sets</vt:lpstr>
      <vt:lpstr>FIRST sets</vt:lpstr>
      <vt:lpstr>LL(1) grammars</vt:lpstr>
      <vt:lpstr>FOLLOW sets</vt:lpstr>
      <vt:lpstr>FOLLOW sets: Constraints</vt:lpstr>
      <vt:lpstr>Prediction Table</vt:lpstr>
      <vt:lpstr>Problem 1: productions with common prefix</vt:lpstr>
      <vt:lpstr>Solution: left factoring</vt:lpstr>
      <vt:lpstr>Problem 2: null productions </vt:lpstr>
      <vt:lpstr>Solution: substitution</vt:lpstr>
      <vt:lpstr>Problem 3: left recursion</vt:lpstr>
      <vt:lpstr>Left recursion removal</vt:lpstr>
      <vt:lpstr>Bottom-up parsing</vt:lpstr>
      <vt:lpstr>Bottom-up parsing: LR(k) Grammars</vt:lpstr>
      <vt:lpstr>Terminology: Reductions &amp; Handles</vt:lpstr>
      <vt:lpstr>Detecting Handles</vt:lpstr>
      <vt:lpstr>How does the parser know what to do? </vt:lpstr>
      <vt:lpstr>Constructing an LR parsing table</vt:lpstr>
      <vt:lpstr>LR item</vt:lpstr>
      <vt:lpstr>Types of LR(0) items</vt:lpstr>
      <vt:lpstr>LR(0) automaton example</vt:lpstr>
      <vt:lpstr>LR(0) conflicts</vt:lpstr>
      <vt:lpstr>LR(0) conflicts</vt:lpstr>
      <vt:lpstr>LR(0) conflicts </vt:lpstr>
      <vt:lpstr>LR variants</vt:lpstr>
      <vt:lpstr>SLR parsing</vt:lpstr>
      <vt:lpstr>LR(1) grammars</vt:lpstr>
      <vt:lpstr>LR(1) items</vt:lpstr>
      <vt:lpstr>LR(1) items</vt:lpstr>
      <vt:lpstr>LALR(1)</vt:lpstr>
      <vt:lpstr>Grammar Hierarchy</vt:lpstr>
      <vt:lpstr>Semantic Analysis</vt:lpstr>
      <vt:lpstr>Abstract Syntax Tree</vt:lpstr>
      <vt:lpstr>Abstract Syntax Tree</vt:lpstr>
      <vt:lpstr>What we want</vt:lpstr>
      <vt:lpstr>Context Analysis</vt:lpstr>
      <vt:lpstr>Context Analysis</vt:lpstr>
      <vt:lpstr>Scopes</vt:lpstr>
      <vt:lpstr>Scope and symbol table</vt:lpstr>
      <vt:lpstr>Types</vt:lpstr>
      <vt:lpstr>Typing Rules</vt:lpstr>
      <vt:lpstr>Syntax Directed Translation</vt:lpstr>
      <vt:lpstr>Attribute grammars</vt:lpstr>
      <vt:lpstr>Example</vt:lpstr>
      <vt:lpstr>Attribute Evaluation</vt:lpstr>
      <vt:lpstr>Dependencies</vt:lpstr>
      <vt:lpstr>Example</vt:lpstr>
      <vt:lpstr>Inherited vs. Synthesized Attributes</vt:lpstr>
      <vt:lpstr>example</vt:lpstr>
      <vt:lpstr>S-attributed Grammars</vt:lpstr>
      <vt:lpstr>L-attributed grammars</vt:lpstr>
      <vt:lpstr>PowerPoint Presentation</vt:lpstr>
      <vt:lpstr>Three-Address Code IR</vt:lpstr>
      <vt:lpstr>Variable assignments</vt:lpstr>
      <vt:lpstr>Control flow instructions</vt:lpstr>
      <vt:lpstr>Procedures / Functions </vt:lpstr>
      <vt:lpstr>TAC generation</vt:lpstr>
      <vt:lpstr>cgen for binary operators</vt:lpstr>
      <vt:lpstr>cgen for if-then-else</vt:lpstr>
      <vt:lpstr>IR Optimization</vt:lpstr>
      <vt:lpstr>Optimization points</vt:lpstr>
      <vt:lpstr>Overview of IR optimization</vt:lpstr>
      <vt:lpstr>Visualizing IR</vt:lpstr>
      <vt:lpstr>Control-Flow Graphs</vt:lpstr>
      <vt:lpstr>Common Subexpression Elimination</vt:lpstr>
      <vt:lpstr>Common Subexpression Elimination</vt:lpstr>
      <vt:lpstr>Copy Propagation</vt:lpstr>
      <vt:lpstr>Dead Code Elimination</vt:lpstr>
      <vt:lpstr>Live variables</vt:lpstr>
      <vt:lpstr>Local vs. global optimizations</vt:lpstr>
      <vt:lpstr>Abstract Interpretation</vt:lpstr>
      <vt:lpstr>Join semilattices and ordering</vt:lpstr>
      <vt:lpstr>A semilattice for constant propagation</vt:lpstr>
      <vt:lpstr>Monotone transfer functions</vt:lpstr>
      <vt:lpstr>The grand result</vt:lpstr>
      <vt:lpstr>Code generation for procedure calls</vt:lpstr>
      <vt:lpstr>Supporting Procedures</vt:lpstr>
      <vt:lpstr>Abstract Activation Record Stack</vt:lpstr>
      <vt:lpstr>Abstract Stack Frame</vt:lpstr>
      <vt:lpstr>Static (lexical) Scoping</vt:lpstr>
      <vt:lpstr>Dynamic Scoping</vt:lpstr>
      <vt:lpstr>Call Sequences</vt:lpstr>
      <vt:lpstr>“To Callee-save or to Caller-save?”</vt:lpstr>
      <vt:lpstr>Nested Procedures</vt:lpstr>
      <vt:lpstr>Lexical Pointers </vt:lpstr>
      <vt:lpstr>Register allocation</vt:lpstr>
      <vt:lpstr>Register allocation</vt:lpstr>
      <vt:lpstr>Sethi-Ullman translation</vt:lpstr>
      <vt:lpstr>Example</vt:lpstr>
      <vt:lpstr>AST for a Basic Block</vt:lpstr>
      <vt:lpstr> Dependency graph</vt:lpstr>
      <vt:lpstr>Simplified Data Dependency Graph</vt:lpstr>
      <vt:lpstr>Pseudo Register Target Code</vt:lpstr>
      <vt:lpstr>“Global” Register Allocation</vt:lpstr>
      <vt:lpstr>Variable Liveness</vt:lpstr>
      <vt:lpstr>Main idea</vt:lpstr>
      <vt:lpstr>Interference graph</vt:lpstr>
      <vt:lpstr>Graph coloring</vt:lpstr>
      <vt:lpstr>Coloring by simplification [Kempe 1879]</vt:lpstr>
      <vt:lpstr>Coloring by simplification [Kempe 1879]</vt:lpstr>
      <vt:lpstr>Handling precolored nodes</vt:lpstr>
      <vt:lpstr>Optimizing move instructions</vt:lpstr>
      <vt:lpstr>Constrained Moves</vt:lpstr>
      <vt:lpstr>Constrained Moves</vt:lpstr>
      <vt:lpstr>Constrained Moves</vt:lpstr>
      <vt:lpstr>Graph Coloring with Coalescing</vt:lpstr>
      <vt:lpstr>A Complete Example</vt:lpstr>
      <vt:lpstr>A Complete Example</vt:lpstr>
      <vt:lpstr>A Complete Example</vt:lpstr>
      <vt:lpstr>A Complete Example</vt:lpstr>
      <vt:lpstr>A Complete Example</vt:lpstr>
      <vt:lpstr>A Complete Example</vt:lpstr>
      <vt:lpstr>Compiling OO Programs</vt:lpstr>
      <vt:lpstr>Features of OO languages</vt:lpstr>
      <vt:lpstr>Compiling OO languages</vt:lpstr>
      <vt:lpstr>Runtime Environment</vt:lpstr>
      <vt:lpstr>Handling Single Inheritance</vt:lpstr>
      <vt:lpstr>Adding fields Fields aka Data members, instance variables</vt:lpstr>
      <vt:lpstr>Method Overriding</vt:lpstr>
      <vt:lpstr>Handling Polymorphism</vt:lpstr>
      <vt:lpstr>Dynamic Binding</vt:lpstr>
      <vt:lpstr>Virtual function table</vt:lpstr>
      <vt:lpstr>Multiple Inheritance</vt:lpstr>
      <vt:lpstr>Multiple Inheritance </vt:lpstr>
      <vt:lpstr>A simple implementation</vt:lpstr>
      <vt:lpstr>A simple implementation </vt:lpstr>
      <vt:lpstr>Dependent multiple Inheritance</vt:lpstr>
      <vt:lpstr>Implementation</vt:lpstr>
      <vt:lpstr>Interface Types</vt:lpstr>
      <vt:lpstr>Interface Types</vt:lpstr>
      <vt:lpstr>Assembly  Image</vt:lpstr>
      <vt:lpstr>Assembler</vt:lpstr>
      <vt:lpstr>Object File Format</vt:lpstr>
      <vt:lpstr>Resolving Internal Addresses</vt:lpstr>
      <vt:lpstr>Handling External Addresses</vt:lpstr>
      <vt:lpstr>Linker</vt:lpstr>
      <vt:lpstr>Linker</vt:lpstr>
      <vt:lpstr>External References</vt:lpstr>
      <vt:lpstr>Example of External Symbol Table</vt:lpstr>
      <vt:lpstr>Example</vt:lpstr>
      <vt:lpstr>Loader (Summary)</vt:lpstr>
      <vt:lpstr>Memory Management</vt:lpstr>
      <vt:lpstr>Free-list Allocation</vt:lpstr>
      <vt:lpstr>Memory chunks</vt:lpstr>
      <vt:lpstr>Free list</vt:lpstr>
      <vt:lpstr>free</vt:lpstr>
      <vt:lpstr>Garbage collection</vt:lpstr>
      <vt:lpstr>Garbage Collection – Classical Techniques</vt:lpstr>
      <vt:lpstr>GC using Reference Counting</vt:lpstr>
      <vt:lpstr>The Mark-and-Sweep Algorithm  [McCarthy 1960]</vt:lpstr>
      <vt:lpstr>Mark&amp;Sweep in Depth </vt:lpstr>
      <vt:lpstr>Copying GC</vt:lpstr>
      <vt:lpstr>Example</vt:lpstr>
      <vt:lpstr>Example</vt:lpstr>
      <vt:lpstr>Custom Show 1</vt:lpstr>
    </vt:vector>
  </TitlesOfParts>
  <Company>University of Wisconsin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Parametric Shape Analysis via 3-Valued Logic</dc:title>
  <dc:creator>Thomas Reps</dc:creator>
  <cp:lastModifiedBy>Noam Rinetzky</cp:lastModifiedBy>
  <cp:revision>917</cp:revision>
  <cp:lastPrinted>2016-01-12T07:08:29Z</cp:lastPrinted>
  <dcterms:created xsi:type="dcterms:W3CDTF">1998-04-16T20:54:14Z</dcterms:created>
  <dcterms:modified xsi:type="dcterms:W3CDTF">2017-02-20T12:11:53Z</dcterms:modified>
</cp:coreProperties>
</file>