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6"/>
  </p:notesMasterIdLst>
  <p:sldIdLst>
    <p:sldId id="346" r:id="rId2"/>
    <p:sldId id="347" r:id="rId3"/>
    <p:sldId id="445" r:id="rId4"/>
    <p:sldId id="360" r:id="rId5"/>
    <p:sldId id="443" r:id="rId6"/>
    <p:sldId id="361" r:id="rId7"/>
    <p:sldId id="459" r:id="rId8"/>
    <p:sldId id="365" r:id="rId9"/>
    <p:sldId id="450" r:id="rId10"/>
    <p:sldId id="364" r:id="rId11"/>
    <p:sldId id="538" r:id="rId12"/>
    <p:sldId id="366" r:id="rId13"/>
    <p:sldId id="451" r:id="rId14"/>
    <p:sldId id="467" r:id="rId15"/>
    <p:sldId id="452" r:id="rId16"/>
    <p:sldId id="495" r:id="rId17"/>
    <p:sldId id="496" r:id="rId18"/>
    <p:sldId id="529" r:id="rId19"/>
    <p:sldId id="380" r:id="rId20"/>
    <p:sldId id="468" r:id="rId21"/>
    <p:sldId id="387" r:id="rId22"/>
    <p:sldId id="471" r:id="rId23"/>
    <p:sldId id="469" r:id="rId24"/>
    <p:sldId id="470" r:id="rId25"/>
    <p:sldId id="493" r:id="rId26"/>
    <p:sldId id="447" r:id="rId27"/>
    <p:sldId id="494" r:id="rId28"/>
    <p:sldId id="453" r:id="rId29"/>
    <p:sldId id="506" r:id="rId30"/>
    <p:sldId id="520" r:id="rId31"/>
    <p:sldId id="512" r:id="rId32"/>
    <p:sldId id="521" r:id="rId33"/>
    <p:sldId id="513" r:id="rId34"/>
    <p:sldId id="532" r:id="rId35"/>
    <p:sldId id="515" r:id="rId36"/>
    <p:sldId id="407" r:id="rId37"/>
    <p:sldId id="408" r:id="rId38"/>
    <p:sldId id="299" r:id="rId39"/>
    <p:sldId id="333" r:id="rId40"/>
    <p:sldId id="545" r:id="rId41"/>
    <p:sldId id="536" r:id="rId42"/>
    <p:sldId id="456" r:id="rId43"/>
    <p:sldId id="504" r:id="rId44"/>
    <p:sldId id="505" r:id="rId45"/>
    <p:sldId id="525" r:id="rId46"/>
    <p:sldId id="457" r:id="rId47"/>
    <p:sldId id="484" r:id="rId48"/>
    <p:sldId id="488" r:id="rId49"/>
    <p:sldId id="487" r:id="rId50"/>
    <p:sldId id="489" r:id="rId51"/>
    <p:sldId id="491" r:id="rId52"/>
    <p:sldId id="526" r:id="rId53"/>
    <p:sldId id="500" r:id="rId54"/>
    <p:sldId id="544" r:id="rId55"/>
    <p:sldId id="518" r:id="rId56"/>
    <p:sldId id="425" r:id="rId57"/>
    <p:sldId id="541" r:id="rId58"/>
    <p:sldId id="519" r:id="rId59"/>
    <p:sldId id="423" r:id="rId60"/>
    <p:sldId id="341" r:id="rId61"/>
    <p:sldId id="449" r:id="rId62"/>
    <p:sldId id="535" r:id="rId63"/>
    <p:sldId id="540" r:id="rId64"/>
    <p:sldId id="497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CC"/>
    <a:srgbClr val="FF99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47"/>
    <p:restoredTop sz="75632" autoAdjust="0"/>
  </p:normalViewPr>
  <p:slideViewPr>
    <p:cSldViewPr>
      <p:cViewPr>
        <p:scale>
          <a:sx n="72" d="100"/>
          <a:sy n="72" d="100"/>
        </p:scale>
        <p:origin x="3400" y="1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3" d="100"/>
        <a:sy n="6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notesMaster" Target="notesMasters/notesMaster1.xml"/><Relationship Id="rId67" Type="http://schemas.openxmlformats.org/officeDocument/2006/relationships/commentAuthors" Target="commentAuthors.xml"/><Relationship Id="rId68" Type="http://schemas.openxmlformats.org/officeDocument/2006/relationships/presProps" Target="presProps.xml"/><Relationship Id="rId69" Type="http://schemas.openxmlformats.org/officeDocument/2006/relationships/viewProps" Target="viewProp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4" Type="http://schemas.microsoft.com/office/2015/10/relationships/revisionInfo" Target="revisionInfo.xml"/><Relationship Id="rId70" Type="http://schemas.openxmlformats.org/officeDocument/2006/relationships/theme" Target="theme/theme1.xml"/><Relationship Id="rId71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FA2DA-EBD2-4E90-B886-DFEBA6EB56DC}" type="datetimeFigureOut">
              <a:rPr lang="en-GB" smtClean="0"/>
              <a:pPr/>
              <a:t>15/01/2018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80CA2-A518-4BD4-A835-A5BB5EA171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491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80CA2-A518-4BD4-A835-A5BB5EA171EC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4774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Unit of encapsulation</a:t>
            </a:r>
          </a:p>
          <a:p>
            <a:r>
              <a:rPr lang="en-US" baseline="0" dirty="0" smtClean="0"/>
              <a:t>Modules/contracts/ </a:t>
            </a:r>
          </a:p>
          <a:p>
            <a:r>
              <a:rPr lang="en-US" baseline="0" dirty="0" smtClean="0"/>
              <a:t>We simply call them “Objects”</a:t>
            </a:r>
          </a:p>
          <a:p>
            <a:r>
              <a:rPr lang="en-US" baseline="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80CA2-A518-4BD4-A835-A5BB5EA171EC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5028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80CA2-A518-4BD4-A835-A5BB5EA171EC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993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object cannot directly access another object’s heap</a:t>
            </a:r>
          </a:p>
          <a:p>
            <a:r>
              <a:rPr lang="en-US" dirty="0"/>
              <a:t>First step towards enabling modular verification</a:t>
            </a:r>
          </a:p>
          <a:p>
            <a:r>
              <a:rPr lang="en-US" dirty="0"/>
              <a:t>Greatly simplifies modular reasoning</a:t>
            </a:r>
          </a:p>
          <a:p>
            <a:r>
              <a:rPr lang="en-US" dirty="0"/>
              <a:t>… Indirect state mutation using calls</a:t>
            </a:r>
            <a:endParaRPr lang="en-GB" dirty="0"/>
          </a:p>
          <a:p>
            <a:r>
              <a:rPr lang="en-US" dirty="0"/>
              <a:t>No need for points-to analyses between</a:t>
            </a:r>
            <a:r>
              <a:rPr lang="en-US" baseline="0" dirty="0"/>
              <a:t> different objects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80CA2-A518-4BD4-A835-A5BB5EA171EC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5354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80CA2-A518-4BD4-A835-A5BB5EA171EC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2500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80CA2-A518-4BD4-A835-A5BB5EA171EC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4659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80CA2-A518-4BD4-A835-A5BB5EA171EC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4470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80CA2-A518-4BD4-A835-A5BB5EA171EC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9860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80CA2-A518-4BD4-A835-A5BB5EA171EC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9029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80CA2-A518-4BD4-A835-A5BB5EA171EC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3565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not</a:t>
            </a:r>
            <a:r>
              <a:rPr lang="en-US" baseline="0" dirty="0" smtClean="0"/>
              <a:t> a new problem </a:t>
            </a:r>
            <a:r>
              <a:rPr lang="mr-IN" baseline="0" dirty="0" smtClean="0"/>
              <a:t>–</a:t>
            </a:r>
            <a:r>
              <a:rPr lang="en-US" baseline="0" dirty="0" smtClean="0"/>
              <a:t> we in fact have known it for years --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80CA2-A518-4BD4-A835-A5BB5EA171EC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141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Title very long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80CA2-A518-4BD4-A835-A5BB5EA171EC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515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Callbacks are a can of worms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80CA2-A518-4BD4-A835-A5BB5EA171EC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117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need to think about the intricacies of callbacks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80CA2-A518-4BD4-A835-A5BB5EA171EC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2497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80CA2-A518-4BD4-A835-A5BB5EA171EC}" type="slidenum">
              <a:rPr lang="en-GB" smtClean="0"/>
              <a:pPr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2038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80CA2-A518-4BD4-A835-A5BB5EA171EC}" type="slidenum">
              <a:rPr lang="en-GB" smtClean="0"/>
              <a:pPr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7744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Had such a </a:t>
            </a:r>
            <a:r>
              <a:rPr lang="en-US" sz="2000" dirty="0" err="1" smtClean="0"/>
              <a:t>dmonitor</a:t>
            </a:r>
            <a:r>
              <a:rPr lang="en-US" sz="2000" dirty="0" smtClean="0"/>
              <a:t> been implemented DAO</a:t>
            </a:r>
            <a:r>
              <a:rPr lang="en-US" sz="2000" baseline="0" dirty="0" smtClean="0"/>
              <a:t> would not have happened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80CA2-A518-4BD4-A835-A5BB5EA171EC}" type="slidenum">
              <a:rPr lang="en-GB" smtClean="0"/>
              <a:pPr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650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Who</a:t>
            </a:r>
            <a:r>
              <a:rPr lang="en-US" baseline="0" dirty="0" smtClean="0"/>
              <a:t> is O in the tests?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80CA2-A518-4BD4-A835-A5BB5EA171EC}" type="slidenum">
              <a:rPr lang="en-GB" smtClean="0"/>
              <a:pPr/>
              <a:t>55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0286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discuss additional findings</a:t>
            </a:r>
            <a:r>
              <a:rPr lang="en-US" baseline="0" dirty="0"/>
              <a:t> in the paper regarding how contracts are getting more complex with time</a:t>
            </a:r>
            <a:endParaRPr lang="en-US" dirty="0"/>
          </a:p>
          <a:p>
            <a:r>
              <a:rPr lang="en-US" dirty="0"/>
              <a:t>Start with bottom line: Manually verified each contract showing non ECF behavior</a:t>
            </a:r>
          </a:p>
          <a:p>
            <a:r>
              <a:rPr lang="en-US" dirty="0"/>
              <a:t>We discuss in the paper some interesting</a:t>
            </a:r>
            <a:r>
              <a:rPr lang="en-US" baseline="0" dirty="0"/>
              <a:t> examples and misdetections due to some technical gaps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80CA2-A518-4BD4-A835-A5BB5EA171EC}" type="slidenum">
              <a:rPr lang="en-GB" smtClean="0"/>
              <a:pPr/>
              <a:t>56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5392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discuss additional findings</a:t>
            </a:r>
            <a:r>
              <a:rPr lang="en-US" baseline="0" dirty="0"/>
              <a:t> in the paper regarding how contracts are getting more complex with time</a:t>
            </a:r>
            <a:endParaRPr lang="en-US" dirty="0"/>
          </a:p>
          <a:p>
            <a:r>
              <a:rPr lang="en-US" dirty="0"/>
              <a:t>Start with bottom line: Manually verified each contract showing non ECF behavior</a:t>
            </a:r>
          </a:p>
          <a:p>
            <a:r>
              <a:rPr lang="en-US" dirty="0"/>
              <a:t>We discuss in the paper some interesting</a:t>
            </a:r>
            <a:r>
              <a:rPr lang="en-US" baseline="0" dirty="0"/>
              <a:t> examples and misdetections due to some technical gaps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80CA2-A518-4BD4-A835-A5BB5EA171EC}" type="slidenum">
              <a:rPr lang="en-GB" smtClean="0"/>
              <a:pPr/>
              <a:t>57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30850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discuss additional findings</a:t>
            </a:r>
            <a:r>
              <a:rPr lang="en-US" baseline="0" dirty="0"/>
              <a:t> in the paper regarding how contracts are getting more complex with time</a:t>
            </a:r>
            <a:endParaRPr lang="en-US" dirty="0"/>
          </a:p>
          <a:p>
            <a:r>
              <a:rPr lang="en-US" dirty="0"/>
              <a:t>Start with bottom line: Manually verified each contract showing non ECF behavior</a:t>
            </a:r>
          </a:p>
          <a:p>
            <a:r>
              <a:rPr lang="en-US" dirty="0"/>
              <a:t>We discuss in the paper some interesting</a:t>
            </a:r>
            <a:r>
              <a:rPr lang="en-US" baseline="0" dirty="0"/>
              <a:t> examples and misdetections due to some technical gaps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80CA2-A518-4BD4-A835-A5BB5EA171EC}" type="slidenum">
              <a:rPr lang="en-GB" smtClean="0"/>
              <a:pPr/>
              <a:t>58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95094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need to think about the intricacies of callbacks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80CA2-A518-4BD4-A835-A5BB5EA171EC}" type="slidenum">
              <a:rPr lang="en-GB" smtClean="0"/>
              <a:pPr/>
              <a:t>63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128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Best summarize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80CA2-A518-4BD4-A835-A5BB5EA171EC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83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Consider a system comprised of multiple interacting</a:t>
            </a:r>
            <a:r>
              <a:rPr lang="en-US" baseline="0" dirty="0" smtClean="0"/>
              <a:t> </a:t>
            </a:r>
            <a:r>
              <a:rPr lang="en-US" dirty="0" smtClean="0"/>
              <a:t>components</a:t>
            </a:r>
          </a:p>
          <a:p>
            <a:r>
              <a:rPr lang="en-US" dirty="0" smtClean="0"/>
              <a:t>Where each component</a:t>
            </a:r>
            <a:r>
              <a:rPr lang="en-US" baseline="0" dirty="0" smtClean="0"/>
              <a:t> has a unique identifier, say its color, and its own local state which can be manipulated only by its own methods and they interact by invoking each other methods </a:t>
            </a:r>
            <a:endParaRPr lang="en-US" dirty="0" smtClean="0"/>
          </a:p>
          <a:p>
            <a:r>
              <a:rPr lang="en-US" dirty="0" smtClean="0"/>
              <a:t>The entire system is driven by users commands coming</a:t>
            </a:r>
            <a:r>
              <a:rPr lang="en-US" baseline="0" dirty="0" smtClean="0"/>
              <a:t> from outside, who may execute any sequence of commands </a:t>
            </a:r>
          </a:p>
          <a:p>
            <a:r>
              <a:rPr lang="en-US" baseline="0" dirty="0" smtClean="0"/>
              <a:t>Written by different programmers</a:t>
            </a:r>
          </a:p>
          <a:p>
            <a:r>
              <a:rPr lang="en-US" baseline="0" dirty="0" smtClean="0"/>
              <a:t>However, we may assume sequential </a:t>
            </a:r>
          </a:p>
          <a:p>
            <a:r>
              <a:rPr lang="en-US" baseline="0" dirty="0" smtClean="0"/>
              <a:t>The system itself, however, is sequential : if it executes a client command it refuses to accept any new ones.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These unit of encapsulation - Objects /</a:t>
            </a:r>
            <a:r>
              <a:rPr lang="en-US" baseline="0" dirty="0" smtClean="0"/>
              <a:t> modules / contracts </a:t>
            </a:r>
            <a:endParaRPr lang="en-US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80CA2-A518-4BD4-A835-A5BB5EA171EC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62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80CA2-A518-4BD4-A835-A5BB5EA171EC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284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80CA2-A518-4BD4-A835-A5BB5EA171EC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581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80CA2-A518-4BD4-A835-A5BB5EA171EC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131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Why we care?</a:t>
            </a:r>
          </a:p>
          <a:p>
            <a:r>
              <a:rPr lang="en-US" baseline="0" dirty="0" smtClean="0"/>
              <a:t>They are real 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Pretty accurate description (with the emphasis on pretty) of systems such as Ethereum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80CA2-A518-4BD4-A835-A5BB5EA171EC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2693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Unit of encapsulation</a:t>
            </a:r>
          </a:p>
          <a:p>
            <a:r>
              <a:rPr lang="en-US" baseline="0" dirty="0" smtClean="0"/>
              <a:t>Modules/contracts/ </a:t>
            </a:r>
          </a:p>
          <a:p>
            <a:r>
              <a:rPr lang="en-US" baseline="0" dirty="0" smtClean="0"/>
              <a:t>We simply call them “Objects”</a:t>
            </a:r>
          </a:p>
          <a:p>
            <a:r>
              <a:rPr lang="en-US" baseline="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80CA2-A518-4BD4-A835-A5BB5EA171EC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405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AA7E-BD93-0541-AA58-F50334FFC469}" type="datetime1">
              <a:rPr lang="en-US" smtClean="0"/>
              <a:t>1/15/18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AE0B2-C925-4B9D-AD97-6684174E550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076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15E5-E93C-B540-9F01-1FBE0A2FE66B}" type="datetime1">
              <a:rPr lang="en-US" smtClean="0"/>
              <a:t>1/15/18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AE0B2-C925-4B9D-AD97-6684174E550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473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63C6-3A9A-6549-8141-47ED9862C768}" type="datetime1">
              <a:rPr lang="en-US" smtClean="0"/>
              <a:t>1/15/18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AE0B2-C925-4B9D-AD97-6684174E550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29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7727-DDA5-0F4A-ABB4-83ED6C48EF9E}" type="datetime1">
              <a:rPr lang="en-US" smtClean="0"/>
              <a:t>1/15/18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AE0B2-C925-4B9D-AD97-6684174E550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404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8883-7778-A149-867E-6C30BEE3C558}" type="datetime1">
              <a:rPr lang="en-US" smtClean="0"/>
              <a:t>1/15/18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AE0B2-C925-4B9D-AD97-6684174E550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678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B740-6602-FB41-AF7B-F5827289686D}" type="datetime1">
              <a:rPr lang="en-US" smtClean="0"/>
              <a:t>1/15/18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AE0B2-C925-4B9D-AD97-6684174E550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85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FA60-BC03-2443-8E55-E3C9E6C3C950}" type="datetime1">
              <a:rPr lang="en-US" smtClean="0"/>
              <a:t>1/15/18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AE0B2-C925-4B9D-AD97-6684174E550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069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9620-F9F4-4E4D-8759-B6E3FA9BD34B}" type="datetime1">
              <a:rPr lang="en-US" smtClean="0"/>
              <a:t>1/15/18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AE0B2-C925-4B9D-AD97-6684174E550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289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BC6B-90D5-E348-AECB-5418E3AC8A5A}" type="datetime1">
              <a:rPr lang="en-US" smtClean="0"/>
              <a:t>1/15/18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AE0B2-C925-4B9D-AD97-6684174E550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246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F4F7-2E3B-CE40-A901-E7F3ED8D2EEC}" type="datetime1">
              <a:rPr lang="en-US" smtClean="0"/>
              <a:t>1/15/18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AE0B2-C925-4B9D-AD97-6684174E550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980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5ECB5-EDF6-D841-92E1-DC120DD33D10}" type="datetime1">
              <a:rPr lang="en-US" smtClean="0"/>
              <a:t>1/15/18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AE0B2-C925-4B9D-AD97-6684174E550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316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1794F-E7A6-8A49-8069-5233434A8DC9}" type="datetime1">
              <a:rPr lang="en-US" smtClean="0"/>
              <a:t>1/15/18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AE0B2-C925-4B9D-AD97-6684174E550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919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3" Type="http://schemas.openxmlformats.org/officeDocument/2006/relationships/image" Target="../media/image10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0.pn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4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216" y="102573"/>
            <a:ext cx="9144000" cy="3456835"/>
          </a:xfrm>
        </p:spPr>
        <p:txBody>
          <a:bodyPr>
            <a:normAutofit/>
          </a:bodyPr>
          <a:lstStyle/>
          <a:p>
            <a:pPr algn="l"/>
            <a:r>
              <a:rPr lang="en-GB" sz="5200" b="1" cap="none" dirty="0"/>
              <a:t>Online Detection </a:t>
            </a:r>
            <a:r>
              <a:rPr lang="en-GB" sz="5200" b="1" cap="none" dirty="0" smtClean="0"/>
              <a:t>of </a:t>
            </a:r>
            <a:br>
              <a:rPr lang="en-GB" sz="5200" b="1" cap="none" dirty="0" smtClean="0"/>
            </a:br>
            <a:r>
              <a:rPr lang="en-GB" sz="5200" b="1" cap="none" dirty="0" smtClean="0"/>
              <a:t>Effectively </a:t>
            </a:r>
            <a:r>
              <a:rPr lang="en-GB" sz="5200" b="1" cap="none" dirty="0"/>
              <a:t>Callback Free Objects </a:t>
            </a:r>
            <a:r>
              <a:rPr lang="en-GB" sz="5400" b="1" cap="none" dirty="0" smtClean="0"/>
              <a:t/>
            </a:r>
            <a:br>
              <a:rPr lang="en-GB" sz="5400" b="1" cap="none" dirty="0" smtClean="0"/>
            </a:br>
            <a:r>
              <a:rPr lang="en-GB" b="1" cap="none" dirty="0" smtClean="0"/>
              <a:t>with </a:t>
            </a:r>
            <a:r>
              <a:rPr lang="en-GB" b="1" cap="none" dirty="0"/>
              <a:t>Applications to Smart Contracts</a:t>
            </a:r>
            <a:endParaRPr lang="en-GB" sz="5400" b="1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298" y="3851020"/>
            <a:ext cx="3168352" cy="2331269"/>
          </a:xfrm>
        </p:spPr>
        <p:txBody>
          <a:bodyPr>
            <a:noAutofit/>
          </a:bodyPr>
          <a:lstStyle/>
          <a:p>
            <a:pPr algn="l"/>
            <a:r>
              <a:rPr lang="en-GB" dirty="0">
                <a:solidFill>
                  <a:schemeClr val="tx1"/>
                </a:solidFill>
              </a:rPr>
              <a:t>Shelly </a:t>
            </a:r>
            <a:r>
              <a:rPr lang="en-GB" dirty="0" smtClean="0">
                <a:solidFill>
                  <a:schemeClr val="tx1"/>
                </a:solidFill>
              </a:rPr>
              <a:t>Grossman</a:t>
            </a:r>
            <a:endParaRPr lang="en-GB" dirty="0">
              <a:solidFill>
                <a:schemeClr val="tx1"/>
              </a:solidFill>
            </a:endParaRPr>
          </a:p>
          <a:p>
            <a:pPr algn="l"/>
            <a:r>
              <a:rPr lang="en-GB" dirty="0" err="1" smtClean="0">
                <a:solidFill>
                  <a:schemeClr val="tx1"/>
                </a:solidFill>
              </a:rPr>
              <a:t>Ittai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Abraham  </a:t>
            </a:r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Guy Golan-</a:t>
            </a:r>
            <a:r>
              <a:rPr lang="en-GB" dirty="0" err="1" smtClean="0">
                <a:solidFill>
                  <a:schemeClr val="tx1"/>
                </a:solidFill>
              </a:rPr>
              <a:t>Gueta</a:t>
            </a:r>
            <a:endParaRPr lang="en-GB" dirty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Yan </a:t>
            </a:r>
            <a:r>
              <a:rPr lang="en-GB" dirty="0" err="1" smtClean="0">
                <a:solidFill>
                  <a:schemeClr val="tx1"/>
                </a:solidFill>
              </a:rPr>
              <a:t>Michalevsky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347" y="4027379"/>
            <a:ext cx="1008112" cy="411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347" y="4615408"/>
            <a:ext cx="1008114" cy="336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93" y="5711265"/>
            <a:ext cx="554363" cy="469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217" y="5174177"/>
            <a:ext cx="1008114" cy="336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3732" y="75026"/>
            <a:ext cx="741037" cy="731577"/>
          </a:xfrm>
          <a:prstGeom prst="rect">
            <a:avLst/>
          </a:prstGeom>
        </p:spPr>
      </p:pic>
      <p:sp>
        <p:nvSpPr>
          <p:cNvPr id="14" name="Subtitle 2"/>
          <p:cNvSpPr txBox="1">
            <a:spLocks/>
          </p:cNvSpPr>
          <p:nvPr/>
        </p:nvSpPr>
        <p:spPr>
          <a:xfrm>
            <a:off x="5095763" y="3861048"/>
            <a:ext cx="3168352" cy="1639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 smtClean="0">
                <a:solidFill>
                  <a:schemeClr val="accent6">
                    <a:lumMod val="50000"/>
                    <a:lumOff val="50000"/>
                  </a:schemeClr>
                </a:solidFill>
              </a:rPr>
              <a:t>Noam Rinetzky</a:t>
            </a:r>
          </a:p>
          <a:p>
            <a:pPr algn="l"/>
            <a:r>
              <a:rPr lang="en-GB" dirty="0" err="1" smtClean="0">
                <a:solidFill>
                  <a:schemeClr val="tx1"/>
                </a:solidFill>
              </a:rPr>
              <a:t>Mooly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Sagiv</a:t>
            </a:r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Yoni Zohar</a:t>
            </a:r>
          </a:p>
          <a:p>
            <a:pPr algn="l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7376" y="4037407"/>
            <a:ext cx="1008112" cy="411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7376" y="4615478"/>
            <a:ext cx="1008112" cy="411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7376" y="5146964"/>
            <a:ext cx="1008112" cy="411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0346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/>
          <p:cNvSpPr/>
          <p:nvPr/>
        </p:nvSpPr>
        <p:spPr>
          <a:xfrm>
            <a:off x="1115616" y="2276872"/>
            <a:ext cx="2916000" cy="280831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Notion of Correctness?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825101" y="2060848"/>
            <a:ext cx="7635331" cy="40324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187623" y="2358826"/>
            <a:ext cx="2774865" cy="2645475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X = 100</a:t>
            </a:r>
          </a:p>
          <a:p>
            <a:endParaRPr lang="en-US" sz="600" b="1" dirty="0">
              <a:solidFill>
                <a:schemeClr val="accent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dec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(a){ </a:t>
            </a: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mr-I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log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(a) </a:t>
            </a:r>
            <a:r>
              <a:rPr lang="mr-I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inc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(b){ </a:t>
            </a: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mr-I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X += b </a:t>
            </a:r>
            <a:r>
              <a:rPr lang="mr-I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endParaRPr lang="en-US" sz="2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019835" y="3362366"/>
            <a:ext cx="2296581" cy="228514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" b="1" dirty="0">
              <a:solidFill>
                <a:schemeClr val="accent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log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(b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){</a:t>
            </a:r>
          </a:p>
          <a:p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mr-I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mr-IN" sz="2200" dirty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dec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(b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mr-I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endParaRPr lang="en-US" sz="2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mr-I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  <a:endParaRPr lang="en-US" sz="2200" dirty="0"/>
          </a:p>
        </p:txBody>
      </p:sp>
      <p:sp>
        <p:nvSpPr>
          <p:cNvPr id="11" name="Rounded Rectangle 10"/>
          <p:cNvSpPr/>
          <p:nvPr/>
        </p:nvSpPr>
        <p:spPr>
          <a:xfrm>
            <a:off x="5826766" y="2204864"/>
            <a:ext cx="1116124" cy="108012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....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294560" y="4312729"/>
            <a:ext cx="1660942" cy="151216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err="1" smtClean="0"/>
              <a:t>int</a:t>
            </a:r>
            <a:r>
              <a:rPr lang="en-US" sz="2200" dirty="0" smtClean="0"/>
              <a:t> T=0</a:t>
            </a:r>
            <a:br>
              <a:rPr lang="en-US" sz="2200" dirty="0" smtClean="0"/>
            </a:br>
            <a:r>
              <a:rPr lang="en-US" sz="2200" dirty="0" smtClean="0"/>
              <a:t>f(</a:t>
            </a:r>
            <a:r>
              <a:rPr lang="en-US" sz="2200" dirty="0" err="1" smtClean="0"/>
              <a:t>q,e</a:t>
            </a:r>
            <a:r>
              <a:rPr lang="en-US" sz="2200" dirty="0" smtClean="0"/>
              <a:t>) { </a:t>
            </a:r>
            <a:endParaRPr lang="en-US" sz="2200" dirty="0"/>
          </a:p>
          <a:p>
            <a:r>
              <a:rPr lang="en-US" sz="2200" dirty="0" smtClean="0"/>
              <a:t>  </a:t>
            </a:r>
            <a:r>
              <a:rPr lang="mr-IN" sz="2200" dirty="0" smtClean="0"/>
              <a:t>…</a:t>
            </a:r>
            <a:r>
              <a:rPr lang="en-US" sz="2200" dirty="0" smtClean="0"/>
              <a:t> </a:t>
            </a:r>
            <a:r>
              <a:rPr lang="en-US" sz="2200" b="1" dirty="0" smtClean="0"/>
              <a:t>f</a:t>
            </a:r>
            <a:r>
              <a:rPr lang="en-US" sz="2200" dirty="0" smtClean="0"/>
              <a:t>(t, e) </a:t>
            </a:r>
            <a:r>
              <a:rPr lang="mr-IN" sz="2200" dirty="0" smtClean="0"/>
              <a:t>…</a:t>
            </a:r>
            <a:endParaRPr lang="en-US" sz="2200" dirty="0" smtClean="0"/>
          </a:p>
          <a:p>
            <a:r>
              <a:rPr lang="en-US" sz="2200" dirty="0" smtClean="0"/>
              <a:t>}</a:t>
            </a:r>
            <a:endParaRPr lang="en-US" sz="2200" dirty="0"/>
          </a:p>
        </p:txBody>
      </p:sp>
      <p:sp>
        <p:nvSpPr>
          <p:cNvPr id="13" name="Rounded Rectangle 12"/>
          <p:cNvSpPr/>
          <p:nvPr/>
        </p:nvSpPr>
        <p:spPr>
          <a:xfrm>
            <a:off x="1763688" y="5172290"/>
            <a:ext cx="792088" cy="72657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4229198" y="2589622"/>
            <a:ext cx="1316479" cy="129131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‘’’’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3170400" y="5080539"/>
            <a:ext cx="792088" cy="72657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7280597" y="2398645"/>
            <a:ext cx="842128" cy="814331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1022564" y="5147867"/>
            <a:ext cx="532775" cy="49964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r-IN" dirty="0" smtClean="0"/>
              <a:t>…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7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971600" y="2204864"/>
            <a:ext cx="7344816" cy="3744416"/>
          </a:xfrm>
          <a:prstGeom prst="roundRect">
            <a:avLst/>
          </a:prstGeom>
          <a:pattFill prst="pct40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115616" y="2276872"/>
            <a:ext cx="2916000" cy="280831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Modular Correctness: ∀𝜅.⟦Blue⟧</a:t>
            </a:r>
            <a:r>
              <a:rPr lang="en-US" baseline="-25000" dirty="0" smtClean="0"/>
              <a:t>𝜅</a:t>
            </a:r>
            <a:r>
              <a:rPr lang="en-US" dirty="0"/>
              <a:t> </a:t>
            </a:r>
            <a:r>
              <a:rPr lang="en-US" sz="4800" b="1" dirty="0"/>
              <a:t>⊨</a:t>
            </a:r>
            <a:r>
              <a:rPr lang="en-US" dirty="0"/>
              <a:t> </a:t>
            </a:r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825101" y="2060848"/>
            <a:ext cx="7635331" cy="40324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187623" y="2358826"/>
            <a:ext cx="2774865" cy="2645475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X = 100</a:t>
            </a:r>
          </a:p>
          <a:p>
            <a:endParaRPr lang="en-US" sz="600" b="1" dirty="0">
              <a:solidFill>
                <a:schemeClr val="accent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dec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(a){ </a:t>
            </a: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mr-I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log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(a) </a:t>
            </a:r>
            <a:r>
              <a:rPr lang="mr-I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inc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(b){ </a:t>
            </a: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mr-I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X += b </a:t>
            </a:r>
            <a:r>
              <a:rPr lang="mr-I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endParaRPr lang="en-US" sz="2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06749" y="2069764"/>
            <a:ext cx="244827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600" dirty="0" smtClean="0"/>
              <a:t>𝜅</a:t>
            </a:r>
            <a:endParaRPr lang="en-US" sz="25600" dirty="0"/>
          </a:p>
        </p:txBody>
      </p:sp>
    </p:spTree>
    <p:extLst>
      <p:ext uri="{BB962C8B-B14F-4D97-AF65-F5344CB8AC3E}">
        <p14:creationId xmlns:p14="http://schemas.microsoft.com/office/powerpoint/2010/main" val="116059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/>
          <p:cNvSpPr/>
          <p:nvPr/>
        </p:nvSpPr>
        <p:spPr>
          <a:xfrm>
            <a:off x="1115616" y="2276872"/>
            <a:ext cx="2916000" cy="280831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Modular Reasoning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187623" y="2358826"/>
            <a:ext cx="2774865" cy="2645475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X = 100</a:t>
            </a:r>
          </a:p>
          <a:p>
            <a:endParaRPr lang="en-US" sz="600" b="1" dirty="0">
              <a:solidFill>
                <a:schemeClr val="accent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dec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(a){ </a:t>
            </a: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mr-I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log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(a) </a:t>
            </a:r>
            <a:r>
              <a:rPr lang="mr-I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inc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(b){ </a:t>
            </a: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mr-I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X += b </a:t>
            </a:r>
            <a:r>
              <a:rPr lang="mr-I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endParaRPr lang="en-US" sz="2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27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36912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Challenge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25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3059832" y="2257578"/>
            <a:ext cx="498691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1" dirty="0" smtClean="0">
                <a:solidFill>
                  <a:schemeClr val="accent6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Blue </a:t>
            </a:r>
          </a:p>
          <a:p>
            <a:r>
              <a:rPr lang="en-US" sz="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6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X := 100 </a:t>
            </a:r>
          </a:p>
          <a:p>
            <a:r>
              <a:rPr lang="en-US" sz="14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4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8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2800" b="1" dirty="0" err="1" smtClean="0">
                <a:solidFill>
                  <a:schemeClr val="accent6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dec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(a)   </a:t>
            </a:r>
            <a:endParaRPr lang="en-US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if (X &gt;= a)    </a:t>
            </a:r>
            <a:endParaRPr lang="en-US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800" b="1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</a:t>
            </a:r>
            <a:r>
              <a:rPr lang="en-US" sz="2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log</a:t>
            </a:r>
            <a:r>
              <a:rPr lang="en-US" sz="2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(a) 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X := X </a:t>
            </a:r>
            <a:r>
              <a:rPr lang="mr-IN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–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Encapsulation </a:t>
            </a:r>
            <a:r>
              <a:rPr lang="en-US" dirty="0" smtClean="0">
                <a:sym typeface="Wingdings"/>
              </a:rPr>
              <a:t> M</a:t>
            </a:r>
            <a:r>
              <a:rPr lang="en-US" dirty="0" smtClean="0"/>
              <a:t>odular Reasoning?</a:t>
            </a:r>
            <a:endParaRPr lang="en-US" dirty="0"/>
          </a:p>
        </p:txBody>
      </p:sp>
      <p:sp>
        <p:nvSpPr>
          <p:cNvPr id="6" name="Cloud Callout 5"/>
          <p:cNvSpPr/>
          <p:nvPr/>
        </p:nvSpPr>
        <p:spPr>
          <a:xfrm>
            <a:off x="179512" y="3837385"/>
            <a:ext cx="3250704" cy="1435298"/>
          </a:xfrm>
          <a:prstGeom prst="cloudCallout">
            <a:avLst>
              <a:gd name="adj1" fmla="val 15522"/>
              <a:gd name="adj2" fmla="val 8437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en-US" sz="2800" b="1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Inv</a:t>
            </a:r>
            <a:r>
              <a:rPr lang="en-US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X≥</a:t>
            </a:r>
            <a:r>
              <a:rPr lang="en-US" sz="2800" b="1" dirty="0" smtClean="0">
                <a:solidFill>
                  <a:schemeClr val="tx1"/>
                </a:solidFill>
              </a:rPr>
              <a:t>0</a:t>
            </a:r>
            <a:r>
              <a:rPr lang="en-US" sz="2800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sz="28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59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4"/>
          <p:cNvSpPr/>
          <p:nvPr/>
        </p:nvSpPr>
        <p:spPr>
          <a:xfrm>
            <a:off x="179512" y="3837385"/>
            <a:ext cx="3250704" cy="1435298"/>
          </a:xfrm>
          <a:prstGeom prst="cloudCallout">
            <a:avLst>
              <a:gd name="adj1" fmla="val 15522"/>
              <a:gd name="adj2" fmla="val 8437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en-US" sz="2800" b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Inv</a:t>
            </a:r>
            <a:r>
              <a:rPr lang="en-US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X≥</a:t>
            </a:r>
            <a:r>
              <a:rPr lang="en-US" sz="2800" b="1" dirty="0">
                <a:solidFill>
                  <a:schemeClr val="tx1"/>
                </a:solidFill>
              </a:rPr>
              <a:t>0</a:t>
            </a:r>
            <a:r>
              <a:rPr lang="en-US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sz="28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59832" y="2257578"/>
            <a:ext cx="498691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1" dirty="0" smtClean="0">
                <a:solidFill>
                  <a:schemeClr val="accent6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Blue </a:t>
            </a:r>
          </a:p>
          <a:p>
            <a:r>
              <a:rPr lang="en-US" sz="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6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X := 100 </a:t>
            </a:r>
          </a:p>
          <a:p>
            <a:r>
              <a:rPr lang="en-US" sz="14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4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8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2800" b="1" dirty="0" err="1" smtClean="0">
                <a:solidFill>
                  <a:schemeClr val="accent6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dec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(a)   </a:t>
            </a:r>
            <a:endParaRPr lang="en-US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if (X &gt;= a)    </a:t>
            </a:r>
            <a:endParaRPr lang="en-US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800" b="1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800" b="1" strike="sngStrike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log</a:t>
            </a:r>
            <a:r>
              <a:rPr lang="en-US" sz="2800" b="1" strike="sngStrike" dirty="0" smtClean="0">
                <a:latin typeface="Consolas" panose="020B0609020204030204" pitchFamily="49" charset="0"/>
                <a:cs typeface="Consolas" panose="020B0609020204030204" pitchFamily="49" charset="0"/>
              </a:rPr>
              <a:t>(a</a:t>
            </a:r>
            <a:r>
              <a:rPr lang="en-US" sz="2800" b="1" strike="sngStrike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X := X </a:t>
            </a:r>
            <a:r>
              <a:rPr lang="mr-IN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–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Encapsulation </a:t>
            </a:r>
            <a:r>
              <a:rPr lang="en-US" dirty="0" smtClean="0">
                <a:sym typeface="Wingdings"/>
              </a:rPr>
              <a:t> </a:t>
            </a:r>
            <a:r>
              <a:rPr lang="en-US" smtClean="0">
                <a:sym typeface="Wingdings"/>
              </a:rPr>
              <a:t>M</a:t>
            </a:r>
            <a:r>
              <a:rPr lang="en-US" smtClean="0"/>
              <a:t>odular Reasoning?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00052" y="4273932"/>
            <a:ext cx="1584176" cy="523220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wrap="square" rtlCol="1">
            <a:spAutoFit/>
          </a:bodyPr>
          <a:lstStyle/>
          <a:p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97276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4"/>
          <p:cNvSpPr/>
          <p:nvPr/>
        </p:nvSpPr>
        <p:spPr>
          <a:xfrm>
            <a:off x="179512" y="3837385"/>
            <a:ext cx="3250704" cy="1435298"/>
          </a:xfrm>
          <a:prstGeom prst="cloudCallout">
            <a:avLst>
              <a:gd name="adj1" fmla="val 15522"/>
              <a:gd name="adj2" fmla="val 8437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en-US" sz="2800" b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Inv</a:t>
            </a:r>
            <a:r>
              <a:rPr lang="en-US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X≥</a:t>
            </a:r>
            <a:r>
              <a:rPr lang="en-US" sz="2800" b="1" dirty="0">
                <a:solidFill>
                  <a:schemeClr val="tx1"/>
                </a:solidFill>
              </a:rPr>
              <a:t>0</a:t>
            </a:r>
            <a:r>
              <a:rPr lang="en-US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sz="28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59832" y="2257578"/>
            <a:ext cx="498691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1" dirty="0" smtClean="0">
                <a:solidFill>
                  <a:schemeClr val="accent6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Blue </a:t>
            </a:r>
          </a:p>
          <a:p>
            <a:r>
              <a:rPr lang="en-US" sz="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6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X := 100 </a:t>
            </a:r>
          </a:p>
          <a:p>
            <a:r>
              <a:rPr lang="en-US" sz="14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4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8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2800" b="1" dirty="0" err="1" smtClean="0">
                <a:solidFill>
                  <a:schemeClr val="accent6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dec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(a)   </a:t>
            </a:r>
            <a:endParaRPr lang="en-US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if (X &gt;= a)    </a:t>
            </a:r>
            <a:endParaRPr lang="en-US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800" b="1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800" b="1" strike="sngStrike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log</a:t>
            </a:r>
            <a:r>
              <a:rPr lang="en-US" sz="2800" b="1" strike="sngStrike" dirty="0" smtClean="0">
                <a:latin typeface="Consolas" panose="020B0609020204030204" pitchFamily="49" charset="0"/>
                <a:cs typeface="Consolas" panose="020B0609020204030204" pitchFamily="49" charset="0"/>
              </a:rPr>
              <a:t>(a</a:t>
            </a:r>
            <a:r>
              <a:rPr lang="en-US" sz="2800" b="1" strike="sngStrike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X := X </a:t>
            </a:r>
            <a:r>
              <a:rPr lang="mr-IN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–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Encapsulation </a:t>
            </a:r>
            <a:r>
              <a:rPr lang="en-US" dirty="0" smtClean="0">
                <a:sym typeface="Wingdings"/>
              </a:rPr>
              <a:t> </a:t>
            </a:r>
            <a:r>
              <a:rPr lang="en-US" smtClean="0">
                <a:sym typeface="Wingdings"/>
              </a:rPr>
              <a:t>M</a:t>
            </a:r>
            <a:r>
              <a:rPr lang="en-US" smtClean="0"/>
              <a:t>odular Reasoning?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00052" y="4273932"/>
            <a:ext cx="1584176" cy="523220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wrap="square" rtlCol="1">
            <a:spAutoFit/>
          </a:bodyPr>
          <a:lstStyle/>
          <a:p>
            <a:endParaRPr lang="he-IL" sz="2800" dirty="0"/>
          </a:p>
        </p:txBody>
      </p:sp>
      <p:sp>
        <p:nvSpPr>
          <p:cNvPr id="2" name="Line Callout 1 1"/>
          <p:cNvSpPr/>
          <p:nvPr/>
        </p:nvSpPr>
        <p:spPr>
          <a:xfrm>
            <a:off x="7245476" y="2564904"/>
            <a:ext cx="1602536" cy="1008112"/>
          </a:xfrm>
          <a:prstGeom prst="borderCallout1">
            <a:avLst>
              <a:gd name="adj1" fmla="val 47180"/>
              <a:gd name="adj2" fmla="val -8441"/>
              <a:gd name="adj3" fmla="val 46669"/>
              <a:gd name="adj4" fmla="val -6396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X≥0</a:t>
            </a:r>
            <a:endParaRPr lang="en-US" sz="3600" i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31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4"/>
          <p:cNvSpPr/>
          <p:nvPr/>
        </p:nvSpPr>
        <p:spPr>
          <a:xfrm>
            <a:off x="179512" y="3837385"/>
            <a:ext cx="3250704" cy="1435298"/>
          </a:xfrm>
          <a:prstGeom prst="cloudCallout">
            <a:avLst>
              <a:gd name="adj1" fmla="val 15522"/>
              <a:gd name="adj2" fmla="val 8437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en-US" sz="2800" b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Inv</a:t>
            </a:r>
            <a:r>
              <a:rPr lang="en-US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X≥</a:t>
            </a:r>
            <a:r>
              <a:rPr lang="en-US" sz="2800" b="1" dirty="0">
                <a:solidFill>
                  <a:schemeClr val="tx1"/>
                </a:solidFill>
              </a:rPr>
              <a:t>0</a:t>
            </a:r>
            <a:r>
              <a:rPr lang="en-US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sz="28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59832" y="2257578"/>
            <a:ext cx="498691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1" dirty="0" smtClean="0">
                <a:solidFill>
                  <a:schemeClr val="accent6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Blue </a:t>
            </a:r>
          </a:p>
          <a:p>
            <a:r>
              <a:rPr lang="en-US" sz="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6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X := 100 </a:t>
            </a:r>
          </a:p>
          <a:p>
            <a:r>
              <a:rPr lang="en-US" sz="14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4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8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2800" b="1" dirty="0" err="1" smtClean="0">
                <a:solidFill>
                  <a:schemeClr val="accent6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dec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(a)   </a:t>
            </a:r>
            <a:endParaRPr lang="en-US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if (X &gt;= a)    </a:t>
            </a:r>
            <a:endParaRPr lang="en-US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800" b="1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800" b="1" strike="sngStrike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log</a:t>
            </a:r>
            <a:r>
              <a:rPr lang="en-US" sz="2800" b="1" strike="sngStrike" dirty="0" smtClean="0">
                <a:latin typeface="Consolas" panose="020B0609020204030204" pitchFamily="49" charset="0"/>
                <a:cs typeface="Consolas" panose="020B0609020204030204" pitchFamily="49" charset="0"/>
              </a:rPr>
              <a:t>(a</a:t>
            </a:r>
            <a:r>
              <a:rPr lang="en-US" sz="2800" b="1" strike="sngStrike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X := X </a:t>
            </a:r>
            <a:r>
              <a:rPr lang="mr-IN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–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Encapsulation </a:t>
            </a:r>
            <a:r>
              <a:rPr lang="en-US" dirty="0" smtClean="0">
                <a:sym typeface="Wingdings"/>
              </a:rPr>
              <a:t> </a:t>
            </a:r>
            <a:r>
              <a:rPr lang="en-US" smtClean="0">
                <a:sym typeface="Wingdings"/>
              </a:rPr>
              <a:t>M</a:t>
            </a:r>
            <a:r>
              <a:rPr lang="en-US" smtClean="0"/>
              <a:t>odular Reasoning?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00052" y="4273932"/>
            <a:ext cx="1584176" cy="523220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wrap="square" rtlCol="1">
            <a:spAutoFit/>
          </a:bodyPr>
          <a:lstStyle/>
          <a:p>
            <a:endParaRPr lang="he-IL" sz="2800" dirty="0"/>
          </a:p>
        </p:txBody>
      </p:sp>
      <p:sp>
        <p:nvSpPr>
          <p:cNvPr id="2" name="Line Callout 1 1"/>
          <p:cNvSpPr/>
          <p:nvPr/>
        </p:nvSpPr>
        <p:spPr>
          <a:xfrm>
            <a:off x="7245476" y="2564904"/>
            <a:ext cx="1602536" cy="1008112"/>
          </a:xfrm>
          <a:prstGeom prst="borderCallout1">
            <a:avLst>
              <a:gd name="adj1" fmla="val 47180"/>
              <a:gd name="adj2" fmla="val -8441"/>
              <a:gd name="adj3" fmla="val 46669"/>
              <a:gd name="adj4" fmla="val -6396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X≥0</a:t>
            </a:r>
            <a:endParaRPr lang="en-US" sz="3600" i="1" dirty="0">
              <a:solidFill>
                <a:schemeClr val="accent5"/>
              </a:solidFill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7245476" y="4072210"/>
            <a:ext cx="1602536" cy="1008112"/>
          </a:xfrm>
          <a:prstGeom prst="borderCallout1">
            <a:avLst>
              <a:gd name="adj1" fmla="val 47180"/>
              <a:gd name="adj2" fmla="val -8441"/>
              <a:gd name="adj3" fmla="val 46669"/>
              <a:gd name="adj4" fmla="val -6396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>
                <a:solidFill>
                  <a:schemeClr val="accent5"/>
                </a:solidFill>
              </a:rPr>
              <a:t>X</a:t>
            </a:r>
            <a:r>
              <a:rPr lang="en-US" sz="3600" b="1" i="1" dirty="0" smtClean="0">
                <a:solidFill>
                  <a:schemeClr val="accent5"/>
                </a:solidFill>
              </a:rPr>
              <a:t>≥</a:t>
            </a:r>
            <a:r>
              <a:rPr lang="en-US" sz="3600" b="1" i="1" dirty="0" smtClean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3600" b="1" i="1" dirty="0" smtClean="0">
                <a:solidFill>
                  <a:schemeClr val="accent5"/>
                </a:solidFill>
              </a:rPr>
              <a:t> </a:t>
            </a:r>
            <a:r>
              <a:rPr lang="en-US" sz="3600" b="1" dirty="0">
                <a:solidFill>
                  <a:schemeClr val="accent5"/>
                </a:solidFill>
              </a:rPr>
              <a:t>∧</a:t>
            </a:r>
            <a:r>
              <a:rPr lang="en-US" sz="3600" b="1" i="1" dirty="0">
                <a:solidFill>
                  <a:schemeClr val="accent5"/>
                </a:solidFill>
              </a:rPr>
              <a:t> </a:t>
            </a:r>
            <a:r>
              <a:rPr lang="en-US" sz="3600" b="1" dirty="0" err="1" smtClean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X≥a</a:t>
            </a:r>
            <a:endParaRPr lang="en-US" sz="36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91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4"/>
          <p:cNvSpPr/>
          <p:nvPr/>
        </p:nvSpPr>
        <p:spPr>
          <a:xfrm>
            <a:off x="179512" y="3837385"/>
            <a:ext cx="3250704" cy="1435298"/>
          </a:xfrm>
          <a:prstGeom prst="cloudCallout">
            <a:avLst>
              <a:gd name="adj1" fmla="val 15522"/>
              <a:gd name="adj2" fmla="val 84374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strike="sngStrike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en-US" sz="2800" b="1" strike="sngStrike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Inv</a:t>
            </a:r>
            <a:r>
              <a:rPr lang="en-US" sz="2800" b="1" strike="sngStrike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b="1" strike="sngStrike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1" strike="sngStrike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X≥</a:t>
            </a:r>
            <a:r>
              <a:rPr lang="en-US" sz="2800" b="1" strike="sngStrike" dirty="0" smtClean="0">
                <a:solidFill>
                  <a:schemeClr val="bg1"/>
                </a:solidFill>
              </a:rPr>
              <a:t>0?</a:t>
            </a:r>
            <a:endParaRPr lang="en-GB" sz="2800" b="1" strike="sngStrike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59832" y="2257578"/>
            <a:ext cx="498691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1" dirty="0" smtClean="0">
                <a:solidFill>
                  <a:schemeClr val="accent6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Blue </a:t>
            </a:r>
          </a:p>
          <a:p>
            <a:r>
              <a:rPr lang="en-US" sz="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6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X := 100 </a:t>
            </a:r>
          </a:p>
          <a:p>
            <a:r>
              <a:rPr lang="en-US" sz="14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4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8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2800" b="1" dirty="0" err="1" smtClean="0">
                <a:solidFill>
                  <a:schemeClr val="accent6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dec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(a)   </a:t>
            </a:r>
            <a:endParaRPr lang="en-US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if (X &gt;= a)    </a:t>
            </a:r>
            <a:endParaRPr lang="en-US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800" b="1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800" b="1" strike="sngStrike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log</a:t>
            </a:r>
            <a:r>
              <a:rPr lang="en-US" sz="2800" b="1" strike="sngStrike" dirty="0" smtClean="0">
                <a:latin typeface="Consolas" panose="020B0609020204030204" pitchFamily="49" charset="0"/>
                <a:cs typeface="Consolas" panose="020B0609020204030204" pitchFamily="49" charset="0"/>
              </a:rPr>
              <a:t>(a</a:t>
            </a:r>
            <a:r>
              <a:rPr lang="en-US" sz="2800" b="1" strike="sngStrike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X := X </a:t>
            </a:r>
            <a:r>
              <a:rPr lang="mr-IN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–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Encapsulation </a:t>
            </a:r>
            <a:r>
              <a:rPr lang="en-US" dirty="0" smtClean="0">
                <a:sym typeface="Wingdings"/>
              </a:rPr>
              <a:t> </a:t>
            </a:r>
            <a:r>
              <a:rPr lang="en-US" smtClean="0">
                <a:sym typeface="Wingdings"/>
              </a:rPr>
              <a:t>M</a:t>
            </a:r>
            <a:r>
              <a:rPr lang="en-US" smtClean="0"/>
              <a:t>odular Reasoning?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00052" y="4273932"/>
            <a:ext cx="1584176" cy="523220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wrap="square" rtlCol="1">
            <a:spAutoFit/>
          </a:bodyPr>
          <a:lstStyle/>
          <a:p>
            <a:endParaRPr lang="he-IL" sz="2800" dirty="0"/>
          </a:p>
        </p:txBody>
      </p:sp>
      <p:sp>
        <p:nvSpPr>
          <p:cNvPr id="2" name="Line Callout 1 1"/>
          <p:cNvSpPr/>
          <p:nvPr/>
        </p:nvSpPr>
        <p:spPr>
          <a:xfrm>
            <a:off x="7245476" y="2564904"/>
            <a:ext cx="1602536" cy="1008112"/>
          </a:xfrm>
          <a:prstGeom prst="borderCallout1">
            <a:avLst>
              <a:gd name="adj1" fmla="val 47180"/>
              <a:gd name="adj2" fmla="val -8441"/>
              <a:gd name="adj3" fmla="val 46669"/>
              <a:gd name="adj4" fmla="val -6396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X≥0</a:t>
            </a:r>
            <a:endParaRPr lang="en-US" sz="3600" i="1" dirty="0">
              <a:solidFill>
                <a:schemeClr val="accent5"/>
              </a:solidFill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7245476" y="4072210"/>
            <a:ext cx="1602536" cy="1008112"/>
          </a:xfrm>
          <a:prstGeom prst="borderCallout1">
            <a:avLst>
              <a:gd name="adj1" fmla="val 47180"/>
              <a:gd name="adj2" fmla="val -8441"/>
              <a:gd name="adj3" fmla="val 46669"/>
              <a:gd name="adj4" fmla="val -6396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>
                <a:solidFill>
                  <a:schemeClr val="accent5"/>
                </a:solidFill>
              </a:rPr>
              <a:t>X</a:t>
            </a:r>
            <a:r>
              <a:rPr lang="en-US" sz="3600" b="1" i="1" dirty="0" smtClean="0">
                <a:solidFill>
                  <a:schemeClr val="accent5"/>
                </a:solidFill>
              </a:rPr>
              <a:t>≥</a:t>
            </a:r>
            <a:r>
              <a:rPr lang="en-US" sz="3600" b="1" i="1" dirty="0" smtClean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3600" b="1" i="1" dirty="0" smtClean="0">
                <a:solidFill>
                  <a:schemeClr val="accent5"/>
                </a:solidFill>
              </a:rPr>
              <a:t> </a:t>
            </a:r>
            <a:r>
              <a:rPr lang="en-US" sz="3600" b="1" dirty="0">
                <a:solidFill>
                  <a:schemeClr val="accent5"/>
                </a:solidFill>
              </a:rPr>
              <a:t>∧</a:t>
            </a:r>
            <a:r>
              <a:rPr lang="en-US" sz="3600" b="1" i="1" dirty="0">
                <a:solidFill>
                  <a:schemeClr val="accent5"/>
                </a:solidFill>
              </a:rPr>
              <a:t> </a:t>
            </a:r>
            <a:r>
              <a:rPr lang="en-US" sz="3600" b="1" dirty="0" err="1" smtClean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X≥a</a:t>
            </a:r>
            <a:endParaRPr lang="en-US" sz="36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54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420183" y="1723162"/>
            <a:ext cx="4104456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 smtClean="0">
                <a:solidFill>
                  <a:schemeClr val="accent6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Blue </a:t>
            </a:r>
          </a:p>
          <a:p>
            <a:r>
              <a:rPr lang="en-US" sz="5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5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X := 100 </a:t>
            </a:r>
          </a:p>
          <a:p>
            <a:r>
              <a:rPr lang="en-US" sz="12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2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2400" b="1" dirty="0" err="1" smtClean="0">
                <a:solidFill>
                  <a:schemeClr val="accent6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dec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(a)   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if (X &gt;= a)    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b="1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4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log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(a)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X := X </a:t>
            </a:r>
            <a:r>
              <a:rPr lang="mr-I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–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08520" y="265212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Encapsulation </a:t>
            </a:r>
            <a:r>
              <a:rPr lang="en-US" dirty="0" smtClean="0">
                <a:sym typeface="Wingdings"/>
              </a:rPr>
              <a:t> M</a:t>
            </a:r>
            <a:r>
              <a:rPr lang="en-US" dirty="0" smtClean="0"/>
              <a:t>odular Reasoning 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50359" y="1684881"/>
            <a:ext cx="4104456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Red</a:t>
            </a:r>
          </a:p>
          <a:p>
            <a:r>
              <a:rPr lang="en-US" sz="5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5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2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r>
              <a:rPr lang="en-US" sz="24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24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log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(a)   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if (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   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b="1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2400" b="1" dirty="0" err="1" smtClean="0">
                <a:solidFill>
                  <a:schemeClr val="accent6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dec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(a)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sz="2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3635896" y="404664"/>
            <a:ext cx="288032" cy="720080"/>
          </a:xfrm>
          <a:prstGeom prst="line">
            <a:avLst/>
          </a:prstGeom>
          <a:ln w="73025">
            <a:solidFill>
              <a:schemeClr val="tx1">
                <a:alpha val="8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760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216" y="102573"/>
            <a:ext cx="9144000" cy="3456835"/>
          </a:xfrm>
        </p:spPr>
        <p:txBody>
          <a:bodyPr>
            <a:normAutofit/>
          </a:bodyPr>
          <a:lstStyle/>
          <a:p>
            <a:pPr algn="l"/>
            <a:r>
              <a:rPr lang="en-GB" sz="5200" b="1" cap="none" dirty="0"/>
              <a:t>Online Detection </a:t>
            </a:r>
            <a:r>
              <a:rPr lang="en-GB" sz="5200" b="1" cap="none" dirty="0" smtClean="0"/>
              <a:t>of </a:t>
            </a:r>
            <a:br>
              <a:rPr lang="en-GB" sz="5200" b="1" cap="none" dirty="0" smtClean="0"/>
            </a:br>
            <a:r>
              <a:rPr lang="en-GB" sz="5200" b="1" cap="none" dirty="0" smtClean="0"/>
              <a:t>Effectively </a:t>
            </a:r>
            <a:r>
              <a:rPr lang="en-GB" sz="5200" b="1" cap="none" dirty="0"/>
              <a:t>Callback Free Objects </a:t>
            </a:r>
            <a:r>
              <a:rPr lang="en-GB" sz="5400" b="1" cap="none" dirty="0" smtClean="0"/>
              <a:t/>
            </a:r>
            <a:br>
              <a:rPr lang="en-GB" sz="5400" b="1" cap="none" dirty="0" smtClean="0"/>
            </a:br>
            <a:r>
              <a:rPr lang="en-GB" b="1" cap="none" dirty="0" smtClean="0"/>
              <a:t>with </a:t>
            </a:r>
            <a:r>
              <a:rPr lang="en-GB" b="1" cap="none" dirty="0"/>
              <a:t>Applications to Smart Contracts</a:t>
            </a:r>
            <a:endParaRPr lang="en-GB" sz="5400" b="1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298" y="3851020"/>
            <a:ext cx="3168352" cy="2331269"/>
          </a:xfrm>
        </p:spPr>
        <p:txBody>
          <a:bodyPr>
            <a:noAutofit/>
          </a:bodyPr>
          <a:lstStyle/>
          <a:p>
            <a:pPr algn="l"/>
            <a:r>
              <a:rPr lang="en-GB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Shelly </a:t>
            </a:r>
            <a:r>
              <a:rPr lang="en-GB" dirty="0" smtClean="0">
                <a:solidFill>
                  <a:schemeClr val="accent6">
                    <a:lumMod val="50000"/>
                    <a:lumOff val="50000"/>
                  </a:schemeClr>
                </a:solidFill>
              </a:rPr>
              <a:t>Grossman</a:t>
            </a:r>
            <a:endParaRPr lang="en-GB" dirty="0">
              <a:solidFill>
                <a:schemeClr val="accent6">
                  <a:lumMod val="50000"/>
                  <a:lumOff val="50000"/>
                </a:schemeClr>
              </a:solidFill>
            </a:endParaRPr>
          </a:p>
          <a:p>
            <a:pPr algn="l"/>
            <a:r>
              <a:rPr lang="en-GB" dirty="0" err="1" smtClean="0">
                <a:solidFill>
                  <a:schemeClr val="tx1"/>
                </a:solidFill>
              </a:rPr>
              <a:t>Ittai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Abraham  </a:t>
            </a:r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Guy Golan-</a:t>
            </a:r>
            <a:r>
              <a:rPr lang="en-GB" dirty="0" err="1" smtClean="0">
                <a:solidFill>
                  <a:schemeClr val="tx1"/>
                </a:solidFill>
              </a:rPr>
              <a:t>Gueta</a:t>
            </a:r>
            <a:endParaRPr lang="en-GB" dirty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Yan </a:t>
            </a:r>
            <a:r>
              <a:rPr lang="en-GB" dirty="0" err="1" smtClean="0">
                <a:solidFill>
                  <a:schemeClr val="tx1"/>
                </a:solidFill>
              </a:rPr>
              <a:t>Michalevsky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347" y="4027379"/>
            <a:ext cx="1008112" cy="411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347" y="4615408"/>
            <a:ext cx="1008114" cy="336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93" y="5711265"/>
            <a:ext cx="554363" cy="469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217" y="5174177"/>
            <a:ext cx="1008114" cy="336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3732" y="75026"/>
            <a:ext cx="741037" cy="731577"/>
          </a:xfrm>
          <a:prstGeom prst="rect">
            <a:avLst/>
          </a:prstGeom>
        </p:spPr>
      </p:pic>
      <p:sp>
        <p:nvSpPr>
          <p:cNvPr id="14" name="Subtitle 2"/>
          <p:cNvSpPr txBox="1">
            <a:spLocks/>
          </p:cNvSpPr>
          <p:nvPr/>
        </p:nvSpPr>
        <p:spPr>
          <a:xfrm>
            <a:off x="5095763" y="3861048"/>
            <a:ext cx="3168352" cy="1639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 smtClean="0">
                <a:solidFill>
                  <a:schemeClr val="tx1"/>
                </a:solidFill>
              </a:rPr>
              <a:t>Noam Rinetzky</a:t>
            </a:r>
          </a:p>
          <a:p>
            <a:pPr algn="l"/>
            <a:r>
              <a:rPr lang="en-GB" dirty="0" err="1" smtClean="0">
                <a:solidFill>
                  <a:schemeClr val="tx1"/>
                </a:solidFill>
              </a:rPr>
              <a:t>Mooly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Sagiv</a:t>
            </a:r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Yoni Zohar</a:t>
            </a:r>
          </a:p>
          <a:p>
            <a:pPr algn="l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7376" y="4037407"/>
            <a:ext cx="1008112" cy="411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7376" y="4615478"/>
            <a:ext cx="1008112" cy="411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7376" y="5146964"/>
            <a:ext cx="1008112" cy="411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173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-16331" y="5091130"/>
            <a:ext cx="9144000" cy="17668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0" y="4594993"/>
            <a:ext cx="9144000" cy="43393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420183" y="1723162"/>
            <a:ext cx="4104456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 smtClean="0">
                <a:solidFill>
                  <a:schemeClr val="accent6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Blue </a:t>
            </a:r>
          </a:p>
          <a:p>
            <a:r>
              <a:rPr lang="en-US" sz="5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5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X := 100 </a:t>
            </a:r>
          </a:p>
          <a:p>
            <a:r>
              <a:rPr lang="en-US" sz="12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2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2400" b="1" dirty="0" err="1" smtClean="0">
                <a:solidFill>
                  <a:schemeClr val="accent6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dec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(a)   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if (X &gt;= a)    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b="1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4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log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(a)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X := X </a:t>
            </a:r>
            <a:r>
              <a:rPr lang="mr-I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–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08520" y="265212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Encapsulation </a:t>
            </a:r>
            <a:r>
              <a:rPr lang="en-US" dirty="0" smtClean="0">
                <a:sym typeface="Wingdings"/>
              </a:rPr>
              <a:t> </a:t>
            </a:r>
            <a:r>
              <a:rPr lang="en-US" smtClean="0">
                <a:sym typeface="Wingdings"/>
              </a:rPr>
              <a:t>M</a:t>
            </a:r>
            <a:r>
              <a:rPr lang="en-US" smtClean="0"/>
              <a:t>odular Reasoning 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50359" y="1684881"/>
            <a:ext cx="4104456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Red</a:t>
            </a:r>
          </a:p>
          <a:p>
            <a:r>
              <a:rPr lang="en-US" sz="5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5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2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r>
              <a:rPr lang="en-US" sz="24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24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log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(a)   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if (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   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b="1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2400" b="1" dirty="0" err="1" smtClean="0">
                <a:solidFill>
                  <a:schemeClr val="accent6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dec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(a)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sz="2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691680" y="5395156"/>
            <a:ext cx="992236" cy="66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584838" y="4955976"/>
            <a:ext cx="12827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accent6">
                    <a:lumMod val="50000"/>
                    <a:lumOff val="50000"/>
                  </a:schemeClr>
                </a:solidFill>
              </a:rPr>
              <a:t>dec</a:t>
            </a:r>
            <a:r>
              <a:rPr lang="en-US" sz="2400" dirty="0" smtClean="0">
                <a:solidFill>
                  <a:schemeClr val="accent6">
                    <a:lumMod val="50000"/>
                    <a:lumOff val="50000"/>
                  </a:schemeClr>
                </a:solidFill>
              </a:rPr>
              <a:t>(100</a:t>
            </a:r>
            <a:r>
              <a:rPr lang="en-US" sz="2400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)</a:t>
            </a:r>
          </a:p>
        </p:txBody>
      </p:sp>
      <p:cxnSp>
        <p:nvCxnSpPr>
          <p:cNvPr id="14" name="Straight Connector 13"/>
          <p:cNvCxnSpPr>
            <a:cxnSpLocks/>
          </p:cNvCxnSpPr>
          <p:nvPr/>
        </p:nvCxnSpPr>
        <p:spPr>
          <a:xfrm flipV="1">
            <a:off x="2754492" y="5843134"/>
            <a:ext cx="675312" cy="12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5" name="Can 14"/>
          <p:cNvSpPr/>
          <p:nvPr/>
        </p:nvSpPr>
        <p:spPr>
          <a:xfrm>
            <a:off x="902956" y="5021689"/>
            <a:ext cx="926523" cy="436031"/>
          </a:xfrm>
          <a:prstGeom prst="can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Blue</a:t>
            </a:r>
            <a:endParaRPr lang="en-GB" sz="2400" b="1" baseline="-25000" dirty="0">
              <a:solidFill>
                <a:schemeClr val="accent1"/>
              </a:solidFill>
            </a:endParaRPr>
          </a:p>
        </p:txBody>
      </p:sp>
      <p:sp>
        <p:nvSpPr>
          <p:cNvPr id="16" name="Can 15"/>
          <p:cNvSpPr/>
          <p:nvPr/>
        </p:nvSpPr>
        <p:spPr>
          <a:xfrm>
            <a:off x="902956" y="5456014"/>
            <a:ext cx="960654" cy="436031"/>
          </a:xfrm>
          <a:prstGeom prst="can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Red</a:t>
            </a:r>
            <a:endParaRPr lang="en-GB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17" name="Can 16"/>
          <p:cNvSpPr/>
          <p:nvPr/>
        </p:nvSpPr>
        <p:spPr>
          <a:xfrm>
            <a:off x="902956" y="5890339"/>
            <a:ext cx="806694" cy="436031"/>
          </a:xfrm>
          <a:prstGeom prst="can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Blue</a:t>
            </a:r>
            <a:endParaRPr lang="en-GB" sz="2400" b="1" baseline="-25000" dirty="0">
              <a:solidFill>
                <a:schemeClr val="accent1"/>
              </a:solidFill>
            </a:endParaRPr>
          </a:p>
        </p:txBody>
      </p: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3618588" y="6269832"/>
            <a:ext cx="1072857" cy="60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494839" y="5833717"/>
            <a:ext cx="12827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accent6">
                    <a:lumMod val="50000"/>
                    <a:lumOff val="50000"/>
                  </a:schemeClr>
                </a:solidFill>
              </a:rPr>
              <a:t>dec</a:t>
            </a:r>
            <a:r>
              <a:rPr lang="en-US" sz="2400" dirty="0" smtClean="0">
                <a:solidFill>
                  <a:schemeClr val="accent6">
                    <a:lumMod val="50000"/>
                    <a:lumOff val="50000"/>
                  </a:schemeClr>
                </a:solidFill>
              </a:rPr>
              <a:t>(100)</a:t>
            </a:r>
            <a:endParaRPr lang="en-US" sz="2400" dirty="0">
              <a:solidFill>
                <a:schemeClr val="accent6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56748" y="5426702"/>
            <a:ext cx="1213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log(100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</a:p>
        </p:txBody>
      </p: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4800649" y="6741368"/>
            <a:ext cx="97817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714281" y="6295382"/>
            <a:ext cx="1213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log(100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778828" y="4581128"/>
            <a:ext cx="849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solidFill>
                  <a:schemeClr val="accent6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X=</a:t>
            </a:r>
            <a:r>
              <a:rPr lang="en-US" sz="2400" dirty="0" smtClean="0">
                <a:solidFill>
                  <a:schemeClr val="accent6">
                    <a:lumMod val="50000"/>
                    <a:lumOff val="50000"/>
                  </a:schemeClr>
                </a:solidFill>
              </a:rPr>
              <a:t>0</a:t>
            </a:r>
            <a:endParaRPr lang="en-US" sz="2400" dirty="0">
              <a:solidFill>
                <a:schemeClr val="accent6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949321" y="4594993"/>
            <a:ext cx="11608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X=-</a:t>
            </a:r>
            <a:r>
              <a:rPr lang="en-US" sz="2400" dirty="0" smtClean="0">
                <a:solidFill>
                  <a:schemeClr val="accent6">
                    <a:lumMod val="50000"/>
                    <a:lumOff val="50000"/>
                  </a:schemeClr>
                </a:solidFill>
              </a:rPr>
              <a:t>100</a:t>
            </a:r>
            <a:endParaRPr lang="en-US" sz="2400" dirty="0">
              <a:solidFill>
                <a:schemeClr val="accent6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Can 30"/>
          <p:cNvSpPr/>
          <p:nvPr/>
        </p:nvSpPr>
        <p:spPr>
          <a:xfrm>
            <a:off x="902956" y="6324665"/>
            <a:ext cx="822073" cy="436031"/>
          </a:xfrm>
          <a:prstGeom prst="can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Red</a:t>
            </a:r>
            <a:endParaRPr lang="en-GB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11504" y="4581128"/>
            <a:ext cx="9909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X=</a:t>
            </a:r>
            <a:r>
              <a:rPr lang="en-US" sz="2400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100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9F03973B-29A1-4DCD-9653-EE4E8C672C3B}"/>
              </a:ext>
            </a:extLst>
          </p:cNvPr>
          <p:cNvCxnSpPr/>
          <p:nvPr/>
        </p:nvCxnSpPr>
        <p:spPr>
          <a:xfrm flipV="1">
            <a:off x="2980774" y="2969848"/>
            <a:ext cx="2159972" cy="7284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xmlns="" id="{93CF976B-70BF-431D-BFF6-9FC784497EED}"/>
              </a:ext>
            </a:extLst>
          </p:cNvPr>
          <p:cNvCxnSpPr>
            <a:cxnSpLocks/>
          </p:cNvCxnSpPr>
          <p:nvPr/>
        </p:nvCxnSpPr>
        <p:spPr>
          <a:xfrm flipH="1" flipV="1">
            <a:off x="2754492" y="2969848"/>
            <a:ext cx="3106334" cy="6068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922844" y="6275853"/>
            <a:ext cx="10081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cxnSpLocks/>
          </p:cNvCxnSpPr>
          <p:nvPr/>
        </p:nvCxnSpPr>
        <p:spPr>
          <a:xfrm>
            <a:off x="7002964" y="5844396"/>
            <a:ext cx="5040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651036" y="5401794"/>
            <a:ext cx="50405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-63231" y="4558260"/>
            <a:ext cx="97370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/>
              <a:t>Store</a:t>
            </a:r>
            <a:r>
              <a:rPr lang="en-US" sz="2400" dirty="0" smtClean="0"/>
              <a:t>:</a:t>
            </a:r>
            <a:endParaRPr lang="he-IL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-79225" y="5044557"/>
            <a:ext cx="98970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/>
              <a:t>Stack/</a:t>
            </a:r>
            <a:endParaRPr lang="he-IL" sz="2400" b="1" dirty="0"/>
          </a:p>
        </p:txBody>
      </p:sp>
      <p:cxnSp>
        <p:nvCxnSpPr>
          <p:cNvPr id="49" name="Straight Connector 48"/>
          <p:cNvCxnSpPr/>
          <p:nvPr/>
        </p:nvCxnSpPr>
        <p:spPr>
          <a:xfrm flipH="1">
            <a:off x="3635896" y="404664"/>
            <a:ext cx="288032" cy="720080"/>
          </a:xfrm>
          <a:prstGeom prst="line">
            <a:avLst/>
          </a:prstGeom>
          <a:ln w="73025">
            <a:solidFill>
              <a:schemeClr val="tx1">
                <a:alpha val="8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-74492" y="5360358"/>
            <a:ext cx="110991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/>
              <a:t>  Trace:</a:t>
            </a:r>
            <a:endParaRPr lang="he-IL" sz="2400" b="1" dirty="0"/>
          </a:p>
        </p:txBody>
      </p:sp>
      <p:sp>
        <p:nvSpPr>
          <p:cNvPr id="35" name="Line Callout 1 34"/>
          <p:cNvSpPr/>
          <p:nvPr/>
        </p:nvSpPr>
        <p:spPr>
          <a:xfrm>
            <a:off x="26563" y="3811623"/>
            <a:ext cx="883915" cy="572278"/>
          </a:xfrm>
          <a:prstGeom prst="borderCallout1">
            <a:avLst>
              <a:gd name="adj1" fmla="val 47180"/>
              <a:gd name="adj2" fmla="val 109919"/>
              <a:gd name="adj3" fmla="val 5244"/>
              <a:gd name="adj4" fmla="val 16625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trike="sngStrike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X≥a</a:t>
            </a:r>
            <a:endParaRPr lang="en-US" sz="2800" b="1" strike="sngStrike" dirty="0">
              <a:solidFill>
                <a:srgbClr val="C00000"/>
              </a:solidFill>
            </a:endParaRPr>
          </a:p>
        </p:txBody>
      </p:sp>
      <p:sp>
        <p:nvSpPr>
          <p:cNvPr id="36" name="Line Callout 1 35"/>
          <p:cNvSpPr/>
          <p:nvPr/>
        </p:nvSpPr>
        <p:spPr>
          <a:xfrm>
            <a:off x="35496" y="3123717"/>
            <a:ext cx="883915" cy="572278"/>
          </a:xfrm>
          <a:prstGeom prst="borderCallout1">
            <a:avLst>
              <a:gd name="adj1" fmla="val 47180"/>
              <a:gd name="adj2" fmla="val 109919"/>
              <a:gd name="adj3" fmla="val 67382"/>
              <a:gd name="adj4" fmla="val 15667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X≥a</a:t>
            </a:r>
            <a:endParaRPr lang="en-US" sz="28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01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  <p:bldP spid="19" grpId="0"/>
      <p:bldP spid="20" grpId="0"/>
      <p:bldP spid="24" grpId="0"/>
      <p:bldP spid="29" grpId="0"/>
      <p:bldP spid="30" grpId="0"/>
      <p:bldP spid="31" grpId="0"/>
      <p:bldP spid="32" grpId="0"/>
      <p:bldP spid="35" grpId="0" animBg="1"/>
      <p:bldP spid="3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Challenge: </a:t>
            </a:r>
            <a:r>
              <a:rPr lang="en-GB" dirty="0" err="1" smtClean="0"/>
              <a:t>Callbacks</a:t>
            </a:r>
            <a:endParaRPr lang="en-US" baseline="30000" dirty="0"/>
          </a:p>
        </p:txBody>
      </p:sp>
      <p:sp>
        <p:nvSpPr>
          <p:cNvPr id="11" name="Rounded Rectangle 10"/>
          <p:cNvSpPr>
            <a:spLocks noChangeAspect="1"/>
          </p:cNvSpPr>
          <p:nvPr/>
        </p:nvSpPr>
        <p:spPr>
          <a:xfrm>
            <a:off x="1763688" y="1988841"/>
            <a:ext cx="2731377" cy="2016223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X = 100</a:t>
            </a:r>
          </a:p>
          <a:p>
            <a:endParaRPr lang="en-US" sz="1100" b="1" dirty="0">
              <a:solidFill>
                <a:schemeClr val="accent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dec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(a){ </a:t>
            </a:r>
          </a:p>
          <a:p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mr-I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log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(a)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mr-I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Rounded Rectangle 11"/>
          <p:cNvSpPr>
            <a:spLocks noChangeAspect="1"/>
          </p:cNvSpPr>
          <p:nvPr/>
        </p:nvSpPr>
        <p:spPr>
          <a:xfrm>
            <a:off x="5472605" y="2564904"/>
            <a:ext cx="2267747" cy="2156784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Z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en-US" sz="2400" b="1" dirty="0">
              <a:solidFill>
                <a:schemeClr val="accent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log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(b){ 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mr-I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dec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(b)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mr-I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400" dirty="0"/>
          </a:p>
        </p:txBody>
      </p:sp>
      <p:sp>
        <p:nvSpPr>
          <p:cNvPr id="16" name="Rounded Rectangle 15"/>
          <p:cNvSpPr>
            <a:spLocks noChangeAspect="1"/>
          </p:cNvSpPr>
          <p:nvPr/>
        </p:nvSpPr>
        <p:spPr>
          <a:xfrm>
            <a:off x="1475656" y="1539631"/>
            <a:ext cx="6408712" cy="342290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grpSp>
        <p:nvGrpSpPr>
          <p:cNvPr id="21" name="Group 20"/>
          <p:cNvGrpSpPr>
            <a:grpSpLocks noChangeAspect="1"/>
          </p:cNvGrpSpPr>
          <p:nvPr/>
        </p:nvGrpSpPr>
        <p:grpSpPr>
          <a:xfrm>
            <a:off x="4578214" y="1926480"/>
            <a:ext cx="1742874" cy="926457"/>
            <a:chOff x="6733653" y="3536386"/>
            <a:chExt cx="2178592" cy="1158071"/>
          </a:xfrm>
        </p:grpSpPr>
        <p:sp>
          <p:nvSpPr>
            <p:cNvPr id="13" name="Bent Arrow 12"/>
            <p:cNvSpPr/>
            <p:nvPr/>
          </p:nvSpPr>
          <p:spPr>
            <a:xfrm rot="4243184">
              <a:off x="6965875" y="3863275"/>
              <a:ext cx="820363" cy="842002"/>
            </a:xfrm>
            <a:prstGeom prst="bentArrow">
              <a:avLst>
                <a:gd name="adj1" fmla="val 9773"/>
                <a:gd name="adj2" fmla="val 25000"/>
                <a:gd name="adj3" fmla="val 33022"/>
                <a:gd name="adj4" fmla="val 87500"/>
              </a:avLst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 rot="1523707">
              <a:off x="6733653" y="3536386"/>
              <a:ext cx="2178592" cy="6540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log(100)</a:t>
              </a:r>
              <a:endParaRPr lang="en-US" sz="28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995936" y="3717032"/>
            <a:ext cx="1629179" cy="1090818"/>
            <a:chOff x="3499665" y="5232178"/>
            <a:chExt cx="1629179" cy="1090818"/>
          </a:xfrm>
        </p:grpSpPr>
        <p:sp>
          <p:nvSpPr>
            <p:cNvPr id="15" name="Bent Arrow 14"/>
            <p:cNvSpPr>
              <a:spLocks noChangeAspect="1"/>
            </p:cNvSpPr>
            <p:nvPr/>
          </p:nvSpPr>
          <p:spPr>
            <a:xfrm rot="14909749">
              <a:off x="4052577" y="5223523"/>
              <a:ext cx="656291" cy="673602"/>
            </a:xfrm>
            <a:prstGeom prst="bentArrow">
              <a:avLst>
                <a:gd name="adj1" fmla="val 9773"/>
                <a:gd name="adj2" fmla="val 25000"/>
                <a:gd name="adj3" fmla="val 33022"/>
                <a:gd name="adj4" fmla="val 87500"/>
              </a:avLst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>
              <a:spLocks noChangeAspect="1"/>
            </p:cNvSpPr>
            <p:nvPr/>
          </p:nvSpPr>
          <p:spPr>
            <a:xfrm rot="1523707">
              <a:off x="3499665" y="5799776"/>
              <a:ext cx="16291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dec</a:t>
              </a:r>
              <a:r>
                <a:rPr lang="en-US" sz="2800" dirty="0" smtClean="0"/>
                <a:t>(100)</a:t>
              </a:r>
              <a:endParaRPr lang="en-US" sz="2800" dirty="0"/>
            </a:p>
          </p:txBody>
        </p:sp>
      </p:grpSp>
      <p:cxnSp>
        <p:nvCxnSpPr>
          <p:cNvPr id="14" name="Straight Connector 13"/>
          <p:cNvCxnSpPr/>
          <p:nvPr/>
        </p:nvCxnSpPr>
        <p:spPr>
          <a:xfrm>
            <a:off x="4150414" y="5810154"/>
            <a:ext cx="992236" cy="66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043572" y="5370974"/>
            <a:ext cx="12827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accent6">
                    <a:lumMod val="50000"/>
                    <a:lumOff val="50000"/>
                  </a:schemeClr>
                </a:solidFill>
              </a:rPr>
              <a:t>dec</a:t>
            </a:r>
            <a:r>
              <a:rPr lang="en-US" sz="2400" dirty="0" smtClean="0">
                <a:solidFill>
                  <a:schemeClr val="accent6">
                    <a:lumMod val="50000"/>
                    <a:lumOff val="50000"/>
                  </a:schemeClr>
                </a:solidFill>
              </a:rPr>
              <a:t>(100</a:t>
            </a:r>
            <a:r>
              <a:rPr lang="en-US" sz="2400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)</a:t>
            </a:r>
          </a:p>
        </p:txBody>
      </p:sp>
      <p:cxnSp>
        <p:nvCxnSpPr>
          <p:cNvPr id="20" name="Straight Connector 19"/>
          <p:cNvCxnSpPr>
            <a:cxnSpLocks/>
          </p:cNvCxnSpPr>
          <p:nvPr/>
        </p:nvCxnSpPr>
        <p:spPr>
          <a:xfrm flipV="1">
            <a:off x="5213226" y="6258132"/>
            <a:ext cx="675312" cy="12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2" name="Can 21"/>
          <p:cNvSpPr/>
          <p:nvPr/>
        </p:nvSpPr>
        <p:spPr>
          <a:xfrm>
            <a:off x="2483768" y="4945068"/>
            <a:ext cx="926523" cy="788188"/>
          </a:xfrm>
          <a:prstGeom prst="can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  ...</a:t>
            </a:r>
            <a:r>
              <a:rPr lang="en-US" sz="2400" b="1" dirty="0" smtClean="0">
                <a:solidFill>
                  <a:schemeClr val="accent1"/>
                </a:solidFill>
              </a:rPr>
              <a:t/>
            </a:r>
            <a:br>
              <a:rPr lang="en-US" sz="2400" b="1" dirty="0" smtClean="0">
                <a:solidFill>
                  <a:schemeClr val="accent1"/>
                </a:solidFill>
              </a:rPr>
            </a:br>
            <a:r>
              <a:rPr lang="en-US" sz="1100" b="1" dirty="0" smtClean="0">
                <a:solidFill>
                  <a:schemeClr val="accent1"/>
                </a:solidFill>
              </a:rPr>
              <a:t/>
            </a:r>
            <a:br>
              <a:rPr lang="en-US" sz="1100" b="1" dirty="0" smtClean="0">
                <a:solidFill>
                  <a:schemeClr val="accent1"/>
                </a:solidFill>
              </a:rPr>
            </a:br>
            <a:r>
              <a:rPr lang="en-US" sz="2400" b="1" dirty="0" smtClean="0">
                <a:solidFill>
                  <a:schemeClr val="accent1"/>
                </a:solidFill>
              </a:rPr>
              <a:t>Blue</a:t>
            </a:r>
            <a:endParaRPr lang="en-GB" sz="2400" b="1" baseline="-25000" dirty="0">
              <a:solidFill>
                <a:schemeClr val="accent1"/>
              </a:solidFill>
            </a:endParaRPr>
          </a:p>
        </p:txBody>
      </p:sp>
      <p:sp>
        <p:nvSpPr>
          <p:cNvPr id="23" name="Can 22"/>
          <p:cNvSpPr/>
          <p:nvPr/>
        </p:nvSpPr>
        <p:spPr>
          <a:xfrm>
            <a:off x="2483768" y="5871012"/>
            <a:ext cx="960654" cy="436031"/>
          </a:xfrm>
          <a:prstGeom prst="can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Red</a:t>
            </a:r>
            <a:endParaRPr lang="en-GB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24" name="Can 23"/>
          <p:cNvSpPr/>
          <p:nvPr/>
        </p:nvSpPr>
        <p:spPr>
          <a:xfrm>
            <a:off x="2483768" y="6305337"/>
            <a:ext cx="806694" cy="436031"/>
          </a:xfrm>
          <a:prstGeom prst="can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Blue</a:t>
            </a:r>
            <a:endParaRPr lang="en-GB" sz="2400" b="1" baseline="-25000" dirty="0">
              <a:solidFill>
                <a:schemeClr val="accent1"/>
              </a:solidFill>
            </a:endParaRPr>
          </a:p>
        </p:txBody>
      </p: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077322" y="6684830"/>
            <a:ext cx="1072857" cy="60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953573" y="6248715"/>
            <a:ext cx="12827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accent6">
                    <a:lumMod val="50000"/>
                    <a:lumOff val="50000"/>
                  </a:schemeClr>
                </a:solidFill>
              </a:rPr>
              <a:t>dec</a:t>
            </a:r>
            <a:r>
              <a:rPr lang="en-US" sz="2400" dirty="0" smtClean="0">
                <a:solidFill>
                  <a:schemeClr val="accent6">
                    <a:lumMod val="50000"/>
                    <a:lumOff val="50000"/>
                  </a:schemeClr>
                </a:solidFill>
              </a:rPr>
              <a:t>(100)</a:t>
            </a:r>
            <a:endParaRPr lang="en-US" sz="2400" dirty="0">
              <a:solidFill>
                <a:schemeClr val="accent6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015482" y="5841700"/>
            <a:ext cx="1213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log(100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9" name="Speech Bubble: Rectangle 8">
            <a:extLst>
              <a:ext uri="{FF2B5EF4-FFF2-40B4-BE49-F238E27FC236}">
                <a16:creationId xmlns="" xmlns:a16="http://schemas.microsoft.com/office/drawing/2014/main" xmlns:lc="http://schemas.openxmlformats.org/drawingml/2006/lockedCanvas" id="{84B67ECF-CAE8-4097-A7B4-61A519EB8AA0}"/>
              </a:ext>
            </a:extLst>
          </p:cNvPr>
          <p:cNvSpPr/>
          <p:nvPr/>
        </p:nvSpPr>
        <p:spPr>
          <a:xfrm>
            <a:off x="7452320" y="6248714"/>
            <a:ext cx="1440067" cy="336783"/>
          </a:xfrm>
          <a:prstGeom prst="wedgeRectCallout">
            <a:avLst>
              <a:gd name="adj1" fmla="val -67916"/>
              <a:gd name="adj2" fmla="val 37372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/>
              <a:t>or </a:t>
            </a:r>
            <a:r>
              <a:rPr lang="en-US" sz="2000" dirty="0" err="1" smtClean="0">
                <a:solidFill>
                  <a:schemeClr val="accent6">
                    <a:lumMod val="50000"/>
                    <a:lumOff val="50000"/>
                  </a:schemeClr>
                </a:solidFill>
              </a:rPr>
              <a:t>inc</a:t>
            </a:r>
            <a:r>
              <a:rPr lang="en-US" sz="2000" dirty="0" smtClean="0">
                <a:solidFill>
                  <a:schemeClr val="accent6">
                    <a:lumMod val="50000"/>
                    <a:lumOff val="50000"/>
                  </a:schemeClr>
                </a:solidFill>
              </a:rPr>
              <a:t>(100)</a:t>
            </a:r>
            <a:endParaRPr lang="en-GB" sz="2000" baseline="-25000" dirty="0">
              <a:solidFill>
                <a:schemeClr val="accent6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96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23" grpId="0"/>
      <p:bldP spid="24" grpId="0"/>
      <p:bldP spid="26" grpId="0"/>
      <p:bldP spid="27" grpId="0"/>
      <p:bldP spid="2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We Really Need Callbacks?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9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We Really Need Callbacks?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07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We Really Need Callbacks?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</a:t>
            </a:r>
          </a:p>
          <a:p>
            <a:endParaRPr lang="en-US" dirty="0"/>
          </a:p>
          <a:p>
            <a:r>
              <a:rPr lang="en-US" dirty="0" smtClean="0"/>
              <a:t>Essential when there is no shared state</a:t>
            </a:r>
          </a:p>
        </p:txBody>
      </p:sp>
    </p:spTree>
    <p:extLst>
      <p:ext uri="{BB962C8B-B14F-4D97-AF65-F5344CB8AC3E}">
        <p14:creationId xmlns:p14="http://schemas.microsoft.com/office/powerpoint/2010/main" val="60793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We Really Need Callbacks?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</a:t>
            </a:r>
          </a:p>
          <a:p>
            <a:endParaRPr lang="en-US" dirty="0"/>
          </a:p>
          <a:p>
            <a:r>
              <a:rPr lang="en-US" dirty="0" smtClean="0"/>
              <a:t>Essential when there is no shared state</a:t>
            </a:r>
          </a:p>
          <a:p>
            <a:endParaRPr lang="en-US" dirty="0" smtClean="0"/>
          </a:p>
          <a:p>
            <a:r>
              <a:rPr lang="en-US" dirty="0" smtClean="0"/>
              <a:t>Increasing usage in Ethereum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789040"/>
            <a:ext cx="1107930" cy="11572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86650" y="4805728"/>
            <a:ext cx="2167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Ethereum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303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36912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37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smtClean="0"/>
              <a:t>Effective Callback Freedom (ECF)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Modular correctness condition(s)</a:t>
            </a:r>
          </a:p>
          <a:p>
            <a:pPr lvl="1"/>
            <a:r>
              <a:rPr lang="en-US" sz="3200" b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Final-State ECF (ECF</a:t>
            </a:r>
            <a:r>
              <a:rPr lang="en-US" sz="3200" b="1" baseline="-25000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FS</a:t>
            </a:r>
            <a:r>
              <a:rPr lang="en-US" sz="3200" b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)</a:t>
            </a:r>
            <a:endParaRPr lang="en-US" sz="3200" b="1" i="1" dirty="0" smtClean="0">
              <a:solidFill>
                <a:schemeClr val="accent6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sz="3200" b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Conflict ECF (ECF</a:t>
            </a:r>
            <a:r>
              <a:rPr lang="en-US" sz="3200" b="1" baseline="-25000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C</a:t>
            </a:r>
            <a:r>
              <a:rPr lang="en-US" sz="3200" b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)   </a:t>
            </a:r>
            <a:r>
              <a:rPr lang="en-US" sz="3200" i="1" dirty="0" smtClean="0"/>
              <a:t> </a:t>
            </a:r>
          </a:p>
          <a:p>
            <a:endParaRPr lang="en-US" sz="1400" i="1" dirty="0"/>
          </a:p>
          <a:p>
            <a:r>
              <a:rPr lang="en-US" sz="3600" dirty="0" smtClean="0"/>
              <a:t>Tames callbacks</a:t>
            </a:r>
          </a:p>
          <a:p>
            <a:endParaRPr lang="en-US" sz="1400" dirty="0"/>
          </a:p>
          <a:p>
            <a:r>
              <a:rPr lang="en-US" sz="3600" dirty="0" smtClean="0"/>
              <a:t>Enables modular reasoning</a:t>
            </a:r>
          </a:p>
          <a:p>
            <a:pPr lvl="1"/>
            <a:endParaRPr lang="en-US" sz="3200" b="1" i="1" dirty="0" smtClean="0">
              <a:solidFill>
                <a:schemeClr val="accent6">
                  <a:lumMod val="75000"/>
                  <a:lumOff val="25000"/>
                </a:schemeClr>
              </a:solidFill>
            </a:endParaRPr>
          </a:p>
          <a:p>
            <a:endParaRPr lang="en-US" sz="3600" b="1" dirty="0" smtClean="0">
              <a:solidFill>
                <a:schemeClr val="accent6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5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36912"/>
            <a:ext cx="9144000" cy="1143000"/>
          </a:xfrm>
        </p:spPr>
        <p:txBody>
          <a:bodyPr>
            <a:normAutofit/>
          </a:bodyPr>
          <a:lstStyle/>
          <a:p>
            <a:r>
              <a:rPr lang="en-GB" dirty="0"/>
              <a:t>Final-State Effective </a:t>
            </a:r>
            <a:r>
              <a:rPr lang="en-GB" dirty="0" err="1"/>
              <a:t>Callback</a:t>
            </a:r>
            <a:r>
              <a:rPr lang="en-GB" dirty="0"/>
              <a:t> Freedom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47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Complete Executions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1216" y="1600200"/>
            <a:ext cx="8291264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i="1" dirty="0"/>
              <a:t>execution</a:t>
            </a:r>
            <a:r>
              <a:rPr lang="en-US" dirty="0"/>
              <a:t> </a:t>
            </a:r>
            <a:r>
              <a:rPr lang="en-US" dirty="0" smtClean="0"/>
              <a:t>𝜋 = s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mr-IN" dirty="0"/>
              <a:t>…</a:t>
            </a:r>
            <a:r>
              <a:rPr lang="en-US" dirty="0"/>
              <a:t> </a:t>
            </a:r>
            <a:r>
              <a:rPr lang="en-US" dirty="0" err="1"/>
              <a:t>s</a:t>
            </a:r>
            <a:r>
              <a:rPr lang="en-US" baseline="-25000" dirty="0" err="1"/>
              <a:t>n</a:t>
            </a:r>
            <a:r>
              <a:rPr lang="en-US" dirty="0"/>
              <a:t> is </a:t>
            </a:r>
            <a:r>
              <a:rPr lang="en-US" b="1" i="1" dirty="0">
                <a:solidFill>
                  <a:schemeClr val="accent6">
                    <a:lumMod val="75000"/>
                    <a:lumOff val="25000"/>
                  </a:schemeClr>
                </a:solidFill>
              </a:rPr>
              <a:t>complete</a:t>
            </a:r>
            <a:r>
              <a:rPr lang="en-US" dirty="0">
                <a:solidFill>
                  <a:schemeClr val="accent6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/>
              <a:t>if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sz="14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640" y="0"/>
            <a:ext cx="1003355" cy="953187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1187624" y="3003644"/>
            <a:ext cx="6385901" cy="1074556"/>
            <a:chOff x="395536" y="3789040"/>
            <a:chExt cx="6385901" cy="1074556"/>
          </a:xfrm>
        </p:grpSpPr>
        <p:grpSp>
          <p:nvGrpSpPr>
            <p:cNvPr id="40" name="Group 39"/>
            <p:cNvGrpSpPr/>
            <p:nvPr/>
          </p:nvGrpSpPr>
          <p:grpSpPr>
            <a:xfrm>
              <a:off x="3126160" y="4405585"/>
              <a:ext cx="2571750" cy="417407"/>
              <a:chOff x="2670545" y="2865882"/>
              <a:chExt cx="2571750" cy="417407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>
                <a:off x="3424934" y="3283289"/>
                <a:ext cx="288000" cy="0"/>
              </a:xfrm>
              <a:prstGeom prst="line">
                <a:avLst/>
              </a:prstGeom>
              <a:ln w="3810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2670545" y="2865882"/>
                <a:ext cx="288000" cy="0"/>
              </a:xfrm>
              <a:prstGeom prst="line">
                <a:avLst/>
              </a:prstGeom>
              <a:ln w="3810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4193045" y="2865882"/>
                <a:ext cx="288000" cy="0"/>
              </a:xfrm>
              <a:prstGeom prst="line">
                <a:avLst/>
              </a:prstGeom>
              <a:ln w="3810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4954295" y="2865882"/>
                <a:ext cx="288000" cy="0"/>
              </a:xfrm>
              <a:prstGeom prst="line">
                <a:avLst/>
              </a:prstGeom>
              <a:ln w="3810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>
                <a:cxnSpLocks/>
              </p:cNvCxnSpPr>
              <p:nvPr/>
            </p:nvCxnSpPr>
            <p:spPr>
              <a:xfrm>
                <a:off x="3023629" y="3068960"/>
                <a:ext cx="288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>
                <a:cxnSpLocks/>
              </p:cNvCxnSpPr>
              <p:nvPr/>
            </p:nvCxnSpPr>
            <p:spPr>
              <a:xfrm>
                <a:off x="3795967" y="3068960"/>
                <a:ext cx="288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>
                <a:cxnSpLocks/>
              </p:cNvCxnSpPr>
              <p:nvPr/>
            </p:nvCxnSpPr>
            <p:spPr>
              <a:xfrm>
                <a:off x="4546933" y="3068960"/>
                <a:ext cx="288000" cy="0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48" name="Rectangle 47"/>
            <p:cNvSpPr/>
            <p:nvPr/>
          </p:nvSpPr>
          <p:spPr>
            <a:xfrm>
              <a:off x="395536" y="4032599"/>
              <a:ext cx="1135247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800" dirty="0" smtClean="0"/>
                <a:t>𝜋 = </a:t>
              </a:r>
              <a:endParaRPr lang="en-US" sz="4800" dirty="0"/>
            </a:p>
          </p:txBody>
        </p:sp>
        <p:sp>
          <p:nvSpPr>
            <p:cNvPr id="49" name="Bent Arrow 48"/>
            <p:cNvSpPr/>
            <p:nvPr/>
          </p:nvSpPr>
          <p:spPr>
            <a:xfrm rot="2366301">
              <a:off x="2093732" y="3851786"/>
              <a:ext cx="554089" cy="362226"/>
            </a:xfrm>
            <a:prstGeom prst="bentArrow">
              <a:avLst>
                <a:gd name="adj1" fmla="val 9773"/>
                <a:gd name="adj2" fmla="val 25000"/>
                <a:gd name="adj3" fmla="val 33022"/>
                <a:gd name="adj4" fmla="val 79887"/>
              </a:avLst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8829" y="3789040"/>
              <a:ext cx="484358" cy="485165"/>
            </a:xfrm>
            <a:prstGeom prst="rect">
              <a:avLst/>
            </a:prstGeom>
          </p:spPr>
        </p:pic>
        <p:sp>
          <p:nvSpPr>
            <p:cNvPr id="51" name="Bent Arrow 50"/>
            <p:cNvSpPr/>
            <p:nvPr/>
          </p:nvSpPr>
          <p:spPr>
            <a:xfrm rot="487365">
              <a:off x="6227348" y="3819676"/>
              <a:ext cx="554089" cy="362226"/>
            </a:xfrm>
            <a:prstGeom prst="bentArrow">
              <a:avLst>
                <a:gd name="adj1" fmla="val 9773"/>
                <a:gd name="adj2" fmla="val 25000"/>
                <a:gd name="adj3" fmla="val 33022"/>
                <a:gd name="adj4" fmla="val 79887"/>
              </a:avLst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Rectangle 51"/>
                <p:cNvSpPr/>
                <p:nvPr/>
              </p:nvSpPr>
              <p:spPr>
                <a:xfrm>
                  <a:off x="5658616" y="3830030"/>
                  <a:ext cx="630878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 dirty="0" smtClean="0">
                            <a:latin typeface="Cambria Math" charset="0"/>
                          </a:rPr>
                          <m:t>𝑠</m:t>
                        </m:r>
                        <m:r>
                          <a:rPr lang="en-US" sz="3200" b="0" i="1" baseline="-25000" dirty="0" smtClean="0">
                            <a:latin typeface="Cambria Math" charset="0"/>
                          </a:rPr>
                          <m:t>𝑛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52" name="Rectangle 5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58616" y="3830030"/>
                  <a:ext cx="630878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Rectangle 52"/>
                <p:cNvSpPr/>
                <p:nvPr/>
              </p:nvSpPr>
              <p:spPr>
                <a:xfrm>
                  <a:off x="2549236" y="3789040"/>
                  <a:ext cx="619079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 dirty="0" smtClean="0">
                            <a:latin typeface="Cambria Math" charset="0"/>
                          </a:rPr>
                          <m:t>𝑠</m:t>
                        </m:r>
                        <m:r>
                          <a:rPr lang="en-US" sz="3200" i="1" baseline="-25000" dirty="0">
                            <a:latin typeface="Cambria Math" charset="0"/>
                          </a:rPr>
                          <m:t>0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53" name="Rectangle 5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49236" y="3789040"/>
                  <a:ext cx="619079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2476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/>
          <a:lstStyle/>
          <a:p>
            <a:r>
              <a:rPr lang="en-US" dirty="0" smtClean="0"/>
              <a:t>Motivation: Modular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96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en-GB" smtClean="0"/>
              <a:t>Final State Effective </a:t>
            </a:r>
            <a:r>
              <a:rPr lang="en-GB" dirty="0" err="1" smtClean="0"/>
              <a:t>Callback</a:t>
            </a:r>
            <a:r>
              <a:rPr lang="en-GB" dirty="0" smtClean="0"/>
              <a:t> Freedom</a:t>
            </a:r>
            <a:endParaRPr lang="en-US" dirty="0"/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107504" y="1420738"/>
            <a:ext cx="9211897" cy="2808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i="1" dirty="0"/>
              <a:t>complete</a:t>
            </a:r>
            <a:r>
              <a:rPr lang="en-US" dirty="0"/>
              <a:t> </a:t>
            </a:r>
            <a:r>
              <a:rPr lang="en-US" i="1" dirty="0"/>
              <a:t>execution</a:t>
            </a:r>
            <a:r>
              <a:rPr lang="en-US" dirty="0"/>
              <a:t> 𝜋 </a:t>
            </a:r>
            <a:r>
              <a:rPr lang="en-US" dirty="0" smtClean="0"/>
              <a:t>is </a:t>
            </a:r>
            <a:r>
              <a:rPr lang="en-US" b="1" i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ECF</a:t>
            </a:r>
            <a:r>
              <a:rPr lang="en-US" b="1" i="1" baseline="-25000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FS</a:t>
            </a:r>
            <a:r>
              <a:rPr lang="en-US" b="1" i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 for an object </a:t>
            </a:r>
            <a:r>
              <a:rPr lang="en-US" i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O</a:t>
            </a:r>
            <a:r>
              <a:rPr lang="en-US" dirty="0" smtClean="0"/>
              <a:t> if</a:t>
            </a:r>
            <a:endParaRPr lang="en-US" sz="1400" dirty="0" smtClean="0"/>
          </a:p>
          <a:p>
            <a:pPr marL="0" indent="0">
              <a:buNone/>
            </a:pPr>
            <a:r>
              <a:rPr lang="en-US" dirty="0"/>
              <a:t>∃𝜋’</a:t>
            </a:r>
            <a:r>
              <a:rPr lang="en-US" sz="4000" dirty="0"/>
              <a:t> = </a:t>
            </a:r>
            <a:r>
              <a:rPr lang="en-US" dirty="0"/>
              <a:t>𝜋</a:t>
            </a:r>
            <a:r>
              <a:rPr lang="en-US" baseline="-25000" dirty="0"/>
              <a:t>0</a:t>
            </a:r>
            <a:r>
              <a:rPr lang="mr-IN" dirty="0"/>
              <a:t>…</a:t>
            </a:r>
            <a:r>
              <a:rPr lang="en-US" dirty="0"/>
              <a:t>𝜋</a:t>
            </a:r>
            <a:r>
              <a:rPr lang="en-US" baseline="-25000" dirty="0"/>
              <a:t>k</a:t>
            </a:r>
            <a:r>
              <a:rPr lang="en-US" dirty="0"/>
              <a:t> . ∀</a:t>
            </a:r>
            <a:r>
              <a:rPr lang="en-US" i="1" dirty="0" err="1"/>
              <a:t>i</a:t>
            </a:r>
            <a:r>
              <a:rPr lang="en-US" dirty="0"/>
              <a:t>. 𝜋</a:t>
            </a:r>
            <a:r>
              <a:rPr lang="en-US" baseline="-25000" dirty="0" err="1"/>
              <a:t>i</a:t>
            </a:r>
            <a:r>
              <a:rPr lang="en-US" dirty="0"/>
              <a:t> is complete 	</a:t>
            </a:r>
            <a:br>
              <a:rPr lang="en-US" dirty="0"/>
            </a:br>
            <a:r>
              <a:rPr lang="en-US" dirty="0"/>
              <a:t>     </a:t>
            </a:r>
            <a:r>
              <a:rPr lang="en-US" dirty="0" smtClean="0"/>
              <a:t>    </a:t>
            </a:r>
            <a:r>
              <a:rPr lang="en-US" dirty="0"/>
              <a:t>∧ 𝜋’ has no callbacks    </a:t>
            </a:r>
            <a:br>
              <a:rPr lang="en-US" dirty="0"/>
            </a:br>
            <a:r>
              <a:rPr lang="en-US" dirty="0"/>
              <a:t>      </a:t>
            </a:r>
            <a:r>
              <a:rPr lang="en-US" dirty="0" smtClean="0"/>
              <a:t>   </a:t>
            </a:r>
            <a:r>
              <a:rPr lang="en-US" dirty="0"/>
              <a:t>∧ </a:t>
            </a:r>
            <a:r>
              <a:rPr lang="en-US" i="1" dirty="0"/>
              <a:t>first(𝜋</a:t>
            </a:r>
            <a:r>
              <a:rPr lang="en-US" i="1" dirty="0" smtClean="0"/>
              <a:t>’)</a:t>
            </a:r>
            <a:r>
              <a:rPr lang="en-US" dirty="0" smtClean="0"/>
              <a:t>|</a:t>
            </a:r>
            <a:r>
              <a:rPr lang="en-US" i="1" baseline="-25000" dirty="0" smtClean="0"/>
              <a:t>O</a:t>
            </a:r>
            <a:r>
              <a:rPr lang="en-US" i="1" dirty="0" smtClean="0"/>
              <a:t> </a:t>
            </a:r>
            <a:r>
              <a:rPr lang="en-US" i="1" dirty="0"/>
              <a:t>= first(𝜋</a:t>
            </a:r>
            <a:r>
              <a:rPr lang="en-US" i="1" dirty="0" smtClean="0"/>
              <a:t>)</a:t>
            </a:r>
            <a:r>
              <a:rPr lang="en-US" dirty="0" smtClean="0"/>
              <a:t>|</a:t>
            </a:r>
            <a:r>
              <a:rPr lang="en-US" i="1" baseline="-25000" dirty="0" smtClean="0"/>
              <a:t>O</a:t>
            </a:r>
            <a:r>
              <a:rPr lang="en-US" i="1" dirty="0" smtClean="0"/>
              <a:t>  </a:t>
            </a:r>
            <a:r>
              <a:rPr lang="en-US" dirty="0"/>
              <a:t>∧</a:t>
            </a:r>
            <a:r>
              <a:rPr lang="en-US" i="1" dirty="0"/>
              <a:t> last(𝜋</a:t>
            </a:r>
            <a:r>
              <a:rPr lang="en-US" i="1" dirty="0" smtClean="0"/>
              <a:t>’)</a:t>
            </a:r>
            <a:r>
              <a:rPr lang="en-US" dirty="0" smtClean="0"/>
              <a:t>|</a:t>
            </a:r>
            <a:r>
              <a:rPr lang="en-US" i="1" baseline="-25000" dirty="0" smtClean="0"/>
              <a:t>O</a:t>
            </a:r>
            <a:r>
              <a:rPr lang="en-US" i="1" dirty="0" smtClean="0"/>
              <a:t> </a:t>
            </a:r>
            <a:r>
              <a:rPr lang="en-US" i="1" dirty="0"/>
              <a:t>= last(𝜋</a:t>
            </a:r>
            <a:r>
              <a:rPr lang="en-US" i="1" dirty="0" smtClean="0"/>
              <a:t>)</a:t>
            </a:r>
            <a:r>
              <a:rPr lang="en-US" dirty="0" smtClean="0"/>
              <a:t>|</a:t>
            </a:r>
            <a:r>
              <a:rPr lang="en-US" baseline="-25000" dirty="0" smtClean="0"/>
              <a:t>O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</a:t>
            </a:r>
            <a:r>
              <a:rPr lang="en-US" dirty="0" smtClean="0"/>
              <a:t>   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453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en-GB" smtClean="0"/>
              <a:t>Final State Effective </a:t>
            </a:r>
            <a:r>
              <a:rPr lang="en-GB" dirty="0" err="1" smtClean="0"/>
              <a:t>Callback</a:t>
            </a:r>
            <a:r>
              <a:rPr lang="en-GB" dirty="0" smtClean="0"/>
              <a:t> Freedom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395536" y="3938620"/>
            <a:ext cx="6385901" cy="1074556"/>
            <a:chOff x="395536" y="3789040"/>
            <a:chExt cx="6385901" cy="1074556"/>
          </a:xfrm>
        </p:grpSpPr>
        <p:grpSp>
          <p:nvGrpSpPr>
            <p:cNvPr id="4" name="Group 3"/>
            <p:cNvGrpSpPr/>
            <p:nvPr/>
          </p:nvGrpSpPr>
          <p:grpSpPr>
            <a:xfrm>
              <a:off x="3126160" y="4405585"/>
              <a:ext cx="2571750" cy="417407"/>
              <a:chOff x="2670545" y="2865882"/>
              <a:chExt cx="2571750" cy="417407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3424934" y="3283289"/>
                <a:ext cx="288000" cy="0"/>
              </a:xfrm>
              <a:prstGeom prst="line">
                <a:avLst/>
              </a:prstGeom>
              <a:ln w="3810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2670545" y="2865882"/>
                <a:ext cx="288000" cy="0"/>
              </a:xfrm>
              <a:prstGeom prst="line">
                <a:avLst/>
              </a:prstGeom>
              <a:ln w="3810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4193045" y="2865882"/>
                <a:ext cx="288000" cy="0"/>
              </a:xfrm>
              <a:prstGeom prst="line">
                <a:avLst/>
              </a:prstGeom>
              <a:ln w="3810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4954295" y="2865882"/>
                <a:ext cx="288000" cy="0"/>
              </a:xfrm>
              <a:prstGeom prst="line">
                <a:avLst/>
              </a:prstGeom>
              <a:ln w="3810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>
                <a:cxnSpLocks/>
              </p:cNvCxnSpPr>
              <p:nvPr/>
            </p:nvCxnSpPr>
            <p:spPr>
              <a:xfrm>
                <a:off x="3023629" y="3068960"/>
                <a:ext cx="288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>
                <a:cxnSpLocks/>
              </p:cNvCxnSpPr>
              <p:nvPr/>
            </p:nvCxnSpPr>
            <p:spPr>
              <a:xfrm>
                <a:off x="3795967" y="3068960"/>
                <a:ext cx="288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>
                <a:cxnSpLocks/>
              </p:cNvCxnSpPr>
              <p:nvPr/>
            </p:nvCxnSpPr>
            <p:spPr>
              <a:xfrm>
                <a:off x="4546933" y="3068960"/>
                <a:ext cx="288000" cy="0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13" name="Rectangle 12"/>
            <p:cNvSpPr/>
            <p:nvPr/>
          </p:nvSpPr>
          <p:spPr>
            <a:xfrm>
              <a:off x="395536" y="4032599"/>
              <a:ext cx="1135247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800" dirty="0" smtClean="0"/>
                <a:t>𝜋 = </a:t>
              </a:r>
              <a:endParaRPr lang="en-US" sz="4800" dirty="0"/>
            </a:p>
          </p:txBody>
        </p:sp>
        <p:sp>
          <p:nvSpPr>
            <p:cNvPr id="14" name="Bent Arrow 13"/>
            <p:cNvSpPr/>
            <p:nvPr/>
          </p:nvSpPr>
          <p:spPr>
            <a:xfrm rot="2366301">
              <a:off x="2093732" y="3851786"/>
              <a:ext cx="554089" cy="362226"/>
            </a:xfrm>
            <a:prstGeom prst="bentArrow">
              <a:avLst>
                <a:gd name="adj1" fmla="val 9773"/>
                <a:gd name="adj2" fmla="val 25000"/>
                <a:gd name="adj3" fmla="val 33022"/>
                <a:gd name="adj4" fmla="val 79887"/>
              </a:avLst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8829" y="3789040"/>
              <a:ext cx="484358" cy="485165"/>
            </a:xfrm>
            <a:prstGeom prst="rect">
              <a:avLst/>
            </a:prstGeom>
          </p:spPr>
        </p:pic>
        <p:sp>
          <p:nvSpPr>
            <p:cNvPr id="16" name="Bent Arrow 15"/>
            <p:cNvSpPr/>
            <p:nvPr/>
          </p:nvSpPr>
          <p:spPr>
            <a:xfrm rot="487365">
              <a:off x="6227348" y="3826368"/>
              <a:ext cx="554089" cy="362226"/>
            </a:xfrm>
            <a:prstGeom prst="bentArrow">
              <a:avLst>
                <a:gd name="adj1" fmla="val 9773"/>
                <a:gd name="adj2" fmla="val 25000"/>
                <a:gd name="adj3" fmla="val 33022"/>
                <a:gd name="adj4" fmla="val 79887"/>
              </a:avLst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Rectangle 50"/>
                <p:cNvSpPr/>
                <p:nvPr/>
              </p:nvSpPr>
              <p:spPr>
                <a:xfrm>
                  <a:off x="5658616" y="3830030"/>
                  <a:ext cx="630878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 dirty="0" smtClean="0">
                            <a:latin typeface="Cambria Math" charset="0"/>
                          </a:rPr>
                          <m:t>𝑠</m:t>
                        </m:r>
                        <m:r>
                          <a:rPr lang="en-US" sz="3200" b="0" i="1" baseline="-25000" dirty="0" smtClean="0">
                            <a:latin typeface="Cambria Math" charset="0"/>
                          </a:rPr>
                          <m:t>𝑛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51" name="Rectangle 5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58616" y="3830030"/>
                  <a:ext cx="630878" cy="58477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Rectangle 51"/>
                <p:cNvSpPr/>
                <p:nvPr/>
              </p:nvSpPr>
              <p:spPr>
                <a:xfrm>
                  <a:off x="2549236" y="3789040"/>
                  <a:ext cx="619079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 dirty="0" smtClean="0">
                            <a:latin typeface="Cambria Math" charset="0"/>
                          </a:rPr>
                          <m:t>𝑠</m:t>
                        </m:r>
                        <m:r>
                          <a:rPr lang="en-US" sz="3200" i="1" baseline="-25000" dirty="0">
                            <a:latin typeface="Cambria Math" charset="0"/>
                          </a:rPr>
                          <m:t>0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52" name="Rectangle 5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49236" y="3789040"/>
                  <a:ext cx="619079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2" name="Content Placeholder 5"/>
          <p:cNvSpPr txBox="1">
            <a:spLocks/>
          </p:cNvSpPr>
          <p:nvPr/>
        </p:nvSpPr>
        <p:spPr>
          <a:xfrm>
            <a:off x="107504" y="1420738"/>
            <a:ext cx="9211897" cy="2808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i="1" dirty="0"/>
              <a:t>complete</a:t>
            </a:r>
            <a:r>
              <a:rPr lang="en-US" dirty="0"/>
              <a:t> </a:t>
            </a:r>
            <a:r>
              <a:rPr lang="en-US" i="1" dirty="0"/>
              <a:t>execution</a:t>
            </a:r>
            <a:r>
              <a:rPr lang="en-US" dirty="0"/>
              <a:t> 𝜋 </a:t>
            </a:r>
            <a:r>
              <a:rPr lang="en-US" dirty="0" smtClean="0"/>
              <a:t>is </a:t>
            </a:r>
            <a:r>
              <a:rPr lang="en-US" b="1" i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ECF</a:t>
            </a:r>
            <a:r>
              <a:rPr lang="en-US" b="1" i="1" baseline="-25000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FS</a:t>
            </a:r>
            <a:r>
              <a:rPr lang="en-US" b="1" i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 for an object </a:t>
            </a:r>
            <a:r>
              <a:rPr lang="en-US" i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O</a:t>
            </a:r>
            <a:r>
              <a:rPr lang="en-US" dirty="0" smtClean="0"/>
              <a:t> if</a:t>
            </a:r>
            <a:endParaRPr lang="en-US" sz="1400" dirty="0" smtClean="0"/>
          </a:p>
          <a:p>
            <a:pPr marL="0" indent="0">
              <a:buNone/>
            </a:pPr>
            <a:r>
              <a:rPr lang="en-US" dirty="0"/>
              <a:t>∃𝜋’</a:t>
            </a:r>
            <a:r>
              <a:rPr lang="en-US" sz="4000" dirty="0"/>
              <a:t> = </a:t>
            </a:r>
            <a:r>
              <a:rPr lang="en-US" dirty="0"/>
              <a:t>𝜋</a:t>
            </a:r>
            <a:r>
              <a:rPr lang="en-US" baseline="-25000" dirty="0"/>
              <a:t>0</a:t>
            </a:r>
            <a:r>
              <a:rPr lang="mr-IN" dirty="0"/>
              <a:t>…</a:t>
            </a:r>
            <a:r>
              <a:rPr lang="en-US" dirty="0"/>
              <a:t>𝜋</a:t>
            </a:r>
            <a:r>
              <a:rPr lang="en-US" baseline="-25000" dirty="0"/>
              <a:t>k</a:t>
            </a:r>
            <a:r>
              <a:rPr lang="en-US" dirty="0"/>
              <a:t> . ∀</a:t>
            </a:r>
            <a:r>
              <a:rPr lang="en-US" i="1" dirty="0" err="1"/>
              <a:t>i</a:t>
            </a:r>
            <a:r>
              <a:rPr lang="en-US" dirty="0"/>
              <a:t>. 𝜋</a:t>
            </a:r>
            <a:r>
              <a:rPr lang="en-US" baseline="-25000" dirty="0" err="1"/>
              <a:t>i</a:t>
            </a:r>
            <a:r>
              <a:rPr lang="en-US" dirty="0"/>
              <a:t> is complete 	</a:t>
            </a:r>
            <a:br>
              <a:rPr lang="en-US" dirty="0"/>
            </a:br>
            <a:r>
              <a:rPr lang="en-US" dirty="0"/>
              <a:t>     </a:t>
            </a:r>
            <a:r>
              <a:rPr lang="en-US" dirty="0" smtClean="0"/>
              <a:t>    </a:t>
            </a:r>
            <a:r>
              <a:rPr lang="en-US" dirty="0"/>
              <a:t>∧ 𝜋’ has no callbacks    </a:t>
            </a:r>
            <a:br>
              <a:rPr lang="en-US" dirty="0"/>
            </a:br>
            <a:r>
              <a:rPr lang="en-US" dirty="0"/>
              <a:t>      </a:t>
            </a:r>
            <a:r>
              <a:rPr lang="en-US" dirty="0" smtClean="0"/>
              <a:t>   </a:t>
            </a:r>
            <a:r>
              <a:rPr lang="en-US" dirty="0"/>
              <a:t>∧ </a:t>
            </a:r>
            <a:r>
              <a:rPr lang="en-US" i="1" dirty="0"/>
              <a:t>first(𝜋</a:t>
            </a:r>
            <a:r>
              <a:rPr lang="en-US" i="1" dirty="0" smtClean="0"/>
              <a:t>’)</a:t>
            </a:r>
            <a:r>
              <a:rPr lang="en-US" dirty="0" smtClean="0"/>
              <a:t>|</a:t>
            </a:r>
            <a:r>
              <a:rPr lang="en-US" i="1" baseline="-25000" dirty="0" smtClean="0"/>
              <a:t>O</a:t>
            </a:r>
            <a:r>
              <a:rPr lang="en-US" i="1" dirty="0" smtClean="0"/>
              <a:t> </a:t>
            </a:r>
            <a:r>
              <a:rPr lang="en-US" i="1" dirty="0"/>
              <a:t>= first(𝜋</a:t>
            </a:r>
            <a:r>
              <a:rPr lang="en-US" i="1" dirty="0" smtClean="0"/>
              <a:t>)</a:t>
            </a:r>
            <a:r>
              <a:rPr lang="en-US" dirty="0" smtClean="0"/>
              <a:t>|</a:t>
            </a:r>
            <a:r>
              <a:rPr lang="en-US" i="1" baseline="-25000" dirty="0" smtClean="0"/>
              <a:t>O</a:t>
            </a:r>
            <a:r>
              <a:rPr lang="en-US" i="1" dirty="0" smtClean="0"/>
              <a:t>  </a:t>
            </a:r>
            <a:r>
              <a:rPr lang="en-US" dirty="0"/>
              <a:t>∧</a:t>
            </a:r>
            <a:r>
              <a:rPr lang="en-US" i="1" dirty="0"/>
              <a:t> last(𝜋</a:t>
            </a:r>
            <a:r>
              <a:rPr lang="en-US" i="1" dirty="0" smtClean="0"/>
              <a:t>’)</a:t>
            </a:r>
            <a:r>
              <a:rPr lang="en-US" dirty="0" smtClean="0"/>
              <a:t>|</a:t>
            </a:r>
            <a:r>
              <a:rPr lang="en-US" i="1" baseline="-25000" dirty="0" smtClean="0"/>
              <a:t>O</a:t>
            </a:r>
            <a:r>
              <a:rPr lang="en-US" i="1" dirty="0" smtClean="0"/>
              <a:t> </a:t>
            </a:r>
            <a:r>
              <a:rPr lang="en-US" i="1" dirty="0"/>
              <a:t>= last(𝜋</a:t>
            </a:r>
            <a:r>
              <a:rPr lang="en-US" i="1" dirty="0" smtClean="0"/>
              <a:t>)</a:t>
            </a:r>
            <a:r>
              <a:rPr lang="en-US" dirty="0" smtClean="0"/>
              <a:t>|</a:t>
            </a:r>
            <a:r>
              <a:rPr lang="en-US" baseline="-25000" dirty="0" smtClean="0"/>
              <a:t>O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</a:t>
            </a:r>
            <a:r>
              <a:rPr lang="en-US" dirty="0" smtClean="0"/>
              <a:t>   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1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en-GB" smtClean="0"/>
              <a:t>Final State Effective </a:t>
            </a:r>
            <a:r>
              <a:rPr lang="en-GB" dirty="0" err="1" smtClean="0"/>
              <a:t>Callback</a:t>
            </a:r>
            <a:r>
              <a:rPr lang="en-GB" dirty="0" smtClean="0"/>
              <a:t> Freedom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395536" y="3938620"/>
            <a:ext cx="6385901" cy="1074556"/>
            <a:chOff x="395536" y="3789040"/>
            <a:chExt cx="6385901" cy="1074556"/>
          </a:xfrm>
        </p:grpSpPr>
        <p:grpSp>
          <p:nvGrpSpPr>
            <p:cNvPr id="4" name="Group 3"/>
            <p:cNvGrpSpPr/>
            <p:nvPr/>
          </p:nvGrpSpPr>
          <p:grpSpPr>
            <a:xfrm>
              <a:off x="3126160" y="4405585"/>
              <a:ext cx="2571750" cy="417407"/>
              <a:chOff x="2670545" y="2865882"/>
              <a:chExt cx="2571750" cy="417407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3424934" y="3283289"/>
                <a:ext cx="288000" cy="0"/>
              </a:xfrm>
              <a:prstGeom prst="line">
                <a:avLst/>
              </a:prstGeom>
              <a:ln w="3810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2670545" y="2865882"/>
                <a:ext cx="288000" cy="0"/>
              </a:xfrm>
              <a:prstGeom prst="line">
                <a:avLst/>
              </a:prstGeom>
              <a:ln w="3810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4193045" y="2865882"/>
                <a:ext cx="288000" cy="0"/>
              </a:xfrm>
              <a:prstGeom prst="line">
                <a:avLst/>
              </a:prstGeom>
              <a:ln w="3810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4954295" y="2865882"/>
                <a:ext cx="288000" cy="0"/>
              </a:xfrm>
              <a:prstGeom prst="line">
                <a:avLst/>
              </a:prstGeom>
              <a:ln w="3810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>
                <a:cxnSpLocks/>
              </p:cNvCxnSpPr>
              <p:nvPr/>
            </p:nvCxnSpPr>
            <p:spPr>
              <a:xfrm>
                <a:off x="3023629" y="3068960"/>
                <a:ext cx="288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>
                <a:cxnSpLocks/>
              </p:cNvCxnSpPr>
              <p:nvPr/>
            </p:nvCxnSpPr>
            <p:spPr>
              <a:xfrm>
                <a:off x="3795967" y="3068960"/>
                <a:ext cx="288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>
                <a:cxnSpLocks/>
              </p:cNvCxnSpPr>
              <p:nvPr/>
            </p:nvCxnSpPr>
            <p:spPr>
              <a:xfrm>
                <a:off x="4546933" y="3068960"/>
                <a:ext cx="288000" cy="0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13" name="Rectangle 12"/>
            <p:cNvSpPr/>
            <p:nvPr/>
          </p:nvSpPr>
          <p:spPr>
            <a:xfrm>
              <a:off x="395536" y="4032599"/>
              <a:ext cx="1135247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800" dirty="0" smtClean="0"/>
                <a:t>𝜋 = </a:t>
              </a:r>
              <a:endParaRPr lang="en-US" sz="4800" dirty="0"/>
            </a:p>
          </p:txBody>
        </p:sp>
        <p:sp>
          <p:nvSpPr>
            <p:cNvPr id="14" name="Bent Arrow 13"/>
            <p:cNvSpPr/>
            <p:nvPr/>
          </p:nvSpPr>
          <p:spPr>
            <a:xfrm rot="2366301">
              <a:off x="2093732" y="3851786"/>
              <a:ext cx="554089" cy="362226"/>
            </a:xfrm>
            <a:prstGeom prst="bentArrow">
              <a:avLst>
                <a:gd name="adj1" fmla="val 9773"/>
                <a:gd name="adj2" fmla="val 25000"/>
                <a:gd name="adj3" fmla="val 33022"/>
                <a:gd name="adj4" fmla="val 79887"/>
              </a:avLst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8829" y="3789040"/>
              <a:ext cx="484358" cy="485165"/>
            </a:xfrm>
            <a:prstGeom prst="rect">
              <a:avLst/>
            </a:prstGeom>
          </p:spPr>
        </p:pic>
        <p:sp>
          <p:nvSpPr>
            <p:cNvPr id="16" name="Bent Arrow 15"/>
            <p:cNvSpPr/>
            <p:nvPr/>
          </p:nvSpPr>
          <p:spPr>
            <a:xfrm rot="487365">
              <a:off x="6227348" y="3826368"/>
              <a:ext cx="554089" cy="362226"/>
            </a:xfrm>
            <a:prstGeom prst="bentArrow">
              <a:avLst>
                <a:gd name="adj1" fmla="val 9773"/>
                <a:gd name="adj2" fmla="val 25000"/>
                <a:gd name="adj3" fmla="val 33022"/>
                <a:gd name="adj4" fmla="val 79887"/>
              </a:avLst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Rectangle 50"/>
                <p:cNvSpPr/>
                <p:nvPr/>
              </p:nvSpPr>
              <p:spPr>
                <a:xfrm>
                  <a:off x="5658616" y="3830030"/>
                  <a:ext cx="630878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 dirty="0" smtClean="0">
                            <a:latin typeface="Cambria Math" charset="0"/>
                          </a:rPr>
                          <m:t>𝑠</m:t>
                        </m:r>
                        <m:r>
                          <a:rPr lang="en-US" sz="3200" b="0" i="1" baseline="-25000" dirty="0" smtClean="0">
                            <a:latin typeface="Cambria Math" charset="0"/>
                          </a:rPr>
                          <m:t>𝑛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51" name="Rectangle 5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58616" y="3830030"/>
                  <a:ext cx="630878" cy="58477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Rectangle 51"/>
                <p:cNvSpPr/>
                <p:nvPr/>
              </p:nvSpPr>
              <p:spPr>
                <a:xfrm>
                  <a:off x="2549236" y="3789040"/>
                  <a:ext cx="619079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 dirty="0" smtClean="0">
                            <a:latin typeface="Cambria Math" charset="0"/>
                          </a:rPr>
                          <m:t>𝑠</m:t>
                        </m:r>
                        <m:r>
                          <a:rPr lang="en-US" sz="3200" i="1" baseline="-25000" dirty="0">
                            <a:latin typeface="Cambria Math" charset="0"/>
                          </a:rPr>
                          <m:t>0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52" name="Rectangle 5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49236" y="3789040"/>
                  <a:ext cx="619079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1" name="Speech Bubble: Rectangle 8">
            <a:extLst>
              <a:ext uri="{FF2B5EF4-FFF2-40B4-BE49-F238E27FC236}">
                <a16:creationId xmlns="" xmlns:a16="http://schemas.microsoft.com/office/drawing/2014/main" xmlns:lc="http://schemas.openxmlformats.org/drawingml/2006/lockedCanvas" id="{84B67ECF-CAE8-4097-A7B4-61A519EB8AA0}"/>
              </a:ext>
            </a:extLst>
          </p:cNvPr>
          <p:cNvSpPr/>
          <p:nvPr/>
        </p:nvSpPr>
        <p:spPr>
          <a:xfrm>
            <a:off x="1965075" y="4869160"/>
            <a:ext cx="1536048" cy="522535"/>
          </a:xfrm>
          <a:prstGeom prst="wedgeRectCallout">
            <a:avLst>
              <a:gd name="adj1" fmla="val 66843"/>
              <a:gd name="adj2" fmla="val -34535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/>
              <a:t>Callback</a:t>
            </a:r>
            <a:endParaRPr lang="en-GB" b="1" baseline="-25000" dirty="0">
              <a:solidFill>
                <a:schemeClr val="accent1"/>
              </a:solidFill>
            </a:endParaRPr>
          </a:p>
        </p:txBody>
      </p:sp>
      <p:sp>
        <p:nvSpPr>
          <p:cNvPr id="22" name="Content Placeholder 5"/>
          <p:cNvSpPr txBox="1">
            <a:spLocks/>
          </p:cNvSpPr>
          <p:nvPr/>
        </p:nvSpPr>
        <p:spPr>
          <a:xfrm>
            <a:off x="107504" y="1420738"/>
            <a:ext cx="9211897" cy="2808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i="1" dirty="0"/>
              <a:t>complete</a:t>
            </a:r>
            <a:r>
              <a:rPr lang="en-US" dirty="0"/>
              <a:t> </a:t>
            </a:r>
            <a:r>
              <a:rPr lang="en-US" i="1" dirty="0"/>
              <a:t>execution</a:t>
            </a:r>
            <a:r>
              <a:rPr lang="en-US" dirty="0"/>
              <a:t> 𝜋 </a:t>
            </a:r>
            <a:r>
              <a:rPr lang="en-US" dirty="0" smtClean="0"/>
              <a:t>is </a:t>
            </a:r>
            <a:r>
              <a:rPr lang="en-US" b="1" i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ECF</a:t>
            </a:r>
            <a:r>
              <a:rPr lang="en-US" b="1" i="1" baseline="-25000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FS</a:t>
            </a:r>
            <a:r>
              <a:rPr lang="en-US" b="1" i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 for an object </a:t>
            </a:r>
            <a:r>
              <a:rPr lang="en-US" i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O</a:t>
            </a:r>
            <a:r>
              <a:rPr lang="en-US" dirty="0" smtClean="0"/>
              <a:t> if</a:t>
            </a:r>
            <a:endParaRPr lang="en-US" sz="1400" dirty="0" smtClean="0"/>
          </a:p>
          <a:p>
            <a:pPr marL="0" indent="0">
              <a:buNone/>
            </a:pPr>
            <a:r>
              <a:rPr lang="en-US" dirty="0"/>
              <a:t>∃𝜋’</a:t>
            </a:r>
            <a:r>
              <a:rPr lang="en-US" sz="4000" dirty="0"/>
              <a:t> = </a:t>
            </a:r>
            <a:r>
              <a:rPr lang="en-US" dirty="0"/>
              <a:t>𝜋</a:t>
            </a:r>
            <a:r>
              <a:rPr lang="en-US" baseline="-25000" dirty="0"/>
              <a:t>0</a:t>
            </a:r>
            <a:r>
              <a:rPr lang="mr-IN" dirty="0"/>
              <a:t>…</a:t>
            </a:r>
            <a:r>
              <a:rPr lang="en-US" dirty="0"/>
              <a:t>𝜋</a:t>
            </a:r>
            <a:r>
              <a:rPr lang="en-US" baseline="-25000" dirty="0"/>
              <a:t>k</a:t>
            </a:r>
            <a:r>
              <a:rPr lang="en-US" dirty="0"/>
              <a:t> . ∀</a:t>
            </a:r>
            <a:r>
              <a:rPr lang="en-US" i="1" dirty="0" err="1"/>
              <a:t>i</a:t>
            </a:r>
            <a:r>
              <a:rPr lang="en-US" dirty="0"/>
              <a:t>. 𝜋</a:t>
            </a:r>
            <a:r>
              <a:rPr lang="en-US" baseline="-25000" dirty="0" err="1"/>
              <a:t>i</a:t>
            </a:r>
            <a:r>
              <a:rPr lang="en-US" dirty="0"/>
              <a:t> is complete 	</a:t>
            </a:r>
            <a:br>
              <a:rPr lang="en-US" dirty="0"/>
            </a:br>
            <a:r>
              <a:rPr lang="en-US" dirty="0"/>
              <a:t>     </a:t>
            </a:r>
            <a:r>
              <a:rPr lang="en-US" dirty="0" smtClean="0"/>
              <a:t>    </a:t>
            </a:r>
            <a:r>
              <a:rPr lang="en-US" dirty="0"/>
              <a:t>∧ 𝜋’ has no callbacks    </a:t>
            </a:r>
            <a:br>
              <a:rPr lang="en-US" dirty="0"/>
            </a:br>
            <a:r>
              <a:rPr lang="en-US" dirty="0"/>
              <a:t>      </a:t>
            </a:r>
            <a:r>
              <a:rPr lang="en-US" dirty="0" smtClean="0"/>
              <a:t>   </a:t>
            </a:r>
            <a:r>
              <a:rPr lang="en-US" dirty="0"/>
              <a:t>∧ </a:t>
            </a:r>
            <a:r>
              <a:rPr lang="en-US" i="1" dirty="0"/>
              <a:t>first(𝜋</a:t>
            </a:r>
            <a:r>
              <a:rPr lang="en-US" i="1" dirty="0" smtClean="0"/>
              <a:t>’)</a:t>
            </a:r>
            <a:r>
              <a:rPr lang="en-US" dirty="0" smtClean="0"/>
              <a:t>|</a:t>
            </a:r>
            <a:r>
              <a:rPr lang="en-US" i="1" baseline="-25000" dirty="0" smtClean="0"/>
              <a:t>O</a:t>
            </a:r>
            <a:r>
              <a:rPr lang="en-US" i="1" dirty="0" smtClean="0"/>
              <a:t> </a:t>
            </a:r>
            <a:r>
              <a:rPr lang="en-US" i="1" dirty="0"/>
              <a:t>= first(𝜋</a:t>
            </a:r>
            <a:r>
              <a:rPr lang="en-US" i="1" dirty="0" smtClean="0"/>
              <a:t>)</a:t>
            </a:r>
            <a:r>
              <a:rPr lang="en-US" dirty="0" smtClean="0"/>
              <a:t>|</a:t>
            </a:r>
            <a:r>
              <a:rPr lang="en-US" i="1" baseline="-25000" dirty="0" smtClean="0"/>
              <a:t>O</a:t>
            </a:r>
            <a:r>
              <a:rPr lang="en-US" i="1" dirty="0" smtClean="0"/>
              <a:t>  </a:t>
            </a:r>
            <a:r>
              <a:rPr lang="en-US" dirty="0"/>
              <a:t>∧</a:t>
            </a:r>
            <a:r>
              <a:rPr lang="en-US" i="1" dirty="0"/>
              <a:t> last(𝜋</a:t>
            </a:r>
            <a:r>
              <a:rPr lang="en-US" i="1" dirty="0" smtClean="0"/>
              <a:t>’)</a:t>
            </a:r>
            <a:r>
              <a:rPr lang="en-US" dirty="0" smtClean="0"/>
              <a:t>|</a:t>
            </a:r>
            <a:r>
              <a:rPr lang="en-US" i="1" baseline="-25000" dirty="0" smtClean="0"/>
              <a:t>O</a:t>
            </a:r>
            <a:r>
              <a:rPr lang="en-US" i="1" dirty="0" smtClean="0"/>
              <a:t> </a:t>
            </a:r>
            <a:r>
              <a:rPr lang="en-US" i="1" dirty="0"/>
              <a:t>= last(𝜋</a:t>
            </a:r>
            <a:r>
              <a:rPr lang="en-US" i="1" dirty="0" smtClean="0"/>
              <a:t>)</a:t>
            </a:r>
            <a:r>
              <a:rPr lang="en-US" dirty="0" smtClean="0"/>
              <a:t>|</a:t>
            </a:r>
            <a:r>
              <a:rPr lang="en-US" baseline="-25000" dirty="0" smtClean="0"/>
              <a:t>O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</a:t>
            </a:r>
            <a:r>
              <a:rPr lang="en-US" dirty="0" smtClean="0"/>
              <a:t>   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455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en-GB" smtClean="0"/>
              <a:t>Final State Effective </a:t>
            </a:r>
            <a:r>
              <a:rPr lang="en-GB" dirty="0" err="1" smtClean="0"/>
              <a:t>Callback</a:t>
            </a:r>
            <a:r>
              <a:rPr lang="en-GB" dirty="0" smtClean="0"/>
              <a:t> Freedom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67607" y="5323829"/>
            <a:ext cx="128913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/>
              <a:t>𝜋’ = </a:t>
            </a:r>
            <a:endParaRPr lang="en-US" sz="4800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3135213" y="8942089"/>
            <a:ext cx="288000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886531" y="8947647"/>
            <a:ext cx="288000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cxnSpLocks/>
          </p:cNvCxnSpPr>
          <p:nvPr/>
        </p:nvCxnSpPr>
        <p:spPr>
          <a:xfrm>
            <a:off x="3488297" y="9145167"/>
            <a:ext cx="288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2" name="Bent Arrow 21"/>
          <p:cNvSpPr/>
          <p:nvPr/>
        </p:nvSpPr>
        <p:spPr>
          <a:xfrm rot="2996561">
            <a:off x="1847151" y="8517411"/>
            <a:ext cx="554089" cy="362226"/>
          </a:xfrm>
          <a:prstGeom prst="bentArrow">
            <a:avLst>
              <a:gd name="adj1" fmla="val 9773"/>
              <a:gd name="adj2" fmla="val 25000"/>
              <a:gd name="adj3" fmla="val 33022"/>
              <a:gd name="adj4" fmla="val 79887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1858" y="8325544"/>
            <a:ext cx="484358" cy="485165"/>
          </a:xfrm>
          <a:prstGeom prst="rect">
            <a:avLst/>
          </a:prstGeom>
        </p:spPr>
      </p:pic>
      <p:sp>
        <p:nvSpPr>
          <p:cNvPr id="24" name="Bent Arrow 23"/>
          <p:cNvSpPr/>
          <p:nvPr/>
        </p:nvSpPr>
        <p:spPr>
          <a:xfrm rot="487365">
            <a:off x="4322740" y="8565418"/>
            <a:ext cx="554089" cy="362226"/>
          </a:xfrm>
          <a:prstGeom prst="bentArrow">
            <a:avLst>
              <a:gd name="adj1" fmla="val 9773"/>
              <a:gd name="adj2" fmla="val 25000"/>
              <a:gd name="adj3" fmla="val 33022"/>
              <a:gd name="adj4" fmla="val 79887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6309826" y="8947003"/>
            <a:ext cx="288000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395536" y="3938620"/>
            <a:ext cx="6385901" cy="1074556"/>
            <a:chOff x="395536" y="3789040"/>
            <a:chExt cx="6385901" cy="1074556"/>
          </a:xfrm>
        </p:grpSpPr>
        <p:grpSp>
          <p:nvGrpSpPr>
            <p:cNvPr id="35" name="Group 34"/>
            <p:cNvGrpSpPr/>
            <p:nvPr/>
          </p:nvGrpSpPr>
          <p:grpSpPr>
            <a:xfrm>
              <a:off x="3126160" y="4405585"/>
              <a:ext cx="2571750" cy="417407"/>
              <a:chOff x="2670545" y="2865882"/>
              <a:chExt cx="2571750" cy="417407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>
                <a:off x="3424934" y="3283289"/>
                <a:ext cx="288000" cy="0"/>
              </a:xfrm>
              <a:prstGeom prst="line">
                <a:avLst/>
              </a:prstGeom>
              <a:ln w="3810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2670545" y="2865882"/>
                <a:ext cx="288000" cy="0"/>
              </a:xfrm>
              <a:prstGeom prst="line">
                <a:avLst/>
              </a:prstGeom>
              <a:ln w="3810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4193045" y="2865882"/>
                <a:ext cx="288000" cy="0"/>
              </a:xfrm>
              <a:prstGeom prst="line">
                <a:avLst/>
              </a:prstGeom>
              <a:ln w="3810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4954295" y="2865882"/>
                <a:ext cx="288000" cy="0"/>
              </a:xfrm>
              <a:prstGeom prst="line">
                <a:avLst/>
              </a:prstGeom>
              <a:ln w="3810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>
                <a:cxnSpLocks/>
              </p:cNvCxnSpPr>
              <p:nvPr/>
            </p:nvCxnSpPr>
            <p:spPr>
              <a:xfrm>
                <a:off x="3023629" y="3068960"/>
                <a:ext cx="288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>
                <a:cxnSpLocks/>
              </p:cNvCxnSpPr>
              <p:nvPr/>
            </p:nvCxnSpPr>
            <p:spPr>
              <a:xfrm>
                <a:off x="3795967" y="3068960"/>
                <a:ext cx="288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>
                <a:cxnSpLocks/>
              </p:cNvCxnSpPr>
              <p:nvPr/>
            </p:nvCxnSpPr>
            <p:spPr>
              <a:xfrm>
                <a:off x="4546933" y="3068960"/>
                <a:ext cx="288000" cy="0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36" name="Rectangle 35"/>
            <p:cNvSpPr/>
            <p:nvPr/>
          </p:nvSpPr>
          <p:spPr>
            <a:xfrm>
              <a:off x="395536" y="4032599"/>
              <a:ext cx="1135247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800" dirty="0" smtClean="0"/>
                <a:t>𝜋 = </a:t>
              </a:r>
              <a:endParaRPr lang="en-US" sz="4800" dirty="0"/>
            </a:p>
          </p:txBody>
        </p:sp>
        <p:sp>
          <p:nvSpPr>
            <p:cNvPr id="37" name="Bent Arrow 36"/>
            <p:cNvSpPr/>
            <p:nvPr/>
          </p:nvSpPr>
          <p:spPr>
            <a:xfrm rot="2366301">
              <a:off x="2093732" y="3851786"/>
              <a:ext cx="554089" cy="362226"/>
            </a:xfrm>
            <a:prstGeom prst="bentArrow">
              <a:avLst>
                <a:gd name="adj1" fmla="val 9773"/>
                <a:gd name="adj2" fmla="val 25000"/>
                <a:gd name="adj3" fmla="val 33022"/>
                <a:gd name="adj4" fmla="val 79887"/>
              </a:avLst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8829" y="3789040"/>
              <a:ext cx="484358" cy="485165"/>
            </a:xfrm>
            <a:prstGeom prst="rect">
              <a:avLst/>
            </a:prstGeom>
          </p:spPr>
        </p:pic>
        <p:sp>
          <p:nvSpPr>
            <p:cNvPr id="39" name="Bent Arrow 38"/>
            <p:cNvSpPr/>
            <p:nvPr/>
          </p:nvSpPr>
          <p:spPr>
            <a:xfrm rot="487365">
              <a:off x="6227348" y="3826368"/>
              <a:ext cx="554089" cy="362226"/>
            </a:xfrm>
            <a:prstGeom prst="bentArrow">
              <a:avLst>
                <a:gd name="adj1" fmla="val 9773"/>
                <a:gd name="adj2" fmla="val 25000"/>
                <a:gd name="adj3" fmla="val 33022"/>
                <a:gd name="adj4" fmla="val 79887"/>
              </a:avLst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Rectangle 39"/>
                <p:cNvSpPr/>
                <p:nvPr/>
              </p:nvSpPr>
              <p:spPr>
                <a:xfrm>
                  <a:off x="5658616" y="3830030"/>
                  <a:ext cx="630878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 dirty="0" smtClean="0">
                            <a:latin typeface="Cambria Math" charset="0"/>
                          </a:rPr>
                          <m:t>𝑠</m:t>
                        </m:r>
                        <m:r>
                          <a:rPr lang="en-US" sz="3200" b="0" i="1" baseline="-25000" dirty="0" smtClean="0">
                            <a:latin typeface="Cambria Math" charset="0"/>
                          </a:rPr>
                          <m:t>𝑛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40" name="Rectangle 3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58616" y="3830030"/>
                  <a:ext cx="630878" cy="58477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Rectangle 40"/>
                <p:cNvSpPr/>
                <p:nvPr/>
              </p:nvSpPr>
              <p:spPr>
                <a:xfrm>
                  <a:off x="2549236" y="3789040"/>
                  <a:ext cx="619079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 dirty="0" smtClean="0">
                            <a:latin typeface="Cambria Math" charset="0"/>
                          </a:rPr>
                          <m:t>𝑠</m:t>
                        </m:r>
                        <m:r>
                          <a:rPr lang="en-US" sz="3200" i="1" baseline="-25000" dirty="0">
                            <a:latin typeface="Cambria Math" charset="0"/>
                          </a:rPr>
                          <m:t>0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41" name="Rectangle 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49236" y="3789040"/>
                  <a:ext cx="619079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" name="Group 16"/>
          <p:cNvGrpSpPr/>
          <p:nvPr/>
        </p:nvGrpSpPr>
        <p:grpSpPr>
          <a:xfrm>
            <a:off x="6347885" y="5317091"/>
            <a:ext cx="2524135" cy="731716"/>
            <a:chOff x="6057502" y="5698576"/>
            <a:chExt cx="2524135" cy="731716"/>
          </a:xfrm>
        </p:grpSpPr>
        <p:sp>
          <p:nvSpPr>
            <p:cNvPr id="58" name="Bent Arrow 57"/>
            <p:cNvSpPr/>
            <p:nvPr/>
          </p:nvSpPr>
          <p:spPr>
            <a:xfrm rot="2996561">
              <a:off x="6552795" y="5911892"/>
              <a:ext cx="554089" cy="362226"/>
            </a:xfrm>
            <a:prstGeom prst="bentArrow">
              <a:avLst>
                <a:gd name="adj1" fmla="val 9773"/>
                <a:gd name="adj2" fmla="val 25000"/>
                <a:gd name="adj3" fmla="val 33022"/>
                <a:gd name="adj4" fmla="val 79887"/>
              </a:avLst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57502" y="5787199"/>
              <a:ext cx="484358" cy="485165"/>
            </a:xfrm>
            <a:prstGeom prst="rect">
              <a:avLst/>
            </a:prstGeom>
          </p:spPr>
        </p:pic>
        <p:sp>
          <p:nvSpPr>
            <p:cNvPr id="60" name="Bent Arrow 59"/>
            <p:cNvSpPr/>
            <p:nvPr/>
          </p:nvSpPr>
          <p:spPr>
            <a:xfrm rot="487365">
              <a:off x="8027548" y="5698576"/>
              <a:ext cx="554089" cy="362226"/>
            </a:xfrm>
            <a:prstGeom prst="bentArrow">
              <a:avLst>
                <a:gd name="adj1" fmla="val 9773"/>
                <a:gd name="adj2" fmla="val 25000"/>
                <a:gd name="adj3" fmla="val 33022"/>
                <a:gd name="adj4" fmla="val 79887"/>
              </a:avLst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Rectangle 60"/>
                <p:cNvSpPr/>
                <p:nvPr/>
              </p:nvSpPr>
              <p:spPr>
                <a:xfrm>
                  <a:off x="7471577" y="5795310"/>
                  <a:ext cx="751488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3200" i="1" dirty="0" smtClean="0">
                                <a:latin typeface="Cambria Math" charset="0"/>
                              </a:rPr>
                            </m:ctrlPr>
                          </m:sSubSupPr>
                          <m:e>
                            <m:r>
                              <a:rPr lang="en-US" sz="3200" b="0" i="1" dirty="0" smtClean="0">
                                <a:latin typeface="Cambria Math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3200" b="0" i="1" dirty="0" smtClean="0">
                                <a:latin typeface="Cambria Math" charset="0"/>
                              </a:rPr>
                              <m:t>𝑚</m:t>
                            </m:r>
                          </m:sub>
                          <m:sup>
                            <m:r>
                              <a:rPr lang="en-US" sz="3200" b="0" i="1" dirty="0" smtClean="0">
                                <a:latin typeface="Cambria Math" charset="0"/>
                              </a:rPr>
                              <m:t>′</m:t>
                            </m:r>
                          </m:sup>
                        </m:sSubSup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1" name="Rectangle 6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71577" y="5795310"/>
                  <a:ext cx="751488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8" name="Straight Connector 67"/>
            <p:cNvCxnSpPr/>
            <p:nvPr/>
          </p:nvCxnSpPr>
          <p:spPr>
            <a:xfrm>
              <a:off x="7236328" y="6430292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656742" y="5390562"/>
            <a:ext cx="3215024" cy="828106"/>
            <a:chOff x="2365924" y="5805264"/>
            <a:chExt cx="3215024" cy="82810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Rectangle 24"/>
                <p:cNvSpPr/>
                <p:nvPr/>
              </p:nvSpPr>
              <p:spPr>
                <a:xfrm>
                  <a:off x="3347864" y="5805264"/>
                  <a:ext cx="6469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3200" i="1" dirty="0" smtClean="0">
                                <a:latin typeface="Cambria Math" charset="0"/>
                              </a:rPr>
                            </m:ctrlPr>
                          </m:sSubSupPr>
                          <m:e>
                            <m:r>
                              <a:rPr lang="en-US" sz="3200" b="0" i="1" dirty="0" smtClean="0">
                                <a:latin typeface="Cambria Math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3200" b="0" i="1" dirty="0" smtClean="0">
                                <a:latin typeface="Cambria Math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sz="3200" b="0" i="1" dirty="0" smtClean="0">
                                <a:latin typeface="Cambria Math" charset="0"/>
                              </a:rPr>
                              <m:t>′</m:t>
                            </m:r>
                          </m:sup>
                        </m:sSubSup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25" name="Rectangle 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47864" y="5805264"/>
                  <a:ext cx="646972" cy="584775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6" name="Straight Connector 65"/>
            <p:cNvCxnSpPr/>
            <p:nvPr/>
          </p:nvCxnSpPr>
          <p:spPr>
            <a:xfrm>
              <a:off x="3933255" y="6430292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4644008" y="6430292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cxnSpLocks/>
            </p:cNvCxnSpPr>
            <p:nvPr/>
          </p:nvCxnSpPr>
          <p:spPr>
            <a:xfrm>
              <a:off x="4286339" y="6633370"/>
              <a:ext cx="288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sp>
          <p:nvSpPr>
            <p:cNvPr id="56" name="Bent Arrow 55"/>
            <p:cNvSpPr/>
            <p:nvPr/>
          </p:nvSpPr>
          <p:spPr>
            <a:xfrm rot="2366301">
              <a:off x="2900827" y="5876493"/>
              <a:ext cx="554089" cy="362226"/>
            </a:xfrm>
            <a:prstGeom prst="bentArrow">
              <a:avLst>
                <a:gd name="adj1" fmla="val 9773"/>
                <a:gd name="adj2" fmla="val 25000"/>
                <a:gd name="adj3" fmla="val 33022"/>
                <a:gd name="adj4" fmla="val 79887"/>
              </a:avLst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65924" y="5813747"/>
              <a:ext cx="484358" cy="485165"/>
            </a:xfrm>
            <a:prstGeom prst="rect">
              <a:avLst/>
            </a:prstGeom>
          </p:spPr>
        </p:pic>
        <p:sp>
          <p:nvSpPr>
            <p:cNvPr id="72" name="Bent Arrow 71"/>
            <p:cNvSpPr/>
            <p:nvPr/>
          </p:nvSpPr>
          <p:spPr>
            <a:xfrm rot="487365">
              <a:off x="5026859" y="5842592"/>
              <a:ext cx="554089" cy="362226"/>
            </a:xfrm>
            <a:prstGeom prst="bentArrow">
              <a:avLst>
                <a:gd name="adj1" fmla="val 9773"/>
                <a:gd name="adj2" fmla="val 25000"/>
                <a:gd name="adj3" fmla="val 33022"/>
                <a:gd name="adj4" fmla="val 79887"/>
              </a:avLst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191556" y="4509120"/>
            <a:ext cx="14546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880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…</a:t>
            </a:r>
            <a:endParaRPr lang="en-US" sz="8800" dirty="0">
              <a:solidFill>
                <a:schemeClr val="accent6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7" name="Content Placeholder 5"/>
          <p:cNvSpPr txBox="1">
            <a:spLocks/>
          </p:cNvSpPr>
          <p:nvPr/>
        </p:nvSpPr>
        <p:spPr>
          <a:xfrm>
            <a:off x="107504" y="1420738"/>
            <a:ext cx="9211897" cy="2808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i="1" dirty="0"/>
              <a:t>complete</a:t>
            </a:r>
            <a:r>
              <a:rPr lang="en-US" dirty="0"/>
              <a:t> </a:t>
            </a:r>
            <a:r>
              <a:rPr lang="en-US" i="1" dirty="0"/>
              <a:t>execution</a:t>
            </a:r>
            <a:r>
              <a:rPr lang="en-US" dirty="0"/>
              <a:t> 𝜋 </a:t>
            </a:r>
            <a:r>
              <a:rPr lang="en-US" dirty="0" smtClean="0"/>
              <a:t>is </a:t>
            </a:r>
            <a:r>
              <a:rPr lang="en-US" b="1" i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ECF</a:t>
            </a:r>
            <a:r>
              <a:rPr lang="en-US" b="1" i="1" baseline="-25000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FS</a:t>
            </a:r>
            <a:r>
              <a:rPr lang="en-US" b="1" i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 for an object </a:t>
            </a:r>
            <a:r>
              <a:rPr lang="en-US" i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O</a:t>
            </a:r>
            <a:r>
              <a:rPr lang="en-US" dirty="0" smtClean="0"/>
              <a:t> if</a:t>
            </a:r>
            <a:endParaRPr lang="en-US" sz="1400" dirty="0" smtClean="0"/>
          </a:p>
          <a:p>
            <a:pPr marL="0" indent="0">
              <a:buNone/>
            </a:pPr>
            <a:r>
              <a:rPr lang="en-US" dirty="0"/>
              <a:t>∃𝜋’</a:t>
            </a:r>
            <a:r>
              <a:rPr lang="en-US" sz="4000" dirty="0"/>
              <a:t> = </a:t>
            </a:r>
            <a:r>
              <a:rPr lang="en-US" dirty="0"/>
              <a:t>𝜋</a:t>
            </a:r>
            <a:r>
              <a:rPr lang="en-US" baseline="-25000" dirty="0"/>
              <a:t>0</a:t>
            </a:r>
            <a:r>
              <a:rPr lang="mr-IN" dirty="0"/>
              <a:t>…</a:t>
            </a:r>
            <a:r>
              <a:rPr lang="en-US" dirty="0"/>
              <a:t>𝜋</a:t>
            </a:r>
            <a:r>
              <a:rPr lang="en-US" baseline="-25000" dirty="0"/>
              <a:t>k</a:t>
            </a:r>
            <a:r>
              <a:rPr lang="en-US" dirty="0"/>
              <a:t> . ∀</a:t>
            </a:r>
            <a:r>
              <a:rPr lang="en-US" i="1" dirty="0" err="1"/>
              <a:t>i</a:t>
            </a:r>
            <a:r>
              <a:rPr lang="en-US" dirty="0"/>
              <a:t>. 𝜋</a:t>
            </a:r>
            <a:r>
              <a:rPr lang="en-US" baseline="-25000" dirty="0" err="1"/>
              <a:t>i</a:t>
            </a:r>
            <a:r>
              <a:rPr lang="en-US" dirty="0"/>
              <a:t> is complete 	</a:t>
            </a:r>
            <a:br>
              <a:rPr lang="en-US" dirty="0"/>
            </a:br>
            <a:r>
              <a:rPr lang="en-US" dirty="0"/>
              <a:t>     </a:t>
            </a:r>
            <a:r>
              <a:rPr lang="en-US" dirty="0" smtClean="0"/>
              <a:t>    </a:t>
            </a:r>
            <a:r>
              <a:rPr lang="en-US" dirty="0"/>
              <a:t>∧ 𝜋’ has no callbacks    </a:t>
            </a:r>
            <a:br>
              <a:rPr lang="en-US" dirty="0"/>
            </a:br>
            <a:r>
              <a:rPr lang="en-US" dirty="0"/>
              <a:t>      </a:t>
            </a:r>
            <a:r>
              <a:rPr lang="en-US" dirty="0" smtClean="0"/>
              <a:t>   </a:t>
            </a:r>
            <a:r>
              <a:rPr lang="en-US" dirty="0"/>
              <a:t>∧ </a:t>
            </a:r>
            <a:r>
              <a:rPr lang="en-US" i="1" dirty="0"/>
              <a:t>first(𝜋</a:t>
            </a:r>
            <a:r>
              <a:rPr lang="en-US" i="1" dirty="0" smtClean="0"/>
              <a:t>’)</a:t>
            </a:r>
            <a:r>
              <a:rPr lang="en-US" dirty="0" smtClean="0"/>
              <a:t>|</a:t>
            </a:r>
            <a:r>
              <a:rPr lang="en-US" i="1" baseline="-25000" dirty="0" smtClean="0"/>
              <a:t>O</a:t>
            </a:r>
            <a:r>
              <a:rPr lang="en-US" i="1" dirty="0" smtClean="0"/>
              <a:t> </a:t>
            </a:r>
            <a:r>
              <a:rPr lang="en-US" i="1" dirty="0"/>
              <a:t>= first(𝜋</a:t>
            </a:r>
            <a:r>
              <a:rPr lang="en-US" i="1" dirty="0" smtClean="0"/>
              <a:t>)</a:t>
            </a:r>
            <a:r>
              <a:rPr lang="en-US" dirty="0" smtClean="0"/>
              <a:t>|</a:t>
            </a:r>
            <a:r>
              <a:rPr lang="en-US" i="1" baseline="-25000" dirty="0" smtClean="0"/>
              <a:t>O</a:t>
            </a:r>
            <a:r>
              <a:rPr lang="en-US" i="1" dirty="0" smtClean="0"/>
              <a:t>  </a:t>
            </a:r>
            <a:r>
              <a:rPr lang="en-US" dirty="0"/>
              <a:t>∧</a:t>
            </a:r>
            <a:r>
              <a:rPr lang="en-US" i="1" dirty="0"/>
              <a:t> last(𝜋</a:t>
            </a:r>
            <a:r>
              <a:rPr lang="en-US" i="1" dirty="0" smtClean="0"/>
              <a:t>’)</a:t>
            </a:r>
            <a:r>
              <a:rPr lang="en-US" dirty="0" smtClean="0"/>
              <a:t>|</a:t>
            </a:r>
            <a:r>
              <a:rPr lang="en-US" i="1" baseline="-25000" dirty="0" smtClean="0"/>
              <a:t>O</a:t>
            </a:r>
            <a:r>
              <a:rPr lang="en-US" i="1" dirty="0" smtClean="0"/>
              <a:t> </a:t>
            </a:r>
            <a:r>
              <a:rPr lang="en-US" i="1" dirty="0"/>
              <a:t>= last(𝜋</a:t>
            </a:r>
            <a:r>
              <a:rPr lang="en-US" i="1" dirty="0" smtClean="0"/>
              <a:t>)</a:t>
            </a:r>
            <a:r>
              <a:rPr lang="en-US" dirty="0" smtClean="0"/>
              <a:t>|</a:t>
            </a:r>
            <a:r>
              <a:rPr lang="en-US" baseline="-25000" dirty="0" smtClean="0"/>
              <a:t>O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</a:t>
            </a:r>
            <a:r>
              <a:rPr lang="en-US" dirty="0" smtClean="0"/>
              <a:t>   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97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en-GB" smtClean="0"/>
              <a:t>Final State Effective </a:t>
            </a:r>
            <a:r>
              <a:rPr lang="en-GB" dirty="0" err="1" smtClean="0"/>
              <a:t>Callback</a:t>
            </a:r>
            <a:r>
              <a:rPr lang="en-GB" dirty="0" smtClean="0"/>
              <a:t> Freedom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67607" y="5323829"/>
            <a:ext cx="128913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/>
              <a:t>𝜋’ = </a:t>
            </a:r>
            <a:endParaRPr lang="en-US" sz="4800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3135213" y="8942089"/>
            <a:ext cx="288000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886531" y="8947647"/>
            <a:ext cx="288000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cxnSpLocks/>
          </p:cNvCxnSpPr>
          <p:nvPr/>
        </p:nvCxnSpPr>
        <p:spPr>
          <a:xfrm>
            <a:off x="3488297" y="9145167"/>
            <a:ext cx="288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2" name="Bent Arrow 21"/>
          <p:cNvSpPr/>
          <p:nvPr/>
        </p:nvSpPr>
        <p:spPr>
          <a:xfrm rot="2996561">
            <a:off x="1847151" y="8517411"/>
            <a:ext cx="554089" cy="362226"/>
          </a:xfrm>
          <a:prstGeom prst="bentArrow">
            <a:avLst>
              <a:gd name="adj1" fmla="val 9773"/>
              <a:gd name="adj2" fmla="val 25000"/>
              <a:gd name="adj3" fmla="val 33022"/>
              <a:gd name="adj4" fmla="val 79887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1858" y="8325544"/>
            <a:ext cx="484358" cy="485165"/>
          </a:xfrm>
          <a:prstGeom prst="rect">
            <a:avLst/>
          </a:prstGeom>
        </p:spPr>
      </p:pic>
      <p:sp>
        <p:nvSpPr>
          <p:cNvPr id="24" name="Bent Arrow 23"/>
          <p:cNvSpPr/>
          <p:nvPr/>
        </p:nvSpPr>
        <p:spPr>
          <a:xfrm rot="487365">
            <a:off x="4322740" y="8565418"/>
            <a:ext cx="554089" cy="362226"/>
          </a:xfrm>
          <a:prstGeom prst="bentArrow">
            <a:avLst>
              <a:gd name="adj1" fmla="val 9773"/>
              <a:gd name="adj2" fmla="val 25000"/>
              <a:gd name="adj3" fmla="val 33022"/>
              <a:gd name="adj4" fmla="val 79887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6309826" y="8947003"/>
            <a:ext cx="288000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395536" y="3938620"/>
            <a:ext cx="6385901" cy="1074556"/>
            <a:chOff x="395536" y="3789040"/>
            <a:chExt cx="6385901" cy="1074556"/>
          </a:xfrm>
        </p:grpSpPr>
        <p:grpSp>
          <p:nvGrpSpPr>
            <p:cNvPr id="35" name="Group 34"/>
            <p:cNvGrpSpPr/>
            <p:nvPr/>
          </p:nvGrpSpPr>
          <p:grpSpPr>
            <a:xfrm>
              <a:off x="3126160" y="4405585"/>
              <a:ext cx="2571750" cy="417407"/>
              <a:chOff x="2670545" y="2865882"/>
              <a:chExt cx="2571750" cy="417407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>
                <a:off x="3424934" y="3283289"/>
                <a:ext cx="288000" cy="0"/>
              </a:xfrm>
              <a:prstGeom prst="line">
                <a:avLst/>
              </a:prstGeom>
              <a:ln w="3810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2670545" y="2865882"/>
                <a:ext cx="288000" cy="0"/>
              </a:xfrm>
              <a:prstGeom prst="line">
                <a:avLst/>
              </a:prstGeom>
              <a:ln w="3810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4193045" y="2865882"/>
                <a:ext cx="288000" cy="0"/>
              </a:xfrm>
              <a:prstGeom prst="line">
                <a:avLst/>
              </a:prstGeom>
              <a:ln w="3810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4954295" y="2865882"/>
                <a:ext cx="288000" cy="0"/>
              </a:xfrm>
              <a:prstGeom prst="line">
                <a:avLst/>
              </a:prstGeom>
              <a:ln w="3810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>
                <a:cxnSpLocks/>
              </p:cNvCxnSpPr>
              <p:nvPr/>
            </p:nvCxnSpPr>
            <p:spPr>
              <a:xfrm>
                <a:off x="3023629" y="3068960"/>
                <a:ext cx="288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>
                <a:cxnSpLocks/>
              </p:cNvCxnSpPr>
              <p:nvPr/>
            </p:nvCxnSpPr>
            <p:spPr>
              <a:xfrm>
                <a:off x="3795967" y="3068960"/>
                <a:ext cx="288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>
                <a:cxnSpLocks/>
              </p:cNvCxnSpPr>
              <p:nvPr/>
            </p:nvCxnSpPr>
            <p:spPr>
              <a:xfrm>
                <a:off x="4546933" y="3068960"/>
                <a:ext cx="288000" cy="0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36" name="Rectangle 35"/>
            <p:cNvSpPr/>
            <p:nvPr/>
          </p:nvSpPr>
          <p:spPr>
            <a:xfrm>
              <a:off x="395536" y="4032599"/>
              <a:ext cx="1135247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800" dirty="0" smtClean="0"/>
                <a:t>𝜋 = </a:t>
              </a:r>
              <a:endParaRPr lang="en-US" sz="4800" dirty="0"/>
            </a:p>
          </p:txBody>
        </p:sp>
        <p:sp>
          <p:nvSpPr>
            <p:cNvPr id="37" name="Bent Arrow 36"/>
            <p:cNvSpPr/>
            <p:nvPr/>
          </p:nvSpPr>
          <p:spPr>
            <a:xfrm rot="2366301">
              <a:off x="2093732" y="3851786"/>
              <a:ext cx="554089" cy="362226"/>
            </a:xfrm>
            <a:prstGeom prst="bentArrow">
              <a:avLst>
                <a:gd name="adj1" fmla="val 9773"/>
                <a:gd name="adj2" fmla="val 25000"/>
                <a:gd name="adj3" fmla="val 33022"/>
                <a:gd name="adj4" fmla="val 79887"/>
              </a:avLst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8829" y="3789040"/>
              <a:ext cx="484358" cy="485165"/>
            </a:xfrm>
            <a:prstGeom prst="rect">
              <a:avLst/>
            </a:prstGeom>
          </p:spPr>
        </p:pic>
        <p:sp>
          <p:nvSpPr>
            <p:cNvPr id="39" name="Bent Arrow 38"/>
            <p:cNvSpPr/>
            <p:nvPr/>
          </p:nvSpPr>
          <p:spPr>
            <a:xfrm rot="487365">
              <a:off x="6227348" y="3826368"/>
              <a:ext cx="554089" cy="362226"/>
            </a:xfrm>
            <a:prstGeom prst="bentArrow">
              <a:avLst>
                <a:gd name="adj1" fmla="val 9773"/>
                <a:gd name="adj2" fmla="val 25000"/>
                <a:gd name="adj3" fmla="val 33022"/>
                <a:gd name="adj4" fmla="val 79887"/>
              </a:avLst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Rectangle 39"/>
                <p:cNvSpPr/>
                <p:nvPr/>
              </p:nvSpPr>
              <p:spPr>
                <a:xfrm>
                  <a:off x="5658616" y="3830030"/>
                  <a:ext cx="630878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 dirty="0" smtClean="0">
                            <a:latin typeface="Cambria Math" charset="0"/>
                          </a:rPr>
                          <m:t>𝑠</m:t>
                        </m:r>
                        <m:r>
                          <a:rPr lang="en-US" sz="3200" b="0" i="1" baseline="-25000" dirty="0" smtClean="0">
                            <a:latin typeface="Cambria Math" charset="0"/>
                          </a:rPr>
                          <m:t>𝑛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40" name="Rectangle 3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58616" y="3830030"/>
                  <a:ext cx="630878" cy="58477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Rectangle 40"/>
                <p:cNvSpPr/>
                <p:nvPr/>
              </p:nvSpPr>
              <p:spPr>
                <a:xfrm>
                  <a:off x="2549236" y="3789040"/>
                  <a:ext cx="619079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 dirty="0" smtClean="0">
                            <a:latin typeface="Cambria Math" charset="0"/>
                          </a:rPr>
                          <m:t>𝑠</m:t>
                        </m:r>
                        <m:r>
                          <a:rPr lang="en-US" sz="3200" i="1" baseline="-25000" dirty="0">
                            <a:latin typeface="Cambria Math" charset="0"/>
                          </a:rPr>
                          <m:t>0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41" name="Rectangle 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49236" y="3789040"/>
                  <a:ext cx="619079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" name="Group 16"/>
          <p:cNvGrpSpPr/>
          <p:nvPr/>
        </p:nvGrpSpPr>
        <p:grpSpPr>
          <a:xfrm>
            <a:off x="6347885" y="5317091"/>
            <a:ext cx="2524135" cy="731716"/>
            <a:chOff x="6057502" y="5698576"/>
            <a:chExt cx="2524135" cy="731716"/>
          </a:xfrm>
        </p:grpSpPr>
        <p:sp>
          <p:nvSpPr>
            <p:cNvPr id="58" name="Bent Arrow 57"/>
            <p:cNvSpPr/>
            <p:nvPr/>
          </p:nvSpPr>
          <p:spPr>
            <a:xfrm rot="2996561">
              <a:off x="6552795" y="5911892"/>
              <a:ext cx="554089" cy="362226"/>
            </a:xfrm>
            <a:prstGeom prst="bentArrow">
              <a:avLst>
                <a:gd name="adj1" fmla="val 9773"/>
                <a:gd name="adj2" fmla="val 25000"/>
                <a:gd name="adj3" fmla="val 33022"/>
                <a:gd name="adj4" fmla="val 79887"/>
              </a:avLst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57502" y="5787199"/>
              <a:ext cx="484358" cy="485165"/>
            </a:xfrm>
            <a:prstGeom prst="rect">
              <a:avLst/>
            </a:prstGeom>
          </p:spPr>
        </p:pic>
        <p:sp>
          <p:nvSpPr>
            <p:cNvPr id="60" name="Bent Arrow 59"/>
            <p:cNvSpPr/>
            <p:nvPr/>
          </p:nvSpPr>
          <p:spPr>
            <a:xfrm rot="487365">
              <a:off x="8027548" y="5698576"/>
              <a:ext cx="554089" cy="362226"/>
            </a:xfrm>
            <a:prstGeom prst="bentArrow">
              <a:avLst>
                <a:gd name="adj1" fmla="val 9773"/>
                <a:gd name="adj2" fmla="val 25000"/>
                <a:gd name="adj3" fmla="val 33022"/>
                <a:gd name="adj4" fmla="val 79887"/>
              </a:avLst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Rectangle 60"/>
                <p:cNvSpPr/>
                <p:nvPr/>
              </p:nvSpPr>
              <p:spPr>
                <a:xfrm>
                  <a:off x="7471577" y="5795310"/>
                  <a:ext cx="751488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3200" i="1" dirty="0" smtClean="0">
                                <a:latin typeface="Cambria Math" charset="0"/>
                              </a:rPr>
                            </m:ctrlPr>
                          </m:sSubSupPr>
                          <m:e>
                            <m:r>
                              <a:rPr lang="en-US" sz="3200" b="0" i="1" dirty="0" smtClean="0">
                                <a:latin typeface="Cambria Math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3200" b="0" i="1" dirty="0" smtClean="0">
                                <a:latin typeface="Cambria Math" charset="0"/>
                              </a:rPr>
                              <m:t>𝑚</m:t>
                            </m:r>
                          </m:sub>
                          <m:sup>
                            <m:r>
                              <a:rPr lang="en-US" sz="3200" b="0" i="1" dirty="0" smtClean="0">
                                <a:latin typeface="Cambria Math" charset="0"/>
                              </a:rPr>
                              <m:t>′</m:t>
                            </m:r>
                          </m:sup>
                        </m:sSubSup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1" name="Rectangle 6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71577" y="5795310"/>
                  <a:ext cx="751488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8" name="Straight Connector 67"/>
            <p:cNvCxnSpPr/>
            <p:nvPr/>
          </p:nvCxnSpPr>
          <p:spPr>
            <a:xfrm>
              <a:off x="7236328" y="6430292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656742" y="5390562"/>
            <a:ext cx="3215024" cy="828106"/>
            <a:chOff x="2365924" y="5805264"/>
            <a:chExt cx="3215024" cy="82810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Rectangle 24"/>
                <p:cNvSpPr/>
                <p:nvPr/>
              </p:nvSpPr>
              <p:spPr>
                <a:xfrm>
                  <a:off x="3347864" y="5805264"/>
                  <a:ext cx="6469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3200" i="1" dirty="0" smtClean="0">
                                <a:latin typeface="Cambria Math" charset="0"/>
                              </a:rPr>
                            </m:ctrlPr>
                          </m:sSubSupPr>
                          <m:e>
                            <m:r>
                              <a:rPr lang="en-US" sz="3200" b="0" i="1" dirty="0" smtClean="0">
                                <a:latin typeface="Cambria Math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3200" b="0" i="1" dirty="0" smtClean="0">
                                <a:latin typeface="Cambria Math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sz="3200" b="0" i="1" dirty="0" smtClean="0">
                                <a:latin typeface="Cambria Math" charset="0"/>
                              </a:rPr>
                              <m:t>′</m:t>
                            </m:r>
                          </m:sup>
                        </m:sSubSup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25" name="Rectangle 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47864" y="5805264"/>
                  <a:ext cx="646972" cy="584775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6" name="Straight Connector 65"/>
            <p:cNvCxnSpPr/>
            <p:nvPr/>
          </p:nvCxnSpPr>
          <p:spPr>
            <a:xfrm>
              <a:off x="3933255" y="6430292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4644008" y="6430292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cxnSpLocks/>
            </p:cNvCxnSpPr>
            <p:nvPr/>
          </p:nvCxnSpPr>
          <p:spPr>
            <a:xfrm>
              <a:off x="4286339" y="6633370"/>
              <a:ext cx="288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sp>
          <p:nvSpPr>
            <p:cNvPr id="56" name="Bent Arrow 55"/>
            <p:cNvSpPr/>
            <p:nvPr/>
          </p:nvSpPr>
          <p:spPr>
            <a:xfrm rot="2366301">
              <a:off x="2900827" y="5876493"/>
              <a:ext cx="554089" cy="362226"/>
            </a:xfrm>
            <a:prstGeom prst="bentArrow">
              <a:avLst>
                <a:gd name="adj1" fmla="val 9773"/>
                <a:gd name="adj2" fmla="val 25000"/>
                <a:gd name="adj3" fmla="val 33022"/>
                <a:gd name="adj4" fmla="val 79887"/>
              </a:avLst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65924" y="5813747"/>
              <a:ext cx="484358" cy="485165"/>
            </a:xfrm>
            <a:prstGeom prst="rect">
              <a:avLst/>
            </a:prstGeom>
          </p:spPr>
        </p:pic>
        <p:sp>
          <p:nvSpPr>
            <p:cNvPr id="72" name="Bent Arrow 71"/>
            <p:cNvSpPr/>
            <p:nvPr/>
          </p:nvSpPr>
          <p:spPr>
            <a:xfrm rot="487365">
              <a:off x="5026859" y="5842592"/>
              <a:ext cx="554089" cy="362226"/>
            </a:xfrm>
            <a:prstGeom prst="bentArrow">
              <a:avLst>
                <a:gd name="adj1" fmla="val 9773"/>
                <a:gd name="adj2" fmla="val 25000"/>
                <a:gd name="adj3" fmla="val 33022"/>
                <a:gd name="adj4" fmla="val 79887"/>
              </a:avLst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191556" y="4509120"/>
            <a:ext cx="14546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880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…</a:t>
            </a:r>
            <a:endParaRPr lang="en-US" sz="8800" dirty="0">
              <a:solidFill>
                <a:schemeClr val="accent6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/>
              <p:cNvSpPr/>
              <p:nvPr/>
            </p:nvSpPr>
            <p:spPr>
              <a:xfrm>
                <a:off x="1353279" y="6189524"/>
                <a:ext cx="203741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3200" i="1" dirty="0">
                            <a:latin typeface="Cambria Math" charset="0"/>
                          </a:rPr>
                          <m:t>𝑠</m:t>
                        </m:r>
                        <m:r>
                          <a:rPr lang="en-US" sz="3200" i="1" baseline="-25000" dirty="0">
                            <a:latin typeface="Cambria Math" charset="0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en-US" sz="3200" dirty="0"/>
                          <m:t>|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charset="0"/>
                          </a:rPr>
                          <m:t>𝑂</m:t>
                        </m:r>
                      </m:sub>
                    </m:sSub>
                  </m:oMath>
                </a14:m>
                <a:r>
                  <a:rPr lang="en-US" sz="3200" dirty="0" smtClean="0"/>
                  <a:t>=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>
                            <a:latin typeface="Cambria Math" charset="0"/>
                          </a:rPr>
                        </m:ctrlPr>
                      </m:sSubPr>
                      <m:e>
                        <m:sSubSup>
                          <m:sSubSupPr>
                            <m:ctrlPr>
                              <a:rPr lang="en-US" sz="3200" i="1" dirty="0" smtClean="0">
                                <a:latin typeface="Cambria Math" charset="0"/>
                              </a:rPr>
                            </m:ctrlPr>
                          </m:sSubSupPr>
                          <m:e>
                            <m:r>
                              <a:rPr lang="en-US" sz="3200" b="0" i="1" dirty="0" smtClean="0">
                                <a:latin typeface="Cambria Math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3200" b="0" i="1" dirty="0" smtClean="0">
                                <a:latin typeface="Cambria Math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sz="3200" b="0" i="1" dirty="0" smtClean="0">
                                <a:latin typeface="Cambria Math" charset="0"/>
                              </a:rPr>
                              <m:t>′</m:t>
                            </m:r>
                          </m:sup>
                        </m:sSubSup>
                        <m:r>
                          <m:rPr>
                            <m:nor/>
                          </m:rPr>
                          <a:rPr lang="en-US" sz="3200" dirty="0"/>
                          <m:t>|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charset="0"/>
                          </a:rPr>
                          <m:t>𝑂</m:t>
                        </m:r>
                      </m:sub>
                    </m:sSub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3279" y="6189524"/>
                <a:ext cx="2037417" cy="584775"/>
              </a:xfrm>
              <a:prstGeom prst="rect">
                <a:avLst/>
              </a:prstGeom>
              <a:blipFill rotWithShape="0">
                <a:blip r:embed="rId7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/>
              <p:cNvSpPr/>
              <p:nvPr/>
            </p:nvSpPr>
            <p:spPr>
              <a:xfrm>
                <a:off x="6876256" y="6154826"/>
                <a:ext cx="214674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3200" i="1" dirty="0">
                            <a:latin typeface="Cambria Math" charset="0"/>
                          </a:rPr>
                          <m:t>𝑠</m:t>
                        </m:r>
                        <m:r>
                          <a:rPr lang="en-US" sz="3200" b="0" i="1" baseline="-25000" dirty="0" smtClean="0">
                            <a:latin typeface="Cambria Math" charset="0"/>
                          </a:rPr>
                          <m:t>𝑛</m:t>
                        </m:r>
                        <m:r>
                          <m:rPr>
                            <m:nor/>
                          </m:rPr>
                          <a:rPr lang="en-US" sz="3200" dirty="0"/>
                          <m:t>|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charset="0"/>
                          </a:rPr>
                          <m:t>𝑂</m:t>
                        </m:r>
                      </m:sub>
                    </m:sSub>
                  </m:oMath>
                </a14:m>
                <a:r>
                  <a:rPr lang="en-US" sz="3200" dirty="0" smtClean="0"/>
                  <a:t>=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>
                            <a:latin typeface="Cambria Math" charset="0"/>
                          </a:rPr>
                        </m:ctrlPr>
                      </m:sSubPr>
                      <m:e>
                        <m:sSubSup>
                          <m:sSubSupPr>
                            <m:ctrlPr>
                              <a:rPr lang="en-US" sz="3200" i="1" dirty="0" smtClean="0">
                                <a:latin typeface="Cambria Math" charset="0"/>
                              </a:rPr>
                            </m:ctrlPr>
                          </m:sSubSupPr>
                          <m:e>
                            <m:r>
                              <a:rPr lang="en-US" sz="3200" b="0" i="1" dirty="0" smtClean="0">
                                <a:latin typeface="Cambria Math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3200" b="0" i="1" dirty="0" smtClean="0">
                                <a:latin typeface="Cambria Math" charset="0"/>
                              </a:rPr>
                              <m:t>𝑚</m:t>
                            </m:r>
                          </m:sub>
                          <m:sup>
                            <m:r>
                              <a:rPr lang="en-US" sz="3200" b="0" i="1" dirty="0" smtClean="0">
                                <a:latin typeface="Cambria Math" charset="0"/>
                              </a:rPr>
                              <m:t>′</m:t>
                            </m:r>
                          </m:sup>
                        </m:sSubSup>
                        <m:r>
                          <m:rPr>
                            <m:nor/>
                          </m:rPr>
                          <a:rPr lang="en-US" sz="3200" dirty="0"/>
                          <m:t>|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charset="0"/>
                          </a:rPr>
                          <m:t>𝑂</m:t>
                        </m:r>
                      </m:sub>
                    </m:sSub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74" name="Rectangle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6154826"/>
                <a:ext cx="2146742" cy="584775"/>
              </a:xfrm>
              <a:prstGeom prst="rect">
                <a:avLst/>
              </a:prstGeom>
              <a:blipFill rotWithShape="0">
                <a:blip r:embed="rId8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Content Placeholder 5"/>
          <p:cNvSpPr txBox="1">
            <a:spLocks/>
          </p:cNvSpPr>
          <p:nvPr/>
        </p:nvSpPr>
        <p:spPr>
          <a:xfrm>
            <a:off x="107504" y="1420738"/>
            <a:ext cx="9211897" cy="2808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i="1" dirty="0"/>
              <a:t>complete</a:t>
            </a:r>
            <a:r>
              <a:rPr lang="en-US" dirty="0"/>
              <a:t> </a:t>
            </a:r>
            <a:r>
              <a:rPr lang="en-US" i="1" dirty="0"/>
              <a:t>execution</a:t>
            </a:r>
            <a:r>
              <a:rPr lang="en-US" dirty="0"/>
              <a:t> 𝜋 </a:t>
            </a:r>
            <a:r>
              <a:rPr lang="en-US" dirty="0" smtClean="0"/>
              <a:t>is </a:t>
            </a:r>
            <a:r>
              <a:rPr lang="en-US" b="1" i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ECF</a:t>
            </a:r>
            <a:r>
              <a:rPr lang="en-US" b="1" i="1" baseline="-25000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FS</a:t>
            </a:r>
            <a:r>
              <a:rPr lang="en-US" b="1" i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 for an object </a:t>
            </a:r>
            <a:r>
              <a:rPr lang="en-US" i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O</a:t>
            </a:r>
            <a:r>
              <a:rPr lang="en-US" dirty="0" smtClean="0"/>
              <a:t> if</a:t>
            </a:r>
            <a:endParaRPr lang="en-US" sz="1400" dirty="0" smtClean="0"/>
          </a:p>
          <a:p>
            <a:pPr marL="0" indent="0">
              <a:buNone/>
            </a:pPr>
            <a:r>
              <a:rPr lang="en-US" dirty="0"/>
              <a:t>∃𝜋’</a:t>
            </a:r>
            <a:r>
              <a:rPr lang="en-US" sz="4000" dirty="0"/>
              <a:t> = </a:t>
            </a:r>
            <a:r>
              <a:rPr lang="en-US" dirty="0"/>
              <a:t>𝜋</a:t>
            </a:r>
            <a:r>
              <a:rPr lang="en-US" baseline="-25000" dirty="0"/>
              <a:t>0</a:t>
            </a:r>
            <a:r>
              <a:rPr lang="mr-IN" dirty="0"/>
              <a:t>…</a:t>
            </a:r>
            <a:r>
              <a:rPr lang="en-US" dirty="0"/>
              <a:t>𝜋</a:t>
            </a:r>
            <a:r>
              <a:rPr lang="en-US" baseline="-25000" dirty="0"/>
              <a:t>k</a:t>
            </a:r>
            <a:r>
              <a:rPr lang="en-US" dirty="0"/>
              <a:t> . ∀</a:t>
            </a:r>
            <a:r>
              <a:rPr lang="en-US" i="1" dirty="0" err="1"/>
              <a:t>i</a:t>
            </a:r>
            <a:r>
              <a:rPr lang="en-US" dirty="0"/>
              <a:t>. 𝜋</a:t>
            </a:r>
            <a:r>
              <a:rPr lang="en-US" baseline="-25000" dirty="0" err="1"/>
              <a:t>i</a:t>
            </a:r>
            <a:r>
              <a:rPr lang="en-US" dirty="0"/>
              <a:t> is complete 	</a:t>
            </a:r>
            <a:br>
              <a:rPr lang="en-US" dirty="0"/>
            </a:br>
            <a:r>
              <a:rPr lang="en-US" dirty="0"/>
              <a:t>     </a:t>
            </a:r>
            <a:r>
              <a:rPr lang="en-US" dirty="0" smtClean="0"/>
              <a:t>    </a:t>
            </a:r>
            <a:r>
              <a:rPr lang="en-US" dirty="0"/>
              <a:t>∧ 𝜋’ has no callbacks    </a:t>
            </a:r>
            <a:br>
              <a:rPr lang="en-US" dirty="0"/>
            </a:br>
            <a:r>
              <a:rPr lang="en-US" dirty="0"/>
              <a:t>      </a:t>
            </a:r>
            <a:r>
              <a:rPr lang="en-US" dirty="0" smtClean="0"/>
              <a:t>   </a:t>
            </a:r>
            <a:r>
              <a:rPr lang="en-US" dirty="0"/>
              <a:t>∧ </a:t>
            </a:r>
            <a:r>
              <a:rPr lang="en-US" i="1" dirty="0"/>
              <a:t>first(𝜋</a:t>
            </a:r>
            <a:r>
              <a:rPr lang="en-US" i="1" dirty="0" smtClean="0"/>
              <a:t>’)</a:t>
            </a:r>
            <a:r>
              <a:rPr lang="en-US" dirty="0" smtClean="0"/>
              <a:t>|</a:t>
            </a:r>
            <a:r>
              <a:rPr lang="en-US" i="1" baseline="-25000" dirty="0" smtClean="0"/>
              <a:t>O</a:t>
            </a:r>
            <a:r>
              <a:rPr lang="en-US" i="1" dirty="0" smtClean="0"/>
              <a:t> </a:t>
            </a:r>
            <a:r>
              <a:rPr lang="en-US" i="1" dirty="0"/>
              <a:t>= first(𝜋</a:t>
            </a:r>
            <a:r>
              <a:rPr lang="en-US" i="1" dirty="0" smtClean="0"/>
              <a:t>)</a:t>
            </a:r>
            <a:r>
              <a:rPr lang="en-US" dirty="0" smtClean="0"/>
              <a:t>|</a:t>
            </a:r>
            <a:r>
              <a:rPr lang="en-US" i="1" baseline="-25000" dirty="0" smtClean="0"/>
              <a:t>O</a:t>
            </a:r>
            <a:r>
              <a:rPr lang="en-US" i="1" dirty="0" smtClean="0"/>
              <a:t>  </a:t>
            </a:r>
            <a:r>
              <a:rPr lang="en-US" dirty="0"/>
              <a:t>∧</a:t>
            </a:r>
            <a:r>
              <a:rPr lang="en-US" i="1" dirty="0"/>
              <a:t> last(𝜋</a:t>
            </a:r>
            <a:r>
              <a:rPr lang="en-US" i="1" dirty="0" smtClean="0"/>
              <a:t>’)</a:t>
            </a:r>
            <a:r>
              <a:rPr lang="en-US" dirty="0" smtClean="0"/>
              <a:t>|</a:t>
            </a:r>
            <a:r>
              <a:rPr lang="en-US" i="1" baseline="-25000" dirty="0" smtClean="0"/>
              <a:t>O</a:t>
            </a:r>
            <a:r>
              <a:rPr lang="en-US" i="1" dirty="0" smtClean="0"/>
              <a:t> </a:t>
            </a:r>
            <a:r>
              <a:rPr lang="en-US" i="1" dirty="0"/>
              <a:t>= last(𝜋</a:t>
            </a:r>
            <a:r>
              <a:rPr lang="en-US" i="1" dirty="0" smtClean="0"/>
              <a:t>)</a:t>
            </a:r>
            <a:r>
              <a:rPr lang="en-US" dirty="0" smtClean="0"/>
              <a:t>|</a:t>
            </a:r>
            <a:r>
              <a:rPr lang="en-US" baseline="-25000" dirty="0" smtClean="0"/>
              <a:t>O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</a:t>
            </a:r>
            <a:r>
              <a:rPr lang="en-US" dirty="0" smtClean="0"/>
              <a:t>   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218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en-GB" smtClean="0"/>
              <a:t>Final State Effective </a:t>
            </a:r>
            <a:r>
              <a:rPr lang="en-GB" dirty="0" err="1" smtClean="0"/>
              <a:t>Callback</a:t>
            </a:r>
            <a:r>
              <a:rPr lang="en-GB" dirty="0" smtClean="0"/>
              <a:t> Freedom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215516" y="4271392"/>
            <a:ext cx="8712968" cy="1821904"/>
            <a:chOff x="215516" y="4271392"/>
            <a:chExt cx="8712968" cy="1821904"/>
          </a:xfrm>
        </p:grpSpPr>
        <p:sp>
          <p:nvSpPr>
            <p:cNvPr id="4" name="Rounded Rectangular Callout 3"/>
            <p:cNvSpPr/>
            <p:nvPr/>
          </p:nvSpPr>
          <p:spPr>
            <a:xfrm>
              <a:off x="226385" y="4271392"/>
              <a:ext cx="8702099" cy="1821904"/>
            </a:xfrm>
            <a:prstGeom prst="wedgeRoundRectCallout">
              <a:avLst>
                <a:gd name="adj1" fmla="val -34983"/>
                <a:gd name="adj2" fmla="val 57003"/>
                <a:gd name="adj3" fmla="val 16667"/>
              </a:avLst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1324578" y="4487416"/>
              <a:ext cx="2832732" cy="1496052"/>
              <a:chOff x="825101" y="2060848"/>
              <a:chExt cx="7635331" cy="4032448"/>
            </a:xfrm>
          </p:grpSpPr>
          <p:sp>
            <p:nvSpPr>
              <p:cNvPr id="7" name="Rounded Rectangle 6"/>
              <p:cNvSpPr>
                <a:spLocks noChangeAspect="1"/>
              </p:cNvSpPr>
              <p:nvPr/>
            </p:nvSpPr>
            <p:spPr>
              <a:xfrm>
                <a:off x="971600" y="2204864"/>
                <a:ext cx="7344816" cy="3744416"/>
              </a:xfrm>
              <a:prstGeom prst="roundRect">
                <a:avLst/>
              </a:prstGeom>
              <a:pattFill prst="pct40">
                <a:fgClr>
                  <a:schemeClr val="bg1">
                    <a:lumMod val="75000"/>
                  </a:schemeClr>
                </a:fgClr>
                <a:bgClr>
                  <a:schemeClr val="bg1"/>
                </a:bgClr>
              </a:patt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" name="Rounded Rectangle 7"/>
              <p:cNvSpPr/>
              <p:nvPr/>
            </p:nvSpPr>
            <p:spPr>
              <a:xfrm>
                <a:off x="1115616" y="2276872"/>
                <a:ext cx="2916000" cy="280831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825101" y="2060848"/>
                <a:ext cx="7635331" cy="4032448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1187623" y="2358826"/>
                <a:ext cx="2774865" cy="2645475"/>
              </a:xfrm>
              <a:prstGeom prst="round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i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O</a:t>
                </a:r>
                <a:endParaRPr lang="en-US" sz="4400" i="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906748" y="2069764"/>
                <a:ext cx="2448273" cy="38990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800" dirty="0" smtClean="0"/>
                  <a:t>𝜅</a:t>
                </a:r>
                <a:endParaRPr lang="en-US" sz="8800" dirty="0"/>
              </a:p>
            </p:txBody>
          </p:sp>
        </p:grpSp>
        <p:grpSp>
          <p:nvGrpSpPr>
            <p:cNvPr id="12" name="Group 11"/>
            <p:cNvGrpSpPr>
              <a:grpSpLocks noChangeAspect="1"/>
            </p:cNvGrpSpPr>
            <p:nvPr/>
          </p:nvGrpSpPr>
          <p:grpSpPr>
            <a:xfrm>
              <a:off x="4824553" y="4487416"/>
              <a:ext cx="2832732" cy="1496052"/>
              <a:chOff x="825101" y="2060848"/>
              <a:chExt cx="7635331" cy="4032448"/>
            </a:xfrm>
          </p:grpSpPr>
          <p:sp>
            <p:nvSpPr>
              <p:cNvPr id="13" name="Rounded Rectangle 12"/>
              <p:cNvSpPr>
                <a:spLocks noChangeAspect="1"/>
              </p:cNvSpPr>
              <p:nvPr/>
            </p:nvSpPr>
            <p:spPr>
              <a:xfrm>
                <a:off x="971600" y="2204864"/>
                <a:ext cx="7344816" cy="3744416"/>
              </a:xfrm>
              <a:prstGeom prst="roundRect">
                <a:avLst/>
              </a:prstGeom>
              <a:pattFill prst="wave">
                <a:fgClr>
                  <a:schemeClr val="bg1">
                    <a:lumMod val="75000"/>
                  </a:schemeClr>
                </a:fgClr>
                <a:bgClr>
                  <a:schemeClr val="bg1"/>
                </a:bgClr>
              </a:patt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1115616" y="2276872"/>
                <a:ext cx="2916000" cy="280831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825101" y="2060848"/>
                <a:ext cx="7635331" cy="4032448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1187623" y="2358826"/>
                <a:ext cx="2774865" cy="2645475"/>
              </a:xfrm>
              <a:prstGeom prst="round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i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O</a:t>
                </a:r>
                <a:endParaRPr lang="en-US" sz="4400" i="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906748" y="2069764"/>
                <a:ext cx="3409669" cy="38990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800" dirty="0" smtClean="0"/>
                  <a:t>𝜅’</a:t>
                </a:r>
                <a:endParaRPr lang="en-US" sz="8800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215516" y="4874051"/>
                  <a:ext cx="1072281" cy="73866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80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𝜋</m:t>
                        </m:r>
                        <m:r>
                          <a:rPr lang="en-US" sz="480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∈</m:t>
                        </m:r>
                      </m:oMath>
                    </m:oMathPara>
                  </a14:m>
                  <a:endParaRPr lang="en-US" sz="4800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5516" y="4874051"/>
                  <a:ext cx="1072281" cy="738664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7710715" y="4874051"/>
                  <a:ext cx="1217769" cy="73866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80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∋</m:t>
                        </m:r>
                        <m:r>
                          <a:rPr lang="en-US" sz="480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𝜋</m:t>
                        </m:r>
                        <m:r>
                          <a:rPr lang="en-US" sz="48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′</m:t>
                        </m:r>
                      </m:oMath>
                    </m:oMathPara>
                  </a14:m>
                  <a:endParaRPr lang="en-US" sz="4800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10715" y="4874051"/>
                  <a:ext cx="1217769" cy="738664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0" name="Content Placeholder 5"/>
          <p:cNvSpPr txBox="1">
            <a:spLocks/>
          </p:cNvSpPr>
          <p:nvPr/>
        </p:nvSpPr>
        <p:spPr>
          <a:xfrm>
            <a:off x="107504" y="1420738"/>
            <a:ext cx="9211897" cy="2808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i="1" dirty="0"/>
              <a:t>complete</a:t>
            </a:r>
            <a:r>
              <a:rPr lang="en-US" dirty="0"/>
              <a:t> </a:t>
            </a:r>
            <a:r>
              <a:rPr lang="en-US" i="1" dirty="0"/>
              <a:t>execution</a:t>
            </a:r>
            <a:r>
              <a:rPr lang="en-US" dirty="0"/>
              <a:t> 𝜋 </a:t>
            </a:r>
            <a:r>
              <a:rPr lang="en-US" dirty="0" smtClean="0"/>
              <a:t>is </a:t>
            </a:r>
            <a:r>
              <a:rPr lang="en-US" b="1" i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ECF</a:t>
            </a:r>
            <a:r>
              <a:rPr lang="en-US" b="1" i="1" baseline="-25000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FS</a:t>
            </a:r>
            <a:r>
              <a:rPr lang="en-US" b="1" i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 for an object </a:t>
            </a:r>
            <a:r>
              <a:rPr lang="en-US" i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O</a:t>
            </a:r>
            <a:r>
              <a:rPr lang="en-US" dirty="0" smtClean="0"/>
              <a:t> if</a:t>
            </a:r>
            <a:endParaRPr lang="en-US" sz="1400" dirty="0" smtClean="0"/>
          </a:p>
          <a:p>
            <a:pPr marL="0" indent="0">
              <a:buNone/>
            </a:pPr>
            <a:r>
              <a:rPr lang="en-US" dirty="0"/>
              <a:t>∃𝜋’</a:t>
            </a:r>
            <a:r>
              <a:rPr lang="en-US" sz="4000" dirty="0"/>
              <a:t> = </a:t>
            </a:r>
            <a:r>
              <a:rPr lang="en-US" dirty="0"/>
              <a:t>𝜋</a:t>
            </a:r>
            <a:r>
              <a:rPr lang="en-US" baseline="-25000" dirty="0"/>
              <a:t>0</a:t>
            </a:r>
            <a:r>
              <a:rPr lang="mr-IN" dirty="0"/>
              <a:t>…</a:t>
            </a:r>
            <a:r>
              <a:rPr lang="en-US" dirty="0"/>
              <a:t>𝜋</a:t>
            </a:r>
            <a:r>
              <a:rPr lang="en-US" baseline="-25000" dirty="0"/>
              <a:t>k</a:t>
            </a:r>
            <a:r>
              <a:rPr lang="en-US" dirty="0"/>
              <a:t> . ∀</a:t>
            </a:r>
            <a:r>
              <a:rPr lang="en-US" i="1" dirty="0" err="1"/>
              <a:t>i</a:t>
            </a:r>
            <a:r>
              <a:rPr lang="en-US" dirty="0"/>
              <a:t>. 𝜋</a:t>
            </a:r>
            <a:r>
              <a:rPr lang="en-US" baseline="-25000" dirty="0" err="1"/>
              <a:t>i</a:t>
            </a:r>
            <a:r>
              <a:rPr lang="en-US" dirty="0"/>
              <a:t> is complete 	</a:t>
            </a:r>
            <a:br>
              <a:rPr lang="en-US" dirty="0"/>
            </a:br>
            <a:r>
              <a:rPr lang="en-US" dirty="0"/>
              <a:t>     </a:t>
            </a:r>
            <a:r>
              <a:rPr lang="en-US" dirty="0" smtClean="0"/>
              <a:t>    </a:t>
            </a:r>
            <a:r>
              <a:rPr lang="en-US" dirty="0"/>
              <a:t>∧ 𝜋’ has no callbacks    </a:t>
            </a:r>
            <a:br>
              <a:rPr lang="en-US" dirty="0"/>
            </a:br>
            <a:r>
              <a:rPr lang="en-US" dirty="0"/>
              <a:t>      </a:t>
            </a:r>
            <a:r>
              <a:rPr lang="en-US" dirty="0" smtClean="0"/>
              <a:t>   </a:t>
            </a:r>
            <a:r>
              <a:rPr lang="en-US" dirty="0"/>
              <a:t>∧ </a:t>
            </a:r>
            <a:r>
              <a:rPr lang="en-US" i="1" dirty="0"/>
              <a:t>first(𝜋</a:t>
            </a:r>
            <a:r>
              <a:rPr lang="en-US" i="1" dirty="0" smtClean="0"/>
              <a:t>’)</a:t>
            </a:r>
            <a:r>
              <a:rPr lang="en-US" dirty="0" smtClean="0"/>
              <a:t>|</a:t>
            </a:r>
            <a:r>
              <a:rPr lang="en-US" i="1" baseline="-25000" dirty="0" smtClean="0"/>
              <a:t>O</a:t>
            </a:r>
            <a:r>
              <a:rPr lang="en-US" i="1" dirty="0" smtClean="0"/>
              <a:t> </a:t>
            </a:r>
            <a:r>
              <a:rPr lang="en-US" i="1" dirty="0"/>
              <a:t>= first(𝜋</a:t>
            </a:r>
            <a:r>
              <a:rPr lang="en-US" i="1" dirty="0" smtClean="0"/>
              <a:t>)</a:t>
            </a:r>
            <a:r>
              <a:rPr lang="en-US" dirty="0" smtClean="0"/>
              <a:t>|</a:t>
            </a:r>
            <a:r>
              <a:rPr lang="en-US" i="1" baseline="-25000" dirty="0" smtClean="0"/>
              <a:t>O</a:t>
            </a:r>
            <a:r>
              <a:rPr lang="en-US" i="1" dirty="0" smtClean="0"/>
              <a:t>  </a:t>
            </a:r>
            <a:r>
              <a:rPr lang="en-US" dirty="0"/>
              <a:t>∧</a:t>
            </a:r>
            <a:r>
              <a:rPr lang="en-US" i="1" dirty="0"/>
              <a:t> last(𝜋</a:t>
            </a:r>
            <a:r>
              <a:rPr lang="en-US" i="1" dirty="0" smtClean="0"/>
              <a:t>’)</a:t>
            </a:r>
            <a:r>
              <a:rPr lang="en-US" dirty="0" smtClean="0"/>
              <a:t>|</a:t>
            </a:r>
            <a:r>
              <a:rPr lang="en-US" i="1" baseline="-25000" dirty="0" smtClean="0"/>
              <a:t>O</a:t>
            </a:r>
            <a:r>
              <a:rPr lang="en-US" i="1" dirty="0" smtClean="0"/>
              <a:t> </a:t>
            </a:r>
            <a:r>
              <a:rPr lang="en-US" i="1" dirty="0"/>
              <a:t>= last(𝜋</a:t>
            </a:r>
            <a:r>
              <a:rPr lang="en-US" i="1" dirty="0" smtClean="0"/>
              <a:t>)</a:t>
            </a:r>
            <a:r>
              <a:rPr lang="en-US" dirty="0" smtClean="0"/>
              <a:t>|</a:t>
            </a:r>
            <a:r>
              <a:rPr lang="en-US" i="1" baseline="-25000" dirty="0" smtClean="0"/>
              <a:t>O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</a:t>
            </a:r>
            <a:r>
              <a:rPr lang="en-US" dirty="0" smtClean="0"/>
              <a:t>   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48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-16331" y="5091130"/>
            <a:ext cx="9144000" cy="17668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0" y="4594993"/>
            <a:ext cx="9144000" cy="43393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420183" y="1723162"/>
            <a:ext cx="4104456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 smtClean="0">
                <a:solidFill>
                  <a:schemeClr val="accent6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Blue </a:t>
            </a:r>
          </a:p>
          <a:p>
            <a:r>
              <a:rPr lang="en-US" sz="5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5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X := 100 </a:t>
            </a:r>
          </a:p>
          <a:p>
            <a:r>
              <a:rPr lang="en-US" sz="12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2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2400" b="1" dirty="0" err="1" smtClean="0">
                <a:solidFill>
                  <a:schemeClr val="accent6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dec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(a)   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if (X &gt;= a)    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b="1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4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log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(a)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X := X </a:t>
            </a:r>
            <a:r>
              <a:rPr lang="mr-I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–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08520" y="265212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Non ECF</a:t>
            </a:r>
            <a:r>
              <a:rPr lang="en-US" baseline="-25000" dirty="0" smtClean="0"/>
              <a:t>FS </a:t>
            </a:r>
            <a:r>
              <a:rPr lang="en-US" dirty="0"/>
              <a:t>Execution </a:t>
            </a:r>
            <a:r>
              <a:rPr lang="en-US" dirty="0" smtClean="0"/>
              <a:t>for </a:t>
            </a:r>
            <a:r>
              <a:rPr lang="en-US" b="1" dirty="0" smtClean="0">
                <a:solidFill>
                  <a:schemeClr val="accent6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Blue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0359" y="1684881"/>
            <a:ext cx="4104456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Red</a:t>
            </a:r>
          </a:p>
          <a:p>
            <a:r>
              <a:rPr lang="en-US" sz="5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5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2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r>
              <a:rPr lang="en-US" sz="24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24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log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(a)   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if (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   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b="1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2400" b="1" dirty="0" err="1" smtClean="0">
                <a:solidFill>
                  <a:schemeClr val="accent6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dec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(a)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sz="2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691680" y="5395156"/>
            <a:ext cx="992236" cy="66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 flipV="1">
            <a:off x="2754492" y="5843134"/>
            <a:ext cx="675312" cy="12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3618588" y="6269832"/>
            <a:ext cx="1072857" cy="60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4800649" y="6741368"/>
            <a:ext cx="97817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9F03973B-29A1-4DCD-9653-EE4E8C672C3B}"/>
              </a:ext>
            </a:extLst>
          </p:cNvPr>
          <p:cNvCxnSpPr/>
          <p:nvPr/>
        </p:nvCxnSpPr>
        <p:spPr>
          <a:xfrm flipV="1">
            <a:off x="2980774" y="2969848"/>
            <a:ext cx="2159972" cy="7284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xmlns="" id="{93CF976B-70BF-431D-BFF6-9FC784497EED}"/>
              </a:ext>
            </a:extLst>
          </p:cNvPr>
          <p:cNvCxnSpPr>
            <a:cxnSpLocks/>
          </p:cNvCxnSpPr>
          <p:nvPr/>
        </p:nvCxnSpPr>
        <p:spPr>
          <a:xfrm flipH="1" flipV="1">
            <a:off x="2754492" y="2969848"/>
            <a:ext cx="3106334" cy="6068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922844" y="6275853"/>
            <a:ext cx="10081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cxnSpLocks/>
          </p:cNvCxnSpPr>
          <p:nvPr/>
        </p:nvCxnSpPr>
        <p:spPr>
          <a:xfrm>
            <a:off x="7002964" y="5844396"/>
            <a:ext cx="5040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651036" y="5401794"/>
            <a:ext cx="50405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-53348" y="4581128"/>
            <a:ext cx="96485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/>
              <a:t>Store</a:t>
            </a:r>
            <a:r>
              <a:rPr lang="en-US" sz="2400" dirty="0" smtClean="0"/>
              <a:t>:</a:t>
            </a:r>
            <a:endParaRPr lang="he-IL" sz="2400" dirty="0"/>
          </a:p>
        </p:txBody>
      </p:sp>
      <p:sp>
        <p:nvSpPr>
          <p:cNvPr id="50" name="Speech Bubble: Rectangle 8">
            <a:extLst>
              <a:ext uri="{FF2B5EF4-FFF2-40B4-BE49-F238E27FC236}">
                <a16:creationId xmlns="" xmlns:a16="http://schemas.microsoft.com/office/drawing/2014/main" xmlns:lc="http://schemas.openxmlformats.org/drawingml/2006/lockedCanvas" id="{84B67ECF-CAE8-4097-A7B4-61A519EB8AA0}"/>
              </a:ext>
            </a:extLst>
          </p:cNvPr>
          <p:cNvSpPr/>
          <p:nvPr/>
        </p:nvSpPr>
        <p:spPr>
          <a:xfrm>
            <a:off x="1804380" y="6176485"/>
            <a:ext cx="1536048" cy="522535"/>
          </a:xfrm>
          <a:prstGeom prst="wedgeRectCallout">
            <a:avLst>
              <a:gd name="adj1" fmla="val 66843"/>
              <a:gd name="adj2" fmla="val -34535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/>
              <a:t>Callback</a:t>
            </a:r>
            <a:endParaRPr lang="en-GB" b="1" baseline="-25000" dirty="0">
              <a:solidFill>
                <a:schemeClr val="accent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-79225" y="5044557"/>
            <a:ext cx="99072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/>
              <a:t>Stack/</a:t>
            </a:r>
            <a:endParaRPr lang="he-IL" sz="24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-74492" y="5360358"/>
            <a:ext cx="1118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/>
              <a:t>  Trace:</a:t>
            </a:r>
            <a:endParaRPr lang="he-IL" sz="2400" b="1" dirty="0"/>
          </a:p>
        </p:txBody>
      </p:sp>
      <p:sp>
        <p:nvSpPr>
          <p:cNvPr id="35" name="Can 34"/>
          <p:cNvSpPr/>
          <p:nvPr/>
        </p:nvSpPr>
        <p:spPr>
          <a:xfrm>
            <a:off x="902956" y="5021689"/>
            <a:ext cx="926523" cy="436031"/>
          </a:xfrm>
          <a:prstGeom prst="can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Blue</a:t>
            </a:r>
            <a:endParaRPr lang="en-GB" sz="2400" b="1" baseline="-25000" dirty="0">
              <a:solidFill>
                <a:schemeClr val="accent1"/>
              </a:solidFill>
            </a:endParaRPr>
          </a:p>
        </p:txBody>
      </p:sp>
      <p:sp>
        <p:nvSpPr>
          <p:cNvPr id="36" name="Can 35"/>
          <p:cNvSpPr/>
          <p:nvPr/>
        </p:nvSpPr>
        <p:spPr>
          <a:xfrm>
            <a:off x="902956" y="5456014"/>
            <a:ext cx="960654" cy="436031"/>
          </a:xfrm>
          <a:prstGeom prst="can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Red</a:t>
            </a:r>
            <a:endParaRPr lang="en-GB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37" name="Can 36"/>
          <p:cNvSpPr/>
          <p:nvPr/>
        </p:nvSpPr>
        <p:spPr>
          <a:xfrm>
            <a:off x="902956" y="5890339"/>
            <a:ext cx="960654" cy="436031"/>
          </a:xfrm>
          <a:prstGeom prst="can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Blue</a:t>
            </a:r>
            <a:endParaRPr lang="en-GB" sz="2400" b="1" baseline="-25000" dirty="0">
              <a:solidFill>
                <a:schemeClr val="accent1"/>
              </a:solidFill>
            </a:endParaRPr>
          </a:p>
        </p:txBody>
      </p:sp>
      <p:sp>
        <p:nvSpPr>
          <p:cNvPr id="38" name="Can 37"/>
          <p:cNvSpPr/>
          <p:nvPr/>
        </p:nvSpPr>
        <p:spPr>
          <a:xfrm>
            <a:off x="902956" y="6324665"/>
            <a:ext cx="822073" cy="436031"/>
          </a:xfrm>
          <a:prstGeom prst="can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Red</a:t>
            </a:r>
            <a:endParaRPr lang="en-GB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778828" y="4581128"/>
            <a:ext cx="849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solidFill>
                  <a:schemeClr val="accent6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X=</a:t>
            </a:r>
            <a:r>
              <a:rPr lang="en-US" sz="2400" dirty="0" smtClean="0">
                <a:solidFill>
                  <a:schemeClr val="accent6">
                    <a:lumMod val="50000"/>
                    <a:lumOff val="50000"/>
                  </a:schemeClr>
                </a:solidFill>
              </a:rPr>
              <a:t>0</a:t>
            </a:r>
            <a:endParaRPr lang="en-US" sz="2400" dirty="0">
              <a:solidFill>
                <a:schemeClr val="accent6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956376" y="4594993"/>
            <a:ext cx="11608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chemeClr val="accent6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X=-</a:t>
            </a:r>
            <a:r>
              <a:rPr lang="en-US" sz="2400" smtClean="0">
                <a:solidFill>
                  <a:schemeClr val="accent6">
                    <a:lumMod val="50000"/>
                    <a:lumOff val="50000"/>
                  </a:schemeClr>
                </a:solidFill>
              </a:rPr>
              <a:t>100</a:t>
            </a:r>
            <a:endParaRPr lang="en-US" sz="2400" dirty="0">
              <a:solidFill>
                <a:schemeClr val="accent6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911504" y="4581128"/>
            <a:ext cx="9909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X=</a:t>
            </a:r>
            <a:r>
              <a:rPr lang="en-US" sz="2400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100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584838" y="4955976"/>
            <a:ext cx="12827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accent6">
                    <a:lumMod val="50000"/>
                    <a:lumOff val="50000"/>
                  </a:schemeClr>
                </a:solidFill>
              </a:rPr>
              <a:t>dec</a:t>
            </a:r>
            <a:r>
              <a:rPr lang="en-US" sz="2400" dirty="0" smtClean="0">
                <a:solidFill>
                  <a:schemeClr val="accent6">
                    <a:lumMod val="50000"/>
                    <a:lumOff val="50000"/>
                  </a:schemeClr>
                </a:solidFill>
              </a:rPr>
              <a:t>(100</a:t>
            </a:r>
            <a:r>
              <a:rPr lang="en-US" sz="2400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)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494839" y="5833717"/>
            <a:ext cx="12827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accent6">
                    <a:lumMod val="50000"/>
                    <a:lumOff val="50000"/>
                  </a:schemeClr>
                </a:solidFill>
              </a:rPr>
              <a:t>dec</a:t>
            </a:r>
            <a:r>
              <a:rPr lang="en-US" sz="2400" dirty="0" smtClean="0">
                <a:solidFill>
                  <a:schemeClr val="accent6">
                    <a:lumMod val="50000"/>
                    <a:lumOff val="50000"/>
                  </a:schemeClr>
                </a:solidFill>
              </a:rPr>
              <a:t>(100)</a:t>
            </a:r>
            <a:endParaRPr lang="en-US" sz="2400" dirty="0">
              <a:solidFill>
                <a:schemeClr val="accent6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556748" y="5426702"/>
            <a:ext cx="1213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log(100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714281" y="6295382"/>
            <a:ext cx="1213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log(100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3314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xmlns="" id="{9F03973B-29A1-4DCD-9653-EE4E8C672C3B}"/>
              </a:ext>
            </a:extLst>
          </p:cNvPr>
          <p:cNvCxnSpPr/>
          <p:nvPr/>
        </p:nvCxnSpPr>
        <p:spPr>
          <a:xfrm flipV="1">
            <a:off x="2980774" y="2969848"/>
            <a:ext cx="2159972" cy="7284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20183" y="1723162"/>
            <a:ext cx="3846311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 smtClean="0">
                <a:solidFill>
                  <a:schemeClr val="accent6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Blue </a:t>
            </a:r>
          </a:p>
          <a:p>
            <a:r>
              <a:rPr lang="en-US" sz="5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5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X := 100 </a:t>
            </a:r>
          </a:p>
          <a:p>
            <a:r>
              <a:rPr lang="en-US" sz="12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2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2400" b="1" dirty="0" err="1" smtClean="0">
                <a:solidFill>
                  <a:schemeClr val="accent6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dec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(a)   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if (X &gt;= a)    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b="1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4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log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(a)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X := X </a:t>
            </a:r>
            <a:r>
              <a:rPr lang="mr-I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–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08520" y="265212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/>
              <a:t>A Non ECF</a:t>
            </a:r>
            <a:r>
              <a:rPr lang="en-US" baseline="-25000" dirty="0"/>
              <a:t>FS </a:t>
            </a:r>
            <a:r>
              <a:rPr lang="en-US" dirty="0"/>
              <a:t>Execution for </a:t>
            </a:r>
            <a:r>
              <a:rPr lang="en-US" b="1" dirty="0">
                <a:solidFill>
                  <a:schemeClr val="accent6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Blue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0359" y="1684881"/>
            <a:ext cx="4104456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Red</a:t>
            </a:r>
            <a:endParaRPr lang="en-US" sz="2400" b="1" dirty="0" smtClean="0">
              <a:solidFill>
                <a:srgbClr val="7030A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5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5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2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r>
              <a:rPr lang="en-US" sz="24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24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log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(a)   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if (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   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b="1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2400" b="1" dirty="0" err="1" smtClean="0">
                <a:solidFill>
                  <a:schemeClr val="accent6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dec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(a)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sz="2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xmlns="" id="{93CF976B-70BF-431D-BFF6-9FC784497EED}"/>
              </a:ext>
            </a:extLst>
          </p:cNvPr>
          <p:cNvCxnSpPr>
            <a:cxnSpLocks/>
          </p:cNvCxnSpPr>
          <p:nvPr/>
        </p:nvCxnSpPr>
        <p:spPr>
          <a:xfrm flipH="1" flipV="1">
            <a:off x="2754492" y="2969848"/>
            <a:ext cx="3106334" cy="6068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1428383" y="3450603"/>
            <a:ext cx="203353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X := X </a:t>
            </a:r>
            <a:r>
              <a:rPr lang="mr-IN" sz="2400" dirty="0">
                <a:latin typeface="Consolas" panose="020B0609020204030204" pitchFamily="49" charset="0"/>
                <a:cs typeface="Consolas" panose="020B0609020204030204" pitchFamily="49" charset="0"/>
              </a:rPr>
              <a:t>–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log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(a)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79225" y="4581128"/>
            <a:ext cx="9223225" cy="2276871"/>
            <a:chOff x="-79225" y="4581128"/>
            <a:chExt cx="9223225" cy="2276871"/>
          </a:xfrm>
        </p:grpSpPr>
        <p:sp>
          <p:nvSpPr>
            <p:cNvPr id="67" name="Rectangle 66"/>
            <p:cNvSpPr/>
            <p:nvPr/>
          </p:nvSpPr>
          <p:spPr>
            <a:xfrm>
              <a:off x="-16331" y="5091130"/>
              <a:ext cx="9144000" cy="17668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0" y="4594993"/>
              <a:ext cx="9144000" cy="43393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1691680" y="5395156"/>
              <a:ext cx="992236" cy="663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cxnSpLocks/>
            </p:cNvCxnSpPr>
            <p:nvPr/>
          </p:nvCxnSpPr>
          <p:spPr>
            <a:xfrm flipV="1">
              <a:off x="2754492" y="5843134"/>
              <a:ext cx="675312" cy="126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cxnSpLocks/>
            </p:cNvCxnSpPr>
            <p:nvPr/>
          </p:nvCxnSpPr>
          <p:spPr>
            <a:xfrm>
              <a:off x="3618588" y="6269832"/>
              <a:ext cx="1072857" cy="60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cxnSpLocks/>
            </p:cNvCxnSpPr>
            <p:nvPr/>
          </p:nvCxnSpPr>
          <p:spPr>
            <a:xfrm>
              <a:off x="4800649" y="6741368"/>
              <a:ext cx="978179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5922844" y="6275853"/>
              <a:ext cx="10081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cxnSpLocks/>
            </p:cNvCxnSpPr>
            <p:nvPr/>
          </p:nvCxnSpPr>
          <p:spPr>
            <a:xfrm>
              <a:off x="7002964" y="5844396"/>
              <a:ext cx="504056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7651036" y="5401794"/>
              <a:ext cx="5040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-53348" y="4581128"/>
              <a:ext cx="96485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400" b="1" dirty="0" smtClean="0"/>
                <a:t>Store</a:t>
              </a:r>
              <a:r>
                <a:rPr lang="en-US" sz="2400" dirty="0" smtClean="0"/>
                <a:t>:</a:t>
              </a:r>
              <a:endParaRPr lang="he-IL" sz="2400" dirty="0"/>
            </a:p>
          </p:txBody>
        </p:sp>
        <p:sp>
          <p:nvSpPr>
            <p:cNvPr id="77" name="Speech Bubble: Rectangle 8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84B67ECF-CAE8-4097-A7B4-61A519EB8AA0}"/>
                </a:ext>
              </a:extLst>
            </p:cNvPr>
            <p:cNvSpPr/>
            <p:nvPr/>
          </p:nvSpPr>
          <p:spPr>
            <a:xfrm>
              <a:off x="1804380" y="6176485"/>
              <a:ext cx="1536048" cy="522535"/>
            </a:xfrm>
            <a:prstGeom prst="wedgeRectCallout">
              <a:avLst>
                <a:gd name="adj1" fmla="val 66843"/>
                <a:gd name="adj2" fmla="val -34535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 smtClean="0"/>
                <a:t>Callback</a:t>
              </a:r>
              <a:endParaRPr lang="en-GB" b="1" baseline="-25000" dirty="0">
                <a:solidFill>
                  <a:schemeClr val="accent1"/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-79225" y="5044557"/>
              <a:ext cx="99072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400" b="1" dirty="0" smtClean="0"/>
                <a:t>Stack/</a:t>
              </a:r>
              <a:endParaRPr lang="he-IL" sz="2400" b="1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-74492" y="5360358"/>
              <a:ext cx="111810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400" b="1" dirty="0" smtClean="0"/>
                <a:t>  Trace:</a:t>
              </a:r>
              <a:endParaRPr lang="he-IL" sz="2400" b="1" dirty="0"/>
            </a:p>
          </p:txBody>
        </p:sp>
        <p:sp>
          <p:nvSpPr>
            <p:cNvPr id="80" name="Can 79"/>
            <p:cNvSpPr/>
            <p:nvPr/>
          </p:nvSpPr>
          <p:spPr>
            <a:xfrm>
              <a:off x="902956" y="5021689"/>
              <a:ext cx="926523" cy="436031"/>
            </a:xfrm>
            <a:prstGeom prst="can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400" b="1" dirty="0" smtClean="0">
                  <a:solidFill>
                    <a:schemeClr val="accent1"/>
                  </a:solidFill>
                </a:rPr>
                <a:t>Blue</a:t>
              </a:r>
              <a:endParaRPr lang="en-GB" sz="2400" b="1" baseline="-25000" dirty="0">
                <a:solidFill>
                  <a:schemeClr val="accent1"/>
                </a:solidFill>
              </a:endParaRPr>
            </a:p>
          </p:txBody>
        </p:sp>
        <p:sp>
          <p:nvSpPr>
            <p:cNvPr id="81" name="Can 80"/>
            <p:cNvSpPr/>
            <p:nvPr/>
          </p:nvSpPr>
          <p:spPr>
            <a:xfrm>
              <a:off x="902956" y="5456014"/>
              <a:ext cx="960654" cy="436031"/>
            </a:xfrm>
            <a:prstGeom prst="can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Red</a:t>
              </a:r>
              <a:endParaRPr lang="en-GB" sz="2400" b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82" name="Can 81"/>
            <p:cNvSpPr/>
            <p:nvPr/>
          </p:nvSpPr>
          <p:spPr>
            <a:xfrm>
              <a:off x="902956" y="5890339"/>
              <a:ext cx="960654" cy="436031"/>
            </a:xfrm>
            <a:prstGeom prst="can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400" b="1" dirty="0" smtClean="0">
                  <a:solidFill>
                    <a:schemeClr val="accent1"/>
                  </a:solidFill>
                </a:rPr>
                <a:t>Blue</a:t>
              </a:r>
              <a:endParaRPr lang="en-GB" sz="2400" b="1" baseline="-25000" dirty="0">
                <a:solidFill>
                  <a:schemeClr val="accent1"/>
                </a:solidFill>
              </a:endParaRPr>
            </a:p>
          </p:txBody>
        </p:sp>
        <p:sp>
          <p:nvSpPr>
            <p:cNvPr id="83" name="Can 82"/>
            <p:cNvSpPr/>
            <p:nvPr/>
          </p:nvSpPr>
          <p:spPr>
            <a:xfrm>
              <a:off x="902956" y="6324665"/>
              <a:ext cx="822073" cy="436031"/>
            </a:xfrm>
            <a:prstGeom prst="can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Red</a:t>
              </a:r>
              <a:endParaRPr lang="en-GB" sz="2400" b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5778828" y="4581128"/>
              <a:ext cx="84991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chemeClr val="accent6">
                      <a:lumMod val="50000"/>
                      <a:lumOff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sz="2400" dirty="0" smtClean="0">
                  <a:solidFill>
                    <a:schemeClr val="accent6">
                      <a:lumMod val="50000"/>
                      <a:lumOff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X=</a:t>
              </a:r>
              <a:r>
                <a:rPr lang="en-US" sz="2400" dirty="0" smtClean="0">
                  <a:solidFill>
                    <a:schemeClr val="accent6">
                      <a:lumMod val="50000"/>
                      <a:lumOff val="50000"/>
                    </a:schemeClr>
                  </a:solidFill>
                </a:rPr>
                <a:t>0</a:t>
              </a:r>
              <a:endParaRPr lang="en-US" sz="2400" dirty="0">
                <a:solidFill>
                  <a:schemeClr val="accent6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911504" y="4581128"/>
              <a:ext cx="99097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chemeClr val="accent6">
                      <a:lumMod val="50000"/>
                      <a:lumOff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X=</a:t>
              </a:r>
              <a:r>
                <a:rPr lang="en-US" sz="2400" dirty="0">
                  <a:solidFill>
                    <a:schemeClr val="accent6">
                      <a:lumMod val="50000"/>
                      <a:lumOff val="50000"/>
                    </a:schemeClr>
                  </a:solidFill>
                </a:rPr>
                <a:t>100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1584838" y="4955976"/>
              <a:ext cx="128272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solidFill>
                    <a:schemeClr val="accent6">
                      <a:lumMod val="50000"/>
                      <a:lumOff val="50000"/>
                    </a:schemeClr>
                  </a:solidFill>
                </a:rPr>
                <a:t>dec</a:t>
              </a:r>
              <a:r>
                <a:rPr lang="en-US" sz="2400" dirty="0" smtClean="0">
                  <a:solidFill>
                    <a:schemeClr val="accent6">
                      <a:lumMod val="50000"/>
                      <a:lumOff val="50000"/>
                    </a:schemeClr>
                  </a:solidFill>
                </a:rPr>
                <a:t>(100</a:t>
              </a:r>
              <a:r>
                <a:rPr lang="en-US" sz="2400" dirty="0">
                  <a:solidFill>
                    <a:schemeClr val="accent6">
                      <a:lumMod val="50000"/>
                      <a:lumOff val="50000"/>
                    </a:schemeClr>
                  </a:solidFill>
                </a:rPr>
                <a:t>)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494839" y="5833717"/>
              <a:ext cx="128272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solidFill>
                    <a:schemeClr val="accent6">
                      <a:lumMod val="50000"/>
                      <a:lumOff val="50000"/>
                    </a:schemeClr>
                  </a:solidFill>
                </a:rPr>
                <a:t>dec</a:t>
              </a:r>
              <a:r>
                <a:rPr lang="en-US" sz="2400" dirty="0" smtClean="0">
                  <a:solidFill>
                    <a:schemeClr val="accent6">
                      <a:lumMod val="50000"/>
                      <a:lumOff val="50000"/>
                    </a:schemeClr>
                  </a:solidFill>
                </a:rPr>
                <a:t>(100)</a:t>
              </a:r>
              <a:endParaRPr lang="en-US" sz="2400" dirty="0">
                <a:solidFill>
                  <a:schemeClr val="accent6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556748" y="5426702"/>
              <a:ext cx="12137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log(100</a:t>
              </a:r>
              <a:r>
                <a:rPr lang="en-US" sz="2400" dirty="0">
                  <a:solidFill>
                    <a:srgbClr val="FF0000"/>
                  </a:solidFill>
                </a:rPr>
                <a:t>)</a:t>
              </a: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714281" y="6295382"/>
              <a:ext cx="12137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log(100</a:t>
              </a:r>
              <a:r>
                <a:rPr lang="en-US" sz="2400" dirty="0">
                  <a:solidFill>
                    <a:srgbClr val="FF0000"/>
                  </a:solidFill>
                </a:rPr>
                <a:t>)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956376" y="4594993"/>
              <a:ext cx="116089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smtClean="0">
                  <a:solidFill>
                    <a:schemeClr val="accent6">
                      <a:lumMod val="50000"/>
                      <a:lumOff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X=-</a:t>
              </a:r>
              <a:r>
                <a:rPr lang="en-US" sz="2400" smtClean="0">
                  <a:solidFill>
                    <a:schemeClr val="accent6">
                      <a:lumMod val="50000"/>
                      <a:lumOff val="50000"/>
                    </a:schemeClr>
                  </a:solidFill>
                </a:rPr>
                <a:t>100</a:t>
              </a:r>
              <a:endParaRPr lang="en-US" sz="2400" dirty="0">
                <a:solidFill>
                  <a:schemeClr val="accent6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33" name="Rectangle 32"/>
          <p:cNvSpPr/>
          <p:nvPr/>
        </p:nvSpPr>
        <p:spPr>
          <a:xfrm>
            <a:off x="2273200" y="1730125"/>
            <a:ext cx="354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’</a:t>
            </a:r>
            <a:endParaRPr lang="en-US" sz="2400" dirty="0"/>
          </a:p>
        </p:txBody>
      </p:sp>
      <p:sp>
        <p:nvSpPr>
          <p:cNvPr id="35" name="Title 2"/>
          <p:cNvSpPr txBox="1">
            <a:spLocks/>
          </p:cNvSpPr>
          <p:nvPr/>
        </p:nvSpPr>
        <p:spPr>
          <a:xfrm>
            <a:off x="43880" y="26064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Every Execution is ECF</a:t>
            </a:r>
            <a:r>
              <a:rPr lang="en-US" baseline="-25000" dirty="0" smtClean="0"/>
              <a:t>FS </a:t>
            </a:r>
            <a:r>
              <a:rPr lang="en-US" dirty="0" smtClean="0"/>
              <a:t>for </a:t>
            </a:r>
            <a:r>
              <a:rPr lang="en-US" b="1" dirty="0" smtClean="0">
                <a:solidFill>
                  <a:schemeClr val="accent6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Blue’ </a:t>
            </a:r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-36512" y="4581128"/>
            <a:ext cx="9223225" cy="2276871"/>
            <a:chOff x="-79225" y="4581128"/>
            <a:chExt cx="9223225" cy="2276871"/>
          </a:xfrm>
        </p:grpSpPr>
        <p:sp>
          <p:nvSpPr>
            <p:cNvPr id="37" name="Rectangle 36"/>
            <p:cNvSpPr/>
            <p:nvPr/>
          </p:nvSpPr>
          <p:spPr>
            <a:xfrm>
              <a:off x="-16331" y="5091130"/>
              <a:ext cx="9144000" cy="17668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0" y="4594993"/>
              <a:ext cx="9144000" cy="43393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1691680" y="5395156"/>
              <a:ext cx="992236" cy="663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cxnSpLocks/>
            </p:cNvCxnSpPr>
            <p:nvPr/>
          </p:nvCxnSpPr>
          <p:spPr>
            <a:xfrm flipV="1">
              <a:off x="2754492" y="5843134"/>
              <a:ext cx="675312" cy="126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cxnSpLocks/>
            </p:cNvCxnSpPr>
            <p:nvPr/>
          </p:nvCxnSpPr>
          <p:spPr>
            <a:xfrm>
              <a:off x="3618588" y="6269832"/>
              <a:ext cx="1072857" cy="60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cxnSpLocks/>
            </p:cNvCxnSpPr>
            <p:nvPr/>
          </p:nvCxnSpPr>
          <p:spPr>
            <a:xfrm>
              <a:off x="5004048" y="5844396"/>
              <a:ext cx="504056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5652120" y="5401794"/>
              <a:ext cx="5040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-53348" y="4581128"/>
              <a:ext cx="96485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400" b="1" dirty="0" smtClean="0"/>
                <a:t>Store</a:t>
              </a:r>
              <a:r>
                <a:rPr lang="en-US" sz="2400" dirty="0" smtClean="0"/>
                <a:t>:</a:t>
              </a:r>
              <a:endParaRPr lang="he-IL" sz="2400" dirty="0"/>
            </a:p>
          </p:txBody>
        </p:sp>
        <p:sp>
          <p:nvSpPr>
            <p:cNvPr id="46" name="Speech Bubble: Rectangle 8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84B67ECF-CAE8-4097-A7B4-61A519EB8AA0}"/>
                </a:ext>
              </a:extLst>
            </p:cNvPr>
            <p:cNvSpPr/>
            <p:nvPr/>
          </p:nvSpPr>
          <p:spPr>
            <a:xfrm>
              <a:off x="1804380" y="6176485"/>
              <a:ext cx="1536048" cy="522535"/>
            </a:xfrm>
            <a:prstGeom prst="wedgeRectCallout">
              <a:avLst>
                <a:gd name="adj1" fmla="val 66843"/>
                <a:gd name="adj2" fmla="val -34535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 smtClean="0"/>
                <a:t>Callback</a:t>
              </a:r>
              <a:endParaRPr lang="en-GB" b="1" baseline="-25000" dirty="0">
                <a:solidFill>
                  <a:schemeClr val="accent1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-79225" y="5044557"/>
              <a:ext cx="101253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400" b="1" dirty="0" smtClean="0"/>
                <a:t>Stack/</a:t>
              </a:r>
              <a:endParaRPr lang="he-IL" sz="2400" b="1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-74492" y="5360358"/>
              <a:ext cx="126211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400" b="1" dirty="0" smtClean="0"/>
                <a:t>  Trace:</a:t>
              </a:r>
              <a:endParaRPr lang="he-IL" sz="2400" b="1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584838" y="4955976"/>
              <a:ext cx="128272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solidFill>
                    <a:schemeClr val="accent6">
                      <a:lumMod val="50000"/>
                      <a:lumOff val="50000"/>
                    </a:schemeClr>
                  </a:solidFill>
                </a:rPr>
                <a:t>dec</a:t>
              </a:r>
              <a:r>
                <a:rPr lang="en-US" sz="2400" dirty="0" smtClean="0">
                  <a:solidFill>
                    <a:schemeClr val="accent6">
                      <a:lumMod val="50000"/>
                      <a:lumOff val="50000"/>
                    </a:schemeClr>
                  </a:solidFill>
                </a:rPr>
                <a:t>(100</a:t>
              </a:r>
              <a:r>
                <a:rPr lang="en-US" sz="2400" dirty="0">
                  <a:solidFill>
                    <a:schemeClr val="accent6">
                      <a:lumMod val="50000"/>
                      <a:lumOff val="50000"/>
                    </a:schemeClr>
                  </a:solidFill>
                </a:rPr>
                <a:t>)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494839" y="5833717"/>
              <a:ext cx="128272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solidFill>
                    <a:schemeClr val="accent6">
                      <a:lumMod val="50000"/>
                      <a:lumOff val="50000"/>
                    </a:schemeClr>
                  </a:solidFill>
                </a:rPr>
                <a:t>dec</a:t>
              </a:r>
              <a:r>
                <a:rPr lang="en-US" sz="2400" dirty="0" smtClean="0">
                  <a:solidFill>
                    <a:schemeClr val="accent6">
                      <a:lumMod val="50000"/>
                      <a:lumOff val="50000"/>
                    </a:schemeClr>
                  </a:solidFill>
                </a:rPr>
                <a:t>(100)</a:t>
              </a:r>
              <a:endParaRPr lang="en-US" sz="2400" dirty="0">
                <a:solidFill>
                  <a:schemeClr val="accent6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556748" y="5426702"/>
              <a:ext cx="12137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log(100</a:t>
              </a:r>
              <a:r>
                <a:rPr lang="en-US" sz="2400" dirty="0">
                  <a:solidFill>
                    <a:srgbClr val="FF0000"/>
                  </a:solidFill>
                </a:rPr>
                <a:t>)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495952" y="4581128"/>
              <a:ext cx="84991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chemeClr val="accent6">
                      <a:lumMod val="50000"/>
                      <a:lumOff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sz="2400" dirty="0" smtClean="0">
                  <a:solidFill>
                    <a:schemeClr val="accent6">
                      <a:lumMod val="50000"/>
                      <a:lumOff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X=</a:t>
              </a:r>
              <a:r>
                <a:rPr lang="en-US" sz="2400" dirty="0" smtClean="0">
                  <a:solidFill>
                    <a:schemeClr val="accent6">
                      <a:lumMod val="50000"/>
                      <a:lumOff val="50000"/>
                    </a:schemeClr>
                  </a:solidFill>
                </a:rPr>
                <a:t>0</a:t>
              </a:r>
              <a:endParaRPr lang="en-US" sz="2400" dirty="0">
                <a:solidFill>
                  <a:schemeClr val="accent6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8141075" y="4594993"/>
              <a:ext cx="6799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smtClean="0">
                  <a:solidFill>
                    <a:schemeClr val="accent6">
                      <a:lumMod val="50000"/>
                      <a:lumOff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X=</a:t>
              </a:r>
              <a:r>
                <a:rPr lang="en-US" sz="2400">
                  <a:solidFill>
                    <a:schemeClr val="accent6">
                      <a:lumMod val="50000"/>
                      <a:lumOff val="50000"/>
                    </a:schemeClr>
                  </a:solidFill>
                </a:rPr>
                <a:t>0</a:t>
              </a:r>
              <a:endParaRPr lang="en-US" sz="2400" dirty="0">
                <a:solidFill>
                  <a:schemeClr val="accent6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911504" y="4581128"/>
              <a:ext cx="99097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chemeClr val="accent6">
                      <a:lumMod val="50000"/>
                      <a:lumOff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X=</a:t>
              </a:r>
              <a:r>
                <a:rPr lang="en-US" sz="2400" dirty="0">
                  <a:solidFill>
                    <a:schemeClr val="accent6">
                      <a:lumMod val="50000"/>
                      <a:lumOff val="50000"/>
                    </a:schemeClr>
                  </a:solidFill>
                </a:rPr>
                <a:t>100</a:t>
              </a:r>
            </a:p>
          </p:txBody>
        </p:sp>
        <p:sp>
          <p:nvSpPr>
            <p:cNvPr id="55" name="Can 54"/>
            <p:cNvSpPr/>
            <p:nvPr/>
          </p:nvSpPr>
          <p:spPr>
            <a:xfrm>
              <a:off x="902956" y="5021689"/>
              <a:ext cx="926523" cy="436031"/>
            </a:xfrm>
            <a:prstGeom prst="can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400" b="1" dirty="0" smtClean="0">
                  <a:solidFill>
                    <a:schemeClr val="accent1"/>
                  </a:solidFill>
                </a:rPr>
                <a:t>Blue’</a:t>
              </a:r>
              <a:endParaRPr lang="en-GB" sz="2400" b="1" baseline="-25000" dirty="0">
                <a:solidFill>
                  <a:schemeClr val="accent1"/>
                </a:solidFill>
              </a:endParaRPr>
            </a:p>
          </p:txBody>
        </p:sp>
        <p:sp>
          <p:nvSpPr>
            <p:cNvPr id="56" name="Can 55"/>
            <p:cNvSpPr/>
            <p:nvPr/>
          </p:nvSpPr>
          <p:spPr>
            <a:xfrm>
              <a:off x="902956" y="5456014"/>
              <a:ext cx="960654" cy="436031"/>
            </a:xfrm>
            <a:prstGeom prst="can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Red</a:t>
              </a:r>
              <a:endParaRPr lang="en-GB" sz="2400" b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57" name="Can 56"/>
            <p:cNvSpPr/>
            <p:nvPr/>
          </p:nvSpPr>
          <p:spPr>
            <a:xfrm>
              <a:off x="902956" y="5890339"/>
              <a:ext cx="960654" cy="436031"/>
            </a:xfrm>
            <a:prstGeom prst="can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400" b="1" dirty="0" smtClean="0">
                  <a:solidFill>
                    <a:schemeClr val="accent1"/>
                  </a:solidFill>
                </a:rPr>
                <a:t>Blue’</a:t>
              </a:r>
              <a:endParaRPr lang="en-GB" sz="2400" b="1" baseline="-25000" dirty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424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2" grpId="0" animBg="1"/>
      <p:bldP spid="33" grpId="0"/>
      <p:bldP spid="3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Real World Example: The </a:t>
            </a:r>
            <a:r>
              <a:rPr lang="en-US" dirty="0"/>
              <a:t>DAO </a:t>
            </a:r>
            <a:r>
              <a:rPr lang="en-US" dirty="0" smtClean="0"/>
              <a:t>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20</a:t>
            </a:r>
            <a:r>
              <a:rPr lang="en-US" sz="2800" b="1" dirty="0" smtClean="0"/>
              <a:t> </a:t>
            </a:r>
            <a:r>
              <a:rPr lang="en-US" sz="2800" dirty="0"/>
              <a:t>June </a:t>
            </a:r>
            <a:r>
              <a:rPr lang="en-US" sz="2800" dirty="0" smtClean="0"/>
              <a:t>2016: software </a:t>
            </a:r>
            <a:r>
              <a:rPr lang="en-US" sz="2800" dirty="0"/>
              <a:t>bug </a:t>
            </a:r>
            <a:r>
              <a:rPr lang="en-US" sz="2800" dirty="0" smtClean="0"/>
              <a:t>in DAO, an Ethereum contract, led </a:t>
            </a:r>
            <a:r>
              <a:rPr lang="en-US" sz="2800" dirty="0"/>
              <a:t>to </a:t>
            </a:r>
            <a:r>
              <a:rPr lang="en-US" sz="2800" dirty="0" smtClean="0"/>
              <a:t>a (temporary) theft of 3,500,000 ETH</a:t>
            </a:r>
          </a:p>
          <a:p>
            <a:r>
              <a:rPr lang="en-US" sz="2800" dirty="0" smtClean="0"/>
              <a:t>DAO attack exploited </a:t>
            </a:r>
            <a:r>
              <a:rPr lang="en-US" sz="2800" b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not ECF</a:t>
            </a:r>
            <a:r>
              <a:rPr lang="en-US" sz="2800" dirty="0"/>
              <a:t> </a:t>
            </a:r>
            <a:r>
              <a:rPr lang="en-US" sz="2800" dirty="0" smtClean="0"/>
              <a:t>callbacks</a:t>
            </a:r>
            <a:endParaRPr lang="en-US" sz="2800" b="1" dirty="0" smtClean="0">
              <a:solidFill>
                <a:schemeClr val="accent6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898685" y="3863181"/>
            <a:ext cx="1282787" cy="1581302"/>
            <a:chOff x="6683305" y="3861048"/>
            <a:chExt cx="1282787" cy="1581302"/>
          </a:xfrm>
        </p:grpSpPr>
        <p:pic>
          <p:nvPicPr>
            <p:cNvPr id="8" name="Shape 140" descr="dao.jpeg"/>
            <p:cNvPicPr preferRelativeResize="0"/>
            <p:nvPr/>
          </p:nvPicPr>
          <p:blipFill>
            <a:blip r:embed="rId2" cstate="print">
              <a:alphaModFix/>
            </a:blip>
            <a:stretch>
              <a:fillRect/>
            </a:stretch>
          </p:blipFill>
          <p:spPr>
            <a:xfrm>
              <a:off x="6769988" y="3861048"/>
              <a:ext cx="1109423" cy="11094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6683305" y="4980685"/>
              <a:ext cx="12827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The DAO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930464" y="3882007"/>
            <a:ext cx="2232248" cy="1573628"/>
            <a:chOff x="1805127" y="1412776"/>
            <a:chExt cx="2232248" cy="1573628"/>
          </a:xfrm>
        </p:grpSpPr>
        <p:pic>
          <p:nvPicPr>
            <p:cNvPr id="11" name="Content Placeholder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50623" y="1412776"/>
              <a:ext cx="1141257" cy="1141257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1805127" y="2524739"/>
              <a:ext cx="22322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Ethereum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381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27B0FC-F65E-4650-9736-27018276F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Gist of DAO Attack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3EDD8391-C7EA-439A-B7D9-0B6B0263BC32}"/>
              </a:ext>
            </a:extLst>
          </p:cNvPr>
          <p:cNvSpPr txBox="1"/>
          <p:nvPr/>
        </p:nvSpPr>
        <p:spPr>
          <a:xfrm>
            <a:off x="2699584" y="1575579"/>
            <a:ext cx="36907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75000"/>
                    <a:alpha val="78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2800" b="1" dirty="0" err="1">
                <a:solidFill>
                  <a:schemeClr val="bg1">
                    <a:lumMod val="75000"/>
                    <a:alpha val="78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dec</a:t>
            </a:r>
            <a:r>
              <a:rPr lang="en-US" sz="2800" dirty="0">
                <a:solidFill>
                  <a:schemeClr val="bg1">
                    <a:lumMod val="75000"/>
                    <a:alpha val="78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(a)   </a:t>
            </a:r>
          </a:p>
          <a:p>
            <a:r>
              <a:rPr lang="en-US" sz="2800" dirty="0">
                <a:solidFill>
                  <a:schemeClr val="bg1">
                    <a:lumMod val="75000"/>
                    <a:alpha val="78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if (X &gt;= a)    </a:t>
            </a:r>
          </a:p>
          <a:p>
            <a:r>
              <a:rPr lang="en-US" sz="2800" b="1" dirty="0">
                <a:solidFill>
                  <a:schemeClr val="bg1">
                    <a:lumMod val="75000"/>
                    <a:alpha val="78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log</a:t>
            </a:r>
            <a:r>
              <a:rPr lang="en-US" sz="2800" dirty="0">
                <a:solidFill>
                  <a:schemeClr val="bg1">
                    <a:lumMod val="75000"/>
                    <a:alpha val="78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(a)</a:t>
            </a:r>
            <a:br>
              <a:rPr lang="en-US" sz="2800" dirty="0">
                <a:solidFill>
                  <a:schemeClr val="bg1">
                    <a:lumMod val="75000"/>
                    <a:alpha val="78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800" dirty="0">
                <a:solidFill>
                  <a:schemeClr val="bg1">
                    <a:lumMod val="75000"/>
                    <a:alpha val="78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X := X </a:t>
            </a:r>
            <a:r>
              <a:rPr lang="mr-IN" sz="2800" dirty="0">
                <a:solidFill>
                  <a:schemeClr val="bg1">
                    <a:lumMod val="75000"/>
                    <a:alpha val="78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–</a:t>
            </a:r>
            <a:r>
              <a:rPr lang="en-US" sz="2800" dirty="0">
                <a:solidFill>
                  <a:schemeClr val="bg1">
                    <a:lumMod val="75000"/>
                    <a:alpha val="78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3EDD8391-C7EA-439A-B7D9-0B6B0263BC32}"/>
              </a:ext>
            </a:extLst>
          </p:cNvPr>
          <p:cNvSpPr txBox="1"/>
          <p:nvPr/>
        </p:nvSpPr>
        <p:spPr>
          <a:xfrm>
            <a:off x="2717944" y="3861048"/>
            <a:ext cx="45183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accent6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DAO</a:t>
            </a:r>
            <a:r>
              <a:rPr lang="en-US" sz="2800" dirty="0" err="1">
                <a:solidFill>
                  <a:schemeClr val="accent6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</a:t>
            </a:r>
            <a:r>
              <a:rPr lang="en-US" sz="2800" b="1" dirty="0" err="1" smtClean="0">
                <a:solidFill>
                  <a:schemeClr val="accent6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withdraw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if (shares[</a:t>
            </a:r>
            <a:r>
              <a:rPr lang="en-US" sz="2800" b="1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&gt; 0) {</a:t>
            </a:r>
          </a:p>
          <a:p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8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</a:t>
            </a:r>
            <a:r>
              <a:rPr lang="en-US" sz="28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8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send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(shares[</a:t>
            </a:r>
            <a:r>
              <a:rPr lang="en-US" sz="2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]); </a:t>
            </a:r>
            <a:b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shares[</a:t>
            </a:r>
            <a:r>
              <a:rPr lang="en-US" sz="2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= 0</a:t>
            </a:r>
            <a:endParaRPr lang="en-US" sz="2800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</a:p>
          <a:p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GB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14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Systems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825101" y="2060848"/>
            <a:ext cx="7635331" cy="40324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187623" y="2358826"/>
            <a:ext cx="2774865" cy="2645475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X = 100</a:t>
            </a:r>
          </a:p>
          <a:p>
            <a:endParaRPr lang="en-US" sz="600" b="1" dirty="0">
              <a:solidFill>
                <a:schemeClr val="accent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dec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(a){ </a:t>
            </a: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mr-I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log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(a) </a:t>
            </a:r>
            <a:r>
              <a:rPr lang="mr-I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inc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(b){ </a:t>
            </a: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mr-I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X += b </a:t>
            </a:r>
            <a:r>
              <a:rPr lang="mr-I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endParaRPr lang="en-US" sz="2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019835" y="3440316"/>
            <a:ext cx="2232248" cy="200351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Z 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sz="400" b="1" dirty="0">
              <a:solidFill>
                <a:schemeClr val="accent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log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(b){ 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mr-IN" sz="2200" dirty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Z = b </a:t>
            </a:r>
            <a:r>
              <a:rPr lang="mr-IN" sz="2200" dirty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200" dirty="0"/>
          </a:p>
        </p:txBody>
      </p:sp>
      <p:sp>
        <p:nvSpPr>
          <p:cNvPr id="12" name="Rounded Rectangle 11"/>
          <p:cNvSpPr/>
          <p:nvPr/>
        </p:nvSpPr>
        <p:spPr>
          <a:xfrm>
            <a:off x="4294560" y="4312729"/>
            <a:ext cx="1660942" cy="151216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err="1" smtClean="0"/>
              <a:t>int</a:t>
            </a:r>
            <a:r>
              <a:rPr lang="en-US" sz="2200" dirty="0" smtClean="0"/>
              <a:t> T=0</a:t>
            </a:r>
            <a:br>
              <a:rPr lang="en-US" sz="2200" dirty="0" smtClean="0"/>
            </a:br>
            <a:r>
              <a:rPr lang="en-US" sz="2200" dirty="0" smtClean="0"/>
              <a:t>f(</a:t>
            </a:r>
            <a:r>
              <a:rPr lang="en-US" sz="2200" dirty="0" err="1" smtClean="0"/>
              <a:t>q,e</a:t>
            </a:r>
            <a:r>
              <a:rPr lang="en-US" sz="2200" dirty="0" smtClean="0"/>
              <a:t>) { </a:t>
            </a:r>
            <a:endParaRPr lang="en-US" sz="2200" dirty="0"/>
          </a:p>
          <a:p>
            <a:r>
              <a:rPr lang="en-US" sz="2200" dirty="0" smtClean="0"/>
              <a:t>  </a:t>
            </a:r>
            <a:r>
              <a:rPr lang="mr-IN" sz="2200" dirty="0" smtClean="0"/>
              <a:t>…</a:t>
            </a:r>
            <a:r>
              <a:rPr lang="en-US" sz="2200" dirty="0" smtClean="0"/>
              <a:t> </a:t>
            </a:r>
            <a:r>
              <a:rPr lang="en-US" sz="2200" b="1" dirty="0" smtClean="0"/>
              <a:t>f</a:t>
            </a:r>
            <a:r>
              <a:rPr lang="en-US" sz="2200" dirty="0" smtClean="0"/>
              <a:t>(t, e) </a:t>
            </a:r>
            <a:r>
              <a:rPr lang="mr-IN" sz="2200" dirty="0" smtClean="0"/>
              <a:t>…</a:t>
            </a:r>
            <a:endParaRPr lang="en-US" sz="2200" dirty="0" smtClean="0"/>
          </a:p>
          <a:p>
            <a:r>
              <a:rPr lang="en-US" sz="2200" dirty="0" smtClean="0"/>
              <a:t>}</a:t>
            </a:r>
            <a:endParaRPr lang="en-US" sz="2200" dirty="0"/>
          </a:p>
        </p:txBody>
      </p:sp>
      <p:sp>
        <p:nvSpPr>
          <p:cNvPr id="13" name="Rounded Rectangle 12"/>
          <p:cNvSpPr/>
          <p:nvPr/>
        </p:nvSpPr>
        <p:spPr>
          <a:xfrm>
            <a:off x="1763688" y="5172290"/>
            <a:ext cx="792088" cy="72657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4229198" y="2589622"/>
            <a:ext cx="1316479" cy="129131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‘’’’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3170400" y="5080539"/>
            <a:ext cx="792088" cy="72657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5826766" y="2204864"/>
            <a:ext cx="1116124" cy="108012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43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(Dynamic) </a:t>
            </a:r>
            <a:r>
              <a:rPr lang="en-GB" dirty="0" smtClean="0"/>
              <a:t>ECF</a:t>
            </a:r>
            <a:r>
              <a:rPr lang="en-GB" baseline="-25000" dirty="0" smtClean="0"/>
              <a:t>FS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18591" y="5226128"/>
            <a:ext cx="128913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smtClean="0"/>
              <a:t>𝜋’ = </a:t>
            </a:r>
            <a:endParaRPr lang="en-US" sz="4800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3135213" y="8942089"/>
            <a:ext cx="288000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886531" y="8947647"/>
            <a:ext cx="288000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cxnSpLocks/>
          </p:cNvCxnSpPr>
          <p:nvPr/>
        </p:nvCxnSpPr>
        <p:spPr>
          <a:xfrm>
            <a:off x="3488297" y="9145167"/>
            <a:ext cx="288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2" name="Bent Arrow 21"/>
          <p:cNvSpPr/>
          <p:nvPr/>
        </p:nvSpPr>
        <p:spPr>
          <a:xfrm rot="2996561">
            <a:off x="1847151" y="8517411"/>
            <a:ext cx="554089" cy="362226"/>
          </a:xfrm>
          <a:prstGeom prst="bentArrow">
            <a:avLst>
              <a:gd name="adj1" fmla="val 9773"/>
              <a:gd name="adj2" fmla="val 25000"/>
              <a:gd name="adj3" fmla="val 33022"/>
              <a:gd name="adj4" fmla="val 79887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1858" y="8325544"/>
            <a:ext cx="484358" cy="485165"/>
          </a:xfrm>
          <a:prstGeom prst="rect">
            <a:avLst/>
          </a:prstGeom>
        </p:spPr>
      </p:pic>
      <p:sp>
        <p:nvSpPr>
          <p:cNvPr id="24" name="Bent Arrow 23"/>
          <p:cNvSpPr/>
          <p:nvPr/>
        </p:nvSpPr>
        <p:spPr>
          <a:xfrm rot="487365">
            <a:off x="4322740" y="8565418"/>
            <a:ext cx="554089" cy="362226"/>
          </a:xfrm>
          <a:prstGeom prst="bentArrow">
            <a:avLst>
              <a:gd name="adj1" fmla="val 9773"/>
              <a:gd name="adj2" fmla="val 25000"/>
              <a:gd name="adj3" fmla="val 33022"/>
              <a:gd name="adj4" fmla="val 79887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6309826" y="8947003"/>
            <a:ext cx="288000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1109567" y="2468702"/>
            <a:ext cx="6385901" cy="1074556"/>
            <a:chOff x="395536" y="3789040"/>
            <a:chExt cx="6385901" cy="1074556"/>
          </a:xfrm>
        </p:grpSpPr>
        <p:grpSp>
          <p:nvGrpSpPr>
            <p:cNvPr id="35" name="Group 34"/>
            <p:cNvGrpSpPr/>
            <p:nvPr/>
          </p:nvGrpSpPr>
          <p:grpSpPr>
            <a:xfrm>
              <a:off x="3126160" y="4405585"/>
              <a:ext cx="2571750" cy="417407"/>
              <a:chOff x="2670545" y="2865882"/>
              <a:chExt cx="2571750" cy="417407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>
                <a:off x="3424934" y="3283289"/>
                <a:ext cx="288000" cy="0"/>
              </a:xfrm>
              <a:prstGeom prst="line">
                <a:avLst/>
              </a:prstGeom>
              <a:ln w="3810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2670545" y="2865882"/>
                <a:ext cx="288000" cy="0"/>
              </a:xfrm>
              <a:prstGeom prst="line">
                <a:avLst/>
              </a:prstGeom>
              <a:ln w="3810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4193045" y="2865882"/>
                <a:ext cx="288000" cy="0"/>
              </a:xfrm>
              <a:prstGeom prst="line">
                <a:avLst/>
              </a:prstGeom>
              <a:ln w="3810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4954295" y="2865882"/>
                <a:ext cx="288000" cy="0"/>
              </a:xfrm>
              <a:prstGeom prst="line">
                <a:avLst/>
              </a:prstGeom>
              <a:ln w="3810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>
                <a:cxnSpLocks/>
              </p:cNvCxnSpPr>
              <p:nvPr/>
            </p:nvCxnSpPr>
            <p:spPr>
              <a:xfrm>
                <a:off x="3023629" y="3068960"/>
                <a:ext cx="288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>
                <a:cxnSpLocks/>
              </p:cNvCxnSpPr>
              <p:nvPr/>
            </p:nvCxnSpPr>
            <p:spPr>
              <a:xfrm>
                <a:off x="3795967" y="3068960"/>
                <a:ext cx="288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>
                <a:cxnSpLocks/>
              </p:cNvCxnSpPr>
              <p:nvPr/>
            </p:nvCxnSpPr>
            <p:spPr>
              <a:xfrm>
                <a:off x="4546933" y="3068960"/>
                <a:ext cx="288000" cy="0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36" name="Rectangle 35"/>
            <p:cNvSpPr/>
            <p:nvPr/>
          </p:nvSpPr>
          <p:spPr>
            <a:xfrm>
              <a:off x="395536" y="4032599"/>
              <a:ext cx="1135247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800" dirty="0" smtClean="0"/>
                <a:t>𝜋 = </a:t>
              </a:r>
              <a:endParaRPr lang="en-US" sz="4800" dirty="0"/>
            </a:p>
          </p:txBody>
        </p:sp>
        <p:sp>
          <p:nvSpPr>
            <p:cNvPr id="37" name="Bent Arrow 36"/>
            <p:cNvSpPr/>
            <p:nvPr/>
          </p:nvSpPr>
          <p:spPr>
            <a:xfrm rot="2366301">
              <a:off x="2093732" y="3851786"/>
              <a:ext cx="554089" cy="362226"/>
            </a:xfrm>
            <a:prstGeom prst="bentArrow">
              <a:avLst>
                <a:gd name="adj1" fmla="val 9773"/>
                <a:gd name="adj2" fmla="val 25000"/>
                <a:gd name="adj3" fmla="val 33022"/>
                <a:gd name="adj4" fmla="val 79887"/>
              </a:avLst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8829" y="3789040"/>
              <a:ext cx="484358" cy="485165"/>
            </a:xfrm>
            <a:prstGeom prst="rect">
              <a:avLst/>
            </a:prstGeom>
          </p:spPr>
        </p:pic>
        <p:sp>
          <p:nvSpPr>
            <p:cNvPr id="39" name="Bent Arrow 38"/>
            <p:cNvSpPr/>
            <p:nvPr/>
          </p:nvSpPr>
          <p:spPr>
            <a:xfrm rot="487365">
              <a:off x="6227348" y="3826368"/>
              <a:ext cx="554089" cy="362226"/>
            </a:xfrm>
            <a:prstGeom prst="bentArrow">
              <a:avLst>
                <a:gd name="adj1" fmla="val 9773"/>
                <a:gd name="adj2" fmla="val 25000"/>
                <a:gd name="adj3" fmla="val 33022"/>
                <a:gd name="adj4" fmla="val 79887"/>
              </a:avLst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Rectangle 39"/>
                <p:cNvSpPr/>
                <p:nvPr/>
              </p:nvSpPr>
              <p:spPr>
                <a:xfrm>
                  <a:off x="5658616" y="3830030"/>
                  <a:ext cx="630878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 dirty="0" smtClean="0">
                            <a:latin typeface="Cambria Math" charset="0"/>
                          </a:rPr>
                          <m:t>𝑠</m:t>
                        </m:r>
                        <m:r>
                          <a:rPr lang="en-US" sz="3200" b="0" i="1" baseline="-25000" dirty="0" smtClean="0">
                            <a:latin typeface="Cambria Math" charset="0"/>
                          </a:rPr>
                          <m:t>𝑛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40" name="Rectangle 3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58616" y="3830030"/>
                  <a:ext cx="630878" cy="58477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Rectangle 40"/>
                <p:cNvSpPr/>
                <p:nvPr/>
              </p:nvSpPr>
              <p:spPr>
                <a:xfrm>
                  <a:off x="2549236" y="3789040"/>
                  <a:ext cx="619079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 dirty="0" smtClean="0">
                            <a:latin typeface="Cambria Math" charset="0"/>
                          </a:rPr>
                          <m:t>𝑠</m:t>
                        </m:r>
                        <m:r>
                          <a:rPr lang="en-US" sz="3200" i="1" baseline="-25000" dirty="0">
                            <a:latin typeface="Cambria Math" charset="0"/>
                          </a:rPr>
                          <m:t>0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41" name="Rectangle 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49236" y="3789040"/>
                  <a:ext cx="619079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" name="Group 16"/>
          <p:cNvGrpSpPr/>
          <p:nvPr/>
        </p:nvGrpSpPr>
        <p:grpSpPr>
          <a:xfrm>
            <a:off x="6347885" y="5317091"/>
            <a:ext cx="2524135" cy="731716"/>
            <a:chOff x="6057502" y="5698576"/>
            <a:chExt cx="2524135" cy="731716"/>
          </a:xfrm>
        </p:grpSpPr>
        <p:sp>
          <p:nvSpPr>
            <p:cNvPr id="58" name="Bent Arrow 57"/>
            <p:cNvSpPr/>
            <p:nvPr/>
          </p:nvSpPr>
          <p:spPr>
            <a:xfrm rot="2996561">
              <a:off x="6552795" y="5911892"/>
              <a:ext cx="554089" cy="362226"/>
            </a:xfrm>
            <a:prstGeom prst="bentArrow">
              <a:avLst>
                <a:gd name="adj1" fmla="val 9773"/>
                <a:gd name="adj2" fmla="val 25000"/>
                <a:gd name="adj3" fmla="val 33022"/>
                <a:gd name="adj4" fmla="val 79887"/>
              </a:avLst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57502" y="5787199"/>
              <a:ext cx="484358" cy="485165"/>
            </a:xfrm>
            <a:prstGeom prst="rect">
              <a:avLst/>
            </a:prstGeom>
          </p:spPr>
        </p:pic>
        <p:sp>
          <p:nvSpPr>
            <p:cNvPr id="60" name="Bent Arrow 59"/>
            <p:cNvSpPr/>
            <p:nvPr/>
          </p:nvSpPr>
          <p:spPr>
            <a:xfrm rot="487365">
              <a:off x="8027548" y="5698576"/>
              <a:ext cx="554089" cy="362226"/>
            </a:xfrm>
            <a:prstGeom prst="bentArrow">
              <a:avLst>
                <a:gd name="adj1" fmla="val 9773"/>
                <a:gd name="adj2" fmla="val 25000"/>
                <a:gd name="adj3" fmla="val 33022"/>
                <a:gd name="adj4" fmla="val 79887"/>
              </a:avLst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Rectangle 60"/>
                <p:cNvSpPr/>
                <p:nvPr/>
              </p:nvSpPr>
              <p:spPr>
                <a:xfrm>
                  <a:off x="7471577" y="5795310"/>
                  <a:ext cx="751488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3200" i="1" dirty="0" smtClean="0">
                                <a:latin typeface="Cambria Math" charset="0"/>
                              </a:rPr>
                            </m:ctrlPr>
                          </m:sSubSupPr>
                          <m:e>
                            <m:r>
                              <a:rPr lang="en-US" sz="3200" b="0" i="1" dirty="0" smtClean="0">
                                <a:latin typeface="Cambria Math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3200" b="0" i="1" dirty="0" smtClean="0">
                                <a:latin typeface="Cambria Math" charset="0"/>
                              </a:rPr>
                              <m:t>𝑚</m:t>
                            </m:r>
                          </m:sub>
                          <m:sup>
                            <m:r>
                              <a:rPr lang="en-US" sz="3200" b="0" i="1" dirty="0" smtClean="0">
                                <a:latin typeface="Cambria Math" charset="0"/>
                              </a:rPr>
                              <m:t>′</m:t>
                            </m:r>
                          </m:sup>
                        </m:sSubSup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1" name="Rectangle 6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71577" y="5795310"/>
                  <a:ext cx="751488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8" name="Straight Connector 67"/>
            <p:cNvCxnSpPr/>
            <p:nvPr/>
          </p:nvCxnSpPr>
          <p:spPr>
            <a:xfrm>
              <a:off x="7236328" y="6430292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656742" y="5390562"/>
            <a:ext cx="3215024" cy="828106"/>
            <a:chOff x="2365924" y="5805264"/>
            <a:chExt cx="3215024" cy="82810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Rectangle 24"/>
                <p:cNvSpPr/>
                <p:nvPr/>
              </p:nvSpPr>
              <p:spPr>
                <a:xfrm>
                  <a:off x="3347864" y="5805264"/>
                  <a:ext cx="6469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3200" i="1" dirty="0" smtClean="0">
                                <a:latin typeface="Cambria Math" charset="0"/>
                              </a:rPr>
                            </m:ctrlPr>
                          </m:sSubSupPr>
                          <m:e>
                            <m:r>
                              <a:rPr lang="en-US" sz="3200" b="0" i="1" dirty="0" smtClean="0">
                                <a:latin typeface="Cambria Math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3200" b="0" i="1" dirty="0" smtClean="0">
                                <a:latin typeface="Cambria Math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sz="3200" b="0" i="1" dirty="0" smtClean="0">
                                <a:latin typeface="Cambria Math" charset="0"/>
                              </a:rPr>
                              <m:t>′</m:t>
                            </m:r>
                          </m:sup>
                        </m:sSubSup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25" name="Rectangle 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47864" y="5805264"/>
                  <a:ext cx="646972" cy="584775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6" name="Straight Connector 65"/>
            <p:cNvCxnSpPr/>
            <p:nvPr/>
          </p:nvCxnSpPr>
          <p:spPr>
            <a:xfrm>
              <a:off x="3933255" y="6430292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4644008" y="6430292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cxnSpLocks/>
            </p:cNvCxnSpPr>
            <p:nvPr/>
          </p:nvCxnSpPr>
          <p:spPr>
            <a:xfrm>
              <a:off x="4286339" y="6633370"/>
              <a:ext cx="288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sp>
          <p:nvSpPr>
            <p:cNvPr id="56" name="Bent Arrow 55"/>
            <p:cNvSpPr/>
            <p:nvPr/>
          </p:nvSpPr>
          <p:spPr>
            <a:xfrm rot="2366301">
              <a:off x="2900827" y="5876493"/>
              <a:ext cx="554089" cy="362226"/>
            </a:xfrm>
            <a:prstGeom prst="bentArrow">
              <a:avLst>
                <a:gd name="adj1" fmla="val 9773"/>
                <a:gd name="adj2" fmla="val 25000"/>
                <a:gd name="adj3" fmla="val 33022"/>
                <a:gd name="adj4" fmla="val 79887"/>
              </a:avLst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65924" y="5813747"/>
              <a:ext cx="484358" cy="485165"/>
            </a:xfrm>
            <a:prstGeom prst="rect">
              <a:avLst/>
            </a:prstGeom>
          </p:spPr>
        </p:pic>
        <p:sp>
          <p:nvSpPr>
            <p:cNvPr id="72" name="Bent Arrow 71"/>
            <p:cNvSpPr/>
            <p:nvPr/>
          </p:nvSpPr>
          <p:spPr>
            <a:xfrm rot="487365">
              <a:off x="5026859" y="5842592"/>
              <a:ext cx="554089" cy="362226"/>
            </a:xfrm>
            <a:prstGeom prst="bentArrow">
              <a:avLst>
                <a:gd name="adj1" fmla="val 9773"/>
                <a:gd name="adj2" fmla="val 25000"/>
                <a:gd name="adj3" fmla="val 33022"/>
                <a:gd name="adj4" fmla="val 79887"/>
              </a:avLst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191556" y="4509120"/>
            <a:ext cx="14546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880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…</a:t>
            </a:r>
            <a:endParaRPr lang="en-US" sz="8800" dirty="0">
              <a:solidFill>
                <a:schemeClr val="accent6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/>
              <p:cNvSpPr/>
              <p:nvPr/>
            </p:nvSpPr>
            <p:spPr>
              <a:xfrm>
                <a:off x="1353279" y="6189524"/>
                <a:ext cx="203741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3200" i="1" dirty="0">
                            <a:latin typeface="Cambria Math" charset="0"/>
                          </a:rPr>
                          <m:t>𝑠</m:t>
                        </m:r>
                        <m:r>
                          <a:rPr lang="en-US" sz="3200" i="1" baseline="-25000" dirty="0">
                            <a:latin typeface="Cambria Math" charset="0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en-US" sz="3200" dirty="0"/>
                          <m:t>|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charset="0"/>
                          </a:rPr>
                          <m:t>𝑂</m:t>
                        </m:r>
                      </m:sub>
                    </m:sSub>
                  </m:oMath>
                </a14:m>
                <a:r>
                  <a:rPr lang="en-US" sz="3200" dirty="0" smtClean="0"/>
                  <a:t>=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>
                            <a:latin typeface="Cambria Math" charset="0"/>
                          </a:rPr>
                        </m:ctrlPr>
                      </m:sSubPr>
                      <m:e>
                        <m:sSubSup>
                          <m:sSubSupPr>
                            <m:ctrlPr>
                              <a:rPr lang="en-US" sz="3200" i="1" dirty="0" smtClean="0">
                                <a:latin typeface="Cambria Math" charset="0"/>
                              </a:rPr>
                            </m:ctrlPr>
                          </m:sSubSupPr>
                          <m:e>
                            <m:r>
                              <a:rPr lang="en-US" sz="3200" b="0" i="1" dirty="0" smtClean="0">
                                <a:latin typeface="Cambria Math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3200" b="0" i="1" dirty="0" smtClean="0">
                                <a:latin typeface="Cambria Math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sz="3200" b="0" i="1" dirty="0" smtClean="0">
                                <a:latin typeface="Cambria Math" charset="0"/>
                              </a:rPr>
                              <m:t>′</m:t>
                            </m:r>
                          </m:sup>
                        </m:sSubSup>
                        <m:r>
                          <m:rPr>
                            <m:nor/>
                          </m:rPr>
                          <a:rPr lang="en-US" sz="3200" dirty="0"/>
                          <m:t>|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charset="0"/>
                          </a:rPr>
                          <m:t>𝑂</m:t>
                        </m:r>
                      </m:sub>
                    </m:sSub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3279" y="6189524"/>
                <a:ext cx="2037417" cy="584775"/>
              </a:xfrm>
              <a:prstGeom prst="rect">
                <a:avLst/>
              </a:prstGeom>
              <a:blipFill rotWithShape="0">
                <a:blip r:embed="rId7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/>
              <p:cNvSpPr/>
              <p:nvPr/>
            </p:nvSpPr>
            <p:spPr>
              <a:xfrm>
                <a:off x="6876256" y="6154826"/>
                <a:ext cx="214674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3200" i="1" dirty="0">
                            <a:latin typeface="Cambria Math" charset="0"/>
                          </a:rPr>
                          <m:t>𝑠</m:t>
                        </m:r>
                        <m:r>
                          <a:rPr lang="en-US" sz="3200" b="0" i="1" baseline="-25000" dirty="0" smtClean="0">
                            <a:latin typeface="Cambria Math" charset="0"/>
                          </a:rPr>
                          <m:t>𝑛</m:t>
                        </m:r>
                        <m:r>
                          <m:rPr>
                            <m:nor/>
                          </m:rPr>
                          <a:rPr lang="en-US" sz="3200" dirty="0"/>
                          <m:t>|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charset="0"/>
                          </a:rPr>
                          <m:t>𝑂</m:t>
                        </m:r>
                      </m:sub>
                    </m:sSub>
                  </m:oMath>
                </a14:m>
                <a:r>
                  <a:rPr lang="en-US" sz="3200" dirty="0" smtClean="0"/>
                  <a:t>=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>
                            <a:latin typeface="Cambria Math" charset="0"/>
                          </a:rPr>
                        </m:ctrlPr>
                      </m:sSubPr>
                      <m:e>
                        <m:sSubSup>
                          <m:sSubSupPr>
                            <m:ctrlPr>
                              <a:rPr lang="en-US" sz="3200" i="1" dirty="0" smtClean="0">
                                <a:latin typeface="Cambria Math" charset="0"/>
                              </a:rPr>
                            </m:ctrlPr>
                          </m:sSubSupPr>
                          <m:e>
                            <m:r>
                              <a:rPr lang="en-US" sz="3200" b="0" i="1" dirty="0" smtClean="0">
                                <a:latin typeface="Cambria Math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3200" b="0" i="1" dirty="0" smtClean="0">
                                <a:latin typeface="Cambria Math" charset="0"/>
                              </a:rPr>
                              <m:t>𝑚</m:t>
                            </m:r>
                          </m:sub>
                          <m:sup>
                            <m:r>
                              <a:rPr lang="en-US" sz="3200" b="0" i="1" dirty="0" smtClean="0">
                                <a:latin typeface="Cambria Math" charset="0"/>
                              </a:rPr>
                              <m:t>′</m:t>
                            </m:r>
                          </m:sup>
                        </m:sSubSup>
                        <m:r>
                          <m:rPr>
                            <m:nor/>
                          </m:rPr>
                          <a:rPr lang="en-US" sz="3200" dirty="0"/>
                          <m:t>|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charset="0"/>
                          </a:rPr>
                          <m:t>𝑂</m:t>
                        </m:r>
                      </m:sub>
                    </m:sSub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74" name="Rectangle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6154826"/>
                <a:ext cx="2146742" cy="584775"/>
              </a:xfrm>
              <a:prstGeom prst="rect">
                <a:avLst/>
              </a:prstGeom>
              <a:blipFill rotWithShape="0">
                <a:blip r:embed="rId8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Content Placeholder 5"/>
          <p:cNvSpPr txBox="1">
            <a:spLocks/>
          </p:cNvSpPr>
          <p:nvPr/>
        </p:nvSpPr>
        <p:spPr>
          <a:xfrm>
            <a:off x="472671" y="1620988"/>
            <a:ext cx="9211897" cy="19520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i="1" dirty="0"/>
              <a:t>complete</a:t>
            </a:r>
            <a:r>
              <a:rPr lang="en-US" dirty="0"/>
              <a:t> </a:t>
            </a:r>
            <a:r>
              <a:rPr lang="en-US" i="1" dirty="0"/>
              <a:t>execution</a:t>
            </a:r>
            <a:r>
              <a:rPr lang="en-US" dirty="0"/>
              <a:t> 𝜋 is </a:t>
            </a:r>
            <a:r>
              <a:rPr lang="en-US" b="1" i="1" dirty="0">
                <a:solidFill>
                  <a:schemeClr val="accent6">
                    <a:lumMod val="75000"/>
                    <a:lumOff val="25000"/>
                  </a:schemeClr>
                </a:solidFill>
              </a:rPr>
              <a:t>ECF</a:t>
            </a:r>
            <a:r>
              <a:rPr lang="en-US" b="1" i="1" baseline="-25000" dirty="0">
                <a:solidFill>
                  <a:schemeClr val="accent6">
                    <a:lumMod val="75000"/>
                    <a:lumOff val="25000"/>
                  </a:schemeClr>
                </a:solidFill>
              </a:rPr>
              <a:t>FS</a:t>
            </a:r>
            <a:r>
              <a:rPr lang="en-US" b="1" i="1" dirty="0">
                <a:solidFill>
                  <a:schemeClr val="accent6">
                    <a:lumMod val="75000"/>
                    <a:lumOff val="25000"/>
                  </a:schemeClr>
                </a:solidFill>
              </a:rPr>
              <a:t> for an object </a:t>
            </a:r>
            <a:r>
              <a:rPr lang="en-US" i="1" dirty="0">
                <a:solidFill>
                  <a:schemeClr val="accent6">
                    <a:lumMod val="75000"/>
                    <a:lumOff val="25000"/>
                  </a:schemeClr>
                </a:solidFill>
              </a:rPr>
              <a:t>O</a:t>
            </a:r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49" name="Content Placeholder 5"/>
          <p:cNvSpPr txBox="1">
            <a:spLocks/>
          </p:cNvSpPr>
          <p:nvPr/>
        </p:nvSpPr>
        <p:spPr>
          <a:xfrm>
            <a:off x="60928" y="3977075"/>
            <a:ext cx="9211897" cy="19520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if ∃𝜋 ‘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2815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(Dynamic) </a:t>
            </a:r>
            <a:r>
              <a:rPr lang="en-GB" dirty="0" smtClean="0"/>
              <a:t>ECF</a:t>
            </a:r>
            <a:r>
              <a:rPr lang="en-GB" baseline="-25000" dirty="0" smtClean="0"/>
              <a:t>FS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18591" y="5226128"/>
            <a:ext cx="128913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smtClean="0"/>
              <a:t>𝜋’ = </a:t>
            </a:r>
            <a:endParaRPr lang="en-US" sz="4800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3135213" y="8942089"/>
            <a:ext cx="288000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886531" y="8947647"/>
            <a:ext cx="288000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cxnSpLocks/>
          </p:cNvCxnSpPr>
          <p:nvPr/>
        </p:nvCxnSpPr>
        <p:spPr>
          <a:xfrm>
            <a:off x="3488297" y="9145167"/>
            <a:ext cx="288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2" name="Bent Arrow 21"/>
          <p:cNvSpPr/>
          <p:nvPr/>
        </p:nvSpPr>
        <p:spPr>
          <a:xfrm rot="2996561">
            <a:off x="1847151" y="8517411"/>
            <a:ext cx="554089" cy="362226"/>
          </a:xfrm>
          <a:prstGeom prst="bentArrow">
            <a:avLst>
              <a:gd name="adj1" fmla="val 9773"/>
              <a:gd name="adj2" fmla="val 25000"/>
              <a:gd name="adj3" fmla="val 33022"/>
              <a:gd name="adj4" fmla="val 79887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1858" y="8325544"/>
            <a:ext cx="484358" cy="485165"/>
          </a:xfrm>
          <a:prstGeom prst="rect">
            <a:avLst/>
          </a:prstGeom>
        </p:spPr>
      </p:pic>
      <p:sp>
        <p:nvSpPr>
          <p:cNvPr id="24" name="Bent Arrow 23"/>
          <p:cNvSpPr/>
          <p:nvPr/>
        </p:nvSpPr>
        <p:spPr>
          <a:xfrm rot="487365">
            <a:off x="4322740" y="8565418"/>
            <a:ext cx="554089" cy="362226"/>
          </a:xfrm>
          <a:prstGeom prst="bentArrow">
            <a:avLst>
              <a:gd name="adj1" fmla="val 9773"/>
              <a:gd name="adj2" fmla="val 25000"/>
              <a:gd name="adj3" fmla="val 33022"/>
              <a:gd name="adj4" fmla="val 79887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6309826" y="8947003"/>
            <a:ext cx="288000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1109567" y="2468702"/>
            <a:ext cx="6385901" cy="1074556"/>
            <a:chOff x="395536" y="3789040"/>
            <a:chExt cx="6385901" cy="1074556"/>
          </a:xfrm>
        </p:grpSpPr>
        <p:grpSp>
          <p:nvGrpSpPr>
            <p:cNvPr id="35" name="Group 34"/>
            <p:cNvGrpSpPr/>
            <p:nvPr/>
          </p:nvGrpSpPr>
          <p:grpSpPr>
            <a:xfrm>
              <a:off x="3126160" y="4405585"/>
              <a:ext cx="2571750" cy="417407"/>
              <a:chOff x="2670545" y="2865882"/>
              <a:chExt cx="2571750" cy="417407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>
                <a:off x="3424934" y="3283289"/>
                <a:ext cx="288000" cy="0"/>
              </a:xfrm>
              <a:prstGeom prst="line">
                <a:avLst/>
              </a:prstGeom>
              <a:ln w="3810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2670545" y="2865882"/>
                <a:ext cx="288000" cy="0"/>
              </a:xfrm>
              <a:prstGeom prst="line">
                <a:avLst/>
              </a:prstGeom>
              <a:ln w="3810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4193045" y="2865882"/>
                <a:ext cx="288000" cy="0"/>
              </a:xfrm>
              <a:prstGeom prst="line">
                <a:avLst/>
              </a:prstGeom>
              <a:ln w="3810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4954295" y="2865882"/>
                <a:ext cx="288000" cy="0"/>
              </a:xfrm>
              <a:prstGeom prst="line">
                <a:avLst/>
              </a:prstGeom>
              <a:ln w="3810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>
                <a:cxnSpLocks/>
              </p:cNvCxnSpPr>
              <p:nvPr/>
            </p:nvCxnSpPr>
            <p:spPr>
              <a:xfrm>
                <a:off x="3023629" y="3068960"/>
                <a:ext cx="288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>
                <a:cxnSpLocks/>
              </p:cNvCxnSpPr>
              <p:nvPr/>
            </p:nvCxnSpPr>
            <p:spPr>
              <a:xfrm>
                <a:off x="3795967" y="3068960"/>
                <a:ext cx="288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>
                <a:cxnSpLocks/>
              </p:cNvCxnSpPr>
              <p:nvPr/>
            </p:nvCxnSpPr>
            <p:spPr>
              <a:xfrm>
                <a:off x="4546933" y="3068960"/>
                <a:ext cx="288000" cy="0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36" name="Rectangle 35"/>
            <p:cNvSpPr/>
            <p:nvPr/>
          </p:nvSpPr>
          <p:spPr>
            <a:xfrm>
              <a:off x="395536" y="4032599"/>
              <a:ext cx="1135247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800" dirty="0" smtClean="0"/>
                <a:t>𝜋 = </a:t>
              </a:r>
              <a:endParaRPr lang="en-US" sz="4800" dirty="0"/>
            </a:p>
          </p:txBody>
        </p:sp>
        <p:sp>
          <p:nvSpPr>
            <p:cNvPr id="37" name="Bent Arrow 36"/>
            <p:cNvSpPr/>
            <p:nvPr/>
          </p:nvSpPr>
          <p:spPr>
            <a:xfrm rot="2366301">
              <a:off x="2093732" y="3851786"/>
              <a:ext cx="554089" cy="362226"/>
            </a:xfrm>
            <a:prstGeom prst="bentArrow">
              <a:avLst>
                <a:gd name="adj1" fmla="val 9773"/>
                <a:gd name="adj2" fmla="val 25000"/>
                <a:gd name="adj3" fmla="val 33022"/>
                <a:gd name="adj4" fmla="val 79887"/>
              </a:avLst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8829" y="3789040"/>
              <a:ext cx="484358" cy="485165"/>
            </a:xfrm>
            <a:prstGeom prst="rect">
              <a:avLst/>
            </a:prstGeom>
          </p:spPr>
        </p:pic>
        <p:sp>
          <p:nvSpPr>
            <p:cNvPr id="39" name="Bent Arrow 38"/>
            <p:cNvSpPr/>
            <p:nvPr/>
          </p:nvSpPr>
          <p:spPr>
            <a:xfrm rot="487365">
              <a:off x="6227348" y="3826368"/>
              <a:ext cx="554089" cy="362226"/>
            </a:xfrm>
            <a:prstGeom prst="bentArrow">
              <a:avLst>
                <a:gd name="adj1" fmla="val 9773"/>
                <a:gd name="adj2" fmla="val 25000"/>
                <a:gd name="adj3" fmla="val 33022"/>
                <a:gd name="adj4" fmla="val 79887"/>
              </a:avLst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Rectangle 39"/>
                <p:cNvSpPr/>
                <p:nvPr/>
              </p:nvSpPr>
              <p:spPr>
                <a:xfrm>
                  <a:off x="5658616" y="3830030"/>
                  <a:ext cx="630878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 dirty="0" smtClean="0">
                            <a:latin typeface="Cambria Math" charset="0"/>
                          </a:rPr>
                          <m:t>𝑠</m:t>
                        </m:r>
                        <m:r>
                          <a:rPr lang="en-US" sz="3200" b="0" i="1" baseline="-25000" dirty="0" smtClean="0">
                            <a:latin typeface="Cambria Math" charset="0"/>
                          </a:rPr>
                          <m:t>𝑛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40" name="Rectangle 3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58616" y="3830030"/>
                  <a:ext cx="630878" cy="58477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Rectangle 40"/>
                <p:cNvSpPr/>
                <p:nvPr/>
              </p:nvSpPr>
              <p:spPr>
                <a:xfrm>
                  <a:off x="2549236" y="3789040"/>
                  <a:ext cx="619079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 dirty="0" smtClean="0">
                            <a:latin typeface="Cambria Math" charset="0"/>
                          </a:rPr>
                          <m:t>𝑠</m:t>
                        </m:r>
                        <m:r>
                          <a:rPr lang="en-US" sz="3200" i="1" baseline="-25000" dirty="0">
                            <a:latin typeface="Cambria Math" charset="0"/>
                          </a:rPr>
                          <m:t>0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41" name="Rectangle 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49236" y="3789040"/>
                  <a:ext cx="619079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" name="Group 16"/>
          <p:cNvGrpSpPr/>
          <p:nvPr/>
        </p:nvGrpSpPr>
        <p:grpSpPr>
          <a:xfrm>
            <a:off x="6347885" y="5317091"/>
            <a:ext cx="2524135" cy="731716"/>
            <a:chOff x="6057502" y="5698576"/>
            <a:chExt cx="2524135" cy="731716"/>
          </a:xfrm>
        </p:grpSpPr>
        <p:sp>
          <p:nvSpPr>
            <p:cNvPr id="58" name="Bent Arrow 57"/>
            <p:cNvSpPr/>
            <p:nvPr/>
          </p:nvSpPr>
          <p:spPr>
            <a:xfrm rot="2996561">
              <a:off x="6552795" y="5911892"/>
              <a:ext cx="554089" cy="362226"/>
            </a:xfrm>
            <a:prstGeom prst="bentArrow">
              <a:avLst>
                <a:gd name="adj1" fmla="val 9773"/>
                <a:gd name="adj2" fmla="val 25000"/>
                <a:gd name="adj3" fmla="val 33022"/>
                <a:gd name="adj4" fmla="val 79887"/>
              </a:avLst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57502" y="5787199"/>
              <a:ext cx="484358" cy="485165"/>
            </a:xfrm>
            <a:prstGeom prst="rect">
              <a:avLst/>
            </a:prstGeom>
          </p:spPr>
        </p:pic>
        <p:sp>
          <p:nvSpPr>
            <p:cNvPr id="60" name="Bent Arrow 59"/>
            <p:cNvSpPr/>
            <p:nvPr/>
          </p:nvSpPr>
          <p:spPr>
            <a:xfrm rot="487365">
              <a:off x="8027548" y="5698576"/>
              <a:ext cx="554089" cy="362226"/>
            </a:xfrm>
            <a:prstGeom prst="bentArrow">
              <a:avLst>
                <a:gd name="adj1" fmla="val 9773"/>
                <a:gd name="adj2" fmla="val 25000"/>
                <a:gd name="adj3" fmla="val 33022"/>
                <a:gd name="adj4" fmla="val 79887"/>
              </a:avLst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Rectangle 60"/>
                <p:cNvSpPr/>
                <p:nvPr/>
              </p:nvSpPr>
              <p:spPr>
                <a:xfrm>
                  <a:off x="7471577" y="5795310"/>
                  <a:ext cx="751488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3200" i="1" dirty="0" smtClean="0">
                                <a:latin typeface="Cambria Math" charset="0"/>
                              </a:rPr>
                            </m:ctrlPr>
                          </m:sSubSupPr>
                          <m:e>
                            <m:r>
                              <a:rPr lang="en-US" sz="3200" b="0" i="1" dirty="0" smtClean="0">
                                <a:latin typeface="Cambria Math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3200" b="0" i="1" dirty="0" smtClean="0">
                                <a:latin typeface="Cambria Math" charset="0"/>
                              </a:rPr>
                              <m:t>𝑚</m:t>
                            </m:r>
                          </m:sub>
                          <m:sup>
                            <m:r>
                              <a:rPr lang="en-US" sz="3200" b="0" i="1" dirty="0" smtClean="0">
                                <a:latin typeface="Cambria Math" charset="0"/>
                              </a:rPr>
                              <m:t>′</m:t>
                            </m:r>
                          </m:sup>
                        </m:sSubSup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1" name="Rectangle 6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71577" y="5795310"/>
                  <a:ext cx="751488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8" name="Straight Connector 67"/>
            <p:cNvCxnSpPr/>
            <p:nvPr/>
          </p:nvCxnSpPr>
          <p:spPr>
            <a:xfrm>
              <a:off x="7236328" y="6430292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656742" y="5390562"/>
            <a:ext cx="3215024" cy="828106"/>
            <a:chOff x="2365924" y="5805264"/>
            <a:chExt cx="3215024" cy="82810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Rectangle 24"/>
                <p:cNvSpPr/>
                <p:nvPr/>
              </p:nvSpPr>
              <p:spPr>
                <a:xfrm>
                  <a:off x="3347864" y="5805264"/>
                  <a:ext cx="64697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3200" i="1" dirty="0" smtClean="0">
                                <a:latin typeface="Cambria Math" charset="0"/>
                              </a:rPr>
                            </m:ctrlPr>
                          </m:sSubSupPr>
                          <m:e>
                            <m:r>
                              <a:rPr lang="en-US" sz="3200" b="0" i="1" dirty="0" smtClean="0">
                                <a:latin typeface="Cambria Math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3200" b="0" i="1" dirty="0" smtClean="0">
                                <a:latin typeface="Cambria Math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sz="3200" b="0" i="1" dirty="0" smtClean="0">
                                <a:latin typeface="Cambria Math" charset="0"/>
                              </a:rPr>
                              <m:t>′</m:t>
                            </m:r>
                          </m:sup>
                        </m:sSubSup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25" name="Rectangle 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47864" y="5805264"/>
                  <a:ext cx="646972" cy="584775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6" name="Straight Connector 65"/>
            <p:cNvCxnSpPr/>
            <p:nvPr/>
          </p:nvCxnSpPr>
          <p:spPr>
            <a:xfrm>
              <a:off x="3933255" y="6430292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4644008" y="6430292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cxnSpLocks/>
            </p:cNvCxnSpPr>
            <p:nvPr/>
          </p:nvCxnSpPr>
          <p:spPr>
            <a:xfrm>
              <a:off x="4286339" y="6633370"/>
              <a:ext cx="288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sp>
          <p:nvSpPr>
            <p:cNvPr id="56" name="Bent Arrow 55"/>
            <p:cNvSpPr/>
            <p:nvPr/>
          </p:nvSpPr>
          <p:spPr>
            <a:xfrm rot="2366301">
              <a:off x="2900827" y="5876493"/>
              <a:ext cx="554089" cy="362226"/>
            </a:xfrm>
            <a:prstGeom prst="bentArrow">
              <a:avLst>
                <a:gd name="adj1" fmla="val 9773"/>
                <a:gd name="adj2" fmla="val 25000"/>
                <a:gd name="adj3" fmla="val 33022"/>
                <a:gd name="adj4" fmla="val 79887"/>
              </a:avLst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65924" y="5813747"/>
              <a:ext cx="484358" cy="485165"/>
            </a:xfrm>
            <a:prstGeom prst="rect">
              <a:avLst/>
            </a:prstGeom>
          </p:spPr>
        </p:pic>
        <p:sp>
          <p:nvSpPr>
            <p:cNvPr id="72" name="Bent Arrow 71"/>
            <p:cNvSpPr/>
            <p:nvPr/>
          </p:nvSpPr>
          <p:spPr>
            <a:xfrm rot="487365">
              <a:off x="5026859" y="5842592"/>
              <a:ext cx="554089" cy="362226"/>
            </a:xfrm>
            <a:prstGeom prst="bentArrow">
              <a:avLst>
                <a:gd name="adj1" fmla="val 9773"/>
                <a:gd name="adj2" fmla="val 25000"/>
                <a:gd name="adj3" fmla="val 33022"/>
                <a:gd name="adj4" fmla="val 79887"/>
              </a:avLst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191556" y="4509120"/>
            <a:ext cx="14546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880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…</a:t>
            </a:r>
            <a:endParaRPr lang="en-US" sz="8800" dirty="0">
              <a:solidFill>
                <a:schemeClr val="accent6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/>
              <p:cNvSpPr/>
              <p:nvPr/>
            </p:nvSpPr>
            <p:spPr>
              <a:xfrm>
                <a:off x="1353279" y="6189524"/>
                <a:ext cx="203741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3200" i="1" dirty="0">
                            <a:latin typeface="Cambria Math" charset="0"/>
                          </a:rPr>
                          <m:t>𝑠</m:t>
                        </m:r>
                        <m:r>
                          <a:rPr lang="en-US" sz="3200" i="1" baseline="-25000" dirty="0">
                            <a:latin typeface="Cambria Math" charset="0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en-US" sz="3200" dirty="0"/>
                          <m:t>|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charset="0"/>
                          </a:rPr>
                          <m:t>𝑂</m:t>
                        </m:r>
                      </m:sub>
                    </m:sSub>
                  </m:oMath>
                </a14:m>
                <a:r>
                  <a:rPr lang="en-US" sz="3200" dirty="0" smtClean="0"/>
                  <a:t>=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>
                            <a:latin typeface="Cambria Math" charset="0"/>
                          </a:rPr>
                        </m:ctrlPr>
                      </m:sSubPr>
                      <m:e>
                        <m:sSubSup>
                          <m:sSubSupPr>
                            <m:ctrlPr>
                              <a:rPr lang="en-US" sz="3200" i="1" dirty="0" smtClean="0">
                                <a:latin typeface="Cambria Math" charset="0"/>
                              </a:rPr>
                            </m:ctrlPr>
                          </m:sSubSupPr>
                          <m:e>
                            <m:r>
                              <a:rPr lang="en-US" sz="3200" b="0" i="1" dirty="0" smtClean="0">
                                <a:latin typeface="Cambria Math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3200" b="0" i="1" dirty="0" smtClean="0">
                                <a:latin typeface="Cambria Math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sz="3200" b="0" i="1" dirty="0" smtClean="0">
                                <a:latin typeface="Cambria Math" charset="0"/>
                              </a:rPr>
                              <m:t>′</m:t>
                            </m:r>
                          </m:sup>
                        </m:sSubSup>
                        <m:r>
                          <m:rPr>
                            <m:nor/>
                          </m:rPr>
                          <a:rPr lang="en-US" sz="3200" dirty="0"/>
                          <m:t>|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charset="0"/>
                          </a:rPr>
                          <m:t>𝑂</m:t>
                        </m:r>
                      </m:sub>
                    </m:sSub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3279" y="6189524"/>
                <a:ext cx="2037417" cy="584775"/>
              </a:xfrm>
              <a:prstGeom prst="rect">
                <a:avLst/>
              </a:prstGeom>
              <a:blipFill rotWithShape="0">
                <a:blip r:embed="rId7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/>
              <p:cNvSpPr/>
              <p:nvPr/>
            </p:nvSpPr>
            <p:spPr>
              <a:xfrm>
                <a:off x="6876256" y="6154826"/>
                <a:ext cx="214674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3200" i="1" dirty="0">
                            <a:latin typeface="Cambria Math" charset="0"/>
                          </a:rPr>
                          <m:t>𝑠</m:t>
                        </m:r>
                        <m:r>
                          <a:rPr lang="en-US" sz="3200" b="0" i="1" baseline="-25000" dirty="0" smtClean="0">
                            <a:latin typeface="Cambria Math" charset="0"/>
                          </a:rPr>
                          <m:t>𝑛</m:t>
                        </m:r>
                        <m:r>
                          <m:rPr>
                            <m:nor/>
                          </m:rPr>
                          <a:rPr lang="en-US" sz="3200" dirty="0"/>
                          <m:t>|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charset="0"/>
                          </a:rPr>
                          <m:t>𝑂</m:t>
                        </m:r>
                      </m:sub>
                    </m:sSub>
                  </m:oMath>
                </a14:m>
                <a:r>
                  <a:rPr lang="en-US" sz="3200" dirty="0" smtClean="0"/>
                  <a:t>=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>
                            <a:latin typeface="Cambria Math" charset="0"/>
                          </a:rPr>
                        </m:ctrlPr>
                      </m:sSubPr>
                      <m:e>
                        <m:sSubSup>
                          <m:sSubSupPr>
                            <m:ctrlPr>
                              <a:rPr lang="en-US" sz="3200" i="1" dirty="0" smtClean="0">
                                <a:latin typeface="Cambria Math" charset="0"/>
                              </a:rPr>
                            </m:ctrlPr>
                          </m:sSubSupPr>
                          <m:e>
                            <m:r>
                              <a:rPr lang="en-US" sz="3200" b="0" i="1" dirty="0" smtClean="0">
                                <a:latin typeface="Cambria Math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3200" b="0" i="1" dirty="0" smtClean="0">
                                <a:latin typeface="Cambria Math" charset="0"/>
                              </a:rPr>
                              <m:t>𝑚</m:t>
                            </m:r>
                          </m:sub>
                          <m:sup>
                            <m:r>
                              <a:rPr lang="en-US" sz="3200" b="0" i="1" dirty="0" smtClean="0">
                                <a:latin typeface="Cambria Math" charset="0"/>
                              </a:rPr>
                              <m:t>′</m:t>
                            </m:r>
                          </m:sup>
                        </m:sSubSup>
                        <m:r>
                          <m:rPr>
                            <m:nor/>
                          </m:rPr>
                          <a:rPr lang="en-US" sz="3200" dirty="0"/>
                          <m:t>|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charset="0"/>
                          </a:rPr>
                          <m:t>𝑂</m:t>
                        </m:r>
                      </m:sub>
                    </m:sSub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74" name="Rectangle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6154826"/>
                <a:ext cx="2146742" cy="584775"/>
              </a:xfrm>
              <a:prstGeom prst="rect">
                <a:avLst/>
              </a:prstGeom>
              <a:blipFill rotWithShape="0">
                <a:blip r:embed="rId8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Content Placeholder 5"/>
          <p:cNvSpPr txBox="1">
            <a:spLocks/>
          </p:cNvSpPr>
          <p:nvPr/>
        </p:nvSpPr>
        <p:spPr>
          <a:xfrm>
            <a:off x="472671" y="1620988"/>
            <a:ext cx="9211897" cy="19520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i="1" dirty="0"/>
              <a:t>complete</a:t>
            </a:r>
            <a:r>
              <a:rPr lang="en-US" dirty="0"/>
              <a:t> </a:t>
            </a:r>
            <a:r>
              <a:rPr lang="en-US" i="1" dirty="0"/>
              <a:t>execution</a:t>
            </a:r>
            <a:r>
              <a:rPr lang="en-US" dirty="0"/>
              <a:t> 𝜋 is </a:t>
            </a:r>
            <a:r>
              <a:rPr lang="en-US" b="1" i="1" dirty="0">
                <a:solidFill>
                  <a:schemeClr val="accent6">
                    <a:lumMod val="75000"/>
                    <a:lumOff val="25000"/>
                  </a:schemeClr>
                </a:solidFill>
              </a:rPr>
              <a:t>ECF</a:t>
            </a:r>
            <a:r>
              <a:rPr lang="en-US" b="1" i="1" baseline="-25000" dirty="0">
                <a:solidFill>
                  <a:schemeClr val="accent6">
                    <a:lumMod val="75000"/>
                    <a:lumOff val="25000"/>
                  </a:schemeClr>
                </a:solidFill>
              </a:rPr>
              <a:t>FS</a:t>
            </a:r>
            <a:r>
              <a:rPr lang="en-US" b="1" i="1" dirty="0">
                <a:solidFill>
                  <a:schemeClr val="accent6">
                    <a:lumMod val="75000"/>
                    <a:lumOff val="25000"/>
                  </a:schemeClr>
                </a:solidFill>
              </a:rPr>
              <a:t> for an object </a:t>
            </a:r>
            <a:r>
              <a:rPr lang="en-US" i="1" dirty="0">
                <a:solidFill>
                  <a:schemeClr val="accent6">
                    <a:lumMod val="75000"/>
                    <a:lumOff val="25000"/>
                  </a:schemeClr>
                </a:solidFill>
              </a:rPr>
              <a:t>O</a:t>
            </a:r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49" name="Content Placeholder 5"/>
          <p:cNvSpPr txBox="1">
            <a:spLocks/>
          </p:cNvSpPr>
          <p:nvPr/>
        </p:nvSpPr>
        <p:spPr>
          <a:xfrm>
            <a:off x="60928" y="3977075"/>
            <a:ext cx="9211897" cy="19520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if ∃𝜋 ‘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-252536" y="1417638"/>
            <a:ext cx="11665296" cy="6547866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ular Callout 49"/>
          <p:cNvSpPr/>
          <p:nvPr/>
        </p:nvSpPr>
        <p:spPr>
          <a:xfrm>
            <a:off x="1807278" y="3603983"/>
            <a:ext cx="6869178" cy="1622145"/>
          </a:xfrm>
          <a:prstGeom prst="wedgeRoundRectCallout">
            <a:avLst>
              <a:gd name="adj1" fmla="val -53503"/>
              <a:gd name="adj2" fmla="val 3818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/>
              <a:t>The state (of O) produced </a:t>
            </a:r>
            <a:r>
              <a:rPr lang="en-US" sz="3200" dirty="0"/>
              <a:t>by </a:t>
            </a:r>
            <a:r>
              <a:rPr lang="en-US" sz="3200" dirty="0" smtClean="0"/>
              <a:t>the execution with </a:t>
            </a:r>
            <a:r>
              <a:rPr lang="en-US" sz="3200" dirty="0"/>
              <a:t>callbacks can also be produced by </a:t>
            </a:r>
            <a:r>
              <a:rPr lang="en-US" sz="3200" dirty="0" smtClean="0"/>
              <a:t>a callback </a:t>
            </a:r>
            <a:r>
              <a:rPr lang="en-US" sz="3200" dirty="0"/>
              <a:t>free </a:t>
            </a:r>
            <a:r>
              <a:rPr lang="en-US" sz="3200" dirty="0" smtClean="0"/>
              <a:t>execution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7976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-144016" y="274638"/>
            <a:ext cx="9468544" cy="1143000"/>
          </a:xfrm>
        </p:spPr>
        <p:txBody>
          <a:bodyPr>
            <a:normAutofit/>
          </a:bodyPr>
          <a:lstStyle/>
          <a:p>
            <a:r>
              <a:rPr lang="en-US" dirty="0"/>
              <a:t>Static </a:t>
            </a:r>
            <a:r>
              <a:rPr lang="en-GB" dirty="0" smtClean="0"/>
              <a:t>ECF</a:t>
            </a:r>
            <a:r>
              <a:rPr lang="en-GB" baseline="-25000" dirty="0" smtClean="0"/>
              <a:t>FS</a:t>
            </a:r>
            <a:endParaRPr lang="en-US" baseline="-25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96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An </a:t>
            </a:r>
            <a:r>
              <a:rPr lang="en-US" i="1" dirty="0"/>
              <a:t>object</a:t>
            </a:r>
            <a:r>
              <a:rPr lang="en-US" dirty="0"/>
              <a:t> </a:t>
            </a:r>
            <a:r>
              <a:rPr lang="en-US" i="1" dirty="0" smtClean="0"/>
              <a:t>O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b="1" i="1" dirty="0">
                <a:solidFill>
                  <a:schemeClr val="accent6">
                    <a:lumMod val="75000"/>
                    <a:lumOff val="25000"/>
                  </a:schemeClr>
                </a:solidFill>
              </a:rPr>
              <a:t>static ECF</a:t>
            </a:r>
            <a:r>
              <a:rPr lang="en-US" b="1" i="1" baseline="-25000" dirty="0">
                <a:solidFill>
                  <a:schemeClr val="accent6">
                    <a:lumMod val="75000"/>
                    <a:lumOff val="25000"/>
                  </a:schemeClr>
                </a:solidFill>
              </a:rPr>
              <a:t>FS</a:t>
            </a:r>
            <a:r>
              <a:rPr lang="en-US" b="1" i="1" dirty="0">
                <a:solidFill>
                  <a:schemeClr val="accent6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/>
              <a:t>if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every</a:t>
            </a:r>
            <a:r>
              <a:rPr lang="en-US" dirty="0" smtClean="0"/>
              <a:t> </a:t>
            </a:r>
            <a:r>
              <a:rPr lang="en-US" dirty="0"/>
              <a:t>complete execution is </a:t>
            </a:r>
            <a:r>
              <a:rPr lang="en-US" dirty="0" smtClean="0"/>
              <a:t>ECF</a:t>
            </a:r>
            <a:r>
              <a:rPr lang="en-US" baseline="-25000" dirty="0" smtClean="0"/>
              <a:t>FS </a:t>
            </a:r>
            <a:r>
              <a:rPr lang="en-US" baseline="-25000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/>
              <a:t>for </a:t>
            </a:r>
            <a:r>
              <a:rPr lang="en-US" dirty="0" smtClean="0"/>
              <a:t>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40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-144016" y="274638"/>
            <a:ext cx="9468544" cy="1143000"/>
          </a:xfrm>
        </p:spPr>
        <p:txBody>
          <a:bodyPr>
            <a:normAutofit/>
          </a:bodyPr>
          <a:lstStyle/>
          <a:p>
            <a:r>
              <a:rPr lang="en-US" sz="4000" dirty="0"/>
              <a:t>Static </a:t>
            </a:r>
            <a:r>
              <a:rPr lang="en-US" dirty="0"/>
              <a:t>ECF</a:t>
            </a:r>
            <a:r>
              <a:rPr lang="en-US" baseline="-25000" dirty="0"/>
              <a:t>FS</a:t>
            </a:r>
            <a:r>
              <a:rPr lang="en-US" sz="4000" dirty="0">
                <a:sym typeface="Wingdings"/>
              </a:rPr>
              <a:t> M</a:t>
            </a:r>
            <a:r>
              <a:rPr lang="en-US" sz="4000" dirty="0"/>
              <a:t>odular Reasoning</a:t>
            </a:r>
            <a:endParaRPr lang="en-US" sz="4000" baseline="-25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96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An </a:t>
            </a:r>
            <a:r>
              <a:rPr lang="en-US" i="1" dirty="0"/>
              <a:t>object</a:t>
            </a:r>
            <a:r>
              <a:rPr lang="en-US" dirty="0"/>
              <a:t> </a:t>
            </a:r>
            <a:r>
              <a:rPr lang="en-US" i="1" dirty="0"/>
              <a:t>O</a:t>
            </a:r>
            <a:r>
              <a:rPr lang="en-US" dirty="0"/>
              <a:t> is </a:t>
            </a:r>
            <a:r>
              <a:rPr lang="en-US" b="1" i="1" dirty="0">
                <a:solidFill>
                  <a:schemeClr val="accent6">
                    <a:lumMod val="75000"/>
                    <a:lumOff val="25000"/>
                  </a:schemeClr>
                </a:solidFill>
              </a:rPr>
              <a:t>static ECF</a:t>
            </a:r>
            <a:r>
              <a:rPr lang="en-US" b="1" i="1" baseline="-25000" dirty="0">
                <a:solidFill>
                  <a:schemeClr val="accent6">
                    <a:lumMod val="75000"/>
                    <a:lumOff val="25000"/>
                  </a:schemeClr>
                </a:solidFill>
              </a:rPr>
              <a:t>FS</a:t>
            </a:r>
            <a:r>
              <a:rPr lang="en-US" b="1" i="1" dirty="0">
                <a:solidFill>
                  <a:schemeClr val="accent6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/>
              <a:t>if </a:t>
            </a:r>
            <a:br>
              <a:rPr lang="en-US" dirty="0"/>
            </a:br>
            <a:r>
              <a:rPr lang="en-US" i="1" dirty="0"/>
              <a:t>every</a:t>
            </a:r>
            <a:r>
              <a:rPr lang="en-US" dirty="0"/>
              <a:t> complete execution is ECF</a:t>
            </a:r>
            <a:r>
              <a:rPr lang="en-US" baseline="-25000" dirty="0"/>
              <a:t>FS </a:t>
            </a:r>
            <a:r>
              <a:rPr lang="en-US" baseline="-25000" dirty="0">
                <a:solidFill>
                  <a:schemeClr val="accent6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/>
              <a:t>for 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99792" y="2893000"/>
            <a:ext cx="4986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1" dirty="0" smtClean="0">
                <a:solidFill>
                  <a:schemeClr val="accent6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Blue’ </a:t>
            </a:r>
          </a:p>
          <a:p>
            <a:r>
              <a:rPr lang="en-US" sz="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6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X := 100 </a:t>
            </a:r>
          </a:p>
          <a:p>
            <a:r>
              <a:rPr lang="en-US" sz="14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4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8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2800" b="1" dirty="0" err="1" smtClean="0">
                <a:solidFill>
                  <a:schemeClr val="accent6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dec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(a)   </a:t>
            </a:r>
            <a:endParaRPr lang="en-US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if (X &gt;= a)    </a:t>
            </a:r>
            <a:endParaRPr lang="en-US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800" b="1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X := X </a:t>
            </a:r>
            <a:r>
              <a:rPr lang="mr-IN" sz="2800" dirty="0">
                <a:latin typeface="Consolas" panose="020B0609020204030204" pitchFamily="49" charset="0"/>
                <a:cs typeface="Consolas" panose="020B0609020204030204" pitchFamily="49" charset="0"/>
              </a:rPr>
              <a:t>–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</a:t>
            </a:r>
            <a:r>
              <a:rPr lang="en-US" sz="2800" b="1" strike="sngStrike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log</a:t>
            </a:r>
            <a:r>
              <a:rPr lang="en-US" sz="2800" b="1" strike="sngStrike" dirty="0" smtClean="0">
                <a:latin typeface="Consolas" panose="020B0609020204030204" pitchFamily="49" charset="0"/>
                <a:cs typeface="Consolas" panose="020B0609020204030204" pitchFamily="49" charset="0"/>
              </a:rPr>
              <a:t>(a</a:t>
            </a:r>
            <a:r>
              <a:rPr lang="en-US" sz="2800" b="1" strike="sngStrike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sz="2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40411" y="5410342"/>
            <a:ext cx="1584176" cy="523220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wrap="square" rtlCol="1">
            <a:spAutoFit/>
          </a:bodyPr>
          <a:lstStyle/>
          <a:p>
            <a:endParaRPr lang="he-IL" sz="2800" dirty="0"/>
          </a:p>
        </p:txBody>
      </p:sp>
      <p:sp>
        <p:nvSpPr>
          <p:cNvPr id="13" name="Line Callout 1 12"/>
          <p:cNvSpPr/>
          <p:nvPr/>
        </p:nvSpPr>
        <p:spPr>
          <a:xfrm>
            <a:off x="6885436" y="3200326"/>
            <a:ext cx="1602536" cy="1008112"/>
          </a:xfrm>
          <a:prstGeom prst="borderCallout1">
            <a:avLst>
              <a:gd name="adj1" fmla="val 47180"/>
              <a:gd name="adj2" fmla="val -8441"/>
              <a:gd name="adj3" fmla="val 46669"/>
              <a:gd name="adj4" fmla="val -6396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X≥0</a:t>
            </a:r>
            <a:endParaRPr lang="en-US" sz="3600" i="1" dirty="0">
              <a:solidFill>
                <a:schemeClr val="accent5"/>
              </a:solidFill>
            </a:endParaRPr>
          </a:p>
        </p:txBody>
      </p:sp>
      <p:sp>
        <p:nvSpPr>
          <p:cNvPr id="14" name="Line Callout 1 13"/>
          <p:cNvSpPr/>
          <p:nvPr/>
        </p:nvSpPr>
        <p:spPr>
          <a:xfrm>
            <a:off x="6885436" y="4515764"/>
            <a:ext cx="1602536" cy="1008112"/>
          </a:xfrm>
          <a:prstGeom prst="borderCallout1">
            <a:avLst>
              <a:gd name="adj1" fmla="val 47180"/>
              <a:gd name="adj2" fmla="val -8441"/>
              <a:gd name="adj3" fmla="val 46669"/>
              <a:gd name="adj4" fmla="val -6396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>
                <a:solidFill>
                  <a:schemeClr val="accent5"/>
                </a:solidFill>
              </a:rPr>
              <a:t>X</a:t>
            </a:r>
            <a:r>
              <a:rPr lang="en-US" sz="3600" b="1" i="1" dirty="0" smtClean="0">
                <a:solidFill>
                  <a:schemeClr val="accent5"/>
                </a:solidFill>
              </a:rPr>
              <a:t>≥</a:t>
            </a:r>
            <a:r>
              <a:rPr lang="en-US" sz="3600" b="1" i="1" dirty="0" smtClean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3600" b="1" i="1" dirty="0" smtClean="0">
                <a:solidFill>
                  <a:schemeClr val="accent5"/>
                </a:solidFill>
              </a:rPr>
              <a:t> </a:t>
            </a:r>
            <a:r>
              <a:rPr lang="en-US" sz="3600" b="1" dirty="0">
                <a:solidFill>
                  <a:schemeClr val="accent5"/>
                </a:solidFill>
              </a:rPr>
              <a:t>∧</a:t>
            </a:r>
            <a:r>
              <a:rPr lang="en-US" sz="3600" b="1" i="1" dirty="0">
                <a:solidFill>
                  <a:schemeClr val="accent5"/>
                </a:solidFill>
              </a:rPr>
              <a:t> </a:t>
            </a:r>
            <a:r>
              <a:rPr lang="en-US" sz="3600" b="1" dirty="0" err="1" smtClean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X≥a</a:t>
            </a:r>
            <a:endParaRPr lang="en-US" sz="3600" b="1" dirty="0">
              <a:solidFill>
                <a:schemeClr val="accent5"/>
              </a:solidFill>
            </a:endParaRPr>
          </a:p>
        </p:txBody>
      </p:sp>
      <p:sp>
        <p:nvSpPr>
          <p:cNvPr id="15" name="Cloud Callout 14"/>
          <p:cNvSpPr/>
          <p:nvPr/>
        </p:nvSpPr>
        <p:spPr>
          <a:xfrm>
            <a:off x="279305" y="4490916"/>
            <a:ext cx="2924543" cy="1435298"/>
          </a:xfrm>
          <a:prstGeom prst="cloudCallout">
            <a:avLst>
              <a:gd name="adj1" fmla="val 51853"/>
              <a:gd name="adj2" fmla="val 53029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en-US" sz="2800" b="1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Inv</a:t>
            </a:r>
            <a:r>
              <a:rPr lang="en-US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X≥</a:t>
            </a:r>
            <a:r>
              <a:rPr lang="en-US" sz="2800" b="1" dirty="0" smtClean="0">
                <a:solidFill>
                  <a:schemeClr val="tx1"/>
                </a:solidFill>
              </a:rPr>
              <a:t>0</a:t>
            </a:r>
            <a:endParaRPr lang="en-GB" sz="28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73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699792" y="2891839"/>
            <a:ext cx="498691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1" dirty="0" smtClean="0">
                <a:solidFill>
                  <a:schemeClr val="accent6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Blue </a:t>
            </a:r>
          </a:p>
          <a:p>
            <a:r>
              <a:rPr lang="en-US" sz="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6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X := 100 </a:t>
            </a:r>
          </a:p>
          <a:p>
            <a:r>
              <a:rPr lang="en-US" sz="14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4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8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2800" b="1" dirty="0" err="1" smtClean="0">
                <a:solidFill>
                  <a:schemeClr val="accent6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dec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(a)   </a:t>
            </a:r>
            <a:endParaRPr lang="en-US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if (X &gt;= a)    </a:t>
            </a:r>
            <a:endParaRPr lang="en-US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800" b="1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800" b="1" strike="sngStrike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log</a:t>
            </a:r>
            <a:r>
              <a:rPr lang="en-US" sz="2800" b="1" strike="sngStrike" dirty="0" smtClean="0">
                <a:latin typeface="Consolas" panose="020B0609020204030204" pitchFamily="49" charset="0"/>
                <a:cs typeface="Consolas" panose="020B0609020204030204" pitchFamily="49" charset="0"/>
              </a:rPr>
              <a:t>(a</a:t>
            </a:r>
            <a:r>
              <a:rPr lang="en-US" sz="2800" b="1" strike="sngStrike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X := X </a:t>
            </a:r>
            <a:r>
              <a:rPr lang="mr-IN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–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40012" y="4908193"/>
            <a:ext cx="1584176" cy="523220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wrap="square" rtlCol="1">
            <a:spAutoFit/>
          </a:bodyPr>
          <a:lstStyle/>
          <a:p>
            <a:endParaRPr lang="he-IL" sz="2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-144016" y="274638"/>
            <a:ext cx="9468544" cy="1143000"/>
          </a:xfrm>
        </p:spPr>
        <p:txBody>
          <a:bodyPr>
            <a:normAutofit/>
          </a:bodyPr>
          <a:lstStyle/>
          <a:p>
            <a:r>
              <a:rPr lang="en-US" sz="4000" dirty="0"/>
              <a:t>(Dynamic) ECF</a:t>
            </a:r>
            <a:r>
              <a:rPr lang="en-US" sz="4000" baseline="-25000" dirty="0"/>
              <a:t>FS </a:t>
            </a:r>
            <a:r>
              <a:rPr lang="en-US" sz="4000" dirty="0">
                <a:sym typeface="Wingdings"/>
              </a:rPr>
              <a:t> M</a:t>
            </a:r>
            <a:r>
              <a:rPr lang="en-US" sz="4000" dirty="0"/>
              <a:t>odular Reasoning</a:t>
            </a:r>
            <a:endParaRPr lang="en-US" sz="4000" baseline="-25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96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Provided we </a:t>
            </a:r>
            <a:r>
              <a:rPr lang="en-US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enforce</a:t>
            </a:r>
            <a:r>
              <a:rPr lang="en-US" dirty="0" smtClean="0"/>
              <a:t> </a:t>
            </a:r>
            <a:r>
              <a:rPr lang="en-US" dirty="0"/>
              <a:t>ECF</a:t>
            </a:r>
            <a:r>
              <a:rPr lang="en-US" baseline="-25000" dirty="0"/>
              <a:t>FS</a:t>
            </a:r>
            <a:r>
              <a:rPr lang="en-US" b="1" i="1" baseline="-25000" dirty="0"/>
              <a:t> </a:t>
            </a:r>
            <a:r>
              <a:rPr lang="en-US" dirty="0" smtClean="0"/>
              <a:t>in </a:t>
            </a:r>
            <a:r>
              <a:rPr lang="en-US" dirty="0"/>
              <a:t>runtime</a:t>
            </a:r>
            <a:endParaRPr lang="en-US" i="1" dirty="0"/>
          </a:p>
        </p:txBody>
      </p:sp>
      <p:sp>
        <p:nvSpPr>
          <p:cNvPr id="13" name="Line Callout 1 12"/>
          <p:cNvSpPr/>
          <p:nvPr/>
        </p:nvSpPr>
        <p:spPr>
          <a:xfrm>
            <a:off x="6885436" y="3200326"/>
            <a:ext cx="1602536" cy="1008112"/>
          </a:xfrm>
          <a:prstGeom prst="borderCallout1">
            <a:avLst>
              <a:gd name="adj1" fmla="val 47180"/>
              <a:gd name="adj2" fmla="val -8441"/>
              <a:gd name="adj3" fmla="val 46669"/>
              <a:gd name="adj4" fmla="val -6396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X≥0</a:t>
            </a:r>
            <a:endParaRPr lang="en-US" sz="3600" i="1" dirty="0">
              <a:solidFill>
                <a:schemeClr val="accent5"/>
              </a:solidFill>
            </a:endParaRPr>
          </a:p>
        </p:txBody>
      </p:sp>
      <p:sp>
        <p:nvSpPr>
          <p:cNvPr id="14" name="Line Callout 1 13"/>
          <p:cNvSpPr/>
          <p:nvPr/>
        </p:nvSpPr>
        <p:spPr>
          <a:xfrm>
            <a:off x="6885436" y="4515764"/>
            <a:ext cx="1602536" cy="1008112"/>
          </a:xfrm>
          <a:prstGeom prst="borderCallout1">
            <a:avLst>
              <a:gd name="adj1" fmla="val 47180"/>
              <a:gd name="adj2" fmla="val -8441"/>
              <a:gd name="adj3" fmla="val 46669"/>
              <a:gd name="adj4" fmla="val -6396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>
                <a:solidFill>
                  <a:schemeClr val="accent5"/>
                </a:solidFill>
              </a:rPr>
              <a:t>X</a:t>
            </a:r>
            <a:r>
              <a:rPr lang="en-US" sz="3600" b="1" i="1" dirty="0" smtClean="0">
                <a:solidFill>
                  <a:schemeClr val="accent5"/>
                </a:solidFill>
              </a:rPr>
              <a:t>≥</a:t>
            </a:r>
            <a:r>
              <a:rPr lang="en-US" sz="3600" b="1" i="1" dirty="0" smtClean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3600" b="1" i="1" dirty="0" smtClean="0">
                <a:solidFill>
                  <a:schemeClr val="accent5"/>
                </a:solidFill>
              </a:rPr>
              <a:t> </a:t>
            </a:r>
            <a:r>
              <a:rPr lang="en-US" sz="3600" b="1" dirty="0">
                <a:solidFill>
                  <a:schemeClr val="accent5"/>
                </a:solidFill>
              </a:rPr>
              <a:t>∧</a:t>
            </a:r>
            <a:r>
              <a:rPr lang="en-US" sz="3600" b="1" i="1" dirty="0">
                <a:solidFill>
                  <a:schemeClr val="accent5"/>
                </a:solidFill>
              </a:rPr>
              <a:t> </a:t>
            </a:r>
            <a:r>
              <a:rPr lang="en-US" sz="3600" b="1" dirty="0" err="1" smtClean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X≥a</a:t>
            </a:r>
            <a:endParaRPr lang="en-US" sz="3600" b="1" dirty="0">
              <a:solidFill>
                <a:schemeClr val="accent5"/>
              </a:solidFill>
            </a:endParaRPr>
          </a:p>
        </p:txBody>
      </p:sp>
      <p:sp>
        <p:nvSpPr>
          <p:cNvPr id="15" name="Cloud Callout 14"/>
          <p:cNvSpPr/>
          <p:nvPr/>
        </p:nvSpPr>
        <p:spPr>
          <a:xfrm>
            <a:off x="279305" y="4490916"/>
            <a:ext cx="2924543" cy="1435298"/>
          </a:xfrm>
          <a:prstGeom prst="cloudCallout">
            <a:avLst>
              <a:gd name="adj1" fmla="val 51853"/>
              <a:gd name="adj2" fmla="val 53029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en-US" sz="2800" b="1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Inv</a:t>
            </a:r>
            <a:r>
              <a:rPr lang="en-US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X≥</a:t>
            </a:r>
            <a:r>
              <a:rPr lang="en-US" sz="2800" b="1" dirty="0" smtClean="0">
                <a:solidFill>
                  <a:schemeClr val="tx1"/>
                </a:solidFill>
              </a:rPr>
              <a:t>0</a:t>
            </a:r>
            <a:endParaRPr lang="en-GB" sz="28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62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Final-State Effective </a:t>
            </a:r>
            <a:r>
              <a:rPr lang="en-GB" dirty="0" err="1" smtClean="0"/>
              <a:t>Callback</a:t>
            </a:r>
            <a:r>
              <a:rPr lang="en-GB" dirty="0" smtClean="0"/>
              <a:t> Freedom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endParaRPr lang="en-US" sz="1800" i="1" dirty="0" smtClean="0"/>
          </a:p>
          <a:p>
            <a:pPr>
              <a:buFont typeface="ArialUnicodeMS" charset="0"/>
              <a:buChar char="✗"/>
            </a:pPr>
            <a:r>
              <a:rPr lang="en-US" b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Static </a:t>
            </a:r>
            <a:r>
              <a:rPr lang="en-US" b="1" dirty="0">
                <a:solidFill>
                  <a:schemeClr val="accent6">
                    <a:lumMod val="75000"/>
                    <a:lumOff val="25000"/>
                  </a:schemeClr>
                </a:solidFill>
              </a:rPr>
              <a:t>ECF</a:t>
            </a:r>
            <a:r>
              <a:rPr lang="en-US" b="1" baseline="-25000" dirty="0">
                <a:solidFill>
                  <a:schemeClr val="accent6">
                    <a:lumMod val="75000"/>
                    <a:lumOff val="25000"/>
                  </a:schemeClr>
                </a:solidFill>
              </a:rPr>
              <a:t>FS </a:t>
            </a:r>
            <a:r>
              <a:rPr lang="en-US" dirty="0" smtClean="0"/>
              <a:t> is </a:t>
            </a:r>
            <a:r>
              <a:rPr lang="en-US" b="1" dirty="0" smtClean="0">
                <a:solidFill>
                  <a:srgbClr val="C00000"/>
                </a:solidFill>
              </a:rPr>
              <a:t>undecidable</a:t>
            </a:r>
          </a:p>
          <a:p>
            <a:pPr lvl="1"/>
            <a:r>
              <a:rPr lang="en-US" b="1" dirty="0" smtClean="0">
                <a:solidFill>
                  <a:schemeClr val="accent5"/>
                </a:solidFill>
              </a:rPr>
              <a:t>Decidable</a:t>
            </a:r>
            <a:r>
              <a:rPr lang="en-US" dirty="0" smtClean="0"/>
              <a:t> </a:t>
            </a:r>
            <a:r>
              <a:rPr lang="en-US" dirty="0"/>
              <a:t>if we have a finite data domain</a:t>
            </a:r>
          </a:p>
          <a:p>
            <a:endParaRPr lang="en-US" sz="1050" i="1" dirty="0" smtClean="0"/>
          </a:p>
          <a:p>
            <a:pPr>
              <a:buFont typeface="ArialUnicodeMS" charset="0"/>
              <a:buChar char="✗"/>
            </a:pPr>
            <a:r>
              <a:rPr lang="en-US" b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(Dynamic) ECF</a:t>
            </a:r>
            <a:r>
              <a:rPr lang="en-US" b="1" baseline="-25000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FS 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b="1" dirty="0">
                <a:solidFill>
                  <a:srgbClr val="C00000"/>
                </a:solidFill>
              </a:rPr>
              <a:t>undecidable</a:t>
            </a:r>
          </a:p>
          <a:p>
            <a:pPr lvl="1"/>
            <a:r>
              <a:rPr lang="en-US" dirty="0" smtClean="0"/>
              <a:t>We cannot </a:t>
            </a:r>
            <a:r>
              <a:rPr lang="en-US" i="1" dirty="0" smtClean="0"/>
              <a:t>check</a:t>
            </a:r>
            <a:r>
              <a:rPr lang="en-US" dirty="0" smtClean="0"/>
              <a:t> if an </a:t>
            </a:r>
            <a:r>
              <a:rPr lang="en-US" i="1" dirty="0" smtClean="0"/>
              <a:t>arbitrary</a:t>
            </a:r>
            <a:r>
              <a:rPr lang="en-US" dirty="0" smtClean="0"/>
              <a:t> execution is </a:t>
            </a:r>
            <a:r>
              <a:rPr lang="en-US" b="1" dirty="0" smtClean="0"/>
              <a:t>ECF</a:t>
            </a:r>
            <a:r>
              <a:rPr lang="en-US" b="1" baseline="-25000" dirty="0" smtClean="0"/>
              <a:t>FS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>
              <a:buFont typeface="ArialUnicodeMS" charset="0"/>
              <a:buChar char="✗"/>
            </a:pPr>
            <a:endParaRPr lang="en-US" i="1" dirty="0"/>
          </a:p>
          <a:p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457200" y="4365104"/>
            <a:ext cx="7787208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5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36912"/>
            <a:ext cx="91440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Conflict </a:t>
            </a:r>
            <a:r>
              <a:rPr lang="en-GB" dirty="0"/>
              <a:t>Effective </a:t>
            </a:r>
            <a:r>
              <a:rPr lang="en-GB" dirty="0" err="1"/>
              <a:t>Callback</a:t>
            </a:r>
            <a:r>
              <a:rPr lang="en-GB" dirty="0"/>
              <a:t> Freedom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60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 smtClean="0"/>
              <a:t>Conflict Effective </a:t>
            </a:r>
            <a:r>
              <a:rPr lang="en-GB" dirty="0" err="1" smtClean="0"/>
              <a:t>Callback</a:t>
            </a:r>
            <a:r>
              <a:rPr lang="en-GB" dirty="0" smtClean="0"/>
              <a:t> Freedom</a:t>
            </a:r>
            <a:endParaRPr lang="en-US" dirty="0"/>
          </a:p>
        </p:txBody>
      </p:sp>
      <p:sp>
        <p:nvSpPr>
          <p:cNvPr id="111" name="Content Placeholder 5"/>
          <p:cNvSpPr txBox="1">
            <a:spLocks/>
          </p:cNvSpPr>
          <p:nvPr/>
        </p:nvSpPr>
        <p:spPr>
          <a:xfrm>
            <a:off x="414264" y="1556792"/>
            <a:ext cx="8729736" cy="17281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i="1" dirty="0"/>
              <a:t>complete</a:t>
            </a:r>
            <a:r>
              <a:rPr lang="en-US" dirty="0"/>
              <a:t> </a:t>
            </a:r>
            <a:r>
              <a:rPr lang="en-US" i="1" dirty="0"/>
              <a:t>execution</a:t>
            </a:r>
            <a:r>
              <a:rPr lang="en-US" dirty="0"/>
              <a:t> 𝜋 </a:t>
            </a:r>
            <a:r>
              <a:rPr lang="en-US" dirty="0" smtClean="0"/>
              <a:t>is </a:t>
            </a:r>
            <a:r>
              <a:rPr lang="en-US" b="1" i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ECF</a:t>
            </a:r>
            <a:r>
              <a:rPr lang="en-US" b="1" i="1" baseline="-25000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C</a:t>
            </a:r>
            <a:r>
              <a:rPr lang="en-US" b="1" i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 for an object </a:t>
            </a:r>
            <a:r>
              <a:rPr lang="en-US" i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O</a:t>
            </a:r>
            <a:r>
              <a:rPr lang="en-US" dirty="0" smtClean="0"/>
              <a:t> if</a:t>
            </a:r>
            <a:endParaRPr lang="en-US" sz="1400" dirty="0" smtClean="0"/>
          </a:p>
          <a:p>
            <a:pPr marL="0" indent="0">
              <a:buNone/>
            </a:pPr>
            <a:r>
              <a:rPr lang="en-US" dirty="0"/>
              <a:t>∃𝜋’ . 𝜋’ is a permutation of </a:t>
            </a:r>
            <a:r>
              <a:rPr lang="en-US" dirty="0" smtClean="0"/>
              <a:t>the </a:t>
            </a:r>
            <a:r>
              <a:rPr lang="en-US" i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O</a:t>
            </a:r>
            <a:r>
              <a:rPr lang="en-US" dirty="0" smtClean="0"/>
              <a:t> </a:t>
            </a:r>
            <a:r>
              <a:rPr lang="en-US" dirty="0"/>
              <a:t>invocations in 𝜋 </a:t>
            </a:r>
            <a:br>
              <a:rPr lang="en-US" dirty="0"/>
            </a:br>
            <a:r>
              <a:rPr lang="en-US" dirty="0"/>
              <a:t>           preserving order of conflicting </a:t>
            </a:r>
            <a:r>
              <a:rPr lang="en-US" dirty="0" smtClean="0"/>
              <a:t>events </a:t>
            </a:r>
          </a:p>
        </p:txBody>
      </p:sp>
    </p:spTree>
    <p:extLst>
      <p:ext uri="{BB962C8B-B14F-4D97-AF65-F5344CB8AC3E}">
        <p14:creationId xmlns:p14="http://schemas.microsoft.com/office/powerpoint/2010/main" val="62990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 smtClean="0"/>
              <a:t>Conflict Effective </a:t>
            </a:r>
            <a:r>
              <a:rPr lang="en-GB" dirty="0" err="1" smtClean="0"/>
              <a:t>Callback</a:t>
            </a:r>
            <a:r>
              <a:rPr lang="en-GB" dirty="0" smtClean="0"/>
              <a:t> Freedom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0" y="3406801"/>
            <a:ext cx="9008337" cy="1080120"/>
            <a:chOff x="-11743" y="2492896"/>
            <a:chExt cx="9008337" cy="1080120"/>
          </a:xfrm>
        </p:grpSpPr>
        <p:cxnSp>
          <p:nvCxnSpPr>
            <p:cNvPr id="31" name="Straight Connector 30"/>
            <p:cNvCxnSpPr/>
            <p:nvPr/>
          </p:nvCxnSpPr>
          <p:spPr>
            <a:xfrm flipV="1">
              <a:off x="2580016" y="3557158"/>
              <a:ext cx="324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4884628" y="3140968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116424" y="3140968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5652832" y="3140968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7189240" y="3140968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421036" y="2708920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043608" y="2708920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8708594" y="2708920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cxnSpLocks/>
            </p:cNvCxnSpPr>
            <p:nvPr/>
          </p:nvCxnSpPr>
          <p:spPr>
            <a:xfrm>
              <a:off x="3724633" y="3356992"/>
              <a:ext cx="288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cxnSpLocks/>
            </p:cNvCxnSpPr>
            <p:nvPr/>
          </p:nvCxnSpPr>
          <p:spPr>
            <a:xfrm>
              <a:off x="4492837" y="3356992"/>
              <a:ext cx="288000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cxnSpLocks/>
            </p:cNvCxnSpPr>
            <p:nvPr/>
          </p:nvCxnSpPr>
          <p:spPr>
            <a:xfrm>
              <a:off x="6029246" y="2924944"/>
              <a:ext cx="288000" cy="0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cxnSpLocks/>
            </p:cNvCxnSpPr>
            <p:nvPr/>
          </p:nvCxnSpPr>
          <p:spPr>
            <a:xfrm>
              <a:off x="7565654" y="2924944"/>
              <a:ext cx="288000" cy="0"/>
            </a:xfrm>
            <a:prstGeom prst="line">
              <a:avLst/>
            </a:prstGeom>
            <a:ln w="38100">
              <a:solidFill>
                <a:srgbClr val="FF990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cxnSpLocks/>
            </p:cNvCxnSpPr>
            <p:nvPr/>
          </p:nvCxnSpPr>
          <p:spPr>
            <a:xfrm>
              <a:off x="6797450" y="2924944"/>
              <a:ext cx="288000" cy="0"/>
            </a:xfrm>
            <a:prstGeom prst="line">
              <a:avLst/>
            </a:prstGeom>
            <a:ln w="38100">
              <a:solidFill>
                <a:srgbClr val="FF990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cxnSpLocks/>
            </p:cNvCxnSpPr>
            <p:nvPr/>
          </p:nvCxnSpPr>
          <p:spPr>
            <a:xfrm>
              <a:off x="8333858" y="2924944"/>
              <a:ext cx="288000" cy="0"/>
            </a:xfrm>
            <a:prstGeom prst="line">
              <a:avLst/>
            </a:prstGeom>
            <a:ln w="38100">
              <a:solidFill>
                <a:srgbClr val="FF990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cxnSpLocks/>
            </p:cNvCxnSpPr>
            <p:nvPr/>
          </p:nvCxnSpPr>
          <p:spPr>
            <a:xfrm>
              <a:off x="1420022" y="2924944"/>
              <a:ext cx="288000" cy="0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811812" y="3140968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348220" y="3573016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cxnSpLocks/>
            </p:cNvCxnSpPr>
            <p:nvPr/>
          </p:nvCxnSpPr>
          <p:spPr>
            <a:xfrm>
              <a:off x="2188226" y="3356992"/>
              <a:ext cx="288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cxnSpLocks/>
            </p:cNvCxnSpPr>
            <p:nvPr/>
          </p:nvCxnSpPr>
          <p:spPr>
            <a:xfrm>
              <a:off x="2956430" y="3356992"/>
              <a:ext cx="288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7957444" y="3140968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>
              <a:off x="-11743" y="2492896"/>
              <a:ext cx="1135247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800" dirty="0" smtClean="0"/>
                <a:t>𝜋 = </a:t>
              </a:r>
              <a:endParaRPr lang="en-US" sz="4800" dirty="0"/>
            </a:p>
          </p:txBody>
        </p:sp>
        <p:cxnSp>
          <p:nvCxnSpPr>
            <p:cNvPr id="54" name="Straight Connector 53"/>
            <p:cNvCxnSpPr>
              <a:cxnSpLocks/>
            </p:cNvCxnSpPr>
            <p:nvPr/>
          </p:nvCxnSpPr>
          <p:spPr>
            <a:xfrm>
              <a:off x="7565654" y="3349334"/>
              <a:ext cx="288000" cy="0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cxnSpLocks/>
            </p:cNvCxnSpPr>
            <p:nvPr/>
          </p:nvCxnSpPr>
          <p:spPr>
            <a:xfrm>
              <a:off x="5261042" y="3369938"/>
              <a:ext cx="288000" cy="0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28" name="Content Placeholder 5"/>
          <p:cNvSpPr txBox="1">
            <a:spLocks/>
          </p:cNvSpPr>
          <p:nvPr/>
        </p:nvSpPr>
        <p:spPr>
          <a:xfrm>
            <a:off x="414264" y="1556792"/>
            <a:ext cx="8729736" cy="17281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i="1" dirty="0"/>
              <a:t>complete</a:t>
            </a:r>
            <a:r>
              <a:rPr lang="en-US" dirty="0"/>
              <a:t> </a:t>
            </a:r>
            <a:r>
              <a:rPr lang="en-US" i="1" dirty="0"/>
              <a:t>execution</a:t>
            </a:r>
            <a:r>
              <a:rPr lang="en-US" dirty="0"/>
              <a:t> 𝜋 </a:t>
            </a:r>
            <a:r>
              <a:rPr lang="en-US" dirty="0" smtClean="0"/>
              <a:t>is </a:t>
            </a:r>
            <a:r>
              <a:rPr lang="en-US" b="1" i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ECF</a:t>
            </a:r>
            <a:r>
              <a:rPr lang="en-US" b="1" i="1" baseline="-25000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C</a:t>
            </a:r>
            <a:r>
              <a:rPr lang="en-US" b="1" i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 for an object </a:t>
            </a:r>
            <a:r>
              <a:rPr lang="en-US" i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O</a:t>
            </a:r>
            <a:r>
              <a:rPr lang="en-US" dirty="0" smtClean="0"/>
              <a:t> if</a:t>
            </a:r>
            <a:endParaRPr lang="en-US" sz="1400" dirty="0" smtClean="0"/>
          </a:p>
          <a:p>
            <a:pPr marL="0" indent="0">
              <a:buNone/>
            </a:pPr>
            <a:r>
              <a:rPr lang="en-US" dirty="0"/>
              <a:t>∃𝜋’ . 𝜋’ is a permutation </a:t>
            </a:r>
            <a:r>
              <a:rPr lang="en-US"/>
              <a:t>of </a:t>
            </a:r>
            <a:r>
              <a:rPr lang="en-US" smtClean="0"/>
              <a:t>the </a:t>
            </a:r>
            <a:r>
              <a:rPr lang="en-US" i="1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O</a:t>
            </a:r>
            <a:r>
              <a:rPr lang="en-US" smtClean="0"/>
              <a:t> </a:t>
            </a:r>
            <a:r>
              <a:rPr lang="en-US" dirty="0"/>
              <a:t>invocations in 𝜋 </a:t>
            </a:r>
            <a:br>
              <a:rPr lang="en-US" dirty="0"/>
            </a:br>
            <a:r>
              <a:rPr lang="en-US" dirty="0"/>
              <a:t>           preserving order of conflicting </a:t>
            </a:r>
            <a:r>
              <a:rPr lang="en-US" dirty="0" smtClean="0"/>
              <a:t>events </a:t>
            </a:r>
          </a:p>
        </p:txBody>
      </p:sp>
    </p:spTree>
    <p:extLst>
      <p:ext uri="{BB962C8B-B14F-4D97-AF65-F5344CB8AC3E}">
        <p14:creationId xmlns:p14="http://schemas.microsoft.com/office/powerpoint/2010/main" val="38568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 smtClean="0"/>
              <a:t>Conflict Effective </a:t>
            </a:r>
            <a:r>
              <a:rPr lang="en-GB" dirty="0" err="1" smtClean="0"/>
              <a:t>Callback</a:t>
            </a:r>
            <a:r>
              <a:rPr lang="en-GB" dirty="0" smtClean="0"/>
              <a:t> Freedom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0" y="3406801"/>
            <a:ext cx="9090567" cy="1172257"/>
            <a:chOff x="-11743" y="2492896"/>
            <a:chExt cx="9090567" cy="1172257"/>
          </a:xfrm>
        </p:grpSpPr>
        <p:sp>
          <p:nvSpPr>
            <p:cNvPr id="28" name="Rounded Rectangle 27"/>
            <p:cNvSpPr/>
            <p:nvPr/>
          </p:nvSpPr>
          <p:spPr>
            <a:xfrm>
              <a:off x="7085450" y="3064114"/>
              <a:ext cx="1248408" cy="170235"/>
            </a:xfrm>
            <a:prstGeom prst="roundRect">
              <a:avLst/>
            </a:prstGeom>
            <a:solidFill>
              <a:srgbClr val="FFFFCC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2476226" y="3508558"/>
              <a:ext cx="511598" cy="144000"/>
            </a:xfrm>
            <a:prstGeom prst="roundRect">
              <a:avLst/>
            </a:prstGeom>
            <a:solidFill>
              <a:srgbClr val="FFFFCC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978432" y="2609352"/>
              <a:ext cx="8100392" cy="176422"/>
            </a:xfrm>
            <a:prstGeom prst="roundRect">
              <a:avLst/>
            </a:prstGeom>
            <a:solidFill>
              <a:srgbClr val="FFFFCC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/>
            <p:nvPr/>
          </p:nvCxnSpPr>
          <p:spPr>
            <a:xfrm flipV="1">
              <a:off x="2580016" y="3557158"/>
              <a:ext cx="324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ounded Rectangle 31"/>
            <p:cNvSpPr/>
            <p:nvPr/>
          </p:nvSpPr>
          <p:spPr>
            <a:xfrm>
              <a:off x="1731260" y="3068960"/>
              <a:ext cx="4297986" cy="165390"/>
            </a:xfrm>
            <a:prstGeom prst="roundRect">
              <a:avLst/>
            </a:prstGeom>
            <a:solidFill>
              <a:srgbClr val="FFFFCC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3244430" y="3521153"/>
              <a:ext cx="511598" cy="144000"/>
            </a:xfrm>
            <a:prstGeom prst="roundRect">
              <a:avLst/>
            </a:prstGeom>
            <a:solidFill>
              <a:srgbClr val="FFFFCC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4884628" y="3140968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116424" y="3140968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5652832" y="3140968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7189240" y="3140968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421036" y="2708920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043608" y="2708920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8708594" y="2708920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cxnSpLocks/>
            </p:cNvCxnSpPr>
            <p:nvPr/>
          </p:nvCxnSpPr>
          <p:spPr>
            <a:xfrm>
              <a:off x="3724633" y="3356992"/>
              <a:ext cx="288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cxnSpLocks/>
            </p:cNvCxnSpPr>
            <p:nvPr/>
          </p:nvCxnSpPr>
          <p:spPr>
            <a:xfrm>
              <a:off x="4492837" y="3356992"/>
              <a:ext cx="288000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cxnSpLocks/>
            </p:cNvCxnSpPr>
            <p:nvPr/>
          </p:nvCxnSpPr>
          <p:spPr>
            <a:xfrm>
              <a:off x="6029246" y="2924944"/>
              <a:ext cx="288000" cy="0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cxnSpLocks/>
            </p:cNvCxnSpPr>
            <p:nvPr/>
          </p:nvCxnSpPr>
          <p:spPr>
            <a:xfrm>
              <a:off x="7565654" y="2924944"/>
              <a:ext cx="288000" cy="0"/>
            </a:xfrm>
            <a:prstGeom prst="line">
              <a:avLst/>
            </a:prstGeom>
            <a:ln w="38100">
              <a:solidFill>
                <a:srgbClr val="FF990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cxnSpLocks/>
            </p:cNvCxnSpPr>
            <p:nvPr/>
          </p:nvCxnSpPr>
          <p:spPr>
            <a:xfrm>
              <a:off x="6797450" y="2924944"/>
              <a:ext cx="288000" cy="0"/>
            </a:xfrm>
            <a:prstGeom prst="line">
              <a:avLst/>
            </a:prstGeom>
            <a:ln w="38100">
              <a:solidFill>
                <a:srgbClr val="FF990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cxnSpLocks/>
            </p:cNvCxnSpPr>
            <p:nvPr/>
          </p:nvCxnSpPr>
          <p:spPr>
            <a:xfrm>
              <a:off x="8333858" y="2924944"/>
              <a:ext cx="288000" cy="0"/>
            </a:xfrm>
            <a:prstGeom prst="line">
              <a:avLst/>
            </a:prstGeom>
            <a:ln w="38100">
              <a:solidFill>
                <a:srgbClr val="FF990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cxnSpLocks/>
            </p:cNvCxnSpPr>
            <p:nvPr/>
          </p:nvCxnSpPr>
          <p:spPr>
            <a:xfrm>
              <a:off x="1420022" y="2924944"/>
              <a:ext cx="288000" cy="0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811812" y="3140968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348220" y="3573016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cxnSpLocks/>
            </p:cNvCxnSpPr>
            <p:nvPr/>
          </p:nvCxnSpPr>
          <p:spPr>
            <a:xfrm>
              <a:off x="2188226" y="3356992"/>
              <a:ext cx="288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cxnSpLocks/>
            </p:cNvCxnSpPr>
            <p:nvPr/>
          </p:nvCxnSpPr>
          <p:spPr>
            <a:xfrm>
              <a:off x="2956430" y="3356992"/>
              <a:ext cx="288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7957444" y="3140968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>
              <a:off x="-11743" y="2492896"/>
              <a:ext cx="1135247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800" dirty="0" smtClean="0"/>
                <a:t>𝜋 = </a:t>
              </a:r>
              <a:endParaRPr lang="en-US" sz="4800" dirty="0"/>
            </a:p>
          </p:txBody>
        </p:sp>
        <p:cxnSp>
          <p:nvCxnSpPr>
            <p:cNvPr id="54" name="Straight Connector 53"/>
            <p:cNvCxnSpPr>
              <a:cxnSpLocks/>
            </p:cNvCxnSpPr>
            <p:nvPr/>
          </p:nvCxnSpPr>
          <p:spPr>
            <a:xfrm>
              <a:off x="7565654" y="3349334"/>
              <a:ext cx="288000" cy="0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cxnSpLocks/>
            </p:cNvCxnSpPr>
            <p:nvPr/>
          </p:nvCxnSpPr>
          <p:spPr>
            <a:xfrm>
              <a:off x="5261042" y="3369938"/>
              <a:ext cx="288000" cy="0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56" name="Content Placeholder 5"/>
          <p:cNvSpPr txBox="1">
            <a:spLocks/>
          </p:cNvSpPr>
          <p:nvPr/>
        </p:nvSpPr>
        <p:spPr>
          <a:xfrm>
            <a:off x="414264" y="1556792"/>
            <a:ext cx="8729736" cy="17281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i="1" dirty="0"/>
              <a:t>complete</a:t>
            </a:r>
            <a:r>
              <a:rPr lang="en-US" dirty="0"/>
              <a:t> </a:t>
            </a:r>
            <a:r>
              <a:rPr lang="en-US" i="1" dirty="0"/>
              <a:t>execution</a:t>
            </a:r>
            <a:r>
              <a:rPr lang="en-US" dirty="0"/>
              <a:t> 𝜋 </a:t>
            </a:r>
            <a:r>
              <a:rPr lang="en-US" dirty="0" smtClean="0"/>
              <a:t>is </a:t>
            </a:r>
            <a:r>
              <a:rPr lang="en-US" b="1" i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ECF</a:t>
            </a:r>
            <a:r>
              <a:rPr lang="en-US" b="1" i="1" baseline="-25000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C</a:t>
            </a:r>
            <a:r>
              <a:rPr lang="en-US" b="1" i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 for an object </a:t>
            </a:r>
            <a:r>
              <a:rPr lang="en-US" i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O</a:t>
            </a:r>
            <a:r>
              <a:rPr lang="en-US" dirty="0" smtClean="0"/>
              <a:t> if</a:t>
            </a:r>
            <a:endParaRPr lang="en-US" sz="1400" dirty="0" smtClean="0"/>
          </a:p>
          <a:p>
            <a:pPr marL="0" indent="0">
              <a:buNone/>
            </a:pPr>
            <a:r>
              <a:rPr lang="en-US" dirty="0"/>
              <a:t>∃𝜋’ . 𝜋’ is a permutation </a:t>
            </a:r>
            <a:r>
              <a:rPr lang="en-US"/>
              <a:t>of </a:t>
            </a:r>
            <a:r>
              <a:rPr lang="en-US" smtClean="0"/>
              <a:t>the </a:t>
            </a:r>
            <a:r>
              <a:rPr lang="en-US" i="1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O</a:t>
            </a:r>
            <a:r>
              <a:rPr lang="en-US" smtClean="0"/>
              <a:t> </a:t>
            </a:r>
            <a:r>
              <a:rPr lang="en-US" dirty="0"/>
              <a:t>invocations in 𝜋 </a:t>
            </a:r>
            <a:br>
              <a:rPr lang="en-US" dirty="0"/>
            </a:br>
            <a:r>
              <a:rPr lang="en-US" dirty="0"/>
              <a:t>           preserving order of conflicting </a:t>
            </a:r>
            <a:r>
              <a:rPr lang="en-US" dirty="0" smtClean="0"/>
              <a:t>events </a:t>
            </a:r>
          </a:p>
        </p:txBody>
      </p:sp>
    </p:spTree>
    <p:extLst>
      <p:ext uri="{BB962C8B-B14F-4D97-AF65-F5344CB8AC3E}">
        <p14:creationId xmlns:p14="http://schemas.microsoft.com/office/powerpoint/2010/main" val="85342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Systems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825101" y="2060848"/>
            <a:ext cx="7635331" cy="40324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187623" y="2358826"/>
            <a:ext cx="2774865" cy="2645475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X = 100</a:t>
            </a:r>
          </a:p>
          <a:p>
            <a:endParaRPr lang="en-US" sz="600" b="1" dirty="0">
              <a:solidFill>
                <a:schemeClr val="accent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dec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(a){ </a:t>
            </a: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mr-I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log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(a) </a:t>
            </a:r>
            <a:r>
              <a:rPr lang="mr-I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inc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(b){ </a:t>
            </a: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mr-I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X += b </a:t>
            </a:r>
            <a:r>
              <a:rPr lang="mr-I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endParaRPr lang="en-US" sz="2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019835" y="3440316"/>
            <a:ext cx="2232248" cy="200351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Z 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sz="400" b="1" dirty="0">
              <a:solidFill>
                <a:schemeClr val="accent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log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(b){ 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mr-IN" sz="2200" dirty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Z = b </a:t>
            </a:r>
            <a:r>
              <a:rPr lang="mr-IN" sz="2200" dirty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200" dirty="0"/>
          </a:p>
        </p:txBody>
      </p:sp>
      <p:sp>
        <p:nvSpPr>
          <p:cNvPr id="12" name="Rounded Rectangle 11"/>
          <p:cNvSpPr/>
          <p:nvPr/>
        </p:nvSpPr>
        <p:spPr>
          <a:xfrm>
            <a:off x="4294560" y="4312729"/>
            <a:ext cx="1660942" cy="151216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err="1" smtClean="0"/>
              <a:t>int</a:t>
            </a:r>
            <a:r>
              <a:rPr lang="en-US" sz="2200" dirty="0" smtClean="0"/>
              <a:t> T=0</a:t>
            </a:r>
            <a:br>
              <a:rPr lang="en-US" sz="2200" dirty="0" smtClean="0"/>
            </a:br>
            <a:r>
              <a:rPr lang="en-US" sz="2200" dirty="0" smtClean="0"/>
              <a:t>f(</a:t>
            </a:r>
            <a:r>
              <a:rPr lang="en-US" sz="2200" dirty="0" err="1" smtClean="0"/>
              <a:t>q,e</a:t>
            </a:r>
            <a:r>
              <a:rPr lang="en-US" sz="2200" dirty="0" smtClean="0"/>
              <a:t>) { </a:t>
            </a:r>
            <a:endParaRPr lang="en-US" sz="2200" dirty="0"/>
          </a:p>
          <a:p>
            <a:r>
              <a:rPr lang="en-US" sz="2200" dirty="0" smtClean="0"/>
              <a:t>  </a:t>
            </a:r>
            <a:r>
              <a:rPr lang="mr-IN" sz="2200" dirty="0" smtClean="0"/>
              <a:t>…</a:t>
            </a:r>
            <a:r>
              <a:rPr lang="en-US" sz="2200" dirty="0" smtClean="0"/>
              <a:t> </a:t>
            </a:r>
            <a:r>
              <a:rPr lang="en-US" sz="2200" b="1" dirty="0" smtClean="0"/>
              <a:t>f</a:t>
            </a:r>
            <a:r>
              <a:rPr lang="en-US" sz="2200" dirty="0" smtClean="0"/>
              <a:t>(t, e) </a:t>
            </a:r>
            <a:r>
              <a:rPr lang="mr-IN" sz="2200" dirty="0" smtClean="0"/>
              <a:t>…</a:t>
            </a:r>
            <a:endParaRPr lang="en-US" sz="2200" dirty="0" smtClean="0"/>
          </a:p>
          <a:p>
            <a:r>
              <a:rPr lang="en-US" sz="2200" dirty="0" smtClean="0"/>
              <a:t>}</a:t>
            </a:r>
            <a:endParaRPr lang="en-US" sz="2200" dirty="0"/>
          </a:p>
        </p:txBody>
      </p:sp>
      <p:sp>
        <p:nvSpPr>
          <p:cNvPr id="13" name="Rounded Rectangle 12"/>
          <p:cNvSpPr/>
          <p:nvPr/>
        </p:nvSpPr>
        <p:spPr>
          <a:xfrm>
            <a:off x="1763688" y="5172290"/>
            <a:ext cx="792088" cy="72657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4229198" y="2589622"/>
            <a:ext cx="1316479" cy="129131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‘’’’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3170400" y="5080539"/>
            <a:ext cx="792088" cy="72657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ent Arrow 1"/>
          <p:cNvSpPr/>
          <p:nvPr/>
        </p:nvSpPr>
        <p:spPr>
          <a:xfrm rot="2996561">
            <a:off x="991423" y="1556186"/>
            <a:ext cx="1129267" cy="842002"/>
          </a:xfrm>
          <a:prstGeom prst="bentArrow">
            <a:avLst>
              <a:gd name="adj1" fmla="val 9773"/>
              <a:gd name="adj2" fmla="val 25000"/>
              <a:gd name="adj3" fmla="val 33022"/>
              <a:gd name="adj4" fmla="val 87500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4776" y="1112916"/>
            <a:ext cx="1560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dec</a:t>
            </a:r>
            <a:r>
              <a:rPr lang="en-US" sz="2800" dirty="0" smtClean="0"/>
              <a:t>(100)</a:t>
            </a:r>
            <a:endParaRPr lang="en-US" sz="2800" dirty="0"/>
          </a:p>
        </p:txBody>
      </p:sp>
      <p:sp>
        <p:nvSpPr>
          <p:cNvPr id="17" name="Bent Arrow 16"/>
          <p:cNvSpPr/>
          <p:nvPr/>
        </p:nvSpPr>
        <p:spPr>
          <a:xfrm rot="15044555">
            <a:off x="4871534" y="5935348"/>
            <a:ext cx="1129267" cy="842002"/>
          </a:xfrm>
          <a:prstGeom prst="bentArrow">
            <a:avLst>
              <a:gd name="adj1" fmla="val 9773"/>
              <a:gd name="adj2" fmla="val 25000"/>
              <a:gd name="adj3" fmla="val 33022"/>
              <a:gd name="adj4" fmla="val 87500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11867" y="6286730"/>
            <a:ext cx="10764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f(1,2)</a:t>
            </a:r>
            <a:endParaRPr lang="en-US" sz="2800" dirty="0"/>
          </a:p>
        </p:txBody>
      </p:sp>
      <p:sp>
        <p:nvSpPr>
          <p:cNvPr id="27" name="Rounded Rectangle 26"/>
          <p:cNvSpPr/>
          <p:nvPr/>
        </p:nvSpPr>
        <p:spPr>
          <a:xfrm>
            <a:off x="5826766" y="2204864"/>
            <a:ext cx="1116124" cy="108012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....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482" y="5824896"/>
            <a:ext cx="1003355" cy="9531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849" y="1397372"/>
            <a:ext cx="938520" cy="940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98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 smtClean="0"/>
              <a:t>Conflict Effective </a:t>
            </a:r>
            <a:r>
              <a:rPr lang="en-GB" dirty="0" err="1" smtClean="0"/>
              <a:t>Callback</a:t>
            </a:r>
            <a:r>
              <a:rPr lang="en-GB" dirty="0" smtClean="0"/>
              <a:t> Freedom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2476226" y="4390562"/>
            <a:ext cx="511598" cy="179125"/>
            <a:chOff x="7687558" y="6109845"/>
            <a:chExt cx="511598" cy="179125"/>
          </a:xfrm>
        </p:grpSpPr>
        <p:sp>
          <p:nvSpPr>
            <p:cNvPr id="35" name="Rounded Rectangle 34"/>
            <p:cNvSpPr/>
            <p:nvPr/>
          </p:nvSpPr>
          <p:spPr>
            <a:xfrm>
              <a:off x="7687558" y="6109845"/>
              <a:ext cx="511598" cy="179125"/>
            </a:xfrm>
            <a:prstGeom prst="roundRect">
              <a:avLst/>
            </a:prstGeom>
            <a:solidFill>
              <a:srgbClr val="FFFFCC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/>
            <p:nvPr/>
          </p:nvCxnSpPr>
          <p:spPr>
            <a:xfrm flipV="1">
              <a:off x="7814678" y="6181854"/>
              <a:ext cx="324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3244430" y="4401733"/>
            <a:ext cx="511598" cy="166529"/>
            <a:chOff x="8455762" y="6122440"/>
            <a:chExt cx="511598" cy="166529"/>
          </a:xfrm>
        </p:grpSpPr>
        <p:sp>
          <p:nvSpPr>
            <p:cNvPr id="38" name="Rounded Rectangle 37"/>
            <p:cNvSpPr/>
            <p:nvPr/>
          </p:nvSpPr>
          <p:spPr>
            <a:xfrm>
              <a:off x="8455762" y="6122440"/>
              <a:ext cx="511598" cy="166529"/>
            </a:xfrm>
            <a:prstGeom prst="roundRect">
              <a:avLst/>
            </a:prstGeom>
            <a:solidFill>
              <a:srgbClr val="FFFFCC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8582882" y="6181854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2385609" y="3966680"/>
            <a:ext cx="2743212" cy="288459"/>
            <a:chOff x="1065814" y="6096473"/>
            <a:chExt cx="2743212" cy="288459"/>
          </a:xfrm>
        </p:grpSpPr>
        <p:sp>
          <p:nvSpPr>
            <p:cNvPr id="41" name="Rounded Rectangle 40"/>
            <p:cNvSpPr/>
            <p:nvPr/>
          </p:nvSpPr>
          <p:spPr>
            <a:xfrm>
              <a:off x="1065814" y="6096473"/>
              <a:ext cx="2743212" cy="180387"/>
            </a:xfrm>
            <a:prstGeom prst="roundRect">
              <a:avLst/>
            </a:prstGeom>
            <a:solidFill>
              <a:srgbClr val="FFFFCC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1905980" y="6181854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1144730" y="6181854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2667230" y="6181854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3428480" y="6181854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cxnSpLocks/>
            </p:cNvCxnSpPr>
            <p:nvPr/>
          </p:nvCxnSpPr>
          <p:spPr>
            <a:xfrm>
              <a:off x="1497814" y="6384932"/>
              <a:ext cx="288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cxnSpLocks/>
            </p:cNvCxnSpPr>
            <p:nvPr/>
          </p:nvCxnSpPr>
          <p:spPr>
            <a:xfrm>
              <a:off x="2270152" y="6384932"/>
              <a:ext cx="288000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cxnSpLocks/>
            </p:cNvCxnSpPr>
            <p:nvPr/>
          </p:nvCxnSpPr>
          <p:spPr>
            <a:xfrm>
              <a:off x="3021118" y="6384932"/>
              <a:ext cx="288000" cy="0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4693568" y="3501008"/>
            <a:ext cx="2007586" cy="276348"/>
            <a:chOff x="4025050" y="6110567"/>
            <a:chExt cx="2007586" cy="276348"/>
          </a:xfrm>
        </p:grpSpPr>
        <p:sp>
          <p:nvSpPr>
            <p:cNvPr id="50" name="Rounded Rectangle 49"/>
            <p:cNvSpPr/>
            <p:nvPr/>
          </p:nvSpPr>
          <p:spPr>
            <a:xfrm>
              <a:off x="4025050" y="6110567"/>
              <a:ext cx="2007586" cy="178404"/>
            </a:xfrm>
            <a:prstGeom prst="roundRect">
              <a:avLst/>
            </a:prstGeom>
            <a:solidFill>
              <a:srgbClr val="FFFFCC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4881590" y="6181854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4120340" y="6181854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5642840" y="6181854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cxnSpLocks/>
            </p:cNvCxnSpPr>
            <p:nvPr/>
          </p:nvCxnSpPr>
          <p:spPr>
            <a:xfrm>
              <a:off x="4473424" y="6386915"/>
              <a:ext cx="288000" cy="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cxnSpLocks/>
            </p:cNvCxnSpPr>
            <p:nvPr/>
          </p:nvCxnSpPr>
          <p:spPr>
            <a:xfrm>
              <a:off x="5245762" y="6386915"/>
              <a:ext cx="288000" cy="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7077422" y="3966680"/>
            <a:ext cx="1256436" cy="276348"/>
            <a:chOff x="6199824" y="6110567"/>
            <a:chExt cx="1256436" cy="276348"/>
          </a:xfrm>
        </p:grpSpPr>
        <p:sp>
          <p:nvSpPr>
            <p:cNvPr id="57" name="Rounded Rectangle 56"/>
            <p:cNvSpPr/>
            <p:nvPr/>
          </p:nvSpPr>
          <p:spPr>
            <a:xfrm>
              <a:off x="6199824" y="6110567"/>
              <a:ext cx="1256436" cy="178404"/>
            </a:xfrm>
            <a:prstGeom prst="roundRect">
              <a:avLst/>
            </a:prstGeom>
            <a:solidFill>
              <a:srgbClr val="FFFFCC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7056364" y="6181854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6295114" y="6181854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cxnSpLocks/>
            </p:cNvCxnSpPr>
            <p:nvPr/>
          </p:nvCxnSpPr>
          <p:spPr>
            <a:xfrm>
              <a:off x="6648198" y="6386915"/>
              <a:ext cx="288000" cy="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-36512" y="5766355"/>
            <a:ext cx="9003872" cy="830997"/>
            <a:chOff x="-36512" y="5766355"/>
            <a:chExt cx="9003872" cy="830997"/>
          </a:xfrm>
        </p:grpSpPr>
        <p:grpSp>
          <p:nvGrpSpPr>
            <p:cNvPr id="61" name="Group 60"/>
            <p:cNvGrpSpPr/>
            <p:nvPr/>
          </p:nvGrpSpPr>
          <p:grpSpPr>
            <a:xfrm>
              <a:off x="1065814" y="6096473"/>
              <a:ext cx="7901546" cy="290442"/>
              <a:chOff x="1065814" y="6096473"/>
              <a:chExt cx="7901546" cy="290442"/>
            </a:xfrm>
          </p:grpSpPr>
          <p:grpSp>
            <p:nvGrpSpPr>
              <p:cNvPr id="62" name="Group 61"/>
              <p:cNvGrpSpPr/>
              <p:nvPr/>
            </p:nvGrpSpPr>
            <p:grpSpPr>
              <a:xfrm>
                <a:off x="7687558" y="6109845"/>
                <a:ext cx="511598" cy="179125"/>
                <a:chOff x="7687558" y="6109845"/>
                <a:chExt cx="511598" cy="179125"/>
              </a:xfrm>
            </p:grpSpPr>
            <p:sp>
              <p:nvSpPr>
                <p:cNvPr id="87" name="Rounded Rectangle 86"/>
                <p:cNvSpPr/>
                <p:nvPr/>
              </p:nvSpPr>
              <p:spPr>
                <a:xfrm>
                  <a:off x="7687558" y="6109845"/>
                  <a:ext cx="511598" cy="179125"/>
                </a:xfrm>
                <a:prstGeom prst="roundRect">
                  <a:avLst/>
                </a:prstGeom>
                <a:solidFill>
                  <a:srgbClr val="FFFFCC"/>
                </a:solidFill>
                <a:ln w="63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8" name="Straight Connector 87"/>
                <p:cNvCxnSpPr/>
                <p:nvPr/>
              </p:nvCxnSpPr>
              <p:spPr>
                <a:xfrm flipV="1">
                  <a:off x="7814678" y="6181854"/>
                  <a:ext cx="324000" cy="0"/>
                </a:xfrm>
                <a:prstGeom prst="line">
                  <a:avLst/>
                </a:prstGeom>
                <a:ln w="38100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3" name="Group 62"/>
              <p:cNvGrpSpPr/>
              <p:nvPr/>
            </p:nvGrpSpPr>
            <p:grpSpPr>
              <a:xfrm>
                <a:off x="8455762" y="6122440"/>
                <a:ext cx="511598" cy="166529"/>
                <a:chOff x="8455762" y="6122440"/>
                <a:chExt cx="511598" cy="166529"/>
              </a:xfrm>
            </p:grpSpPr>
            <p:sp>
              <p:nvSpPr>
                <p:cNvPr id="85" name="Rounded Rectangle 84"/>
                <p:cNvSpPr/>
                <p:nvPr/>
              </p:nvSpPr>
              <p:spPr>
                <a:xfrm>
                  <a:off x="8455762" y="6122440"/>
                  <a:ext cx="511598" cy="166529"/>
                </a:xfrm>
                <a:prstGeom prst="roundRect">
                  <a:avLst/>
                </a:prstGeom>
                <a:solidFill>
                  <a:srgbClr val="FFFFCC"/>
                </a:solidFill>
                <a:ln w="63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6" name="Straight Connector 85"/>
                <p:cNvCxnSpPr/>
                <p:nvPr/>
              </p:nvCxnSpPr>
              <p:spPr>
                <a:xfrm>
                  <a:off x="8582882" y="6181854"/>
                  <a:ext cx="288000" cy="0"/>
                </a:xfrm>
                <a:prstGeom prst="line">
                  <a:avLst/>
                </a:prstGeom>
                <a:ln w="38100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4" name="Group 63"/>
              <p:cNvGrpSpPr/>
              <p:nvPr/>
            </p:nvGrpSpPr>
            <p:grpSpPr>
              <a:xfrm>
                <a:off x="1065814" y="6096473"/>
                <a:ext cx="2743212" cy="288459"/>
                <a:chOff x="1065814" y="6096473"/>
                <a:chExt cx="2743212" cy="288459"/>
              </a:xfrm>
            </p:grpSpPr>
            <p:sp>
              <p:nvSpPr>
                <p:cNvPr id="77" name="Rounded Rectangle 76"/>
                <p:cNvSpPr/>
                <p:nvPr/>
              </p:nvSpPr>
              <p:spPr>
                <a:xfrm>
                  <a:off x="1065814" y="6096473"/>
                  <a:ext cx="2743212" cy="180387"/>
                </a:xfrm>
                <a:prstGeom prst="roundRect">
                  <a:avLst/>
                </a:prstGeom>
                <a:solidFill>
                  <a:srgbClr val="FFFFCC"/>
                </a:solidFill>
                <a:ln w="63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1905980" y="6181854"/>
                  <a:ext cx="288000" cy="0"/>
                </a:xfrm>
                <a:prstGeom prst="line">
                  <a:avLst/>
                </a:prstGeom>
                <a:ln w="38100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1144730" y="6181854"/>
                  <a:ext cx="288000" cy="0"/>
                </a:xfrm>
                <a:prstGeom prst="line">
                  <a:avLst/>
                </a:prstGeom>
                <a:ln w="38100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2667230" y="6181854"/>
                  <a:ext cx="288000" cy="0"/>
                </a:xfrm>
                <a:prstGeom prst="line">
                  <a:avLst/>
                </a:prstGeom>
                <a:ln w="38100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3428480" y="6181854"/>
                  <a:ext cx="288000" cy="0"/>
                </a:xfrm>
                <a:prstGeom prst="line">
                  <a:avLst/>
                </a:prstGeom>
                <a:ln w="38100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>
                  <a:cxnSpLocks/>
                </p:cNvCxnSpPr>
                <p:nvPr/>
              </p:nvCxnSpPr>
              <p:spPr>
                <a:xfrm>
                  <a:off x="1497814" y="6384932"/>
                  <a:ext cx="28800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5"/>
                </a:lnRef>
                <a:fillRef idx="0">
                  <a:schemeClr val="accent5"/>
                </a:fillRef>
                <a:effectRef idx="1">
                  <a:schemeClr val="accent5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>
                  <a:cxnSpLocks/>
                </p:cNvCxnSpPr>
                <p:nvPr/>
              </p:nvCxnSpPr>
              <p:spPr>
                <a:xfrm>
                  <a:off x="2270152" y="6384932"/>
                  <a:ext cx="288000" cy="0"/>
                </a:xfrm>
                <a:prstGeom prst="line">
                  <a:avLst/>
                </a:prstGeom>
                <a:ln w="38100">
                  <a:solidFill>
                    <a:srgbClr val="00B050"/>
                  </a:solidFill>
                </a:ln>
              </p:spPr>
              <p:style>
                <a:lnRef idx="2">
                  <a:schemeClr val="accent5"/>
                </a:lnRef>
                <a:fillRef idx="0">
                  <a:schemeClr val="accent5"/>
                </a:fillRef>
                <a:effectRef idx="1">
                  <a:schemeClr val="accent5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>
                  <a:cxnSpLocks/>
                </p:cNvCxnSpPr>
                <p:nvPr/>
              </p:nvCxnSpPr>
              <p:spPr>
                <a:xfrm>
                  <a:off x="3021118" y="6384932"/>
                  <a:ext cx="288000" cy="0"/>
                </a:xfrm>
                <a:prstGeom prst="line">
                  <a:avLst/>
                </a:prstGeom>
                <a:ln w="38100">
                  <a:solidFill>
                    <a:schemeClr val="accent4"/>
                  </a:solidFill>
                </a:ln>
              </p:spPr>
              <p:style>
                <a:lnRef idx="2">
                  <a:schemeClr val="accent5"/>
                </a:lnRef>
                <a:fillRef idx="0">
                  <a:schemeClr val="accent5"/>
                </a:fillRef>
                <a:effectRef idx="1">
                  <a:schemeClr val="accent5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5" name="Group 64"/>
              <p:cNvGrpSpPr/>
              <p:nvPr/>
            </p:nvGrpSpPr>
            <p:grpSpPr>
              <a:xfrm>
                <a:off x="4024940" y="6096473"/>
                <a:ext cx="2007586" cy="276348"/>
                <a:chOff x="4025050" y="6110567"/>
                <a:chExt cx="2007586" cy="276348"/>
              </a:xfrm>
            </p:grpSpPr>
            <p:sp>
              <p:nvSpPr>
                <p:cNvPr id="71" name="Rounded Rectangle 70"/>
                <p:cNvSpPr/>
                <p:nvPr/>
              </p:nvSpPr>
              <p:spPr>
                <a:xfrm>
                  <a:off x="4025050" y="6110567"/>
                  <a:ext cx="2007586" cy="178404"/>
                </a:xfrm>
                <a:prstGeom prst="roundRect">
                  <a:avLst/>
                </a:prstGeom>
                <a:solidFill>
                  <a:srgbClr val="FFFFCC"/>
                </a:solidFill>
                <a:ln w="63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4881590" y="6181854"/>
                  <a:ext cx="288000" cy="0"/>
                </a:xfrm>
                <a:prstGeom prst="line">
                  <a:avLst/>
                </a:prstGeom>
                <a:ln w="38100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4120340" y="6181854"/>
                  <a:ext cx="288000" cy="0"/>
                </a:xfrm>
                <a:prstGeom prst="line">
                  <a:avLst/>
                </a:prstGeom>
                <a:ln w="38100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5642840" y="6181854"/>
                  <a:ext cx="288000" cy="0"/>
                </a:xfrm>
                <a:prstGeom prst="line">
                  <a:avLst/>
                </a:prstGeom>
                <a:ln w="38100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>
                  <a:cxnSpLocks/>
                </p:cNvCxnSpPr>
                <p:nvPr/>
              </p:nvCxnSpPr>
              <p:spPr>
                <a:xfrm>
                  <a:off x="4473424" y="6386915"/>
                  <a:ext cx="288000" cy="0"/>
                </a:xfrm>
                <a:prstGeom prst="line">
                  <a:avLst/>
                </a:prstGeom>
                <a:ln w="38100">
                  <a:solidFill>
                    <a:srgbClr val="7030A0"/>
                  </a:solidFill>
                </a:ln>
              </p:spPr>
              <p:style>
                <a:lnRef idx="2">
                  <a:schemeClr val="accent5"/>
                </a:lnRef>
                <a:fillRef idx="0">
                  <a:schemeClr val="accent5"/>
                </a:fillRef>
                <a:effectRef idx="1">
                  <a:schemeClr val="accent5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>
                  <a:cxnSpLocks/>
                </p:cNvCxnSpPr>
                <p:nvPr/>
              </p:nvCxnSpPr>
              <p:spPr>
                <a:xfrm>
                  <a:off x="5245762" y="6386915"/>
                  <a:ext cx="288000" cy="0"/>
                </a:xfrm>
                <a:prstGeom prst="line">
                  <a:avLst/>
                </a:prstGeom>
                <a:ln w="38100">
                  <a:solidFill>
                    <a:srgbClr val="FFC000"/>
                  </a:solidFill>
                </a:ln>
              </p:spPr>
              <p:style>
                <a:lnRef idx="2">
                  <a:schemeClr val="accent5"/>
                </a:lnRef>
                <a:fillRef idx="0">
                  <a:schemeClr val="accent5"/>
                </a:fillRef>
                <a:effectRef idx="1">
                  <a:schemeClr val="accent5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6" name="Group 65"/>
              <p:cNvGrpSpPr/>
              <p:nvPr/>
            </p:nvGrpSpPr>
            <p:grpSpPr>
              <a:xfrm>
                <a:off x="6199824" y="6110567"/>
                <a:ext cx="1256436" cy="276348"/>
                <a:chOff x="6199824" y="6110567"/>
                <a:chExt cx="1256436" cy="276348"/>
              </a:xfrm>
            </p:grpSpPr>
            <p:sp>
              <p:nvSpPr>
                <p:cNvPr id="67" name="Rounded Rectangle 66"/>
                <p:cNvSpPr/>
                <p:nvPr/>
              </p:nvSpPr>
              <p:spPr>
                <a:xfrm>
                  <a:off x="6199824" y="6110567"/>
                  <a:ext cx="1256436" cy="178404"/>
                </a:xfrm>
                <a:prstGeom prst="roundRect">
                  <a:avLst/>
                </a:prstGeom>
                <a:solidFill>
                  <a:srgbClr val="FFFFCC"/>
                </a:solidFill>
                <a:ln w="63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7056364" y="6181854"/>
                  <a:ext cx="288000" cy="0"/>
                </a:xfrm>
                <a:prstGeom prst="line">
                  <a:avLst/>
                </a:prstGeom>
                <a:ln w="38100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6295114" y="6181854"/>
                  <a:ext cx="288000" cy="0"/>
                </a:xfrm>
                <a:prstGeom prst="line">
                  <a:avLst/>
                </a:prstGeom>
                <a:ln w="38100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>
                  <a:cxnSpLocks/>
                </p:cNvCxnSpPr>
                <p:nvPr/>
              </p:nvCxnSpPr>
              <p:spPr>
                <a:xfrm>
                  <a:off x="6648198" y="6386915"/>
                  <a:ext cx="288000" cy="0"/>
                </a:xfrm>
                <a:prstGeom prst="line">
                  <a:avLst/>
                </a:prstGeom>
                <a:ln w="38100">
                  <a:solidFill>
                    <a:srgbClr val="7030A0"/>
                  </a:solidFill>
                </a:ln>
              </p:spPr>
              <p:style>
                <a:lnRef idx="2">
                  <a:schemeClr val="accent5"/>
                </a:lnRef>
                <a:fillRef idx="0">
                  <a:schemeClr val="accent5"/>
                </a:fillRef>
                <a:effectRef idx="1">
                  <a:schemeClr val="accent5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9" name="Rectangle 88"/>
            <p:cNvSpPr/>
            <p:nvPr/>
          </p:nvSpPr>
          <p:spPr>
            <a:xfrm>
              <a:off x="-36512" y="5766355"/>
              <a:ext cx="1149674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800" dirty="0" smtClean="0"/>
                <a:t>𝜋’= </a:t>
              </a:r>
              <a:endParaRPr lang="en-US" sz="48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0" y="3406801"/>
            <a:ext cx="9090567" cy="1172257"/>
            <a:chOff x="-11743" y="2492896"/>
            <a:chExt cx="9090567" cy="1172257"/>
          </a:xfrm>
        </p:grpSpPr>
        <p:sp>
          <p:nvSpPr>
            <p:cNvPr id="6" name="Rounded Rectangle 5"/>
            <p:cNvSpPr/>
            <p:nvPr/>
          </p:nvSpPr>
          <p:spPr>
            <a:xfrm>
              <a:off x="7085450" y="3064114"/>
              <a:ext cx="1248408" cy="170235"/>
            </a:xfrm>
            <a:prstGeom prst="roundRect">
              <a:avLst/>
            </a:prstGeom>
            <a:solidFill>
              <a:srgbClr val="FFFFCC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2476226" y="3508558"/>
              <a:ext cx="511598" cy="144000"/>
            </a:xfrm>
            <a:prstGeom prst="roundRect">
              <a:avLst/>
            </a:prstGeom>
            <a:solidFill>
              <a:srgbClr val="FFFFCC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978432" y="2609352"/>
              <a:ext cx="8100392" cy="176422"/>
            </a:xfrm>
            <a:prstGeom prst="roundRect">
              <a:avLst/>
            </a:prstGeom>
            <a:solidFill>
              <a:srgbClr val="FFFFCC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 flipV="1">
              <a:off x="2580016" y="3557158"/>
              <a:ext cx="324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ounded Rectangle 9"/>
            <p:cNvSpPr/>
            <p:nvPr/>
          </p:nvSpPr>
          <p:spPr>
            <a:xfrm>
              <a:off x="1731260" y="3068960"/>
              <a:ext cx="4297986" cy="165390"/>
            </a:xfrm>
            <a:prstGeom prst="roundRect">
              <a:avLst/>
            </a:prstGeom>
            <a:solidFill>
              <a:srgbClr val="FFFFCC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244430" y="3521153"/>
              <a:ext cx="511598" cy="144000"/>
            </a:xfrm>
            <a:prstGeom prst="roundRect">
              <a:avLst/>
            </a:prstGeom>
            <a:solidFill>
              <a:srgbClr val="FFFFCC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884628" y="3140968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116424" y="3140968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652832" y="3140968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7189240" y="3140968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421036" y="2708920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043608" y="2708920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8708594" y="2708920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cxnSpLocks/>
            </p:cNvCxnSpPr>
            <p:nvPr/>
          </p:nvCxnSpPr>
          <p:spPr>
            <a:xfrm>
              <a:off x="3724633" y="3356992"/>
              <a:ext cx="288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cxnSpLocks/>
            </p:cNvCxnSpPr>
            <p:nvPr/>
          </p:nvCxnSpPr>
          <p:spPr>
            <a:xfrm>
              <a:off x="4492837" y="3356992"/>
              <a:ext cx="288000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cxnSpLocks/>
            </p:cNvCxnSpPr>
            <p:nvPr/>
          </p:nvCxnSpPr>
          <p:spPr>
            <a:xfrm>
              <a:off x="6029246" y="2924944"/>
              <a:ext cx="288000" cy="0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cxnSpLocks/>
            </p:cNvCxnSpPr>
            <p:nvPr/>
          </p:nvCxnSpPr>
          <p:spPr>
            <a:xfrm>
              <a:off x="7565654" y="2924944"/>
              <a:ext cx="288000" cy="0"/>
            </a:xfrm>
            <a:prstGeom prst="line">
              <a:avLst/>
            </a:prstGeom>
            <a:ln w="38100">
              <a:solidFill>
                <a:srgbClr val="FF990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cxnSpLocks/>
            </p:cNvCxnSpPr>
            <p:nvPr/>
          </p:nvCxnSpPr>
          <p:spPr>
            <a:xfrm>
              <a:off x="6797450" y="2924944"/>
              <a:ext cx="288000" cy="0"/>
            </a:xfrm>
            <a:prstGeom prst="line">
              <a:avLst/>
            </a:prstGeom>
            <a:ln w="38100">
              <a:solidFill>
                <a:srgbClr val="FF990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cxnSpLocks/>
            </p:cNvCxnSpPr>
            <p:nvPr/>
          </p:nvCxnSpPr>
          <p:spPr>
            <a:xfrm>
              <a:off x="8333858" y="2924944"/>
              <a:ext cx="288000" cy="0"/>
            </a:xfrm>
            <a:prstGeom prst="line">
              <a:avLst/>
            </a:prstGeom>
            <a:ln w="38100">
              <a:solidFill>
                <a:srgbClr val="FF990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cxnSpLocks/>
            </p:cNvCxnSpPr>
            <p:nvPr/>
          </p:nvCxnSpPr>
          <p:spPr>
            <a:xfrm>
              <a:off x="1420022" y="2924944"/>
              <a:ext cx="288000" cy="0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811812" y="3140968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3348220" y="3573016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cxnSpLocks/>
            </p:cNvCxnSpPr>
            <p:nvPr/>
          </p:nvCxnSpPr>
          <p:spPr>
            <a:xfrm>
              <a:off x="2188226" y="3356992"/>
              <a:ext cx="288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cxnSpLocks/>
            </p:cNvCxnSpPr>
            <p:nvPr/>
          </p:nvCxnSpPr>
          <p:spPr>
            <a:xfrm>
              <a:off x="2956430" y="3356992"/>
              <a:ext cx="288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957444" y="3140968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-11743" y="2492896"/>
              <a:ext cx="1135247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800" dirty="0" smtClean="0"/>
                <a:t>𝜋 = </a:t>
              </a:r>
              <a:endParaRPr lang="en-US" sz="4800" dirty="0"/>
            </a:p>
          </p:txBody>
        </p:sp>
        <p:cxnSp>
          <p:nvCxnSpPr>
            <p:cNvPr id="32" name="Straight Connector 31"/>
            <p:cNvCxnSpPr>
              <a:cxnSpLocks/>
            </p:cNvCxnSpPr>
            <p:nvPr/>
          </p:nvCxnSpPr>
          <p:spPr>
            <a:xfrm>
              <a:off x="7565654" y="3349334"/>
              <a:ext cx="288000" cy="0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cxnSpLocks/>
            </p:cNvCxnSpPr>
            <p:nvPr/>
          </p:nvCxnSpPr>
          <p:spPr>
            <a:xfrm>
              <a:off x="5261042" y="3369938"/>
              <a:ext cx="288000" cy="0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90" name="Content Placeholder 5"/>
          <p:cNvSpPr txBox="1">
            <a:spLocks/>
          </p:cNvSpPr>
          <p:nvPr/>
        </p:nvSpPr>
        <p:spPr>
          <a:xfrm>
            <a:off x="414264" y="1556792"/>
            <a:ext cx="8729736" cy="17281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i="1" dirty="0"/>
              <a:t>complete</a:t>
            </a:r>
            <a:r>
              <a:rPr lang="en-US" dirty="0"/>
              <a:t> </a:t>
            </a:r>
            <a:r>
              <a:rPr lang="en-US" i="1" dirty="0"/>
              <a:t>execution</a:t>
            </a:r>
            <a:r>
              <a:rPr lang="en-US" dirty="0"/>
              <a:t> 𝜋 </a:t>
            </a:r>
            <a:r>
              <a:rPr lang="en-US" dirty="0" smtClean="0"/>
              <a:t>is </a:t>
            </a:r>
            <a:r>
              <a:rPr lang="en-US" b="1" i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ECF</a:t>
            </a:r>
            <a:r>
              <a:rPr lang="en-US" b="1" i="1" baseline="-25000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C</a:t>
            </a:r>
            <a:r>
              <a:rPr lang="en-US" b="1" i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 for an object </a:t>
            </a:r>
            <a:r>
              <a:rPr lang="en-US" i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O</a:t>
            </a:r>
            <a:r>
              <a:rPr lang="en-US" dirty="0" smtClean="0"/>
              <a:t> if</a:t>
            </a:r>
            <a:endParaRPr lang="en-US" sz="1400" dirty="0" smtClean="0"/>
          </a:p>
          <a:p>
            <a:pPr marL="0" indent="0">
              <a:buNone/>
            </a:pPr>
            <a:r>
              <a:rPr lang="en-US" dirty="0"/>
              <a:t>∃𝜋’ . 𝜋’ is a permutation </a:t>
            </a:r>
            <a:r>
              <a:rPr lang="en-US"/>
              <a:t>of </a:t>
            </a:r>
            <a:r>
              <a:rPr lang="en-US" smtClean="0"/>
              <a:t>the </a:t>
            </a:r>
            <a:r>
              <a:rPr lang="en-US" i="1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O</a:t>
            </a:r>
            <a:r>
              <a:rPr lang="en-US" smtClean="0"/>
              <a:t> </a:t>
            </a:r>
            <a:r>
              <a:rPr lang="en-US" dirty="0"/>
              <a:t>invocations in 𝜋 </a:t>
            </a:r>
            <a:br>
              <a:rPr lang="en-US" dirty="0"/>
            </a:br>
            <a:r>
              <a:rPr lang="en-US" dirty="0"/>
              <a:t>           preserving order of conflicting </a:t>
            </a:r>
            <a:r>
              <a:rPr lang="en-US" dirty="0" smtClean="0"/>
              <a:t>events </a:t>
            </a:r>
          </a:p>
        </p:txBody>
      </p:sp>
    </p:spTree>
    <p:extLst>
      <p:ext uri="{BB962C8B-B14F-4D97-AF65-F5344CB8AC3E}">
        <p14:creationId xmlns:p14="http://schemas.microsoft.com/office/powerpoint/2010/main" val="212687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7037E-6 L -0.09688 0.3136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78" y="1574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55 -0.01065 L -0.1415 0.3101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61" y="1604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81481E-6 L -0.06858 0.3844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73" y="1898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11 0.00255 L 0.56893 0.2562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02" y="12685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00185 L 0.56111 0.2430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86" y="1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 smtClean="0"/>
              <a:t>Conflict Effective </a:t>
            </a:r>
            <a:r>
              <a:rPr lang="en-GB" dirty="0" err="1" smtClean="0"/>
              <a:t>Callback</a:t>
            </a:r>
            <a:r>
              <a:rPr lang="en-GB" dirty="0" smtClean="0"/>
              <a:t> Freedom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3406801"/>
            <a:ext cx="9090567" cy="1172257"/>
            <a:chOff x="-11743" y="2492896"/>
            <a:chExt cx="9090567" cy="1172257"/>
          </a:xfrm>
        </p:grpSpPr>
        <p:sp>
          <p:nvSpPr>
            <p:cNvPr id="6" name="Rounded Rectangle 5"/>
            <p:cNvSpPr/>
            <p:nvPr/>
          </p:nvSpPr>
          <p:spPr>
            <a:xfrm>
              <a:off x="7085450" y="3064114"/>
              <a:ext cx="1248408" cy="170235"/>
            </a:xfrm>
            <a:prstGeom prst="roundRect">
              <a:avLst/>
            </a:prstGeom>
            <a:solidFill>
              <a:srgbClr val="FFFFCC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2476226" y="3508558"/>
              <a:ext cx="511598" cy="144000"/>
            </a:xfrm>
            <a:prstGeom prst="roundRect">
              <a:avLst/>
            </a:prstGeom>
            <a:solidFill>
              <a:srgbClr val="FFFFCC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978432" y="2609352"/>
              <a:ext cx="8100392" cy="176422"/>
            </a:xfrm>
            <a:prstGeom prst="roundRect">
              <a:avLst/>
            </a:prstGeom>
            <a:solidFill>
              <a:srgbClr val="FFFFCC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 flipV="1">
              <a:off x="2580016" y="3557158"/>
              <a:ext cx="324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ounded Rectangle 9"/>
            <p:cNvSpPr/>
            <p:nvPr/>
          </p:nvSpPr>
          <p:spPr>
            <a:xfrm>
              <a:off x="1731260" y="3068960"/>
              <a:ext cx="4297986" cy="165390"/>
            </a:xfrm>
            <a:prstGeom prst="roundRect">
              <a:avLst/>
            </a:prstGeom>
            <a:solidFill>
              <a:srgbClr val="FFFFCC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244430" y="3521153"/>
              <a:ext cx="511598" cy="144000"/>
            </a:xfrm>
            <a:prstGeom prst="roundRect">
              <a:avLst/>
            </a:prstGeom>
            <a:solidFill>
              <a:srgbClr val="FFFFCC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884628" y="3140968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116424" y="3140968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652832" y="3140968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7189240" y="3140968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421036" y="2708920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043608" y="2708920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8708594" y="2708920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cxnSpLocks/>
            </p:cNvCxnSpPr>
            <p:nvPr/>
          </p:nvCxnSpPr>
          <p:spPr>
            <a:xfrm>
              <a:off x="3724633" y="3356992"/>
              <a:ext cx="288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cxnSpLocks/>
            </p:cNvCxnSpPr>
            <p:nvPr/>
          </p:nvCxnSpPr>
          <p:spPr>
            <a:xfrm>
              <a:off x="4492837" y="3356992"/>
              <a:ext cx="288000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cxnSpLocks/>
            </p:cNvCxnSpPr>
            <p:nvPr/>
          </p:nvCxnSpPr>
          <p:spPr>
            <a:xfrm>
              <a:off x="6029246" y="2924944"/>
              <a:ext cx="288000" cy="0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cxnSpLocks/>
            </p:cNvCxnSpPr>
            <p:nvPr/>
          </p:nvCxnSpPr>
          <p:spPr>
            <a:xfrm>
              <a:off x="7565654" y="2924944"/>
              <a:ext cx="288000" cy="0"/>
            </a:xfrm>
            <a:prstGeom prst="line">
              <a:avLst/>
            </a:prstGeom>
            <a:ln w="38100">
              <a:solidFill>
                <a:srgbClr val="FF990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cxnSpLocks/>
            </p:cNvCxnSpPr>
            <p:nvPr/>
          </p:nvCxnSpPr>
          <p:spPr>
            <a:xfrm>
              <a:off x="6797450" y="2924944"/>
              <a:ext cx="288000" cy="0"/>
            </a:xfrm>
            <a:prstGeom prst="line">
              <a:avLst/>
            </a:prstGeom>
            <a:ln w="38100">
              <a:solidFill>
                <a:srgbClr val="FF990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cxnSpLocks/>
            </p:cNvCxnSpPr>
            <p:nvPr/>
          </p:nvCxnSpPr>
          <p:spPr>
            <a:xfrm>
              <a:off x="8333858" y="2924944"/>
              <a:ext cx="288000" cy="0"/>
            </a:xfrm>
            <a:prstGeom prst="line">
              <a:avLst/>
            </a:prstGeom>
            <a:ln w="38100">
              <a:solidFill>
                <a:srgbClr val="FF990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cxnSpLocks/>
            </p:cNvCxnSpPr>
            <p:nvPr/>
          </p:nvCxnSpPr>
          <p:spPr>
            <a:xfrm>
              <a:off x="1420022" y="2924944"/>
              <a:ext cx="288000" cy="0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811812" y="3140968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3348220" y="3573016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cxnSpLocks/>
            </p:cNvCxnSpPr>
            <p:nvPr/>
          </p:nvCxnSpPr>
          <p:spPr>
            <a:xfrm>
              <a:off x="2188226" y="3356992"/>
              <a:ext cx="288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cxnSpLocks/>
            </p:cNvCxnSpPr>
            <p:nvPr/>
          </p:nvCxnSpPr>
          <p:spPr>
            <a:xfrm>
              <a:off x="2956430" y="3356992"/>
              <a:ext cx="288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957444" y="3140968"/>
              <a:ext cx="288000" cy="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-11743" y="2492896"/>
              <a:ext cx="1135247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800" dirty="0" smtClean="0"/>
                <a:t>𝜋 = </a:t>
              </a:r>
              <a:endParaRPr lang="en-US" sz="4800" dirty="0"/>
            </a:p>
          </p:txBody>
        </p:sp>
        <p:cxnSp>
          <p:nvCxnSpPr>
            <p:cNvPr id="32" name="Straight Connector 31"/>
            <p:cNvCxnSpPr>
              <a:cxnSpLocks/>
            </p:cNvCxnSpPr>
            <p:nvPr/>
          </p:nvCxnSpPr>
          <p:spPr>
            <a:xfrm>
              <a:off x="7565654" y="3349334"/>
              <a:ext cx="288000" cy="0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cxnSpLocks/>
            </p:cNvCxnSpPr>
            <p:nvPr/>
          </p:nvCxnSpPr>
          <p:spPr>
            <a:xfrm>
              <a:off x="5261042" y="3369938"/>
              <a:ext cx="288000" cy="0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-36512" y="5766355"/>
            <a:ext cx="9003872" cy="830997"/>
            <a:chOff x="-36512" y="5766355"/>
            <a:chExt cx="9003872" cy="830997"/>
          </a:xfrm>
        </p:grpSpPr>
        <p:grpSp>
          <p:nvGrpSpPr>
            <p:cNvPr id="35" name="Group 34"/>
            <p:cNvGrpSpPr/>
            <p:nvPr/>
          </p:nvGrpSpPr>
          <p:grpSpPr>
            <a:xfrm>
              <a:off x="1065814" y="6096473"/>
              <a:ext cx="7901546" cy="290442"/>
              <a:chOff x="1065814" y="6096473"/>
              <a:chExt cx="7901546" cy="290442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7687558" y="6109845"/>
                <a:ext cx="511598" cy="179125"/>
                <a:chOff x="7687558" y="6109845"/>
                <a:chExt cx="511598" cy="179125"/>
              </a:xfrm>
            </p:grpSpPr>
            <p:sp>
              <p:nvSpPr>
                <p:cNvPr id="62" name="Rounded Rectangle 61"/>
                <p:cNvSpPr/>
                <p:nvPr/>
              </p:nvSpPr>
              <p:spPr>
                <a:xfrm>
                  <a:off x="7687558" y="6109845"/>
                  <a:ext cx="511598" cy="179125"/>
                </a:xfrm>
                <a:prstGeom prst="roundRect">
                  <a:avLst/>
                </a:prstGeom>
                <a:solidFill>
                  <a:srgbClr val="FFFFCC"/>
                </a:solidFill>
                <a:ln w="63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3" name="Straight Connector 62"/>
                <p:cNvCxnSpPr/>
                <p:nvPr/>
              </p:nvCxnSpPr>
              <p:spPr>
                <a:xfrm flipV="1">
                  <a:off x="7814678" y="6181854"/>
                  <a:ext cx="324000" cy="0"/>
                </a:xfrm>
                <a:prstGeom prst="line">
                  <a:avLst/>
                </a:prstGeom>
                <a:ln w="38100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" name="Group 37"/>
              <p:cNvGrpSpPr/>
              <p:nvPr/>
            </p:nvGrpSpPr>
            <p:grpSpPr>
              <a:xfrm>
                <a:off x="8455762" y="6122440"/>
                <a:ext cx="511598" cy="166529"/>
                <a:chOff x="8455762" y="6122440"/>
                <a:chExt cx="511598" cy="166529"/>
              </a:xfrm>
            </p:grpSpPr>
            <p:sp>
              <p:nvSpPr>
                <p:cNvPr id="60" name="Rounded Rectangle 59"/>
                <p:cNvSpPr/>
                <p:nvPr/>
              </p:nvSpPr>
              <p:spPr>
                <a:xfrm>
                  <a:off x="8455762" y="6122440"/>
                  <a:ext cx="511598" cy="166529"/>
                </a:xfrm>
                <a:prstGeom prst="roundRect">
                  <a:avLst/>
                </a:prstGeom>
                <a:solidFill>
                  <a:srgbClr val="FFFFCC"/>
                </a:solidFill>
                <a:ln w="63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8582882" y="6181854"/>
                  <a:ext cx="288000" cy="0"/>
                </a:xfrm>
                <a:prstGeom prst="line">
                  <a:avLst/>
                </a:prstGeom>
                <a:ln w="38100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9" name="Group 38"/>
              <p:cNvGrpSpPr/>
              <p:nvPr/>
            </p:nvGrpSpPr>
            <p:grpSpPr>
              <a:xfrm>
                <a:off x="1065814" y="6096473"/>
                <a:ext cx="2743212" cy="288459"/>
                <a:chOff x="1065814" y="6096473"/>
                <a:chExt cx="2743212" cy="288459"/>
              </a:xfrm>
            </p:grpSpPr>
            <p:sp>
              <p:nvSpPr>
                <p:cNvPr id="52" name="Rounded Rectangle 51"/>
                <p:cNvSpPr/>
                <p:nvPr/>
              </p:nvSpPr>
              <p:spPr>
                <a:xfrm>
                  <a:off x="1065814" y="6096473"/>
                  <a:ext cx="2743212" cy="180387"/>
                </a:xfrm>
                <a:prstGeom prst="roundRect">
                  <a:avLst/>
                </a:prstGeom>
                <a:solidFill>
                  <a:srgbClr val="FFFFCC"/>
                </a:solidFill>
                <a:ln w="63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1905980" y="6181854"/>
                  <a:ext cx="288000" cy="0"/>
                </a:xfrm>
                <a:prstGeom prst="line">
                  <a:avLst/>
                </a:prstGeom>
                <a:ln w="38100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1144730" y="6181854"/>
                  <a:ext cx="288000" cy="0"/>
                </a:xfrm>
                <a:prstGeom prst="line">
                  <a:avLst/>
                </a:prstGeom>
                <a:ln w="38100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>
                  <a:off x="2667230" y="6181854"/>
                  <a:ext cx="288000" cy="0"/>
                </a:xfrm>
                <a:prstGeom prst="line">
                  <a:avLst/>
                </a:prstGeom>
                <a:ln w="38100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3428480" y="6181854"/>
                  <a:ext cx="288000" cy="0"/>
                </a:xfrm>
                <a:prstGeom prst="line">
                  <a:avLst/>
                </a:prstGeom>
                <a:ln w="38100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>
                  <a:cxnSpLocks/>
                </p:cNvCxnSpPr>
                <p:nvPr/>
              </p:nvCxnSpPr>
              <p:spPr>
                <a:xfrm>
                  <a:off x="1497814" y="6384932"/>
                  <a:ext cx="28800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5"/>
                </a:lnRef>
                <a:fillRef idx="0">
                  <a:schemeClr val="accent5"/>
                </a:fillRef>
                <a:effectRef idx="1">
                  <a:schemeClr val="accent5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>
                  <a:cxnSpLocks/>
                </p:cNvCxnSpPr>
                <p:nvPr/>
              </p:nvCxnSpPr>
              <p:spPr>
                <a:xfrm>
                  <a:off x="2270152" y="6384932"/>
                  <a:ext cx="288000" cy="0"/>
                </a:xfrm>
                <a:prstGeom prst="line">
                  <a:avLst/>
                </a:prstGeom>
                <a:ln w="38100">
                  <a:solidFill>
                    <a:srgbClr val="00B050"/>
                  </a:solidFill>
                </a:ln>
              </p:spPr>
              <p:style>
                <a:lnRef idx="2">
                  <a:schemeClr val="accent5"/>
                </a:lnRef>
                <a:fillRef idx="0">
                  <a:schemeClr val="accent5"/>
                </a:fillRef>
                <a:effectRef idx="1">
                  <a:schemeClr val="accent5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>
                  <a:cxnSpLocks/>
                </p:cNvCxnSpPr>
                <p:nvPr/>
              </p:nvCxnSpPr>
              <p:spPr>
                <a:xfrm>
                  <a:off x="3021118" y="6384932"/>
                  <a:ext cx="288000" cy="0"/>
                </a:xfrm>
                <a:prstGeom prst="line">
                  <a:avLst/>
                </a:prstGeom>
                <a:ln w="38100">
                  <a:solidFill>
                    <a:schemeClr val="accent4"/>
                  </a:solidFill>
                </a:ln>
              </p:spPr>
              <p:style>
                <a:lnRef idx="2">
                  <a:schemeClr val="accent5"/>
                </a:lnRef>
                <a:fillRef idx="0">
                  <a:schemeClr val="accent5"/>
                </a:fillRef>
                <a:effectRef idx="1">
                  <a:schemeClr val="accent5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" name="Group 39"/>
              <p:cNvGrpSpPr/>
              <p:nvPr/>
            </p:nvGrpSpPr>
            <p:grpSpPr>
              <a:xfrm>
                <a:off x="4024940" y="6096473"/>
                <a:ext cx="2007586" cy="276348"/>
                <a:chOff x="4025050" y="6110567"/>
                <a:chExt cx="2007586" cy="276348"/>
              </a:xfrm>
            </p:grpSpPr>
            <p:sp>
              <p:nvSpPr>
                <p:cNvPr id="46" name="Rounded Rectangle 45"/>
                <p:cNvSpPr/>
                <p:nvPr/>
              </p:nvSpPr>
              <p:spPr>
                <a:xfrm>
                  <a:off x="4025050" y="6110567"/>
                  <a:ext cx="2007586" cy="178404"/>
                </a:xfrm>
                <a:prstGeom prst="roundRect">
                  <a:avLst/>
                </a:prstGeom>
                <a:solidFill>
                  <a:srgbClr val="FFFFCC"/>
                </a:solidFill>
                <a:ln w="63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7" name="Straight Connector 46"/>
                <p:cNvCxnSpPr/>
                <p:nvPr/>
              </p:nvCxnSpPr>
              <p:spPr>
                <a:xfrm>
                  <a:off x="4881590" y="6181854"/>
                  <a:ext cx="288000" cy="0"/>
                </a:xfrm>
                <a:prstGeom prst="line">
                  <a:avLst/>
                </a:prstGeom>
                <a:ln w="38100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4120340" y="6181854"/>
                  <a:ext cx="288000" cy="0"/>
                </a:xfrm>
                <a:prstGeom prst="line">
                  <a:avLst/>
                </a:prstGeom>
                <a:ln w="38100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5642840" y="6181854"/>
                  <a:ext cx="288000" cy="0"/>
                </a:xfrm>
                <a:prstGeom prst="line">
                  <a:avLst/>
                </a:prstGeom>
                <a:ln w="38100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>
                  <a:cxnSpLocks/>
                </p:cNvCxnSpPr>
                <p:nvPr/>
              </p:nvCxnSpPr>
              <p:spPr>
                <a:xfrm>
                  <a:off x="4473424" y="6386915"/>
                  <a:ext cx="288000" cy="0"/>
                </a:xfrm>
                <a:prstGeom prst="line">
                  <a:avLst/>
                </a:prstGeom>
                <a:ln w="38100">
                  <a:solidFill>
                    <a:srgbClr val="7030A0"/>
                  </a:solidFill>
                </a:ln>
              </p:spPr>
              <p:style>
                <a:lnRef idx="2">
                  <a:schemeClr val="accent5"/>
                </a:lnRef>
                <a:fillRef idx="0">
                  <a:schemeClr val="accent5"/>
                </a:fillRef>
                <a:effectRef idx="1">
                  <a:schemeClr val="accent5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>
                  <a:cxnSpLocks/>
                </p:cNvCxnSpPr>
                <p:nvPr/>
              </p:nvCxnSpPr>
              <p:spPr>
                <a:xfrm>
                  <a:off x="5245762" y="6386915"/>
                  <a:ext cx="288000" cy="0"/>
                </a:xfrm>
                <a:prstGeom prst="line">
                  <a:avLst/>
                </a:prstGeom>
                <a:ln w="38100">
                  <a:solidFill>
                    <a:srgbClr val="FFC000"/>
                  </a:solidFill>
                </a:ln>
              </p:spPr>
              <p:style>
                <a:lnRef idx="2">
                  <a:schemeClr val="accent5"/>
                </a:lnRef>
                <a:fillRef idx="0">
                  <a:schemeClr val="accent5"/>
                </a:fillRef>
                <a:effectRef idx="1">
                  <a:schemeClr val="accent5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" name="Group 40"/>
              <p:cNvGrpSpPr/>
              <p:nvPr/>
            </p:nvGrpSpPr>
            <p:grpSpPr>
              <a:xfrm>
                <a:off x="6199824" y="6110567"/>
                <a:ext cx="1256436" cy="276348"/>
                <a:chOff x="6199824" y="6110567"/>
                <a:chExt cx="1256436" cy="276348"/>
              </a:xfrm>
            </p:grpSpPr>
            <p:sp>
              <p:nvSpPr>
                <p:cNvPr id="42" name="Rounded Rectangle 41"/>
                <p:cNvSpPr/>
                <p:nvPr/>
              </p:nvSpPr>
              <p:spPr>
                <a:xfrm>
                  <a:off x="6199824" y="6110567"/>
                  <a:ext cx="1256436" cy="178404"/>
                </a:xfrm>
                <a:prstGeom prst="roundRect">
                  <a:avLst/>
                </a:prstGeom>
                <a:solidFill>
                  <a:srgbClr val="FFFFCC"/>
                </a:solidFill>
                <a:ln w="63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7056364" y="6181854"/>
                  <a:ext cx="288000" cy="0"/>
                </a:xfrm>
                <a:prstGeom prst="line">
                  <a:avLst/>
                </a:prstGeom>
                <a:ln w="38100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6295114" y="6181854"/>
                  <a:ext cx="288000" cy="0"/>
                </a:xfrm>
                <a:prstGeom prst="line">
                  <a:avLst/>
                </a:prstGeom>
                <a:ln w="38100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>
                  <a:cxnSpLocks/>
                </p:cNvCxnSpPr>
                <p:nvPr/>
              </p:nvCxnSpPr>
              <p:spPr>
                <a:xfrm>
                  <a:off x="6648198" y="6386915"/>
                  <a:ext cx="288000" cy="0"/>
                </a:xfrm>
                <a:prstGeom prst="line">
                  <a:avLst/>
                </a:prstGeom>
                <a:ln w="38100">
                  <a:solidFill>
                    <a:srgbClr val="7030A0"/>
                  </a:solidFill>
                </a:ln>
              </p:spPr>
              <p:style>
                <a:lnRef idx="2">
                  <a:schemeClr val="accent5"/>
                </a:lnRef>
                <a:fillRef idx="0">
                  <a:schemeClr val="accent5"/>
                </a:fillRef>
                <a:effectRef idx="1">
                  <a:schemeClr val="accent5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6" name="Rectangle 35"/>
            <p:cNvSpPr/>
            <p:nvPr/>
          </p:nvSpPr>
          <p:spPr>
            <a:xfrm>
              <a:off x="-36512" y="5766355"/>
              <a:ext cx="1149674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800" dirty="0" smtClean="0"/>
                <a:t>𝜋’= </a:t>
              </a:r>
              <a:endParaRPr lang="en-US" sz="4800" dirty="0"/>
            </a:p>
          </p:txBody>
        </p:sp>
      </p:grpSp>
      <p:sp>
        <p:nvSpPr>
          <p:cNvPr id="64" name="Rectangle 63"/>
          <p:cNvSpPr/>
          <p:nvPr/>
        </p:nvSpPr>
        <p:spPr>
          <a:xfrm>
            <a:off x="1673754" y="3595806"/>
            <a:ext cx="658472" cy="319477"/>
          </a:xfrm>
          <a:prstGeom prst="rect">
            <a:avLst/>
          </a:prstGeom>
          <a:solidFill>
            <a:schemeClr val="accent6">
              <a:lumMod val="75000"/>
              <a:lumOff val="25000"/>
            </a:schemeClr>
          </a:solidFill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X:=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6242718" y="3212976"/>
            <a:ext cx="658472" cy="319477"/>
          </a:xfrm>
          <a:prstGeom prst="rect">
            <a:avLst/>
          </a:prstGeom>
          <a:solidFill>
            <a:schemeClr val="accent6">
              <a:lumMod val="75000"/>
              <a:lumOff val="25000"/>
            </a:schemeClr>
          </a:solidFill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r-IN" dirty="0" smtClean="0"/>
              <a:t>…</a:t>
            </a:r>
            <a:r>
              <a:rPr lang="en-US" dirty="0" smtClean="0"/>
              <a:t>:=X</a:t>
            </a:r>
            <a:endParaRPr lang="en-US" dirty="0"/>
          </a:p>
        </p:txBody>
      </p:sp>
      <p:cxnSp>
        <p:nvCxnSpPr>
          <p:cNvPr id="66" name="Straight Arrow Connector 65"/>
          <p:cNvCxnSpPr/>
          <p:nvPr/>
        </p:nvCxnSpPr>
        <p:spPr>
          <a:xfrm flipH="1">
            <a:off x="2457046" y="3342194"/>
            <a:ext cx="3645215" cy="44254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4689835" y="5700206"/>
            <a:ext cx="658472" cy="319477"/>
          </a:xfrm>
          <a:prstGeom prst="rect">
            <a:avLst/>
          </a:prstGeom>
          <a:solidFill>
            <a:schemeClr val="accent6">
              <a:lumMod val="75000"/>
              <a:lumOff val="25000"/>
            </a:schemeClr>
          </a:solidFill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r-IN" dirty="0" smtClean="0"/>
              <a:t>…</a:t>
            </a:r>
            <a:r>
              <a:rPr lang="en-US" dirty="0" smtClean="0"/>
              <a:t>:=X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1000714" y="5680224"/>
            <a:ext cx="658472" cy="319477"/>
          </a:xfrm>
          <a:prstGeom prst="rect">
            <a:avLst/>
          </a:prstGeom>
          <a:solidFill>
            <a:schemeClr val="accent6">
              <a:lumMod val="75000"/>
              <a:lumOff val="25000"/>
            </a:schemeClr>
          </a:solidFill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X:=</a:t>
            </a:r>
            <a:r>
              <a:rPr lang="mr-IN" dirty="0"/>
              <a:t>…</a:t>
            </a:r>
            <a:endParaRPr lang="en-US" dirty="0"/>
          </a:p>
        </p:txBody>
      </p:sp>
      <p:cxnSp>
        <p:nvCxnSpPr>
          <p:cNvPr id="69" name="Straight Arrow Connector 68"/>
          <p:cNvCxnSpPr/>
          <p:nvPr/>
        </p:nvCxnSpPr>
        <p:spPr>
          <a:xfrm flipH="1">
            <a:off x="1785814" y="5855981"/>
            <a:ext cx="2775720" cy="396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ontent Placeholder 5"/>
          <p:cNvSpPr txBox="1">
            <a:spLocks/>
          </p:cNvSpPr>
          <p:nvPr/>
        </p:nvSpPr>
        <p:spPr>
          <a:xfrm>
            <a:off x="414264" y="1556792"/>
            <a:ext cx="8729736" cy="17281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i="1" dirty="0"/>
              <a:t>complete</a:t>
            </a:r>
            <a:r>
              <a:rPr lang="en-US" dirty="0"/>
              <a:t> </a:t>
            </a:r>
            <a:r>
              <a:rPr lang="en-US" i="1" dirty="0"/>
              <a:t>execution</a:t>
            </a:r>
            <a:r>
              <a:rPr lang="en-US" dirty="0"/>
              <a:t> 𝜋 </a:t>
            </a:r>
            <a:r>
              <a:rPr lang="en-US" dirty="0" smtClean="0"/>
              <a:t>is </a:t>
            </a:r>
            <a:r>
              <a:rPr lang="en-US" b="1" i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ECF</a:t>
            </a:r>
            <a:r>
              <a:rPr lang="en-US" b="1" i="1" baseline="-25000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C</a:t>
            </a:r>
            <a:r>
              <a:rPr lang="en-US" b="1" i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 for an object </a:t>
            </a:r>
            <a:r>
              <a:rPr lang="en-US" i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O</a:t>
            </a:r>
            <a:r>
              <a:rPr lang="en-US" dirty="0" smtClean="0"/>
              <a:t> if</a:t>
            </a:r>
            <a:endParaRPr lang="en-US" sz="1400" dirty="0" smtClean="0"/>
          </a:p>
          <a:p>
            <a:pPr marL="0" indent="0">
              <a:buNone/>
            </a:pPr>
            <a:r>
              <a:rPr lang="en-US" dirty="0"/>
              <a:t>∃𝜋’ . 𝜋’ is a permutation of </a:t>
            </a:r>
            <a:r>
              <a:rPr lang="en-US" dirty="0" smtClean="0"/>
              <a:t>the </a:t>
            </a:r>
            <a:r>
              <a:rPr lang="en-US" i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O</a:t>
            </a:r>
            <a:r>
              <a:rPr lang="en-US" dirty="0" smtClean="0"/>
              <a:t> </a:t>
            </a:r>
            <a:r>
              <a:rPr lang="en-US" dirty="0"/>
              <a:t>invocations in 𝜋 </a:t>
            </a:r>
            <a:br>
              <a:rPr lang="en-US" dirty="0"/>
            </a:br>
            <a:r>
              <a:rPr lang="en-US" dirty="0"/>
              <a:t>           preserving order of conflicting </a:t>
            </a:r>
            <a:r>
              <a:rPr lang="en-US" dirty="0" smtClean="0"/>
              <a:t>events </a:t>
            </a:r>
          </a:p>
        </p:txBody>
      </p:sp>
    </p:spTree>
    <p:extLst>
      <p:ext uri="{BB962C8B-B14F-4D97-AF65-F5344CB8AC3E}">
        <p14:creationId xmlns:p14="http://schemas.microsoft.com/office/powerpoint/2010/main" val="153512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 smtClean="0"/>
              <a:t>Conflict Effective </a:t>
            </a:r>
            <a:r>
              <a:rPr lang="en-GB" dirty="0" err="1" smtClean="0"/>
              <a:t>Callback</a:t>
            </a:r>
            <a:r>
              <a:rPr lang="en-GB" dirty="0" smtClean="0"/>
              <a:t> Freedom</a:t>
            </a:r>
            <a:endParaRPr lang="en-US" dirty="0"/>
          </a:p>
        </p:txBody>
      </p:sp>
      <p:sp>
        <p:nvSpPr>
          <p:cNvPr id="70" name="Content Placeholder 5"/>
          <p:cNvSpPr txBox="1">
            <a:spLocks/>
          </p:cNvSpPr>
          <p:nvPr/>
        </p:nvSpPr>
        <p:spPr>
          <a:xfrm>
            <a:off x="414264" y="1556792"/>
            <a:ext cx="8729736" cy="17281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i="1" dirty="0"/>
              <a:t>complete</a:t>
            </a:r>
            <a:r>
              <a:rPr lang="en-US" dirty="0"/>
              <a:t> </a:t>
            </a:r>
            <a:r>
              <a:rPr lang="en-US" i="1" dirty="0"/>
              <a:t>execution</a:t>
            </a:r>
            <a:r>
              <a:rPr lang="en-US" dirty="0"/>
              <a:t> 𝜋 </a:t>
            </a:r>
            <a:r>
              <a:rPr lang="en-US" dirty="0" smtClean="0"/>
              <a:t>is </a:t>
            </a:r>
            <a:r>
              <a:rPr lang="en-US" b="1" i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ECF</a:t>
            </a:r>
            <a:r>
              <a:rPr lang="en-US" b="1" i="1" baseline="-25000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C</a:t>
            </a:r>
            <a:r>
              <a:rPr lang="en-US" b="1" i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 for an object </a:t>
            </a:r>
            <a:r>
              <a:rPr lang="en-US" i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O</a:t>
            </a:r>
            <a:r>
              <a:rPr lang="en-US" dirty="0" smtClean="0"/>
              <a:t> if</a:t>
            </a:r>
            <a:endParaRPr lang="en-US" sz="1400" dirty="0" smtClean="0"/>
          </a:p>
          <a:p>
            <a:pPr marL="0" indent="0">
              <a:buNone/>
            </a:pPr>
            <a:r>
              <a:rPr lang="en-US" dirty="0"/>
              <a:t>∃𝜋’ . 𝜋’ is a permutation of </a:t>
            </a:r>
            <a:r>
              <a:rPr lang="en-US" dirty="0" smtClean="0"/>
              <a:t>the </a:t>
            </a:r>
            <a:r>
              <a:rPr lang="en-US" i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O</a:t>
            </a:r>
            <a:r>
              <a:rPr lang="en-US" dirty="0" smtClean="0"/>
              <a:t> </a:t>
            </a:r>
            <a:r>
              <a:rPr lang="en-US" dirty="0"/>
              <a:t>invocations in 𝜋 </a:t>
            </a:r>
            <a:br>
              <a:rPr lang="en-US" dirty="0"/>
            </a:br>
            <a:r>
              <a:rPr lang="en-US" dirty="0"/>
              <a:t>           preserving order of conflicting </a:t>
            </a:r>
            <a:r>
              <a:rPr lang="en-US" dirty="0" smtClean="0"/>
              <a:t>events 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215516" y="4271392"/>
            <a:ext cx="8712968" cy="1821904"/>
            <a:chOff x="215516" y="4271392"/>
            <a:chExt cx="8712968" cy="1821904"/>
          </a:xfrm>
        </p:grpSpPr>
        <p:sp>
          <p:nvSpPr>
            <p:cNvPr id="72" name="Rounded Rectangular Callout 71"/>
            <p:cNvSpPr/>
            <p:nvPr/>
          </p:nvSpPr>
          <p:spPr>
            <a:xfrm>
              <a:off x="226385" y="4271392"/>
              <a:ext cx="8702099" cy="1821904"/>
            </a:xfrm>
            <a:prstGeom prst="wedgeRoundRectCallout">
              <a:avLst>
                <a:gd name="adj1" fmla="val -34983"/>
                <a:gd name="adj2" fmla="val 57003"/>
                <a:gd name="adj3" fmla="val 16667"/>
              </a:avLst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3" name="Group 72"/>
            <p:cNvGrpSpPr>
              <a:grpSpLocks noChangeAspect="1"/>
            </p:cNvGrpSpPr>
            <p:nvPr/>
          </p:nvGrpSpPr>
          <p:grpSpPr>
            <a:xfrm>
              <a:off x="1324578" y="4487416"/>
              <a:ext cx="2832732" cy="1496052"/>
              <a:chOff x="825101" y="2060848"/>
              <a:chExt cx="7635331" cy="4032448"/>
            </a:xfrm>
          </p:grpSpPr>
          <p:sp>
            <p:nvSpPr>
              <p:cNvPr id="82" name="Rounded Rectangle 81"/>
              <p:cNvSpPr>
                <a:spLocks noChangeAspect="1"/>
              </p:cNvSpPr>
              <p:nvPr/>
            </p:nvSpPr>
            <p:spPr>
              <a:xfrm>
                <a:off x="971600" y="2204864"/>
                <a:ext cx="7344816" cy="3744416"/>
              </a:xfrm>
              <a:prstGeom prst="roundRect">
                <a:avLst/>
              </a:prstGeom>
              <a:pattFill prst="pct40">
                <a:fgClr>
                  <a:schemeClr val="bg1">
                    <a:lumMod val="75000"/>
                  </a:schemeClr>
                </a:fgClr>
                <a:bgClr>
                  <a:schemeClr val="bg1"/>
                </a:bgClr>
              </a:patt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3" name="Rounded Rectangle 82"/>
              <p:cNvSpPr/>
              <p:nvPr/>
            </p:nvSpPr>
            <p:spPr>
              <a:xfrm>
                <a:off x="1115616" y="2276872"/>
                <a:ext cx="2916000" cy="280831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4" name="Rounded Rectangle 83"/>
              <p:cNvSpPr/>
              <p:nvPr/>
            </p:nvSpPr>
            <p:spPr>
              <a:xfrm>
                <a:off x="825101" y="2060848"/>
                <a:ext cx="7635331" cy="4032448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5" name="Rounded Rectangle 84"/>
              <p:cNvSpPr/>
              <p:nvPr/>
            </p:nvSpPr>
            <p:spPr>
              <a:xfrm>
                <a:off x="1187623" y="2358826"/>
                <a:ext cx="2774865" cy="2645475"/>
              </a:xfrm>
              <a:prstGeom prst="round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i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O</a:t>
                </a:r>
                <a:endParaRPr lang="en-US" sz="4400" i="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4906748" y="2069764"/>
                <a:ext cx="2448273" cy="38990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800" dirty="0" smtClean="0"/>
                  <a:t>𝜅</a:t>
                </a:r>
                <a:endParaRPr lang="en-US" sz="8800" dirty="0"/>
              </a:p>
            </p:txBody>
          </p:sp>
        </p:grpSp>
        <p:grpSp>
          <p:nvGrpSpPr>
            <p:cNvPr id="74" name="Group 73"/>
            <p:cNvGrpSpPr>
              <a:grpSpLocks noChangeAspect="1"/>
            </p:cNvGrpSpPr>
            <p:nvPr/>
          </p:nvGrpSpPr>
          <p:grpSpPr>
            <a:xfrm>
              <a:off x="4824553" y="4487416"/>
              <a:ext cx="2832732" cy="1496052"/>
              <a:chOff x="825101" y="2060848"/>
              <a:chExt cx="7635331" cy="4032448"/>
            </a:xfrm>
          </p:grpSpPr>
          <p:sp>
            <p:nvSpPr>
              <p:cNvPr id="77" name="Rounded Rectangle 76"/>
              <p:cNvSpPr>
                <a:spLocks noChangeAspect="1"/>
              </p:cNvSpPr>
              <p:nvPr/>
            </p:nvSpPr>
            <p:spPr>
              <a:xfrm>
                <a:off x="971600" y="2204864"/>
                <a:ext cx="7344816" cy="3744416"/>
              </a:xfrm>
              <a:prstGeom prst="roundRect">
                <a:avLst/>
              </a:prstGeom>
              <a:pattFill prst="wave">
                <a:fgClr>
                  <a:schemeClr val="bg1">
                    <a:lumMod val="75000"/>
                  </a:schemeClr>
                </a:fgClr>
                <a:bgClr>
                  <a:schemeClr val="bg1"/>
                </a:bgClr>
              </a:patt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8" name="Rounded Rectangle 77"/>
              <p:cNvSpPr/>
              <p:nvPr/>
            </p:nvSpPr>
            <p:spPr>
              <a:xfrm>
                <a:off x="1115616" y="2276872"/>
                <a:ext cx="2916000" cy="280831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9" name="Rounded Rectangle 78"/>
              <p:cNvSpPr/>
              <p:nvPr/>
            </p:nvSpPr>
            <p:spPr>
              <a:xfrm>
                <a:off x="825101" y="2060848"/>
                <a:ext cx="7635331" cy="4032448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0" name="Rounded Rectangle 79"/>
              <p:cNvSpPr/>
              <p:nvPr/>
            </p:nvSpPr>
            <p:spPr>
              <a:xfrm>
                <a:off x="1187623" y="2358826"/>
                <a:ext cx="2774865" cy="2645475"/>
              </a:xfrm>
              <a:prstGeom prst="round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i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O</a:t>
                </a:r>
                <a:endParaRPr lang="en-US" sz="4400" i="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4906748" y="2069764"/>
                <a:ext cx="3409669" cy="38990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800" dirty="0" smtClean="0"/>
                  <a:t>𝜅’</a:t>
                </a:r>
                <a:endParaRPr lang="en-US" sz="8800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TextBox 74"/>
                <p:cNvSpPr txBox="1"/>
                <p:nvPr/>
              </p:nvSpPr>
              <p:spPr>
                <a:xfrm>
                  <a:off x="215516" y="4874051"/>
                  <a:ext cx="1072281" cy="73866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80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𝜋</m:t>
                        </m:r>
                        <m:r>
                          <a:rPr lang="en-US" sz="480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∈</m:t>
                        </m:r>
                      </m:oMath>
                    </m:oMathPara>
                  </a14:m>
                  <a:endParaRPr lang="en-US" sz="4800" dirty="0"/>
                </a:p>
              </p:txBody>
            </p:sp>
          </mc:Choice>
          <mc:Fallback xmlns="">
            <p:sp>
              <p:nvSpPr>
                <p:cNvPr id="75" name="TextBox 7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5516" y="4874051"/>
                  <a:ext cx="1072281" cy="738664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Box 75"/>
                <p:cNvSpPr txBox="1"/>
                <p:nvPr/>
              </p:nvSpPr>
              <p:spPr>
                <a:xfrm>
                  <a:off x="7710715" y="4874051"/>
                  <a:ext cx="1217769" cy="73866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80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∋</m:t>
                        </m:r>
                        <m:r>
                          <a:rPr lang="en-US" sz="480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𝜋</m:t>
                        </m:r>
                        <m:r>
                          <a:rPr lang="en-US" sz="48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′</m:t>
                        </m:r>
                      </m:oMath>
                    </m:oMathPara>
                  </a14:m>
                  <a:endParaRPr lang="en-US" sz="4800" dirty="0"/>
                </a:p>
              </p:txBody>
            </p:sp>
          </mc:Choice>
          <mc:Fallback xmlns="">
            <p:sp>
              <p:nvSpPr>
                <p:cNvPr id="76" name="TextBox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10715" y="4874051"/>
                  <a:ext cx="1217769" cy="738664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82453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Conflict Effective </a:t>
            </a:r>
            <a:r>
              <a:rPr lang="en-GB" dirty="0" err="1" smtClean="0"/>
              <a:t>Callback</a:t>
            </a:r>
            <a:r>
              <a:rPr lang="en-GB" dirty="0" smtClean="0"/>
              <a:t> Freedom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 </a:t>
            </a:r>
            <a:r>
              <a:rPr lang="en-US" i="1" dirty="0"/>
              <a:t>object</a:t>
            </a:r>
            <a:r>
              <a:rPr lang="en-US" dirty="0"/>
              <a:t> </a:t>
            </a:r>
            <a:r>
              <a:rPr lang="en-US" i="1" dirty="0"/>
              <a:t>O</a:t>
            </a:r>
            <a:r>
              <a:rPr lang="en-US" dirty="0"/>
              <a:t> is </a:t>
            </a:r>
            <a:r>
              <a:rPr lang="en-US" b="1" i="1" dirty="0">
                <a:solidFill>
                  <a:schemeClr val="accent6">
                    <a:lumMod val="75000"/>
                    <a:lumOff val="25000"/>
                  </a:schemeClr>
                </a:solidFill>
              </a:rPr>
              <a:t>static </a:t>
            </a:r>
            <a:r>
              <a:rPr lang="en-US" b="1" i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ECF</a:t>
            </a:r>
            <a:r>
              <a:rPr lang="en-US" b="1" i="1" baseline="-25000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C</a:t>
            </a:r>
            <a:r>
              <a:rPr lang="en-US" b="1" i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/>
              <a:t>if </a:t>
            </a:r>
            <a:br>
              <a:rPr lang="en-US" dirty="0"/>
            </a:br>
            <a:r>
              <a:rPr lang="en-US" i="1" dirty="0"/>
              <a:t>every</a:t>
            </a:r>
            <a:r>
              <a:rPr lang="en-US" dirty="0"/>
              <a:t> complete execution is </a:t>
            </a:r>
            <a:r>
              <a:rPr lang="en-US" dirty="0" smtClean="0"/>
              <a:t>ECF</a:t>
            </a:r>
            <a:r>
              <a:rPr lang="en-US" baseline="-25000" dirty="0" smtClean="0"/>
              <a:t>C </a:t>
            </a:r>
            <a:r>
              <a:rPr lang="en-US" baseline="-25000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/>
              <a:t>for O</a:t>
            </a:r>
          </a:p>
          <a:p>
            <a:endParaRPr lang="en-US" sz="1800" i="1" dirty="0" smtClean="0"/>
          </a:p>
          <a:p>
            <a:pPr>
              <a:buFont typeface="ArialUnicodeMS" charset="0"/>
              <a:buChar char="✗"/>
            </a:pPr>
            <a:r>
              <a:rPr lang="en-US" b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Static ECF</a:t>
            </a:r>
            <a:r>
              <a:rPr lang="en-US" b="1" baseline="-25000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C </a:t>
            </a:r>
            <a:r>
              <a:rPr lang="en-US" dirty="0" smtClean="0"/>
              <a:t> is </a:t>
            </a:r>
            <a:r>
              <a:rPr lang="en-US" b="1" dirty="0" smtClean="0">
                <a:solidFill>
                  <a:srgbClr val="C00000"/>
                </a:solidFill>
              </a:rPr>
              <a:t>undecidable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Decidable</a:t>
            </a:r>
            <a:r>
              <a:rPr lang="en-US" dirty="0" smtClean="0"/>
              <a:t> </a:t>
            </a:r>
            <a:r>
              <a:rPr lang="en-US" dirty="0"/>
              <a:t>if we have a finite data domain</a:t>
            </a:r>
          </a:p>
          <a:p>
            <a:endParaRPr lang="en-US" sz="1050" i="1" dirty="0" smtClean="0"/>
          </a:p>
          <a:p>
            <a:pPr>
              <a:buFont typeface="LucidaGrande" charset="0"/>
              <a:buChar char="✓"/>
            </a:pPr>
            <a:r>
              <a:rPr lang="en-US" b="1" dirty="0">
                <a:solidFill>
                  <a:schemeClr val="accent6">
                    <a:lumMod val="75000"/>
                    <a:lumOff val="25000"/>
                  </a:schemeClr>
                </a:solidFill>
              </a:rPr>
              <a:t>(Dynamic) ECF</a:t>
            </a:r>
            <a:r>
              <a:rPr lang="en-US" b="1" baseline="-25000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C 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b="1" dirty="0" smtClean="0">
                <a:solidFill>
                  <a:schemeClr val="accent5"/>
                </a:solidFill>
              </a:rPr>
              <a:t>decidable</a:t>
            </a:r>
            <a:r>
              <a:rPr lang="en-US" dirty="0" smtClean="0">
                <a:solidFill>
                  <a:schemeClr val="accent5"/>
                </a:solidFill>
              </a:rPr>
              <a:t> </a:t>
            </a:r>
            <a:r>
              <a:rPr lang="en-US" dirty="0" smtClean="0"/>
              <a:t>in polynomial time</a:t>
            </a:r>
            <a:endParaRPr lang="en-US" dirty="0"/>
          </a:p>
          <a:p>
            <a:pPr lvl="1"/>
            <a:r>
              <a:rPr lang="en-US" dirty="0" smtClean="0"/>
              <a:t>We can </a:t>
            </a:r>
            <a:r>
              <a:rPr lang="en-US" i="1" dirty="0" smtClean="0"/>
              <a:t>check</a:t>
            </a:r>
            <a:r>
              <a:rPr lang="en-US" dirty="0" smtClean="0"/>
              <a:t> if an </a:t>
            </a:r>
            <a:r>
              <a:rPr lang="en-US" i="1" dirty="0" smtClean="0"/>
              <a:t>arbitrary</a:t>
            </a:r>
            <a:r>
              <a:rPr lang="en-US" dirty="0" smtClean="0"/>
              <a:t> execution is </a:t>
            </a:r>
            <a:r>
              <a:rPr lang="en-US" b="1" dirty="0" smtClean="0"/>
              <a:t>ECF</a:t>
            </a:r>
            <a:r>
              <a:rPr lang="en-US" b="1" baseline="-25000" dirty="0" smtClean="0"/>
              <a:t>C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>
              <a:buFont typeface="ArialUnicodeMS" charset="0"/>
              <a:buChar char="✗"/>
            </a:pPr>
            <a:endParaRPr lang="en-US" i="1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501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36912"/>
            <a:ext cx="91440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Implementation &amp;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66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</a:t>
            </a:r>
            <a:r>
              <a:rPr lang="en-US" dirty="0" smtClean="0"/>
              <a:t>Detection of ECF</a:t>
            </a:r>
            <a:r>
              <a:rPr lang="en-US" baseline="-25000" dirty="0" smtClean="0"/>
              <a:t>C</a:t>
            </a:r>
            <a:endParaRPr lang="en-US" baseline="-25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628800"/>
            <a:ext cx="9083352" cy="4968552"/>
          </a:xfrm>
        </p:spPr>
        <p:txBody>
          <a:bodyPr>
            <a:normAutofit/>
          </a:bodyPr>
          <a:lstStyle/>
          <a:p>
            <a:r>
              <a:rPr lang="en-US" dirty="0" smtClean="0"/>
              <a:t>Conflict graph-based algorithm</a:t>
            </a:r>
          </a:p>
          <a:p>
            <a:pPr lvl="1"/>
            <a:r>
              <a:rPr lang="en-US" dirty="0" smtClean="0"/>
              <a:t>Tracks </a:t>
            </a:r>
            <a:r>
              <a:rPr lang="en-US" dirty="0"/>
              <a:t>read/write </a:t>
            </a:r>
            <a:r>
              <a:rPr lang="en-US" dirty="0" smtClean="0"/>
              <a:t>sets of invocations</a:t>
            </a:r>
            <a:endParaRPr lang="en-US" dirty="0"/>
          </a:p>
          <a:p>
            <a:pPr lvl="1"/>
            <a:r>
              <a:rPr lang="en-US" dirty="0" smtClean="0"/>
              <a:t>Builds conflict graph</a:t>
            </a:r>
          </a:p>
          <a:p>
            <a:pPr lvl="1"/>
            <a:r>
              <a:rPr lang="en-US" dirty="0" smtClean="0"/>
              <a:t>Checks for cycles</a:t>
            </a:r>
          </a:p>
          <a:p>
            <a:pPr lvl="1"/>
            <a:endParaRPr lang="en-US" dirty="0"/>
          </a:p>
          <a:p>
            <a:r>
              <a:rPr lang="en-US" dirty="0" smtClean="0"/>
              <a:t>Instrumented Ethereum </a:t>
            </a:r>
            <a:r>
              <a:rPr lang="en-US" dirty="0"/>
              <a:t>Virtual </a:t>
            </a:r>
            <a:r>
              <a:rPr lang="en-US" dirty="0" smtClean="0"/>
              <a:t>Machine</a:t>
            </a:r>
          </a:p>
          <a:p>
            <a:pPr lvl="1"/>
            <a:r>
              <a:rPr lang="en-US" dirty="0" smtClean="0"/>
              <a:t>Monitors executions</a:t>
            </a:r>
          </a:p>
          <a:p>
            <a:pPr lvl="2"/>
            <a:r>
              <a:rPr lang="en-US" dirty="0" smtClean="0"/>
              <a:t>Reports violations </a:t>
            </a:r>
            <a:r>
              <a:rPr lang="en-US" dirty="0"/>
              <a:t>of </a:t>
            </a:r>
            <a:r>
              <a:rPr lang="en-US" dirty="0" smtClean="0"/>
              <a:t>ECF</a:t>
            </a:r>
            <a:r>
              <a:rPr lang="en-US" baseline="-25000" dirty="0" smtClean="0"/>
              <a:t>C</a:t>
            </a:r>
            <a:endParaRPr lang="en-US" dirty="0" smtClean="0"/>
          </a:p>
          <a:p>
            <a:pPr lvl="2"/>
            <a:r>
              <a:rPr lang="en-US" dirty="0" smtClean="0"/>
              <a:t>Can enforce </a:t>
            </a:r>
            <a:r>
              <a:rPr lang="en-US" dirty="0"/>
              <a:t>ECF</a:t>
            </a:r>
            <a:r>
              <a:rPr lang="en-US" baseline="-25000" dirty="0"/>
              <a:t>C</a:t>
            </a:r>
            <a:endParaRPr lang="en-US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6920674" y="4293096"/>
            <a:ext cx="2232248" cy="1573628"/>
            <a:chOff x="1805127" y="1412776"/>
            <a:chExt cx="2232248" cy="1573628"/>
          </a:xfrm>
        </p:grpSpPr>
        <p:pic>
          <p:nvPicPr>
            <p:cNvPr id="7" name="Content Placeholder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50623" y="1412776"/>
              <a:ext cx="1141257" cy="1141257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1805127" y="2524739"/>
              <a:ext cx="22322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Ethereum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5342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064071"/>
              </p:ext>
            </p:extLst>
          </p:nvPr>
        </p:nvGraphicFramePr>
        <p:xfrm>
          <a:off x="457200" y="1340768"/>
          <a:ext cx="8003232" cy="1281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89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070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8073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39656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2448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Contracts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Invocations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Callbacks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Non-ECF</a:t>
                      </a:r>
                      <a:r>
                        <a:rPr lang="en-US" sz="2400" baseline="-25000" dirty="0" smtClean="0"/>
                        <a:t>C</a:t>
                      </a:r>
                      <a:r>
                        <a:rPr lang="en-US" sz="2400" dirty="0" smtClean="0"/>
                        <a:t> callbacks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342,316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96,409,071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284,332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3,312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9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Analysis of Ethereum Blockchain </a:t>
            </a:r>
            <a:br>
              <a:rPr lang="en-US" dirty="0" smtClean="0"/>
            </a:br>
            <a:r>
              <a:rPr lang="en-US" sz="2700" dirty="0" smtClean="0"/>
              <a:t>(7/2015 </a:t>
            </a:r>
            <a:r>
              <a:rPr lang="en-US" sz="2700" dirty="0"/>
              <a:t>— </a:t>
            </a:r>
            <a:r>
              <a:rPr lang="en-US" sz="2700" dirty="0" smtClean="0"/>
              <a:t>6/2017</a:t>
            </a:r>
            <a:r>
              <a:rPr lang="en-US" sz="27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0315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204170"/>
              </p:ext>
            </p:extLst>
          </p:nvPr>
        </p:nvGraphicFramePr>
        <p:xfrm>
          <a:off x="457200" y="1340768"/>
          <a:ext cx="8003232" cy="1281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89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070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8073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39656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2448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Contracts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Invocations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Callbacks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Non-ECF</a:t>
                      </a:r>
                      <a:r>
                        <a:rPr lang="en-US" sz="2400" baseline="-25000" dirty="0" smtClean="0"/>
                        <a:t>C</a:t>
                      </a:r>
                      <a:r>
                        <a:rPr lang="en-US" sz="2400" dirty="0" smtClean="0"/>
                        <a:t> callbacks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342,316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96,409,071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284,332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3,312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1085" y="11663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Analysis of Ethereum Blockchain </a:t>
            </a:r>
            <a:br>
              <a:rPr lang="en-US" dirty="0" smtClean="0"/>
            </a:br>
            <a:r>
              <a:rPr lang="en-US" sz="2700" dirty="0" smtClean="0"/>
              <a:t>(7/2015 </a:t>
            </a:r>
            <a:r>
              <a:rPr lang="en-US" sz="2700" dirty="0"/>
              <a:t>— </a:t>
            </a:r>
            <a:r>
              <a:rPr lang="en-US" sz="2700" dirty="0" smtClean="0"/>
              <a:t>6/2017</a:t>
            </a:r>
            <a:r>
              <a:rPr lang="en-US" sz="2700" dirty="0"/>
              <a:t>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803064"/>
            <a:ext cx="8003232" cy="3938304"/>
          </a:xfrm>
        </p:spPr>
        <p:txBody>
          <a:bodyPr>
            <a:noAutofit/>
          </a:bodyPr>
          <a:lstStyle/>
          <a:p>
            <a:r>
              <a:rPr lang="en-US" dirty="0" smtClean="0"/>
              <a:t>Breakdown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3298</a:t>
            </a:r>
            <a:r>
              <a:rPr lang="en-US" sz="2800" dirty="0"/>
              <a:t>:  DAO </a:t>
            </a:r>
            <a:r>
              <a:rPr lang="en-US" sz="2800" dirty="0" smtClean="0"/>
              <a:t>attack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10:  DAO-like vulnerability  </a:t>
            </a:r>
          </a:p>
          <a:p>
            <a:pPr marL="0" indent="0">
              <a:buNone/>
            </a:pPr>
            <a:r>
              <a:rPr lang="en-US" sz="2800" dirty="0"/>
              <a:t> 	  3:  Dummy DAO training exercise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     	  1:  DAO demonstration</a:t>
            </a:r>
            <a:endParaRPr lang="en-US" dirty="0"/>
          </a:p>
          <a:p>
            <a:pPr lvl="1"/>
            <a:endParaRPr lang="en-US" sz="3200" dirty="0"/>
          </a:p>
        </p:txBody>
      </p:sp>
      <p:sp>
        <p:nvSpPr>
          <p:cNvPr id="6" name="Rectangular Callout 5"/>
          <p:cNvSpPr/>
          <p:nvPr/>
        </p:nvSpPr>
        <p:spPr>
          <a:xfrm>
            <a:off x="6084168" y="1387252"/>
            <a:ext cx="2376264" cy="1235204"/>
          </a:xfrm>
          <a:prstGeom prst="wedgeRectCallout">
            <a:avLst>
              <a:gd name="adj1" fmla="val -57281"/>
              <a:gd name="adj2" fmla="val 92662"/>
            </a:avLst>
          </a:prstGeom>
          <a:noFill/>
          <a:ln w="31750"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57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204170"/>
              </p:ext>
            </p:extLst>
          </p:nvPr>
        </p:nvGraphicFramePr>
        <p:xfrm>
          <a:off x="457200" y="1340768"/>
          <a:ext cx="8003232" cy="1281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89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070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8073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39656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2448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Contracts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Invocations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Callbacks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Non-ECF</a:t>
                      </a:r>
                      <a:r>
                        <a:rPr lang="en-US" sz="2400" baseline="-25000" dirty="0" smtClean="0"/>
                        <a:t>C</a:t>
                      </a:r>
                      <a:r>
                        <a:rPr lang="en-US" sz="2400" dirty="0" smtClean="0"/>
                        <a:t> callbacks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342,316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96,409,071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284,332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3,312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1085" y="11663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Analysis of Ethereum Blockchain </a:t>
            </a:r>
            <a:br>
              <a:rPr lang="en-US" dirty="0" smtClean="0"/>
            </a:br>
            <a:r>
              <a:rPr lang="en-US" sz="2700" dirty="0" smtClean="0"/>
              <a:t>(7/2015 </a:t>
            </a:r>
            <a:r>
              <a:rPr lang="en-US" sz="2700" dirty="0"/>
              <a:t>— </a:t>
            </a:r>
            <a:r>
              <a:rPr lang="en-US" sz="2700" dirty="0" smtClean="0"/>
              <a:t>6/2017</a:t>
            </a:r>
            <a:r>
              <a:rPr lang="en-US" sz="2700" dirty="0"/>
              <a:t>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803064"/>
            <a:ext cx="8003232" cy="3938304"/>
          </a:xfrm>
        </p:spPr>
        <p:txBody>
          <a:bodyPr>
            <a:noAutofit/>
          </a:bodyPr>
          <a:lstStyle/>
          <a:p>
            <a:r>
              <a:rPr lang="en-US" dirty="0" smtClean="0"/>
              <a:t>Breakdown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3298</a:t>
            </a:r>
            <a:r>
              <a:rPr lang="en-US" sz="2800" dirty="0"/>
              <a:t>:  DAO </a:t>
            </a:r>
            <a:r>
              <a:rPr lang="en-US" sz="2800" dirty="0" smtClean="0"/>
              <a:t>attack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10:  DAO-like vulnerability  </a:t>
            </a:r>
          </a:p>
          <a:p>
            <a:pPr marL="0" indent="0">
              <a:buNone/>
            </a:pPr>
            <a:r>
              <a:rPr lang="en-US" sz="2800" dirty="0"/>
              <a:t> 	  3:  Dummy DAO training exercise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     	  1:  DAO demonstration</a:t>
            </a:r>
            <a:endParaRPr lang="en-US" sz="2800" dirty="0"/>
          </a:p>
          <a:p>
            <a:pPr marL="0" indent="0">
              <a:buNone/>
            </a:pPr>
            <a:endParaRPr lang="en-US" sz="1400" dirty="0"/>
          </a:p>
          <a:p>
            <a:r>
              <a:rPr lang="en-US" dirty="0"/>
              <a:t>Non-ECF callbacks = </a:t>
            </a:r>
            <a:r>
              <a:rPr lang="en-US" dirty="0" smtClean="0"/>
              <a:t>Attack </a:t>
            </a:r>
            <a:endParaRPr lang="en-US" dirty="0"/>
          </a:p>
          <a:p>
            <a:pPr lvl="1"/>
            <a:r>
              <a:rPr lang="en-US" sz="3200" dirty="0"/>
              <a:t>N</a:t>
            </a:r>
            <a:r>
              <a:rPr lang="en-US" sz="3200" dirty="0" smtClean="0"/>
              <a:t>o “false positive”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3200" dirty="0"/>
          </a:p>
        </p:txBody>
      </p:sp>
      <p:sp>
        <p:nvSpPr>
          <p:cNvPr id="6" name="Rectangular Callout 5"/>
          <p:cNvSpPr/>
          <p:nvPr/>
        </p:nvSpPr>
        <p:spPr>
          <a:xfrm>
            <a:off x="6084168" y="1387252"/>
            <a:ext cx="2376264" cy="1235204"/>
          </a:xfrm>
          <a:prstGeom prst="wedgeRectCallout">
            <a:avLst>
              <a:gd name="adj1" fmla="val -57281"/>
              <a:gd name="adj2" fmla="val 92662"/>
            </a:avLst>
          </a:prstGeom>
          <a:noFill/>
          <a:ln w="31750"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80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3511549"/>
            <a:ext cx="8280920" cy="3445843"/>
          </a:xfrm>
        </p:spPr>
        <p:txBody>
          <a:bodyPr>
            <a:normAutofit/>
          </a:bodyPr>
          <a:lstStyle/>
          <a:p>
            <a:r>
              <a:rPr lang="en-US" dirty="0" smtClean="0"/>
              <a:t>Small overhead</a:t>
            </a:r>
            <a:endParaRPr lang="en-US" dirty="0"/>
          </a:p>
          <a:p>
            <a:pPr marL="0" indent="0">
              <a:buNone/>
            </a:pPr>
            <a:endParaRPr lang="en-US" sz="900" dirty="0" smtClean="0">
              <a:sym typeface="Wingdings" panose="05000000000000000000" pitchFamily="2" charset="2"/>
            </a:endParaRPr>
          </a:p>
          <a:p>
            <a:pPr>
              <a:buFont typeface="Arial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Expect smaller o</a:t>
            </a:r>
            <a:r>
              <a:rPr lang="en-US" dirty="0" smtClean="0"/>
              <a:t>verhead in </a:t>
            </a:r>
            <a:r>
              <a:rPr lang="en-US" dirty="0"/>
              <a:t>real </a:t>
            </a:r>
            <a:r>
              <a:rPr lang="en-US" dirty="0" smtClean="0"/>
              <a:t>environments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Experimental setup:</a:t>
            </a:r>
            <a:endParaRPr lang="en-US" dirty="0"/>
          </a:p>
          <a:p>
            <a:pPr lvl="2"/>
            <a:r>
              <a:rPr lang="en-US" dirty="0" smtClean="0"/>
              <a:t>200GB </a:t>
            </a:r>
            <a:r>
              <a:rPr lang="en-US" dirty="0"/>
              <a:t>RAM disk instead of SSD/HD</a:t>
            </a:r>
          </a:p>
          <a:p>
            <a:pPr lvl="2"/>
            <a:r>
              <a:rPr lang="en-US" dirty="0"/>
              <a:t>No network 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25589"/>
              </p:ext>
            </p:extLst>
          </p:nvPr>
        </p:nvGraphicFramePr>
        <p:xfrm>
          <a:off x="1187624" y="1638324"/>
          <a:ext cx="6542604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1604"/>
                <a:gridCol w="1578592"/>
                <a:gridCol w="1710529"/>
                <a:gridCol w="1961879"/>
              </a:tblGrid>
              <a:tr h="262911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Vanilla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 ECF Check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Overhead</a:t>
                      </a:r>
                      <a:endParaRPr lang="en-GB" sz="2400" dirty="0"/>
                    </a:p>
                  </a:txBody>
                  <a:tcPr/>
                </a:tc>
              </a:tr>
              <a:tr h="26291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Time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16h 17m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16h 50m</a:t>
                      </a:r>
                      <a:r>
                        <a:rPr lang="en-US" sz="2400" baseline="0" dirty="0" smtClean="0"/>
                        <a:t>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3.38% </a:t>
                      </a:r>
                      <a:endParaRPr lang="en-GB" sz="2400" dirty="0"/>
                    </a:p>
                  </a:txBody>
                  <a:tcPr/>
                </a:tc>
              </a:tr>
              <a:tr h="41028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Memory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803MB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940MB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17%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13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Evolving Modular Systems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825101" y="2060848"/>
            <a:ext cx="7635331" cy="40324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187623" y="2358826"/>
            <a:ext cx="2774865" cy="2645475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X = 100</a:t>
            </a:r>
          </a:p>
          <a:p>
            <a:endParaRPr lang="en-US" sz="600" b="1" dirty="0">
              <a:solidFill>
                <a:schemeClr val="accent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dec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(a){ </a:t>
            </a: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mr-I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log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(a) </a:t>
            </a:r>
            <a:r>
              <a:rPr lang="mr-I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inc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(b){ </a:t>
            </a: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mr-I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X += b </a:t>
            </a:r>
            <a:r>
              <a:rPr lang="mr-I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endParaRPr lang="en-US" sz="2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019835" y="3440316"/>
            <a:ext cx="2232248" cy="200351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Z 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sz="400" b="1" dirty="0">
              <a:solidFill>
                <a:schemeClr val="accent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log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(b){ 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mr-IN" sz="2200" dirty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z = b </a:t>
            </a:r>
            <a:r>
              <a:rPr lang="mr-IN" sz="2200" dirty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200" dirty="0"/>
          </a:p>
        </p:txBody>
      </p:sp>
      <p:sp>
        <p:nvSpPr>
          <p:cNvPr id="11" name="Rounded Rectangle 10"/>
          <p:cNvSpPr/>
          <p:nvPr/>
        </p:nvSpPr>
        <p:spPr>
          <a:xfrm>
            <a:off x="5826766" y="2204864"/>
            <a:ext cx="1116124" cy="108012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....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294560" y="4312729"/>
            <a:ext cx="1660942" cy="151216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err="1" smtClean="0"/>
              <a:t>int</a:t>
            </a:r>
            <a:r>
              <a:rPr lang="en-US" sz="2200" dirty="0" smtClean="0"/>
              <a:t> T=0</a:t>
            </a:r>
            <a:br>
              <a:rPr lang="en-US" sz="2200" dirty="0" smtClean="0"/>
            </a:br>
            <a:r>
              <a:rPr lang="en-US" sz="2200" dirty="0" smtClean="0"/>
              <a:t>f(</a:t>
            </a:r>
            <a:r>
              <a:rPr lang="en-US" sz="2200" dirty="0" err="1" smtClean="0"/>
              <a:t>q,e</a:t>
            </a:r>
            <a:r>
              <a:rPr lang="en-US" sz="2200" dirty="0" smtClean="0"/>
              <a:t>) { </a:t>
            </a:r>
            <a:endParaRPr lang="en-US" sz="2200" dirty="0"/>
          </a:p>
          <a:p>
            <a:r>
              <a:rPr lang="en-US" sz="2200" dirty="0" smtClean="0"/>
              <a:t>  </a:t>
            </a:r>
            <a:r>
              <a:rPr lang="mr-IN" sz="2200" dirty="0" smtClean="0"/>
              <a:t>…</a:t>
            </a:r>
            <a:r>
              <a:rPr lang="en-US" sz="2200" dirty="0" smtClean="0"/>
              <a:t> </a:t>
            </a:r>
            <a:r>
              <a:rPr lang="en-US" sz="2200" b="1" dirty="0" smtClean="0"/>
              <a:t>f</a:t>
            </a:r>
            <a:r>
              <a:rPr lang="en-US" sz="2200" dirty="0" smtClean="0"/>
              <a:t>(t, e) </a:t>
            </a:r>
            <a:r>
              <a:rPr lang="mr-IN" sz="2200" dirty="0" smtClean="0"/>
              <a:t>…</a:t>
            </a:r>
            <a:endParaRPr lang="en-US" sz="2200" dirty="0" smtClean="0"/>
          </a:p>
          <a:p>
            <a:r>
              <a:rPr lang="en-US" sz="2200" dirty="0" smtClean="0"/>
              <a:t>}</a:t>
            </a:r>
            <a:endParaRPr lang="en-US" sz="2200" dirty="0"/>
          </a:p>
        </p:txBody>
      </p:sp>
      <p:sp>
        <p:nvSpPr>
          <p:cNvPr id="13" name="Rounded Rectangle 12"/>
          <p:cNvSpPr/>
          <p:nvPr/>
        </p:nvSpPr>
        <p:spPr>
          <a:xfrm>
            <a:off x="1763688" y="5172290"/>
            <a:ext cx="792088" cy="72657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4229198" y="2589622"/>
            <a:ext cx="1316479" cy="129131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‘’’’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3170400" y="5080539"/>
            <a:ext cx="792088" cy="72657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7280597" y="2398645"/>
            <a:ext cx="842128" cy="814331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1022564" y="5147867"/>
            <a:ext cx="532775" cy="49964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r-IN" dirty="0" smtClean="0"/>
              <a:t>…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5" name="Bent Arrow 24"/>
          <p:cNvSpPr/>
          <p:nvPr/>
        </p:nvSpPr>
        <p:spPr>
          <a:xfrm rot="2996561">
            <a:off x="255289" y="4476617"/>
            <a:ext cx="820363" cy="842002"/>
          </a:xfrm>
          <a:prstGeom prst="bentArrow">
            <a:avLst>
              <a:gd name="adj1" fmla="val 9773"/>
              <a:gd name="adj2" fmla="val 25000"/>
              <a:gd name="adj3" fmla="val 33022"/>
              <a:gd name="adj4" fmla="val 87500"/>
            </a:avLst>
          </a:prstGeom>
          <a:solidFill>
            <a:schemeClr val="accent6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Bent Arrow 25"/>
          <p:cNvSpPr/>
          <p:nvPr/>
        </p:nvSpPr>
        <p:spPr>
          <a:xfrm rot="17790845" flipH="1">
            <a:off x="7597556" y="1527835"/>
            <a:ext cx="1129267" cy="842002"/>
          </a:xfrm>
          <a:prstGeom prst="bentArrow">
            <a:avLst>
              <a:gd name="adj1" fmla="val 9773"/>
              <a:gd name="adj2" fmla="val 25000"/>
              <a:gd name="adj3" fmla="val 33022"/>
              <a:gd name="adj4" fmla="val 87500"/>
            </a:avLst>
          </a:prstGeom>
          <a:solidFill>
            <a:schemeClr val="accent6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409" y="3816425"/>
            <a:ext cx="764703" cy="76470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8106041" y="1039050"/>
            <a:ext cx="1037959" cy="452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04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0691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Callbacks are ubiquitous enough</a:t>
            </a:r>
          </a:p>
          <a:p>
            <a:pPr lvl="1"/>
            <a:r>
              <a:rPr lang="en-US" dirty="0" smtClean="0"/>
              <a:t>Specifically, when there is no shared state</a:t>
            </a:r>
          </a:p>
          <a:p>
            <a:pPr lvl="1"/>
            <a:r>
              <a:rPr lang="en-US" dirty="0" smtClean="0"/>
              <a:t>Nasty reentrancy bugs</a:t>
            </a:r>
          </a:p>
          <a:p>
            <a:endParaRPr lang="en-US" b="1" dirty="0" smtClean="0">
              <a:solidFill>
                <a:schemeClr val="accent1"/>
              </a:solidFill>
            </a:endParaRPr>
          </a:p>
          <a:p>
            <a:r>
              <a:rPr lang="en-US" b="1" dirty="0" smtClean="0">
                <a:solidFill>
                  <a:schemeClr val="accent1"/>
                </a:solidFill>
              </a:rPr>
              <a:t>ECF</a:t>
            </a:r>
            <a:r>
              <a:rPr lang="en-US" b="1" baseline="-25000" dirty="0" smtClean="0">
                <a:solidFill>
                  <a:schemeClr val="accent1"/>
                </a:solidFill>
              </a:rPr>
              <a:t>C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sym typeface="Wingdings"/>
              </a:rPr>
              <a:t> </a:t>
            </a:r>
            <a:r>
              <a:rPr lang="en-US" b="1" dirty="0">
                <a:solidFill>
                  <a:schemeClr val="accent1"/>
                </a:solidFill>
              </a:rPr>
              <a:t>ECF</a:t>
            </a:r>
            <a:r>
              <a:rPr lang="en-US" b="1" baseline="-25000" dirty="0">
                <a:solidFill>
                  <a:schemeClr val="accent1"/>
                </a:solidFill>
              </a:rPr>
              <a:t>FS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ames callbacks</a:t>
            </a:r>
            <a:endParaRPr lang="en-US" dirty="0"/>
          </a:p>
          <a:p>
            <a:pPr lvl="1"/>
            <a:r>
              <a:rPr lang="en-US" dirty="0" smtClean="0"/>
              <a:t>Enables </a:t>
            </a:r>
            <a:r>
              <a:rPr lang="en-US" dirty="0"/>
              <a:t>modular reasoning</a:t>
            </a:r>
          </a:p>
          <a:p>
            <a:pPr lvl="1"/>
            <a:r>
              <a:rPr lang="en-US" dirty="0"/>
              <a:t>ECF</a:t>
            </a:r>
            <a:r>
              <a:rPr lang="en-US" baseline="-25000" dirty="0"/>
              <a:t>C </a:t>
            </a:r>
            <a:r>
              <a:rPr lang="en-US" baseline="-25000" dirty="0" smtClean="0"/>
              <a:t> </a:t>
            </a:r>
            <a:r>
              <a:rPr lang="en-US" dirty="0"/>
              <a:t>e</a:t>
            </a:r>
            <a:r>
              <a:rPr lang="en-US" dirty="0" smtClean="0"/>
              <a:t>fficiently detectable/enforceable  </a:t>
            </a:r>
          </a:p>
          <a:p>
            <a:pPr lvl="1"/>
            <a:endParaRPr lang="en-US" sz="1400" dirty="0"/>
          </a:p>
          <a:p>
            <a:r>
              <a:rPr lang="en-US" dirty="0" smtClean="0"/>
              <a:t>Smart contracts are interesting</a:t>
            </a:r>
          </a:p>
          <a:p>
            <a:pPr lvl="1"/>
            <a:r>
              <a:rPr lang="en-US" dirty="0" smtClean="0"/>
              <a:t>Lots of hype</a:t>
            </a:r>
          </a:p>
          <a:p>
            <a:pPr lvl="1"/>
            <a:r>
              <a:rPr lang="en-US" dirty="0" smtClean="0"/>
              <a:t>New tradeoffs </a:t>
            </a:r>
            <a:r>
              <a:rPr lang="en-US" dirty="0" smtClean="0">
                <a:sym typeface="Wingdings"/>
              </a:rPr>
              <a:t> New </a:t>
            </a:r>
            <a:r>
              <a:rPr lang="en-US" dirty="0" smtClean="0"/>
              <a:t>opportunities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92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-180528" y="260648"/>
            <a:ext cx="9937104" cy="6408712"/>
            <a:chOff x="-180528" y="260648"/>
            <a:chExt cx="9937104" cy="6408712"/>
          </a:xfrm>
        </p:grpSpPr>
        <p:sp>
          <p:nvSpPr>
            <p:cNvPr id="6" name="Rectangle 5"/>
            <p:cNvSpPr/>
            <p:nvPr/>
          </p:nvSpPr>
          <p:spPr>
            <a:xfrm>
              <a:off x="-180528" y="260648"/>
              <a:ext cx="9937104" cy="2520280"/>
            </a:xfrm>
            <a:prstGeom prst="rect">
              <a:avLst/>
            </a:prstGeom>
            <a:solidFill>
              <a:schemeClr val="accent5">
                <a:lumMod val="20000"/>
                <a:lumOff val="80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-180528" y="4149080"/>
              <a:ext cx="9937104" cy="2520280"/>
            </a:xfrm>
            <a:prstGeom prst="rect">
              <a:avLst/>
            </a:prstGeom>
            <a:solidFill>
              <a:schemeClr val="accent5">
                <a:lumMod val="20000"/>
                <a:lumOff val="80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ontent Placeholder 5"/>
            <p:cNvSpPr txBox="1">
              <a:spLocks/>
            </p:cNvSpPr>
            <p:nvPr/>
          </p:nvSpPr>
          <p:spPr>
            <a:xfrm>
              <a:off x="40623" y="260648"/>
              <a:ext cx="9211897" cy="280831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dirty="0" smtClean="0"/>
                <a:t>A </a:t>
              </a:r>
              <a:r>
                <a:rPr lang="en-US" i="1" dirty="0"/>
                <a:t>complete</a:t>
              </a:r>
              <a:r>
                <a:rPr lang="en-US" dirty="0"/>
                <a:t> </a:t>
              </a:r>
              <a:r>
                <a:rPr lang="en-US" i="1" dirty="0"/>
                <a:t>execution</a:t>
              </a:r>
              <a:r>
                <a:rPr lang="en-US" dirty="0"/>
                <a:t> 𝜋 </a:t>
              </a:r>
              <a:r>
                <a:rPr lang="en-US" dirty="0" smtClean="0"/>
                <a:t>is </a:t>
              </a:r>
              <a:r>
                <a:rPr lang="en-US" b="1" i="1" dirty="0" smtClean="0">
                  <a:solidFill>
                    <a:schemeClr val="accent6">
                      <a:lumMod val="75000"/>
                      <a:lumOff val="25000"/>
                    </a:schemeClr>
                  </a:solidFill>
                </a:rPr>
                <a:t>ECF</a:t>
              </a:r>
              <a:r>
                <a:rPr lang="en-US" b="1" i="1" baseline="-25000" dirty="0" smtClean="0">
                  <a:solidFill>
                    <a:schemeClr val="accent6">
                      <a:lumMod val="75000"/>
                      <a:lumOff val="25000"/>
                    </a:schemeClr>
                  </a:solidFill>
                </a:rPr>
                <a:t>FS</a:t>
              </a:r>
              <a:r>
                <a:rPr lang="en-US" b="1" i="1" dirty="0" smtClean="0">
                  <a:solidFill>
                    <a:schemeClr val="accent6">
                      <a:lumMod val="75000"/>
                      <a:lumOff val="25000"/>
                    </a:schemeClr>
                  </a:solidFill>
                </a:rPr>
                <a:t> for an object </a:t>
              </a:r>
              <a:r>
                <a:rPr lang="en-US" i="1" dirty="0" smtClean="0">
                  <a:solidFill>
                    <a:schemeClr val="accent6">
                      <a:lumMod val="75000"/>
                      <a:lumOff val="25000"/>
                    </a:schemeClr>
                  </a:solidFill>
                </a:rPr>
                <a:t>O</a:t>
              </a:r>
              <a:r>
                <a:rPr lang="en-US" dirty="0" smtClean="0"/>
                <a:t> if</a:t>
              </a:r>
              <a:endParaRPr lang="en-US" sz="1400" dirty="0" smtClean="0"/>
            </a:p>
            <a:p>
              <a:pPr marL="0" indent="0">
                <a:buNone/>
              </a:pPr>
              <a:r>
                <a:rPr lang="en-US" dirty="0"/>
                <a:t>∃𝜋’</a:t>
              </a:r>
              <a:r>
                <a:rPr lang="en-US" sz="4000" dirty="0"/>
                <a:t> = </a:t>
              </a:r>
              <a:r>
                <a:rPr lang="en-US" dirty="0"/>
                <a:t>𝜋</a:t>
              </a:r>
              <a:r>
                <a:rPr lang="en-US" baseline="-25000" dirty="0"/>
                <a:t>0</a:t>
              </a:r>
              <a:r>
                <a:rPr lang="mr-IN" dirty="0"/>
                <a:t>…</a:t>
              </a:r>
              <a:r>
                <a:rPr lang="en-US" dirty="0"/>
                <a:t>𝜋</a:t>
              </a:r>
              <a:r>
                <a:rPr lang="en-US" baseline="-25000" dirty="0"/>
                <a:t>k</a:t>
              </a:r>
              <a:r>
                <a:rPr lang="en-US" dirty="0"/>
                <a:t> . ∀</a:t>
              </a:r>
              <a:r>
                <a:rPr lang="en-US" i="1" dirty="0" err="1"/>
                <a:t>i</a:t>
              </a:r>
              <a:r>
                <a:rPr lang="en-US" dirty="0"/>
                <a:t>. 𝜋</a:t>
              </a:r>
              <a:r>
                <a:rPr lang="en-US" baseline="-25000" dirty="0" err="1"/>
                <a:t>i</a:t>
              </a:r>
              <a:r>
                <a:rPr lang="en-US" dirty="0"/>
                <a:t> is complete 	</a:t>
              </a:r>
              <a:br>
                <a:rPr lang="en-US" dirty="0"/>
              </a:br>
              <a:r>
                <a:rPr lang="en-US" dirty="0"/>
                <a:t>     </a:t>
              </a:r>
              <a:r>
                <a:rPr lang="en-US" dirty="0" smtClean="0"/>
                <a:t>    </a:t>
              </a:r>
              <a:r>
                <a:rPr lang="en-US" dirty="0"/>
                <a:t>∧ 𝜋’ has no callbacks    </a:t>
              </a:r>
              <a:br>
                <a:rPr lang="en-US" dirty="0"/>
              </a:br>
              <a:r>
                <a:rPr lang="en-US" dirty="0"/>
                <a:t>      </a:t>
              </a:r>
              <a:r>
                <a:rPr lang="en-US" dirty="0" smtClean="0"/>
                <a:t>   </a:t>
              </a:r>
              <a:r>
                <a:rPr lang="en-US" dirty="0"/>
                <a:t>∧ </a:t>
              </a:r>
              <a:r>
                <a:rPr lang="en-US" i="1" dirty="0"/>
                <a:t>first(𝜋</a:t>
              </a:r>
              <a:r>
                <a:rPr lang="en-US" i="1" dirty="0" smtClean="0"/>
                <a:t>’)</a:t>
              </a:r>
              <a:r>
                <a:rPr lang="en-US" dirty="0" smtClean="0"/>
                <a:t>|</a:t>
              </a:r>
              <a:r>
                <a:rPr lang="en-US" i="1" baseline="-25000" dirty="0" smtClean="0"/>
                <a:t>O</a:t>
              </a:r>
              <a:r>
                <a:rPr lang="en-US" i="1" dirty="0" smtClean="0"/>
                <a:t> </a:t>
              </a:r>
              <a:r>
                <a:rPr lang="en-US" i="1" dirty="0"/>
                <a:t>= first(𝜋</a:t>
              </a:r>
              <a:r>
                <a:rPr lang="en-US" i="1" dirty="0" smtClean="0"/>
                <a:t>)</a:t>
              </a:r>
              <a:r>
                <a:rPr lang="en-US" dirty="0" smtClean="0"/>
                <a:t>|</a:t>
              </a:r>
              <a:r>
                <a:rPr lang="en-US" i="1" baseline="-25000" dirty="0" smtClean="0"/>
                <a:t>O</a:t>
              </a:r>
              <a:r>
                <a:rPr lang="en-US" i="1" dirty="0" smtClean="0"/>
                <a:t>  </a:t>
              </a:r>
              <a:r>
                <a:rPr lang="en-US" dirty="0"/>
                <a:t>∧</a:t>
              </a:r>
              <a:r>
                <a:rPr lang="en-US" i="1" dirty="0"/>
                <a:t> last(𝜋</a:t>
              </a:r>
              <a:r>
                <a:rPr lang="en-US" i="1" dirty="0" smtClean="0"/>
                <a:t>’)</a:t>
              </a:r>
              <a:r>
                <a:rPr lang="en-US" dirty="0" smtClean="0"/>
                <a:t>|</a:t>
              </a:r>
              <a:r>
                <a:rPr lang="en-US" i="1" baseline="-25000" dirty="0" smtClean="0"/>
                <a:t>O</a:t>
              </a:r>
              <a:r>
                <a:rPr lang="en-US" i="1" dirty="0" smtClean="0"/>
                <a:t> </a:t>
              </a:r>
              <a:r>
                <a:rPr lang="en-US" i="1" dirty="0"/>
                <a:t>= last(𝜋</a:t>
              </a:r>
              <a:r>
                <a:rPr lang="en-US" i="1" dirty="0" smtClean="0"/>
                <a:t>)</a:t>
              </a:r>
              <a:r>
                <a:rPr lang="en-US" dirty="0" smtClean="0"/>
                <a:t>|</a:t>
              </a:r>
              <a:r>
                <a:rPr lang="en-US" baseline="-25000" dirty="0" smtClean="0"/>
                <a:t>O</a:t>
              </a:r>
              <a:r>
                <a:rPr lang="en-US" dirty="0" smtClean="0"/>
                <a:t> 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US" dirty="0"/>
                <a:t>           </a:t>
              </a:r>
              <a:r>
                <a:rPr lang="en-US" dirty="0" smtClean="0"/>
                <a:t>   </a:t>
              </a:r>
              <a:br>
                <a:rPr lang="en-US" dirty="0" smtClean="0"/>
              </a:br>
              <a:endParaRPr lang="en-US" dirty="0" smtClean="0"/>
            </a:p>
          </p:txBody>
        </p:sp>
        <p:sp>
          <p:nvSpPr>
            <p:cNvPr id="9" name="Content Placeholder 5"/>
            <p:cNvSpPr txBox="1">
              <a:spLocks/>
            </p:cNvSpPr>
            <p:nvPr/>
          </p:nvSpPr>
          <p:spPr>
            <a:xfrm>
              <a:off x="275375" y="4545124"/>
              <a:ext cx="8729736" cy="172819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dirty="0" smtClean="0"/>
                <a:t>A </a:t>
              </a:r>
              <a:r>
                <a:rPr lang="en-US" i="1" dirty="0"/>
                <a:t>complete</a:t>
              </a:r>
              <a:r>
                <a:rPr lang="en-US" dirty="0"/>
                <a:t> </a:t>
              </a:r>
              <a:r>
                <a:rPr lang="en-US" i="1" dirty="0"/>
                <a:t>execution</a:t>
              </a:r>
              <a:r>
                <a:rPr lang="en-US" dirty="0"/>
                <a:t> 𝜋 </a:t>
              </a:r>
              <a:r>
                <a:rPr lang="en-US" dirty="0" smtClean="0"/>
                <a:t>is </a:t>
              </a:r>
              <a:r>
                <a:rPr lang="en-US" b="1" i="1" dirty="0" smtClean="0">
                  <a:solidFill>
                    <a:schemeClr val="accent6">
                      <a:lumMod val="75000"/>
                      <a:lumOff val="25000"/>
                    </a:schemeClr>
                  </a:solidFill>
                </a:rPr>
                <a:t>ECF</a:t>
              </a:r>
              <a:r>
                <a:rPr lang="en-US" b="1" i="1" baseline="-25000" dirty="0" smtClean="0">
                  <a:solidFill>
                    <a:schemeClr val="accent6">
                      <a:lumMod val="75000"/>
                      <a:lumOff val="25000"/>
                    </a:schemeClr>
                  </a:solidFill>
                </a:rPr>
                <a:t>C</a:t>
              </a:r>
              <a:r>
                <a:rPr lang="en-US" b="1" i="1" dirty="0" smtClean="0">
                  <a:solidFill>
                    <a:schemeClr val="accent6">
                      <a:lumMod val="75000"/>
                      <a:lumOff val="25000"/>
                    </a:schemeClr>
                  </a:solidFill>
                </a:rPr>
                <a:t> for an object </a:t>
              </a:r>
              <a:r>
                <a:rPr lang="en-US" i="1" dirty="0" smtClean="0">
                  <a:solidFill>
                    <a:schemeClr val="accent6">
                      <a:lumMod val="75000"/>
                      <a:lumOff val="25000"/>
                    </a:schemeClr>
                  </a:solidFill>
                </a:rPr>
                <a:t>O</a:t>
              </a:r>
              <a:r>
                <a:rPr lang="en-US" dirty="0" smtClean="0"/>
                <a:t> if</a:t>
              </a:r>
              <a:endParaRPr lang="en-US" sz="1400" dirty="0" smtClean="0"/>
            </a:p>
            <a:p>
              <a:pPr marL="0" indent="0">
                <a:buNone/>
              </a:pPr>
              <a:r>
                <a:rPr lang="en-US" dirty="0"/>
                <a:t>∃𝜋’ . 𝜋’ is a permutation of </a:t>
              </a:r>
              <a:r>
                <a:rPr lang="en-US" dirty="0" smtClean="0"/>
                <a:t>the </a:t>
              </a:r>
              <a:r>
                <a:rPr lang="en-US" i="1" dirty="0" smtClean="0">
                  <a:solidFill>
                    <a:schemeClr val="accent6">
                      <a:lumMod val="75000"/>
                      <a:lumOff val="25000"/>
                    </a:schemeClr>
                  </a:solidFill>
                </a:rPr>
                <a:t>O</a:t>
              </a:r>
              <a:r>
                <a:rPr lang="en-US" dirty="0" smtClean="0"/>
                <a:t> </a:t>
              </a:r>
              <a:r>
                <a:rPr lang="en-US" dirty="0"/>
                <a:t>invocations in 𝜋 </a:t>
              </a:r>
              <a:br>
                <a:rPr lang="en-US" dirty="0"/>
              </a:br>
              <a:r>
                <a:rPr lang="en-US" dirty="0"/>
                <a:t>           preserving order of conflicting </a:t>
              </a:r>
              <a:r>
                <a:rPr lang="en-US" dirty="0" smtClean="0"/>
                <a:t>events 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-180528" y="2780928"/>
            <a:ext cx="9937104" cy="1368152"/>
          </a:xfrm>
          <a:prstGeom prst="rect">
            <a:avLst/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862064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The End</a:t>
            </a:r>
            <a:endParaRPr lang="en-US" sz="72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78351" y="292202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smtClean="0"/>
              <a:t>Code: </a:t>
            </a:r>
            <a:r>
              <a:rPr lang="en-US" sz="2800" u="sng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https://github.com/shellygr/go-ethereum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TR: </a:t>
            </a:r>
            <a:r>
              <a:rPr lang="en-US" sz="2800" u="sng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https://www.cs.tau.ac.il/~shellygr/pubs/ecf-tr.pdf</a:t>
            </a:r>
            <a:endParaRPr lang="en-US" sz="2800" u="sng" dirty="0">
              <a:solidFill>
                <a:schemeClr val="accent6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08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0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636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smtClean="0"/>
              <a:t>Effective </a:t>
            </a:r>
            <a:r>
              <a:rPr lang="en-GB" b="1" dirty="0" err="1" smtClean="0"/>
              <a:t>Callback</a:t>
            </a:r>
            <a:r>
              <a:rPr lang="en-GB" b="1" dirty="0" smtClean="0"/>
              <a:t> Freedom (ECF)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Modular correctness </a:t>
            </a:r>
            <a:r>
              <a:rPr lang="en-US" b="1" dirty="0" smtClean="0"/>
              <a:t>conditions: </a:t>
            </a:r>
            <a:r>
              <a:rPr lang="en-US" dirty="0" smtClean="0"/>
              <a:t>States produced by executions with callbacks can also be produced by callback free executions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Final-State ECF (ECF</a:t>
            </a:r>
            <a:r>
              <a:rPr lang="en-US" b="1" baseline="-25000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FS</a:t>
            </a:r>
            <a:r>
              <a:rPr lang="en-US" b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)</a:t>
            </a:r>
            <a:endParaRPr lang="en-US" b="1" i="1" dirty="0" smtClean="0">
              <a:solidFill>
                <a:schemeClr val="accent6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Conflict ECF (ECF</a:t>
            </a:r>
            <a:r>
              <a:rPr lang="en-US" b="1" baseline="-25000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C</a:t>
            </a:r>
            <a:r>
              <a:rPr lang="en-US" b="1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)   </a:t>
            </a:r>
            <a:r>
              <a:rPr lang="en-US" i="1" dirty="0" smtClean="0"/>
              <a:t> </a:t>
            </a:r>
          </a:p>
          <a:p>
            <a:endParaRPr lang="en-US" i="1" dirty="0"/>
          </a:p>
          <a:p>
            <a:r>
              <a:rPr lang="en-US" dirty="0" smtClean="0"/>
              <a:t>Tames callbacks</a:t>
            </a:r>
            <a:endParaRPr lang="en-US" dirty="0"/>
          </a:p>
          <a:p>
            <a:r>
              <a:rPr lang="en-US" dirty="0" smtClean="0"/>
              <a:t>Enables modular reasoning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Efficiently detectable/enforceable  (ECF</a:t>
            </a:r>
            <a:r>
              <a:rPr lang="en-US" baseline="-25000" dirty="0"/>
              <a:t>C</a:t>
            </a:r>
            <a:r>
              <a:rPr lang="en-US" dirty="0" smtClean="0"/>
              <a:t>)</a:t>
            </a:r>
          </a:p>
          <a:p>
            <a:pPr lvl="1"/>
            <a:endParaRPr lang="en-US" b="1" i="1" dirty="0">
              <a:solidFill>
                <a:schemeClr val="accent6">
                  <a:lumMod val="75000"/>
                  <a:lumOff val="25000"/>
                </a:schemeClr>
              </a:solidFill>
            </a:endParaRPr>
          </a:p>
          <a:p>
            <a:endParaRPr lang="en-US" b="1" dirty="0" smtClean="0">
              <a:solidFill>
                <a:schemeClr val="accent6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990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/>
              <a:t>Final-State Effective </a:t>
            </a:r>
            <a:r>
              <a:rPr lang="en-GB" dirty="0" err="1" smtClean="0"/>
              <a:t>Callback</a:t>
            </a:r>
            <a:r>
              <a:rPr lang="en-GB" dirty="0" smtClean="0"/>
              <a:t> Freedom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600200"/>
                <a:ext cx="8291264" cy="4997152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An </a:t>
                </a:r>
                <a:r>
                  <a:rPr lang="en-US" i="1" dirty="0"/>
                  <a:t>execution</a:t>
                </a:r>
                <a:r>
                  <a:rPr lang="en-US" dirty="0"/>
                  <a:t> </a:t>
                </a:r>
                <a:r>
                  <a:rPr lang="en-US" dirty="0" smtClean="0"/>
                  <a:t>𝜋 = s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 </a:t>
                </a:r>
                <a:r>
                  <a:rPr lang="mr-IN" dirty="0"/>
                  <a:t>…</a:t>
                </a:r>
                <a:r>
                  <a:rPr lang="en-US" dirty="0"/>
                  <a:t> </a:t>
                </a:r>
                <a:r>
                  <a:rPr lang="en-US" dirty="0" err="1"/>
                  <a:t>s</a:t>
                </a:r>
                <a:r>
                  <a:rPr lang="en-US" baseline="-25000" dirty="0" err="1"/>
                  <a:t>n</a:t>
                </a:r>
                <a:r>
                  <a:rPr lang="en-US" dirty="0"/>
                  <a:t> is </a:t>
                </a:r>
                <a:r>
                  <a:rPr lang="en-US" b="1" i="1" dirty="0">
                    <a:solidFill>
                      <a:schemeClr val="accent6">
                        <a:lumMod val="75000"/>
                        <a:lumOff val="25000"/>
                      </a:schemeClr>
                    </a:solidFill>
                  </a:rPr>
                  <a:t>complete</a:t>
                </a:r>
                <a:r>
                  <a:rPr lang="en-US" dirty="0">
                    <a:solidFill>
                      <a:schemeClr val="accent6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dirty="0" smtClean="0"/>
                  <a:t>if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	stack(</a:t>
                </a:r>
                <a:r>
                  <a:rPr lang="en-US" dirty="0" err="1" smtClean="0"/>
                  <a:t>s</a:t>
                </a:r>
                <a:r>
                  <a:rPr lang="en-US" i="1" baseline="-25000" dirty="0" err="1" smtClean="0"/>
                  <a:t>i</a:t>
                </a:r>
                <a:r>
                  <a:rPr lang="en-US" dirty="0"/>
                  <a:t>) = 𝜀   </a:t>
                </a:r>
                <a:r>
                  <a:rPr lang="en-US" dirty="0" smtClean="0"/>
                  <a:t>⇔    </a:t>
                </a:r>
                <a:r>
                  <a:rPr lang="en-US" i="1" dirty="0" err="1"/>
                  <a:t>i</a:t>
                </a:r>
                <a:r>
                  <a:rPr lang="en-US" i="1" dirty="0"/>
                  <a:t>=0</a:t>
                </a:r>
                <a:r>
                  <a:rPr lang="en-US" dirty="0"/>
                  <a:t> ∨ </a:t>
                </a:r>
                <a:r>
                  <a:rPr lang="en-US" i="1" dirty="0" err="1"/>
                  <a:t>i</a:t>
                </a:r>
                <a:r>
                  <a:rPr lang="en-US" i="1" dirty="0"/>
                  <a:t>=n</a:t>
                </a:r>
              </a:p>
              <a:p>
                <a:pPr marL="0" indent="0">
                  <a:buNone/>
                </a:pPr>
                <a:endParaRPr lang="en-US" sz="1400" dirty="0" smtClean="0"/>
              </a:p>
              <a:p>
                <a:pPr marL="0" indent="0">
                  <a:buNone/>
                </a:pPr>
                <a:r>
                  <a:rPr lang="en-US" dirty="0" smtClean="0"/>
                  <a:t>An </a:t>
                </a:r>
                <a:r>
                  <a:rPr lang="en-US" i="1" dirty="0" smtClean="0"/>
                  <a:t>execution</a:t>
                </a:r>
                <a:r>
                  <a:rPr lang="en-US" dirty="0" smtClean="0"/>
                  <a:t> 𝜋 = 𝜋</a:t>
                </a:r>
                <a:r>
                  <a:rPr lang="en-US" baseline="-25000" dirty="0" smtClean="0"/>
                  <a:t>0</a:t>
                </a:r>
                <a:r>
                  <a:rPr lang="mr-IN" dirty="0" smtClean="0"/>
                  <a:t>…</a:t>
                </a:r>
                <a:r>
                  <a:rPr lang="en-US" dirty="0"/>
                  <a:t> </a:t>
                </a:r>
                <a:r>
                  <a:rPr lang="en-US" dirty="0" smtClean="0"/>
                  <a:t>𝜋</a:t>
                </a:r>
                <a:r>
                  <a:rPr lang="en-US" baseline="-25000" dirty="0" smtClean="0"/>
                  <a:t>k</a:t>
                </a:r>
                <a:r>
                  <a:rPr lang="en-US" dirty="0" smtClean="0"/>
                  <a:t> is a </a:t>
                </a:r>
                <a:r>
                  <a:rPr lang="en-US" b="1" i="1" dirty="0" smtClean="0">
                    <a:solidFill>
                      <a:schemeClr val="accent6">
                        <a:lumMod val="75000"/>
                        <a:lumOff val="25000"/>
                      </a:schemeClr>
                    </a:solidFill>
                  </a:rPr>
                  <a:t>run</a:t>
                </a:r>
                <a:r>
                  <a:rPr lang="en-US" dirty="0" smtClean="0">
                    <a:solidFill>
                      <a:schemeClr val="accent6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dirty="0" smtClean="0"/>
                  <a:t>if </a:t>
                </a:r>
              </a:p>
              <a:p>
                <a:pPr marL="0" indent="0">
                  <a:buNone/>
                </a:pPr>
                <a:r>
                  <a:rPr lang="en-US" dirty="0" smtClean="0"/>
                  <a:t>	∀</a:t>
                </a:r>
                <a:r>
                  <a:rPr lang="en-US" i="1" dirty="0" err="1" smtClean="0"/>
                  <a:t>i</a:t>
                </a:r>
                <a:r>
                  <a:rPr lang="en-US" dirty="0" smtClean="0"/>
                  <a:t>. 𝜋</a:t>
                </a:r>
                <a:r>
                  <a:rPr lang="en-US" baseline="-25000" dirty="0" err="1"/>
                  <a:t>i</a:t>
                </a:r>
                <a:r>
                  <a:rPr lang="en-US" dirty="0" smtClean="0"/>
                  <a:t> is complete</a:t>
                </a:r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r>
                  <a:rPr lang="en-US" dirty="0" smtClean="0"/>
                  <a:t>A </a:t>
                </a:r>
                <a:r>
                  <a:rPr lang="en-US" i="1" dirty="0" smtClean="0"/>
                  <a:t>complete</a:t>
                </a:r>
                <a:r>
                  <a:rPr lang="en-US" dirty="0" smtClean="0"/>
                  <a:t> </a:t>
                </a:r>
                <a:r>
                  <a:rPr lang="en-US" i="1" dirty="0"/>
                  <a:t>execution</a:t>
                </a:r>
                <a:r>
                  <a:rPr lang="en-US" dirty="0"/>
                  <a:t> 𝜋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charset="0"/>
                      </a:rPr>
                      <m:t>…</m:t>
                    </m:r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is </a:t>
                </a:r>
                <a:r>
                  <a:rPr lang="en-US" b="1" i="1" dirty="0" smtClean="0">
                    <a:solidFill>
                      <a:schemeClr val="accent6">
                        <a:lumMod val="75000"/>
                        <a:lumOff val="25000"/>
                      </a:schemeClr>
                    </a:solidFill>
                  </a:rPr>
                  <a:t>ECF</a:t>
                </a:r>
                <a:r>
                  <a:rPr lang="en-US" b="1" i="1" baseline="-25000" dirty="0" smtClean="0">
                    <a:solidFill>
                      <a:schemeClr val="accent6">
                        <a:lumMod val="75000"/>
                        <a:lumOff val="25000"/>
                      </a:schemeClr>
                    </a:solidFill>
                  </a:rPr>
                  <a:t>FS</a:t>
                </a:r>
                <a:r>
                  <a:rPr lang="en-US" b="1" i="1" dirty="0" smtClean="0">
                    <a:solidFill>
                      <a:schemeClr val="accent6">
                        <a:lumMod val="75000"/>
                        <a:lumOff val="25000"/>
                      </a:schemeClr>
                    </a:solidFill>
                  </a:rPr>
                  <a:t> for an object </a:t>
                </a:r>
                <a:r>
                  <a:rPr lang="en-US" i="1" dirty="0"/>
                  <a:t>C</a:t>
                </a:r>
                <a:r>
                  <a:rPr lang="en-US" dirty="0" smtClean="0"/>
                  <a:t> if 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∃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𝜋</m:t>
                        </m:r>
                      </m:e>
                      <m:sup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 smtClean="0"/>
                  <a:t> </a:t>
                </a:r>
                <a:r>
                  <a:rPr lang="mr-IN" dirty="0"/>
                  <a:t>…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𝑚</m:t>
                        </m:r>
                      </m:sub>
                      <m:sup>
                        <m:r>
                          <a:rPr lang="en-US" i="1">
                            <a:latin typeface="Cambria Math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 smtClean="0"/>
                  <a:t> 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𝜋</m:t>
                        </m:r>
                      </m:e>
                      <m:sup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 smtClean="0"/>
                  <a:t> is a callback free run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                          ∧</a:t>
                </a: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hr-HR" i="1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charset="0"/>
                              </a:rPr>
                              <m:t>𝑠𝑡𝑜𝑟𝑒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𝐶</m:t>
                        </m:r>
                      </m:sub>
                    </m:sSub>
                    <m:r>
                      <a:rPr lang="en-US" b="0" i="0" smtClean="0">
                        <a:latin typeface="Cambria Math" charset="0"/>
                      </a:rPr>
                      <m:t>=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hr-HR" i="1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charset="0"/>
                              </a:rPr>
                              <m:t>𝑠𝑡𝑜𝑟𝑒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en-US" i="1">
                                        <a:latin typeface="Cambria Math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latin typeface="Cambria Math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charset="0"/>
                                      </a:rPr>
                                      <m:t>0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charset="0"/>
                                      </a:rPr>
                                      <m:t>′</m:t>
                                    </m:r>
                                  </m:sup>
                                </m:sSubSup>
                              </m:e>
                            </m:d>
                          </m:e>
                        </m:d>
                      </m:e>
                      <m:sub>
                        <m:r>
                          <a:rPr lang="en-US" i="1">
                            <a:latin typeface="Cambria Math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i="1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i="1" dirty="0"/>
                  <a:t> </a:t>
                </a:r>
                <a:r>
                  <a:rPr lang="en-US" i="1" dirty="0" smtClean="0"/>
                  <a:t>                                   </a:t>
                </a:r>
                <a:r>
                  <a:rPr lang="en-US" dirty="0" smtClean="0"/>
                  <a:t>∧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hr-HR" i="1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charset="0"/>
                              </a:rPr>
                              <m:t>𝑠𝑡𝑜𝑟𝑒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  <m:sub>
                        <m:r>
                          <a:rPr lang="en-US" i="1">
                            <a:latin typeface="Cambria Math" charset="0"/>
                          </a:rPr>
                          <m:t>𝐶</m:t>
                        </m:r>
                      </m:sub>
                    </m:sSub>
                    <m:r>
                      <a:rPr lang="en-US">
                        <a:latin typeface="Cambria Math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hr-HR" i="1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charset="0"/>
                              </a:rPr>
                              <m:t>𝑠𝑡𝑜𝑟𝑒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en-US" i="1">
                                        <a:latin typeface="Cambria Math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latin typeface="Cambria Math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𝑚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charset="0"/>
                                      </a:rPr>
                                      <m:t>′</m:t>
                                    </m:r>
                                  </m:sup>
                                </m:sSubSup>
                              </m:e>
                            </m:d>
                          </m:e>
                        </m:d>
                      </m:e>
                      <m:sub>
                        <m:r>
                          <a:rPr lang="en-US" i="1">
                            <a:latin typeface="Cambria Math" charset="0"/>
                          </a:rPr>
                          <m:t>𝐶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600200"/>
                <a:ext cx="8291264" cy="4997152"/>
              </a:xfrm>
              <a:blipFill rotWithShape="0">
                <a:blip r:embed="rId2"/>
                <a:stretch>
                  <a:fillRect l="-1765" t="-2808" b="-7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ounded Rectangular Callout 1"/>
          <p:cNvSpPr/>
          <p:nvPr/>
        </p:nvSpPr>
        <p:spPr>
          <a:xfrm>
            <a:off x="262389" y="1268760"/>
            <a:ext cx="8702099" cy="2520280"/>
          </a:xfrm>
          <a:prstGeom prst="wedgeRoundRectCallout">
            <a:avLst>
              <a:gd name="adj1" fmla="val -34983"/>
              <a:gd name="adj2" fmla="val 57003"/>
              <a:gd name="adj3" fmla="val 1666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>
            <a:spLocks noChangeAspect="1"/>
          </p:cNvSpPr>
          <p:nvPr/>
        </p:nvSpPr>
        <p:spPr>
          <a:xfrm>
            <a:off x="1414934" y="1970262"/>
            <a:ext cx="2720259" cy="1389191"/>
          </a:xfrm>
          <a:prstGeom prst="roundRect">
            <a:avLst/>
          </a:prstGeom>
          <a:pattFill prst="pct40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1" name="Rounded Rectangle 10"/>
          <p:cNvSpPr/>
          <p:nvPr/>
        </p:nvSpPr>
        <p:spPr>
          <a:xfrm>
            <a:off x="1468364" y="1996978"/>
            <a:ext cx="1081845" cy="104189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2" name="Rounded Rectangle 11"/>
          <p:cNvSpPr/>
          <p:nvPr/>
        </p:nvSpPr>
        <p:spPr>
          <a:xfrm>
            <a:off x="1360582" y="1916832"/>
            <a:ext cx="2832732" cy="14960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3" name="Rounded Rectangle 12"/>
          <p:cNvSpPr/>
          <p:nvPr/>
        </p:nvSpPr>
        <p:spPr>
          <a:xfrm>
            <a:off x="1495079" y="2027383"/>
            <a:ext cx="1029484" cy="98148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endParaRPr lang="en-US" sz="4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6" name="Rounded Rectangle 15"/>
          <p:cNvSpPr>
            <a:spLocks noChangeAspect="1"/>
          </p:cNvSpPr>
          <p:nvPr/>
        </p:nvSpPr>
        <p:spPr>
          <a:xfrm>
            <a:off x="4914909" y="1970262"/>
            <a:ext cx="2724950" cy="1389191"/>
          </a:xfrm>
          <a:prstGeom prst="roundRect">
            <a:avLst/>
          </a:prstGeom>
          <a:pattFill prst="wave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7" name="Rounded Rectangle 16"/>
          <p:cNvSpPr/>
          <p:nvPr/>
        </p:nvSpPr>
        <p:spPr>
          <a:xfrm>
            <a:off x="4968339" y="1996978"/>
            <a:ext cx="1081845" cy="104189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8" name="Rounded Rectangle 17"/>
          <p:cNvSpPr/>
          <p:nvPr/>
        </p:nvSpPr>
        <p:spPr>
          <a:xfrm>
            <a:off x="4860557" y="1916832"/>
            <a:ext cx="2832732" cy="14960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9" name="Rounded Rectangle 18"/>
          <p:cNvSpPr/>
          <p:nvPr/>
        </p:nvSpPr>
        <p:spPr>
          <a:xfrm>
            <a:off x="4995054" y="2027383"/>
            <a:ext cx="1029484" cy="98148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endParaRPr lang="en-US" sz="4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51520" y="2303467"/>
                <a:ext cx="107228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𝜋</m:t>
                      </m:r>
                      <m:r>
                        <a:rPr lang="en-US" sz="48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∈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303467"/>
                <a:ext cx="1072281" cy="73866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746719" y="2303467"/>
                <a:ext cx="1217769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∋</m:t>
                      </m:r>
                      <m:r>
                        <a:rPr lang="en-US" sz="48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𝜋</m:t>
                      </m:r>
                      <m:r>
                        <a:rPr lang="en-US" sz="48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′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6719" y="2303467"/>
                <a:ext cx="1217769" cy="73866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ounded Rectangle 22"/>
          <p:cNvSpPr/>
          <p:nvPr/>
        </p:nvSpPr>
        <p:spPr>
          <a:xfrm>
            <a:off x="2591401" y="2106476"/>
            <a:ext cx="1512000" cy="1188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7" name="Rounded Rectangle 26"/>
          <p:cNvSpPr/>
          <p:nvPr/>
        </p:nvSpPr>
        <p:spPr>
          <a:xfrm>
            <a:off x="2627784" y="2132856"/>
            <a:ext cx="1438651" cy="113505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foo()    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C.f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(*)</a:t>
            </a:r>
            <a:r>
              <a:rPr lang="en-US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return*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088816" y="2133045"/>
            <a:ext cx="1512000" cy="1188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9" name="Rounded Rectangle 28"/>
          <p:cNvSpPr/>
          <p:nvPr/>
        </p:nvSpPr>
        <p:spPr>
          <a:xfrm>
            <a:off x="6125199" y="2159425"/>
            <a:ext cx="1438651" cy="113505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foo()    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7674" y="1362601"/>
            <a:ext cx="2607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Callbacking</a:t>
            </a:r>
            <a:r>
              <a:rPr lang="en-US" sz="2400" dirty="0" smtClean="0"/>
              <a:t> context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509261" y="1359156"/>
            <a:ext cx="2607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Havoc context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0625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Evolving Modular Systems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825101" y="2060848"/>
            <a:ext cx="7635331" cy="40324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187623" y="2358826"/>
            <a:ext cx="2774865" cy="2645475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X = 100</a:t>
            </a:r>
          </a:p>
          <a:p>
            <a:endParaRPr lang="en-US" sz="600" b="1" dirty="0">
              <a:solidFill>
                <a:schemeClr val="accent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dec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(a){ </a:t>
            </a: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mr-I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log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(a) </a:t>
            </a:r>
            <a:r>
              <a:rPr lang="mr-I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inc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(b){ </a:t>
            </a: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mr-I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X += b </a:t>
            </a:r>
            <a:r>
              <a:rPr lang="mr-I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endParaRPr lang="en-US" sz="2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019835" y="3362366"/>
            <a:ext cx="2296581" cy="228514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" b="1" dirty="0">
              <a:solidFill>
                <a:schemeClr val="accent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log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(b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){</a:t>
            </a:r>
          </a:p>
          <a:p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mr-I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mr-IN" sz="2200" dirty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dec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(b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mr-I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endParaRPr lang="en-US" sz="2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mr-I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  <a:endParaRPr lang="en-US" sz="2200" dirty="0"/>
          </a:p>
        </p:txBody>
      </p:sp>
      <p:sp>
        <p:nvSpPr>
          <p:cNvPr id="11" name="Rounded Rectangle 10"/>
          <p:cNvSpPr/>
          <p:nvPr/>
        </p:nvSpPr>
        <p:spPr>
          <a:xfrm>
            <a:off x="5826766" y="2204864"/>
            <a:ext cx="1116124" cy="108012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....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294560" y="4312729"/>
            <a:ext cx="1660942" cy="151216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err="1" smtClean="0"/>
              <a:t>int</a:t>
            </a:r>
            <a:r>
              <a:rPr lang="en-US" sz="2200" dirty="0" smtClean="0"/>
              <a:t> T=0</a:t>
            </a:r>
            <a:br>
              <a:rPr lang="en-US" sz="2200" dirty="0" smtClean="0"/>
            </a:br>
            <a:r>
              <a:rPr lang="en-US" sz="2200" dirty="0" smtClean="0"/>
              <a:t>f(</a:t>
            </a:r>
            <a:r>
              <a:rPr lang="en-US" sz="2200" dirty="0" err="1" smtClean="0"/>
              <a:t>q,e</a:t>
            </a:r>
            <a:r>
              <a:rPr lang="en-US" sz="2200" dirty="0" smtClean="0"/>
              <a:t>) { </a:t>
            </a:r>
            <a:endParaRPr lang="en-US" sz="2200" dirty="0"/>
          </a:p>
          <a:p>
            <a:r>
              <a:rPr lang="en-US" sz="2200" dirty="0" smtClean="0"/>
              <a:t>  </a:t>
            </a:r>
            <a:r>
              <a:rPr lang="mr-IN" sz="2200" dirty="0" smtClean="0"/>
              <a:t>…</a:t>
            </a:r>
            <a:r>
              <a:rPr lang="en-US" sz="2200" dirty="0" smtClean="0"/>
              <a:t> </a:t>
            </a:r>
            <a:r>
              <a:rPr lang="en-US" sz="2200" b="1" dirty="0" smtClean="0"/>
              <a:t>f</a:t>
            </a:r>
            <a:r>
              <a:rPr lang="en-US" sz="2200" dirty="0" smtClean="0"/>
              <a:t>(t, e) </a:t>
            </a:r>
            <a:r>
              <a:rPr lang="mr-IN" sz="2200" dirty="0" smtClean="0"/>
              <a:t>…</a:t>
            </a:r>
            <a:endParaRPr lang="en-US" sz="2200" dirty="0" smtClean="0"/>
          </a:p>
          <a:p>
            <a:r>
              <a:rPr lang="en-US" sz="2200" dirty="0" smtClean="0"/>
              <a:t>}</a:t>
            </a:r>
            <a:endParaRPr lang="en-US" sz="2200" dirty="0"/>
          </a:p>
        </p:txBody>
      </p:sp>
      <p:sp>
        <p:nvSpPr>
          <p:cNvPr id="13" name="Rounded Rectangle 12"/>
          <p:cNvSpPr/>
          <p:nvPr/>
        </p:nvSpPr>
        <p:spPr>
          <a:xfrm>
            <a:off x="1763688" y="5172290"/>
            <a:ext cx="792088" cy="72657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4229198" y="2589622"/>
            <a:ext cx="1316479" cy="129131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‘’’’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3170400" y="5080539"/>
            <a:ext cx="792088" cy="72657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7280597" y="2398645"/>
            <a:ext cx="842128" cy="814331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1022564" y="5147867"/>
            <a:ext cx="532775" cy="49964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r-IN" dirty="0" smtClean="0"/>
              <a:t>…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5" name="Bent Arrow 24"/>
          <p:cNvSpPr/>
          <p:nvPr/>
        </p:nvSpPr>
        <p:spPr>
          <a:xfrm rot="2996561">
            <a:off x="255289" y="4476617"/>
            <a:ext cx="820363" cy="842002"/>
          </a:xfrm>
          <a:prstGeom prst="bentArrow">
            <a:avLst>
              <a:gd name="adj1" fmla="val 9773"/>
              <a:gd name="adj2" fmla="val 25000"/>
              <a:gd name="adj3" fmla="val 33022"/>
              <a:gd name="adj4" fmla="val 87500"/>
            </a:avLst>
          </a:prstGeom>
          <a:solidFill>
            <a:schemeClr val="accent6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Bent Arrow 25"/>
          <p:cNvSpPr/>
          <p:nvPr/>
        </p:nvSpPr>
        <p:spPr>
          <a:xfrm rot="17790845" flipH="1">
            <a:off x="7597556" y="1527835"/>
            <a:ext cx="1129267" cy="842002"/>
          </a:xfrm>
          <a:prstGeom prst="bentArrow">
            <a:avLst>
              <a:gd name="adj1" fmla="val 9773"/>
              <a:gd name="adj2" fmla="val 25000"/>
              <a:gd name="adj3" fmla="val 33022"/>
              <a:gd name="adj4" fmla="val 87500"/>
            </a:avLst>
          </a:prstGeom>
          <a:solidFill>
            <a:schemeClr val="accent6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409" y="3816425"/>
            <a:ext cx="764703" cy="76470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8106041" y="1039050"/>
            <a:ext cx="1037959" cy="452015"/>
          </a:xfrm>
          <a:prstGeom prst="rect">
            <a:avLst/>
          </a:prstGeom>
        </p:spPr>
      </p:pic>
      <p:sp>
        <p:nvSpPr>
          <p:cNvPr id="17" name="Bent Arrow 16"/>
          <p:cNvSpPr/>
          <p:nvPr/>
        </p:nvSpPr>
        <p:spPr>
          <a:xfrm rot="5400000" flipH="1">
            <a:off x="6536339" y="5745297"/>
            <a:ext cx="938060" cy="910066"/>
          </a:xfrm>
          <a:prstGeom prst="bentArrow">
            <a:avLst>
              <a:gd name="adj1" fmla="val 6982"/>
              <a:gd name="adj2" fmla="val 26828"/>
              <a:gd name="adj3" fmla="val 33022"/>
              <a:gd name="adj4" fmla="val 70054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6170678"/>
            <a:ext cx="642698" cy="642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07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6019835" y="3362366"/>
            <a:ext cx="2296581" cy="228514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" b="1" dirty="0">
              <a:solidFill>
                <a:schemeClr val="accent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log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(b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){</a:t>
            </a:r>
          </a:p>
          <a:p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mr-I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mr-IN" sz="2200" dirty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dec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(b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mr-I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endParaRPr lang="en-US" sz="2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mr-I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  <a:endParaRPr lang="en-US" sz="22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Evolving Modular Systems are Real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825101" y="2060848"/>
            <a:ext cx="7635331" cy="40324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187623" y="2358826"/>
            <a:ext cx="2774865" cy="2645475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100</a:t>
            </a:r>
          </a:p>
          <a:p>
            <a:endParaRPr lang="en-US" sz="600" b="1" dirty="0">
              <a:solidFill>
                <a:schemeClr val="accent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dec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(a){ </a:t>
            </a: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mr-I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log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(a) </a:t>
            </a:r>
            <a:r>
              <a:rPr lang="mr-I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inc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(b){ </a:t>
            </a: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mr-I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X += b </a:t>
            </a:r>
            <a:r>
              <a:rPr lang="mr-I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endParaRPr lang="en-US" sz="2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294560" y="4312729"/>
            <a:ext cx="1660942" cy="151216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err="1" smtClean="0"/>
              <a:t>int</a:t>
            </a:r>
            <a:r>
              <a:rPr lang="en-US" sz="2200" dirty="0" smtClean="0"/>
              <a:t> T=0</a:t>
            </a:r>
            <a:br>
              <a:rPr lang="en-US" sz="2200" dirty="0" smtClean="0"/>
            </a:br>
            <a:r>
              <a:rPr lang="en-US" sz="2200" dirty="0" smtClean="0"/>
              <a:t>f(</a:t>
            </a:r>
            <a:r>
              <a:rPr lang="en-US" sz="2200" dirty="0" err="1" smtClean="0"/>
              <a:t>q,e</a:t>
            </a:r>
            <a:r>
              <a:rPr lang="en-US" sz="2200" dirty="0" smtClean="0"/>
              <a:t>) { </a:t>
            </a:r>
            <a:endParaRPr lang="en-US" sz="2200" dirty="0"/>
          </a:p>
          <a:p>
            <a:r>
              <a:rPr lang="en-US" sz="2200" dirty="0" smtClean="0"/>
              <a:t>  </a:t>
            </a:r>
            <a:r>
              <a:rPr lang="mr-IN" sz="2200" dirty="0" smtClean="0"/>
              <a:t>…</a:t>
            </a:r>
            <a:r>
              <a:rPr lang="en-US" sz="2200" dirty="0" smtClean="0"/>
              <a:t> </a:t>
            </a:r>
            <a:r>
              <a:rPr lang="en-US" sz="2200" b="1" dirty="0" smtClean="0"/>
              <a:t>f</a:t>
            </a:r>
            <a:r>
              <a:rPr lang="en-US" sz="2200" dirty="0" smtClean="0"/>
              <a:t>(t, e) </a:t>
            </a:r>
            <a:r>
              <a:rPr lang="mr-IN" sz="2200" dirty="0" smtClean="0"/>
              <a:t>…</a:t>
            </a:r>
            <a:endParaRPr lang="en-US" sz="2200" dirty="0" smtClean="0"/>
          </a:p>
          <a:p>
            <a:r>
              <a:rPr lang="en-US" sz="2200" dirty="0" smtClean="0"/>
              <a:t>}</a:t>
            </a:r>
            <a:endParaRPr lang="en-US" sz="2200" dirty="0"/>
          </a:p>
        </p:txBody>
      </p:sp>
      <p:sp>
        <p:nvSpPr>
          <p:cNvPr id="13" name="Rounded Rectangle 12"/>
          <p:cNvSpPr/>
          <p:nvPr/>
        </p:nvSpPr>
        <p:spPr>
          <a:xfrm>
            <a:off x="1763688" y="5172290"/>
            <a:ext cx="792088" cy="72657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4229198" y="2589622"/>
            <a:ext cx="1316479" cy="129131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‘’’’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3170400" y="5080539"/>
            <a:ext cx="792088" cy="72657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1022564" y="5147867"/>
            <a:ext cx="532775" cy="49964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r-IN" dirty="0" smtClean="0"/>
              <a:t>…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5826766" y="2204864"/>
            <a:ext cx="1116124" cy="108012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....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7280597" y="2398645"/>
            <a:ext cx="842128" cy="814331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3373880" y="2692679"/>
            <a:ext cx="2916000" cy="2808312"/>
          </a:xfrm>
          <a:prstGeom prst="roundRect">
            <a:avLst/>
          </a:prstGeom>
          <a:solidFill>
            <a:schemeClr val="bg1">
              <a:alpha val="9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3312391" y="2978929"/>
            <a:ext cx="3127535" cy="2273680"/>
            <a:chOff x="1805127" y="1412776"/>
            <a:chExt cx="2232248" cy="1553599"/>
          </a:xfrm>
        </p:grpSpPr>
        <p:pic>
          <p:nvPicPr>
            <p:cNvPr id="23" name="Content Placeholder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50623" y="1412776"/>
              <a:ext cx="1141257" cy="1141257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1805127" y="2524739"/>
              <a:ext cx="2232248" cy="4416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/>
                <a:t>Ethereum</a:t>
              </a:r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66437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36912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Meta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71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OPLColorPalett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7030A0"/>
      </a:accent4>
      <a:accent5>
        <a:srgbClr val="008E40"/>
      </a:accent5>
      <a:accent6>
        <a:srgbClr val="002060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12120</TotalTime>
  <Words>2394</Words>
  <Application>Microsoft Macintosh PowerPoint</Application>
  <PresentationFormat>On-screen Show (4:3)</PresentationFormat>
  <Paragraphs>737</Paragraphs>
  <Slides>64</Slides>
  <Notes>29</Notes>
  <HiddenSlides>2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73" baseType="lpstr">
      <vt:lpstr>ArialUnicodeMS</vt:lpstr>
      <vt:lpstr>Calibri</vt:lpstr>
      <vt:lpstr>Cambria Math</vt:lpstr>
      <vt:lpstr>Consolas</vt:lpstr>
      <vt:lpstr>LucidaGrande</vt:lpstr>
      <vt:lpstr>Mangal</vt:lpstr>
      <vt:lpstr>Wingdings</vt:lpstr>
      <vt:lpstr>Arial</vt:lpstr>
      <vt:lpstr>Office Theme</vt:lpstr>
      <vt:lpstr>Online Detection of  Effectively Callback Free Objects  with Applications to Smart Contracts</vt:lpstr>
      <vt:lpstr>Online Detection of  Effectively Callback Free Objects  with Applications to Smart Contracts</vt:lpstr>
      <vt:lpstr>Motivation: Modular Reasoning</vt:lpstr>
      <vt:lpstr>Modular Systems</vt:lpstr>
      <vt:lpstr>Modular Systems</vt:lpstr>
      <vt:lpstr>Evolving Modular Systems</vt:lpstr>
      <vt:lpstr>Evolving Modular Systems</vt:lpstr>
      <vt:lpstr>Evolving Modular Systems are Real</vt:lpstr>
      <vt:lpstr>Meta Reasoning</vt:lpstr>
      <vt:lpstr>Notion of Correctness?</vt:lpstr>
      <vt:lpstr>Modular Correctness: ∀𝜅.⟦Blue⟧𝜅 ⊨ P</vt:lpstr>
      <vt:lpstr>Modular Reasoning</vt:lpstr>
      <vt:lpstr>The Challenge</vt:lpstr>
      <vt:lpstr>Encapsulation  Modular Reasoning?</vt:lpstr>
      <vt:lpstr>Encapsulation  Modular Reasoning?</vt:lpstr>
      <vt:lpstr>Encapsulation  Modular Reasoning?</vt:lpstr>
      <vt:lpstr>Encapsulation  Modular Reasoning?</vt:lpstr>
      <vt:lpstr>Encapsulation  Modular Reasoning?</vt:lpstr>
      <vt:lpstr>Encapsulation  Modular Reasoning   </vt:lpstr>
      <vt:lpstr>Encapsulation  Modular Reasoning   </vt:lpstr>
      <vt:lpstr>The Challenge: Callbacks</vt:lpstr>
      <vt:lpstr>Do We Really Need Callbacks?</vt:lpstr>
      <vt:lpstr>Do We Really Need Callbacks?</vt:lpstr>
      <vt:lpstr>Do We Really Need Callbacks?</vt:lpstr>
      <vt:lpstr>Do We Really Need Callbacks?</vt:lpstr>
      <vt:lpstr>Our Approach</vt:lpstr>
      <vt:lpstr>Effective Callback Freedom (ECF)</vt:lpstr>
      <vt:lpstr>Final-State Effective Callback Freedom</vt:lpstr>
      <vt:lpstr>Complete Executions</vt:lpstr>
      <vt:lpstr>Final State Effective Callback Freedom</vt:lpstr>
      <vt:lpstr>Final State Effective Callback Freedom</vt:lpstr>
      <vt:lpstr>Final State Effective Callback Freedom</vt:lpstr>
      <vt:lpstr>Final State Effective Callback Freedom</vt:lpstr>
      <vt:lpstr>Final State Effective Callback Freedom</vt:lpstr>
      <vt:lpstr>Final State Effective Callback Freedom</vt:lpstr>
      <vt:lpstr>A Non ECFFS Execution for Blue </vt:lpstr>
      <vt:lpstr>A Non ECFFS Execution for Blue </vt:lpstr>
      <vt:lpstr>Real World Example: The DAO Attack</vt:lpstr>
      <vt:lpstr>Gist of DAO Attack</vt:lpstr>
      <vt:lpstr>(Dynamic) ECFFS</vt:lpstr>
      <vt:lpstr>(Dynamic) ECFFS</vt:lpstr>
      <vt:lpstr>Static ECFFS</vt:lpstr>
      <vt:lpstr>Static ECFFS Modular Reasoning</vt:lpstr>
      <vt:lpstr>(Dynamic) ECFFS  Modular Reasoning</vt:lpstr>
      <vt:lpstr>Final-State Effective Callback Freedom</vt:lpstr>
      <vt:lpstr>Conflict Effective Callback Freedom</vt:lpstr>
      <vt:lpstr>Conflict Effective Callback Freedom</vt:lpstr>
      <vt:lpstr>Conflict Effective Callback Freedom</vt:lpstr>
      <vt:lpstr>Conflict Effective Callback Freedom</vt:lpstr>
      <vt:lpstr>Conflict Effective Callback Freedom</vt:lpstr>
      <vt:lpstr>Conflict Effective Callback Freedom</vt:lpstr>
      <vt:lpstr>Conflict Effective Callback Freedom</vt:lpstr>
      <vt:lpstr>Conflict Effective Callback Freedom</vt:lpstr>
      <vt:lpstr>Implementation &amp; Evaluation</vt:lpstr>
      <vt:lpstr>Online Detection of ECFC</vt:lpstr>
      <vt:lpstr>Analysis of Ethereum Blockchain  (7/2015 — 6/2017)</vt:lpstr>
      <vt:lpstr>Analysis of Ethereum Blockchain  (7/2015 — 6/2017)</vt:lpstr>
      <vt:lpstr>Analysis of Ethereum Blockchain  (7/2015 — 6/2017)</vt:lpstr>
      <vt:lpstr>Performance</vt:lpstr>
      <vt:lpstr>Summary</vt:lpstr>
      <vt:lpstr>The End</vt:lpstr>
      <vt:lpstr>PowerPoint Presentation</vt:lpstr>
      <vt:lpstr>Effective Callback Freedom (ECF)</vt:lpstr>
      <vt:lpstr>Final-State Effective Callback Freedom</vt:lpstr>
    </vt:vector>
  </TitlesOfParts>
  <Company>Home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Detection of Effectively Callback Free Objects with Applications to Smart Contracts</dc:title>
  <dc:creator>USER</dc:creator>
  <cp:lastModifiedBy>Noam Rinetzky</cp:lastModifiedBy>
  <cp:revision>883</cp:revision>
  <dcterms:created xsi:type="dcterms:W3CDTF">2017-11-29T16:44:43Z</dcterms:created>
  <dcterms:modified xsi:type="dcterms:W3CDTF">2018-01-15T10:55:15Z</dcterms:modified>
</cp:coreProperties>
</file>