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66" r:id="rId5"/>
    <p:sldId id="267" r:id="rId6"/>
    <p:sldId id="260" r:id="rId7"/>
    <p:sldId id="262" r:id="rId8"/>
    <p:sldId id="263" r:id="rId9"/>
    <p:sldId id="264" r:id="rId10"/>
    <p:sldId id="265" r:id="rId11"/>
    <p:sldId id="270" r:id="rId12"/>
    <p:sldId id="272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2" r:id="rId21"/>
    <p:sldId id="283" r:id="rId22"/>
    <p:sldId id="285" r:id="rId23"/>
    <p:sldId id="284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29" autoAdjust="0"/>
    <p:restoredTop sz="92857" autoAdjust="0"/>
  </p:normalViewPr>
  <p:slideViewPr>
    <p:cSldViewPr>
      <p:cViewPr varScale="1">
        <p:scale>
          <a:sx n="112" d="100"/>
          <a:sy n="112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E752ED-0E8A-4A27-A85B-67B26B018C25}" type="datetimeFigureOut">
              <a:rPr lang="he-IL" smtClean="0"/>
              <a:pPr/>
              <a:t>כ"ג/אייר/תשע"ג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9E4611C-8B80-44FF-BD84-083FF30B79B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4611C-8B80-44FF-BD84-083FF30B79BB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EE0D36-BBC4-41B4-BB94-A6B3ADC49F76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06FE-3C68-4861-A5AF-AC0BB5DD5591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1224-7A1E-47B6-B807-1ACA5D19A3C1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EEFB47-FEB2-4B6E-9350-931F4BA248FC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6A7BF7-9FB5-4C70-BA8E-482CEF57E051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ECC4-69D3-4D31-89F6-BA9AF90EDA64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C137-8A68-4CEC-AA85-0E1CEEBC0664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469D9C-FDC6-4A7C-AADE-081BF823F617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66F5-A93C-427C-8312-2E866273869F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F66A85-5331-45EF-AC76-4128009F9F69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F5B111-FB96-431B-89BF-8B580729E0FB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9A7A9C-C611-4860-9EF9-F1ACC5C9EB8E}" type="datetime10">
              <a:rPr lang="en-US" smtClean="0"/>
              <a:pPr/>
              <a:t>16:44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0" y="670542"/>
            <a:ext cx="6172200" cy="1894362"/>
          </a:xfrm>
        </p:spPr>
        <p:txBody>
          <a:bodyPr/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en-US" dirty="0" smtClean="0"/>
              <a:t>BOOSTING &amp; ADABOOST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286000" y="3933056"/>
            <a:ext cx="6172200" cy="1371600"/>
          </a:xfrm>
        </p:spPr>
        <p:txBody>
          <a:bodyPr/>
          <a:lstStyle/>
          <a:p>
            <a:r>
              <a:rPr lang="en-US" dirty="0" smtClean="0"/>
              <a:t>Lecturer: </a:t>
            </a:r>
            <a:r>
              <a:rPr lang="en-US" dirty="0" err="1" smtClean="0"/>
              <a:t>Yishay</a:t>
            </a:r>
            <a:r>
              <a:rPr lang="en-US" dirty="0" smtClean="0"/>
              <a:t> </a:t>
            </a:r>
            <a:r>
              <a:rPr lang="en-US" dirty="0" err="1" smtClean="0"/>
              <a:t>Mansour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Itay</a:t>
            </a:r>
            <a:r>
              <a:rPr lang="en-US" dirty="0" smtClean="0"/>
              <a:t> </a:t>
            </a:r>
            <a:r>
              <a:rPr lang="en-US" dirty="0" err="1" smtClean="0"/>
              <a:t>Dangoor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Boost to the confidence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Given an algorithm A, which returns with probability </a:t>
            </a:r>
            <a:r>
              <a:rPr lang="en-US" dirty="0" smtClean="0">
                <a:sym typeface="Symbol"/>
              </a:rPr>
              <a:t>½ </a:t>
            </a:r>
            <a:r>
              <a:rPr lang="en-US" dirty="0" smtClean="0"/>
              <a:t>a hypothesis h </a:t>
            </a:r>
            <a:r>
              <a:rPr lang="en-US" dirty="0" err="1" smtClean="0"/>
              <a:t>s.t</a:t>
            </a:r>
            <a:r>
              <a:rPr lang="en-US" dirty="0" smtClean="0"/>
              <a:t> error(h, c*)</a:t>
            </a:r>
            <a:r>
              <a:rPr lang="en-US" dirty="0" smtClean="0">
                <a:sym typeface="Symbol"/>
              </a:rPr>
              <a:t> we can build a PAC learning algorithm from A.</a:t>
            </a: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Algorithm </a:t>
            </a:r>
            <a:r>
              <a:rPr lang="en-US" b="1" dirty="0" smtClean="0">
                <a:sym typeface="Symbol"/>
              </a:rPr>
              <a:t>Boost-Confidence</a:t>
            </a:r>
            <a:r>
              <a:rPr lang="en-US" dirty="0" smtClean="0">
                <a:sym typeface="Symbol"/>
              </a:rPr>
              <a:t>(A)</a:t>
            </a:r>
          </a:p>
          <a:p>
            <a:pPr lvl="1" algn="l" rtl="0"/>
            <a:r>
              <a:rPr lang="en-US" dirty="0" smtClean="0">
                <a:sym typeface="Symbol"/>
              </a:rPr>
              <a:t>Select ’=/2, and run A for k=log(2/) times (new data each time) to get output hypothesis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…</a:t>
            </a:r>
            <a:r>
              <a:rPr lang="en-US" dirty="0" err="1" smtClean="0">
                <a:sym typeface="Symbol"/>
              </a:rPr>
              <a:t>h</a:t>
            </a:r>
            <a:r>
              <a:rPr lang="en-US" baseline="-25000" dirty="0" err="1" smtClean="0">
                <a:sym typeface="Symbol"/>
              </a:rPr>
              <a:t>k</a:t>
            </a:r>
            <a:endParaRPr lang="en-US" dirty="0" smtClean="0">
              <a:sym typeface="Symbol"/>
            </a:endParaRPr>
          </a:p>
          <a:p>
            <a:pPr lvl="1" algn="l" rtl="0"/>
            <a:r>
              <a:rPr lang="en-US" dirty="0" smtClean="0">
                <a:sym typeface="Symbol"/>
              </a:rPr>
              <a:t>Draw new sample S of size m=(2/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r>
              <a:rPr lang="en-US" dirty="0" err="1" smtClean="0">
                <a:sym typeface="Symbol"/>
              </a:rPr>
              <a:t>ln</a:t>
            </a:r>
            <a:r>
              <a:rPr lang="en-US" dirty="0" smtClean="0">
                <a:sym typeface="Symbol"/>
              </a:rPr>
              <a:t>(4k/) and test each hypothesis 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on it. The observed error is marked </a:t>
            </a:r>
            <a:r>
              <a:rPr lang="en-US" dirty="0" smtClean="0"/>
              <a:t>error</a:t>
            </a:r>
            <a:r>
              <a:rPr lang="en-US" dirty="0" smtClean="0">
                <a:sym typeface="Symbol"/>
              </a:rPr>
              <a:t>(h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(S)).</a:t>
            </a:r>
          </a:p>
          <a:p>
            <a:pPr lvl="1" algn="l" rtl="0"/>
            <a:r>
              <a:rPr lang="en-US" dirty="0" smtClean="0">
                <a:sym typeface="Symbol"/>
              </a:rPr>
              <a:t>Return h*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h*)</a:t>
            </a:r>
            <a:r>
              <a:rPr lang="en-US" dirty="0" smtClean="0"/>
              <a:t> = min(error(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(S)))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5" name="קבוצה 4"/>
          <p:cNvGrpSpPr>
            <a:grpSpLocks noChangeAspect="1"/>
          </p:cNvGrpSpPr>
          <p:nvPr/>
        </p:nvGrpSpPr>
        <p:grpSpPr>
          <a:xfrm>
            <a:off x="2267744" y="5085184"/>
            <a:ext cx="541213" cy="53286"/>
            <a:chOff x="1453078" y="1041447"/>
            <a:chExt cx="731369" cy="72008"/>
          </a:xfrm>
        </p:grpSpPr>
        <p:cxnSp>
          <p:nvCxnSpPr>
            <p:cNvPr id="6" name="מחבר ישר 5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מחבר ישר 6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קבוצה 7"/>
          <p:cNvGrpSpPr>
            <a:grpSpLocks noChangeAspect="1"/>
          </p:cNvGrpSpPr>
          <p:nvPr/>
        </p:nvGrpSpPr>
        <p:grpSpPr>
          <a:xfrm>
            <a:off x="4932040" y="5463946"/>
            <a:ext cx="541213" cy="53286"/>
            <a:chOff x="1453078" y="1041447"/>
            <a:chExt cx="731369" cy="72008"/>
          </a:xfrm>
        </p:grpSpPr>
        <p:cxnSp>
          <p:nvCxnSpPr>
            <p:cNvPr id="9" name="מחבר ישר 8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מחבר ישר 9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קבוצה 10"/>
          <p:cNvGrpSpPr>
            <a:grpSpLocks noChangeAspect="1"/>
          </p:cNvGrpSpPr>
          <p:nvPr/>
        </p:nvGrpSpPr>
        <p:grpSpPr>
          <a:xfrm>
            <a:off x="2915816" y="5463946"/>
            <a:ext cx="541213" cy="53286"/>
            <a:chOff x="1453078" y="1041447"/>
            <a:chExt cx="731369" cy="72008"/>
          </a:xfrm>
        </p:grpSpPr>
        <p:cxnSp>
          <p:nvCxnSpPr>
            <p:cNvPr id="12" name="מחבר ישר 11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מחבר ישר 12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Boost to the confidence</a:t>
            </a:r>
            <a:br>
              <a:rPr lang="en-US" dirty="0" smtClean="0"/>
            </a:br>
            <a:r>
              <a:rPr lang="en-US" dirty="0" smtClean="0"/>
              <a:t> Alg. Correctness - I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46876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After the first stage (run A for k times),</a:t>
            </a: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with probability at most (½)</a:t>
            </a:r>
            <a:r>
              <a:rPr lang="en-US" baseline="30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</a:t>
            </a: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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 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&gt; /2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67544" y="285293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None/>
            </a:pPr>
            <a:endParaRPr lang="en-US" sz="2400" dirty="0" smtClean="0">
              <a:sym typeface="Symbol"/>
            </a:endParaRPr>
          </a:p>
          <a:p>
            <a:pPr algn="l" rtl="0">
              <a:buNone/>
            </a:pPr>
            <a:r>
              <a:rPr lang="en-US" sz="2400" dirty="0" smtClean="0">
                <a:sym typeface="Symbol"/>
              </a:rPr>
              <a:t>With probability at least 1 - (½)</a:t>
            </a:r>
            <a:r>
              <a:rPr lang="en-US" sz="2400" baseline="30000" dirty="0" smtClean="0">
                <a:sym typeface="Symbol"/>
              </a:rPr>
              <a:t>k</a:t>
            </a:r>
            <a:br>
              <a:rPr lang="en-US" sz="2400" baseline="30000" dirty="0" smtClean="0">
                <a:sym typeface="Symbol"/>
              </a:rPr>
            </a:br>
            <a:r>
              <a:rPr lang="en-US" sz="2400" dirty="0" smtClean="0">
                <a:sym typeface="Symbol"/>
              </a:rPr>
              <a:t> </a:t>
            </a:r>
            <a:r>
              <a:rPr lang="en-US" sz="24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smtClean="0"/>
              <a:t>error(</a:t>
            </a:r>
            <a:r>
              <a:rPr lang="en-US" sz="2400" dirty="0" smtClean="0">
                <a:sym typeface="Symbol"/>
              </a:rPr>
              <a:t>h</a:t>
            </a:r>
            <a:r>
              <a:rPr lang="en-US" sz="2400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)  /2</a:t>
            </a:r>
          </a:p>
        </p:txBody>
      </p:sp>
      <p:sp>
        <p:nvSpPr>
          <p:cNvPr id="6" name="מלבן 5"/>
          <p:cNvSpPr/>
          <p:nvPr/>
        </p:nvSpPr>
        <p:spPr>
          <a:xfrm>
            <a:off x="504056" y="446091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buNone/>
            </a:pPr>
            <a:r>
              <a:rPr lang="en-US" sz="2400" dirty="0" smtClean="0">
                <a:sym typeface="Symbol"/>
              </a:rPr>
              <a:t> Setting k=log(2/) gives</a:t>
            </a:r>
            <a:br>
              <a:rPr lang="en-US" sz="2400" dirty="0" smtClean="0">
                <a:sym typeface="Symbol"/>
              </a:rPr>
            </a:br>
            <a:r>
              <a:rPr lang="en-US" sz="2400" dirty="0" smtClean="0">
                <a:sym typeface="Symbol"/>
              </a:rPr>
              <a:t>With probability 1- /2 </a:t>
            </a:r>
            <a:br>
              <a:rPr lang="en-US" sz="2400" dirty="0" smtClean="0">
                <a:sym typeface="Symbol"/>
              </a:rPr>
            </a:br>
            <a:r>
              <a:rPr lang="en-US" sz="2400" dirty="0" smtClean="0">
                <a:sym typeface="Symbol"/>
              </a:rPr>
              <a:t> </a:t>
            </a:r>
            <a:r>
              <a:rPr lang="en-US" sz="24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smtClean="0"/>
              <a:t>error(</a:t>
            </a:r>
            <a:r>
              <a:rPr lang="en-US" sz="2400" dirty="0" smtClean="0">
                <a:sym typeface="Symbol"/>
              </a:rPr>
              <a:t>h</a:t>
            </a:r>
            <a:r>
              <a:rPr lang="en-US" sz="2400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)  /2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Boost to the confidence</a:t>
            </a:r>
            <a:br>
              <a:rPr lang="en-US" dirty="0" smtClean="0"/>
            </a:br>
            <a:r>
              <a:rPr lang="en-US" dirty="0" smtClean="0"/>
              <a:t> Alg. Correctness - II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154076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After the second stage (test all 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on a new sample),</a:t>
            </a: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with probability 1- /2 output 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* </a:t>
            </a:r>
            <a:r>
              <a:rPr lang="en-US" dirty="0" err="1" smtClean="0">
                <a:sym typeface="Symbol"/>
              </a:rPr>
              <a:t>s.t</a:t>
            </a:r>
            <a:endParaRPr lang="en-US" dirty="0" smtClean="0">
              <a:sym typeface="Symbol"/>
            </a:endParaRP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*)  /2 + min(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))  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467544" y="2852936"/>
            <a:ext cx="7467600" cy="34563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Proof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Using </a:t>
            </a:r>
            <a:r>
              <a:rPr kumimoji="0" lang="en-US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Chernoff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bound, derive a bound for the probability for a “bad” event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Pr[|</a:t>
            </a:r>
            <a:r>
              <a:rPr kumimoji="0" lang="en-US" sz="2100" b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error</a:t>
            </a:r>
            <a:r>
              <a:rPr kumimoji="0" lang="en-US" sz="21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(h</a:t>
            </a:r>
            <a:r>
              <a:rPr kumimoji="0" lang="en-US" sz="2100" b="0" i="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 -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error(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</a:t>
            </a:r>
            <a:r>
              <a:rPr kumimoji="0" lang="en-US" sz="21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)|  /2]  2e</a:t>
            </a:r>
            <a:r>
              <a:rPr kumimoji="0" lang="en-US" sz="21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-2m(/2)</a:t>
            </a:r>
            <a:r>
              <a:rPr kumimoji="0" lang="en-US" sz="2100" b="0" i="0" u="none" strike="noStrike" kern="1200" cap="none" spc="0" normalizeH="0" baseline="6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endParaRPr kumimoji="0" lang="en-US" sz="21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Bound the probability for a “bad” event, to any of the k hypotheses by /2, Using a union bound, 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2ke</a:t>
            </a:r>
            <a:r>
              <a:rPr lang="en-US" sz="2000" baseline="30000" dirty="0" smtClean="0">
                <a:sym typeface="Symbol"/>
              </a:rPr>
              <a:t>-m(/2)</a:t>
            </a:r>
            <a:r>
              <a:rPr lang="en-US" sz="2000" baseline="60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  /2</a:t>
            </a:r>
          </a:p>
        </p:txBody>
      </p:sp>
      <p:grpSp>
        <p:nvGrpSpPr>
          <p:cNvPr id="7" name="קבוצה 6"/>
          <p:cNvGrpSpPr>
            <a:grpSpLocks noChangeAspect="1"/>
          </p:cNvGrpSpPr>
          <p:nvPr/>
        </p:nvGrpSpPr>
        <p:grpSpPr>
          <a:xfrm>
            <a:off x="1835696" y="4527842"/>
            <a:ext cx="541213" cy="53286"/>
            <a:chOff x="1453078" y="1041447"/>
            <a:chExt cx="731369" cy="72008"/>
          </a:xfrm>
        </p:grpSpPr>
        <p:cxnSp>
          <p:nvCxnSpPr>
            <p:cNvPr id="8" name="מחבר ישר 7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מחבר ישר 8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Boost to the confidence</a:t>
            </a:r>
            <a:br>
              <a:rPr lang="en-US" dirty="0" smtClean="0"/>
            </a:br>
            <a:r>
              <a:rPr lang="en-US" dirty="0" smtClean="0"/>
              <a:t> Alg. Correctness - II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175679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After the second stage (test all 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on a new sample),</a:t>
            </a: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with probability 1- /2 output 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* </a:t>
            </a:r>
            <a:r>
              <a:rPr lang="en-US" dirty="0" err="1" smtClean="0">
                <a:sym typeface="Symbol"/>
              </a:rPr>
              <a:t>s.t</a:t>
            </a:r>
            <a:endParaRPr lang="en-US" dirty="0" smtClean="0">
              <a:sym typeface="Symbol"/>
            </a:endParaRP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*)  /2 + min(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))  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467544" y="2852936"/>
            <a:ext cx="7467600" cy="34563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Proof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Chernoff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: Pr[|</a:t>
            </a:r>
            <a:r>
              <a:rPr lang="en-US" sz="2100" dirty="0" smtClean="0">
                <a:sym typeface="Symbol"/>
              </a:rPr>
              <a:t>error</a:t>
            </a:r>
            <a:r>
              <a:rPr kumimoji="0" lang="en-US" sz="21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(h</a:t>
            </a:r>
            <a:r>
              <a:rPr kumimoji="0" lang="en-US" sz="2100" b="0" i="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 -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error(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</a:t>
            </a:r>
            <a:r>
              <a:rPr kumimoji="0" lang="en-US" sz="21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)|  /2]  2e</a:t>
            </a:r>
            <a:r>
              <a:rPr kumimoji="0" lang="en-US" sz="21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-2m(/2)</a:t>
            </a:r>
            <a:r>
              <a:rPr kumimoji="0" lang="en-US" sz="2100" b="0" i="0" u="none" strike="noStrike" kern="1200" cap="none" spc="0" normalizeH="0" baseline="6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endParaRPr kumimoji="0" lang="en-US" sz="21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Union bound: 2ke</a:t>
            </a:r>
            <a:r>
              <a:rPr lang="en-US" sz="2000" baseline="30000" dirty="0" smtClean="0">
                <a:sym typeface="Symbol"/>
              </a:rPr>
              <a:t>-m(/2)</a:t>
            </a:r>
            <a:r>
              <a:rPr lang="en-US" sz="2000" baseline="60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  /2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Now isolate m: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m  (2/</a:t>
            </a:r>
            <a:r>
              <a:rPr lang="en-US" sz="2000" baseline="30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 err="1" smtClean="0">
                <a:sym typeface="Symbol"/>
              </a:rPr>
              <a:t>ln</a:t>
            </a:r>
            <a:r>
              <a:rPr lang="en-US" sz="2000" dirty="0" smtClean="0">
                <a:sym typeface="Symbol"/>
              </a:rPr>
              <a:t>(4k/)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sz="2000" dirty="0" smtClean="0">
              <a:sym typeface="Symbol"/>
            </a:endParaRPr>
          </a:p>
        </p:txBody>
      </p:sp>
      <p:grpSp>
        <p:nvGrpSpPr>
          <p:cNvPr id="7" name="קבוצה 6"/>
          <p:cNvGrpSpPr>
            <a:grpSpLocks noChangeAspect="1"/>
          </p:cNvGrpSpPr>
          <p:nvPr/>
        </p:nvGrpSpPr>
        <p:grpSpPr>
          <a:xfrm>
            <a:off x="3059832" y="3807762"/>
            <a:ext cx="541213" cy="53286"/>
            <a:chOff x="1453078" y="1041447"/>
            <a:chExt cx="731369" cy="72008"/>
          </a:xfrm>
        </p:grpSpPr>
        <p:cxnSp>
          <p:nvCxnSpPr>
            <p:cNvPr id="8" name="מחבר ישר 7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מחבר ישר 8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Boost to the confidence</a:t>
            </a:r>
            <a:br>
              <a:rPr lang="en-US" dirty="0" smtClean="0"/>
            </a:br>
            <a:r>
              <a:rPr lang="en-US" dirty="0" smtClean="0"/>
              <a:t> Alg. Correctness - II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175679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After the second stage (test all 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on a new sample),</a:t>
            </a: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with probability 1- /2 output 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* </a:t>
            </a:r>
            <a:r>
              <a:rPr lang="en-US" dirty="0" err="1" smtClean="0">
                <a:sym typeface="Symbol"/>
              </a:rPr>
              <a:t>s.t</a:t>
            </a:r>
            <a:endParaRPr lang="en-US" dirty="0" smtClean="0">
              <a:sym typeface="Symbol"/>
            </a:endParaRP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*)  /2 + min(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))  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467544" y="2852936"/>
            <a:ext cx="7467600" cy="34563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Proof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Chernoff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: Pr</a:t>
            </a:r>
            <a:r>
              <a:rPr kumimoji="0" lang="en-US" sz="21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[|</a:t>
            </a:r>
            <a:r>
              <a:rPr lang="en-US" sz="2100" dirty="0" smtClean="0">
                <a:sym typeface="Symbol"/>
              </a:rPr>
              <a:t>error</a:t>
            </a:r>
            <a:r>
              <a:rPr kumimoji="0" lang="en-US" sz="2100" b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en-US" sz="21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</a:t>
            </a:r>
            <a:r>
              <a:rPr kumimoji="0" lang="en-US" sz="2100" b="0" i="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 -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error(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</a:t>
            </a:r>
            <a:r>
              <a:rPr kumimoji="0" lang="en-US" sz="21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)|  /2]  2e</a:t>
            </a:r>
            <a:r>
              <a:rPr kumimoji="0" lang="en-US" sz="21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-2m(/2)</a:t>
            </a:r>
            <a:r>
              <a:rPr kumimoji="0" lang="en-US" sz="2100" b="0" i="0" u="none" strike="noStrike" kern="1200" cap="none" spc="0" normalizeH="0" baseline="6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endParaRPr kumimoji="0" lang="en-US" sz="21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Union bound: 2ke</a:t>
            </a:r>
            <a:r>
              <a:rPr lang="en-US" sz="2000" baseline="30000" dirty="0" smtClean="0">
                <a:sym typeface="Symbol"/>
              </a:rPr>
              <a:t>-m(/2)</a:t>
            </a:r>
            <a:r>
              <a:rPr lang="en-US" sz="2000" baseline="60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  /2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Isolate m: m  (2/</a:t>
            </a:r>
            <a:r>
              <a:rPr lang="en-US" sz="2000" baseline="30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 err="1" smtClean="0">
                <a:sym typeface="Symbol"/>
              </a:rPr>
              <a:t>ln</a:t>
            </a:r>
            <a:r>
              <a:rPr lang="en-US" sz="2000" dirty="0" smtClean="0">
                <a:sym typeface="Symbol"/>
              </a:rPr>
              <a:t>(4k/)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With probability 1-/2, for a sample of size at least m: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</a:t>
            </a:r>
            <a:r>
              <a:rPr lang="en-US" sz="2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.    error(h</a:t>
            </a:r>
            <a:r>
              <a:rPr lang="en-US" sz="2000" baseline="-25000" dirty="0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) - error(h</a:t>
            </a:r>
            <a:r>
              <a:rPr lang="en-US" sz="2000" baseline="-25000" dirty="0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) &lt; /2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sz="2000" dirty="0" smtClean="0">
              <a:sym typeface="Symbol"/>
            </a:endParaRPr>
          </a:p>
        </p:txBody>
      </p:sp>
      <p:grpSp>
        <p:nvGrpSpPr>
          <p:cNvPr id="7" name="קבוצה 6"/>
          <p:cNvGrpSpPr>
            <a:grpSpLocks noChangeAspect="1"/>
          </p:cNvGrpSpPr>
          <p:nvPr/>
        </p:nvGrpSpPr>
        <p:grpSpPr>
          <a:xfrm>
            <a:off x="3059832" y="3807762"/>
            <a:ext cx="541213" cy="53286"/>
            <a:chOff x="1453078" y="1041447"/>
            <a:chExt cx="731369" cy="72008"/>
          </a:xfrm>
        </p:grpSpPr>
        <p:cxnSp>
          <p:nvCxnSpPr>
            <p:cNvPr id="8" name="מחבר ישר 7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מחבר ישר 8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קבוצה 9"/>
          <p:cNvGrpSpPr>
            <a:grpSpLocks noChangeAspect="1"/>
          </p:cNvGrpSpPr>
          <p:nvPr/>
        </p:nvGrpSpPr>
        <p:grpSpPr>
          <a:xfrm>
            <a:off x="1907704" y="5286063"/>
            <a:ext cx="541213" cy="53286"/>
            <a:chOff x="1453078" y="1041447"/>
            <a:chExt cx="731369" cy="72008"/>
          </a:xfrm>
        </p:grpSpPr>
        <p:cxnSp>
          <p:nvCxnSpPr>
            <p:cNvPr id="11" name="מחבר ישר 10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מחבר ישר 11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Boost to the confidence</a:t>
            </a:r>
            <a:br>
              <a:rPr lang="en-US" dirty="0" smtClean="0"/>
            </a:br>
            <a:r>
              <a:rPr lang="en-US" dirty="0" smtClean="0"/>
              <a:t> Alg. Correctness - II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175679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After the second stage (test all 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on a new sample),</a:t>
            </a: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with probability 1- /2 output 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* </a:t>
            </a:r>
            <a:r>
              <a:rPr lang="en-US" dirty="0" err="1" smtClean="0">
                <a:sym typeface="Symbol"/>
              </a:rPr>
              <a:t>s.t</a:t>
            </a:r>
            <a:endParaRPr lang="en-US" dirty="0" smtClean="0">
              <a:sym typeface="Symbol"/>
            </a:endParaRP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*)  /2 + min(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))  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467544" y="2852936"/>
            <a:ext cx="7467600" cy="37444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Proof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Chernoff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: Pr</a:t>
            </a:r>
            <a:r>
              <a:rPr kumimoji="0" lang="en-US" sz="21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[|</a:t>
            </a:r>
            <a:r>
              <a:rPr lang="en-US" sz="2100" dirty="0" smtClean="0">
                <a:sym typeface="Symbol"/>
              </a:rPr>
              <a:t>error</a:t>
            </a:r>
            <a:r>
              <a:rPr kumimoji="0" lang="en-US" sz="2100" b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en-US" sz="21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</a:t>
            </a:r>
            <a:r>
              <a:rPr kumimoji="0" lang="en-US" sz="2100" b="0" i="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 -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error(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</a:t>
            </a:r>
            <a:r>
              <a:rPr kumimoji="0" lang="en-US" sz="21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)|  /2]  2e</a:t>
            </a:r>
            <a:r>
              <a:rPr kumimoji="0" lang="en-US" sz="21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-2m(/2)</a:t>
            </a:r>
            <a:r>
              <a:rPr kumimoji="0" lang="en-US" sz="2100" b="0" i="0" u="none" strike="noStrike" kern="1200" cap="none" spc="0" normalizeH="0" baseline="6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endParaRPr kumimoji="0" lang="en-US" sz="21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Union bound: 2ke</a:t>
            </a:r>
            <a:r>
              <a:rPr lang="en-US" sz="2000" baseline="30000" dirty="0" smtClean="0">
                <a:sym typeface="Symbol"/>
              </a:rPr>
              <a:t>-m(/2)</a:t>
            </a:r>
            <a:r>
              <a:rPr lang="en-US" sz="2000" baseline="60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  /2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Isolate m: m  (2/</a:t>
            </a:r>
            <a:r>
              <a:rPr lang="en-US" sz="2000" baseline="30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 err="1" smtClean="0">
                <a:sym typeface="Symbol"/>
              </a:rPr>
              <a:t>ln</a:t>
            </a:r>
            <a:r>
              <a:rPr lang="en-US" sz="2000" dirty="0" smtClean="0">
                <a:sym typeface="Symbol"/>
              </a:rPr>
              <a:t>(4k/)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With probability 1-/2, for a sample of size at least m: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</a:t>
            </a:r>
            <a:r>
              <a:rPr lang="en-US" sz="2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.    error(h</a:t>
            </a:r>
            <a:r>
              <a:rPr lang="en-US" sz="2000" baseline="-25000" dirty="0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) - error(h</a:t>
            </a:r>
            <a:r>
              <a:rPr lang="en-US" sz="2000" baseline="-25000" dirty="0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) &lt; /2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So:</a:t>
            </a:r>
          </a:p>
          <a:p>
            <a:pPr marL="640080" lvl="1" indent="-274320"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000" dirty="0" smtClean="0">
                <a:sym typeface="Symbol"/>
              </a:rPr>
              <a:t>error(h*) – min(error(h</a:t>
            </a:r>
            <a:r>
              <a:rPr lang="en-US" sz="2000" baseline="-25000" dirty="0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)) &lt; /2</a:t>
            </a:r>
          </a:p>
        </p:txBody>
      </p:sp>
      <p:grpSp>
        <p:nvGrpSpPr>
          <p:cNvPr id="7" name="קבוצה 6"/>
          <p:cNvGrpSpPr>
            <a:grpSpLocks noChangeAspect="1"/>
          </p:cNvGrpSpPr>
          <p:nvPr/>
        </p:nvGrpSpPr>
        <p:grpSpPr>
          <a:xfrm>
            <a:off x="3059832" y="3807762"/>
            <a:ext cx="541213" cy="53286"/>
            <a:chOff x="1453078" y="1041447"/>
            <a:chExt cx="731369" cy="72008"/>
          </a:xfrm>
        </p:grpSpPr>
        <p:cxnSp>
          <p:nvCxnSpPr>
            <p:cNvPr id="8" name="מחבר ישר 7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מחבר ישר 8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קבוצה 9"/>
          <p:cNvGrpSpPr>
            <a:grpSpLocks noChangeAspect="1"/>
          </p:cNvGrpSpPr>
          <p:nvPr/>
        </p:nvGrpSpPr>
        <p:grpSpPr>
          <a:xfrm>
            <a:off x="1907704" y="5286063"/>
            <a:ext cx="541213" cy="53286"/>
            <a:chOff x="1453078" y="1041447"/>
            <a:chExt cx="731369" cy="72008"/>
          </a:xfrm>
        </p:grpSpPr>
        <p:cxnSp>
          <p:nvCxnSpPr>
            <p:cNvPr id="11" name="מחבר ישר 10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מחבר ישר 11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Boost to the confidence</a:t>
            </a:r>
            <a:br>
              <a:rPr lang="en-US" dirty="0" smtClean="0"/>
            </a:br>
            <a:r>
              <a:rPr lang="en-US" dirty="0" smtClean="0"/>
              <a:t> Alg. Correctness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From the first stage: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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 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 /2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   min(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))  /2</a:t>
            </a: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From the second stage: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error(h*) - min(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)) &lt; /2</a:t>
            </a: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/>
              <a:t>All together:</a:t>
            </a:r>
            <a:br>
              <a:rPr lang="en-US" dirty="0" smtClean="0"/>
            </a:b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*)  /2 + min(</a:t>
            </a:r>
            <a:r>
              <a:rPr lang="en-US" dirty="0" smtClean="0"/>
              <a:t>error(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))  </a:t>
            </a: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i="1" dirty="0" smtClean="0">
                <a:sym typeface="Symbol"/>
              </a:rPr>
              <a:t>    Q.E.D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Weak learning</a:t>
            </a:r>
            <a:br>
              <a:rPr lang="en-US" dirty="0" smtClean="0"/>
            </a:br>
            <a:r>
              <a:rPr lang="en-US" dirty="0" smtClean="0"/>
              <a:t>definition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Algorithm A learn Weak-PAC a concept class C with H if</a:t>
            </a:r>
          </a:p>
          <a:p>
            <a:pPr lvl="1" algn="l" rtl="0"/>
            <a:endParaRPr lang="en-US" dirty="0" smtClean="0">
              <a:sym typeface="Symbol"/>
            </a:endParaRPr>
          </a:p>
          <a:p>
            <a:pPr lvl="1" algn="l" rtl="0"/>
            <a:r>
              <a:rPr lang="en-US" dirty="0" smtClean="0">
                <a:sym typeface="Symbol"/>
              </a:rPr>
              <a:t>  &gt; 0 			- the replacement of </a:t>
            </a:r>
          </a:p>
          <a:p>
            <a:pPr lvl="1" algn="l" rtl="0"/>
            <a:endParaRPr lang="en-US" dirty="0" smtClean="0">
              <a:sym typeface="Symbol"/>
            </a:endParaRPr>
          </a:p>
          <a:p>
            <a:pPr lvl="1" algn="l" rtl="0"/>
            <a:r>
              <a:rPr lang="en-US" dirty="0" smtClean="0">
                <a:sym typeface="Symbol"/>
              </a:rPr>
              <a:t> c* C,  D, 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 &lt; ½	- identical to PAC</a:t>
            </a:r>
          </a:p>
          <a:p>
            <a:pPr lvl="1" algn="l" rtl="0"/>
            <a:endParaRPr lang="en-US" dirty="0" smtClean="0">
              <a:sym typeface="Symbol"/>
            </a:endParaRPr>
          </a:p>
          <a:p>
            <a:pPr lvl="1" algn="l" rtl="0"/>
            <a:r>
              <a:rPr lang="en-US" dirty="0" smtClean="0">
                <a:sym typeface="Symbol"/>
              </a:rPr>
              <a:t>With probability 1 - :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Algorithm A will output h  H,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error(h) </a:t>
            </a:r>
            <a:r>
              <a:rPr lang="en-US" dirty="0" smtClean="0">
                <a:sym typeface="Symbol"/>
              </a:rPr>
              <a:t> ½ - .</a:t>
            </a:r>
          </a:p>
          <a:p>
            <a:pPr algn="l" rtl="0"/>
            <a:endParaRPr lang="en-US" dirty="0" smtClean="0">
              <a:sym typeface="Symbol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Equivalence of weak &amp; strong learning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>
              <a:sym typeface="Symbol"/>
            </a:endParaRP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Theorem: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If a concept class has a Weak-PAC learning algorithm, it also has a PAC learning algorithm.</a:t>
            </a:r>
          </a:p>
          <a:p>
            <a:pPr algn="l" rtl="0"/>
            <a:endParaRPr lang="en-US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Equivalence of weak &amp; strong learning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Given</a:t>
            </a:r>
          </a:p>
          <a:p>
            <a:pPr lvl="1" algn="l" rtl="0"/>
            <a:r>
              <a:rPr lang="en-US" dirty="0" smtClean="0">
                <a:sym typeface="Symbol"/>
              </a:rPr>
              <a:t>Input sample:		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/>
              <a:t> …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m</a:t>
            </a:r>
            <a:r>
              <a:rPr lang="en-US" dirty="0" smtClean="0"/>
              <a:t> </a:t>
            </a:r>
          </a:p>
          <a:p>
            <a:pPr lvl="1" algn="l" rtl="0"/>
            <a:r>
              <a:rPr lang="en-US" dirty="0" smtClean="0"/>
              <a:t>Labels:			c*(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… c*(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</a:t>
            </a:r>
          </a:p>
          <a:p>
            <a:pPr lvl="1" algn="l" rtl="0"/>
            <a:r>
              <a:rPr lang="en-US" dirty="0" smtClean="0">
                <a:sym typeface="Symbol"/>
              </a:rPr>
              <a:t>Weak hypothesis class: 	H</a:t>
            </a: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Use a Regret Minimization algorithm</a:t>
            </a:r>
          </a:p>
          <a:p>
            <a:pPr algn="l" rtl="0"/>
            <a:r>
              <a:rPr lang="en-US" dirty="0" smtClean="0">
                <a:sym typeface="Symbol"/>
              </a:rPr>
              <a:t>for each step t:</a:t>
            </a:r>
          </a:p>
          <a:p>
            <a:pPr lvl="1" algn="l" rtl="0"/>
            <a:r>
              <a:rPr lang="en-US" dirty="0" smtClean="0"/>
              <a:t>Choose a distribution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t</a:t>
            </a:r>
            <a:r>
              <a:rPr lang="en-US" dirty="0" smtClean="0"/>
              <a:t> over 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/>
              <a:t> …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m</a:t>
            </a:r>
            <a:endParaRPr lang="en-US" baseline="-25000" dirty="0" smtClean="0">
              <a:sym typeface="Symbol"/>
            </a:endParaRPr>
          </a:p>
          <a:p>
            <a:pPr lvl="1" algn="l" rtl="0"/>
            <a:r>
              <a:rPr lang="en-US" dirty="0" smtClean="0"/>
              <a:t>For each </a:t>
            </a:r>
            <a:r>
              <a:rPr lang="en-US" b="1" u="sng" dirty="0" smtClean="0"/>
              <a:t>correct</a:t>
            </a:r>
            <a:r>
              <a:rPr lang="en-US" dirty="0" smtClean="0"/>
              <a:t> classification increment the loss by 1</a:t>
            </a:r>
          </a:p>
          <a:p>
            <a:pPr algn="l" rtl="0"/>
            <a:r>
              <a:rPr lang="en-US" dirty="0" smtClean="0"/>
              <a:t>After T steps MAJ(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(x)…</a:t>
            </a:r>
            <a:r>
              <a:rPr lang="en-US" dirty="0" err="1" smtClean="0">
                <a:sym typeface="Symbol"/>
              </a:rPr>
              <a:t>h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(x)) classify all the samples correctly</a:t>
            </a:r>
            <a:endParaRPr lang="en-US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Introduction to weak classifiers</a:t>
            </a:r>
          </a:p>
          <a:p>
            <a:pPr algn="l" rtl="0"/>
            <a:r>
              <a:rPr lang="en-US" dirty="0" smtClean="0"/>
              <a:t>Boosting the confidence</a:t>
            </a:r>
          </a:p>
          <a:p>
            <a:pPr algn="l" rtl="0"/>
            <a:r>
              <a:rPr lang="en-US" dirty="0" smtClean="0"/>
              <a:t>Equivalence of weak &amp; strong learning</a:t>
            </a:r>
          </a:p>
          <a:p>
            <a:pPr algn="l" rtl="0"/>
            <a:r>
              <a:rPr lang="en-US" dirty="0" smtClean="0"/>
              <a:t>Boosting the accuracy - recursive construction </a:t>
            </a:r>
          </a:p>
          <a:p>
            <a:pPr algn="l" rtl="0"/>
            <a:r>
              <a:rPr lang="en-US" dirty="0" err="1" smtClean="0"/>
              <a:t>AdaBoost</a:t>
            </a:r>
            <a:endParaRPr lang="en-US" dirty="0" smtClean="0"/>
          </a:p>
          <a:p>
            <a:pPr algn="l" rtl="0"/>
            <a:endParaRPr lang="he-IL" dirty="0" smtClean="0"/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Equivalence of weak &amp; strong learning - RM correctness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643192" cy="49971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loss is at least (½+</a:t>
            </a:r>
            <a:r>
              <a:rPr lang="en-US" dirty="0" smtClean="0">
                <a:sym typeface="Symbol"/>
              </a:rPr>
              <a:t>)T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since at each step we return a weak learner h that classifies correctly at least </a:t>
            </a:r>
            <a:r>
              <a:rPr lang="en-US" dirty="0" smtClean="0"/>
              <a:t>(½+</a:t>
            </a:r>
            <a:r>
              <a:rPr lang="en-US" dirty="0" smtClean="0">
                <a:sym typeface="Symbol"/>
              </a:rPr>
              <a:t>) of the samples</a:t>
            </a:r>
          </a:p>
          <a:p>
            <a:pPr algn="l" rtl="0"/>
            <a:r>
              <a:rPr lang="en-US" dirty="0" smtClean="0"/>
              <a:t>Suppose that MAJ doesn’t classify correctly some 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than the loss for 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is at most T/2</a:t>
            </a:r>
            <a:endParaRPr lang="en-US" dirty="0" smtClean="0"/>
          </a:p>
          <a:p>
            <a:pPr algn="l" rtl="0"/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Tlog(m)  is the regret bound of RM</a:t>
            </a:r>
          </a:p>
          <a:p>
            <a:pPr algn="l" rtl="0">
              <a:buFont typeface="Symbol" pitchFamily="18" charset="2"/>
              <a:buChar char="Þ"/>
            </a:pPr>
            <a:r>
              <a:rPr lang="en-US" dirty="0" smtClean="0"/>
              <a:t>(½+</a:t>
            </a:r>
            <a:r>
              <a:rPr lang="en-US" dirty="0" smtClean="0">
                <a:sym typeface="Symbol"/>
              </a:rPr>
              <a:t>)T  loss(RM)  T/2 + </a:t>
            </a:r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Tlog(m)</a:t>
            </a:r>
            <a:endParaRPr lang="en-US" dirty="0" smtClean="0">
              <a:sym typeface="Symbol"/>
            </a:endParaRPr>
          </a:p>
          <a:p>
            <a:pPr algn="l" rtl="0">
              <a:buFont typeface="Symbol" pitchFamily="18" charset="2"/>
              <a:buChar char="Þ"/>
            </a:pPr>
            <a:r>
              <a:rPr lang="en-US" dirty="0" smtClean="0"/>
              <a:t>T</a:t>
            </a:r>
            <a:r>
              <a:rPr lang="en-US" dirty="0" smtClean="0">
                <a:sym typeface="Symbol"/>
              </a:rPr>
              <a:t>  (4 log m)/ </a:t>
            </a:r>
            <a:r>
              <a:rPr lang="en-US" baseline="30000" dirty="0" smtClean="0">
                <a:sym typeface="Symbol"/>
              </a:rPr>
              <a:t>2</a:t>
            </a:r>
          </a:p>
          <a:p>
            <a:pPr algn="l" rtl="0">
              <a:buFont typeface="Symbol" pitchFamily="18" charset="2"/>
              <a:buChar char="Þ"/>
            </a:pPr>
            <a:r>
              <a:rPr lang="en-US" dirty="0" smtClean="0">
                <a:sym typeface="Symbol"/>
              </a:rPr>
              <a:t>Executing the RM algorithm (4 log m)/ 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steps renders a consistent hypothesis</a:t>
            </a:r>
          </a:p>
          <a:p>
            <a:pPr algn="l" rtl="0">
              <a:buFont typeface="Symbol" pitchFamily="18" charset="2"/>
              <a:buChar char="Þ"/>
            </a:pPr>
            <a:r>
              <a:rPr lang="en-US" dirty="0" smtClean="0">
                <a:sym typeface="Symbol"/>
              </a:rPr>
              <a:t>By Occam’s Razor we can PAC learn the class</a:t>
            </a:r>
            <a:endParaRPr lang="en-US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cxnSp>
        <p:nvCxnSpPr>
          <p:cNvPr id="7" name="מחבר ישר 6"/>
          <p:cNvCxnSpPr/>
          <p:nvPr/>
        </p:nvCxnSpPr>
        <p:spPr>
          <a:xfrm>
            <a:off x="4898173" y="4088361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>
            <a:off x="1221491" y="3656313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/>
              <a:t>Recursive construction</a:t>
            </a:r>
            <a:br>
              <a:rPr lang="en-US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643192" cy="4997152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Given a weak learning algorithm A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with error probability p</a:t>
            </a: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We can generate a better performing algorithm by running A multiple times</a:t>
            </a:r>
          </a:p>
          <a:p>
            <a:pPr algn="l" rtl="0"/>
            <a:endParaRPr lang="en-US" dirty="0" smtClean="0">
              <a:sym typeface="Symbol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/>
              <a:t>Recursive construction</a:t>
            </a:r>
            <a:br>
              <a:rPr lang="en-US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643192" cy="499715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ym typeface="Symbol"/>
              </a:rPr>
              <a:t>Step 1: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Run A on the initial distribution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to obtain h</a:t>
            </a:r>
            <a:r>
              <a:rPr lang="en-US" baseline="-25000" dirty="0" smtClean="0">
                <a:sym typeface="Symbol"/>
              </a:rPr>
              <a:t>1 </a:t>
            </a:r>
            <a:r>
              <a:rPr lang="en-US" dirty="0" smtClean="0">
                <a:sym typeface="Symbol"/>
              </a:rPr>
              <a:t>(err  ½ - )</a:t>
            </a: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Step 2: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Define a new distribution 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</a:t>
            </a:r>
            <a:r>
              <a:rPr lang="en-US" baseline="-25000" dirty="0" err="1" smtClean="0">
                <a:sym typeface="Symbol"/>
              </a:rPr>
              <a:t>2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(x) = </a:t>
            </a:r>
            <a:br>
              <a:rPr lang="en-US" dirty="0" smtClean="0">
                <a:sym typeface="Symbol"/>
              </a:rPr>
            </a:br>
            <a:endParaRPr lang="en-US" dirty="0" smtClean="0">
              <a:sym typeface="Symbol"/>
            </a:endParaRPr>
          </a:p>
          <a:p>
            <a:pPr lvl="1" algn="l" rtl="0"/>
            <a:r>
              <a:rPr lang="en-US" dirty="0" smtClean="0">
                <a:sym typeface="Symbol"/>
              </a:rPr>
              <a:t>p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(S</a:t>
            </a:r>
            <a:r>
              <a:rPr lang="en-US" baseline="-25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)</a:t>
            </a:r>
          </a:p>
          <a:p>
            <a:pPr lvl="1" algn="l" rtl="0"/>
            <a:r>
              <a:rPr lang="en-US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= {x|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= c*(x) } 	S</a:t>
            </a:r>
            <a:r>
              <a:rPr lang="en-US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{x|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 c*(x) }</a:t>
            </a:r>
          </a:p>
          <a:p>
            <a:pPr lvl="1" algn="l" rtl="0"/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gives the same weight to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errors and non errors</a:t>
            </a:r>
          </a:p>
          <a:p>
            <a:pPr lvl="1" algn="l" rtl="0"/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(S</a:t>
            </a:r>
            <a:r>
              <a:rPr lang="en-US" baseline="-25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) = 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(S</a:t>
            </a:r>
            <a:r>
              <a:rPr lang="en-US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 = ½</a:t>
            </a:r>
          </a:p>
          <a:p>
            <a:pPr lvl="1" algn="l" rtl="0"/>
            <a:r>
              <a:rPr lang="en-US" dirty="0" smtClean="0">
                <a:sym typeface="Symbol"/>
              </a:rPr>
              <a:t>Run A on D</a:t>
            </a:r>
            <a:r>
              <a:rPr lang="en-US" baseline="-25000" dirty="0" smtClean="0">
                <a:sym typeface="Symbol"/>
              </a:rPr>
              <a:t>2 </a:t>
            </a:r>
            <a:r>
              <a:rPr lang="en-US" dirty="0" smtClean="0">
                <a:sym typeface="Symbol"/>
              </a:rPr>
              <a:t>to obtain h</a:t>
            </a:r>
            <a:r>
              <a:rPr lang="en-US" baseline="-25000" dirty="0" smtClean="0">
                <a:sym typeface="Symbol"/>
              </a:rPr>
              <a:t>2</a:t>
            </a:r>
            <a:endParaRPr lang="en-US" dirty="0" smtClean="0">
              <a:sym typeface="Symbol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7" name="תמונה 6" descr="D2.png"/>
          <p:cNvPicPr>
            <a:picLocks noChangeAspect="1"/>
          </p:cNvPicPr>
          <p:nvPr/>
        </p:nvPicPr>
        <p:blipFill>
          <a:blip r:embed="rId2" cstate="print"/>
          <a:srcRect l="31579"/>
          <a:stretch>
            <a:fillRect/>
          </a:stretch>
        </p:blipFill>
        <p:spPr>
          <a:xfrm>
            <a:off x="2123728" y="3789040"/>
            <a:ext cx="2808312" cy="938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/>
              <a:t>Recursive construction</a:t>
            </a:r>
            <a:br>
              <a:rPr lang="en-US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643192" cy="49971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Step 1: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Run A on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to obtain h</a:t>
            </a:r>
            <a:r>
              <a:rPr lang="en-US" baseline="-25000" dirty="0" smtClean="0">
                <a:sym typeface="Symbol"/>
              </a:rPr>
              <a:t>1</a:t>
            </a:r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Step 2: </a:t>
            </a:r>
            <a:br>
              <a:rPr lang="en-US" dirty="0" smtClean="0">
                <a:sym typeface="Symbol"/>
              </a:rPr>
            </a:br>
            <a:r>
              <a:rPr lang="en-US" sz="2400" dirty="0" smtClean="0">
                <a:sym typeface="Symbol"/>
              </a:rPr>
              <a:t>Run A on </a:t>
            </a:r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(D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(Sc) = 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(Se) = ½ ) to obtain h</a:t>
            </a:r>
            <a:r>
              <a:rPr lang="en-US" baseline="-25000" dirty="0" smtClean="0">
                <a:sym typeface="Symbol"/>
              </a:rPr>
              <a:t>2</a:t>
            </a:r>
            <a:endParaRPr lang="en-US" sz="2400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Step 3: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Define a distribution D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only on examples x for which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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(x) = </a:t>
            </a:r>
          </a:p>
          <a:p>
            <a:pPr lvl="1" algn="l" rtl="0"/>
            <a:endParaRPr lang="en-US" dirty="0" smtClean="0">
              <a:sym typeface="Symbol"/>
            </a:endParaRPr>
          </a:p>
          <a:p>
            <a:pPr lvl="1" algn="l" rtl="0"/>
            <a:r>
              <a:rPr lang="en-US" dirty="0" smtClean="0">
                <a:sym typeface="Symbol"/>
              </a:rPr>
              <a:t>Where Z = P[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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 ]</a:t>
            </a:r>
          </a:p>
          <a:p>
            <a:pPr lvl="1" algn="l" rtl="0"/>
            <a:r>
              <a:rPr lang="en-US" sz="2000" dirty="0" smtClean="0">
                <a:sym typeface="Symbol"/>
              </a:rPr>
              <a:t>Run A on </a:t>
            </a:r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to obtain h</a:t>
            </a:r>
            <a:r>
              <a:rPr lang="en-US" baseline="-25000" dirty="0" smtClean="0">
                <a:sym typeface="Symbol"/>
              </a:rPr>
              <a:t>3</a:t>
            </a:r>
            <a:endParaRPr lang="en-US" sz="2000" dirty="0" smtClean="0">
              <a:sym typeface="Symbol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9" name="תמונה 8" descr="D3.png"/>
          <p:cNvPicPr>
            <a:picLocks noChangeAspect="1"/>
          </p:cNvPicPr>
          <p:nvPr/>
        </p:nvPicPr>
        <p:blipFill>
          <a:blip r:embed="rId2" cstate="print"/>
          <a:srcRect l="27453"/>
          <a:stretch>
            <a:fillRect/>
          </a:stretch>
        </p:blipFill>
        <p:spPr>
          <a:xfrm>
            <a:off x="1979712" y="4437112"/>
            <a:ext cx="2952328" cy="962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/>
              <a:t>Recursive construction</a:t>
            </a:r>
            <a:br>
              <a:rPr lang="en-US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643192" cy="485313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Step 1: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Run A on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to obtain h</a:t>
            </a:r>
            <a:r>
              <a:rPr lang="en-US" baseline="-25000" dirty="0" smtClean="0">
                <a:sym typeface="Symbol"/>
              </a:rPr>
              <a:t>1</a:t>
            </a:r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Step 2: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Run A on 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(D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(Sc) = 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(Se) = ½ ) to obtain h</a:t>
            </a:r>
            <a:r>
              <a:rPr lang="en-US" baseline="-25000" dirty="0" smtClean="0">
                <a:sym typeface="Symbol"/>
              </a:rPr>
              <a:t>2</a:t>
            </a:r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Step 3: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Run A on D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(examples that satisfy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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(x)) to obtain h</a:t>
            </a:r>
            <a:r>
              <a:rPr lang="en-US" baseline="-25000" dirty="0" smtClean="0">
                <a:sym typeface="Symbol"/>
              </a:rPr>
              <a:t>3</a:t>
            </a:r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Return a combined hypothesis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H(x) = MAJ(h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(x),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(x), h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(x))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Recursive construction</a:t>
            </a:r>
            <a:br>
              <a:rPr lang="en-US" dirty="0" smtClean="0"/>
            </a:br>
            <a:r>
              <a:rPr lang="en-US" dirty="0" smtClean="0"/>
              <a:t>Error rate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643192" cy="485313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Intuition: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Suppose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h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b="1" dirty="0" smtClean="0">
                <a:sym typeface="Symbol"/>
              </a:rPr>
              <a:t>independently </a:t>
            </a:r>
            <a:r>
              <a:rPr lang="en-US" dirty="0" smtClean="0">
                <a:sym typeface="Symbol"/>
              </a:rPr>
              <a:t>errors with probability p. what would be the error of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 MAJ(h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h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 ?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Recursive construction</a:t>
            </a:r>
            <a:br>
              <a:rPr lang="en-US" dirty="0" smtClean="0"/>
            </a:br>
            <a:r>
              <a:rPr lang="en-US" dirty="0" smtClean="0"/>
              <a:t>Error rate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643192" cy="485313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Intuition: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Suppose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h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b="1" dirty="0" smtClean="0">
                <a:sym typeface="Symbol"/>
              </a:rPr>
              <a:t>independently </a:t>
            </a:r>
            <a:r>
              <a:rPr lang="en-US" dirty="0" smtClean="0">
                <a:sym typeface="Symbol"/>
              </a:rPr>
              <a:t>errors with probability p. what would be the error of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 MAJ(h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h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 ?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Error = 3p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(1-p) + p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          = 3p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- 2p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Recursive construction</a:t>
            </a:r>
            <a:br>
              <a:rPr lang="en-US" dirty="0" smtClean="0"/>
            </a:br>
            <a:r>
              <a:rPr lang="en-US" dirty="0" smtClean="0"/>
              <a:t>Error rate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643192" cy="485313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Define</a:t>
            </a:r>
          </a:p>
          <a:p>
            <a:pPr lvl="1" algn="l" rtl="0"/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cc</a:t>
            </a:r>
            <a:r>
              <a:rPr lang="en-US" dirty="0" smtClean="0">
                <a:sym typeface="Symbol"/>
              </a:rPr>
              <a:t> = {x|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= c*(x) 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 = c*(x)} </a:t>
            </a:r>
          </a:p>
          <a:p>
            <a:pPr lvl="1" algn="l" rtl="0"/>
            <a:r>
              <a:rPr lang="en-US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ee</a:t>
            </a:r>
            <a:r>
              <a:rPr lang="en-US" dirty="0" smtClean="0">
                <a:sym typeface="Symbol"/>
              </a:rPr>
              <a:t> = {x|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 c*(x) 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  c*(x) }</a:t>
            </a:r>
          </a:p>
          <a:p>
            <a:pPr lvl="1" algn="l" rtl="0"/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ce</a:t>
            </a:r>
            <a:r>
              <a:rPr lang="en-US" dirty="0" smtClean="0">
                <a:sym typeface="Symbol"/>
              </a:rPr>
              <a:t> = {x|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 c*(x) 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 = c*(x) }</a:t>
            </a:r>
          </a:p>
          <a:p>
            <a:pPr lvl="1" algn="l" rtl="0"/>
            <a:r>
              <a:rPr lang="en-US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ec</a:t>
            </a:r>
            <a:r>
              <a:rPr lang="en-US" dirty="0" smtClean="0">
                <a:sym typeface="Symbol"/>
              </a:rPr>
              <a:t> = {x|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= c*(x) 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  c*(x) }</a:t>
            </a:r>
          </a:p>
          <a:p>
            <a:pPr lvl="1" algn="l" rtl="0"/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cc</a:t>
            </a:r>
            <a:r>
              <a:rPr lang="en-US" dirty="0" smtClean="0">
                <a:sym typeface="Symbol"/>
              </a:rPr>
              <a:t>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cc</a:t>
            </a:r>
            <a:r>
              <a:rPr lang="en-US" dirty="0" smtClean="0">
                <a:sym typeface="Symbol"/>
              </a:rPr>
              <a:t>)</a:t>
            </a:r>
          </a:p>
          <a:p>
            <a:pPr lvl="1" algn="l" rtl="0"/>
            <a:r>
              <a:rPr lang="en-US" dirty="0" smtClean="0"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ee</a:t>
            </a:r>
            <a:r>
              <a:rPr lang="en-US" dirty="0" smtClean="0">
                <a:sym typeface="Symbol"/>
              </a:rPr>
              <a:t>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(S</a:t>
            </a:r>
            <a:r>
              <a:rPr lang="en-US" baseline="-25000" dirty="0" smtClean="0">
                <a:sym typeface="Symbol"/>
              </a:rPr>
              <a:t>ee</a:t>
            </a:r>
            <a:r>
              <a:rPr lang="en-US" dirty="0" smtClean="0">
                <a:sym typeface="Symbol"/>
              </a:rPr>
              <a:t>)</a:t>
            </a:r>
          </a:p>
          <a:p>
            <a:pPr lvl="1" algn="l" rtl="0"/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ce</a:t>
            </a:r>
            <a:r>
              <a:rPr lang="en-US" dirty="0" smtClean="0">
                <a:sym typeface="Symbol"/>
              </a:rPr>
              <a:t>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ce</a:t>
            </a:r>
            <a:r>
              <a:rPr lang="en-US" dirty="0" smtClean="0">
                <a:sym typeface="Symbol"/>
              </a:rPr>
              <a:t>)</a:t>
            </a:r>
          </a:p>
          <a:p>
            <a:pPr lvl="1" algn="l" rtl="0"/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ec</a:t>
            </a:r>
            <a:r>
              <a:rPr lang="en-US" dirty="0" smtClean="0">
                <a:sym typeface="Symbol"/>
              </a:rPr>
              <a:t>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(S</a:t>
            </a:r>
            <a:r>
              <a:rPr lang="en-US" baseline="-25000" dirty="0" smtClean="0">
                <a:sym typeface="Symbol"/>
              </a:rPr>
              <a:t>ec</a:t>
            </a:r>
            <a:r>
              <a:rPr lang="en-US" dirty="0" smtClean="0">
                <a:sym typeface="Symbol"/>
              </a:rPr>
              <a:t>)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Recursive construction</a:t>
            </a:r>
            <a:br>
              <a:rPr lang="en-US" dirty="0" smtClean="0"/>
            </a:br>
            <a:r>
              <a:rPr lang="en-US" dirty="0" smtClean="0"/>
              <a:t>Error rate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643192" cy="485313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Define</a:t>
            </a:r>
          </a:p>
          <a:p>
            <a:pPr lvl="1" algn="l" rtl="0"/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cc</a:t>
            </a:r>
            <a:r>
              <a:rPr lang="en-US" dirty="0" smtClean="0">
                <a:sym typeface="Symbol"/>
              </a:rPr>
              <a:t> = {x|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= c*(x) 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 = c*(x)} </a:t>
            </a:r>
          </a:p>
          <a:p>
            <a:pPr lvl="1" algn="l" rtl="0"/>
            <a:r>
              <a:rPr lang="en-US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ee</a:t>
            </a:r>
            <a:r>
              <a:rPr lang="en-US" dirty="0" smtClean="0">
                <a:sym typeface="Symbol"/>
              </a:rPr>
              <a:t> = {x|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 c*(x) 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  c*(x) }</a:t>
            </a:r>
          </a:p>
          <a:p>
            <a:pPr lvl="1" algn="l" rtl="0"/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ce</a:t>
            </a:r>
            <a:r>
              <a:rPr lang="en-US" dirty="0" smtClean="0">
                <a:sym typeface="Symbol"/>
              </a:rPr>
              <a:t> = {x|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 c*(x) 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 = c*(x) }</a:t>
            </a:r>
          </a:p>
          <a:p>
            <a:pPr lvl="1" algn="l" rtl="0"/>
            <a:r>
              <a:rPr lang="en-US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ec</a:t>
            </a:r>
            <a:r>
              <a:rPr lang="en-US" dirty="0" smtClean="0">
                <a:sym typeface="Symbol"/>
              </a:rPr>
              <a:t> = {x| h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= c*(x) 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(x)  c*(x) }</a:t>
            </a:r>
          </a:p>
          <a:p>
            <a:pPr lvl="1" algn="l" rtl="0"/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cc</a:t>
            </a:r>
            <a:r>
              <a:rPr lang="en-US" dirty="0" smtClean="0">
                <a:sym typeface="Symbol"/>
              </a:rPr>
              <a:t>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cc</a:t>
            </a:r>
            <a:r>
              <a:rPr lang="en-US" dirty="0" smtClean="0">
                <a:sym typeface="Symbol"/>
              </a:rPr>
              <a:t>)</a:t>
            </a:r>
          </a:p>
          <a:p>
            <a:pPr lvl="1" algn="l" rtl="0"/>
            <a:r>
              <a:rPr lang="en-US" dirty="0" smtClean="0"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ee</a:t>
            </a:r>
            <a:r>
              <a:rPr lang="en-US" dirty="0" smtClean="0">
                <a:sym typeface="Symbol"/>
              </a:rPr>
              <a:t>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(S</a:t>
            </a:r>
            <a:r>
              <a:rPr lang="en-US" baseline="-25000" dirty="0" smtClean="0">
                <a:sym typeface="Symbol"/>
              </a:rPr>
              <a:t>ee</a:t>
            </a:r>
            <a:r>
              <a:rPr lang="en-US" dirty="0" smtClean="0">
                <a:sym typeface="Symbol"/>
              </a:rPr>
              <a:t>)</a:t>
            </a:r>
          </a:p>
          <a:p>
            <a:pPr lvl="1" algn="l" rtl="0"/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ce</a:t>
            </a:r>
            <a:r>
              <a:rPr lang="en-US" dirty="0" smtClean="0">
                <a:sym typeface="Symbol"/>
              </a:rPr>
              <a:t>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ce</a:t>
            </a:r>
            <a:r>
              <a:rPr lang="en-US" dirty="0" smtClean="0">
                <a:sym typeface="Symbol"/>
              </a:rPr>
              <a:t>)</a:t>
            </a:r>
          </a:p>
          <a:p>
            <a:pPr lvl="1" algn="l" rtl="0"/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ec</a:t>
            </a:r>
            <a:r>
              <a:rPr lang="en-US" dirty="0" smtClean="0">
                <a:sym typeface="Symbol"/>
              </a:rPr>
              <a:t>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(S</a:t>
            </a:r>
            <a:r>
              <a:rPr lang="en-US" baseline="-25000" dirty="0" smtClean="0">
                <a:sym typeface="Symbol"/>
              </a:rPr>
              <a:t>ec</a:t>
            </a:r>
            <a:r>
              <a:rPr lang="en-US" dirty="0" smtClean="0">
                <a:sym typeface="Symbol"/>
              </a:rPr>
              <a:t>)</a:t>
            </a:r>
          </a:p>
          <a:p>
            <a:pPr algn="l" rtl="0"/>
            <a:r>
              <a:rPr lang="en-US" dirty="0" smtClean="0">
                <a:sym typeface="Symbol"/>
              </a:rPr>
              <a:t>The error probability for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is P</a:t>
            </a:r>
            <a:r>
              <a:rPr lang="en-US" baseline="-25000" dirty="0" smtClean="0">
                <a:sym typeface="Symbol"/>
              </a:rPr>
              <a:t>ee</a:t>
            </a:r>
            <a:r>
              <a:rPr lang="en-US" dirty="0" smtClean="0">
                <a:sym typeface="Symbol"/>
              </a:rPr>
              <a:t>+ (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ce</a:t>
            </a:r>
            <a:r>
              <a:rPr lang="en-US" dirty="0" smtClean="0">
                <a:sym typeface="Symbol"/>
              </a:rPr>
              <a:t>+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ec</a:t>
            </a:r>
            <a:r>
              <a:rPr lang="en-US" dirty="0" smtClean="0">
                <a:sym typeface="Symbol"/>
              </a:rPr>
              <a:t>)p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Recursive construction</a:t>
            </a:r>
            <a:br>
              <a:rPr lang="en-US" dirty="0" smtClean="0"/>
            </a:br>
            <a:r>
              <a:rPr lang="en-US" dirty="0" smtClean="0"/>
              <a:t>Error rate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643192" cy="492514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Define  α = 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ce</a:t>
            </a:r>
            <a:r>
              <a:rPr lang="en-US" dirty="0" smtClean="0">
                <a:sym typeface="Symbol"/>
              </a:rPr>
              <a:t>)</a:t>
            </a:r>
          </a:p>
          <a:p>
            <a:pPr algn="l" rtl="0"/>
            <a:r>
              <a:rPr lang="en-US" dirty="0" smtClean="0">
                <a:sym typeface="Symbol"/>
              </a:rPr>
              <a:t>From the definition of 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in terms of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ce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2(1 - p)α</a:t>
            </a:r>
          </a:p>
          <a:p>
            <a:pPr algn="l" rtl="0"/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(S</a:t>
            </a:r>
            <a:r>
              <a:rPr lang="en-US" baseline="-25000" dirty="0" smtClean="0">
                <a:sym typeface="Symbol"/>
              </a:rPr>
              <a:t>*e</a:t>
            </a:r>
            <a:r>
              <a:rPr lang="en-US" dirty="0" smtClean="0">
                <a:sym typeface="Symbol"/>
              </a:rPr>
              <a:t>) = p, and therefore</a:t>
            </a:r>
          </a:p>
          <a:p>
            <a:pPr lvl="1" algn="l" rtl="0"/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(S</a:t>
            </a:r>
            <a:r>
              <a:rPr lang="en-US" baseline="-25000" dirty="0" smtClean="0">
                <a:sym typeface="Symbol"/>
              </a:rPr>
              <a:t>ee</a:t>
            </a:r>
            <a:r>
              <a:rPr lang="en-US" dirty="0" smtClean="0">
                <a:sym typeface="Symbol"/>
              </a:rPr>
              <a:t>) = p - α</a:t>
            </a:r>
          </a:p>
          <a:p>
            <a:pPr lvl="1" algn="l" rtl="0"/>
            <a:r>
              <a:rPr lang="en-US" dirty="0" smtClean="0"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ee </a:t>
            </a:r>
            <a:r>
              <a:rPr lang="en-US" dirty="0" smtClean="0">
                <a:sym typeface="Symbol"/>
              </a:rPr>
              <a:t>= 2p(p - α)</a:t>
            </a:r>
          </a:p>
          <a:p>
            <a:pPr algn="l" rtl="0"/>
            <a:r>
              <a:rPr lang="en-US" dirty="0" smtClean="0">
                <a:sym typeface="Symbol"/>
              </a:rPr>
              <a:t>Also, from the construction of 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:</a:t>
            </a:r>
          </a:p>
          <a:p>
            <a:pPr lvl="1" algn="l" rtl="0"/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(S</a:t>
            </a:r>
            <a:r>
              <a:rPr lang="en-US" baseline="-25000" dirty="0" smtClean="0">
                <a:sym typeface="Symbol"/>
              </a:rPr>
              <a:t>ec</a:t>
            </a:r>
            <a:r>
              <a:rPr lang="en-US" dirty="0" smtClean="0">
                <a:sym typeface="Symbol"/>
              </a:rPr>
              <a:t>) = ½ - (p - α)</a:t>
            </a:r>
          </a:p>
          <a:p>
            <a:pPr lvl="1" algn="l" rtl="0"/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ec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2p(½ - p + α)</a:t>
            </a:r>
          </a:p>
          <a:p>
            <a:pPr algn="l" rtl="0"/>
            <a:r>
              <a:rPr lang="en-US" dirty="0" smtClean="0">
                <a:sym typeface="Symbol"/>
              </a:rPr>
              <a:t>The total error: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ee</a:t>
            </a:r>
            <a:r>
              <a:rPr lang="en-US" dirty="0" smtClean="0">
                <a:sym typeface="Symbol"/>
              </a:rPr>
              <a:t>+ (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ce</a:t>
            </a:r>
            <a:r>
              <a:rPr lang="en-US" dirty="0" smtClean="0">
                <a:sym typeface="Symbol"/>
              </a:rPr>
              <a:t>+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ec</a:t>
            </a:r>
            <a:r>
              <a:rPr lang="en-US" dirty="0" smtClean="0">
                <a:sym typeface="Symbol"/>
              </a:rPr>
              <a:t>)p = 2p(p-α) + p(2p(½-p+α) + 2(1-p)α)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= 3p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- 2p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Weak Vs. Strong Classifiers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PAC (Strong) classifier</a:t>
            </a:r>
          </a:p>
          <a:p>
            <a:pPr lvl="1" algn="l" rtl="0"/>
            <a:r>
              <a:rPr lang="en-US" dirty="0" smtClean="0"/>
              <a:t>Renders classification of arbitrary accuracy</a:t>
            </a:r>
          </a:p>
          <a:p>
            <a:pPr lvl="1" algn="l" rtl="0"/>
            <a:r>
              <a:rPr lang="en-US" dirty="0" smtClean="0"/>
              <a:t>Error Rate: 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 is arbitrarily small</a:t>
            </a:r>
          </a:p>
          <a:p>
            <a:pPr lvl="1" algn="l" rtl="0"/>
            <a:r>
              <a:rPr lang="en-US" dirty="0" smtClean="0"/>
              <a:t>Confidence: 1 - </a:t>
            </a:r>
            <a:r>
              <a:rPr lang="en-US" dirty="0" smtClean="0">
                <a:sym typeface="Symbol"/>
              </a:rPr>
              <a:t> is </a:t>
            </a:r>
            <a:r>
              <a:rPr lang="en-US" dirty="0" smtClean="0"/>
              <a:t>arbitrarily close to 100%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Weak classifier</a:t>
            </a:r>
          </a:p>
          <a:p>
            <a:pPr lvl="1" algn="l" rtl="0"/>
            <a:r>
              <a:rPr lang="en-US" dirty="0" smtClean="0"/>
              <a:t>Only slightly better than random guess</a:t>
            </a:r>
          </a:p>
          <a:p>
            <a:pPr lvl="1" algn="l" rtl="0"/>
            <a:r>
              <a:rPr lang="en-US" dirty="0" smtClean="0"/>
              <a:t>Error Rate: 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  &lt; 50%</a:t>
            </a:r>
          </a:p>
          <a:p>
            <a:pPr lvl="1" algn="l" rtl="0"/>
            <a:r>
              <a:rPr lang="en-US" dirty="0" smtClean="0"/>
              <a:t>Confidence: 1 - </a:t>
            </a:r>
            <a:r>
              <a:rPr lang="en-US" dirty="0" smtClean="0">
                <a:sym typeface="Symbol"/>
              </a:rPr>
              <a:t>  50%</a:t>
            </a:r>
            <a:endParaRPr lang="en-US" dirty="0" smtClean="0"/>
          </a:p>
          <a:p>
            <a:pPr lvl="1" algn="l" rt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Recursive construction</a:t>
            </a:r>
            <a:br>
              <a:rPr lang="en-US" dirty="0" smtClean="0"/>
            </a:br>
            <a:r>
              <a:rPr lang="en-US" dirty="0" smtClean="0"/>
              <a:t>recursion step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3645024"/>
            <a:ext cx="7643192" cy="2952328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ym typeface="Symbol"/>
              </a:rPr>
              <a:t>Let the initial error probability be p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= ½ - </a:t>
            </a:r>
            <a:r>
              <a:rPr lang="en-US" baseline="-25000" dirty="0" smtClean="0">
                <a:sym typeface="Symbol"/>
              </a:rPr>
              <a:t>0</a:t>
            </a:r>
          </a:p>
          <a:p>
            <a:pPr algn="l" rtl="0"/>
            <a:r>
              <a:rPr lang="en-US" dirty="0" smtClean="0">
                <a:sym typeface="Symbol"/>
              </a:rPr>
              <a:t>Each step improves upon the previous 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½ - </a:t>
            </a:r>
            <a:r>
              <a:rPr lang="en-US" baseline="-25000" dirty="0" smtClean="0">
                <a:sym typeface="Symbol"/>
              </a:rPr>
              <a:t>t+1</a:t>
            </a:r>
            <a:r>
              <a:rPr lang="en-US" dirty="0" smtClean="0">
                <a:sym typeface="Symbol"/>
              </a:rPr>
              <a:t> = 3(½ - 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- 2(½ - 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 ½ - 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(3/2 - 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</a:p>
          <a:p>
            <a:pPr algn="l" rtl="0"/>
            <a:r>
              <a:rPr lang="en-US" dirty="0" smtClean="0">
                <a:sym typeface="Symbol"/>
              </a:rPr>
              <a:t>Termination condition: obtain an error of </a:t>
            </a:r>
          </a:p>
          <a:p>
            <a:pPr algn="l" rtl="0"/>
            <a:r>
              <a:rPr lang="en-US" dirty="0" smtClean="0">
                <a:sym typeface="Symbol"/>
              </a:rPr>
              <a:t>For 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&gt; ¼ , p &lt; ¼, and than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p</a:t>
            </a:r>
            <a:r>
              <a:rPr lang="en-US" baseline="-25000" dirty="0" smtClean="0">
                <a:sym typeface="Symbol"/>
              </a:rPr>
              <a:t>t+1</a:t>
            </a:r>
            <a:r>
              <a:rPr lang="en-US" dirty="0" smtClean="0">
                <a:sym typeface="Symbol"/>
              </a:rPr>
              <a:t>  3p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- 2p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 2p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baseline="30000" dirty="0" smtClean="0">
                <a:sym typeface="Symbol"/>
              </a:rPr>
              <a:t>2 </a:t>
            </a:r>
            <a:r>
              <a:rPr lang="en-US" dirty="0" smtClean="0">
                <a:sym typeface="Symbol"/>
              </a:rPr>
              <a:t>&lt; ½</a:t>
            </a:r>
          </a:p>
          <a:p>
            <a:pPr algn="l" rtl="0"/>
            <a:r>
              <a:rPr lang="en-US" dirty="0" smtClean="0">
                <a:sym typeface="Symbol"/>
              </a:rPr>
              <a:t>Recursion depth: O( log(1/) + log(log(1/)) )</a:t>
            </a:r>
          </a:p>
          <a:p>
            <a:pPr algn="l" rtl="0"/>
            <a:r>
              <a:rPr lang="en-US" dirty="0" smtClean="0">
                <a:sym typeface="Symbol"/>
              </a:rPr>
              <a:t>Number of nodes: 3</a:t>
            </a:r>
            <a:r>
              <a:rPr lang="en-US" baseline="30000" dirty="0" smtClean="0">
                <a:sym typeface="Symbol"/>
              </a:rPr>
              <a:t>depth</a:t>
            </a:r>
            <a:r>
              <a:rPr lang="en-US" dirty="0" smtClean="0">
                <a:sym typeface="Symbol"/>
              </a:rPr>
              <a:t> = poly(1/, log(1/))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5" name="תמונה 4" descr="Recurs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6768752" cy="1872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AdaBoost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643192" cy="492514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An iterative boosting algorithm to create a strong learning algorithm using a weak learning algorithm</a:t>
            </a: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Maintains a distribution on the input sample, and increase the weight of the “harder” to classify examples, so the algorithm would focus on them</a:t>
            </a: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Easy to implement, runs efficiently and removes the need of knowing the  parameter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AdaBoost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Algorithm description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787208" cy="492514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Input</a:t>
            </a:r>
          </a:p>
          <a:p>
            <a:pPr lvl="1" algn="l" rtl="0"/>
            <a:r>
              <a:rPr lang="en-US" dirty="0" smtClean="0">
                <a:sym typeface="Symbol"/>
              </a:rPr>
              <a:t>Set of m classified examples S = { &lt;x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&gt; }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where 	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 {1…m}	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 {-1, 1}</a:t>
            </a:r>
          </a:p>
          <a:p>
            <a:pPr lvl="1" algn="l" rtl="0"/>
            <a:r>
              <a:rPr lang="en-US" dirty="0" smtClean="0">
                <a:sym typeface="Symbol"/>
              </a:rPr>
              <a:t>Weak learning algorithm A</a:t>
            </a:r>
          </a:p>
          <a:p>
            <a:pPr algn="l" rtl="0"/>
            <a:r>
              <a:rPr lang="en-US" dirty="0" smtClean="0">
                <a:sym typeface="Symbol"/>
              </a:rPr>
              <a:t>Define </a:t>
            </a:r>
          </a:p>
          <a:p>
            <a:pPr lvl="1" algn="l" rtl="0"/>
            <a:r>
              <a:rPr lang="en-US" dirty="0" err="1" smtClean="0">
                <a:sym typeface="Symbol"/>
              </a:rPr>
              <a:t>D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- the distribution at time t</a:t>
            </a:r>
          </a:p>
          <a:p>
            <a:pPr lvl="1" algn="l" rtl="0"/>
            <a:r>
              <a:rPr lang="en-US" dirty="0" err="1" smtClean="0">
                <a:sym typeface="Symbol"/>
              </a:rPr>
              <a:t>D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- the weight of example 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at time t</a:t>
            </a:r>
          </a:p>
          <a:p>
            <a:pPr algn="l" rtl="0"/>
            <a:r>
              <a:rPr lang="en-US" dirty="0" smtClean="0">
                <a:sym typeface="Symbol"/>
              </a:rPr>
              <a:t>Initialize:	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= 1/m		 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 {1…m}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AdaBoost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Algorithm description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859216" cy="492514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Input S = {&lt;x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&gt;} and a weak learning algorithm A</a:t>
            </a:r>
          </a:p>
          <a:p>
            <a:pPr algn="l" rtl="0"/>
            <a:r>
              <a:rPr lang="en-US" dirty="0" smtClean="0">
                <a:sym typeface="Symbol"/>
              </a:rPr>
              <a:t>Maintain a distribution </a:t>
            </a:r>
            <a:r>
              <a:rPr lang="en-US" dirty="0" err="1" smtClean="0">
                <a:sym typeface="Symbol"/>
              </a:rPr>
              <a:t>D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for each step t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Initialize: 	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= 1/m</a:t>
            </a:r>
          </a:p>
          <a:p>
            <a:pPr algn="l" rtl="0"/>
            <a:r>
              <a:rPr lang="en-US" dirty="0" smtClean="0">
                <a:sym typeface="Symbol"/>
              </a:rPr>
              <a:t>Step</a:t>
            </a:r>
          </a:p>
          <a:p>
            <a:pPr lvl="1" algn="l" rtl="0"/>
            <a:r>
              <a:rPr lang="en-US" dirty="0" smtClean="0">
                <a:sym typeface="Symbol"/>
              </a:rPr>
              <a:t>Run A on </a:t>
            </a:r>
            <a:r>
              <a:rPr lang="en-US" dirty="0" err="1" smtClean="0">
                <a:sym typeface="Symbol"/>
              </a:rPr>
              <a:t>D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to obtain h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</a:p>
          <a:p>
            <a:pPr lvl="1" algn="l" rtl="0"/>
            <a:r>
              <a:rPr lang="en-US" dirty="0" smtClean="0">
                <a:sym typeface="Symbol"/>
              </a:rPr>
              <a:t>define 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D</a:t>
            </a:r>
            <a:r>
              <a:rPr lang="en-US" baseline="-40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[ h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(x)  c*(x) ]</a:t>
            </a:r>
          </a:p>
          <a:p>
            <a:pPr lvl="1" algn="l" rtl="0"/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t+1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= 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baseline="30000" dirty="0" err="1" smtClean="0">
                <a:sym typeface="Symbol"/>
              </a:rPr>
              <a:t>y</a:t>
            </a:r>
            <a:r>
              <a:rPr lang="en-US" baseline="16000" dirty="0" err="1" smtClean="0">
                <a:sym typeface="Symbol"/>
              </a:rPr>
              <a:t>i</a:t>
            </a:r>
            <a:r>
              <a:rPr lang="en-US" baseline="30000" dirty="0" err="1" smtClean="0">
                <a:sym typeface="Symbol"/>
              </a:rPr>
              <a:t>α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baseline="30000" dirty="0" err="1" smtClean="0">
                <a:sym typeface="Symbol"/>
              </a:rPr>
              <a:t>h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baseline="30000" dirty="0" smtClean="0">
                <a:sym typeface="Symbol"/>
              </a:rPr>
              <a:t>(x</a:t>
            </a:r>
            <a:r>
              <a:rPr lang="en-US" baseline="16000" dirty="0" smtClean="0">
                <a:sym typeface="Symbol"/>
              </a:rPr>
              <a:t>i</a:t>
            </a:r>
            <a:r>
              <a:rPr lang="en-US" baseline="30000" dirty="0" smtClean="0">
                <a:sym typeface="Symbol"/>
              </a:rPr>
              <a:t>)</a:t>
            </a:r>
            <a:r>
              <a:rPr lang="en-US" dirty="0" err="1" smtClean="0">
                <a:sym typeface="Symbol"/>
              </a:rPr>
              <a:t>D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)/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where 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is a normalizing factor, </a:t>
            </a:r>
            <a:r>
              <a:rPr lang="en-US" dirty="0" err="1" smtClean="0">
                <a:sym typeface="Symbol"/>
              </a:rPr>
              <a:t>α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= ½ln( (1- 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/ 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</a:p>
          <a:p>
            <a:pPr algn="l" rtl="0"/>
            <a:r>
              <a:rPr lang="en-US" dirty="0" smtClean="0">
                <a:sym typeface="Symbol"/>
              </a:rPr>
              <a:t>Output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H(x) =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5" name="תמונה 4" descr="sig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941168"/>
            <a:ext cx="2304256" cy="864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AdaBoost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error bound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859216" cy="492514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Theorem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Let H be the output hypothesis of </a:t>
            </a:r>
            <a:r>
              <a:rPr lang="en-US" dirty="0" err="1" smtClean="0">
                <a:sym typeface="Symbol"/>
              </a:rPr>
              <a:t>AdaBoost</a:t>
            </a:r>
            <a:r>
              <a:rPr lang="en-US" dirty="0" smtClean="0">
                <a:sym typeface="Symbol"/>
              </a:rPr>
              <a:t>, then:</a:t>
            </a:r>
            <a:br>
              <a:rPr lang="en-US" dirty="0" smtClean="0">
                <a:sym typeface="Symbol"/>
              </a:rPr>
            </a:br>
            <a:endParaRPr lang="en-US" dirty="0" smtClean="0">
              <a:sym typeface="Symbol"/>
            </a:endParaRP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Notice that this means the error drops exponentially fast in T.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6" name="תמונה 5" descr="err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371514"/>
            <a:ext cx="7632848" cy="962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AdaBoost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error bound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2708920"/>
            <a:ext cx="7859216" cy="3816424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sym typeface="Symbol"/>
            </a:endParaRPr>
          </a:p>
          <a:p>
            <a:pPr algn="l" rtl="0"/>
            <a:r>
              <a:rPr lang="en-US" dirty="0" smtClean="0">
                <a:sym typeface="Symbol"/>
              </a:rPr>
              <a:t>Proof structure</a:t>
            </a:r>
          </a:p>
          <a:p>
            <a:pPr lvl="1" algn="l" rtl="0"/>
            <a:r>
              <a:rPr lang="en-US" dirty="0" smtClean="0">
                <a:sym typeface="Symbol"/>
              </a:rPr>
              <a:t>Step 1: express D</a:t>
            </a:r>
            <a:r>
              <a:rPr lang="en-US" baseline="-25000" dirty="0" smtClean="0">
                <a:sym typeface="Symbol"/>
              </a:rPr>
              <a:t>T+1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D</a:t>
            </a:r>
            <a:r>
              <a:rPr lang="en-US" baseline="-25000" dirty="0" smtClean="0">
                <a:sym typeface="Symbol"/>
              </a:rPr>
              <a:t>T+1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baseline="30000" dirty="0" err="1" smtClean="0">
                <a:sym typeface="Symbol"/>
              </a:rPr>
              <a:t>y</a:t>
            </a:r>
            <a:r>
              <a:rPr lang="en-US" baseline="16000" dirty="0" err="1" smtClean="0">
                <a:sym typeface="Symbol"/>
              </a:rPr>
              <a:t>i</a:t>
            </a:r>
            <a:r>
              <a:rPr lang="en-US" baseline="30000" dirty="0" err="1" smtClean="0">
                <a:sym typeface="Symbol"/>
              </a:rPr>
              <a:t>f</a:t>
            </a:r>
            <a:r>
              <a:rPr lang="en-US" baseline="30000" dirty="0" smtClean="0">
                <a:sym typeface="Symbol"/>
              </a:rPr>
              <a:t>(x</a:t>
            </a:r>
            <a:r>
              <a:rPr lang="en-US" baseline="16000" dirty="0" smtClean="0">
                <a:sym typeface="Symbol"/>
              </a:rPr>
              <a:t>i</a:t>
            </a:r>
            <a:r>
              <a:rPr lang="en-US" baseline="30000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/</a:t>
            </a:r>
            <a:r>
              <a:rPr lang="el-GR" dirty="0" smtClean="0">
                <a:sym typeface="Symbol"/>
              </a:rPr>
              <a:t> </a:t>
            </a:r>
            <a:r>
              <a:rPr lang="en-US" baseline="-25000" dirty="0" smtClean="0">
                <a:sym typeface="Symbol"/>
              </a:rPr>
              <a:t>t=1</a:t>
            </a:r>
            <a:r>
              <a:rPr lang="en-US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endParaRPr lang="en-US" dirty="0" smtClean="0">
              <a:sym typeface="Symbol"/>
            </a:endParaRPr>
          </a:p>
          <a:p>
            <a:pPr lvl="1" algn="l" rtl="0"/>
            <a:r>
              <a:rPr lang="en-US" dirty="0" smtClean="0">
                <a:sym typeface="Symbol"/>
              </a:rPr>
              <a:t>Step 2: bound the training error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error (H)  </a:t>
            </a:r>
            <a:r>
              <a:rPr lang="el-GR" dirty="0" smtClean="0">
                <a:sym typeface="Symbol"/>
              </a:rPr>
              <a:t></a:t>
            </a:r>
            <a:r>
              <a:rPr lang="en-US" baseline="-25000" dirty="0" smtClean="0">
                <a:sym typeface="Symbol"/>
              </a:rPr>
              <a:t>t=1</a:t>
            </a:r>
            <a:r>
              <a:rPr lang="en-US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endParaRPr lang="en-US" dirty="0" smtClean="0">
              <a:sym typeface="Symbol"/>
            </a:endParaRPr>
          </a:p>
          <a:p>
            <a:pPr lvl="1" algn="l" rtl="0"/>
            <a:r>
              <a:rPr lang="en-US" dirty="0" smtClean="0">
                <a:sym typeface="Symbol"/>
              </a:rPr>
              <a:t>Step 3: express 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in terms of 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	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= 2 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(1- 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</a:p>
          <a:p>
            <a:pPr lvl="1" algn="l" rtl="0"/>
            <a:r>
              <a:rPr lang="en-US" dirty="0" smtClean="0">
                <a:sym typeface="Symbol"/>
              </a:rPr>
              <a:t>The last inequality is derived from:  1 + x  e</a:t>
            </a:r>
            <a:r>
              <a:rPr lang="en-US" baseline="30000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6" name="תמונה 5" descr="err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674509"/>
            <a:ext cx="7632848" cy="962403"/>
          </a:xfrm>
          <a:prstGeom prst="rect">
            <a:avLst/>
          </a:prstGeom>
        </p:spPr>
      </p:pic>
      <p:cxnSp>
        <p:nvCxnSpPr>
          <p:cNvPr id="8" name="מחבר ישר 7"/>
          <p:cNvCxnSpPr/>
          <p:nvPr/>
        </p:nvCxnSpPr>
        <p:spPr>
          <a:xfrm>
            <a:off x="2423049" y="5373216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קבוצה 30"/>
          <p:cNvGrpSpPr>
            <a:grpSpLocks noChangeAspect="1"/>
          </p:cNvGrpSpPr>
          <p:nvPr/>
        </p:nvGrpSpPr>
        <p:grpSpPr>
          <a:xfrm>
            <a:off x="1619672" y="4671856"/>
            <a:ext cx="541213" cy="53288"/>
            <a:chOff x="1453078" y="1041447"/>
            <a:chExt cx="731369" cy="72008"/>
          </a:xfrm>
        </p:grpSpPr>
        <p:cxnSp>
          <p:nvCxnSpPr>
            <p:cNvPr id="15" name="מחבר ישר 14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מחבר ישר 15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AdaBoost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error bound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7859216" cy="492514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Proof  Step 1</a:t>
            </a:r>
          </a:p>
          <a:p>
            <a:pPr lvl="1" algn="l" rtl="0"/>
            <a:r>
              <a:rPr lang="en-US" dirty="0" smtClean="0">
                <a:sym typeface="Symbol"/>
              </a:rPr>
              <a:t>By definition:	 D</a:t>
            </a:r>
            <a:r>
              <a:rPr lang="en-US" baseline="-25000" dirty="0" smtClean="0">
                <a:sym typeface="Symbol"/>
              </a:rPr>
              <a:t>T+1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= 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baseline="30000" dirty="0" err="1" smtClean="0">
                <a:sym typeface="Symbol"/>
              </a:rPr>
              <a:t>y</a:t>
            </a:r>
            <a:r>
              <a:rPr lang="en-US" baseline="16000" dirty="0" err="1" smtClean="0">
                <a:sym typeface="Symbol"/>
              </a:rPr>
              <a:t>i</a:t>
            </a:r>
            <a:r>
              <a:rPr lang="en-US" baseline="30000" dirty="0" err="1" smtClean="0">
                <a:sym typeface="Symbol"/>
              </a:rPr>
              <a:t>α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baseline="30000" dirty="0" err="1" smtClean="0">
                <a:sym typeface="Symbol"/>
              </a:rPr>
              <a:t>h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baseline="30000" dirty="0" smtClean="0">
                <a:sym typeface="Symbol"/>
              </a:rPr>
              <a:t>(x</a:t>
            </a:r>
            <a:r>
              <a:rPr lang="en-US" baseline="16000" dirty="0" smtClean="0">
                <a:sym typeface="Symbol"/>
              </a:rPr>
              <a:t>i</a:t>
            </a:r>
            <a:r>
              <a:rPr lang="en-US" baseline="30000" dirty="0" smtClean="0">
                <a:sym typeface="Symbol"/>
              </a:rPr>
              <a:t>)</a:t>
            </a:r>
            <a:r>
              <a:rPr lang="en-US" dirty="0" err="1" smtClean="0">
                <a:sym typeface="Symbol"/>
              </a:rPr>
              <a:t>D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)/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</a:p>
          <a:p>
            <a:pPr lvl="1" algn="l" rtl="0">
              <a:buFont typeface="Symbol" pitchFamily="18" charset="2"/>
              <a:buChar char="Þ"/>
            </a:pPr>
            <a:endParaRPr lang="en-US" dirty="0" smtClean="0">
              <a:sym typeface="Symbol"/>
            </a:endParaRPr>
          </a:p>
          <a:p>
            <a:pPr lvl="1" algn="l" rtl="0">
              <a:buFont typeface="Symbol" pitchFamily="18" charset="2"/>
              <a:buChar char="Þ"/>
            </a:pPr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T+1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</a:t>
            </a:r>
            <a:r>
              <a:rPr lang="el-GR" dirty="0" smtClean="0">
                <a:sym typeface="Symbol"/>
              </a:rPr>
              <a:t></a:t>
            </a:r>
            <a:r>
              <a:rPr lang="en-US" baseline="-25000" dirty="0" smtClean="0">
                <a:sym typeface="Symbol"/>
              </a:rPr>
              <a:t>t=1</a:t>
            </a:r>
            <a:r>
              <a:rPr lang="en-US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[e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baseline="30000" dirty="0" err="1" smtClean="0">
                <a:sym typeface="Symbol"/>
              </a:rPr>
              <a:t>y</a:t>
            </a:r>
            <a:r>
              <a:rPr lang="en-US" baseline="16000" dirty="0" err="1" smtClean="0">
                <a:sym typeface="Symbol"/>
              </a:rPr>
              <a:t>i</a:t>
            </a:r>
            <a:r>
              <a:rPr lang="en-US" baseline="30000" dirty="0" err="1" smtClean="0">
                <a:sym typeface="Symbol"/>
              </a:rPr>
              <a:t>α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baseline="30000" dirty="0" err="1" smtClean="0">
                <a:sym typeface="Symbol"/>
              </a:rPr>
              <a:t>h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baseline="30000" dirty="0" smtClean="0">
                <a:sym typeface="Symbol"/>
              </a:rPr>
              <a:t>(x</a:t>
            </a:r>
            <a:r>
              <a:rPr lang="en-US" baseline="16000" dirty="0" smtClean="0">
                <a:sym typeface="Symbol"/>
              </a:rPr>
              <a:t>i</a:t>
            </a:r>
            <a:r>
              <a:rPr lang="en-US" baseline="30000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 / 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]</a:t>
            </a:r>
          </a:p>
          <a:p>
            <a:pPr lvl="1" algn="l" rtl="0">
              <a:buFont typeface="Symbol" pitchFamily="18" charset="2"/>
              <a:buChar char="Þ"/>
            </a:pPr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T+1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baseline="30000" dirty="0" err="1" smtClean="0">
                <a:sym typeface="Symbol"/>
              </a:rPr>
              <a:t>y</a:t>
            </a:r>
            <a:r>
              <a:rPr lang="en-US" baseline="16000" dirty="0" err="1" smtClean="0">
                <a:sym typeface="Symbol"/>
              </a:rPr>
              <a:t>i</a:t>
            </a:r>
            <a:r>
              <a:rPr lang="el-GR" dirty="0" smtClean="0">
                <a:sym typeface="Symbol"/>
              </a:rPr>
              <a:t> </a:t>
            </a:r>
            <a:r>
              <a:rPr lang="el-GR" baseline="30000" dirty="0" smtClean="0">
                <a:sym typeface="Symbol"/>
              </a:rPr>
              <a:t>Σ</a:t>
            </a:r>
            <a:r>
              <a:rPr lang="en-US" baseline="14000" dirty="0" smtClean="0">
                <a:sym typeface="Symbol"/>
              </a:rPr>
              <a:t>t=1</a:t>
            </a:r>
            <a:r>
              <a:rPr lang="en-US" baseline="54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baseline="30000" dirty="0" err="1" smtClean="0">
                <a:sym typeface="Symbol"/>
              </a:rPr>
              <a:t>α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baseline="30000" dirty="0" err="1" smtClean="0">
                <a:sym typeface="Symbol"/>
              </a:rPr>
              <a:t>h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baseline="30000" dirty="0" smtClean="0">
                <a:sym typeface="Symbol"/>
              </a:rPr>
              <a:t>(x</a:t>
            </a:r>
            <a:r>
              <a:rPr lang="en-US" baseline="16000" dirty="0" smtClean="0">
                <a:sym typeface="Symbol"/>
              </a:rPr>
              <a:t>i</a:t>
            </a:r>
            <a:r>
              <a:rPr lang="en-US" baseline="30000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/</a:t>
            </a:r>
            <a:r>
              <a:rPr lang="el-GR" dirty="0" smtClean="0">
                <a:sym typeface="Symbol"/>
              </a:rPr>
              <a:t> </a:t>
            </a:r>
            <a:r>
              <a:rPr lang="en-US" baseline="-25000" dirty="0" smtClean="0">
                <a:sym typeface="Symbol"/>
              </a:rPr>
              <a:t>t=1</a:t>
            </a:r>
            <a:r>
              <a:rPr lang="en-US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endParaRPr lang="en-US" dirty="0" smtClean="0">
              <a:sym typeface="Symbol"/>
            </a:endParaRPr>
          </a:p>
          <a:p>
            <a:pPr lvl="1" algn="l" rtl="0"/>
            <a:endParaRPr lang="en-US" dirty="0" smtClean="0">
              <a:sym typeface="Symbol"/>
            </a:endParaRPr>
          </a:p>
          <a:p>
            <a:pPr lvl="1" algn="l" rtl="0"/>
            <a:r>
              <a:rPr lang="en-US" dirty="0" smtClean="0">
                <a:sym typeface="Symbol"/>
              </a:rPr>
              <a:t>Define f(x) = </a:t>
            </a:r>
            <a:r>
              <a:rPr lang="el-GR" dirty="0" smtClean="0">
                <a:sym typeface="Symbol"/>
              </a:rPr>
              <a:t>Σ</a:t>
            </a:r>
            <a:r>
              <a:rPr lang="en-US" baseline="-25000" dirty="0" smtClean="0">
                <a:sym typeface="Symbol"/>
              </a:rPr>
              <a:t>t=1</a:t>
            </a:r>
            <a:r>
              <a:rPr lang="en-US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α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err="1" smtClean="0">
                <a:sym typeface="Symbol"/>
              </a:rPr>
              <a:t>h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(x)</a:t>
            </a:r>
          </a:p>
          <a:p>
            <a:pPr lvl="1" algn="l" rtl="0"/>
            <a:endParaRPr lang="en-US" dirty="0" smtClean="0">
              <a:sym typeface="Symbol"/>
            </a:endParaRPr>
          </a:p>
          <a:p>
            <a:pPr lvl="1" algn="l" rtl="0"/>
            <a:r>
              <a:rPr lang="en-US" dirty="0" smtClean="0">
                <a:sym typeface="Symbol"/>
              </a:rPr>
              <a:t>Summarize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D</a:t>
            </a:r>
            <a:r>
              <a:rPr lang="en-US" baseline="-25000" dirty="0" smtClean="0">
                <a:sym typeface="Symbol"/>
              </a:rPr>
              <a:t>T+1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= D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baseline="30000" dirty="0" err="1" smtClean="0">
                <a:sym typeface="Symbol"/>
              </a:rPr>
              <a:t>y</a:t>
            </a:r>
            <a:r>
              <a:rPr lang="en-US" baseline="16000" dirty="0" err="1" smtClean="0">
                <a:sym typeface="Symbol"/>
              </a:rPr>
              <a:t>i</a:t>
            </a:r>
            <a:r>
              <a:rPr lang="en-US" baseline="30000" dirty="0" err="1" smtClean="0">
                <a:sym typeface="Symbol"/>
              </a:rPr>
              <a:t>f</a:t>
            </a:r>
            <a:r>
              <a:rPr lang="en-US" baseline="30000" dirty="0" smtClean="0">
                <a:sym typeface="Symbol"/>
              </a:rPr>
              <a:t>(x</a:t>
            </a:r>
            <a:r>
              <a:rPr lang="en-US" baseline="16000" dirty="0" smtClean="0">
                <a:sym typeface="Symbol"/>
              </a:rPr>
              <a:t>i</a:t>
            </a:r>
            <a:r>
              <a:rPr lang="en-US" baseline="30000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/</a:t>
            </a:r>
            <a:r>
              <a:rPr lang="el-GR" dirty="0" smtClean="0">
                <a:sym typeface="Symbol"/>
              </a:rPr>
              <a:t> </a:t>
            </a:r>
            <a:r>
              <a:rPr lang="en-US" baseline="-25000" dirty="0" smtClean="0">
                <a:sym typeface="Symbol"/>
              </a:rPr>
              <a:t>t=1</a:t>
            </a:r>
            <a:r>
              <a:rPr lang="en-US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endParaRPr lang="en-US" dirty="0" smtClean="0">
              <a:sym typeface="Symbol"/>
            </a:endParaRPr>
          </a:p>
          <a:p>
            <a:pPr algn="l" rtl="0">
              <a:buNone/>
            </a:pPr>
            <a:endParaRPr lang="en-US" dirty="0" smtClean="0">
              <a:sym typeface="Symbol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 descr="error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988840"/>
            <a:ext cx="4248472" cy="4620134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AdaBoost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error bound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8075240" cy="492514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Proof  Step 2</a:t>
            </a:r>
            <a:br>
              <a:rPr lang="en-US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>						</a:t>
            </a:r>
            <a:r>
              <a:rPr lang="en-US" sz="1800" dirty="0" smtClean="0">
                <a:sym typeface="Symbol"/>
              </a:rPr>
              <a:t>(indicator function)</a:t>
            </a: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800" dirty="0" smtClean="0">
                <a:sym typeface="Symbol"/>
              </a:rPr>
              <a:t>						(step 1)</a:t>
            </a: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800" dirty="0" smtClean="0">
                <a:sym typeface="Symbol"/>
              </a:rPr>
              <a:t>						(D</a:t>
            </a:r>
            <a:r>
              <a:rPr lang="en-US" sz="1800" baseline="-25000" dirty="0" smtClean="0">
                <a:sym typeface="Symbol"/>
              </a:rPr>
              <a:t>T+1</a:t>
            </a:r>
            <a:r>
              <a:rPr lang="en-US" sz="1800" dirty="0" smtClean="0">
                <a:sym typeface="Symbol"/>
              </a:rPr>
              <a:t> is a prob. dist.)</a:t>
            </a: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r>
              <a:rPr lang="en-US" sz="1000" dirty="0" smtClean="0">
                <a:sym typeface="Symbol"/>
              </a:rPr>
              <a:t/>
            </a:r>
            <a:br>
              <a:rPr lang="en-US" sz="1000" dirty="0" smtClean="0">
                <a:sym typeface="Symbol"/>
              </a:rPr>
            </a:br>
            <a:endParaRPr lang="en-US" sz="1000" dirty="0" smtClean="0">
              <a:sym typeface="Symbol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AdaBoost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error bound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29208" y="1600200"/>
            <a:ext cx="8075240" cy="514116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ym typeface="Symbol"/>
              </a:rPr>
              <a:t>Proof  Step 3</a:t>
            </a:r>
          </a:p>
          <a:p>
            <a:pPr lvl="1" algn="l" rtl="0"/>
            <a:r>
              <a:rPr lang="en-US" dirty="0" smtClean="0">
                <a:sym typeface="Symbol"/>
              </a:rPr>
              <a:t>By definition:	 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= </a:t>
            </a:r>
            <a:r>
              <a:rPr lang="el-GR" dirty="0" smtClean="0">
                <a:sym typeface="Symbol"/>
              </a:rPr>
              <a:t>Σ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=1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baseline="30000" dirty="0" err="1" smtClean="0">
                <a:sym typeface="Symbol"/>
              </a:rPr>
              <a:t>y</a:t>
            </a:r>
            <a:r>
              <a:rPr lang="en-US" baseline="16000" dirty="0" err="1" smtClean="0">
                <a:sym typeface="Symbol"/>
              </a:rPr>
              <a:t>i</a:t>
            </a:r>
            <a:r>
              <a:rPr lang="en-US" baseline="30000" dirty="0" err="1" smtClean="0">
                <a:sym typeface="Symbol"/>
              </a:rPr>
              <a:t>α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baseline="30000" dirty="0" err="1" smtClean="0">
                <a:sym typeface="Symbol"/>
              </a:rPr>
              <a:t>h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baseline="30000" dirty="0" smtClean="0">
                <a:sym typeface="Symbol"/>
              </a:rPr>
              <a:t>(x</a:t>
            </a:r>
            <a:r>
              <a:rPr lang="en-US" baseline="16000" dirty="0" smtClean="0">
                <a:sym typeface="Symbol"/>
              </a:rPr>
              <a:t>i</a:t>
            </a:r>
            <a:r>
              <a:rPr lang="en-US" baseline="30000" dirty="0" smtClean="0">
                <a:sym typeface="Symbol"/>
              </a:rPr>
              <a:t>)</a:t>
            </a:r>
            <a:br>
              <a:rPr lang="en-US" baseline="30000" dirty="0" smtClean="0">
                <a:sym typeface="Symbol"/>
              </a:rPr>
            </a:br>
            <a:endParaRPr lang="en-US" baseline="30000" dirty="0" smtClean="0">
              <a:sym typeface="Symbol"/>
            </a:endParaRPr>
          </a:p>
          <a:p>
            <a:pPr lvl="1" algn="l" rtl="0">
              <a:buFont typeface="Symbol" pitchFamily="18" charset="2"/>
              <a:buChar char="Þ"/>
            </a:pPr>
            <a:r>
              <a:rPr lang="en-US" dirty="0" smtClean="0">
                <a:sym typeface="Symbol"/>
              </a:rPr>
              <a:t> 	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= </a:t>
            </a:r>
            <a:r>
              <a:rPr lang="el-GR" dirty="0" smtClean="0">
                <a:sym typeface="Symbol"/>
              </a:rPr>
              <a:t>Σ</a:t>
            </a:r>
            <a:r>
              <a:rPr lang="en-US" baseline="-25000" dirty="0" err="1" smtClean="0">
                <a:sym typeface="Symbol"/>
              </a:rPr>
              <a:t>y</a:t>
            </a:r>
            <a:r>
              <a:rPr lang="en-US" baseline="-40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=h</a:t>
            </a:r>
            <a:r>
              <a:rPr lang="en-US" baseline="-40000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(x</a:t>
            </a:r>
            <a:r>
              <a:rPr lang="en-US" baseline="-40000" dirty="0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) </a:t>
            </a:r>
            <a:r>
              <a:rPr lang="en-US" dirty="0" err="1" smtClean="0">
                <a:sym typeface="Symbol"/>
              </a:rPr>
              <a:t>D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baseline="30000" dirty="0" err="1" smtClean="0">
                <a:sym typeface="Symbol"/>
              </a:rPr>
              <a:t>α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</a:t>
            </a:r>
            <a:r>
              <a:rPr lang="el-GR" dirty="0" smtClean="0">
                <a:sym typeface="Symbol"/>
              </a:rPr>
              <a:t>Σ</a:t>
            </a:r>
            <a:r>
              <a:rPr lang="en-US" baseline="-25000" dirty="0" err="1" smtClean="0">
                <a:sym typeface="Symbol"/>
              </a:rPr>
              <a:t>y</a:t>
            </a:r>
            <a:r>
              <a:rPr lang="en-US" baseline="-40000" dirty="0" err="1" smtClean="0">
                <a:sym typeface="Symbol"/>
              </a:rPr>
              <a:t>i</a:t>
            </a:r>
            <a:r>
              <a:rPr lang="en-US" baseline="-25000" dirty="0" err="1" smtClean="0">
                <a:sym typeface="Symbol"/>
              </a:rPr>
              <a:t>h</a:t>
            </a:r>
            <a:r>
              <a:rPr lang="en-US" baseline="-40000" dirty="0" err="1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(x</a:t>
            </a:r>
            <a:r>
              <a:rPr lang="en-US" baseline="-40000" dirty="0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err="1" smtClean="0">
                <a:sym typeface="Symbol"/>
              </a:rPr>
              <a:t>α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From the definition of 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:</a:t>
            </a:r>
          </a:p>
          <a:p>
            <a:pPr lvl="1" algn="l" rtl="0">
              <a:buFont typeface="Symbol" pitchFamily="18" charset="2"/>
              <a:buChar char="Þ"/>
            </a:pPr>
            <a:r>
              <a:rPr lang="en-US" dirty="0" smtClean="0">
                <a:sym typeface="Symbol"/>
              </a:rPr>
              <a:t> 	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= (1- 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baseline="30000" dirty="0" err="1" smtClean="0">
                <a:sym typeface="Symbol"/>
              </a:rPr>
              <a:t>α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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err="1" smtClean="0">
                <a:sym typeface="Symbol"/>
              </a:rPr>
              <a:t>α</a:t>
            </a:r>
            <a:r>
              <a:rPr lang="en-US" baseline="16000" dirty="0" err="1" smtClean="0">
                <a:sym typeface="Symbol"/>
              </a:rPr>
              <a:t>t</a:t>
            </a:r>
            <a:endParaRPr lang="en-US" dirty="0" smtClean="0">
              <a:sym typeface="Symbol"/>
            </a:endParaRPr>
          </a:p>
          <a:p>
            <a:pPr lvl="1" algn="l" rtl="0">
              <a:buFont typeface="Symbol" pitchFamily="18" charset="2"/>
              <a:buChar char="Þ"/>
            </a:pPr>
            <a:endParaRPr lang="en-US" dirty="0" smtClean="0">
              <a:sym typeface="Symbol"/>
            </a:endParaRPr>
          </a:p>
          <a:p>
            <a:pPr lvl="1" algn="l" rtl="0">
              <a:buFont typeface="Wingdings 2" pitchFamily="18" charset="2"/>
              <a:buChar char=""/>
            </a:pPr>
            <a:r>
              <a:rPr lang="en-US" dirty="0" smtClean="0">
                <a:sym typeface="Symbol"/>
              </a:rPr>
              <a:t>The last expression holds for all </a:t>
            </a:r>
            <a:r>
              <a:rPr lang="en-US" dirty="0" err="1" smtClean="0">
                <a:sym typeface="Symbol"/>
              </a:rPr>
              <a:t>α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.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Find the minimum of error (H):</a:t>
            </a:r>
            <a:br>
              <a:rPr lang="en-US" dirty="0" smtClean="0">
                <a:sym typeface="Symbol"/>
              </a:rPr>
            </a:br>
            <a:r>
              <a:rPr lang="en-US" sz="300" dirty="0" smtClean="0">
                <a:sym typeface="Symbol"/>
              </a:rPr>
              <a:t/>
            </a:r>
            <a:br>
              <a:rPr lang="en-US" sz="300" dirty="0" smtClean="0">
                <a:sym typeface="Symbol"/>
              </a:rPr>
            </a:br>
            <a:r>
              <a:rPr lang="en-US" dirty="0" smtClean="0">
                <a:sym typeface="Symbol"/>
              </a:rPr>
              <a:t>	       = -(1- 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baseline="30000" dirty="0" err="1" smtClean="0">
                <a:sym typeface="Symbol"/>
              </a:rPr>
              <a:t>α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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err="1" smtClean="0">
                <a:sym typeface="Symbol"/>
              </a:rPr>
              <a:t>α</a:t>
            </a:r>
            <a:r>
              <a:rPr lang="en-US" baseline="16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= 0</a:t>
            </a:r>
          </a:p>
          <a:p>
            <a:pPr lvl="1" algn="l" rtl="0">
              <a:buFont typeface="Symbol" pitchFamily="18" charset="2"/>
              <a:buChar char="Þ"/>
            </a:pPr>
            <a:r>
              <a:rPr lang="en-US" dirty="0" smtClean="0">
                <a:sym typeface="Symbol"/>
              </a:rPr>
              <a:t> 	 </a:t>
            </a:r>
            <a:r>
              <a:rPr lang="en-US" dirty="0" err="1" smtClean="0">
                <a:sym typeface="Symbol"/>
              </a:rPr>
              <a:t>α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½ </a:t>
            </a:r>
            <a:r>
              <a:rPr lang="en-US" dirty="0" err="1" smtClean="0">
                <a:sym typeface="Symbol"/>
              </a:rPr>
              <a:t>ln</a:t>
            </a:r>
            <a:r>
              <a:rPr lang="en-US" dirty="0" smtClean="0">
                <a:sym typeface="Symbol"/>
              </a:rPr>
              <a:t> ((1- 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/ 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</a:p>
          <a:p>
            <a:pPr lvl="1" algn="l" rtl="0">
              <a:buFont typeface="Symbol" pitchFamily="18" charset="2"/>
              <a:buChar char="Þ"/>
            </a:pPr>
            <a:r>
              <a:rPr lang="en-US" dirty="0" smtClean="0">
                <a:sym typeface="Symbol"/>
              </a:rPr>
              <a:t> 	error (H)  </a:t>
            </a:r>
            <a:r>
              <a:rPr lang="el-GR" dirty="0" smtClean="0">
                <a:sym typeface="Symbol"/>
              </a:rPr>
              <a:t></a:t>
            </a:r>
            <a:r>
              <a:rPr lang="en-US" baseline="-25000" dirty="0" smtClean="0">
                <a:sym typeface="Symbol"/>
              </a:rPr>
              <a:t>t=1</a:t>
            </a:r>
            <a:r>
              <a:rPr lang="en-US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(2 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(1- 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</a:t>
            </a:r>
          </a:p>
          <a:p>
            <a:pPr algn="l" rtl="0"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i="1" dirty="0" smtClean="0">
                <a:sym typeface="Symbol"/>
              </a:rPr>
              <a:t>QED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6" name="קבוצה 5"/>
          <p:cNvGrpSpPr>
            <a:grpSpLocks noChangeAspect="1"/>
          </p:cNvGrpSpPr>
          <p:nvPr/>
        </p:nvGrpSpPr>
        <p:grpSpPr>
          <a:xfrm>
            <a:off x="3995936" y="4815872"/>
            <a:ext cx="541213" cy="53288"/>
            <a:chOff x="1453078" y="1041447"/>
            <a:chExt cx="731369" cy="72008"/>
          </a:xfrm>
        </p:grpSpPr>
        <p:cxnSp>
          <p:nvCxnSpPr>
            <p:cNvPr id="7" name="מחבר ישר 6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מחבר ישר 8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10149" r="16667" b="18808"/>
          <a:stretch>
            <a:fillRect/>
          </a:stretch>
        </p:blipFill>
        <p:spPr bwMode="auto">
          <a:xfrm>
            <a:off x="1547664" y="5085184"/>
            <a:ext cx="3600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קבוצה 10"/>
          <p:cNvGrpSpPr>
            <a:grpSpLocks noChangeAspect="1"/>
          </p:cNvGrpSpPr>
          <p:nvPr/>
        </p:nvGrpSpPr>
        <p:grpSpPr>
          <a:xfrm>
            <a:off x="1619672" y="5949280"/>
            <a:ext cx="541213" cy="53288"/>
            <a:chOff x="1453078" y="1041447"/>
            <a:chExt cx="731369" cy="72008"/>
          </a:xfrm>
        </p:grpSpPr>
        <p:cxnSp>
          <p:nvCxnSpPr>
            <p:cNvPr id="12" name="מחבר ישר 11"/>
            <p:cNvCxnSpPr/>
            <p:nvPr/>
          </p:nvCxnSpPr>
          <p:spPr>
            <a:xfrm flipV="1">
              <a:off x="1453078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מחבר ישר 12"/>
            <p:cNvCxnSpPr/>
            <p:nvPr/>
          </p:nvCxnSpPr>
          <p:spPr>
            <a:xfrm>
              <a:off x="1824447" y="1041447"/>
              <a:ext cx="36000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מחבר ישר 13"/>
          <p:cNvCxnSpPr/>
          <p:nvPr/>
        </p:nvCxnSpPr>
        <p:spPr>
          <a:xfrm>
            <a:off x="4056655" y="5937991"/>
            <a:ext cx="1019401" cy="11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Weak Vs. Strong Classifiers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It is easier to find a hypothesis that is correct only 51 percent of the time, rather than to find a hypothesis that is correct 99 percent of the time</a:t>
            </a:r>
          </a:p>
          <a:p>
            <a:pPr algn="l" rt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viola_jones_first2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6332" y="4509120"/>
            <a:ext cx="2624060" cy="1519043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Weak Vs. Strong Classifiers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It is easier to find a hypothesis that is correct only 51 percent of the time, rather than to find a hypothesis that is correct 99 percent of the time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Some examples</a:t>
            </a:r>
          </a:p>
          <a:p>
            <a:pPr lvl="1" algn="l" rtl="0"/>
            <a:r>
              <a:rPr lang="en-US" dirty="0" smtClean="0"/>
              <a:t>The category of one word in a sentence</a:t>
            </a:r>
          </a:p>
          <a:p>
            <a:pPr lvl="1" algn="l" rtl="0"/>
            <a:r>
              <a:rPr lang="en-US" dirty="0" smtClean="0"/>
              <a:t>The gray level of one pixel in an image</a:t>
            </a:r>
          </a:p>
          <a:p>
            <a:pPr lvl="1" algn="l" rtl="0"/>
            <a:r>
              <a:rPr lang="en-US" dirty="0" smtClean="0"/>
              <a:t>Very simple patterns in image segments</a:t>
            </a:r>
          </a:p>
          <a:p>
            <a:pPr lvl="1" algn="l" rtl="0"/>
            <a:r>
              <a:rPr lang="en-US" dirty="0" smtClean="0"/>
              <a:t>Degree of a node in a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Weak Vs. Strong Classifiers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Given the following data</a:t>
            </a:r>
          </a:p>
          <a:p>
            <a:pPr lvl="1" algn="l" rtl="0"/>
            <a:endParaRPr lang="en-US" dirty="0" smtClean="0"/>
          </a:p>
        </p:txBody>
      </p:sp>
      <p:pic>
        <p:nvPicPr>
          <p:cNvPr id="4" name="תמונה 3" descr="exampl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7157" y="3025818"/>
            <a:ext cx="3038899" cy="3067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Weak Vs. Strong Classifiers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 threshold in one dimension will be a weak classifier</a:t>
            </a:r>
          </a:p>
          <a:p>
            <a:pPr lvl="1" algn="l" rtl="0"/>
            <a:endParaRPr lang="en-US" dirty="0" smtClean="0"/>
          </a:p>
        </p:txBody>
      </p:sp>
      <p:pic>
        <p:nvPicPr>
          <p:cNvPr id="4" name="תמונה 3" descr="exampl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7157" y="3025818"/>
            <a:ext cx="3038899" cy="3067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Weak Vs. Strong Classifiers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 suitable half plane might be a strong classifier</a:t>
            </a:r>
          </a:p>
          <a:p>
            <a:pPr lvl="1" algn="l" rtl="0"/>
            <a:endParaRPr lang="en-US" dirty="0" smtClean="0"/>
          </a:p>
        </p:txBody>
      </p:sp>
      <p:pic>
        <p:nvPicPr>
          <p:cNvPr id="4" name="תמונה 3" descr="exampl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37157" y="3025818"/>
            <a:ext cx="3038898" cy="3067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Weak Vs. Strong Classifiers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 combination of weak classifiers could render a good classification</a:t>
            </a:r>
          </a:p>
          <a:p>
            <a:pPr lvl="1" algn="l" rtl="0"/>
            <a:endParaRPr lang="en-US" dirty="0" smtClean="0"/>
          </a:p>
        </p:txBody>
      </p:sp>
      <p:pic>
        <p:nvPicPr>
          <p:cNvPr id="4" name="תמונה 3" descr="exampl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7157" y="3025818"/>
            <a:ext cx="3038898" cy="3067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11304</TotalTime>
  <Words>1193</Words>
  <Application>Microsoft Office PowerPoint</Application>
  <PresentationFormat>‫הצגה על המסך (4:3)</PresentationFormat>
  <Paragraphs>269</Paragraphs>
  <Slides>38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38</vt:i4>
      </vt:variant>
    </vt:vector>
  </HeadingPairs>
  <TitlesOfParts>
    <vt:vector size="39" baseType="lpstr">
      <vt:lpstr>חלון</vt:lpstr>
      <vt:lpstr> BOOSTING &amp; ADABOOST</vt:lpstr>
      <vt:lpstr>Overview </vt:lpstr>
      <vt:lpstr>Weak Vs. Strong Classifiers </vt:lpstr>
      <vt:lpstr>Weak Vs. Strong Classifiers </vt:lpstr>
      <vt:lpstr>Weak Vs. Strong Classifiers </vt:lpstr>
      <vt:lpstr>Weak Vs. Strong Classifiers </vt:lpstr>
      <vt:lpstr>Weak Vs. Strong Classifiers </vt:lpstr>
      <vt:lpstr>Weak Vs. Strong Classifiers </vt:lpstr>
      <vt:lpstr>Weak Vs. Strong Classifiers </vt:lpstr>
      <vt:lpstr>Boost to the confidence </vt:lpstr>
      <vt:lpstr>Boost to the confidence  Alg. Correctness - I</vt:lpstr>
      <vt:lpstr>Boost to the confidence  Alg. Correctness - II</vt:lpstr>
      <vt:lpstr>Boost to the confidence  Alg. Correctness - II</vt:lpstr>
      <vt:lpstr>Boost to the confidence  Alg. Correctness - II</vt:lpstr>
      <vt:lpstr>Boost to the confidence  Alg. Correctness - II</vt:lpstr>
      <vt:lpstr>Boost to the confidence  Alg. Correctness</vt:lpstr>
      <vt:lpstr>Weak learning definition</vt:lpstr>
      <vt:lpstr>Equivalence of weak &amp; strong learning</vt:lpstr>
      <vt:lpstr>Equivalence of weak &amp; strong learning</vt:lpstr>
      <vt:lpstr>Equivalence of weak &amp; strong learning - RM correctness</vt:lpstr>
      <vt:lpstr>Recursive construction </vt:lpstr>
      <vt:lpstr>Recursive construction </vt:lpstr>
      <vt:lpstr>Recursive construction </vt:lpstr>
      <vt:lpstr>Recursive construction </vt:lpstr>
      <vt:lpstr>Recursive construction Error rate</vt:lpstr>
      <vt:lpstr>Recursive construction Error rate</vt:lpstr>
      <vt:lpstr>Recursive construction Error rate</vt:lpstr>
      <vt:lpstr>Recursive construction Error rate</vt:lpstr>
      <vt:lpstr>Recursive construction Error rate</vt:lpstr>
      <vt:lpstr>Recursive construction recursion step</vt:lpstr>
      <vt:lpstr>AdaBoost </vt:lpstr>
      <vt:lpstr>AdaBoost Algorithm description</vt:lpstr>
      <vt:lpstr>AdaBoost Algorithm description</vt:lpstr>
      <vt:lpstr>AdaBoost error bound</vt:lpstr>
      <vt:lpstr>AdaBoost error bound</vt:lpstr>
      <vt:lpstr>AdaBoost error bound</vt:lpstr>
      <vt:lpstr>AdaBoost error bound</vt:lpstr>
      <vt:lpstr>AdaBoost error bound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ADABOOST</dc:title>
  <dc:creator>itay</dc:creator>
  <cp:lastModifiedBy>admin</cp:lastModifiedBy>
  <cp:revision>214</cp:revision>
  <dcterms:created xsi:type="dcterms:W3CDTF">2013-03-12T21:33:28Z</dcterms:created>
  <dcterms:modified xsi:type="dcterms:W3CDTF">2013-05-03T13:46:22Z</dcterms:modified>
</cp:coreProperties>
</file>