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3" r:id="rId3"/>
    <p:sldId id="272" r:id="rId4"/>
    <p:sldId id="273" r:id="rId5"/>
    <p:sldId id="275" r:id="rId6"/>
    <p:sldId id="276" r:id="rId7"/>
    <p:sldId id="277" r:id="rId8"/>
    <p:sldId id="274" r:id="rId9"/>
    <p:sldId id="278" r:id="rId10"/>
    <p:sldId id="279" r:id="rId11"/>
    <p:sldId id="280" r:id="rId12"/>
    <p:sldId id="281" r:id="rId13"/>
    <p:sldId id="282" r:id="rId14"/>
    <p:sldId id="257" r:id="rId15"/>
    <p:sldId id="258" r:id="rId16"/>
    <p:sldId id="259" r:id="rId17"/>
    <p:sldId id="261" r:id="rId18"/>
    <p:sldId id="262"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F0822EA-1C28-4A9D-9FCF-1781E9730BCA}" type="datetimeFigureOut">
              <a:rPr lang="en-US" smtClean="0"/>
              <a:pPr/>
              <a:t>1/19/2011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98BCC47-D501-45CD-9795-11EEB66AC2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0822EA-1C28-4A9D-9FCF-1781E9730BCA}"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0822EA-1C28-4A9D-9FCF-1781E9730BCA}"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0822EA-1C28-4A9D-9FCF-1781E9730BCA}"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0822EA-1C28-4A9D-9FCF-1781E9730BCA}" type="datetimeFigureOut">
              <a:rPr lang="en-US"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BCC47-D501-45CD-9795-11EEB66AC2F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0822EA-1C28-4A9D-9FCF-1781E9730BCA}"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0822EA-1C28-4A9D-9FCF-1781E9730BCA}" type="datetimeFigureOut">
              <a:rPr lang="en-US" smtClean="0"/>
              <a:pPr/>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0822EA-1C28-4A9D-9FCF-1781E9730BCA}" type="datetimeFigureOut">
              <a:rPr lang="en-US"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822EA-1C28-4A9D-9FCF-1781E9730BCA}" type="datetimeFigureOut">
              <a:rPr lang="en-US"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0822EA-1C28-4A9D-9FCF-1781E9730BCA}"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BCC47-D501-45CD-9795-11EEB66AC2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0822EA-1C28-4A9D-9FCF-1781E9730BCA}" type="datetimeFigureOut">
              <a:rPr lang="en-US"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98BCC47-D501-45CD-9795-11EEB66AC2F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F0822EA-1C28-4A9D-9FCF-1781E9730BCA}" type="datetimeFigureOut">
              <a:rPr lang="en-US" smtClean="0"/>
              <a:pPr/>
              <a:t>1/19/2011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98BCC47-D501-45CD-9795-11EEB66AC2F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Agent Diamond</a:t>
            </a:r>
            <a:endParaRPr lang="en-US" dirty="0"/>
          </a:p>
        </p:txBody>
      </p:sp>
      <p:sp>
        <p:nvSpPr>
          <p:cNvPr id="3" name="Subtitle 2"/>
          <p:cNvSpPr>
            <a:spLocks noGrp="1"/>
          </p:cNvSpPr>
          <p:nvPr>
            <p:ph type="subTitle" idx="1"/>
          </p:nvPr>
        </p:nvSpPr>
        <p:spPr/>
        <p:txBody>
          <a:bodyPr/>
          <a:lstStyle/>
          <a:p>
            <a:pPr algn="ctr"/>
            <a:endParaRPr lang="he-IL" dirty="0" smtClean="0">
              <a:solidFill>
                <a:schemeClr val="accent1">
                  <a:lumMod val="40000"/>
                  <a:lumOff val="60000"/>
                </a:schemeClr>
              </a:solidFill>
            </a:endParaRPr>
          </a:p>
          <a:p>
            <a:pPr algn="ctr"/>
            <a:r>
              <a:rPr lang="en-US" dirty="0" smtClean="0">
                <a:solidFill>
                  <a:schemeClr val="accent1">
                    <a:lumMod val="40000"/>
                    <a:lumOff val="60000"/>
                  </a:schemeClr>
                </a:solidFill>
              </a:rPr>
              <a:t>Design plan</a:t>
            </a:r>
            <a:endParaRPr lang="en-US" dirty="0">
              <a:solidFill>
                <a:schemeClr val="accent1">
                  <a:lumMod val="40000"/>
                  <a:lumOff val="60000"/>
                </a:schemeClr>
              </a:solidFill>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Estimator</a:t>
            </a:r>
            <a:endParaRPr lang="en-US" dirty="0"/>
          </a:p>
        </p:txBody>
      </p:sp>
      <p:sp>
        <p:nvSpPr>
          <p:cNvPr id="3" name="Content Placeholder 2"/>
          <p:cNvSpPr>
            <a:spLocks noGrp="1"/>
          </p:cNvSpPr>
          <p:nvPr>
            <p:ph idx="1"/>
          </p:nvPr>
        </p:nvSpPr>
        <p:spPr/>
        <p:txBody>
          <a:bodyPr/>
          <a:lstStyle/>
          <a:p>
            <a:r>
              <a:rPr lang="en-US" dirty="0" smtClean="0"/>
              <a:t>Estimate CTR and Conversion Rate</a:t>
            </a:r>
          </a:p>
          <a:p>
            <a:r>
              <a:rPr lang="en-US" dirty="0" smtClean="0"/>
              <a:t>Assumption: Modeler’s estimation and population distribution are given</a:t>
            </a:r>
          </a:p>
          <a:p>
            <a:r>
              <a:rPr lang="en-US" dirty="0" smtClean="0"/>
              <a:t>Methods:</a:t>
            </a:r>
          </a:p>
          <a:p>
            <a:pPr lvl="1"/>
            <a:r>
              <a:rPr lang="en-US" dirty="0" smtClean="0"/>
              <a:t>Use historical data (several time series methods)</a:t>
            </a:r>
          </a:p>
          <a:p>
            <a:pPr lvl="1"/>
            <a:r>
              <a:rPr lang="en-US" dirty="0" smtClean="0"/>
              <a:t>Use the Modeler’s estimations for direct computation</a:t>
            </a:r>
          </a:p>
          <a:p>
            <a:r>
              <a:rPr lang="en-US" dirty="0" smtClean="0"/>
              <a:t>Finally, use weighted average between different results for getting the best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Weighted average</a:t>
            </a:r>
            <a:endParaRPr lang="en-US" dirty="0"/>
          </a:p>
        </p:txBody>
      </p:sp>
      <p:sp>
        <p:nvSpPr>
          <p:cNvPr id="3" name="Content Placeholder 2"/>
          <p:cNvSpPr>
            <a:spLocks noGrp="1"/>
          </p:cNvSpPr>
          <p:nvPr>
            <p:ph idx="1"/>
          </p:nvPr>
        </p:nvSpPr>
        <p:spPr/>
        <p:txBody>
          <a:bodyPr/>
          <a:lstStyle/>
          <a:p>
            <a:r>
              <a:rPr lang="en-US" dirty="0" smtClean="0"/>
              <a:t>Distribute weights between all methods.</a:t>
            </a:r>
          </a:p>
          <a:p>
            <a:r>
              <a:rPr lang="en-US" dirty="0" smtClean="0"/>
              <a:t>Calculate the end result for yesterday.</a:t>
            </a:r>
          </a:p>
          <a:p>
            <a:r>
              <a:rPr lang="en-US" dirty="0" smtClean="0"/>
              <a:t>Compare it with yesterday’s actual results.</a:t>
            </a:r>
          </a:p>
          <a:p>
            <a:r>
              <a:rPr lang="en-US" dirty="0" smtClean="0"/>
              <a:t>Find the best suiting combination using simulated annealing.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 series estimations</a:t>
            </a:r>
            <a:endParaRPr lang="en-US" dirty="0"/>
          </a:p>
        </p:txBody>
      </p:sp>
      <p:sp>
        <p:nvSpPr>
          <p:cNvPr id="3" name="Content Placeholder 2"/>
          <p:cNvSpPr>
            <a:spLocks noGrp="1"/>
          </p:cNvSpPr>
          <p:nvPr>
            <p:ph idx="1"/>
          </p:nvPr>
        </p:nvSpPr>
        <p:spPr/>
        <p:txBody>
          <a:bodyPr/>
          <a:lstStyle/>
          <a:p>
            <a:r>
              <a:rPr lang="en-US" dirty="0" smtClean="0"/>
              <a:t>ARIMA</a:t>
            </a:r>
          </a:p>
          <a:p>
            <a:pPr lvl="1"/>
            <a:r>
              <a:rPr lang="en-US" dirty="0" smtClean="0"/>
              <a:t>ARIMA is a great tool for trying out different variables and getting different methods.</a:t>
            </a:r>
          </a:p>
          <a:p>
            <a:pPr lvl="1"/>
            <a:r>
              <a:rPr lang="en-US" dirty="0" smtClean="0"/>
              <a:t>For example: ARIMA(0,2,1) is linear exponential smoothing, ARIMA(0,1,0) is random walk…</a:t>
            </a:r>
          </a:p>
          <a:p>
            <a:r>
              <a:rPr lang="en-US" dirty="0" smtClean="0"/>
              <a:t>we will use the WEKA tools for the computations in this part.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 Structure</a:t>
            </a:r>
            <a:endParaRPr lang="en-US" dirty="0"/>
          </a:p>
        </p:txBody>
      </p:sp>
      <p:sp>
        <p:nvSpPr>
          <p:cNvPr id="3" name="Content Placeholder 2"/>
          <p:cNvSpPr>
            <a:spLocks noGrp="1"/>
          </p:cNvSpPr>
          <p:nvPr>
            <p:ph idx="1"/>
          </p:nvPr>
        </p:nvSpPr>
        <p:spPr/>
        <p:txBody>
          <a:bodyPr/>
          <a:lstStyle/>
          <a:p>
            <a:r>
              <a:rPr lang="en-US" dirty="0" smtClean="0"/>
              <a:t>Class Simulated Annealing</a:t>
            </a:r>
          </a:p>
          <a:p>
            <a:pPr lvl="1"/>
            <a:r>
              <a:rPr lang="en-US" dirty="0" smtClean="0"/>
              <a:t>List&lt;Weights&gt; Run(Weight[] initial, Function distance, Scheduler </a:t>
            </a:r>
            <a:r>
              <a:rPr lang="en-US" dirty="0" err="1" smtClean="0"/>
              <a:t>scheduler</a:t>
            </a:r>
            <a:r>
              <a:rPr lang="en-US" dirty="0" smtClean="0"/>
              <a:t>, Goal g)</a:t>
            </a:r>
          </a:p>
          <a:p>
            <a:r>
              <a:rPr lang="en-US" dirty="0" smtClean="0"/>
              <a:t>Class ARIMA</a:t>
            </a:r>
          </a:p>
          <a:p>
            <a:pPr lvl="1"/>
            <a:r>
              <a:rPr lang="en-US" dirty="0" smtClean="0"/>
              <a:t>Double </a:t>
            </a:r>
            <a:r>
              <a:rPr lang="en-US" dirty="0" err="1" smtClean="0"/>
              <a:t>Arima</a:t>
            </a:r>
            <a:r>
              <a:rPr lang="en-US" dirty="0" smtClean="0"/>
              <a:t>(double[] forecast, double[] reference, </a:t>
            </a:r>
            <a:r>
              <a:rPr lang="en-US" dirty="0" err="1" smtClean="0"/>
              <a:t>int</a:t>
            </a:r>
            <a:r>
              <a:rPr lang="en-US" dirty="0" smtClean="0"/>
              <a:t> </a:t>
            </a:r>
            <a:r>
              <a:rPr lang="en-US" i="1" dirty="0" smtClean="0"/>
              <a:t>p, </a:t>
            </a:r>
            <a:r>
              <a:rPr lang="en-US" i="1" dirty="0" err="1" smtClean="0"/>
              <a:t>int</a:t>
            </a:r>
            <a:r>
              <a:rPr lang="en-US" i="1" dirty="0" smtClean="0"/>
              <a:t> d, </a:t>
            </a:r>
            <a:r>
              <a:rPr lang="en-US" i="1" dirty="0" err="1" smtClean="0"/>
              <a:t>int</a:t>
            </a:r>
            <a:r>
              <a:rPr lang="en-US" i="1" dirty="0" smtClean="0"/>
              <a:t> q</a:t>
            </a:r>
            <a:r>
              <a:rPr lang="en-US" dirty="0" smtClean="0"/>
              <a:t>)</a:t>
            </a:r>
          </a:p>
          <a:p>
            <a:r>
              <a:rPr lang="en-US" dirty="0" smtClean="0"/>
              <a:t>class </a:t>
            </a:r>
            <a:r>
              <a:rPr lang="en-US" dirty="0" err="1" smtClean="0"/>
              <a:t>DirectEstimation</a:t>
            </a:r>
            <a:endParaRPr lang="en-US" dirty="0" smtClean="0"/>
          </a:p>
          <a:p>
            <a:pPr lvl="1"/>
            <a:r>
              <a:rPr lang="en-US" dirty="0" smtClean="0"/>
              <a:t>double Direct(Population p, Impressions 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optimizer</a:t>
            </a:r>
            <a:endParaRPr lang="en-US" dirty="0"/>
          </a:p>
        </p:txBody>
      </p:sp>
      <p:sp>
        <p:nvSpPr>
          <p:cNvPr id="3" name="Content Placeholder 2"/>
          <p:cNvSpPr>
            <a:spLocks noGrp="1"/>
          </p:cNvSpPr>
          <p:nvPr>
            <p:ph idx="1"/>
          </p:nvPr>
        </p:nvSpPr>
        <p:spPr/>
        <p:txBody>
          <a:bodyPr>
            <a:normAutofit/>
          </a:bodyPr>
          <a:lstStyle/>
          <a:p>
            <a:r>
              <a:rPr lang="en-US" dirty="0" smtClean="0"/>
              <a:t>The goal of the optimizer is to maximize the profits.</a:t>
            </a:r>
          </a:p>
          <a:p>
            <a:r>
              <a:rPr lang="en-US" dirty="0" smtClean="0"/>
              <a:t>Accomplish this by utilizing the data from the Estimator, and provide the best bid set for the following day.</a:t>
            </a:r>
          </a:p>
          <a:p>
            <a:r>
              <a:rPr lang="en-US" dirty="0" smtClean="0"/>
              <a:t>It decides what should be the Bids, and Limits for all 16 queries for all </a:t>
            </a:r>
            <a:r>
              <a:rPr lang="en-US" dirty="0" smtClean="0"/>
              <a:t>the following days</a:t>
            </a:r>
            <a:r>
              <a:rPr lang="en-US" dirty="0" smtClean="0"/>
              <a:t>.</a:t>
            </a:r>
          </a:p>
          <a:p>
            <a:r>
              <a:rPr lang="en-US" dirty="0" smtClean="0"/>
              <a:t>Primary constraints: limited capacity, and cross-day dependencies.</a:t>
            </a:r>
          </a:p>
          <a:p>
            <a:pPr>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optimizer</a:t>
            </a:r>
            <a:endParaRPr lang="en-US" dirty="0"/>
          </a:p>
        </p:txBody>
      </p:sp>
      <p:sp>
        <p:nvSpPr>
          <p:cNvPr id="5" name="Content Placeholder 2"/>
          <p:cNvSpPr>
            <a:spLocks noGrp="1"/>
          </p:cNvSpPr>
          <p:nvPr>
            <p:ph idx="1"/>
          </p:nvPr>
        </p:nvSpPr>
        <p:spPr/>
        <p:txBody>
          <a:bodyPr/>
          <a:lstStyle/>
          <a:p>
            <a:r>
              <a:rPr lang="en-US" b="1" dirty="0" smtClean="0"/>
              <a:t>In this part we need to solve two separate optimization problems:</a:t>
            </a:r>
            <a:endParaRPr lang="he-IL" dirty="0" smtClean="0"/>
          </a:p>
          <a:p>
            <a:r>
              <a:rPr lang="en-US" dirty="0" smtClean="0"/>
              <a:t>Single day</a:t>
            </a:r>
          </a:p>
          <a:p>
            <a:r>
              <a:rPr lang="en-US" dirty="0" smtClean="0"/>
              <a:t>Multi day</a:t>
            </a:r>
          </a:p>
          <a:p>
            <a:pPr>
              <a:buNone/>
            </a:pPr>
            <a:endParaRPr lang="en-US" dirty="0" smtClean="0"/>
          </a:p>
          <a:p>
            <a:pPr>
              <a:buNone/>
            </a:pPr>
            <a:r>
              <a:rPr lang="en-US" dirty="0" smtClean="0"/>
              <a:t>We will examine several knapsack algorithms.</a:t>
            </a:r>
            <a:endParaRPr lang="he-IL"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ox(in)">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Single day problem</a:t>
            </a:r>
            <a:endParaRPr lang="en-US" dirty="0"/>
          </a:p>
        </p:txBody>
      </p:sp>
      <p:sp>
        <p:nvSpPr>
          <p:cNvPr id="3" name="Content Placeholder 2"/>
          <p:cNvSpPr>
            <a:spLocks noGrp="1"/>
          </p:cNvSpPr>
          <p:nvPr>
            <p:ph idx="1"/>
          </p:nvPr>
        </p:nvSpPr>
        <p:spPr/>
        <p:txBody>
          <a:bodyPr>
            <a:normAutofit/>
          </a:bodyPr>
          <a:lstStyle/>
          <a:p>
            <a:r>
              <a:rPr lang="en-US" sz="2400" dirty="0" smtClean="0"/>
              <a:t>We view the SD problem as a PMCKP (Penalized Multi Choice Knapsack Problem), and use </a:t>
            </a:r>
            <a:r>
              <a:rPr lang="en-US" sz="2400" dirty="0" err="1" smtClean="0"/>
              <a:t>GreedyMCKP</a:t>
            </a:r>
            <a:r>
              <a:rPr lang="en-US" sz="2400" dirty="0" smtClean="0"/>
              <a:t> algorithm to solve it</a:t>
            </a:r>
          </a:p>
          <a:p>
            <a:r>
              <a:rPr lang="en-US" sz="2000" dirty="0" smtClean="0"/>
              <a:t>Optional methods of solving SD problem [1]:</a:t>
            </a:r>
            <a:endParaRPr lang="en-US" sz="2200" dirty="0" smtClean="0"/>
          </a:p>
          <a:p>
            <a:pPr lvl="1"/>
            <a:r>
              <a:rPr lang="en-US" sz="2000" dirty="0" smtClean="0"/>
              <a:t>Exhaustive Greedy PMCKP – optimal but slow</a:t>
            </a:r>
          </a:p>
          <a:p>
            <a:pPr lvl="1"/>
            <a:r>
              <a:rPr lang="en-US" sz="2000" dirty="0" smtClean="0"/>
              <a:t>Dynamic Greedy PMCKP (faster, but less optimal). Time complexity: O(n^2*</a:t>
            </a:r>
            <a:r>
              <a:rPr lang="en-US" sz="2000" dirty="0" err="1" smtClean="0"/>
              <a:t>logn</a:t>
            </a:r>
            <a:r>
              <a:rPr lang="en-US" sz="2000" dirty="0" smtClean="0"/>
              <a:t>)</a:t>
            </a:r>
          </a:p>
          <a:p>
            <a:pPr lvl="1"/>
            <a:r>
              <a:rPr lang="en-US" sz="2000" dirty="0" smtClean="0"/>
              <a:t>Hybrid Greedy PMCKP (faster than dynamic, less optimal). Time complexity: O(n^2)</a:t>
            </a: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Preferable implementation: Dynamic Greedy PMCKP (2)</a:t>
            </a:r>
            <a:endParaRPr lang="en-US" dirty="0"/>
          </a:p>
        </p:txBody>
      </p:sp>
      <p:sp>
        <p:nvSpPr>
          <p:cNvPr id="3" name="Content Placeholder 2"/>
          <p:cNvSpPr>
            <a:spLocks noGrp="1"/>
          </p:cNvSpPr>
          <p:nvPr>
            <p:ph idx="1"/>
          </p:nvPr>
        </p:nvSpPr>
        <p:spPr/>
        <p:txBody>
          <a:bodyPr>
            <a:normAutofit/>
          </a:bodyPr>
          <a:lstStyle/>
          <a:p>
            <a:r>
              <a:rPr lang="en-US" sz="1800" b="1" u="sng" dirty="0" smtClean="0"/>
              <a:t>A high level description of the algorithm</a:t>
            </a:r>
            <a:r>
              <a:rPr lang="en-US" sz="1800" dirty="0" smtClean="0"/>
              <a:t>:</a:t>
            </a:r>
          </a:p>
          <a:p>
            <a:r>
              <a:rPr lang="en-US" sz="1800" u="sng" dirty="0" smtClean="0"/>
              <a:t>Input</a:t>
            </a:r>
            <a:r>
              <a:rPr lang="en-US" sz="1800" dirty="0" smtClean="0"/>
              <a:t>: for each query - two vectors: values, weights, and capacity: C.</a:t>
            </a:r>
          </a:p>
          <a:p>
            <a:r>
              <a:rPr lang="en-US" sz="1800" u="sng" dirty="0" smtClean="0"/>
              <a:t>Output</a:t>
            </a:r>
            <a:r>
              <a:rPr lang="en-US" sz="1800" dirty="0" smtClean="0"/>
              <a:t>: for each query - which bid was chosen for each query, and the total value for the day.</a:t>
            </a:r>
          </a:p>
          <a:p>
            <a:r>
              <a:rPr lang="en-US" sz="1800" u="sng" dirty="0" smtClean="0"/>
              <a:t>The algorithm iterates over sets of pairs</a:t>
            </a:r>
            <a:r>
              <a:rPr lang="en-US" sz="1800" dirty="0" smtClean="0"/>
              <a:t>: (value, weight) and creates incremental items. </a:t>
            </a:r>
          </a:p>
          <a:p>
            <a:r>
              <a:rPr lang="en-US" sz="1800" dirty="0" smtClean="0"/>
              <a:t>It chooses the best incremental item (pair) with regards to efficiency (value/weight), and updates the capacity used for the day.  </a:t>
            </a:r>
          </a:p>
          <a:p>
            <a:r>
              <a:rPr lang="en-US" sz="1800" dirty="0" smtClean="0"/>
              <a:t>For each query - the first n incremental items chosen correspond to the </a:t>
            </a:r>
            <a:r>
              <a:rPr lang="en-US" sz="1800" dirty="0" err="1" smtClean="0"/>
              <a:t>n’th</a:t>
            </a:r>
            <a:r>
              <a:rPr lang="en-US" sz="1800" dirty="0" smtClean="0"/>
              <a:t> item in the original set of </a:t>
            </a:r>
            <a:r>
              <a:rPr lang="en-US" sz="1800" dirty="0" smtClean="0"/>
              <a:t>pairs.</a:t>
            </a:r>
            <a:endParaRPr lang="en-US" sz="1800" dirty="0" smtClean="0"/>
          </a:p>
          <a:p>
            <a:r>
              <a:rPr lang="en-US" sz="1800" dirty="0" smtClean="0"/>
              <a:t>The output for each query is the bid that corresponds to the pair that was chosen, and the value, that is the sum of values of all the pairs that were chosen.</a:t>
            </a:r>
            <a:endParaRPr lang="en-US" sz="1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Multi day</a:t>
            </a:r>
            <a:endParaRPr lang="en-US" dirty="0"/>
          </a:p>
        </p:txBody>
      </p:sp>
      <p:sp>
        <p:nvSpPr>
          <p:cNvPr id="3" name="Content Placeholder 2"/>
          <p:cNvSpPr>
            <a:spLocks noGrp="1"/>
          </p:cNvSpPr>
          <p:nvPr>
            <p:ph idx="1"/>
          </p:nvPr>
        </p:nvSpPr>
        <p:spPr/>
        <p:txBody>
          <a:bodyPr>
            <a:normAutofit/>
          </a:bodyPr>
          <a:lstStyle/>
          <a:p>
            <a:r>
              <a:rPr lang="en-US" sz="2800" dirty="0" smtClean="0"/>
              <a:t>Optional methods for solving MD problem [1][2]:</a:t>
            </a:r>
          </a:p>
          <a:p>
            <a:pPr lvl="1"/>
            <a:r>
              <a:rPr lang="en-US" sz="2800" dirty="0" smtClean="0"/>
              <a:t>Extending SD problem to an MD problem. Viewing MD as a PMCKP problem and solving using Dynamic Greedy PMCKP. (This approach does not separate MD and SD)</a:t>
            </a:r>
          </a:p>
          <a:p>
            <a:pPr lvl="1"/>
            <a:r>
              <a:rPr lang="en-US" sz="2800" dirty="0" smtClean="0"/>
              <a:t> Hill-Climbing algorithm. (MD uses the function SD).</a:t>
            </a:r>
          </a:p>
          <a:p>
            <a:r>
              <a:rPr lang="en-US" sz="3200" dirty="0" smtClean="0"/>
              <a:t>Preferable implementation: Hill-Climbing algorithm</a:t>
            </a:r>
            <a:endParaRPr lang="en-US" sz="3000" dirty="0" smtClean="0"/>
          </a:p>
          <a:p>
            <a:pPr lvl="1">
              <a:buNone/>
            </a:pPr>
            <a:endParaRPr lang="en-US" sz="2800" dirty="0" smtClean="0"/>
          </a:p>
          <a:p>
            <a:pPr lvl="1">
              <a:buNone/>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Optional heuristics:</a:t>
            </a:r>
            <a:endParaRPr lang="en-US" dirty="0"/>
          </a:p>
        </p:txBody>
      </p:sp>
      <p:sp>
        <p:nvSpPr>
          <p:cNvPr id="3" name="Content Placeholder 2"/>
          <p:cNvSpPr>
            <a:spLocks noGrp="1"/>
          </p:cNvSpPr>
          <p:nvPr>
            <p:ph idx="1"/>
          </p:nvPr>
        </p:nvSpPr>
        <p:spPr/>
        <p:txBody>
          <a:bodyPr>
            <a:normAutofit/>
          </a:bodyPr>
          <a:lstStyle/>
          <a:p>
            <a:r>
              <a:rPr lang="en-US" sz="2800" dirty="0" smtClean="0"/>
              <a:t>Restricting the amount of days we calculate:</a:t>
            </a:r>
          </a:p>
          <a:p>
            <a:pPr lvl="1"/>
            <a:r>
              <a:rPr lang="en-US" sz="2800" dirty="0" smtClean="0"/>
              <a:t>In Hill-Climbing algorithm: N_DAYS, heuristic to be determined.</a:t>
            </a:r>
          </a:p>
          <a:p>
            <a:pPr lvl="1"/>
            <a:r>
              <a:rPr lang="en-US" sz="2800" dirty="0" smtClean="0"/>
              <a:t>MD will not sum over all days, but for some M_DAYS.</a:t>
            </a:r>
          </a:p>
          <a:p>
            <a:r>
              <a:rPr lang="en-US" sz="2800" dirty="0" smtClean="0"/>
              <a:t>Time restrictions on calculation (using what we have after a certain time).</a:t>
            </a:r>
          </a:p>
          <a:p>
            <a:r>
              <a:rPr lang="en-US" sz="2800" dirty="0" smtClean="0"/>
              <a:t>N_HC_ITER – number of iterations in Hill-Climbing algorithm.</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Modeler</a:t>
            </a:r>
            <a:endParaRPr lang="en-US" dirty="0"/>
          </a:p>
        </p:txBody>
      </p:sp>
      <p:sp>
        <p:nvSpPr>
          <p:cNvPr id="3" name="Content Placeholder 2"/>
          <p:cNvSpPr>
            <a:spLocks noGrp="1"/>
          </p:cNvSpPr>
          <p:nvPr>
            <p:ph idx="1"/>
          </p:nvPr>
        </p:nvSpPr>
        <p:spPr/>
        <p:txBody>
          <a:bodyPr>
            <a:normAutofit/>
          </a:bodyPr>
          <a:lstStyle/>
          <a:p>
            <a:r>
              <a:rPr lang="en-US" sz="3200" dirty="0" smtClean="0"/>
              <a:t>provides the CPC, position, and number of Impressions for each query and bid.</a:t>
            </a:r>
          </a:p>
          <a:p>
            <a:r>
              <a:rPr lang="en-US" sz="3200" dirty="0" smtClean="0"/>
              <a:t>In this module we will address two different problems: </a:t>
            </a:r>
          </a:p>
          <a:p>
            <a:pPr lvl="1"/>
            <a:r>
              <a:rPr lang="en-US" sz="3200" dirty="0" smtClean="0"/>
              <a:t>Modeling the other advertisers</a:t>
            </a:r>
          </a:p>
          <a:p>
            <a:pPr lvl="1"/>
            <a:r>
              <a:rPr lang="en-US" sz="3200" dirty="0" smtClean="0"/>
              <a:t>Estimating the users distribution across the states (NS,IS....).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Class structure</a:t>
            </a:r>
            <a:endParaRPr lang="en-US" dirty="0"/>
          </a:p>
        </p:txBody>
      </p:sp>
      <p:sp>
        <p:nvSpPr>
          <p:cNvPr id="3" name="Content Placeholder 2"/>
          <p:cNvSpPr>
            <a:spLocks noGrp="1"/>
          </p:cNvSpPr>
          <p:nvPr>
            <p:ph idx="1"/>
          </p:nvPr>
        </p:nvSpPr>
        <p:spPr/>
        <p:txBody>
          <a:bodyPr>
            <a:normAutofit/>
          </a:bodyPr>
          <a:lstStyle/>
          <a:p>
            <a:endParaRPr lang="en-US" sz="2800" dirty="0" smtClean="0"/>
          </a:p>
          <a:p>
            <a:endParaRPr lang="en-US" sz="2800" dirty="0"/>
          </a:p>
        </p:txBody>
      </p:sp>
      <p:sp>
        <p:nvSpPr>
          <p:cNvPr id="4" name="Rectangle 3"/>
          <p:cNvSpPr/>
          <p:nvPr/>
        </p:nvSpPr>
        <p:spPr>
          <a:xfrm>
            <a:off x="214282" y="2039203"/>
            <a:ext cx="8715436" cy="4247317"/>
          </a:xfrm>
          <a:prstGeom prst="rect">
            <a:avLst/>
          </a:prstGeom>
        </p:spPr>
        <p:txBody>
          <a:bodyPr wrap="square">
            <a:spAutoFit/>
          </a:bodyPr>
          <a:lstStyle/>
          <a:p>
            <a:r>
              <a:rPr lang="en-US" b="1" dirty="0" smtClean="0">
                <a:solidFill>
                  <a:srgbClr val="7030A0"/>
                </a:solidFill>
              </a:rPr>
              <a:t>public</a:t>
            </a:r>
            <a:r>
              <a:rPr lang="en-US" b="1" dirty="0" smtClean="0"/>
              <a:t> </a:t>
            </a:r>
            <a:r>
              <a:rPr lang="en-US" b="1" dirty="0" smtClean="0">
                <a:solidFill>
                  <a:srgbClr val="7030A0"/>
                </a:solidFill>
              </a:rPr>
              <a:t>class</a:t>
            </a:r>
            <a:r>
              <a:rPr lang="en-US" b="1" dirty="0" smtClean="0"/>
              <a:t> </a:t>
            </a:r>
            <a:r>
              <a:rPr lang="en-US" b="1" dirty="0" err="1" smtClean="0"/>
              <a:t>BidOptimizer</a:t>
            </a:r>
            <a:r>
              <a:rPr lang="en-US" b="1" dirty="0" smtClean="0"/>
              <a:t>{</a:t>
            </a:r>
            <a:endParaRPr lang="he-IL" dirty="0" smtClean="0"/>
          </a:p>
          <a:p>
            <a:r>
              <a:rPr lang="en-US" b="1" dirty="0" smtClean="0">
                <a:solidFill>
                  <a:srgbClr val="7030A0"/>
                </a:solidFill>
              </a:rPr>
              <a:t>protected</a:t>
            </a:r>
            <a:r>
              <a:rPr lang="en-US" b="1" dirty="0" smtClean="0"/>
              <a:t> Set&lt;</a:t>
            </a:r>
            <a:r>
              <a:rPr lang="en-US" b="1" dirty="0" err="1" smtClean="0"/>
              <a:t>BidOptimizerQuery</a:t>
            </a:r>
            <a:r>
              <a:rPr lang="en-US" b="1" dirty="0" smtClean="0"/>
              <a:t>&gt; </a:t>
            </a:r>
            <a:r>
              <a:rPr lang="en-US" b="1" dirty="0" err="1" smtClean="0"/>
              <a:t>querySet</a:t>
            </a:r>
            <a:r>
              <a:rPr lang="en-US" b="1" dirty="0" smtClean="0"/>
              <a:t>;</a:t>
            </a:r>
            <a:endParaRPr lang="he-IL" dirty="0" smtClean="0"/>
          </a:p>
          <a:p>
            <a:r>
              <a:rPr lang="en-US" b="1" dirty="0" smtClean="0">
                <a:solidFill>
                  <a:srgbClr val="7030A0"/>
                </a:solidFill>
              </a:rPr>
              <a:t>public</a:t>
            </a:r>
            <a:r>
              <a:rPr lang="en-US" b="1" dirty="0" smtClean="0"/>
              <a:t> </a:t>
            </a:r>
            <a:r>
              <a:rPr lang="en-US" b="1" dirty="0" err="1" smtClean="0"/>
              <a:t>BidOptimizer</a:t>
            </a:r>
            <a:r>
              <a:rPr lang="en-US" b="1" dirty="0" smtClean="0"/>
              <a:t>(</a:t>
            </a:r>
            <a:r>
              <a:rPr lang="en-US" b="1" dirty="0" err="1" smtClean="0"/>
              <a:t>DiamondOptimizer</a:t>
            </a:r>
            <a:r>
              <a:rPr lang="en-US" b="1" dirty="0" smtClean="0"/>
              <a:t> optimizer);</a:t>
            </a:r>
          </a:p>
          <a:p>
            <a:r>
              <a:rPr lang="en-US" b="1" dirty="0" smtClean="0">
                <a:solidFill>
                  <a:srgbClr val="7030A0"/>
                </a:solidFill>
              </a:rPr>
              <a:t>public</a:t>
            </a:r>
            <a:r>
              <a:rPr lang="en-US" b="1" dirty="0" smtClean="0"/>
              <a:t> void </a:t>
            </a:r>
            <a:r>
              <a:rPr lang="en-US" b="1" dirty="0" err="1" smtClean="0"/>
              <a:t>simulationReady</a:t>
            </a:r>
            <a:r>
              <a:rPr lang="en-US" b="1" dirty="0" smtClean="0"/>
              <a:t>();</a:t>
            </a:r>
            <a:endParaRPr lang="he-IL" dirty="0" smtClean="0"/>
          </a:p>
          <a:p>
            <a:r>
              <a:rPr lang="en-US" dirty="0" smtClean="0">
                <a:solidFill>
                  <a:srgbClr val="00B050"/>
                </a:solidFill>
              </a:rPr>
              <a:t>// calls multiday, end goal is to find the best bid for each query.</a:t>
            </a:r>
          </a:p>
          <a:p>
            <a:r>
              <a:rPr lang="en-US" dirty="0" smtClean="0">
                <a:solidFill>
                  <a:srgbClr val="00B050"/>
                </a:solidFill>
              </a:rPr>
              <a:t>// implements the hill-climbing algorithm</a:t>
            </a:r>
          </a:p>
          <a:p>
            <a:r>
              <a:rPr lang="en-US" b="1" dirty="0" smtClean="0">
                <a:solidFill>
                  <a:srgbClr val="7030A0"/>
                </a:solidFill>
              </a:rPr>
              <a:t>public</a:t>
            </a:r>
            <a:r>
              <a:rPr lang="en-US" b="1" dirty="0" smtClean="0"/>
              <a:t> </a:t>
            </a:r>
            <a:r>
              <a:rPr lang="en-US" b="1" dirty="0" smtClean="0">
                <a:solidFill>
                  <a:srgbClr val="7030A0"/>
                </a:solidFill>
              </a:rPr>
              <a:t>void</a:t>
            </a:r>
            <a:r>
              <a:rPr lang="en-US" b="1" dirty="0" smtClean="0"/>
              <a:t> optimize(Utilized </a:t>
            </a:r>
            <a:r>
              <a:rPr lang="en-US" b="1" dirty="0" err="1" smtClean="0"/>
              <a:t>utilized</a:t>
            </a:r>
            <a:r>
              <a:rPr lang="en-US" b="1" dirty="0" smtClean="0"/>
              <a:t>);</a:t>
            </a:r>
            <a:endParaRPr lang="he-IL" dirty="0" smtClean="0"/>
          </a:p>
          <a:p>
            <a:r>
              <a:rPr lang="en-US" dirty="0" smtClean="0">
                <a:solidFill>
                  <a:srgbClr val="00B050"/>
                </a:solidFill>
              </a:rPr>
              <a:t>// implements the single day optimization problem</a:t>
            </a:r>
          </a:p>
          <a:p>
            <a:r>
              <a:rPr lang="en-US" b="1" dirty="0" smtClean="0">
                <a:solidFill>
                  <a:srgbClr val="7030A0"/>
                </a:solidFill>
              </a:rPr>
              <a:t>public double </a:t>
            </a:r>
            <a:r>
              <a:rPr lang="en-US" b="1" dirty="0" err="1" smtClean="0"/>
              <a:t>singleDay</a:t>
            </a:r>
            <a:r>
              <a:rPr lang="en-US" b="1" dirty="0" smtClean="0"/>
              <a:t>(</a:t>
            </a:r>
            <a:r>
              <a:rPr lang="en-US" b="1" dirty="0" err="1" smtClean="0"/>
              <a:t>int</a:t>
            </a:r>
            <a:r>
              <a:rPr lang="en-US" b="1" dirty="0" smtClean="0"/>
              <a:t> utilized, </a:t>
            </a:r>
            <a:r>
              <a:rPr lang="en-US" b="1" dirty="0" err="1" smtClean="0"/>
              <a:t>int</a:t>
            </a:r>
            <a:r>
              <a:rPr lang="en-US" b="1" dirty="0" smtClean="0"/>
              <a:t> </a:t>
            </a:r>
            <a:r>
              <a:rPr lang="en-US" b="1" dirty="0" err="1" smtClean="0"/>
              <a:t>capacityAllowed</a:t>
            </a:r>
            <a:r>
              <a:rPr lang="en-US" b="1" dirty="0" smtClean="0"/>
              <a:t>);</a:t>
            </a:r>
          </a:p>
          <a:p>
            <a:r>
              <a:rPr lang="en-US" dirty="0" smtClean="0">
                <a:solidFill>
                  <a:srgbClr val="00B050"/>
                </a:solidFill>
              </a:rPr>
              <a:t>// implements the multi day optimization problem (calls </a:t>
            </a:r>
            <a:r>
              <a:rPr lang="en-US" dirty="0" err="1" smtClean="0">
                <a:solidFill>
                  <a:srgbClr val="00B050"/>
                </a:solidFill>
              </a:rPr>
              <a:t>singleDay</a:t>
            </a:r>
            <a:r>
              <a:rPr lang="en-US" dirty="0" smtClean="0">
                <a:solidFill>
                  <a:srgbClr val="00B050"/>
                </a:solidFill>
              </a:rPr>
              <a:t>)</a:t>
            </a:r>
          </a:p>
          <a:p>
            <a:r>
              <a:rPr lang="en-US" b="1" dirty="0" smtClean="0">
                <a:solidFill>
                  <a:srgbClr val="7030A0"/>
                </a:solidFill>
              </a:rPr>
              <a:t>public double </a:t>
            </a:r>
            <a:r>
              <a:rPr lang="en-US" b="1" dirty="0" err="1" smtClean="0"/>
              <a:t>multiDay</a:t>
            </a:r>
            <a:r>
              <a:rPr lang="en-US" b="1" dirty="0" smtClean="0"/>
              <a:t>(Utilized </a:t>
            </a:r>
            <a:r>
              <a:rPr lang="en-US" b="1" dirty="0" err="1" smtClean="0"/>
              <a:t>utilized</a:t>
            </a:r>
            <a:r>
              <a:rPr lang="en-US" b="1" dirty="0" smtClean="0"/>
              <a:t>, </a:t>
            </a:r>
            <a:r>
              <a:rPr lang="en-US" b="1" dirty="0" err="1" smtClean="0"/>
              <a:t>CapacityAllowed</a:t>
            </a:r>
            <a:r>
              <a:rPr lang="en-US" b="1" dirty="0" smtClean="0"/>
              <a:t> </a:t>
            </a:r>
            <a:r>
              <a:rPr lang="en-US" b="1" dirty="0" err="1" smtClean="0"/>
              <a:t>capacityAllowed</a:t>
            </a:r>
            <a:r>
              <a:rPr lang="en-US" b="1" dirty="0" smtClean="0"/>
              <a:t>);</a:t>
            </a:r>
            <a:endParaRPr lang="he-IL" dirty="0" smtClean="0"/>
          </a:p>
          <a:p>
            <a:r>
              <a:rPr lang="en-US" dirty="0" smtClean="0">
                <a:solidFill>
                  <a:srgbClr val="00B050"/>
                </a:solidFill>
              </a:rPr>
              <a:t>// after the bid </a:t>
            </a:r>
            <a:r>
              <a:rPr lang="en-US" dirty="0" err="1" smtClean="0">
                <a:solidFill>
                  <a:srgbClr val="00B050"/>
                </a:solidFill>
              </a:rPr>
              <a:t>optimzer's</a:t>
            </a:r>
            <a:r>
              <a:rPr lang="en-US" dirty="0" smtClean="0">
                <a:solidFill>
                  <a:srgbClr val="00B050"/>
                </a:solidFill>
              </a:rPr>
              <a:t> optimize() has been called, the bids can be set for each query</a:t>
            </a:r>
          </a:p>
          <a:p>
            <a:r>
              <a:rPr lang="en-US" b="1" dirty="0" smtClean="0">
                <a:solidFill>
                  <a:srgbClr val="7030A0"/>
                </a:solidFill>
              </a:rPr>
              <a:t>public void </a:t>
            </a:r>
            <a:r>
              <a:rPr lang="en-US" b="1" dirty="0" err="1" smtClean="0"/>
              <a:t>setBids</a:t>
            </a:r>
            <a:r>
              <a:rPr lang="en-US" b="1" dirty="0" smtClean="0"/>
              <a:t>();</a:t>
            </a:r>
          </a:p>
          <a:p>
            <a:r>
              <a:rPr lang="en-US" dirty="0" smtClean="0"/>
              <a:t>}</a:t>
            </a:r>
            <a:endParaRPr lang="he-I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[1] A First Approach to Autonomous Bidding in Ad Auctions/ Jordan Berg, Amy Greenwald, Victor </a:t>
            </a:r>
            <a:r>
              <a:rPr lang="en-US" sz="2800" dirty="0" err="1" smtClean="0"/>
              <a:t>Naroditskiy</a:t>
            </a:r>
            <a:r>
              <a:rPr lang="en-US" sz="2800" dirty="0" smtClean="0"/>
              <a:t>, and Eric </a:t>
            </a:r>
            <a:r>
              <a:rPr lang="en-US" sz="2800" dirty="0" err="1" smtClean="0"/>
              <a:t>Sodomka</a:t>
            </a:r>
            <a:r>
              <a:rPr lang="en-US" sz="2800" dirty="0" smtClean="0"/>
              <a:t> </a:t>
            </a:r>
          </a:p>
          <a:p>
            <a:r>
              <a:rPr lang="en-US" sz="2800" dirty="0" smtClean="0"/>
              <a:t>[2]TacTex09: A Champion Bidding Agent for Ad Auctions/ David </a:t>
            </a:r>
            <a:r>
              <a:rPr lang="en-US" sz="2800" dirty="0" err="1" smtClean="0"/>
              <a:t>Pardoe</a:t>
            </a:r>
            <a:r>
              <a:rPr lang="en-US" sz="2800" dirty="0" smtClean="0"/>
              <a:t>, Doran </a:t>
            </a:r>
            <a:r>
              <a:rPr lang="en-US" sz="2800" dirty="0" err="1" smtClean="0"/>
              <a:t>Chakraborty</a:t>
            </a:r>
            <a:r>
              <a:rPr lang="en-US" sz="2800" dirty="0" smtClean="0"/>
              <a:t>, and Peter Stone</a:t>
            </a:r>
          </a:p>
          <a:p>
            <a:r>
              <a:rPr lang="en-US" sz="2800" dirty="0" smtClean="0"/>
              <a:t>[3]A Particle Filter for Bid Estimation in Ad Auctions with Periodic Ranking Observations, David </a:t>
            </a:r>
            <a:r>
              <a:rPr lang="en-US" sz="2800" dirty="0" err="1" smtClean="0"/>
              <a:t>Pardoe</a:t>
            </a:r>
            <a:r>
              <a:rPr lang="en-US" sz="2800" dirty="0" smtClean="0"/>
              <a:t> and Peter Stone</a:t>
            </a:r>
          </a:p>
          <a:p>
            <a:r>
              <a:rPr lang="en-US" sz="2400" dirty="0" smtClean="0"/>
              <a:t>[4]D. </a:t>
            </a:r>
            <a:r>
              <a:rPr lang="en-US" sz="2400" dirty="0" err="1" smtClean="0"/>
              <a:t>Pardoe</a:t>
            </a:r>
            <a:r>
              <a:rPr lang="en-US" sz="2400" dirty="0" smtClean="0"/>
              <a:t>, D. </a:t>
            </a:r>
            <a:r>
              <a:rPr lang="en-US" sz="2400" dirty="0" err="1" smtClean="0"/>
              <a:t>Chakraborty</a:t>
            </a:r>
            <a:r>
              <a:rPr lang="en-US" sz="2400" dirty="0" smtClean="0"/>
              <a:t>, and P. Stone. TacTex09: Champion of the first Trading Agent Competition on </a:t>
            </a:r>
            <a:r>
              <a:rPr lang="en-US" sz="2400" dirty="0" err="1" smtClean="0"/>
              <a:t>AdAuctions</a:t>
            </a:r>
            <a:r>
              <a:rPr lang="en-US" sz="2400" dirty="0" smtClean="0"/>
              <a:t>. Technical Report AI-10-01</a:t>
            </a:r>
            <a:endParaRPr lang="en-US" sz="2800" dirty="0" smtClean="0"/>
          </a:p>
          <a:p>
            <a:r>
              <a:rPr lang="en-US" sz="2800" dirty="0" smtClean="0"/>
              <a:t>[5I. H. Witten and E. Frank. Data Mining: Practical Machine Learning Tools and Techniques with Java Implementations. / http://ww.cs.waikato.ac.nz/ml/weka/</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Modeler - Modeling the other advertisers</a:t>
            </a:r>
            <a:endParaRPr lang="en-US" dirty="0"/>
          </a:p>
        </p:txBody>
      </p:sp>
      <p:sp>
        <p:nvSpPr>
          <p:cNvPr id="3" name="Content Placeholder 2"/>
          <p:cNvSpPr>
            <a:spLocks noGrp="1"/>
          </p:cNvSpPr>
          <p:nvPr>
            <p:ph idx="1"/>
          </p:nvPr>
        </p:nvSpPr>
        <p:spPr/>
        <p:txBody>
          <a:bodyPr>
            <a:normAutofit/>
          </a:bodyPr>
          <a:lstStyle/>
          <a:p>
            <a:r>
              <a:rPr lang="en-US" dirty="0" smtClean="0"/>
              <a:t>this is done in order to calculate the CPC and position.</a:t>
            </a:r>
          </a:p>
          <a:p>
            <a:r>
              <a:rPr lang="en-US" dirty="0" smtClean="0"/>
              <a:t>This part of the modeler is responsible of estimating the bids submitted by other advertises, for each query, and predict future bids</a:t>
            </a:r>
          </a:p>
          <a:p>
            <a:r>
              <a:rPr lang="en-US" dirty="0" smtClean="0"/>
              <a:t>Possible approach: particle filtering - rely on sampling of the rankings of the advertisers, and a model of the bidding behavior of the advertisers [3]</a:t>
            </a:r>
          </a:p>
          <a:p>
            <a:pPr>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Modeler - Modeling the other advertisers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problem is that we don't have access to the rankings of the bids of the other advertisers.</a:t>
            </a:r>
          </a:p>
          <a:p>
            <a:r>
              <a:rPr lang="en-US" dirty="0" smtClean="0"/>
              <a:t>But:  on the other hand we do have access to the average position of the other advertisers.</a:t>
            </a:r>
          </a:p>
          <a:p>
            <a:pPr algn="l"/>
            <a:r>
              <a:rPr lang="en-US" dirty="0" smtClean="0"/>
              <a:t>Therefore we will calculate the rankings using the average positions using an approach devised in [</a:t>
            </a:r>
            <a:r>
              <a:rPr lang="en-US" smtClean="0"/>
              <a:t>4].</a:t>
            </a:r>
            <a:endParaRPr lang="en-US" dirty="0" smtClean="0">
              <a:solidFill>
                <a:srgbClr val="FF0000"/>
              </a:solidFill>
            </a:endParaRPr>
          </a:p>
          <a:p>
            <a:r>
              <a:rPr lang="en-US" dirty="0" smtClean="0"/>
              <a:t>For modeling the bidding behavior of the other advertisers we will use logs of previous games and a machine learning algorithm.</a:t>
            </a:r>
          </a:p>
          <a:p>
            <a:r>
              <a:rPr lang="en-US" dirty="0" smtClean="0"/>
              <a:t>The machine learning algorithm we will probably use is from the library WEKA machine learning toolkit [5], and is called M5P model trees.</a:t>
            </a:r>
          </a:p>
          <a:p>
            <a:pPr>
              <a:buNone/>
            </a:pPr>
            <a:endParaRPr lang="en-US" dirty="0" smtClean="0"/>
          </a:p>
          <a:p>
            <a:pPr>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Modeler – estimating the impressions</a:t>
            </a:r>
            <a:endParaRPr lang="en-US" dirty="0"/>
          </a:p>
        </p:txBody>
      </p:sp>
      <p:sp>
        <p:nvSpPr>
          <p:cNvPr id="3" name="Content Placeholder 2"/>
          <p:cNvSpPr>
            <a:spLocks noGrp="1"/>
          </p:cNvSpPr>
          <p:nvPr>
            <p:ph idx="1"/>
          </p:nvPr>
        </p:nvSpPr>
        <p:spPr/>
        <p:txBody>
          <a:bodyPr/>
          <a:lstStyle/>
          <a:p>
            <a:r>
              <a:rPr lang="en-US" dirty="0" smtClean="0"/>
              <a:t>Estimate population distribution</a:t>
            </a:r>
          </a:p>
          <a:p>
            <a:r>
              <a:rPr lang="en-US" dirty="0" smtClean="0"/>
              <a:t>Possible states: NS, IS, F0, F1, F2, T</a:t>
            </a:r>
          </a:p>
          <a:p>
            <a:r>
              <a:rPr lang="en-US" dirty="0" smtClean="0"/>
              <a:t>Methods for estimation:</a:t>
            </a:r>
          </a:p>
          <a:p>
            <a:pPr lvl="1"/>
            <a:r>
              <a:rPr lang="en-US" dirty="0" smtClean="0"/>
              <a:t>Combining: </a:t>
            </a:r>
          </a:p>
          <a:p>
            <a:pPr lvl="2"/>
            <a:r>
              <a:rPr lang="en-US" dirty="0" smtClean="0"/>
              <a:t>MCMC</a:t>
            </a:r>
          </a:p>
          <a:p>
            <a:pPr lvl="2"/>
            <a:r>
              <a:rPr lang="en-US" dirty="0" smtClean="0"/>
              <a:t>Particle filtering</a:t>
            </a:r>
          </a:p>
          <a:p>
            <a:pPr lvl="1"/>
            <a:r>
              <a:rPr lang="en-US" dirty="0" smtClean="0"/>
              <a:t>Metropolis- Hasting algorithm</a:t>
            </a:r>
          </a:p>
          <a:p>
            <a:pPr lvl="1"/>
            <a:r>
              <a:rPr lang="en-US" dirty="0" smtClean="0"/>
              <a:t>Direct approach</a:t>
            </a:r>
          </a:p>
          <a:p>
            <a:pPr lvl="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par>
                                <p:cTn id="21" presetID="4"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ox(in)">
                                      <p:cBhvr>
                                        <p:cTn id="23" dur="500"/>
                                        <p:tgtEl>
                                          <p:spTgt spid="3">
                                            <p:txEl>
                                              <p:pRg st="4" end="4"/>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Modeler – impressions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a:t>
            </a:r>
            <a:r>
              <a:rPr lang="en-US" baseline="30000" dirty="0" smtClean="0"/>
              <a:t>st</a:t>
            </a:r>
            <a:r>
              <a:rPr lang="en-US" dirty="0" smtClean="0"/>
              <a:t> approach</a:t>
            </a:r>
          </a:p>
          <a:p>
            <a:pPr lvl="1"/>
            <a:r>
              <a:rPr lang="en-US" dirty="0" smtClean="0"/>
              <a:t>Particle filtering starts slow.</a:t>
            </a:r>
          </a:p>
          <a:p>
            <a:pPr lvl="1"/>
            <a:r>
              <a:rPr lang="en-US" dirty="0" smtClean="0"/>
              <a:t>Therefore we will start with MCMC and switch to particle filtering when it’s “better”.</a:t>
            </a:r>
          </a:p>
          <a:p>
            <a:r>
              <a:rPr lang="en-US" dirty="0" smtClean="0"/>
              <a:t>2</a:t>
            </a:r>
            <a:r>
              <a:rPr lang="en-US" baseline="30000" dirty="0" smtClean="0"/>
              <a:t>nd</a:t>
            </a:r>
            <a:r>
              <a:rPr lang="en-US" dirty="0" smtClean="0"/>
              <a:t> approach</a:t>
            </a:r>
          </a:p>
          <a:p>
            <a:pPr lvl="1"/>
            <a:r>
              <a:rPr lang="en-US" dirty="0" smtClean="0"/>
              <a:t>We will use the HYDRA java library containing these kinds of methods</a:t>
            </a:r>
          </a:p>
          <a:p>
            <a:r>
              <a:rPr lang="en-US" dirty="0" smtClean="0"/>
              <a:t>3</a:t>
            </a:r>
            <a:r>
              <a:rPr lang="en-US" baseline="30000" dirty="0" smtClean="0"/>
              <a:t>rd</a:t>
            </a:r>
            <a:r>
              <a:rPr lang="en-US" dirty="0" smtClean="0"/>
              <a:t> approach</a:t>
            </a:r>
          </a:p>
          <a:p>
            <a:pPr lvl="1"/>
            <a:r>
              <a:rPr lang="en-US" dirty="0" smtClean="0"/>
              <a:t>We will solve a set of linear equations- giving us several results</a:t>
            </a:r>
          </a:p>
          <a:p>
            <a:pPr lvl="1"/>
            <a:r>
              <a:rPr lang="en-US" dirty="0" smtClean="0"/>
              <a:t>We will choose the best solution or create the best one from them</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ox(i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ox(in)">
                                      <p:cBhvr>
                                        <p:cTn id="26" dur="500"/>
                                        <p:tgtEl>
                                          <p:spTgt spid="3">
                                            <p:txEl>
                                              <p:pRg st="5" end="5"/>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Testing for the best result</a:t>
            </a:r>
            <a:endParaRPr lang="en-US" dirty="0"/>
          </a:p>
        </p:txBody>
      </p:sp>
      <p:sp>
        <p:nvSpPr>
          <p:cNvPr id="3" name="Content Placeholder 2"/>
          <p:cNvSpPr>
            <a:spLocks noGrp="1"/>
          </p:cNvSpPr>
          <p:nvPr>
            <p:ph idx="1"/>
          </p:nvPr>
        </p:nvSpPr>
        <p:spPr/>
        <p:txBody>
          <a:bodyPr/>
          <a:lstStyle/>
          <a:p>
            <a:r>
              <a:rPr lang="en-US" dirty="0" smtClean="0"/>
              <a:t>We will test these three methods.</a:t>
            </a:r>
          </a:p>
          <a:p>
            <a:r>
              <a:rPr lang="en-US" dirty="0" smtClean="0"/>
              <a:t>If the results will show a superiority for one of the approaches – choose it.</a:t>
            </a:r>
          </a:p>
          <a:p>
            <a:r>
              <a:rPr lang="en-US" dirty="0" smtClean="0"/>
              <a:t>Else – combine them together (average/switch between them in the middle of the game)</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1143000"/>
          </a:xfrm>
        </p:spPr>
        <p:txBody>
          <a:bodyPr>
            <a:normAutofit/>
          </a:bodyPr>
          <a:lstStyle/>
          <a:p>
            <a:pPr algn="ctr"/>
            <a:r>
              <a:rPr lang="en-US" b="1" dirty="0" smtClean="0"/>
              <a:t>Class structure</a:t>
            </a:r>
            <a:endParaRPr lang="en-US" dirty="0"/>
          </a:p>
        </p:txBody>
      </p:sp>
      <p:sp>
        <p:nvSpPr>
          <p:cNvPr id="6" name="Rectangle 5"/>
          <p:cNvSpPr/>
          <p:nvPr/>
        </p:nvSpPr>
        <p:spPr>
          <a:xfrm>
            <a:off x="71406" y="3647265"/>
            <a:ext cx="9001156" cy="3139321"/>
          </a:xfrm>
          <a:prstGeom prst="rect">
            <a:avLst/>
          </a:prstGeom>
        </p:spPr>
        <p:txBody>
          <a:bodyPr wrap="square">
            <a:spAutoFit/>
          </a:bodyPr>
          <a:lstStyle/>
          <a:p>
            <a:r>
              <a:rPr lang="en-US" b="1" dirty="0" smtClean="0">
                <a:solidFill>
                  <a:srgbClr val="7030A0"/>
                </a:solidFill>
              </a:rPr>
              <a:t>public class </a:t>
            </a:r>
            <a:r>
              <a:rPr lang="en-US" b="1" dirty="0" smtClean="0"/>
              <a:t>Advertisers {</a:t>
            </a:r>
          </a:p>
          <a:p>
            <a:r>
              <a:rPr lang="en-US" dirty="0" smtClean="0"/>
              <a:t>  </a:t>
            </a:r>
            <a:r>
              <a:rPr lang="en-US" b="1" dirty="0" smtClean="0">
                <a:solidFill>
                  <a:srgbClr val="7030A0"/>
                </a:solidFill>
              </a:rPr>
              <a:t>public</a:t>
            </a:r>
            <a:r>
              <a:rPr lang="en-US" b="1" dirty="0" smtClean="0"/>
              <a:t> String[7] </a:t>
            </a:r>
            <a:r>
              <a:rPr lang="en-US" b="1" dirty="0" err="1" smtClean="0"/>
              <a:t>advertiserNames</a:t>
            </a:r>
            <a:r>
              <a:rPr lang="en-US" b="1" dirty="0" smtClean="0"/>
              <a:t>;</a:t>
            </a:r>
            <a:r>
              <a:rPr lang="en-US" b="1" dirty="0" smtClean="0">
                <a:solidFill>
                  <a:srgbClr val="00B050"/>
                </a:solidFill>
              </a:rPr>
              <a:t> // 7 other advertiser names</a:t>
            </a:r>
          </a:p>
          <a:p>
            <a:r>
              <a:rPr lang="en-US" dirty="0" smtClean="0"/>
              <a:t>  </a:t>
            </a:r>
            <a:r>
              <a:rPr lang="en-US" b="1" dirty="0" smtClean="0">
                <a:solidFill>
                  <a:srgbClr val="7030A0"/>
                </a:solidFill>
              </a:rPr>
              <a:t>protected</a:t>
            </a:r>
            <a:r>
              <a:rPr lang="en-US" b="1" dirty="0" smtClean="0"/>
              <a:t> Set&lt;</a:t>
            </a:r>
            <a:r>
              <a:rPr lang="en-US" b="1" dirty="0" err="1" smtClean="0"/>
              <a:t>AdvertisersQuery</a:t>
            </a:r>
            <a:r>
              <a:rPr lang="en-US" b="1" dirty="0" smtClean="0"/>
              <a:t>&gt; </a:t>
            </a:r>
            <a:r>
              <a:rPr lang="en-US" b="1" dirty="0" err="1" smtClean="0"/>
              <a:t>querySet</a:t>
            </a:r>
            <a:r>
              <a:rPr lang="en-US" b="1" dirty="0" smtClean="0"/>
              <a:t>;</a:t>
            </a:r>
          </a:p>
          <a:p>
            <a:r>
              <a:rPr lang="en-US" dirty="0" smtClean="0"/>
              <a:t>  </a:t>
            </a:r>
            <a:r>
              <a:rPr lang="en-US" b="1" dirty="0" smtClean="0">
                <a:solidFill>
                  <a:srgbClr val="7030A0"/>
                </a:solidFill>
              </a:rPr>
              <a:t>public</a:t>
            </a:r>
            <a:r>
              <a:rPr lang="en-US" b="1" dirty="0" smtClean="0"/>
              <a:t> Advertisers(</a:t>
            </a:r>
            <a:r>
              <a:rPr lang="en-US" b="1" dirty="0" err="1" smtClean="0"/>
              <a:t>DiamondModeler</a:t>
            </a:r>
            <a:r>
              <a:rPr lang="en-US" b="1" dirty="0" smtClean="0"/>
              <a:t> modeler);</a:t>
            </a:r>
          </a:p>
          <a:p>
            <a:r>
              <a:rPr lang="en-US" dirty="0" smtClean="0"/>
              <a:t>  </a:t>
            </a:r>
            <a:r>
              <a:rPr lang="en-US" b="1" dirty="0" smtClean="0">
                <a:solidFill>
                  <a:srgbClr val="7030A0"/>
                </a:solidFill>
              </a:rPr>
              <a:t>public void </a:t>
            </a:r>
            <a:r>
              <a:rPr lang="en-US" b="1" dirty="0" err="1" smtClean="0"/>
              <a:t>simulationReady</a:t>
            </a:r>
            <a:r>
              <a:rPr lang="en-US" b="1" dirty="0" smtClean="0"/>
              <a:t>();</a:t>
            </a:r>
          </a:p>
          <a:p>
            <a:r>
              <a:rPr lang="en-US" dirty="0" smtClean="0"/>
              <a:t>  </a:t>
            </a:r>
            <a:r>
              <a:rPr lang="en-US" dirty="0" smtClean="0">
                <a:solidFill>
                  <a:srgbClr val="00B050"/>
                </a:solidFill>
              </a:rPr>
              <a:t>// is responsible for finding the next days bids for the other advertisers</a:t>
            </a:r>
          </a:p>
          <a:p>
            <a:r>
              <a:rPr lang="en-US" dirty="0" smtClean="0"/>
              <a:t>  </a:t>
            </a:r>
            <a:r>
              <a:rPr lang="en-US" b="1" dirty="0" smtClean="0">
                <a:solidFill>
                  <a:srgbClr val="7030A0"/>
                </a:solidFill>
              </a:rPr>
              <a:t>public void </a:t>
            </a:r>
            <a:r>
              <a:rPr lang="en-US" b="1" dirty="0" smtClean="0"/>
              <a:t>model();</a:t>
            </a:r>
          </a:p>
          <a:p>
            <a:r>
              <a:rPr lang="en-US" dirty="0" smtClean="0">
                <a:solidFill>
                  <a:srgbClr val="00B050"/>
                </a:solidFill>
              </a:rPr>
              <a:t>  // after model is called, you can find out the bid of each advertiser for each query using this</a:t>
            </a:r>
          </a:p>
          <a:p>
            <a:r>
              <a:rPr lang="en-US" dirty="0" smtClean="0">
                <a:solidFill>
                  <a:srgbClr val="7030A0"/>
                </a:solidFill>
              </a:rPr>
              <a:t>  </a:t>
            </a:r>
            <a:r>
              <a:rPr lang="en-US" b="1" dirty="0" smtClean="0">
                <a:solidFill>
                  <a:srgbClr val="7030A0"/>
                </a:solidFill>
              </a:rPr>
              <a:t>public double </a:t>
            </a:r>
            <a:r>
              <a:rPr lang="en-US" b="1" dirty="0" err="1" smtClean="0"/>
              <a:t>getAdvertisersModeledBid</a:t>
            </a:r>
            <a:r>
              <a:rPr lang="en-US" b="1" dirty="0" smtClean="0"/>
              <a:t>(Query </a:t>
            </a:r>
            <a:r>
              <a:rPr lang="en-US" b="1" dirty="0" err="1" smtClean="0"/>
              <a:t>query</a:t>
            </a:r>
            <a:r>
              <a:rPr lang="en-US" b="1" dirty="0" smtClean="0"/>
              <a:t>, String </a:t>
            </a:r>
            <a:r>
              <a:rPr lang="en-US" b="1" dirty="0" err="1" smtClean="0"/>
              <a:t>advertiserName</a:t>
            </a:r>
            <a:r>
              <a:rPr lang="en-US" b="1" dirty="0" smtClean="0"/>
              <a:t>);</a:t>
            </a:r>
          </a:p>
          <a:p>
            <a:r>
              <a:rPr lang="en-US" dirty="0" smtClean="0"/>
              <a:t>}</a:t>
            </a:r>
            <a:endParaRPr lang="he-IL" dirty="0"/>
          </a:p>
        </p:txBody>
      </p:sp>
      <p:sp>
        <p:nvSpPr>
          <p:cNvPr id="7" name="Rectangle 6"/>
          <p:cNvSpPr/>
          <p:nvPr/>
        </p:nvSpPr>
        <p:spPr>
          <a:xfrm>
            <a:off x="214282" y="1643050"/>
            <a:ext cx="8643998" cy="2031325"/>
          </a:xfrm>
          <a:prstGeom prst="rect">
            <a:avLst/>
          </a:prstGeom>
        </p:spPr>
        <p:txBody>
          <a:bodyPr wrap="square">
            <a:spAutoFit/>
          </a:bodyPr>
          <a:lstStyle/>
          <a:p>
            <a:r>
              <a:rPr lang="en-US" b="1" dirty="0" smtClean="0">
                <a:solidFill>
                  <a:srgbClr val="7030A0"/>
                </a:solidFill>
              </a:rPr>
              <a:t>public class </a:t>
            </a:r>
            <a:r>
              <a:rPr lang="en-US" b="1" dirty="0" err="1" smtClean="0"/>
              <a:t>AdvertisersQuery</a:t>
            </a:r>
            <a:r>
              <a:rPr lang="en-US" b="1" dirty="0" smtClean="0"/>
              <a:t> {</a:t>
            </a:r>
          </a:p>
          <a:p>
            <a:r>
              <a:rPr lang="en-US" b="1" dirty="0" smtClean="0">
                <a:solidFill>
                  <a:srgbClr val="7030A0"/>
                </a:solidFill>
              </a:rPr>
              <a:t>double</a:t>
            </a:r>
            <a:r>
              <a:rPr lang="en-US" b="1" dirty="0" smtClean="0"/>
              <a:t> bid[7];</a:t>
            </a:r>
          </a:p>
          <a:p>
            <a:r>
              <a:rPr lang="en-US" b="1" dirty="0" smtClean="0">
                <a:solidFill>
                  <a:srgbClr val="7030A0"/>
                </a:solidFill>
              </a:rPr>
              <a:t>public</a:t>
            </a:r>
            <a:r>
              <a:rPr lang="en-US" b="1" dirty="0" smtClean="0"/>
              <a:t> </a:t>
            </a:r>
            <a:r>
              <a:rPr lang="en-US" b="1" dirty="0" err="1" smtClean="0"/>
              <a:t>AdvertisersQuery</a:t>
            </a:r>
            <a:r>
              <a:rPr lang="en-US" b="1" dirty="0" smtClean="0"/>
              <a:t>();</a:t>
            </a:r>
          </a:p>
          <a:p>
            <a:r>
              <a:rPr lang="en-US" b="1" dirty="0" smtClean="0">
                <a:solidFill>
                  <a:srgbClr val="7030A0"/>
                </a:solidFill>
              </a:rPr>
              <a:t>public void </a:t>
            </a:r>
            <a:r>
              <a:rPr lang="en-US" b="1" dirty="0" err="1" smtClean="0"/>
              <a:t>setQuery</a:t>
            </a:r>
            <a:r>
              <a:rPr lang="en-US" b="1" dirty="0" smtClean="0"/>
              <a:t>(Query </a:t>
            </a:r>
            <a:r>
              <a:rPr lang="en-US" b="1" dirty="0" err="1" smtClean="0"/>
              <a:t>query</a:t>
            </a:r>
            <a:r>
              <a:rPr lang="en-US" b="1" dirty="0" smtClean="0"/>
              <a:t>);</a:t>
            </a:r>
          </a:p>
          <a:p>
            <a:r>
              <a:rPr lang="en-US" dirty="0" smtClean="0">
                <a:solidFill>
                  <a:srgbClr val="00B050"/>
                </a:solidFill>
              </a:rPr>
              <a:t>// get bid by id (id corresponds to an advertiser) for this query</a:t>
            </a:r>
          </a:p>
          <a:p>
            <a:r>
              <a:rPr lang="en-US" b="1" dirty="0" smtClean="0">
                <a:solidFill>
                  <a:srgbClr val="7030A0"/>
                </a:solidFill>
              </a:rPr>
              <a:t>public double </a:t>
            </a:r>
            <a:r>
              <a:rPr lang="en-US" b="1" dirty="0" err="1" smtClean="0"/>
              <a:t>getBid</a:t>
            </a:r>
            <a:r>
              <a:rPr lang="en-US" b="1" dirty="0" smtClean="0"/>
              <a:t>(</a:t>
            </a:r>
            <a:r>
              <a:rPr lang="en-US" b="1" dirty="0" err="1" smtClean="0"/>
              <a:t>int</a:t>
            </a:r>
            <a:r>
              <a:rPr lang="en-US" b="1" dirty="0" smtClean="0"/>
              <a:t> id);</a:t>
            </a:r>
          </a:p>
          <a:p>
            <a:r>
              <a:rPr lang="en-US" dirty="0" smtClean="0"/>
              <a:t>}</a:t>
            </a:r>
            <a:endParaRPr lang="he-IL"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interface </a:t>
            </a:r>
            <a:r>
              <a:rPr lang="en-US" dirty="0" err="1" smtClean="0"/>
              <a:t>IHMMEstimator</a:t>
            </a:r>
            <a:r>
              <a:rPr lang="en-US" dirty="0" smtClean="0"/>
              <a:t>:</a:t>
            </a:r>
          </a:p>
          <a:p>
            <a:pPr lvl="1"/>
            <a:r>
              <a:rPr lang="en-US" dirty="0" smtClean="0">
                <a:solidFill>
                  <a:srgbClr val="FF0000"/>
                </a:solidFill>
              </a:rPr>
              <a:t>// this is the main function . It will check the different algorithms of the 1</a:t>
            </a:r>
            <a:r>
              <a:rPr lang="en-US" baseline="30000" dirty="0" smtClean="0">
                <a:solidFill>
                  <a:srgbClr val="FF0000"/>
                </a:solidFill>
              </a:rPr>
              <a:t>st</a:t>
            </a:r>
            <a:r>
              <a:rPr lang="en-US" dirty="0" smtClean="0">
                <a:solidFill>
                  <a:srgbClr val="FF0000"/>
                </a:solidFill>
              </a:rPr>
              <a:t> approach and return the best result</a:t>
            </a:r>
            <a:br>
              <a:rPr lang="en-US" dirty="0" smtClean="0">
                <a:solidFill>
                  <a:srgbClr val="FF0000"/>
                </a:solidFill>
              </a:rPr>
            </a:br>
            <a:r>
              <a:rPr lang="en-US" dirty="0" smtClean="0">
                <a:solidFill>
                  <a:srgbClr val="FF0000"/>
                </a:solidFill>
              </a:rPr>
              <a:t>Distribution </a:t>
            </a:r>
            <a:r>
              <a:rPr lang="en-US" dirty="0" err="1" smtClean="0"/>
              <a:t>getPopulationEstimation</a:t>
            </a:r>
            <a:r>
              <a:rPr lang="en-US" dirty="0" smtClean="0"/>
              <a:t>(</a:t>
            </a:r>
            <a:r>
              <a:rPr lang="en-US" dirty="0" err="1" smtClean="0"/>
              <a:t>HiddenMarkovModel</a:t>
            </a:r>
            <a:r>
              <a:rPr lang="en-US" dirty="0" smtClean="0"/>
              <a:t> hmm, Impressions observed, Distribution yesterday, </a:t>
            </a:r>
            <a:r>
              <a:rPr lang="en-US" dirty="0" err="1" smtClean="0"/>
              <a:t>int</a:t>
            </a:r>
            <a:r>
              <a:rPr lang="en-US" dirty="0" smtClean="0"/>
              <a:t> day)</a:t>
            </a:r>
          </a:p>
          <a:p>
            <a:pPr lvl="1"/>
            <a:r>
              <a:rPr lang="en-US" dirty="0" smtClean="0">
                <a:solidFill>
                  <a:srgbClr val="FF0000"/>
                </a:solidFill>
              </a:rPr>
              <a:t>//these are the different algorithms</a:t>
            </a:r>
          </a:p>
          <a:p>
            <a:pPr lvl="1"/>
            <a:r>
              <a:rPr lang="en-US" dirty="0" err="1" smtClean="0"/>
              <a:t>ParticleSet</a:t>
            </a:r>
            <a:r>
              <a:rPr lang="en-US" dirty="0" smtClean="0"/>
              <a:t> filter(</a:t>
            </a:r>
            <a:r>
              <a:rPr lang="en-US" dirty="0" err="1" smtClean="0"/>
              <a:t>HiddenMarkovModel</a:t>
            </a:r>
            <a:r>
              <a:rPr lang="en-US" dirty="0" smtClean="0"/>
              <a:t> hmm, Impressions perception, Randomizer r)</a:t>
            </a:r>
          </a:p>
          <a:p>
            <a:pPr lvl="1"/>
            <a:r>
              <a:rPr lang="en-US" dirty="0" err="1" smtClean="0"/>
              <a:t>ParticleSet</a:t>
            </a:r>
            <a:r>
              <a:rPr lang="en-US" dirty="0" smtClean="0"/>
              <a:t> </a:t>
            </a:r>
            <a:r>
              <a:rPr lang="en-US" dirty="0" err="1" smtClean="0"/>
              <a:t>KalmanFilter</a:t>
            </a:r>
            <a:r>
              <a:rPr lang="en-US" dirty="0" smtClean="0"/>
              <a:t>(</a:t>
            </a:r>
            <a:r>
              <a:rPr lang="en-US" dirty="0" err="1" smtClean="0"/>
              <a:t>HiddenMarkovModel</a:t>
            </a:r>
            <a:r>
              <a:rPr lang="en-US" dirty="0" smtClean="0"/>
              <a:t> hmm, Impressions perception)</a:t>
            </a:r>
          </a:p>
          <a:p>
            <a:pPr lvl="2"/>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564</TotalTime>
  <Words>1358</Words>
  <Application>Microsoft Office PowerPoint</Application>
  <PresentationFormat>On-screen Show (4:3)</PresentationFormat>
  <Paragraphs>145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Agent Diamond</vt:lpstr>
      <vt:lpstr> Modeler</vt:lpstr>
      <vt:lpstr> Modeler - Modeling the other advertisers</vt:lpstr>
      <vt:lpstr> Modeler - Modeling the other advertisers</vt:lpstr>
      <vt:lpstr>Modeler – estimating the impressions</vt:lpstr>
      <vt:lpstr>Modeler – impressions cont.</vt:lpstr>
      <vt:lpstr>Testing for the best result</vt:lpstr>
      <vt:lpstr>Class structure</vt:lpstr>
      <vt:lpstr>Cont.</vt:lpstr>
      <vt:lpstr>Estimator</vt:lpstr>
      <vt:lpstr>Weighted average</vt:lpstr>
      <vt:lpstr>Time series estimations</vt:lpstr>
      <vt:lpstr>Class Structure</vt:lpstr>
      <vt:lpstr>optimizer</vt:lpstr>
      <vt:lpstr>optimizer</vt:lpstr>
      <vt:lpstr>Single day problem</vt:lpstr>
      <vt:lpstr>Preferable implementation: Dynamic Greedy PMCKP (2)</vt:lpstr>
      <vt:lpstr>Multi day</vt:lpstr>
      <vt:lpstr>Optional heuristics:</vt:lpstr>
      <vt:lpstr>Class structure</vt:lpstr>
      <vt:lpstr>References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המטמוניסטים</dc:title>
  <dc:creator>Adam Fox</dc:creator>
  <cp:lastModifiedBy>Adam Fox</cp:lastModifiedBy>
  <cp:revision>206</cp:revision>
  <dcterms:created xsi:type="dcterms:W3CDTF">2010-12-25T11:10:07Z</dcterms:created>
  <dcterms:modified xsi:type="dcterms:W3CDTF">2011-01-19T08:37:18Z</dcterms:modified>
</cp:coreProperties>
</file>