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notesSlides/notesSlide94.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99.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notesSlides/notesSlide100.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3"/>
  </p:notesMasterIdLst>
  <p:sldIdLst>
    <p:sldId id="256" r:id="rId2"/>
    <p:sldId id="257" r:id="rId3"/>
    <p:sldId id="260" r:id="rId4"/>
    <p:sldId id="259" r:id="rId5"/>
    <p:sldId id="262" r:id="rId6"/>
    <p:sldId id="261" r:id="rId7"/>
    <p:sldId id="263" r:id="rId8"/>
    <p:sldId id="264" r:id="rId9"/>
    <p:sldId id="265" r:id="rId10"/>
    <p:sldId id="266" r:id="rId11"/>
    <p:sldId id="267" r:id="rId12"/>
    <p:sldId id="268" r:id="rId13"/>
    <p:sldId id="283" r:id="rId14"/>
    <p:sldId id="269" r:id="rId15"/>
    <p:sldId id="270" r:id="rId16"/>
    <p:sldId id="271" r:id="rId17"/>
    <p:sldId id="273" r:id="rId18"/>
    <p:sldId id="274" r:id="rId19"/>
    <p:sldId id="275" r:id="rId20"/>
    <p:sldId id="276" r:id="rId21"/>
    <p:sldId id="277" r:id="rId22"/>
    <p:sldId id="281" r:id="rId23"/>
    <p:sldId id="282" r:id="rId24"/>
    <p:sldId id="284" r:id="rId25"/>
    <p:sldId id="285" r:id="rId26"/>
    <p:sldId id="286" r:id="rId27"/>
    <p:sldId id="289" r:id="rId28"/>
    <p:sldId id="287" r:id="rId29"/>
    <p:sldId id="288" r:id="rId30"/>
    <p:sldId id="290" r:id="rId31"/>
    <p:sldId id="291" r:id="rId32"/>
    <p:sldId id="292" r:id="rId33"/>
    <p:sldId id="293" r:id="rId34"/>
    <p:sldId id="303" r:id="rId35"/>
    <p:sldId id="294" r:id="rId36"/>
    <p:sldId id="296" r:id="rId37"/>
    <p:sldId id="297" r:id="rId38"/>
    <p:sldId id="299" r:id="rId39"/>
    <p:sldId id="300" r:id="rId40"/>
    <p:sldId id="302" r:id="rId41"/>
    <p:sldId id="298" r:id="rId42"/>
    <p:sldId id="301"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63" r:id="rId74"/>
    <p:sldId id="335" r:id="rId75"/>
    <p:sldId id="336" r:id="rId76"/>
    <p:sldId id="337" r:id="rId77"/>
    <p:sldId id="338" r:id="rId78"/>
    <p:sldId id="339"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 id="355" r:id="rId95"/>
    <p:sldId id="356" r:id="rId96"/>
    <p:sldId id="357" r:id="rId97"/>
    <p:sldId id="358" r:id="rId98"/>
    <p:sldId id="359" r:id="rId99"/>
    <p:sldId id="360" r:id="rId100"/>
    <p:sldId id="361" r:id="rId101"/>
    <p:sldId id="362" r:id="rId10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441" autoAdjust="0"/>
    <p:restoredTop sz="86559" autoAdjust="0"/>
  </p:normalViewPr>
  <p:slideViewPr>
    <p:cSldViewPr>
      <p:cViewPr varScale="1">
        <p:scale>
          <a:sx n="63" d="100"/>
          <a:sy n="63" d="100"/>
        </p:scale>
        <p:origin x="-16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1.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1.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3.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1.w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9.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1.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wmf"/></Relationships>
</file>

<file path=ppt/drawings/_rels/vmlDrawing52.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wmf"/></Relationships>
</file>

<file path=ppt/drawings/_rels/vmlDrawing53.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wmf"/></Relationships>
</file>

<file path=ppt/drawings/_rels/vmlDrawing5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wmf"/></Relationships>
</file>

<file path=ppt/drawings/_rels/vmlDrawing55.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wmf"/></Relationships>
</file>

<file path=ppt/drawings/_rels/vmlDrawing5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wmf"/></Relationships>
</file>

<file path=ppt/drawings/_rels/vmlDrawing5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19.wmf"/><Relationship Id="rId1" Type="http://schemas.openxmlformats.org/officeDocument/2006/relationships/image" Target="../media/image1.wmf"/><Relationship Id="rId4" Type="http://schemas.openxmlformats.org/officeDocument/2006/relationships/image" Target="../media/image22.wmf"/></Relationships>
</file>

<file path=ppt/drawings/_rels/vmlDrawing5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9.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0.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1.wmf"/></Relationships>
</file>

<file path=ppt/drawings/_rels/vmlDrawing6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4.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1.wmf"/></Relationships>
</file>

<file path=ppt/drawings/_rels/vmlDrawing6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9.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4.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1.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drawings/_rels/vmlDrawing7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A121A22-F5C8-4DCE-9B1C-CB9F6580036D}" type="datetimeFigureOut">
              <a:rPr lang="he-IL" smtClean="0"/>
              <a:pPr/>
              <a:t>א'/אייר/תשע"ג</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EBEC2C3-706D-412D-BC33-BFB9E75017D2}"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en-US" dirty="0" smtClean="0"/>
              <a:t>*comment*</a:t>
            </a:r>
          </a:p>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1</a:t>
            </a:fld>
            <a:endParaRPr lang="he-I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he-IL" dirty="0" smtClean="0"/>
              <a:t>לצייר גרף</a:t>
            </a:r>
            <a:r>
              <a:rPr lang="he-IL" baseline="0" dirty="0" smtClean="0"/>
              <a:t> ולהראות דוגמה ל-</a:t>
            </a:r>
            <a:r>
              <a:rPr lang="en-US" baseline="0" dirty="0" smtClean="0"/>
              <a:t>minimum mean cycle</a:t>
            </a:r>
            <a:r>
              <a:rPr lang="he-IL" baseline="0" dirty="0" smtClean="0"/>
              <a:t>.</a:t>
            </a:r>
            <a:r>
              <a:rPr lang="en-US" dirty="0" smtClean="0"/>
              <a:t> </a:t>
            </a:r>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10</a:t>
            </a:fld>
            <a:endParaRPr lang="he-IL"/>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100</a:t>
            </a:fld>
            <a:endParaRPr lang="he-IL"/>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101</a:t>
            </a:fld>
            <a:endParaRPr lang="he-I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11</a:t>
            </a:fld>
            <a:endParaRPr lang="he-I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12</a:t>
            </a:fld>
            <a:endParaRPr lang="he-I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13</a:t>
            </a:fld>
            <a:endParaRPr lang="he-I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14</a:t>
            </a:fld>
            <a:endParaRPr lang="he-I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15</a:t>
            </a:fld>
            <a:endParaRPr lang="he-I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16</a:t>
            </a:fld>
            <a:endParaRPr lang="he-I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17</a:t>
            </a:fld>
            <a:endParaRPr lang="he-I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18</a:t>
            </a:fld>
            <a:endParaRPr lang="he-I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19</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en-US" dirty="0" smtClean="0"/>
              <a:t>C</a:t>
            </a:r>
            <a:r>
              <a:rPr lang="en-US" noProof="0" dirty="0" err="1" smtClean="0"/>
              <a:t>ycle</a:t>
            </a:r>
            <a:r>
              <a:rPr lang="en-US" baseline="0" noProof="0" dirty="0" smtClean="0"/>
              <a:t> Canceling</a:t>
            </a:r>
            <a:r>
              <a:rPr lang="he-IL" baseline="0" noProof="0" dirty="0" smtClean="0"/>
              <a:t> – חיפוש מעגלים שליליים (שסכום מחירי קשתותיהם שליליות) וזריקתם מהגרף, עד שכל המעגלים אי-שליליים.</a:t>
            </a:r>
            <a:endParaRPr lang="en-US" baseline="0" noProof="0" dirty="0" smtClean="0"/>
          </a:p>
          <a:p>
            <a:endParaRPr lang="en-US" baseline="0" noProof="0" dirty="0" smtClean="0"/>
          </a:p>
          <a:p>
            <a:r>
              <a:rPr lang="en-US" baseline="0" noProof="0" dirty="0" smtClean="0"/>
              <a:t>Successive Shortest Path</a:t>
            </a:r>
            <a:r>
              <a:rPr lang="he-IL" baseline="0" noProof="0" dirty="0" smtClean="0"/>
              <a:t> – שליחת זרימות </a:t>
            </a:r>
            <a:r>
              <a:rPr lang="he-IL" baseline="0" noProof="0" dirty="0" err="1" smtClean="0"/>
              <a:t>מקדקדים</a:t>
            </a:r>
            <a:r>
              <a:rPr lang="he-IL" baseline="0" noProof="0" dirty="0" smtClean="0"/>
              <a:t> בעלי </a:t>
            </a:r>
            <a:r>
              <a:rPr lang="en-US" baseline="0" noProof="0" dirty="0" smtClean="0"/>
              <a:t>supply</a:t>
            </a:r>
            <a:r>
              <a:rPr lang="he-IL" baseline="0" noProof="0" dirty="0" smtClean="0"/>
              <a:t> (חיובי) </a:t>
            </a:r>
            <a:r>
              <a:rPr lang="he-IL" baseline="0" noProof="0" dirty="0" err="1" smtClean="0"/>
              <a:t>לקדקדים</a:t>
            </a:r>
            <a:r>
              <a:rPr lang="he-IL" baseline="0" noProof="0" dirty="0" smtClean="0"/>
              <a:t> בעלי </a:t>
            </a:r>
            <a:r>
              <a:rPr lang="en-US" baseline="0" noProof="0" dirty="0" smtClean="0"/>
              <a:t>demand</a:t>
            </a:r>
            <a:r>
              <a:rPr lang="he-IL" baseline="0" noProof="0" dirty="0" smtClean="0"/>
              <a:t> (</a:t>
            </a:r>
            <a:r>
              <a:rPr lang="en-US" baseline="0" noProof="0" dirty="0" smtClean="0"/>
              <a:t>supply</a:t>
            </a:r>
            <a:r>
              <a:rPr lang="he-IL" baseline="0" noProof="0" dirty="0" smtClean="0"/>
              <a:t> שלילי) עד </a:t>
            </a:r>
            <a:r>
              <a:rPr lang="he-IL" baseline="0" noProof="0" dirty="0" err="1" smtClean="0"/>
              <a:t>שהכל</a:t>
            </a:r>
            <a:r>
              <a:rPr lang="he-IL" baseline="0" noProof="0" dirty="0" smtClean="0"/>
              <a:t> מתאזן. בכל פעם מוצאים מסלול קצר ביותר </a:t>
            </a:r>
            <a:r>
              <a:rPr lang="he-IL" baseline="0" noProof="0" dirty="0" err="1" smtClean="0"/>
              <a:t>מקדקד</a:t>
            </a:r>
            <a:r>
              <a:rPr lang="he-IL" baseline="0" noProof="0" dirty="0" smtClean="0"/>
              <a:t> </a:t>
            </a:r>
            <a:r>
              <a:rPr lang="en-US" baseline="0" noProof="0" dirty="0" smtClean="0"/>
              <a:t>supply</a:t>
            </a:r>
            <a:r>
              <a:rPr lang="he-IL" baseline="0" noProof="0" dirty="0" smtClean="0"/>
              <a:t> </a:t>
            </a:r>
            <a:r>
              <a:rPr lang="he-IL" baseline="0" noProof="0" dirty="0" err="1" smtClean="0"/>
              <a:t>לקדקד</a:t>
            </a:r>
            <a:r>
              <a:rPr lang="he-IL" baseline="0" noProof="0" dirty="0" smtClean="0"/>
              <a:t> </a:t>
            </a:r>
            <a:r>
              <a:rPr lang="en-US" baseline="0" noProof="0" dirty="0" smtClean="0"/>
              <a:t>demand</a:t>
            </a:r>
            <a:r>
              <a:rPr lang="he-IL" baseline="0" noProof="0" dirty="0" smtClean="0"/>
              <a:t> ושולחים בהתאם.</a:t>
            </a:r>
          </a:p>
          <a:p>
            <a:endParaRPr lang="he-IL" baseline="0" noProof="0" dirty="0" smtClean="0"/>
          </a:p>
          <a:p>
            <a:r>
              <a:rPr lang="en-US" baseline="0" noProof="0" dirty="0" smtClean="0"/>
              <a:t>Primal-Dual</a:t>
            </a:r>
            <a:r>
              <a:rPr lang="he-IL" baseline="0" noProof="0" dirty="0" smtClean="0"/>
              <a:t> – דומה ל</a:t>
            </a:r>
            <a:r>
              <a:rPr lang="en-US" baseline="0" noProof="0" dirty="0" smtClean="0"/>
              <a:t>shortest path</a:t>
            </a:r>
            <a:r>
              <a:rPr lang="he-IL" baseline="0" noProof="0" dirty="0" smtClean="0"/>
              <a:t>, רק שהפעם מזרימים ממספר </a:t>
            </a:r>
            <a:r>
              <a:rPr lang="he-IL" baseline="0" noProof="0" dirty="0" err="1" smtClean="0"/>
              <a:t>קדקדי</a:t>
            </a:r>
            <a:r>
              <a:rPr lang="he-IL" baseline="0" noProof="0" dirty="0" smtClean="0"/>
              <a:t> </a:t>
            </a:r>
            <a:r>
              <a:rPr lang="en-US" baseline="0" noProof="0" dirty="0" smtClean="0"/>
              <a:t>supply</a:t>
            </a:r>
            <a:r>
              <a:rPr lang="he-IL" baseline="0" noProof="0" dirty="0" smtClean="0"/>
              <a:t> למספר </a:t>
            </a:r>
            <a:r>
              <a:rPr lang="he-IL" baseline="0" noProof="0" dirty="0" err="1" smtClean="0"/>
              <a:t>קדקדי</a:t>
            </a:r>
            <a:r>
              <a:rPr lang="he-IL" baseline="0" noProof="0" dirty="0" smtClean="0"/>
              <a:t> </a:t>
            </a:r>
            <a:r>
              <a:rPr lang="en-US" baseline="0" noProof="0" dirty="0" smtClean="0"/>
              <a:t>demand</a:t>
            </a:r>
            <a:r>
              <a:rPr lang="he-IL" baseline="0" noProof="0" dirty="0" smtClean="0"/>
              <a:t> במקביל בעזרת פתרון בעיית זרימה </a:t>
            </a:r>
            <a:r>
              <a:rPr lang="he-IL" baseline="0" noProof="0" dirty="0" err="1" smtClean="0"/>
              <a:t>מקסימלית</a:t>
            </a:r>
            <a:r>
              <a:rPr lang="he-IL" baseline="0" noProof="0" dirty="0" smtClean="0"/>
              <a:t>.</a:t>
            </a:r>
          </a:p>
          <a:p>
            <a:endParaRPr lang="he-IL" baseline="0" noProof="0" dirty="0" smtClean="0"/>
          </a:p>
          <a:p>
            <a:r>
              <a:rPr lang="en-US" baseline="0" noProof="0" dirty="0" smtClean="0"/>
              <a:t>Out-of-Kilter</a:t>
            </a:r>
            <a:r>
              <a:rPr lang="he-IL" baseline="0" noProof="0" dirty="0" smtClean="0"/>
              <a:t> – נותנים מדד </a:t>
            </a:r>
            <a:r>
              <a:rPr lang="en-US" baseline="0" noProof="0" dirty="0" smtClean="0"/>
              <a:t>kilter</a:t>
            </a:r>
            <a:r>
              <a:rPr lang="he-IL" baseline="0" noProof="0" dirty="0" smtClean="0"/>
              <a:t> לכל צלע שאומר כמה היא רחוקה </a:t>
            </a:r>
            <a:r>
              <a:rPr lang="he-IL" baseline="0" noProof="0" dirty="0" err="1" smtClean="0"/>
              <a:t>מאופטימליות</a:t>
            </a:r>
            <a:r>
              <a:rPr lang="he-IL" baseline="0" noProof="0" dirty="0" smtClean="0"/>
              <a:t> באיזשהו מובן, וכל הזמן מנסים לשפר.</a:t>
            </a:r>
          </a:p>
          <a:p>
            <a:endParaRPr lang="he-IL" baseline="0" noProof="0" dirty="0" smtClean="0"/>
          </a:p>
          <a:p>
            <a:endParaRPr lang="he-IL" baseline="0" noProof="0" dirty="0" smtClean="0"/>
          </a:p>
          <a:p>
            <a:endParaRPr lang="he-IL" baseline="0" noProof="0" dirty="0" smtClean="0"/>
          </a:p>
          <a:p>
            <a:endParaRPr lang="en-US" dirty="0" smtClean="0"/>
          </a:p>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2</a:t>
            </a:fld>
            <a:endParaRPr lang="he-I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20</a:t>
            </a:fld>
            <a:endParaRPr lang="he-I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21</a:t>
            </a:fld>
            <a:endParaRPr lang="he-I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22</a:t>
            </a:fld>
            <a:endParaRPr lang="he-I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23</a:t>
            </a:fld>
            <a:endParaRPr lang="he-I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24</a:t>
            </a:fld>
            <a:endParaRPr lang="he-I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25</a:t>
            </a:fld>
            <a:endParaRPr lang="he-I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26</a:t>
            </a:fld>
            <a:endParaRPr lang="he-I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27</a:t>
            </a:fld>
            <a:endParaRPr lang="he-I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28</a:t>
            </a:fld>
            <a:endParaRPr lang="he-I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29</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baseline="0" noProof="0" dirty="0" smtClean="0"/>
          </a:p>
          <a:p>
            <a:endParaRPr lang="he-IL" baseline="0" noProof="0" dirty="0" smtClean="0"/>
          </a:p>
          <a:p>
            <a:endParaRPr lang="he-IL" baseline="0" noProof="0" dirty="0" smtClean="0"/>
          </a:p>
          <a:p>
            <a:endParaRPr lang="en-US" dirty="0" smtClean="0"/>
          </a:p>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3</a:t>
            </a:fld>
            <a:endParaRPr lang="he-I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30</a:t>
            </a:fld>
            <a:endParaRPr lang="he-I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31</a:t>
            </a:fld>
            <a:endParaRPr lang="he-I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32</a:t>
            </a:fld>
            <a:endParaRPr lang="he-I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33</a:t>
            </a:fld>
            <a:endParaRPr lang="he-I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34</a:t>
            </a:fld>
            <a:endParaRPr lang="he-I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35</a:t>
            </a:fld>
            <a:endParaRPr lang="he-I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36</a:t>
            </a:fld>
            <a:endParaRPr lang="he-I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37</a:t>
            </a:fld>
            <a:endParaRPr lang="he-IL"/>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38</a:t>
            </a:fld>
            <a:endParaRPr lang="he-IL"/>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39</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en-US" baseline="0" noProof="0" dirty="0" smtClean="0"/>
              <a:t>Capacity Scaling</a:t>
            </a:r>
            <a:r>
              <a:rPr lang="he-IL" baseline="0" noProof="0" dirty="0" smtClean="0"/>
              <a:t> – בשלב הדלתא, נבצע: </a:t>
            </a:r>
          </a:p>
          <a:p>
            <a:pPr marL="228600" indent="-228600">
              <a:buAutoNum type="arabicPeriod"/>
            </a:pPr>
            <a:r>
              <a:rPr lang="he-IL" baseline="0" noProof="0" dirty="0" smtClean="0"/>
              <a:t>נמלא את כל הקשתות ברשת השיורית בעלות </a:t>
            </a:r>
            <a:r>
              <a:rPr lang="en-US" baseline="0" noProof="0" dirty="0" smtClean="0"/>
              <a:t>reduced cost</a:t>
            </a:r>
            <a:r>
              <a:rPr lang="he-IL" baseline="0" noProof="0" dirty="0" smtClean="0"/>
              <a:t> שלילי</a:t>
            </a:r>
          </a:p>
          <a:p>
            <a:pPr marL="228600" indent="-228600">
              <a:buAutoNum type="arabicPeriod"/>
            </a:pPr>
            <a:r>
              <a:rPr lang="he-IL" baseline="0" noProof="0" dirty="0" smtClean="0"/>
              <a:t>שלב התיקון – נזרים זרימות </a:t>
            </a:r>
            <a:r>
              <a:rPr lang="he-IL" baseline="0" noProof="0" dirty="0" err="1" smtClean="0"/>
              <a:t>מקדקדי</a:t>
            </a:r>
            <a:r>
              <a:rPr lang="he-IL" baseline="0" noProof="0" dirty="0" smtClean="0"/>
              <a:t> עודף </a:t>
            </a:r>
            <a:r>
              <a:rPr lang="he-IL" baseline="0" noProof="0" dirty="0" err="1" smtClean="0"/>
              <a:t>לקדקדי</a:t>
            </a:r>
            <a:r>
              <a:rPr lang="he-IL" baseline="0" noProof="0" dirty="0" smtClean="0"/>
              <a:t> מחסור עד שאין </a:t>
            </a:r>
            <a:r>
              <a:rPr lang="he-IL" baseline="0" noProof="0" dirty="0" err="1" smtClean="0"/>
              <a:t>קדקדים</a:t>
            </a:r>
            <a:r>
              <a:rPr lang="he-IL" baseline="0" noProof="0" dirty="0" smtClean="0"/>
              <a:t> עם עודף או מחסור של יותר מדלתא.</a:t>
            </a:r>
            <a:r>
              <a:rPr lang="en-US" baseline="0" noProof="0" dirty="0" smtClean="0"/>
              <a:t/>
            </a:r>
            <a:br>
              <a:rPr lang="en-US" baseline="0" noProof="0" dirty="0" smtClean="0"/>
            </a:br>
            <a:r>
              <a:rPr lang="he-IL" baseline="0" noProof="0" dirty="0" smtClean="0"/>
              <a:t>הזרימות יהיו בגודל דלתא וכך כל הזרמה תהיה "משמעותית" מספיק.</a:t>
            </a:r>
          </a:p>
          <a:p>
            <a:pPr marL="228600" indent="-228600">
              <a:buAutoNum type="arabicPeriod"/>
            </a:pPr>
            <a:endParaRPr lang="he-IL" baseline="0" noProof="0" dirty="0" smtClean="0"/>
          </a:p>
          <a:p>
            <a:pPr marL="228600" indent="-228600">
              <a:buNone/>
            </a:pPr>
            <a:r>
              <a:rPr lang="en-US" baseline="0" noProof="0" dirty="0" smtClean="0"/>
              <a:t>Cost Scaling</a:t>
            </a:r>
            <a:r>
              <a:rPr lang="he-IL" baseline="0" noProof="0" dirty="0" smtClean="0"/>
              <a:t> – בשלב </a:t>
            </a:r>
            <a:r>
              <a:rPr lang="he-IL" baseline="0" noProof="0" dirty="0" err="1" smtClean="0"/>
              <a:t>האפסילון</a:t>
            </a:r>
            <a:r>
              <a:rPr lang="he-IL" baseline="0" noProof="0" dirty="0" smtClean="0"/>
              <a:t> נדאג לכך שהזרימה תהיה אפסילון-</a:t>
            </a:r>
            <a:r>
              <a:rPr lang="he-IL" baseline="0" noProof="0" dirty="0" err="1" smtClean="0"/>
              <a:t>אופטימלית</a:t>
            </a:r>
            <a:r>
              <a:rPr lang="he-IL" baseline="0" noProof="0" dirty="0" smtClean="0"/>
              <a:t>, כלומר בכל קשת ברשת השיורית,</a:t>
            </a:r>
          </a:p>
          <a:p>
            <a:pPr marL="228600" indent="-228600">
              <a:buNone/>
            </a:pPr>
            <a:r>
              <a:rPr lang="he-IL" baseline="0" noProof="0" dirty="0" smtClean="0"/>
              <a:t>ה-</a:t>
            </a:r>
            <a:r>
              <a:rPr lang="en-US" baseline="0" noProof="0" dirty="0" smtClean="0"/>
              <a:t>reduced cost</a:t>
            </a:r>
            <a:r>
              <a:rPr lang="he-IL" baseline="0" noProof="0" dirty="0" smtClean="0"/>
              <a:t> הוא לפחות מינוס אפסילון. את התיקונים בשלב </a:t>
            </a:r>
            <a:r>
              <a:rPr lang="he-IL" baseline="0" noProof="0" dirty="0" err="1" smtClean="0"/>
              <a:t>האפסילון</a:t>
            </a:r>
            <a:r>
              <a:rPr lang="he-IL" baseline="0" noProof="0" dirty="0" smtClean="0"/>
              <a:t> נבצע בשני צעדים:</a:t>
            </a:r>
          </a:p>
          <a:p>
            <a:pPr marL="228600" indent="-228600">
              <a:buAutoNum type="arabicPeriod"/>
            </a:pPr>
            <a:r>
              <a:rPr lang="he-IL" baseline="0" noProof="0" dirty="0" smtClean="0"/>
              <a:t>נמלא את כל הקשתות עם </a:t>
            </a:r>
            <a:r>
              <a:rPr lang="en-US" baseline="0" noProof="0" dirty="0" smtClean="0"/>
              <a:t>reduced cost</a:t>
            </a:r>
            <a:r>
              <a:rPr lang="he-IL" baseline="0" noProof="0" dirty="0" smtClean="0"/>
              <a:t> שלילי בזרימה. מקבלים </a:t>
            </a:r>
            <a:r>
              <a:rPr lang="he-IL" baseline="0" noProof="0" dirty="0" err="1" smtClean="0"/>
              <a:t>פסאודוזרימה</a:t>
            </a:r>
            <a:r>
              <a:rPr lang="he-IL" baseline="0" noProof="0" dirty="0" smtClean="0"/>
              <a:t> </a:t>
            </a:r>
            <a:r>
              <a:rPr lang="he-IL" baseline="0" noProof="0" dirty="0" err="1" smtClean="0"/>
              <a:t>אופטימלית</a:t>
            </a:r>
            <a:r>
              <a:rPr lang="he-IL" baseline="0" noProof="0" dirty="0" smtClean="0"/>
              <a:t> במובן של </a:t>
            </a:r>
            <a:r>
              <a:rPr lang="en-US" baseline="0" noProof="0" dirty="0" smtClean="0"/>
              <a:t>reduced cost</a:t>
            </a:r>
            <a:r>
              <a:rPr lang="he-IL" baseline="0" noProof="0" dirty="0" smtClean="0"/>
              <a:t>.</a:t>
            </a:r>
          </a:p>
          <a:p>
            <a:pPr marL="228600" indent="-228600">
              <a:buAutoNum type="arabicPeriod"/>
            </a:pPr>
            <a:r>
              <a:rPr lang="he-IL" baseline="0" noProof="0" dirty="0" smtClean="0"/>
              <a:t>נבצע פעולות </a:t>
            </a:r>
            <a:r>
              <a:rPr lang="en-US" baseline="0" noProof="0" dirty="0" smtClean="0"/>
              <a:t>push/</a:t>
            </a:r>
            <a:r>
              <a:rPr lang="en-US" baseline="0" noProof="0" dirty="0" err="1" smtClean="0"/>
              <a:t>relabel</a:t>
            </a:r>
            <a:r>
              <a:rPr lang="he-IL" baseline="0" noProof="0" dirty="0" smtClean="0"/>
              <a:t> – כל עוד יש </a:t>
            </a:r>
            <a:r>
              <a:rPr lang="he-IL" baseline="0" noProof="0" dirty="0" err="1" smtClean="0"/>
              <a:t>קדקד</a:t>
            </a:r>
            <a:r>
              <a:rPr lang="he-IL" baseline="0" noProof="0" dirty="0" smtClean="0"/>
              <a:t> פעיל (שעוד צריך להוציא ממנו זרימה), או שמבצעים </a:t>
            </a:r>
            <a:r>
              <a:rPr lang="en-US" baseline="0" noProof="0" dirty="0" smtClean="0"/>
              <a:t>push</a:t>
            </a:r>
            <a:r>
              <a:rPr lang="he-IL" baseline="0" noProof="0" dirty="0" smtClean="0"/>
              <a:t> – שולחים זרימה על קשת שיוצאת </a:t>
            </a:r>
            <a:r>
              <a:rPr lang="he-IL" baseline="0" noProof="0" dirty="0" err="1" smtClean="0"/>
              <a:t>מקדקד</a:t>
            </a:r>
            <a:r>
              <a:rPr lang="he-IL" baseline="0" noProof="0" dirty="0" smtClean="0"/>
              <a:t> זה</a:t>
            </a:r>
            <a:r>
              <a:rPr lang="en-US" baseline="0" noProof="0" dirty="0" smtClean="0"/>
              <a:t/>
            </a:r>
            <a:br>
              <a:rPr lang="en-US" baseline="0" noProof="0" dirty="0" smtClean="0"/>
            </a:br>
            <a:r>
              <a:rPr lang="he-IL" baseline="0" noProof="0" dirty="0" smtClean="0"/>
              <a:t>ויש לה </a:t>
            </a:r>
            <a:r>
              <a:rPr lang="en-US" baseline="0" noProof="0" dirty="0" smtClean="0"/>
              <a:t>reduced cost</a:t>
            </a:r>
            <a:r>
              <a:rPr lang="he-IL" baseline="0" noProof="0" dirty="0" smtClean="0"/>
              <a:t> שלילי, או שמבצעים </a:t>
            </a:r>
            <a:r>
              <a:rPr lang="en-US" baseline="0" noProof="0" dirty="0" err="1" smtClean="0"/>
              <a:t>relabel</a:t>
            </a:r>
            <a:r>
              <a:rPr lang="he-IL" baseline="0" noProof="0" dirty="0" smtClean="0"/>
              <a:t> – מעלים את הפוטנציאל של </a:t>
            </a:r>
            <a:r>
              <a:rPr lang="he-IL" baseline="0" noProof="0" dirty="0" err="1" smtClean="0"/>
              <a:t>הקדקד</a:t>
            </a:r>
            <a:r>
              <a:rPr lang="he-IL" baseline="0" noProof="0" dirty="0" smtClean="0"/>
              <a:t> וכך ה-</a:t>
            </a:r>
            <a:r>
              <a:rPr lang="en-US" baseline="0" noProof="0" dirty="0" smtClean="0"/>
              <a:t>reduced costs</a:t>
            </a:r>
            <a:r>
              <a:rPr lang="he-IL" baseline="0" noProof="0" dirty="0" smtClean="0"/>
              <a:t> מסביבו קטנים.</a:t>
            </a:r>
          </a:p>
          <a:p>
            <a:pPr marL="228600" indent="-228600">
              <a:buAutoNum type="arabicPeriod"/>
            </a:pPr>
            <a:endParaRPr lang="he-IL" baseline="0" noProof="0" dirty="0" smtClean="0"/>
          </a:p>
          <a:p>
            <a:pPr marL="228600" indent="-228600">
              <a:buNone/>
            </a:pPr>
            <a:r>
              <a:rPr lang="en-US" baseline="0" noProof="0" dirty="0" smtClean="0"/>
              <a:t>Double Scaling</a:t>
            </a:r>
            <a:r>
              <a:rPr lang="he-IL" baseline="0" noProof="0" dirty="0" smtClean="0"/>
              <a:t> – דומה ל-</a:t>
            </a:r>
            <a:r>
              <a:rPr lang="en-US" baseline="0" noProof="0" dirty="0" smtClean="0"/>
              <a:t>Cost Scaling</a:t>
            </a:r>
            <a:r>
              <a:rPr lang="he-IL" baseline="0" noProof="0" dirty="0" smtClean="0"/>
              <a:t>, אבל משפר אותו על ידי בחירת הזרימות בכל </a:t>
            </a:r>
            <a:r>
              <a:rPr lang="he-IL" baseline="0" noProof="0" dirty="0" err="1" smtClean="0"/>
              <a:t>איטרציה</a:t>
            </a:r>
            <a:r>
              <a:rPr lang="he-IL" baseline="0" noProof="0" dirty="0" smtClean="0"/>
              <a:t> בעזרת </a:t>
            </a:r>
            <a:r>
              <a:rPr lang="en-US" baseline="0" noProof="0" dirty="0" smtClean="0"/>
              <a:t>Capacity Scaling</a:t>
            </a:r>
            <a:r>
              <a:rPr lang="he-IL" baseline="0" noProof="0" dirty="0" smtClean="0"/>
              <a:t>.</a:t>
            </a:r>
          </a:p>
          <a:p>
            <a:pPr marL="228600" indent="-228600">
              <a:buNone/>
            </a:pPr>
            <a:endParaRPr lang="he-IL" baseline="0" noProof="0" dirty="0" smtClean="0"/>
          </a:p>
          <a:p>
            <a:endParaRPr lang="he-IL" baseline="0" noProof="0" dirty="0" smtClean="0"/>
          </a:p>
          <a:p>
            <a:endParaRPr lang="he-IL" baseline="0" noProof="0" dirty="0" smtClean="0"/>
          </a:p>
          <a:p>
            <a:endParaRPr lang="he-IL" baseline="0" noProof="0" dirty="0" smtClean="0"/>
          </a:p>
          <a:p>
            <a:endParaRPr lang="en-US" dirty="0" smtClean="0"/>
          </a:p>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4</a:t>
            </a:fld>
            <a:endParaRPr lang="he-IL"/>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40</a:t>
            </a:fld>
            <a:endParaRPr lang="he-IL"/>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41</a:t>
            </a:fld>
            <a:endParaRPr lang="he-IL"/>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42</a:t>
            </a:fld>
            <a:endParaRPr lang="he-IL"/>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43</a:t>
            </a:fld>
            <a:endParaRPr lang="he-IL"/>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44</a:t>
            </a:fld>
            <a:endParaRPr lang="he-IL"/>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45</a:t>
            </a:fld>
            <a:endParaRPr lang="he-IL"/>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46</a:t>
            </a:fld>
            <a:endParaRPr lang="he-IL"/>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47</a:t>
            </a:fld>
            <a:endParaRPr lang="he-IL"/>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48</a:t>
            </a:fld>
            <a:endParaRPr lang="he-IL"/>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49</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5</a:t>
            </a:fld>
            <a:endParaRPr lang="he-IL"/>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50</a:t>
            </a:fld>
            <a:endParaRPr lang="he-IL"/>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51</a:t>
            </a:fld>
            <a:endParaRPr lang="he-IL"/>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52</a:t>
            </a:fld>
            <a:endParaRPr lang="he-IL"/>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53</a:t>
            </a:fld>
            <a:endParaRPr lang="he-IL"/>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54</a:t>
            </a:fld>
            <a:endParaRPr lang="he-IL"/>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55</a:t>
            </a:fld>
            <a:endParaRPr lang="he-IL"/>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56</a:t>
            </a:fld>
            <a:endParaRPr lang="he-IL"/>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57</a:t>
            </a:fld>
            <a:endParaRPr lang="he-IL"/>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58</a:t>
            </a:fld>
            <a:endParaRPr lang="he-IL"/>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59</a:t>
            </a:fld>
            <a:endParaRPr 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6</a:t>
            </a:fld>
            <a:endParaRPr lang="he-IL"/>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60</a:t>
            </a:fld>
            <a:endParaRPr lang="he-IL"/>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61</a:t>
            </a:fld>
            <a:endParaRPr lang="he-IL"/>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62</a:t>
            </a:fld>
            <a:endParaRPr lang="he-IL"/>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63</a:t>
            </a:fld>
            <a:endParaRPr lang="he-IL"/>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64</a:t>
            </a:fld>
            <a:endParaRPr lang="he-IL"/>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65</a:t>
            </a:fld>
            <a:endParaRPr lang="he-IL"/>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66</a:t>
            </a:fld>
            <a:endParaRPr lang="he-IL"/>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67</a:t>
            </a:fld>
            <a:endParaRPr lang="he-IL"/>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68</a:t>
            </a:fld>
            <a:endParaRPr lang="he-IL"/>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69</a:t>
            </a:fld>
            <a:endParaRPr lang="he-I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7</a:t>
            </a:fld>
            <a:endParaRPr lang="he-IL"/>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70</a:t>
            </a:fld>
            <a:endParaRPr lang="he-IL"/>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71</a:t>
            </a:fld>
            <a:endParaRPr lang="he-IL"/>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72</a:t>
            </a:fld>
            <a:endParaRPr lang="he-IL"/>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73</a:t>
            </a:fld>
            <a:endParaRPr lang="he-IL"/>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74</a:t>
            </a:fld>
            <a:endParaRPr lang="he-IL"/>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75</a:t>
            </a:fld>
            <a:endParaRPr lang="he-IL"/>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76</a:t>
            </a:fld>
            <a:endParaRPr lang="he-IL"/>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77</a:t>
            </a:fld>
            <a:endParaRPr lang="he-IL"/>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78</a:t>
            </a:fld>
            <a:endParaRPr lang="he-IL"/>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79</a:t>
            </a:fld>
            <a:endParaRPr lang="he-I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8</a:t>
            </a:fld>
            <a:endParaRPr lang="he-IL"/>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80</a:t>
            </a:fld>
            <a:endParaRPr lang="he-IL"/>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81</a:t>
            </a:fld>
            <a:endParaRPr lang="he-IL"/>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82</a:t>
            </a:fld>
            <a:endParaRPr lang="he-IL"/>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83</a:t>
            </a:fld>
            <a:endParaRPr lang="he-IL"/>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84</a:t>
            </a:fld>
            <a:endParaRPr lang="he-IL"/>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85</a:t>
            </a:fld>
            <a:endParaRPr lang="he-IL"/>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86</a:t>
            </a:fld>
            <a:endParaRPr lang="he-IL"/>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87</a:t>
            </a:fld>
            <a:endParaRPr lang="he-IL"/>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88</a:t>
            </a:fld>
            <a:endParaRPr lang="he-IL"/>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89</a:t>
            </a:fld>
            <a:endParaRPr lang="he-I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9</a:t>
            </a:fld>
            <a:endParaRPr lang="he-IL"/>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90</a:t>
            </a:fld>
            <a:endParaRPr lang="he-IL"/>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91</a:t>
            </a:fld>
            <a:endParaRPr lang="he-IL"/>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92</a:t>
            </a:fld>
            <a:endParaRPr lang="he-IL"/>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93</a:t>
            </a:fld>
            <a:endParaRPr lang="he-IL"/>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94</a:t>
            </a:fld>
            <a:endParaRPr lang="he-IL"/>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95</a:t>
            </a:fld>
            <a:endParaRPr lang="he-IL"/>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96</a:t>
            </a:fld>
            <a:endParaRPr lang="he-IL"/>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97</a:t>
            </a:fld>
            <a:endParaRPr lang="he-IL"/>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98</a:t>
            </a:fld>
            <a:endParaRPr lang="he-IL"/>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EBEC2C3-706D-412D-BC33-BFB9E75017D2}" type="slidenum">
              <a:rPr lang="he-IL" smtClean="0"/>
              <a:pPr/>
              <a:t>99</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780EA2C2-2C44-4D62-B175-39BA10983B96}" type="datetime2">
              <a:rPr lang="en-US" smtClean="0"/>
              <a:pPr/>
              <a:t>Thursday, April 11, 2013</a:t>
            </a:fld>
            <a:endParaRPr lang="he-IL"/>
          </a:p>
        </p:txBody>
      </p:sp>
      <p:sp>
        <p:nvSpPr>
          <p:cNvPr id="5" name="מציין מיקום של כותרת תחתונה 4"/>
          <p:cNvSpPr>
            <a:spLocks noGrp="1"/>
          </p:cNvSpPr>
          <p:nvPr>
            <p:ph type="ftr" sz="quarter" idx="11"/>
          </p:nvPr>
        </p:nvSpPr>
        <p:spPr/>
        <p:txBody>
          <a:bodyPr/>
          <a:lstStyle/>
          <a:p>
            <a:r>
              <a:rPr lang="en-US" smtClean="0"/>
              <a:t>Minimum Cost Flow - Strongly Polynomial Algorithms</a:t>
            </a:r>
            <a:endParaRPr lang="he-IL"/>
          </a:p>
        </p:txBody>
      </p:sp>
      <p:sp>
        <p:nvSpPr>
          <p:cNvPr id="6" name="מציין מיקום של מספר שקופית 5"/>
          <p:cNvSpPr>
            <a:spLocks noGrp="1"/>
          </p:cNvSpPr>
          <p:nvPr>
            <p:ph type="sldNum" sz="quarter" idx="12"/>
          </p:nvPr>
        </p:nvSpPr>
        <p:spPr/>
        <p:txBody>
          <a:bodyPr/>
          <a:lstStyle/>
          <a:p>
            <a:fld id="{E2E139F5-CEB9-4D9C-AF9A-1812DBF3C3B1}"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E7E05EB-4015-405C-8D48-21E5562F21E9}" type="datetime2">
              <a:rPr lang="en-US" smtClean="0"/>
              <a:pPr/>
              <a:t>Thursday, April 11, 2013</a:t>
            </a:fld>
            <a:endParaRPr lang="he-IL"/>
          </a:p>
        </p:txBody>
      </p:sp>
      <p:sp>
        <p:nvSpPr>
          <p:cNvPr id="5" name="מציין מיקום של כותרת תחתונה 4"/>
          <p:cNvSpPr>
            <a:spLocks noGrp="1"/>
          </p:cNvSpPr>
          <p:nvPr>
            <p:ph type="ftr" sz="quarter" idx="11"/>
          </p:nvPr>
        </p:nvSpPr>
        <p:spPr/>
        <p:txBody>
          <a:bodyPr/>
          <a:lstStyle/>
          <a:p>
            <a:r>
              <a:rPr lang="en-US" smtClean="0"/>
              <a:t>Minimum Cost Flow - Strongly Polynomial Algorithms</a:t>
            </a:r>
            <a:endParaRPr lang="he-IL"/>
          </a:p>
        </p:txBody>
      </p:sp>
      <p:sp>
        <p:nvSpPr>
          <p:cNvPr id="6" name="מציין מיקום של מספר שקופית 5"/>
          <p:cNvSpPr>
            <a:spLocks noGrp="1"/>
          </p:cNvSpPr>
          <p:nvPr>
            <p:ph type="sldNum" sz="quarter" idx="12"/>
          </p:nvPr>
        </p:nvSpPr>
        <p:spPr/>
        <p:txBody>
          <a:bodyPr/>
          <a:lstStyle/>
          <a:p>
            <a:fld id="{E2E139F5-CEB9-4D9C-AF9A-1812DBF3C3B1}"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9BEA6CB-F02F-4310-A039-9FB488551825}" type="datetime2">
              <a:rPr lang="en-US" smtClean="0"/>
              <a:pPr/>
              <a:t>Thursday, April 11, 2013</a:t>
            </a:fld>
            <a:endParaRPr lang="he-IL"/>
          </a:p>
        </p:txBody>
      </p:sp>
      <p:sp>
        <p:nvSpPr>
          <p:cNvPr id="5" name="מציין מיקום של כותרת תחתונה 4"/>
          <p:cNvSpPr>
            <a:spLocks noGrp="1"/>
          </p:cNvSpPr>
          <p:nvPr>
            <p:ph type="ftr" sz="quarter" idx="11"/>
          </p:nvPr>
        </p:nvSpPr>
        <p:spPr/>
        <p:txBody>
          <a:bodyPr/>
          <a:lstStyle/>
          <a:p>
            <a:r>
              <a:rPr lang="en-US" smtClean="0"/>
              <a:t>Minimum Cost Flow - Strongly Polynomial Algorithms</a:t>
            </a:r>
            <a:endParaRPr lang="he-IL"/>
          </a:p>
        </p:txBody>
      </p:sp>
      <p:sp>
        <p:nvSpPr>
          <p:cNvPr id="6" name="מציין מיקום של מספר שקופית 5"/>
          <p:cNvSpPr>
            <a:spLocks noGrp="1"/>
          </p:cNvSpPr>
          <p:nvPr>
            <p:ph type="sldNum" sz="quarter" idx="12"/>
          </p:nvPr>
        </p:nvSpPr>
        <p:spPr/>
        <p:txBody>
          <a:bodyPr/>
          <a:lstStyle/>
          <a:p>
            <a:fld id="{E2E139F5-CEB9-4D9C-AF9A-1812DBF3C3B1}"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0D74D04-9D73-404E-ACF6-0B96A1BCDFCA}" type="datetime2">
              <a:rPr lang="en-US" smtClean="0"/>
              <a:pPr/>
              <a:t>Thursday, April 11, 2013</a:t>
            </a:fld>
            <a:endParaRPr lang="he-IL"/>
          </a:p>
        </p:txBody>
      </p:sp>
      <p:sp>
        <p:nvSpPr>
          <p:cNvPr id="5" name="מציין מיקום של כותרת תחתונה 4"/>
          <p:cNvSpPr>
            <a:spLocks noGrp="1"/>
          </p:cNvSpPr>
          <p:nvPr>
            <p:ph type="ftr" sz="quarter" idx="11"/>
          </p:nvPr>
        </p:nvSpPr>
        <p:spPr/>
        <p:txBody>
          <a:bodyPr/>
          <a:lstStyle/>
          <a:p>
            <a:r>
              <a:rPr lang="en-US" smtClean="0"/>
              <a:t>Minimum Cost Flow - Strongly Polynomial Algorithms</a:t>
            </a:r>
            <a:endParaRPr lang="he-IL"/>
          </a:p>
        </p:txBody>
      </p:sp>
      <p:sp>
        <p:nvSpPr>
          <p:cNvPr id="6" name="מציין מיקום של מספר שקופית 5"/>
          <p:cNvSpPr>
            <a:spLocks noGrp="1"/>
          </p:cNvSpPr>
          <p:nvPr>
            <p:ph type="sldNum" sz="quarter" idx="12"/>
          </p:nvPr>
        </p:nvSpPr>
        <p:spPr/>
        <p:txBody>
          <a:bodyPr/>
          <a:lstStyle/>
          <a:p>
            <a:fld id="{E2E139F5-CEB9-4D9C-AF9A-1812DBF3C3B1}"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9131351-01A1-4699-BFDA-7BF13155979B}" type="datetime2">
              <a:rPr lang="en-US" smtClean="0"/>
              <a:pPr/>
              <a:t>Thursday, April 11, 2013</a:t>
            </a:fld>
            <a:endParaRPr lang="he-IL"/>
          </a:p>
        </p:txBody>
      </p:sp>
      <p:sp>
        <p:nvSpPr>
          <p:cNvPr id="5" name="מציין מיקום של כותרת תחתונה 4"/>
          <p:cNvSpPr>
            <a:spLocks noGrp="1"/>
          </p:cNvSpPr>
          <p:nvPr>
            <p:ph type="ftr" sz="quarter" idx="11"/>
          </p:nvPr>
        </p:nvSpPr>
        <p:spPr/>
        <p:txBody>
          <a:bodyPr/>
          <a:lstStyle/>
          <a:p>
            <a:r>
              <a:rPr lang="en-US" smtClean="0"/>
              <a:t>Minimum Cost Flow - Strongly Polynomial Algorithms</a:t>
            </a:r>
            <a:endParaRPr lang="he-IL"/>
          </a:p>
        </p:txBody>
      </p:sp>
      <p:sp>
        <p:nvSpPr>
          <p:cNvPr id="6" name="מציין מיקום של מספר שקופית 5"/>
          <p:cNvSpPr>
            <a:spLocks noGrp="1"/>
          </p:cNvSpPr>
          <p:nvPr>
            <p:ph type="sldNum" sz="quarter" idx="12"/>
          </p:nvPr>
        </p:nvSpPr>
        <p:spPr/>
        <p:txBody>
          <a:bodyPr/>
          <a:lstStyle/>
          <a:p>
            <a:fld id="{E2E139F5-CEB9-4D9C-AF9A-1812DBF3C3B1}"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C55E129E-5B67-4EBF-892B-895BD8CF3A23}" type="datetime2">
              <a:rPr lang="en-US" smtClean="0"/>
              <a:pPr/>
              <a:t>Thursday, April 11, 2013</a:t>
            </a:fld>
            <a:endParaRPr lang="he-IL"/>
          </a:p>
        </p:txBody>
      </p:sp>
      <p:sp>
        <p:nvSpPr>
          <p:cNvPr id="6" name="מציין מיקום של כותרת תחתונה 5"/>
          <p:cNvSpPr>
            <a:spLocks noGrp="1"/>
          </p:cNvSpPr>
          <p:nvPr>
            <p:ph type="ftr" sz="quarter" idx="11"/>
          </p:nvPr>
        </p:nvSpPr>
        <p:spPr/>
        <p:txBody>
          <a:bodyPr/>
          <a:lstStyle/>
          <a:p>
            <a:r>
              <a:rPr lang="en-US" smtClean="0"/>
              <a:t>Minimum Cost Flow - Strongly Polynomial Algorithms</a:t>
            </a:r>
            <a:endParaRPr lang="he-IL"/>
          </a:p>
        </p:txBody>
      </p:sp>
      <p:sp>
        <p:nvSpPr>
          <p:cNvPr id="7" name="מציין מיקום של מספר שקופית 6"/>
          <p:cNvSpPr>
            <a:spLocks noGrp="1"/>
          </p:cNvSpPr>
          <p:nvPr>
            <p:ph type="sldNum" sz="quarter" idx="12"/>
          </p:nvPr>
        </p:nvSpPr>
        <p:spPr/>
        <p:txBody>
          <a:bodyPr/>
          <a:lstStyle/>
          <a:p>
            <a:fld id="{E2E139F5-CEB9-4D9C-AF9A-1812DBF3C3B1}"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71F74FE7-DABC-4C8E-A59A-0B319FA66284}" type="datetime2">
              <a:rPr lang="en-US" smtClean="0"/>
              <a:pPr/>
              <a:t>Thursday, April 11, 2013</a:t>
            </a:fld>
            <a:endParaRPr lang="he-IL"/>
          </a:p>
        </p:txBody>
      </p:sp>
      <p:sp>
        <p:nvSpPr>
          <p:cNvPr id="8" name="מציין מיקום של כותרת תחתונה 7"/>
          <p:cNvSpPr>
            <a:spLocks noGrp="1"/>
          </p:cNvSpPr>
          <p:nvPr>
            <p:ph type="ftr" sz="quarter" idx="11"/>
          </p:nvPr>
        </p:nvSpPr>
        <p:spPr/>
        <p:txBody>
          <a:bodyPr/>
          <a:lstStyle/>
          <a:p>
            <a:r>
              <a:rPr lang="en-US" smtClean="0"/>
              <a:t>Minimum Cost Flow - Strongly Polynomial Algorithms</a:t>
            </a:r>
            <a:endParaRPr lang="he-IL"/>
          </a:p>
        </p:txBody>
      </p:sp>
      <p:sp>
        <p:nvSpPr>
          <p:cNvPr id="9" name="מציין מיקום של מספר שקופית 8"/>
          <p:cNvSpPr>
            <a:spLocks noGrp="1"/>
          </p:cNvSpPr>
          <p:nvPr>
            <p:ph type="sldNum" sz="quarter" idx="12"/>
          </p:nvPr>
        </p:nvSpPr>
        <p:spPr/>
        <p:txBody>
          <a:bodyPr/>
          <a:lstStyle/>
          <a:p>
            <a:fld id="{E2E139F5-CEB9-4D9C-AF9A-1812DBF3C3B1}"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A4940C07-41A9-4B3A-86D5-024C98F6172A}" type="datetime2">
              <a:rPr lang="en-US" smtClean="0"/>
              <a:pPr/>
              <a:t>Thursday, April 11, 2013</a:t>
            </a:fld>
            <a:endParaRPr lang="he-IL"/>
          </a:p>
        </p:txBody>
      </p:sp>
      <p:sp>
        <p:nvSpPr>
          <p:cNvPr id="4" name="מציין מיקום של כותרת תחתונה 3"/>
          <p:cNvSpPr>
            <a:spLocks noGrp="1"/>
          </p:cNvSpPr>
          <p:nvPr>
            <p:ph type="ftr" sz="quarter" idx="11"/>
          </p:nvPr>
        </p:nvSpPr>
        <p:spPr/>
        <p:txBody>
          <a:bodyPr/>
          <a:lstStyle/>
          <a:p>
            <a:r>
              <a:rPr lang="en-US" smtClean="0"/>
              <a:t>Minimum Cost Flow - Strongly Polynomial Algorithms</a:t>
            </a:r>
            <a:endParaRPr lang="he-IL"/>
          </a:p>
        </p:txBody>
      </p:sp>
      <p:sp>
        <p:nvSpPr>
          <p:cNvPr id="5" name="מציין מיקום של מספר שקופית 4"/>
          <p:cNvSpPr>
            <a:spLocks noGrp="1"/>
          </p:cNvSpPr>
          <p:nvPr>
            <p:ph type="sldNum" sz="quarter" idx="12"/>
          </p:nvPr>
        </p:nvSpPr>
        <p:spPr/>
        <p:txBody>
          <a:bodyPr/>
          <a:lstStyle/>
          <a:p>
            <a:fld id="{E2E139F5-CEB9-4D9C-AF9A-1812DBF3C3B1}"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2A4A14B-A9D6-4EB8-8C17-8BC772B986D4}" type="datetime2">
              <a:rPr lang="en-US" smtClean="0"/>
              <a:pPr/>
              <a:t>Thursday, April 11, 2013</a:t>
            </a:fld>
            <a:endParaRPr lang="he-IL"/>
          </a:p>
        </p:txBody>
      </p:sp>
      <p:sp>
        <p:nvSpPr>
          <p:cNvPr id="3" name="מציין מיקום של כותרת תחתונה 2"/>
          <p:cNvSpPr>
            <a:spLocks noGrp="1"/>
          </p:cNvSpPr>
          <p:nvPr>
            <p:ph type="ftr" sz="quarter" idx="11"/>
          </p:nvPr>
        </p:nvSpPr>
        <p:spPr/>
        <p:txBody>
          <a:bodyPr/>
          <a:lstStyle/>
          <a:p>
            <a:r>
              <a:rPr lang="en-US" smtClean="0"/>
              <a:t>Minimum Cost Flow - Strongly Polynomial Algorithms</a:t>
            </a:r>
            <a:endParaRPr lang="he-IL"/>
          </a:p>
        </p:txBody>
      </p:sp>
      <p:sp>
        <p:nvSpPr>
          <p:cNvPr id="4" name="מציין מיקום של מספר שקופית 3"/>
          <p:cNvSpPr>
            <a:spLocks noGrp="1"/>
          </p:cNvSpPr>
          <p:nvPr>
            <p:ph type="sldNum" sz="quarter" idx="12"/>
          </p:nvPr>
        </p:nvSpPr>
        <p:spPr/>
        <p:txBody>
          <a:bodyPr/>
          <a:lstStyle/>
          <a:p>
            <a:fld id="{E2E139F5-CEB9-4D9C-AF9A-1812DBF3C3B1}"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6966ACD-F5E0-4A69-B9D8-21FAE2EF65EB}" type="datetime2">
              <a:rPr lang="en-US" smtClean="0"/>
              <a:pPr/>
              <a:t>Thursday, April 11, 2013</a:t>
            </a:fld>
            <a:endParaRPr lang="he-IL"/>
          </a:p>
        </p:txBody>
      </p:sp>
      <p:sp>
        <p:nvSpPr>
          <p:cNvPr id="6" name="מציין מיקום של כותרת תחתונה 5"/>
          <p:cNvSpPr>
            <a:spLocks noGrp="1"/>
          </p:cNvSpPr>
          <p:nvPr>
            <p:ph type="ftr" sz="quarter" idx="11"/>
          </p:nvPr>
        </p:nvSpPr>
        <p:spPr/>
        <p:txBody>
          <a:bodyPr/>
          <a:lstStyle/>
          <a:p>
            <a:r>
              <a:rPr lang="en-US" smtClean="0"/>
              <a:t>Minimum Cost Flow - Strongly Polynomial Algorithms</a:t>
            </a:r>
            <a:endParaRPr lang="he-IL"/>
          </a:p>
        </p:txBody>
      </p:sp>
      <p:sp>
        <p:nvSpPr>
          <p:cNvPr id="7" name="מציין מיקום של מספר שקופית 6"/>
          <p:cNvSpPr>
            <a:spLocks noGrp="1"/>
          </p:cNvSpPr>
          <p:nvPr>
            <p:ph type="sldNum" sz="quarter" idx="12"/>
          </p:nvPr>
        </p:nvSpPr>
        <p:spPr/>
        <p:txBody>
          <a:bodyPr/>
          <a:lstStyle/>
          <a:p>
            <a:fld id="{E2E139F5-CEB9-4D9C-AF9A-1812DBF3C3B1}"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8A9A53F-4D73-41AE-8234-509C85EE1D32}" type="datetime2">
              <a:rPr lang="en-US" smtClean="0"/>
              <a:pPr/>
              <a:t>Thursday, April 11, 2013</a:t>
            </a:fld>
            <a:endParaRPr lang="he-IL"/>
          </a:p>
        </p:txBody>
      </p:sp>
      <p:sp>
        <p:nvSpPr>
          <p:cNvPr id="6" name="מציין מיקום של כותרת תחתונה 5"/>
          <p:cNvSpPr>
            <a:spLocks noGrp="1"/>
          </p:cNvSpPr>
          <p:nvPr>
            <p:ph type="ftr" sz="quarter" idx="11"/>
          </p:nvPr>
        </p:nvSpPr>
        <p:spPr/>
        <p:txBody>
          <a:bodyPr/>
          <a:lstStyle/>
          <a:p>
            <a:r>
              <a:rPr lang="en-US" smtClean="0"/>
              <a:t>Minimum Cost Flow - Strongly Polynomial Algorithms</a:t>
            </a:r>
            <a:endParaRPr lang="he-IL"/>
          </a:p>
        </p:txBody>
      </p:sp>
      <p:sp>
        <p:nvSpPr>
          <p:cNvPr id="7" name="מציין מיקום של מספר שקופית 6"/>
          <p:cNvSpPr>
            <a:spLocks noGrp="1"/>
          </p:cNvSpPr>
          <p:nvPr>
            <p:ph type="sldNum" sz="quarter" idx="12"/>
          </p:nvPr>
        </p:nvSpPr>
        <p:spPr/>
        <p:txBody>
          <a:bodyPr/>
          <a:lstStyle/>
          <a:p>
            <a:fld id="{E2E139F5-CEB9-4D9C-AF9A-1812DBF3C3B1}"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5FEDB46-CD9C-4965-91F6-11065E40D18F}" type="datetime2">
              <a:rPr lang="en-US" smtClean="0"/>
              <a:pPr/>
              <a:t>Thursday, April 11, 2013</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Minimum Cost Flow - Strongly Polynomial Algorithms</a:t>
            </a:r>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2E139F5-CEB9-4D9C-AF9A-1812DBF3C3B1}"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image" Target="../media/image2.png"/></Relationships>
</file>

<file path=ppt/slides/_rels/slide10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11.vml"/><Relationship Id="rId5" Type="http://schemas.openxmlformats.org/officeDocument/2006/relationships/oleObject" Target="../embeddings/oleObject15.bin"/><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12.vml"/><Relationship Id="rId5" Type="http://schemas.openxmlformats.org/officeDocument/2006/relationships/oleObject" Target="../embeddings/oleObject16.bin"/><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vmlDrawing" Target="../drawings/vmlDrawing13.vml"/><Relationship Id="rId5" Type="http://schemas.openxmlformats.org/officeDocument/2006/relationships/oleObject" Target="../embeddings/oleObject17.bin"/><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14.vml"/><Relationship Id="rId5" Type="http://schemas.openxmlformats.org/officeDocument/2006/relationships/oleObject" Target="../embeddings/oleObject18.bin"/><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vmlDrawing" Target="../drawings/vmlDrawing15.vml"/><Relationship Id="rId5" Type="http://schemas.openxmlformats.org/officeDocument/2006/relationships/oleObject" Target="../embeddings/oleObject19.bin"/><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16.vml"/><Relationship Id="rId5" Type="http://schemas.openxmlformats.org/officeDocument/2006/relationships/oleObject" Target="../embeddings/oleObject20.bin"/><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oleObject" Target="../embeddings/oleObject23.bin"/><Relationship Id="rId2" Type="http://schemas.openxmlformats.org/officeDocument/2006/relationships/slideLayout" Target="../slideLayouts/slideLayout1.xml"/><Relationship Id="rId1" Type="http://schemas.openxmlformats.org/officeDocument/2006/relationships/vmlDrawing" Target="../drawings/vmlDrawing17.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vmlDrawing" Target="../drawings/vmlDrawing18.vml"/><Relationship Id="rId5" Type="http://schemas.openxmlformats.org/officeDocument/2006/relationships/oleObject" Target="../embeddings/oleObject24.bin"/><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oleObject" Target="../embeddings/oleObject27.bin"/><Relationship Id="rId2" Type="http://schemas.openxmlformats.org/officeDocument/2006/relationships/slideLayout" Target="../slideLayouts/slideLayout1.xml"/><Relationship Id="rId1" Type="http://schemas.openxmlformats.org/officeDocument/2006/relationships/vmlDrawing" Target="../drawings/vmlDrawing19.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vmlDrawing" Target="../drawings/vmlDrawing20.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vmlDrawing" Target="../drawings/vmlDrawing21.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vmlDrawing" Target="../drawings/vmlDrawing22.vml"/><Relationship Id="rId6" Type="http://schemas.openxmlformats.org/officeDocument/2006/relationships/oleObject" Target="../embeddings/oleObject33.bin"/><Relationship Id="rId5" Type="http://schemas.openxmlformats.org/officeDocument/2006/relationships/oleObject" Target="../embeddings/oleObject32.bin"/><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vmlDrawing" Target="../drawings/vmlDrawing23.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oleObject" Target="../embeddings/oleObject38.bin"/><Relationship Id="rId2" Type="http://schemas.openxmlformats.org/officeDocument/2006/relationships/slideLayout" Target="../slideLayouts/slideLayout1.xml"/><Relationship Id="rId1" Type="http://schemas.openxmlformats.org/officeDocument/2006/relationships/vmlDrawing" Target="../drawings/vmlDrawing24.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25.xml"/><Relationship Id="rId7" Type="http://schemas.openxmlformats.org/officeDocument/2006/relationships/oleObject" Target="../embeddings/oleObject41.bin"/><Relationship Id="rId2" Type="http://schemas.openxmlformats.org/officeDocument/2006/relationships/slideLayout" Target="../slideLayouts/slideLayout1.xml"/><Relationship Id="rId1" Type="http://schemas.openxmlformats.org/officeDocument/2006/relationships/vmlDrawing" Target="../drawings/vmlDrawing25.vml"/><Relationship Id="rId6" Type="http://schemas.openxmlformats.org/officeDocument/2006/relationships/oleObject" Target="../embeddings/oleObject40.bin"/><Relationship Id="rId5" Type="http://schemas.openxmlformats.org/officeDocument/2006/relationships/oleObject" Target="../embeddings/oleObject39.bin"/><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oleObject" Target="../embeddings/oleObject45.bin"/><Relationship Id="rId2" Type="http://schemas.openxmlformats.org/officeDocument/2006/relationships/slideLayout" Target="../slideLayouts/slideLayout1.xml"/><Relationship Id="rId1" Type="http://schemas.openxmlformats.org/officeDocument/2006/relationships/vmlDrawing" Target="../drawings/vmlDrawing26.vml"/><Relationship Id="rId6" Type="http://schemas.openxmlformats.org/officeDocument/2006/relationships/oleObject" Target="../embeddings/oleObject44.bin"/><Relationship Id="rId5" Type="http://schemas.openxmlformats.org/officeDocument/2006/relationships/oleObject" Target="../embeddings/oleObject43.bin"/><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oleObject" Target="../embeddings/oleObject48.bin"/><Relationship Id="rId2" Type="http://schemas.openxmlformats.org/officeDocument/2006/relationships/slideLayout" Target="../slideLayouts/slideLayout1.xml"/><Relationship Id="rId1" Type="http://schemas.openxmlformats.org/officeDocument/2006/relationships/vmlDrawing" Target="../drawings/vmlDrawing27.vml"/><Relationship Id="rId6" Type="http://schemas.openxmlformats.org/officeDocument/2006/relationships/oleObject" Target="../embeddings/oleObject47.bin"/><Relationship Id="rId5" Type="http://schemas.openxmlformats.org/officeDocument/2006/relationships/oleObject" Target="../embeddings/oleObject46.bin"/><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notesSlide" Target="../notesSlides/notesSlide28.xml"/><Relationship Id="rId7" Type="http://schemas.openxmlformats.org/officeDocument/2006/relationships/oleObject" Target="../embeddings/oleObject51.bin"/><Relationship Id="rId2" Type="http://schemas.openxmlformats.org/officeDocument/2006/relationships/slideLayout" Target="../slideLayouts/slideLayout1.xml"/><Relationship Id="rId1" Type="http://schemas.openxmlformats.org/officeDocument/2006/relationships/vmlDrawing" Target="../drawings/vmlDrawing28.vml"/><Relationship Id="rId6" Type="http://schemas.openxmlformats.org/officeDocument/2006/relationships/oleObject" Target="../embeddings/oleObject50.bin"/><Relationship Id="rId5" Type="http://schemas.openxmlformats.org/officeDocument/2006/relationships/oleObject" Target="../embeddings/oleObject49.bin"/><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vmlDrawing" Target="../drawings/vmlDrawing29.vml"/><Relationship Id="rId6" Type="http://schemas.openxmlformats.org/officeDocument/2006/relationships/oleObject" Target="../embeddings/oleObject54.bin"/><Relationship Id="rId5" Type="http://schemas.openxmlformats.org/officeDocument/2006/relationships/oleObject" Target="../embeddings/oleObject53.bin"/><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7" Type="http://schemas.openxmlformats.org/officeDocument/2006/relationships/oleObject" Target="../embeddings/oleObject57.bin"/><Relationship Id="rId2" Type="http://schemas.openxmlformats.org/officeDocument/2006/relationships/slideLayout" Target="../slideLayouts/slideLayout1.xml"/><Relationship Id="rId1" Type="http://schemas.openxmlformats.org/officeDocument/2006/relationships/vmlDrawing" Target="../drawings/vmlDrawing30.vml"/><Relationship Id="rId6" Type="http://schemas.openxmlformats.org/officeDocument/2006/relationships/oleObject" Target="../embeddings/oleObject56.bin"/><Relationship Id="rId5" Type="http://schemas.openxmlformats.org/officeDocument/2006/relationships/oleObject" Target="../embeddings/oleObject55.bin"/><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oleObject" Target="../embeddings/oleObject60.bin"/><Relationship Id="rId2" Type="http://schemas.openxmlformats.org/officeDocument/2006/relationships/slideLayout" Target="../slideLayouts/slideLayout1.xml"/><Relationship Id="rId1" Type="http://schemas.openxmlformats.org/officeDocument/2006/relationships/vmlDrawing" Target="../drawings/vmlDrawing31.vml"/><Relationship Id="rId6" Type="http://schemas.openxmlformats.org/officeDocument/2006/relationships/oleObject" Target="../embeddings/oleObject59.bin"/><Relationship Id="rId5" Type="http://schemas.openxmlformats.org/officeDocument/2006/relationships/oleObject" Target="../embeddings/oleObject58.bin"/><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xml"/><Relationship Id="rId1" Type="http://schemas.openxmlformats.org/officeDocument/2006/relationships/vmlDrawing" Target="../drawings/vmlDrawing32.vml"/><Relationship Id="rId6" Type="http://schemas.openxmlformats.org/officeDocument/2006/relationships/oleObject" Target="../embeddings/oleObject62.bin"/><Relationship Id="rId5" Type="http://schemas.openxmlformats.org/officeDocument/2006/relationships/oleObject" Target="../embeddings/oleObject61.bin"/><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oleObject" Target="../embeddings/oleObject65.bin"/><Relationship Id="rId2" Type="http://schemas.openxmlformats.org/officeDocument/2006/relationships/slideLayout" Target="../slideLayouts/slideLayout1.xml"/><Relationship Id="rId1" Type="http://schemas.openxmlformats.org/officeDocument/2006/relationships/vmlDrawing" Target="../drawings/vmlDrawing33.vml"/><Relationship Id="rId6" Type="http://schemas.openxmlformats.org/officeDocument/2006/relationships/oleObject" Target="../embeddings/oleObject64.bin"/><Relationship Id="rId5" Type="http://schemas.openxmlformats.org/officeDocument/2006/relationships/oleObject" Target="../embeddings/oleObject63.bin"/><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xml"/><Relationship Id="rId1" Type="http://schemas.openxmlformats.org/officeDocument/2006/relationships/vmlDrawing" Target="../drawings/vmlDrawing34.vml"/><Relationship Id="rId5" Type="http://schemas.openxmlformats.org/officeDocument/2006/relationships/oleObject" Target="../embeddings/oleObject66.bin"/><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xml"/><Relationship Id="rId1" Type="http://schemas.openxmlformats.org/officeDocument/2006/relationships/vmlDrawing" Target="../drawings/vmlDrawing35.vml"/><Relationship Id="rId6" Type="http://schemas.openxmlformats.org/officeDocument/2006/relationships/oleObject" Target="../embeddings/oleObject68.bin"/><Relationship Id="rId5" Type="http://schemas.openxmlformats.org/officeDocument/2006/relationships/oleObject" Target="../embeddings/oleObject67.bin"/><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xml"/><Relationship Id="rId1" Type="http://schemas.openxmlformats.org/officeDocument/2006/relationships/vmlDrawing" Target="../drawings/vmlDrawing36.vml"/><Relationship Id="rId6" Type="http://schemas.openxmlformats.org/officeDocument/2006/relationships/oleObject" Target="../embeddings/oleObject70.bin"/><Relationship Id="rId5" Type="http://schemas.openxmlformats.org/officeDocument/2006/relationships/oleObject" Target="../embeddings/oleObject69.bin"/><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xml"/><Relationship Id="rId1" Type="http://schemas.openxmlformats.org/officeDocument/2006/relationships/vmlDrawing" Target="../drawings/vmlDrawing37.vml"/><Relationship Id="rId6" Type="http://schemas.openxmlformats.org/officeDocument/2006/relationships/oleObject" Target="../embeddings/oleObject72.bin"/><Relationship Id="rId5" Type="http://schemas.openxmlformats.org/officeDocument/2006/relationships/oleObject" Target="../embeddings/oleObject71.bin"/><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xml"/><Relationship Id="rId1" Type="http://schemas.openxmlformats.org/officeDocument/2006/relationships/vmlDrawing" Target="../drawings/vmlDrawing38.vml"/><Relationship Id="rId6" Type="http://schemas.openxmlformats.org/officeDocument/2006/relationships/oleObject" Target="../embeddings/oleObject74.bin"/><Relationship Id="rId5" Type="http://schemas.openxmlformats.org/officeDocument/2006/relationships/oleObject" Target="../embeddings/oleObject73.bin"/><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xml"/><Relationship Id="rId1" Type="http://schemas.openxmlformats.org/officeDocument/2006/relationships/vmlDrawing" Target="../drawings/vmlDrawing39.vml"/><Relationship Id="rId6" Type="http://schemas.openxmlformats.org/officeDocument/2006/relationships/oleObject" Target="../embeddings/oleObject76.bin"/><Relationship Id="rId5" Type="http://schemas.openxmlformats.org/officeDocument/2006/relationships/oleObject" Target="../embeddings/oleObject75.bin"/><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4.xml"/><Relationship Id="rId7"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1.xml"/><Relationship Id="rId1" Type="http://schemas.openxmlformats.org/officeDocument/2006/relationships/vmlDrawing" Target="../drawings/vmlDrawing40.vml"/><Relationship Id="rId6" Type="http://schemas.openxmlformats.org/officeDocument/2006/relationships/oleObject" Target="../embeddings/oleObject78.bin"/><Relationship Id="rId5" Type="http://schemas.openxmlformats.org/officeDocument/2006/relationships/oleObject" Target="../embeddings/oleObject77.bin"/><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1.xml"/><Relationship Id="rId1" Type="http://schemas.openxmlformats.org/officeDocument/2006/relationships/vmlDrawing" Target="../drawings/vmlDrawing41.vml"/><Relationship Id="rId6" Type="http://schemas.openxmlformats.org/officeDocument/2006/relationships/oleObject" Target="../embeddings/oleObject80.bin"/><Relationship Id="rId5" Type="http://schemas.openxmlformats.org/officeDocument/2006/relationships/oleObject" Target="../embeddings/oleObject79.bin"/><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xml"/><Relationship Id="rId1" Type="http://schemas.openxmlformats.org/officeDocument/2006/relationships/vmlDrawing" Target="../drawings/vmlDrawing42.vml"/><Relationship Id="rId6" Type="http://schemas.openxmlformats.org/officeDocument/2006/relationships/oleObject" Target="../embeddings/oleObject82.bin"/><Relationship Id="rId5" Type="http://schemas.openxmlformats.org/officeDocument/2006/relationships/oleObject" Target="../embeddings/oleObject81.bin"/><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xml"/><Relationship Id="rId1" Type="http://schemas.openxmlformats.org/officeDocument/2006/relationships/vmlDrawing" Target="../drawings/vmlDrawing43.vml"/><Relationship Id="rId6" Type="http://schemas.openxmlformats.org/officeDocument/2006/relationships/oleObject" Target="../embeddings/oleObject84.bin"/><Relationship Id="rId5" Type="http://schemas.openxmlformats.org/officeDocument/2006/relationships/oleObject" Target="../embeddings/oleObject83.bin"/><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1.xml"/><Relationship Id="rId1" Type="http://schemas.openxmlformats.org/officeDocument/2006/relationships/vmlDrawing" Target="../drawings/vmlDrawing44.vml"/><Relationship Id="rId6" Type="http://schemas.openxmlformats.org/officeDocument/2006/relationships/oleObject" Target="../embeddings/oleObject86.bin"/><Relationship Id="rId5" Type="http://schemas.openxmlformats.org/officeDocument/2006/relationships/oleObject" Target="../embeddings/oleObject85.bin"/><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1.xml"/><Relationship Id="rId1" Type="http://schemas.openxmlformats.org/officeDocument/2006/relationships/vmlDrawing" Target="../drawings/vmlDrawing45.vml"/><Relationship Id="rId6" Type="http://schemas.openxmlformats.org/officeDocument/2006/relationships/oleObject" Target="../embeddings/oleObject88.bin"/><Relationship Id="rId5" Type="http://schemas.openxmlformats.org/officeDocument/2006/relationships/oleObject" Target="../embeddings/oleObject87.bin"/><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1.xml"/><Relationship Id="rId1" Type="http://schemas.openxmlformats.org/officeDocument/2006/relationships/vmlDrawing" Target="../drawings/vmlDrawing46.vml"/><Relationship Id="rId6" Type="http://schemas.openxmlformats.org/officeDocument/2006/relationships/oleObject" Target="../embeddings/oleObject90.bin"/><Relationship Id="rId5" Type="http://schemas.openxmlformats.org/officeDocument/2006/relationships/oleObject" Target="../embeddings/oleObject89.bin"/><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1.xml"/><Relationship Id="rId1" Type="http://schemas.openxmlformats.org/officeDocument/2006/relationships/vmlDrawing" Target="../drawings/vmlDrawing47.vml"/><Relationship Id="rId6" Type="http://schemas.openxmlformats.org/officeDocument/2006/relationships/oleObject" Target="../embeddings/oleObject92.bin"/><Relationship Id="rId5" Type="http://schemas.openxmlformats.org/officeDocument/2006/relationships/oleObject" Target="../embeddings/oleObject91.bin"/><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1.xml"/><Relationship Id="rId1" Type="http://schemas.openxmlformats.org/officeDocument/2006/relationships/vmlDrawing" Target="../drawings/vmlDrawing48.vml"/><Relationship Id="rId6" Type="http://schemas.openxmlformats.org/officeDocument/2006/relationships/oleObject" Target="../embeddings/oleObject94.bin"/><Relationship Id="rId5" Type="http://schemas.openxmlformats.org/officeDocument/2006/relationships/oleObject" Target="../embeddings/oleObject93.bin"/><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1.xml"/><Relationship Id="rId1" Type="http://schemas.openxmlformats.org/officeDocument/2006/relationships/vmlDrawing" Target="../drawings/vmlDrawing49.vml"/><Relationship Id="rId6" Type="http://schemas.openxmlformats.org/officeDocument/2006/relationships/oleObject" Target="../embeddings/oleObject96.bin"/><Relationship Id="rId5" Type="http://schemas.openxmlformats.org/officeDocument/2006/relationships/oleObject" Target="../embeddings/oleObject95.bin"/><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oleObject" Target="../embeddings/oleObject8.bin"/><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1.xml"/><Relationship Id="rId1" Type="http://schemas.openxmlformats.org/officeDocument/2006/relationships/vmlDrawing" Target="../drawings/vmlDrawing50.vml"/><Relationship Id="rId6" Type="http://schemas.openxmlformats.org/officeDocument/2006/relationships/oleObject" Target="../embeddings/oleObject98.bin"/><Relationship Id="rId5" Type="http://schemas.openxmlformats.org/officeDocument/2006/relationships/oleObject" Target="../embeddings/oleObject97.bin"/><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7" Type="http://schemas.openxmlformats.org/officeDocument/2006/relationships/oleObject" Target="../embeddings/oleObject101.bin"/><Relationship Id="rId2" Type="http://schemas.openxmlformats.org/officeDocument/2006/relationships/slideLayout" Target="../slideLayouts/slideLayout1.xml"/><Relationship Id="rId1" Type="http://schemas.openxmlformats.org/officeDocument/2006/relationships/vmlDrawing" Target="../drawings/vmlDrawing51.vml"/><Relationship Id="rId6" Type="http://schemas.openxmlformats.org/officeDocument/2006/relationships/oleObject" Target="../embeddings/oleObject100.bin"/><Relationship Id="rId5" Type="http://schemas.openxmlformats.org/officeDocument/2006/relationships/oleObject" Target="../embeddings/oleObject99.bin"/><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7" Type="http://schemas.openxmlformats.org/officeDocument/2006/relationships/oleObject" Target="../embeddings/oleObject104.bin"/><Relationship Id="rId2" Type="http://schemas.openxmlformats.org/officeDocument/2006/relationships/slideLayout" Target="../slideLayouts/slideLayout1.xml"/><Relationship Id="rId1" Type="http://schemas.openxmlformats.org/officeDocument/2006/relationships/vmlDrawing" Target="../drawings/vmlDrawing52.vml"/><Relationship Id="rId6" Type="http://schemas.openxmlformats.org/officeDocument/2006/relationships/oleObject" Target="../embeddings/oleObject103.bin"/><Relationship Id="rId5" Type="http://schemas.openxmlformats.org/officeDocument/2006/relationships/oleObject" Target="../embeddings/oleObject102.bin"/><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7" Type="http://schemas.openxmlformats.org/officeDocument/2006/relationships/oleObject" Target="../embeddings/oleObject107.bin"/><Relationship Id="rId2" Type="http://schemas.openxmlformats.org/officeDocument/2006/relationships/slideLayout" Target="../slideLayouts/slideLayout1.xml"/><Relationship Id="rId1" Type="http://schemas.openxmlformats.org/officeDocument/2006/relationships/vmlDrawing" Target="../drawings/vmlDrawing53.vml"/><Relationship Id="rId6" Type="http://schemas.openxmlformats.org/officeDocument/2006/relationships/oleObject" Target="../embeddings/oleObject106.bin"/><Relationship Id="rId5" Type="http://schemas.openxmlformats.org/officeDocument/2006/relationships/oleObject" Target="../embeddings/oleObject105.bin"/><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7" Type="http://schemas.openxmlformats.org/officeDocument/2006/relationships/oleObject" Target="../embeddings/oleObject110.bin"/><Relationship Id="rId2" Type="http://schemas.openxmlformats.org/officeDocument/2006/relationships/slideLayout" Target="../slideLayouts/slideLayout1.xml"/><Relationship Id="rId1" Type="http://schemas.openxmlformats.org/officeDocument/2006/relationships/vmlDrawing" Target="../drawings/vmlDrawing54.vml"/><Relationship Id="rId6" Type="http://schemas.openxmlformats.org/officeDocument/2006/relationships/oleObject" Target="../embeddings/oleObject109.bin"/><Relationship Id="rId5" Type="http://schemas.openxmlformats.org/officeDocument/2006/relationships/oleObject" Target="../embeddings/oleObject108.bin"/><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7" Type="http://schemas.openxmlformats.org/officeDocument/2006/relationships/oleObject" Target="../embeddings/oleObject113.bin"/><Relationship Id="rId2" Type="http://schemas.openxmlformats.org/officeDocument/2006/relationships/slideLayout" Target="../slideLayouts/slideLayout1.xml"/><Relationship Id="rId1" Type="http://schemas.openxmlformats.org/officeDocument/2006/relationships/vmlDrawing" Target="../drawings/vmlDrawing55.vml"/><Relationship Id="rId6" Type="http://schemas.openxmlformats.org/officeDocument/2006/relationships/oleObject" Target="../embeddings/oleObject112.bin"/><Relationship Id="rId5" Type="http://schemas.openxmlformats.org/officeDocument/2006/relationships/oleObject" Target="../embeddings/oleObject111.bin"/><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8" Type="http://schemas.openxmlformats.org/officeDocument/2006/relationships/oleObject" Target="../embeddings/oleObject117.bin"/><Relationship Id="rId3" Type="http://schemas.openxmlformats.org/officeDocument/2006/relationships/notesSlide" Target="../notesSlides/notesSlide56.xml"/><Relationship Id="rId7" Type="http://schemas.openxmlformats.org/officeDocument/2006/relationships/oleObject" Target="../embeddings/oleObject116.bin"/><Relationship Id="rId2" Type="http://schemas.openxmlformats.org/officeDocument/2006/relationships/slideLayout" Target="../slideLayouts/slideLayout1.xml"/><Relationship Id="rId1" Type="http://schemas.openxmlformats.org/officeDocument/2006/relationships/vmlDrawing" Target="../drawings/vmlDrawing56.vml"/><Relationship Id="rId6" Type="http://schemas.openxmlformats.org/officeDocument/2006/relationships/oleObject" Target="../embeddings/oleObject115.bin"/><Relationship Id="rId5" Type="http://schemas.openxmlformats.org/officeDocument/2006/relationships/oleObject" Target="../embeddings/oleObject114.bin"/><Relationship Id="rId4" Type="http://schemas.openxmlformats.org/officeDocument/2006/relationships/image" Target="../media/image2.png"/></Relationships>
</file>

<file path=ppt/slides/_rels/slide57.xml.rels><?xml version="1.0" encoding="UTF-8" standalone="yes"?>
<Relationships xmlns="http://schemas.openxmlformats.org/package/2006/relationships"><Relationship Id="rId8" Type="http://schemas.openxmlformats.org/officeDocument/2006/relationships/oleObject" Target="../embeddings/oleObject121.bin"/><Relationship Id="rId3" Type="http://schemas.openxmlformats.org/officeDocument/2006/relationships/notesSlide" Target="../notesSlides/notesSlide57.xml"/><Relationship Id="rId7" Type="http://schemas.openxmlformats.org/officeDocument/2006/relationships/oleObject" Target="../embeddings/oleObject120.bin"/><Relationship Id="rId2" Type="http://schemas.openxmlformats.org/officeDocument/2006/relationships/slideLayout" Target="../slideLayouts/slideLayout1.xml"/><Relationship Id="rId1" Type="http://schemas.openxmlformats.org/officeDocument/2006/relationships/vmlDrawing" Target="../drawings/vmlDrawing57.vml"/><Relationship Id="rId6" Type="http://schemas.openxmlformats.org/officeDocument/2006/relationships/oleObject" Target="../embeddings/oleObject119.bin"/><Relationship Id="rId5" Type="http://schemas.openxmlformats.org/officeDocument/2006/relationships/oleObject" Target="../embeddings/oleObject118.bin"/><Relationship Id="rId4" Type="http://schemas.openxmlformats.org/officeDocument/2006/relationships/image" Target="../media/image2.png"/><Relationship Id="rId9" Type="http://schemas.openxmlformats.org/officeDocument/2006/relationships/oleObject" Target="../embeddings/oleObject122.bin"/></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1.xml"/><Relationship Id="rId1" Type="http://schemas.openxmlformats.org/officeDocument/2006/relationships/vmlDrawing" Target="../drawings/vmlDrawing58.vml"/><Relationship Id="rId6" Type="http://schemas.openxmlformats.org/officeDocument/2006/relationships/oleObject" Target="../embeddings/oleObject124.bin"/><Relationship Id="rId5" Type="http://schemas.openxmlformats.org/officeDocument/2006/relationships/oleObject" Target="../embeddings/oleObject123.bin"/><Relationship Id="rId4" Type="http://schemas.openxmlformats.org/officeDocument/2006/relationships/image" Target="../media/image2.png"/></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1.xml"/><Relationship Id="rId1" Type="http://schemas.openxmlformats.org/officeDocument/2006/relationships/vmlDrawing" Target="../drawings/vmlDrawing59.vml"/><Relationship Id="rId6" Type="http://schemas.openxmlformats.org/officeDocument/2006/relationships/oleObject" Target="../embeddings/oleObject126.bin"/><Relationship Id="rId5" Type="http://schemas.openxmlformats.org/officeDocument/2006/relationships/oleObject" Target="../embeddings/oleObject125.bin"/><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oleObject" Target="../embeddings/oleObject9.bin"/><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7" Type="http://schemas.openxmlformats.org/officeDocument/2006/relationships/oleObject" Target="../embeddings/oleObject129.bin"/><Relationship Id="rId2" Type="http://schemas.openxmlformats.org/officeDocument/2006/relationships/slideLayout" Target="../slideLayouts/slideLayout1.xml"/><Relationship Id="rId1" Type="http://schemas.openxmlformats.org/officeDocument/2006/relationships/vmlDrawing" Target="../drawings/vmlDrawing60.vml"/><Relationship Id="rId6" Type="http://schemas.openxmlformats.org/officeDocument/2006/relationships/oleObject" Target="../embeddings/oleObject128.bin"/><Relationship Id="rId5" Type="http://schemas.openxmlformats.org/officeDocument/2006/relationships/oleObject" Target="../embeddings/oleObject127.bin"/><Relationship Id="rId4" Type="http://schemas.openxmlformats.org/officeDocument/2006/relationships/image" Target="../media/image2.png"/></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1.xml"/><Relationship Id="rId1" Type="http://schemas.openxmlformats.org/officeDocument/2006/relationships/vmlDrawing" Target="../drawings/vmlDrawing61.vml"/><Relationship Id="rId6" Type="http://schemas.openxmlformats.org/officeDocument/2006/relationships/oleObject" Target="../embeddings/oleObject131.bin"/><Relationship Id="rId5" Type="http://schemas.openxmlformats.org/officeDocument/2006/relationships/oleObject" Target="../embeddings/oleObject130.bin"/><Relationship Id="rId4" Type="http://schemas.openxmlformats.org/officeDocument/2006/relationships/image" Target="../media/image2.png"/></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1.xml"/><Relationship Id="rId1" Type="http://schemas.openxmlformats.org/officeDocument/2006/relationships/vmlDrawing" Target="../drawings/vmlDrawing62.vml"/><Relationship Id="rId6" Type="http://schemas.openxmlformats.org/officeDocument/2006/relationships/oleObject" Target="../embeddings/oleObject133.bin"/><Relationship Id="rId5" Type="http://schemas.openxmlformats.org/officeDocument/2006/relationships/oleObject" Target="../embeddings/oleObject132.bin"/><Relationship Id="rId4" Type="http://schemas.openxmlformats.org/officeDocument/2006/relationships/image" Target="../media/image2.png"/></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1.xml"/><Relationship Id="rId1" Type="http://schemas.openxmlformats.org/officeDocument/2006/relationships/vmlDrawing" Target="../drawings/vmlDrawing63.vml"/><Relationship Id="rId6" Type="http://schemas.openxmlformats.org/officeDocument/2006/relationships/oleObject" Target="../embeddings/oleObject135.bin"/><Relationship Id="rId5" Type="http://schemas.openxmlformats.org/officeDocument/2006/relationships/oleObject" Target="../embeddings/oleObject134.bin"/><Relationship Id="rId4" Type="http://schemas.openxmlformats.org/officeDocument/2006/relationships/image" Target="../media/image2.png"/></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7" Type="http://schemas.openxmlformats.org/officeDocument/2006/relationships/oleObject" Target="../embeddings/oleObject138.bin"/><Relationship Id="rId2" Type="http://schemas.openxmlformats.org/officeDocument/2006/relationships/slideLayout" Target="../slideLayouts/slideLayout1.xml"/><Relationship Id="rId1" Type="http://schemas.openxmlformats.org/officeDocument/2006/relationships/vmlDrawing" Target="../drawings/vmlDrawing64.vml"/><Relationship Id="rId6" Type="http://schemas.openxmlformats.org/officeDocument/2006/relationships/oleObject" Target="../embeddings/oleObject137.bin"/><Relationship Id="rId5" Type="http://schemas.openxmlformats.org/officeDocument/2006/relationships/oleObject" Target="../embeddings/oleObject136.bin"/><Relationship Id="rId4" Type="http://schemas.openxmlformats.org/officeDocument/2006/relationships/image" Target="../media/image2.png"/></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1.xml"/><Relationship Id="rId1" Type="http://schemas.openxmlformats.org/officeDocument/2006/relationships/vmlDrawing" Target="../drawings/vmlDrawing65.vml"/><Relationship Id="rId6" Type="http://schemas.openxmlformats.org/officeDocument/2006/relationships/oleObject" Target="../embeddings/oleObject140.bin"/><Relationship Id="rId5" Type="http://schemas.openxmlformats.org/officeDocument/2006/relationships/oleObject" Target="../embeddings/oleObject139.bin"/><Relationship Id="rId4" Type="http://schemas.openxmlformats.org/officeDocument/2006/relationships/image" Target="../media/image2.png"/></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1.xml"/><Relationship Id="rId1" Type="http://schemas.openxmlformats.org/officeDocument/2006/relationships/vmlDrawing" Target="../drawings/vmlDrawing66.vml"/><Relationship Id="rId6" Type="http://schemas.openxmlformats.org/officeDocument/2006/relationships/oleObject" Target="../embeddings/oleObject142.bin"/><Relationship Id="rId5" Type="http://schemas.openxmlformats.org/officeDocument/2006/relationships/oleObject" Target="../embeddings/oleObject141.bin"/><Relationship Id="rId4" Type="http://schemas.openxmlformats.org/officeDocument/2006/relationships/image" Target="../media/image2.png"/></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1.xml"/><Relationship Id="rId1" Type="http://schemas.openxmlformats.org/officeDocument/2006/relationships/vmlDrawing" Target="../drawings/vmlDrawing67.vml"/><Relationship Id="rId6" Type="http://schemas.openxmlformats.org/officeDocument/2006/relationships/oleObject" Target="../embeddings/oleObject144.bin"/><Relationship Id="rId5" Type="http://schemas.openxmlformats.org/officeDocument/2006/relationships/oleObject" Target="../embeddings/oleObject143.bin"/><Relationship Id="rId4" Type="http://schemas.openxmlformats.org/officeDocument/2006/relationships/image" Target="../media/image2.png"/></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1.xml"/><Relationship Id="rId1" Type="http://schemas.openxmlformats.org/officeDocument/2006/relationships/vmlDrawing" Target="../drawings/vmlDrawing68.vml"/><Relationship Id="rId6" Type="http://schemas.openxmlformats.org/officeDocument/2006/relationships/oleObject" Target="../embeddings/oleObject146.bin"/><Relationship Id="rId5" Type="http://schemas.openxmlformats.org/officeDocument/2006/relationships/oleObject" Target="../embeddings/oleObject145.bin"/><Relationship Id="rId4" Type="http://schemas.openxmlformats.org/officeDocument/2006/relationships/image" Target="../media/image2.png"/></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1.xml"/><Relationship Id="rId1" Type="http://schemas.openxmlformats.org/officeDocument/2006/relationships/vmlDrawing" Target="../drawings/vmlDrawing69.vml"/><Relationship Id="rId6" Type="http://schemas.openxmlformats.org/officeDocument/2006/relationships/oleObject" Target="../embeddings/oleObject148.bin"/><Relationship Id="rId5" Type="http://schemas.openxmlformats.org/officeDocument/2006/relationships/oleObject" Target="../embeddings/oleObject147.bin"/><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oleObject" Target="../embeddings/oleObject10.bin"/><Relationship Id="rId4" Type="http://schemas.openxmlformats.org/officeDocument/2006/relationships/image" Target="../media/image2.png"/></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1.xml"/><Relationship Id="rId1" Type="http://schemas.openxmlformats.org/officeDocument/2006/relationships/vmlDrawing" Target="../drawings/vmlDrawing70.vml"/><Relationship Id="rId6" Type="http://schemas.openxmlformats.org/officeDocument/2006/relationships/oleObject" Target="../embeddings/oleObject150.bin"/><Relationship Id="rId5" Type="http://schemas.openxmlformats.org/officeDocument/2006/relationships/oleObject" Target="../embeddings/oleObject149.bin"/><Relationship Id="rId4" Type="http://schemas.openxmlformats.org/officeDocument/2006/relationships/image" Target="../media/image2.png"/></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71.xml"/><Relationship Id="rId2" Type="http://schemas.openxmlformats.org/officeDocument/2006/relationships/slideLayout" Target="../slideLayouts/slideLayout1.xml"/><Relationship Id="rId1" Type="http://schemas.openxmlformats.org/officeDocument/2006/relationships/vmlDrawing" Target="../drawings/vmlDrawing71.vml"/><Relationship Id="rId6" Type="http://schemas.openxmlformats.org/officeDocument/2006/relationships/oleObject" Target="../embeddings/oleObject152.bin"/><Relationship Id="rId5" Type="http://schemas.openxmlformats.org/officeDocument/2006/relationships/oleObject" Target="../embeddings/oleObject151.bin"/><Relationship Id="rId4" Type="http://schemas.openxmlformats.org/officeDocument/2006/relationships/image" Target="../media/image2.png"/></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72.xml"/><Relationship Id="rId2" Type="http://schemas.openxmlformats.org/officeDocument/2006/relationships/slideLayout" Target="../slideLayouts/slideLayout1.xml"/><Relationship Id="rId1" Type="http://schemas.openxmlformats.org/officeDocument/2006/relationships/vmlDrawing" Target="../drawings/vmlDrawing72.vml"/><Relationship Id="rId6" Type="http://schemas.openxmlformats.org/officeDocument/2006/relationships/oleObject" Target="../embeddings/oleObject154.bin"/><Relationship Id="rId5" Type="http://schemas.openxmlformats.org/officeDocument/2006/relationships/oleObject" Target="../embeddings/oleObject153.bin"/><Relationship Id="rId4" Type="http://schemas.openxmlformats.org/officeDocument/2006/relationships/image" Target="../media/image2.png"/></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73.xml"/><Relationship Id="rId2" Type="http://schemas.openxmlformats.org/officeDocument/2006/relationships/slideLayout" Target="../slideLayouts/slideLayout1.xml"/><Relationship Id="rId1" Type="http://schemas.openxmlformats.org/officeDocument/2006/relationships/vmlDrawing" Target="../drawings/vmlDrawing73.vml"/><Relationship Id="rId6" Type="http://schemas.openxmlformats.org/officeDocument/2006/relationships/oleObject" Target="../embeddings/oleObject156.bin"/><Relationship Id="rId5" Type="http://schemas.openxmlformats.org/officeDocument/2006/relationships/oleObject" Target="../embeddings/oleObject155.bin"/><Relationship Id="rId4" Type="http://schemas.openxmlformats.org/officeDocument/2006/relationships/image" Target="../media/image2.png"/></Relationships>
</file>

<file path=ppt/slides/_rels/slide74.xml.rels><?xml version="1.0" encoding="UTF-8" standalone="yes"?>
<Relationships xmlns="http://schemas.openxmlformats.org/package/2006/relationships"><Relationship Id="rId8" Type="http://schemas.openxmlformats.org/officeDocument/2006/relationships/oleObject" Target="../embeddings/oleObject160.bin"/><Relationship Id="rId3" Type="http://schemas.openxmlformats.org/officeDocument/2006/relationships/notesSlide" Target="../notesSlides/notesSlide74.xml"/><Relationship Id="rId7" Type="http://schemas.openxmlformats.org/officeDocument/2006/relationships/oleObject" Target="../embeddings/oleObject159.bin"/><Relationship Id="rId2" Type="http://schemas.openxmlformats.org/officeDocument/2006/relationships/slideLayout" Target="../slideLayouts/slideLayout1.xml"/><Relationship Id="rId1" Type="http://schemas.openxmlformats.org/officeDocument/2006/relationships/vmlDrawing" Target="../drawings/vmlDrawing74.vml"/><Relationship Id="rId6" Type="http://schemas.openxmlformats.org/officeDocument/2006/relationships/oleObject" Target="../embeddings/oleObject158.bin"/><Relationship Id="rId11" Type="http://schemas.openxmlformats.org/officeDocument/2006/relationships/oleObject" Target="../embeddings/oleObject163.bin"/><Relationship Id="rId5" Type="http://schemas.openxmlformats.org/officeDocument/2006/relationships/oleObject" Target="../embeddings/oleObject157.bin"/><Relationship Id="rId10" Type="http://schemas.openxmlformats.org/officeDocument/2006/relationships/oleObject" Target="../embeddings/oleObject162.bin"/><Relationship Id="rId4" Type="http://schemas.openxmlformats.org/officeDocument/2006/relationships/image" Target="../media/image2.png"/><Relationship Id="rId9" Type="http://schemas.openxmlformats.org/officeDocument/2006/relationships/oleObject" Target="../embeddings/oleObject161.bin"/></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1.xml"/><Relationship Id="rId1" Type="http://schemas.openxmlformats.org/officeDocument/2006/relationships/vmlDrawing" Target="../drawings/vmlDrawing75.vml"/><Relationship Id="rId6" Type="http://schemas.openxmlformats.org/officeDocument/2006/relationships/oleObject" Target="../embeddings/oleObject165.bin"/><Relationship Id="rId5" Type="http://schemas.openxmlformats.org/officeDocument/2006/relationships/oleObject" Target="../embeddings/oleObject164.bin"/><Relationship Id="rId4" Type="http://schemas.openxmlformats.org/officeDocument/2006/relationships/image" Target="../media/image2.png"/></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76.xml"/><Relationship Id="rId2" Type="http://schemas.openxmlformats.org/officeDocument/2006/relationships/slideLayout" Target="../slideLayouts/slideLayout1.xml"/><Relationship Id="rId1" Type="http://schemas.openxmlformats.org/officeDocument/2006/relationships/vmlDrawing" Target="../drawings/vmlDrawing76.vml"/><Relationship Id="rId6" Type="http://schemas.openxmlformats.org/officeDocument/2006/relationships/oleObject" Target="../embeddings/oleObject167.bin"/><Relationship Id="rId5" Type="http://schemas.openxmlformats.org/officeDocument/2006/relationships/oleObject" Target="../embeddings/oleObject166.bin"/><Relationship Id="rId4" Type="http://schemas.openxmlformats.org/officeDocument/2006/relationships/image" Target="../media/image2.png"/></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oleObject" Target="../embeddings/oleObject11.bin"/><Relationship Id="rId4" Type="http://schemas.openxmlformats.org/officeDocument/2006/relationships/image" Target="../media/image2.png"/></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oleObject" Target="../embeddings/oleObject12.bin"/><Relationship Id="rId4" Type="http://schemas.openxmlformats.org/officeDocument/2006/relationships/image" Target="../media/image2.png"/></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6" name="מציין מיקום של מספר שקופית 5"/>
          <p:cNvSpPr>
            <a:spLocks noGrp="1"/>
          </p:cNvSpPr>
          <p:nvPr>
            <p:ph type="sldNum" sz="quarter" idx="12"/>
          </p:nvPr>
        </p:nvSpPr>
        <p:spPr>
          <a:xfrm>
            <a:off x="457200" y="6309320"/>
            <a:ext cx="370384" cy="412155"/>
          </a:xfrm>
        </p:spPr>
        <p:txBody>
          <a:bodyPr/>
          <a:lstStyle/>
          <a:p>
            <a:fld id="{E2E139F5-CEB9-4D9C-AF9A-1812DBF3C3B1}" type="slidenum">
              <a:rPr lang="he-IL" sz="1600" b="1" smtClean="0">
                <a:solidFill>
                  <a:schemeClr val="bg1"/>
                </a:solidFill>
              </a:rPr>
              <a:pPr/>
              <a:t>1</a:t>
            </a:fld>
            <a:endParaRPr lang="he-IL" sz="1600" b="1" dirty="0">
              <a:solidFill>
                <a:schemeClr val="bg1"/>
              </a:solidFill>
            </a:endParaRPr>
          </a:p>
        </p:txBody>
      </p:sp>
      <p:sp>
        <p:nvSpPr>
          <p:cNvPr id="9" name="מציין מיקום של כותרת תחתונה 8"/>
          <p:cNvSpPr>
            <a:spLocks noGrp="1"/>
          </p:cNvSpPr>
          <p:nvPr>
            <p:ph type="ftr" sz="quarter" idx="11"/>
          </p:nvPr>
        </p:nvSpPr>
        <p:spPr>
          <a:xfrm>
            <a:off x="1547664" y="6381328"/>
            <a:ext cx="5688632" cy="340147"/>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solidFill>
              </a:rPr>
              <a:t>Introduction</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dirty="0"/>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dirty="0"/>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dirty="0"/>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033" name="משוואה" r:id="rId5" imgW="114120" imgH="215640" progId="Equation.3">
              <p:embed/>
            </p:oleObj>
          </a:graphicData>
        </a:graphic>
      </p:graphicFrame>
      <p:sp>
        <p:nvSpPr>
          <p:cNvPr id="19" name="כותרת 18"/>
          <p:cNvSpPr>
            <a:spLocks noGrp="1"/>
          </p:cNvSpPr>
          <p:nvPr>
            <p:ph type="ctrTitle"/>
          </p:nvPr>
        </p:nvSpPr>
        <p:spPr>
          <a:xfrm>
            <a:off x="1835696" y="764704"/>
            <a:ext cx="7308304" cy="2664296"/>
          </a:xfrm>
        </p:spPr>
        <p:txBody>
          <a:bodyPr>
            <a:normAutofit fontScale="90000"/>
          </a:bodyPr>
          <a:lstStyle/>
          <a:p>
            <a:r>
              <a:rPr lang="he-IL" b="1" dirty="0" smtClean="0"/>
              <a:t/>
            </a:r>
            <a:br>
              <a:rPr lang="he-IL" b="1" dirty="0" smtClean="0"/>
            </a:br>
            <a:r>
              <a:rPr lang="en-US" b="1" dirty="0" smtClean="0"/>
              <a:t> Minimum Cost Flow Problem –</a:t>
            </a:r>
            <a:br>
              <a:rPr lang="en-US" b="1" dirty="0" smtClean="0"/>
            </a:br>
            <a:r>
              <a:rPr lang="en-US" b="1" dirty="0" smtClean="0"/>
              <a:t>Strongly Polynomial Algorithms</a:t>
            </a:r>
            <a:endParaRPr lang="he-IL" b="1" dirty="0"/>
          </a:p>
        </p:txBody>
      </p:sp>
      <p:sp>
        <p:nvSpPr>
          <p:cNvPr id="20" name="TextBox 19"/>
          <p:cNvSpPr txBox="1"/>
          <p:nvPr/>
        </p:nvSpPr>
        <p:spPr>
          <a:xfrm>
            <a:off x="4355976" y="3356992"/>
            <a:ext cx="2952328" cy="400110"/>
          </a:xfrm>
          <a:prstGeom prst="rect">
            <a:avLst/>
          </a:prstGeom>
          <a:noFill/>
        </p:spPr>
        <p:txBody>
          <a:bodyPr wrap="square" rtlCol="1">
            <a:spAutoFit/>
          </a:bodyPr>
          <a:lstStyle/>
          <a:p>
            <a:pPr algn="l" rtl="0"/>
            <a:r>
              <a:rPr lang="en-US" sz="2000" b="1" dirty="0" err="1" smtClean="0"/>
              <a:t>Omri</a:t>
            </a:r>
            <a:r>
              <a:rPr lang="en-US" sz="2000" b="1" dirty="0" smtClean="0"/>
              <a:t> Ben </a:t>
            </a:r>
            <a:r>
              <a:rPr lang="en-US" sz="2000" b="1" dirty="0" err="1" smtClean="0"/>
              <a:t>Eliezer</a:t>
            </a:r>
            <a:endParaRPr lang="he-IL" sz="2000" b="1" dirty="0"/>
          </a:p>
        </p:txBody>
      </p:sp>
      <p:sp>
        <p:nvSpPr>
          <p:cNvPr id="21" name="TextBox 20"/>
          <p:cNvSpPr txBox="1"/>
          <p:nvPr/>
        </p:nvSpPr>
        <p:spPr>
          <a:xfrm>
            <a:off x="4355976" y="4005064"/>
            <a:ext cx="2952328" cy="369332"/>
          </a:xfrm>
          <a:prstGeom prst="rect">
            <a:avLst/>
          </a:prstGeom>
          <a:noFill/>
        </p:spPr>
        <p:txBody>
          <a:bodyPr wrap="square" rtlCol="1">
            <a:spAutoFit/>
          </a:bodyPr>
          <a:lstStyle/>
          <a:p>
            <a:pPr algn="l" rtl="0"/>
            <a:endParaRPr lang="he-IL" b="1" dirty="0"/>
          </a:p>
        </p:txBody>
      </p:sp>
      <p:sp>
        <p:nvSpPr>
          <p:cNvPr id="24" name="מציין מיקום של תאריך 7"/>
          <p:cNvSpPr txBox="1">
            <a:spLocks/>
          </p:cNvSpPr>
          <p:nvPr/>
        </p:nvSpPr>
        <p:spPr>
          <a:xfrm>
            <a:off x="4788024" y="3861048"/>
            <a:ext cx="2123728" cy="365125"/>
          </a:xfrm>
          <a:prstGeom prst="rect">
            <a:avLst/>
          </a:prstGeom>
        </p:spPr>
        <p:txBody>
          <a:bodyPr vert="horz" lIns="91440" tIns="45720" rIns="91440" bIns="45720" rtlCol="1"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effectLst/>
                <a:uLnTx/>
                <a:uFillTx/>
                <a:latin typeface="+mn-lt"/>
                <a:ea typeface="+mn-ea"/>
                <a:cs typeface="+mn-cs"/>
              </a:rPr>
              <a:t>11/04/13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10</a:t>
            </a:fld>
            <a:endParaRPr lang="he-IL" sz="1600" b="1" dirty="0">
              <a:solidFill>
                <a:schemeClr val="bg1"/>
              </a:solidFill>
            </a:endParaRPr>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72706"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Minimum-Mean Cycle –</a:t>
            </a:r>
            <a:br>
              <a:rPr lang="en-US" sz="3200" b="1" dirty="0" smtClean="0"/>
            </a:br>
            <a:r>
              <a:rPr lang="en-US" sz="3200" b="1" dirty="0" smtClean="0"/>
              <a:t>Definitions</a:t>
            </a:r>
            <a:endParaRPr lang="en-US" sz="3200" b="1" dirty="0"/>
          </a:p>
        </p:txBody>
      </p:sp>
      <p:sp>
        <p:nvSpPr>
          <p:cNvPr id="18" name="מלבן 17"/>
          <p:cNvSpPr/>
          <p:nvPr/>
        </p:nvSpPr>
        <p:spPr>
          <a:xfrm>
            <a:off x="2411760" y="1556792"/>
            <a:ext cx="6408712"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Let W be a directed Cycle in the Network G.</a:t>
            </a:r>
          </a:p>
          <a:p>
            <a:pPr algn="l" rtl="0"/>
            <a:endParaRPr lang="en-US" sz="2600" dirty="0" smtClean="0">
              <a:solidFill>
                <a:schemeClr val="tx1"/>
              </a:solidFill>
            </a:endParaRPr>
          </a:p>
          <a:p>
            <a:pPr algn="l" rtl="0"/>
            <a:r>
              <a:rPr lang="en-US" sz="2600" dirty="0" smtClean="0">
                <a:solidFill>
                  <a:schemeClr val="tx1"/>
                </a:solidFill>
              </a:rPr>
              <a:t>The </a:t>
            </a:r>
            <a:r>
              <a:rPr lang="en-US" sz="2600" b="1" dirty="0" smtClean="0">
                <a:solidFill>
                  <a:schemeClr val="tx1"/>
                </a:solidFill>
              </a:rPr>
              <a:t>Mean Cost</a:t>
            </a:r>
            <a:r>
              <a:rPr lang="en-US" sz="2600" dirty="0" smtClean="0">
                <a:solidFill>
                  <a:schemeClr val="tx1"/>
                </a:solidFill>
              </a:rPr>
              <a:t> of W is:</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The </a:t>
            </a:r>
            <a:r>
              <a:rPr lang="en-US" sz="2600" b="1" dirty="0" smtClean="0">
                <a:solidFill>
                  <a:schemeClr val="tx1"/>
                </a:solidFill>
              </a:rPr>
              <a:t>Minimum-Mean Cycle</a:t>
            </a:r>
            <a:r>
              <a:rPr lang="en-US" sz="2600" dirty="0" smtClean="0">
                <a:solidFill>
                  <a:schemeClr val="tx1"/>
                </a:solidFill>
              </a:rPr>
              <a:t> of G is the cycle W</a:t>
            </a:r>
            <a:r>
              <a:rPr lang="en-US" sz="2600" baseline="-25000" dirty="0" smtClean="0">
                <a:solidFill>
                  <a:schemeClr val="tx1"/>
                </a:solidFill>
              </a:rPr>
              <a:t>0</a:t>
            </a:r>
            <a:r>
              <a:rPr lang="en-US" sz="2600" dirty="0" smtClean="0">
                <a:solidFill>
                  <a:schemeClr val="tx1"/>
                </a:solidFill>
              </a:rPr>
              <a:t> whose mean cost is minimal.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graphicFrame>
        <p:nvGraphicFramePr>
          <p:cNvPr id="17" name="אובייקט 16"/>
          <p:cNvGraphicFramePr>
            <a:graphicFrameLocks noChangeAspect="1"/>
          </p:cNvGraphicFramePr>
          <p:nvPr/>
        </p:nvGraphicFramePr>
        <p:xfrm>
          <a:off x="5940152" y="2132856"/>
          <a:ext cx="1872208" cy="964471"/>
        </p:xfrm>
        <a:graphic>
          <a:graphicData uri="http://schemas.openxmlformats.org/presentationml/2006/ole">
            <p:oleObj spid="_x0000_s72707" name="משוואה" r:id="rId6" imgW="838080" imgH="431640" progId="Equation.3">
              <p:embed/>
            </p:oleObj>
          </a:graphicData>
        </a:graphic>
      </p:graphicFrame>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Summary</a:t>
            </a:r>
            <a:endParaRPr lang="en-US" sz="3200" b="1" dirty="0"/>
          </a:p>
        </p:txBody>
      </p:sp>
      <p:sp>
        <p:nvSpPr>
          <p:cNvPr id="18" name="מלבן 17"/>
          <p:cNvSpPr/>
          <p:nvPr/>
        </p:nvSpPr>
        <p:spPr>
          <a:xfrm>
            <a:off x="1835696" y="1628800"/>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792088" cy="476672"/>
          </a:xfrm>
        </p:spPr>
        <p:txBody>
          <a:bodyPr/>
          <a:lstStyle/>
          <a:p>
            <a:fld id="{E2E139F5-CEB9-4D9C-AF9A-1812DBF3C3B1}" type="slidenum">
              <a:rPr lang="he-IL" sz="1600" b="1" smtClean="0">
                <a:solidFill>
                  <a:schemeClr val="bg1"/>
                </a:solidFill>
              </a:rPr>
              <a:pPr/>
              <a:t>100</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971550" lvl="1" indent="-514350" algn="l" rtl="0"/>
            <a:endParaRPr lang="en-US" sz="2600" dirty="0">
              <a:solidFill>
                <a:schemeClr val="tx1"/>
              </a:solidFill>
            </a:endParaRPr>
          </a:p>
        </p:txBody>
      </p:sp>
      <p:sp>
        <p:nvSpPr>
          <p:cNvPr id="20" name="מלבן 19"/>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just" rtl="0"/>
            <a:endParaRPr lang="en-US" sz="2600" dirty="0" smtClean="0">
              <a:solidFill>
                <a:schemeClr val="tx1"/>
              </a:solidFill>
            </a:endParaRPr>
          </a:p>
          <a:p>
            <a:pPr algn="ctr"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22" name="מלבן 2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500" dirty="0" smtClean="0">
                <a:solidFill>
                  <a:schemeClr val="tx1"/>
                </a:solidFill>
              </a:rPr>
              <a:t>● We showed a few strongly-polynomial algorithms, whose running time </a:t>
            </a:r>
            <a:r>
              <a:rPr lang="en-US" sz="2500" dirty="0" err="1" smtClean="0">
                <a:solidFill>
                  <a:schemeClr val="tx1"/>
                </a:solidFill>
              </a:rPr>
              <a:t>depands</a:t>
            </a:r>
            <a:r>
              <a:rPr lang="en-US" sz="2500" dirty="0" smtClean="0">
                <a:solidFill>
                  <a:schemeClr val="tx1"/>
                </a:solidFill>
              </a:rPr>
              <a:t> only on m, n.</a:t>
            </a:r>
          </a:p>
          <a:p>
            <a:pPr algn="l" rtl="0"/>
            <a:endParaRPr lang="en-US" sz="2500" dirty="0" smtClean="0">
              <a:solidFill>
                <a:schemeClr val="tx1"/>
              </a:solidFill>
            </a:endParaRPr>
          </a:p>
          <a:p>
            <a:pPr algn="l" rtl="0"/>
            <a:r>
              <a:rPr lang="en-US" sz="2500" dirty="0" smtClean="0">
                <a:solidFill>
                  <a:schemeClr val="tx1"/>
                </a:solidFill>
              </a:rPr>
              <a:t>● These algorithms </a:t>
            </a:r>
            <a:r>
              <a:rPr lang="en-US" sz="2500" dirty="0" err="1" smtClean="0">
                <a:solidFill>
                  <a:schemeClr val="tx1"/>
                </a:solidFill>
              </a:rPr>
              <a:t>depand</a:t>
            </a:r>
            <a:r>
              <a:rPr lang="en-US" sz="2500" dirty="0" smtClean="0">
                <a:solidFill>
                  <a:schemeClr val="tx1"/>
                </a:solidFill>
              </a:rPr>
              <a:t> on the fact that after some (polynomial) time, we can eliminate some of the parameters of the problem and continue to solve an easier problem.</a:t>
            </a:r>
          </a:p>
          <a:p>
            <a:pPr algn="l" rtl="0"/>
            <a:endParaRPr lang="en-US" sz="2500" dirty="0" smtClean="0">
              <a:solidFill>
                <a:schemeClr val="tx1"/>
              </a:solidFill>
            </a:endParaRPr>
          </a:p>
          <a:p>
            <a:pPr algn="l" rtl="0"/>
            <a:r>
              <a:rPr lang="en-US" sz="2500" dirty="0" smtClean="0">
                <a:solidFill>
                  <a:schemeClr val="tx1"/>
                </a:solidFill>
              </a:rPr>
              <a:t>● We saw an algorithm that is very simple to describe, but when analyzing its complexity carefully we found out that during execution, “hidden” parameters were eliminated from time to time.</a:t>
            </a:r>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just" rtl="0"/>
            <a:endParaRPr lang="en-US" sz="2600" dirty="0" smtClean="0">
              <a:solidFill>
                <a:schemeClr val="tx1"/>
              </a:solidFill>
            </a:endParaRPr>
          </a:p>
          <a:p>
            <a:pPr algn="ctr"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Questions </a:t>
            </a:r>
            <a:endParaRPr lang="en-US" sz="3200" b="1" dirty="0"/>
          </a:p>
        </p:txBody>
      </p:sp>
      <p:sp>
        <p:nvSpPr>
          <p:cNvPr id="18" name="מלבן 17"/>
          <p:cNvSpPr/>
          <p:nvPr/>
        </p:nvSpPr>
        <p:spPr>
          <a:xfrm>
            <a:off x="1835696" y="1628800"/>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864096" cy="476672"/>
          </a:xfrm>
        </p:spPr>
        <p:txBody>
          <a:bodyPr/>
          <a:lstStyle/>
          <a:p>
            <a:fld id="{E2E139F5-CEB9-4D9C-AF9A-1812DBF3C3B1}" type="slidenum">
              <a:rPr lang="he-IL" sz="1600" b="1" smtClean="0">
                <a:solidFill>
                  <a:schemeClr val="bg1"/>
                </a:solidFill>
              </a:rPr>
              <a:pPr/>
              <a:t>101</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971550" lvl="1" indent="-514350" algn="l" rtl="0"/>
            <a:endParaRPr lang="en-US" sz="2600" dirty="0">
              <a:solidFill>
                <a:schemeClr val="tx1"/>
              </a:solidFill>
            </a:endParaRPr>
          </a:p>
        </p:txBody>
      </p:sp>
      <p:sp>
        <p:nvSpPr>
          <p:cNvPr id="20" name="מלבן 19"/>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just" rtl="0"/>
            <a:endParaRPr lang="en-US" sz="2600" dirty="0" smtClean="0">
              <a:solidFill>
                <a:schemeClr val="tx1"/>
              </a:solidFill>
            </a:endParaRPr>
          </a:p>
          <a:p>
            <a:pPr algn="ctr"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22" name="מלבן 2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rtl="0"/>
            <a:r>
              <a:rPr lang="en-US" sz="30000" dirty="0" smtClean="0">
                <a:solidFill>
                  <a:schemeClr val="tx1"/>
                </a:solidFill>
              </a:rPr>
              <a:t>?</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just" rtl="0"/>
            <a:endParaRPr lang="en-US" sz="2600" dirty="0" smtClean="0">
              <a:solidFill>
                <a:schemeClr val="tx1"/>
              </a:solidFill>
            </a:endParaRPr>
          </a:p>
          <a:p>
            <a:pPr algn="ctr"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fade">
                                      <p:cBhvr>
                                        <p:cTn id="7" dur="2000"/>
                                        <p:tgtEl>
                                          <p:spTgt spid="2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xEl>
                                              <p:pRg st="10" end="10"/>
                                            </p:txEl>
                                          </p:spTgt>
                                        </p:tgtEl>
                                        <p:attrNameLst>
                                          <p:attrName>style.visibility</p:attrName>
                                        </p:attrNameLst>
                                      </p:cBhvr>
                                      <p:to>
                                        <p:strVal val="visible"/>
                                      </p:to>
                                    </p:set>
                                    <p:animEffect transition="in" filter="fade">
                                      <p:cBhvr>
                                        <p:cTn id="10" dur="2000"/>
                                        <p:tgtEl>
                                          <p:spTgt spid="22">
                                            <p:txEl>
                                              <p:pRg st="10" end="1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xEl>
                                              <p:pRg st="15" end="15"/>
                                            </p:txEl>
                                          </p:spTgt>
                                        </p:tgtEl>
                                        <p:attrNameLst>
                                          <p:attrName>style.visibility</p:attrName>
                                        </p:attrNameLst>
                                      </p:cBhvr>
                                      <p:to>
                                        <p:strVal val="visible"/>
                                      </p:to>
                                    </p:set>
                                    <p:animEffect transition="in" filter="fade">
                                      <p:cBhvr>
                                        <p:cTn id="13" dur="2000"/>
                                        <p:tgtEl>
                                          <p:spTgt spid="22">
                                            <p:txEl>
                                              <p:pRg st="15" end="15"/>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xEl>
                                              <p:pRg st="16" end="16"/>
                                            </p:txEl>
                                          </p:spTgt>
                                        </p:tgtEl>
                                        <p:attrNameLst>
                                          <p:attrName>style.visibility</p:attrName>
                                        </p:attrNameLst>
                                      </p:cBhvr>
                                      <p:to>
                                        <p:strVal val="visible"/>
                                      </p:to>
                                    </p:set>
                                    <p:animEffect transition="in" filter="fade">
                                      <p:cBhvr>
                                        <p:cTn id="16" dur="2000"/>
                                        <p:tgtEl>
                                          <p:spTgt spid="22">
                                            <p:txEl>
                                              <p:pRg st="16" end="16"/>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
                                            <p:txEl>
                                              <p:pRg st="18" end="18"/>
                                            </p:txEl>
                                          </p:spTgt>
                                        </p:tgtEl>
                                        <p:attrNameLst>
                                          <p:attrName>style.visibility</p:attrName>
                                        </p:attrNameLst>
                                      </p:cBhvr>
                                      <p:to>
                                        <p:strVal val="visible"/>
                                      </p:to>
                                    </p:set>
                                    <p:animEffect transition="in" filter="fade">
                                      <p:cBhvr>
                                        <p:cTn id="19" dur="2000"/>
                                        <p:tgtEl>
                                          <p:spTgt spid="22">
                                            <p:txEl>
                                              <p:pRg st="18" end="18"/>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
                                            <p:txEl>
                                              <p:pRg st="24" end="24"/>
                                            </p:txEl>
                                          </p:spTgt>
                                        </p:tgtEl>
                                        <p:attrNameLst>
                                          <p:attrName>style.visibility</p:attrName>
                                        </p:attrNameLst>
                                      </p:cBhvr>
                                      <p:to>
                                        <p:strVal val="visible"/>
                                      </p:to>
                                    </p:set>
                                    <p:animEffect transition="in" filter="fade">
                                      <p:cBhvr>
                                        <p:cTn id="22" dur="2000"/>
                                        <p:tgtEl>
                                          <p:spTgt spid="22">
                                            <p:txEl>
                                              <p:pRg st="24" end="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11</a:t>
            </a:fld>
            <a:endParaRPr lang="he-IL" sz="1600" b="1" dirty="0">
              <a:solidFill>
                <a:schemeClr val="bg1"/>
              </a:solidFill>
            </a:endParaRPr>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73730"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Minimum-Mean Cycle – </a:t>
            </a:r>
            <a:br>
              <a:rPr lang="en-US" sz="3200" b="1" dirty="0" smtClean="0"/>
            </a:br>
            <a:r>
              <a:rPr lang="en-US" sz="3200" b="1" dirty="0" smtClean="0"/>
              <a:t>Example</a:t>
            </a:r>
            <a:endParaRPr lang="en-US" sz="3200" b="1" dirty="0"/>
          </a:p>
        </p:txBody>
      </p:sp>
      <p:sp>
        <p:nvSpPr>
          <p:cNvPr id="18" name="מלבן 17"/>
          <p:cNvSpPr/>
          <p:nvPr/>
        </p:nvSpPr>
        <p:spPr>
          <a:xfrm>
            <a:off x="2267744" y="1556792"/>
            <a:ext cx="6408712"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אליפסה 16"/>
          <p:cNvSpPr/>
          <p:nvPr/>
        </p:nvSpPr>
        <p:spPr>
          <a:xfrm>
            <a:off x="3563888" y="1844824"/>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20" name="אליפסה 19"/>
          <p:cNvSpPr/>
          <p:nvPr/>
        </p:nvSpPr>
        <p:spPr>
          <a:xfrm>
            <a:off x="5940152" y="1844824"/>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cxnSp>
        <p:nvCxnSpPr>
          <p:cNvPr id="23" name="מחבר חץ ישר 22"/>
          <p:cNvCxnSpPr>
            <a:stCxn id="17" idx="6"/>
            <a:endCxn id="20" idx="2"/>
          </p:cNvCxnSpPr>
          <p:nvPr/>
        </p:nvCxnSpPr>
        <p:spPr>
          <a:xfrm>
            <a:off x="4139952" y="2132856"/>
            <a:ext cx="1800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644008" y="1628800"/>
            <a:ext cx="720080" cy="461665"/>
          </a:xfrm>
          <a:prstGeom prst="rect">
            <a:avLst/>
          </a:prstGeom>
          <a:noFill/>
        </p:spPr>
        <p:txBody>
          <a:bodyPr wrap="square" rtlCol="1">
            <a:spAutoFit/>
          </a:bodyPr>
          <a:lstStyle/>
          <a:p>
            <a:pPr algn="just" rtl="0"/>
            <a:r>
              <a:rPr lang="en-US" sz="2400" dirty="0" err="1" smtClean="0"/>
              <a:t>C</a:t>
            </a:r>
            <a:r>
              <a:rPr lang="en-US" sz="2400" baseline="-25000" dirty="0" err="1" smtClean="0"/>
              <a:t>ij</a:t>
            </a:r>
            <a:endParaRPr lang="en-US" sz="2400" dirty="0"/>
          </a:p>
        </p:txBody>
      </p:sp>
      <p:sp>
        <p:nvSpPr>
          <p:cNvPr id="26" name="אליפסה 25"/>
          <p:cNvSpPr/>
          <p:nvPr/>
        </p:nvSpPr>
        <p:spPr>
          <a:xfrm>
            <a:off x="3275856" y="414908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1</a:t>
            </a:r>
            <a:endParaRPr lang="en-US" dirty="0"/>
          </a:p>
        </p:txBody>
      </p:sp>
      <p:sp>
        <p:nvSpPr>
          <p:cNvPr id="27" name="אליפסה 26"/>
          <p:cNvSpPr/>
          <p:nvPr/>
        </p:nvSpPr>
        <p:spPr>
          <a:xfrm>
            <a:off x="5292080" y="3140968"/>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2</a:t>
            </a:r>
            <a:endParaRPr lang="en-US" dirty="0"/>
          </a:p>
        </p:txBody>
      </p:sp>
      <p:sp>
        <p:nvSpPr>
          <p:cNvPr id="28" name="אליפסה 27"/>
          <p:cNvSpPr/>
          <p:nvPr/>
        </p:nvSpPr>
        <p:spPr>
          <a:xfrm>
            <a:off x="7380312" y="414908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4</a:t>
            </a:r>
            <a:endParaRPr lang="en-US" dirty="0"/>
          </a:p>
        </p:txBody>
      </p:sp>
      <p:sp>
        <p:nvSpPr>
          <p:cNvPr id="29" name="אליפסה 28"/>
          <p:cNvSpPr/>
          <p:nvPr/>
        </p:nvSpPr>
        <p:spPr>
          <a:xfrm>
            <a:off x="5292080" y="522920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3</a:t>
            </a:r>
            <a:endParaRPr lang="en-US" dirty="0"/>
          </a:p>
        </p:txBody>
      </p:sp>
      <p:cxnSp>
        <p:nvCxnSpPr>
          <p:cNvPr id="31" name="מחבר חץ ישר 30"/>
          <p:cNvCxnSpPr>
            <a:stCxn id="27" idx="2"/>
            <a:endCxn id="26" idx="7"/>
          </p:cNvCxnSpPr>
          <p:nvPr/>
        </p:nvCxnSpPr>
        <p:spPr>
          <a:xfrm flipH="1">
            <a:off x="3767557" y="3429000"/>
            <a:ext cx="1524523" cy="8044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מחבר חץ ישר 31"/>
          <p:cNvCxnSpPr>
            <a:stCxn id="29" idx="6"/>
            <a:endCxn id="28" idx="3"/>
          </p:cNvCxnSpPr>
          <p:nvPr/>
        </p:nvCxnSpPr>
        <p:spPr>
          <a:xfrm flipV="1">
            <a:off x="5868144" y="4640781"/>
            <a:ext cx="1596531" cy="8764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מחבר חץ ישר 32"/>
          <p:cNvCxnSpPr>
            <a:stCxn id="26" idx="5"/>
            <a:endCxn id="29" idx="2"/>
          </p:cNvCxnSpPr>
          <p:nvPr/>
        </p:nvCxnSpPr>
        <p:spPr>
          <a:xfrm>
            <a:off x="3767557" y="4640781"/>
            <a:ext cx="1524523" cy="8764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מחבר חץ ישר 38"/>
          <p:cNvCxnSpPr>
            <a:stCxn id="28" idx="1"/>
            <a:endCxn id="27" idx="6"/>
          </p:cNvCxnSpPr>
          <p:nvPr/>
        </p:nvCxnSpPr>
        <p:spPr>
          <a:xfrm flipH="1" flipV="1">
            <a:off x="5868144" y="3429000"/>
            <a:ext cx="1596531" cy="8044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מחבר חץ ישר 63"/>
          <p:cNvCxnSpPr>
            <a:stCxn id="27" idx="3"/>
            <a:endCxn id="29" idx="1"/>
          </p:cNvCxnSpPr>
          <p:nvPr/>
        </p:nvCxnSpPr>
        <p:spPr>
          <a:xfrm>
            <a:off x="5376443" y="3632669"/>
            <a:ext cx="0" cy="16808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300192" y="3573016"/>
            <a:ext cx="648072" cy="369332"/>
          </a:xfrm>
          <a:prstGeom prst="rect">
            <a:avLst/>
          </a:prstGeom>
          <a:noFill/>
        </p:spPr>
        <p:txBody>
          <a:bodyPr wrap="square" rtlCol="1">
            <a:spAutoFit/>
          </a:bodyPr>
          <a:lstStyle/>
          <a:p>
            <a:r>
              <a:rPr lang="en-US" dirty="0" smtClean="0"/>
              <a:t>1</a:t>
            </a:r>
            <a:endParaRPr lang="en-US" dirty="0"/>
          </a:p>
        </p:txBody>
      </p:sp>
      <p:sp>
        <p:nvSpPr>
          <p:cNvPr id="68" name="TextBox 67"/>
          <p:cNvSpPr txBox="1"/>
          <p:nvPr/>
        </p:nvSpPr>
        <p:spPr>
          <a:xfrm>
            <a:off x="4211960" y="4581128"/>
            <a:ext cx="648072" cy="369332"/>
          </a:xfrm>
          <a:prstGeom prst="rect">
            <a:avLst/>
          </a:prstGeom>
          <a:noFill/>
        </p:spPr>
        <p:txBody>
          <a:bodyPr wrap="square" rtlCol="1">
            <a:spAutoFit/>
          </a:bodyPr>
          <a:lstStyle/>
          <a:p>
            <a:r>
              <a:rPr lang="en-US" dirty="0" smtClean="0"/>
              <a:t>-2</a:t>
            </a:r>
            <a:endParaRPr lang="en-US" dirty="0"/>
          </a:p>
        </p:txBody>
      </p:sp>
      <p:sp>
        <p:nvSpPr>
          <p:cNvPr id="69" name="TextBox 68"/>
          <p:cNvSpPr txBox="1"/>
          <p:nvPr/>
        </p:nvSpPr>
        <p:spPr>
          <a:xfrm>
            <a:off x="4716016" y="4149080"/>
            <a:ext cx="648072" cy="369332"/>
          </a:xfrm>
          <a:prstGeom prst="rect">
            <a:avLst/>
          </a:prstGeom>
          <a:noFill/>
        </p:spPr>
        <p:txBody>
          <a:bodyPr wrap="square" rtlCol="1">
            <a:spAutoFit/>
          </a:bodyPr>
          <a:lstStyle/>
          <a:p>
            <a:r>
              <a:rPr lang="en-US" dirty="0" smtClean="0"/>
              <a:t>10</a:t>
            </a:r>
            <a:endParaRPr lang="en-US" dirty="0"/>
          </a:p>
        </p:txBody>
      </p:sp>
      <p:sp>
        <p:nvSpPr>
          <p:cNvPr id="70" name="TextBox 69"/>
          <p:cNvSpPr txBox="1"/>
          <p:nvPr/>
        </p:nvSpPr>
        <p:spPr>
          <a:xfrm>
            <a:off x="4067944" y="3501008"/>
            <a:ext cx="648072" cy="369332"/>
          </a:xfrm>
          <a:prstGeom prst="rect">
            <a:avLst/>
          </a:prstGeom>
          <a:noFill/>
        </p:spPr>
        <p:txBody>
          <a:bodyPr wrap="square" rtlCol="1">
            <a:spAutoFit/>
          </a:bodyPr>
          <a:lstStyle/>
          <a:p>
            <a:r>
              <a:rPr lang="en-US" dirty="0" smtClean="0"/>
              <a:t>7</a:t>
            </a:r>
            <a:endParaRPr lang="en-US" dirty="0"/>
          </a:p>
        </p:txBody>
      </p:sp>
      <p:sp>
        <p:nvSpPr>
          <p:cNvPr id="71" name="TextBox 70"/>
          <p:cNvSpPr txBox="1"/>
          <p:nvPr/>
        </p:nvSpPr>
        <p:spPr>
          <a:xfrm>
            <a:off x="6300192" y="4509120"/>
            <a:ext cx="648072" cy="369332"/>
          </a:xfrm>
          <a:prstGeom prst="rect">
            <a:avLst/>
          </a:prstGeom>
          <a:noFill/>
        </p:spPr>
        <p:txBody>
          <a:bodyPr wrap="square" rtlCol="1">
            <a:spAutoFit/>
          </a:bodyPr>
          <a:lstStyle/>
          <a:p>
            <a:r>
              <a:rPr lang="en-US" dirty="0" smtClean="0"/>
              <a:t>-3</a:t>
            </a:r>
            <a:endParaRPr lang="en-US" dirty="0"/>
          </a:p>
        </p:txBody>
      </p:sp>
      <p:cxnSp>
        <p:nvCxnSpPr>
          <p:cNvPr id="72" name="מחבר חץ ישר 71"/>
          <p:cNvCxnSpPr>
            <a:stCxn id="29" idx="7"/>
            <a:endCxn id="27" idx="5"/>
          </p:cNvCxnSpPr>
          <p:nvPr/>
        </p:nvCxnSpPr>
        <p:spPr>
          <a:xfrm flipV="1">
            <a:off x="5783781" y="3632669"/>
            <a:ext cx="0" cy="16808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5652120" y="4221088"/>
            <a:ext cx="648072" cy="369332"/>
          </a:xfrm>
          <a:prstGeom prst="rect">
            <a:avLst/>
          </a:prstGeom>
          <a:noFill/>
        </p:spPr>
        <p:txBody>
          <a:bodyPr wrap="square" rtlCol="1">
            <a:spAutoFit/>
          </a:bodyPr>
          <a:lstStyle/>
          <a:p>
            <a:r>
              <a:rPr lang="en-US" dirty="0" smtClean="0"/>
              <a:t>-10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74754"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Minimum-Mean Cycle – </a:t>
            </a:r>
            <a:br>
              <a:rPr lang="en-US" sz="3200" b="1" dirty="0" smtClean="0"/>
            </a:br>
            <a:r>
              <a:rPr lang="en-US" sz="3200" b="1" dirty="0" smtClean="0"/>
              <a:t>Example</a:t>
            </a:r>
            <a:endParaRPr lang="en-US" sz="3200" b="1" dirty="0"/>
          </a:p>
        </p:txBody>
      </p:sp>
      <p:sp>
        <p:nvSpPr>
          <p:cNvPr id="18" name="מלבן 17"/>
          <p:cNvSpPr/>
          <p:nvPr/>
        </p:nvSpPr>
        <p:spPr>
          <a:xfrm>
            <a:off x="2267744" y="1556792"/>
            <a:ext cx="6408712"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The cycles are:</a:t>
            </a:r>
          </a:p>
          <a:p>
            <a:pPr algn="l" rtl="0"/>
            <a:r>
              <a:rPr lang="en-US" sz="2600" dirty="0" smtClean="0">
                <a:solidFill>
                  <a:schemeClr val="tx1"/>
                </a:solidFill>
              </a:rPr>
              <a:t>1 → 3 → 2:    mean is ((-2)+(-10)+7) / 3 = -5 / 3</a:t>
            </a:r>
          </a:p>
          <a:p>
            <a:pPr algn="l" rtl="0"/>
            <a:r>
              <a:rPr lang="en-US" sz="2600" dirty="0" smtClean="0">
                <a:solidFill>
                  <a:schemeClr val="tx1"/>
                </a:solidFill>
              </a:rPr>
              <a:t>1 → 3 → 4 → 2:         ((-2)+(-3)+1+7) / 4 = 3 / 4</a:t>
            </a:r>
          </a:p>
          <a:p>
            <a:pPr algn="l" rtl="0"/>
            <a:r>
              <a:rPr lang="en-US" sz="2600" dirty="0" smtClean="0">
                <a:solidFill>
                  <a:schemeClr val="tx1"/>
                </a:solidFill>
              </a:rPr>
              <a:t>2 → 3:                                (10 + (-10)) / 2 = 0 </a:t>
            </a:r>
          </a:p>
          <a:p>
            <a:pPr algn="l" rtl="0"/>
            <a:r>
              <a:rPr lang="en-US" sz="2600" dirty="0" smtClean="0">
                <a:solidFill>
                  <a:schemeClr val="tx1"/>
                </a:solidFill>
              </a:rPr>
              <a:t>2 → 3 → 4:                       (10+(-3)+1) / 3 = 8 / 3</a:t>
            </a:r>
          </a:p>
          <a:p>
            <a:pPr algn="l" rtl="0"/>
            <a:endParaRPr lang="en-US" sz="2600" dirty="0" smtClean="0">
              <a:solidFill>
                <a:schemeClr val="tx1"/>
              </a:solidFill>
            </a:endParaRPr>
          </a:p>
          <a:p>
            <a:pPr algn="l" rtl="0"/>
            <a:r>
              <a:rPr lang="en-US" sz="2600" dirty="0" smtClean="0">
                <a:solidFill>
                  <a:schemeClr val="tx1"/>
                </a:solidFill>
              </a:rPr>
              <a:t>● The minimum-mean cycle is 1 → 3 → 2.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20"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12</a:t>
            </a:fld>
            <a:endParaRPr lang="he-IL" sz="1600" b="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08546"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Minimum-Mean Cycle Canceling Algorithm</a:t>
            </a:r>
            <a:endParaRPr lang="en-US" sz="3200" b="1" dirty="0"/>
          </a:p>
        </p:txBody>
      </p:sp>
      <p:sp>
        <p:nvSpPr>
          <p:cNvPr id="18" name="מלבן 17"/>
          <p:cNvSpPr/>
          <p:nvPr/>
        </p:nvSpPr>
        <p:spPr>
          <a:xfrm>
            <a:off x="2267744" y="1556792"/>
            <a:ext cx="6408712"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while (minimum mean cost &lt; 0):</a:t>
            </a:r>
          </a:p>
          <a:p>
            <a:pPr algn="l" rtl="0"/>
            <a:r>
              <a:rPr lang="en-US" sz="2600" dirty="0" smtClean="0">
                <a:solidFill>
                  <a:schemeClr val="tx1"/>
                </a:solidFill>
              </a:rPr>
              <a:t>	1. W = </a:t>
            </a:r>
            <a:r>
              <a:rPr lang="en-US" sz="2600" dirty="0" err="1" smtClean="0">
                <a:solidFill>
                  <a:schemeClr val="tx1"/>
                </a:solidFill>
              </a:rPr>
              <a:t>Find_minimum_mean_cycle</a:t>
            </a:r>
            <a:r>
              <a:rPr lang="en-US" sz="2600" dirty="0" smtClean="0">
                <a:solidFill>
                  <a:schemeClr val="tx1"/>
                </a:solidFill>
              </a:rPr>
              <a:t> (in 	G(x)) </a:t>
            </a:r>
          </a:p>
          <a:p>
            <a:pPr algn="l" rtl="0"/>
            <a:r>
              <a:rPr lang="en-US" sz="2600" dirty="0" smtClean="0">
                <a:solidFill>
                  <a:schemeClr val="tx1"/>
                </a:solidFill>
              </a:rPr>
              <a:t>	2. augment max possible flow in W	3. update the residual network G(x)</a:t>
            </a:r>
          </a:p>
          <a:p>
            <a:pPr algn="l" rtl="0"/>
            <a:endParaRPr lang="en-US" sz="2600" dirty="0" smtClean="0">
              <a:solidFill>
                <a:schemeClr val="tx1"/>
              </a:solidFill>
            </a:endParaRPr>
          </a:p>
          <a:p>
            <a:pPr algn="l" rtl="0"/>
            <a:r>
              <a:rPr lang="en-US" sz="2600" dirty="0" smtClean="0">
                <a:solidFill>
                  <a:schemeClr val="tx1"/>
                </a:solidFill>
              </a:rPr>
              <a:t>*</a:t>
            </a:r>
            <a:r>
              <a:rPr lang="en-US" sz="2600" dirty="0" err="1" smtClean="0">
                <a:solidFill>
                  <a:schemeClr val="tx1"/>
                </a:solidFill>
              </a:rPr>
              <a:t>Find_minimum_mean_cycle</a:t>
            </a:r>
            <a:r>
              <a:rPr lang="en-US" sz="2600" dirty="0" smtClean="0">
                <a:solidFill>
                  <a:schemeClr val="tx1"/>
                </a:solidFill>
              </a:rPr>
              <a:t>: a method for finding a minimum-mean cycle in the residual network. To be described later.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20"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13</a:t>
            </a:fld>
            <a:endParaRPr lang="he-IL" sz="1600" b="1"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75778"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2267744" y="1556792"/>
            <a:ext cx="6408712"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We now show an algorithm for finding a minimum-mean cycle in the (residual) network.</a:t>
            </a:r>
          </a:p>
          <a:p>
            <a:pPr algn="l" rtl="0"/>
            <a:endParaRPr lang="en-US" sz="2600" dirty="0" smtClean="0">
              <a:solidFill>
                <a:schemeClr val="tx1"/>
              </a:solidFill>
            </a:endParaRPr>
          </a:p>
          <a:p>
            <a:pPr algn="l" rtl="0"/>
            <a:r>
              <a:rPr lang="en-US" sz="2600" dirty="0" smtClean="0">
                <a:solidFill>
                  <a:schemeClr val="tx1"/>
                </a:solidFill>
              </a:rPr>
              <a:t>● The algorithm uses dynamic programming to obtain the desired cycle.</a:t>
            </a:r>
          </a:p>
          <a:p>
            <a:pPr algn="l" rtl="0"/>
            <a:endParaRPr lang="en-US" sz="2600" dirty="0" smtClean="0">
              <a:solidFill>
                <a:schemeClr val="tx1"/>
              </a:solidFill>
            </a:endParaRPr>
          </a:p>
          <a:p>
            <a:pPr algn="l" rtl="0"/>
            <a:r>
              <a:rPr lang="en-US" sz="2600" dirty="0" smtClean="0">
                <a:solidFill>
                  <a:schemeClr val="tx1"/>
                </a:solidFill>
              </a:rPr>
              <a:t>● The running time of the algorithm is O(</a:t>
            </a:r>
            <a:r>
              <a:rPr lang="en-US" sz="2600" dirty="0" err="1" smtClean="0">
                <a:solidFill>
                  <a:schemeClr val="tx1"/>
                </a:solidFill>
              </a:rPr>
              <a:t>mn</a:t>
            </a:r>
            <a:r>
              <a:rPr lang="en-US" sz="2600" dirty="0" smtClean="0">
                <a:solidFill>
                  <a:schemeClr val="tx1"/>
                </a:solidFill>
              </a:rPr>
              <a:t>).</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14</a:t>
            </a:fld>
            <a:endParaRPr lang="he-IL" sz="1600" b="1"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80898"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2267744" y="1556792"/>
            <a:ext cx="6408712"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Definition</a:t>
            </a:r>
          </a:p>
          <a:p>
            <a:pPr algn="l" rtl="0"/>
            <a:r>
              <a:rPr lang="en-US" sz="2600" dirty="0" smtClean="0">
                <a:solidFill>
                  <a:schemeClr val="tx1"/>
                </a:solidFill>
              </a:rPr>
              <a:t>Let </a:t>
            </a:r>
            <a:r>
              <a:rPr lang="en-US" sz="2600" b="1" dirty="0" err="1" smtClean="0">
                <a:solidFill>
                  <a:schemeClr val="tx1"/>
                </a:solidFill>
              </a:rPr>
              <a:t>d</a:t>
            </a:r>
            <a:r>
              <a:rPr lang="en-US" sz="2600" b="1" baseline="30000" dirty="0" err="1" smtClean="0">
                <a:solidFill>
                  <a:schemeClr val="tx1"/>
                </a:solidFill>
              </a:rPr>
              <a:t>k</a:t>
            </a:r>
            <a:r>
              <a:rPr lang="en-US" sz="2600" b="1" dirty="0" smtClean="0">
                <a:solidFill>
                  <a:schemeClr val="tx1"/>
                </a:solidFill>
              </a:rPr>
              <a:t>(j) </a:t>
            </a:r>
            <a:r>
              <a:rPr lang="en-US" sz="2600" dirty="0" smtClean="0">
                <a:solidFill>
                  <a:schemeClr val="tx1"/>
                </a:solidFill>
              </a:rPr>
              <a:t>denote the </a:t>
            </a:r>
            <a:r>
              <a:rPr lang="en-US" sz="2600" u="sng" dirty="0" smtClean="0">
                <a:solidFill>
                  <a:schemeClr val="tx1"/>
                </a:solidFill>
              </a:rPr>
              <a:t>length</a:t>
            </a:r>
            <a:r>
              <a:rPr lang="en-US" sz="2600" dirty="0" smtClean="0">
                <a:solidFill>
                  <a:schemeClr val="tx1"/>
                </a:solidFill>
              </a:rPr>
              <a:t>, with respect to </a:t>
            </a:r>
            <a:r>
              <a:rPr lang="en-US" sz="2600" u="sng" dirty="0" smtClean="0">
                <a:solidFill>
                  <a:schemeClr val="tx1"/>
                </a:solidFill>
              </a:rPr>
              <a:t>arc lengths </a:t>
            </a:r>
            <a:r>
              <a:rPr lang="en-US" sz="2600" u="sng" dirty="0" err="1" smtClean="0">
                <a:solidFill>
                  <a:schemeClr val="tx1"/>
                </a:solidFill>
              </a:rPr>
              <a:t>c</a:t>
            </a:r>
            <a:r>
              <a:rPr lang="en-US" sz="2600" u="sng" baseline="-25000" dirty="0" err="1" smtClean="0">
                <a:solidFill>
                  <a:schemeClr val="tx1"/>
                </a:solidFill>
              </a:rPr>
              <a:t>ij</a:t>
            </a:r>
            <a:r>
              <a:rPr lang="en-US" sz="2600" u="sng" dirty="0" smtClean="0">
                <a:solidFill>
                  <a:schemeClr val="tx1"/>
                </a:solidFill>
              </a:rPr>
              <a:t> </a:t>
            </a:r>
            <a:r>
              <a:rPr lang="en-US" sz="2600" dirty="0" smtClean="0">
                <a:solidFill>
                  <a:schemeClr val="tx1"/>
                </a:solidFill>
              </a:rPr>
              <a:t>, of </a:t>
            </a:r>
            <a:r>
              <a:rPr lang="en-US" sz="2600" u="sng" dirty="0" smtClean="0">
                <a:solidFill>
                  <a:schemeClr val="tx1"/>
                </a:solidFill>
              </a:rPr>
              <a:t>a shortest directed </a:t>
            </a:r>
            <a:r>
              <a:rPr lang="en-US" sz="2600" i="1" u="sng" dirty="0" smtClean="0">
                <a:solidFill>
                  <a:schemeClr val="tx1"/>
                </a:solidFill>
              </a:rPr>
              <a:t>walk</a:t>
            </a:r>
            <a:r>
              <a:rPr lang="en-US" sz="2600" u="sng" dirty="0" smtClean="0">
                <a:solidFill>
                  <a:schemeClr val="tx1"/>
                </a:solidFill>
              </a:rPr>
              <a:t> with </a:t>
            </a:r>
            <a:r>
              <a:rPr lang="en-US" sz="2600" i="1" u="sng" dirty="0" smtClean="0">
                <a:solidFill>
                  <a:schemeClr val="tx1"/>
                </a:solidFill>
              </a:rPr>
              <a:t>exactly </a:t>
            </a:r>
            <a:r>
              <a:rPr lang="en-US" sz="2600" u="sng" dirty="0" smtClean="0">
                <a:solidFill>
                  <a:schemeClr val="tx1"/>
                </a:solidFill>
              </a:rPr>
              <a:t>k arcs</a:t>
            </a:r>
            <a:r>
              <a:rPr lang="en-US" sz="2600" dirty="0" smtClean="0">
                <a:solidFill>
                  <a:schemeClr val="tx1"/>
                </a:solidFill>
              </a:rPr>
              <a:t> from constant node </a:t>
            </a:r>
            <a:r>
              <a:rPr lang="en-US" sz="2600" u="sng" dirty="0" smtClean="0">
                <a:solidFill>
                  <a:schemeClr val="tx1"/>
                </a:solidFill>
              </a:rPr>
              <a:t>s</a:t>
            </a:r>
            <a:r>
              <a:rPr lang="en-US" sz="2600" dirty="0" smtClean="0">
                <a:solidFill>
                  <a:schemeClr val="tx1"/>
                </a:solidFill>
              </a:rPr>
              <a:t>  to node </a:t>
            </a:r>
            <a:r>
              <a:rPr lang="en-US" sz="2600" u="sng" dirty="0" smtClean="0">
                <a:solidFill>
                  <a:schemeClr val="tx1"/>
                </a:solidFill>
              </a:rPr>
              <a:t>j.</a:t>
            </a:r>
          </a:p>
          <a:p>
            <a:pPr algn="l" rtl="0"/>
            <a:endParaRPr lang="en-US" sz="2600" dirty="0" smtClean="0">
              <a:solidFill>
                <a:schemeClr val="tx1"/>
              </a:solidFill>
            </a:endParaRPr>
          </a:p>
          <a:p>
            <a:pPr algn="l" rtl="0"/>
            <a:r>
              <a:rPr lang="en-US" sz="2600" dirty="0" smtClean="0">
                <a:solidFill>
                  <a:schemeClr val="tx1"/>
                </a:solidFill>
              </a:rPr>
              <a:t>◦ Note that this </a:t>
            </a:r>
            <a:r>
              <a:rPr lang="en-US" sz="2600" i="1" dirty="0" smtClean="0">
                <a:solidFill>
                  <a:schemeClr val="tx1"/>
                </a:solidFill>
              </a:rPr>
              <a:t>walk </a:t>
            </a:r>
            <a:r>
              <a:rPr lang="en-US" sz="2600" dirty="0" smtClean="0">
                <a:solidFill>
                  <a:schemeClr val="tx1"/>
                </a:solidFill>
              </a:rPr>
              <a:t>might contain directed cycles.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15</a:t>
            </a:fld>
            <a:endParaRPr lang="he-IL" sz="1600" b="1"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8192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2267744" y="1556792"/>
            <a:ext cx="6408712"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Remark</a:t>
            </a:r>
          </a:p>
          <a:p>
            <a:pPr algn="l" rtl="0"/>
            <a:r>
              <a:rPr lang="en-US" sz="2600" dirty="0" smtClean="0">
                <a:solidFill>
                  <a:schemeClr val="tx1"/>
                </a:solidFill>
              </a:rPr>
              <a:t>We assume that the network is strongly connected (contains a directed path between every pair of nodes) – if not, we can add arcs of sufficiently large cost. The Minimum-mean cycle will contain none of these, unless the network is acyclic.</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16</a:t>
            </a:fld>
            <a:endParaRPr lang="he-IL" sz="1600" b="1"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83970"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2267744" y="1556792"/>
            <a:ext cx="6408712"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Computing </a:t>
            </a:r>
            <a:r>
              <a:rPr lang="en-US" sz="2600" b="1" dirty="0" err="1" smtClean="0">
                <a:solidFill>
                  <a:schemeClr val="tx1"/>
                </a:solidFill>
              </a:rPr>
              <a:t>d</a:t>
            </a:r>
            <a:r>
              <a:rPr lang="en-US" sz="2600" b="1" baseline="30000" dirty="0" err="1" smtClean="0">
                <a:solidFill>
                  <a:schemeClr val="tx1"/>
                </a:solidFill>
              </a:rPr>
              <a:t>k</a:t>
            </a:r>
            <a:r>
              <a:rPr lang="en-US" sz="2600" b="1" dirty="0" smtClean="0">
                <a:solidFill>
                  <a:schemeClr val="tx1"/>
                </a:solidFill>
              </a:rPr>
              <a:t>(j) </a:t>
            </a:r>
          </a:p>
          <a:p>
            <a:pPr algn="l" rtl="0"/>
            <a:r>
              <a:rPr lang="en-US" sz="2600" dirty="0" smtClean="0">
                <a:solidFill>
                  <a:schemeClr val="tx1"/>
                </a:solidFill>
              </a:rPr>
              <a:t>Recursively.</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Given d</a:t>
            </a:r>
            <a:r>
              <a:rPr lang="en-US" sz="2600" baseline="30000" dirty="0" smtClean="0">
                <a:solidFill>
                  <a:schemeClr val="tx1"/>
                </a:solidFill>
              </a:rPr>
              <a:t>k-1</a:t>
            </a:r>
            <a:r>
              <a:rPr lang="en-US" sz="2600" dirty="0" smtClean="0">
                <a:solidFill>
                  <a:schemeClr val="tx1"/>
                </a:solidFill>
              </a:rPr>
              <a:t>(j) for all j, compute </a:t>
            </a:r>
            <a:r>
              <a:rPr lang="en-US" sz="2600" dirty="0" err="1" smtClean="0">
                <a:solidFill>
                  <a:schemeClr val="tx1"/>
                </a:solidFill>
              </a:rPr>
              <a:t>d</a:t>
            </a:r>
            <a:r>
              <a:rPr lang="en-US" sz="2600" baseline="30000" dirty="0" err="1" smtClean="0">
                <a:solidFill>
                  <a:schemeClr val="tx1"/>
                </a:solidFill>
              </a:rPr>
              <a:t>k</a:t>
            </a:r>
            <a:r>
              <a:rPr lang="en-US" sz="2600" dirty="0" smtClean="0">
                <a:solidFill>
                  <a:schemeClr val="tx1"/>
                </a:solidFill>
              </a:rPr>
              <a:t>:</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Computing </a:t>
            </a:r>
            <a:r>
              <a:rPr lang="en-US" sz="2600" dirty="0" err="1" smtClean="0">
                <a:solidFill>
                  <a:schemeClr val="tx1"/>
                </a:solidFill>
              </a:rPr>
              <a:t>d</a:t>
            </a:r>
            <a:r>
              <a:rPr lang="en-US" sz="2600" baseline="30000" dirty="0" err="1" smtClean="0">
                <a:solidFill>
                  <a:schemeClr val="tx1"/>
                </a:solidFill>
              </a:rPr>
              <a:t>k</a:t>
            </a:r>
            <a:r>
              <a:rPr lang="en-US" sz="2600" dirty="0" smtClean="0">
                <a:solidFill>
                  <a:schemeClr val="tx1"/>
                </a:solidFill>
              </a:rPr>
              <a:t>(j) for j = 1, …, n requires O(m) time.</a:t>
            </a:r>
          </a:p>
          <a:p>
            <a:pPr algn="l" rtl="0"/>
            <a:r>
              <a:rPr lang="en-US" sz="2600" b="1" dirty="0" smtClean="0">
                <a:solidFill>
                  <a:schemeClr val="tx1"/>
                </a:solidFill>
              </a:rPr>
              <a:t>  </a:t>
            </a:r>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17</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2483768" y="2492896"/>
          <a:ext cx="5256584" cy="598851"/>
        </p:xfrm>
        <a:graphic>
          <a:graphicData uri="http://schemas.openxmlformats.org/presentationml/2006/ole">
            <p:oleObj spid="_x0000_s83971" name="משוואה" r:id="rId6" imgW="2145960" imgH="228600" progId="Equation.3">
              <p:embed/>
            </p:oleObj>
          </a:graphicData>
        </a:graphic>
      </p:graphicFrame>
      <p:graphicFrame>
        <p:nvGraphicFramePr>
          <p:cNvPr id="21" name="אובייקט 20"/>
          <p:cNvGraphicFramePr>
            <a:graphicFrameLocks noChangeAspect="1"/>
          </p:cNvGraphicFramePr>
          <p:nvPr/>
        </p:nvGraphicFramePr>
        <p:xfrm>
          <a:off x="2483768" y="3717032"/>
          <a:ext cx="5472608" cy="894616"/>
        </p:xfrm>
        <a:graphic>
          <a:graphicData uri="http://schemas.openxmlformats.org/presentationml/2006/ole">
            <p:oleObj spid="_x0000_s83972" name="משוואה" r:id="rId7" imgW="1917360" imgH="355320" progId="Equation.3">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84994"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2267744" y="1556792"/>
            <a:ext cx="6408712"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Computing </a:t>
            </a:r>
            <a:r>
              <a:rPr lang="en-US" sz="2600" b="1" dirty="0" err="1" smtClean="0">
                <a:solidFill>
                  <a:schemeClr val="tx1"/>
                </a:solidFill>
              </a:rPr>
              <a:t>d</a:t>
            </a:r>
            <a:r>
              <a:rPr lang="en-US" sz="2600" b="1" baseline="30000" dirty="0" err="1" smtClean="0">
                <a:solidFill>
                  <a:schemeClr val="tx1"/>
                </a:solidFill>
              </a:rPr>
              <a:t>k</a:t>
            </a:r>
            <a:r>
              <a:rPr lang="en-US" sz="2600" b="1" dirty="0" smtClean="0">
                <a:solidFill>
                  <a:schemeClr val="tx1"/>
                </a:solidFill>
              </a:rPr>
              <a:t>(j) </a:t>
            </a:r>
          </a:p>
          <a:p>
            <a:pPr algn="l" rtl="0"/>
            <a:endParaRPr lang="en-US" sz="2600" dirty="0" smtClean="0">
              <a:solidFill>
                <a:schemeClr val="tx1"/>
              </a:solidFill>
            </a:endParaRPr>
          </a:p>
          <a:p>
            <a:pPr algn="l" rtl="0"/>
            <a:r>
              <a:rPr lang="en-US" sz="2600" dirty="0" smtClean="0">
                <a:solidFill>
                  <a:schemeClr val="tx1"/>
                </a:solidFill>
              </a:rPr>
              <a:t>◦ Computing </a:t>
            </a:r>
            <a:r>
              <a:rPr lang="en-US" sz="2600" dirty="0" err="1" smtClean="0">
                <a:solidFill>
                  <a:schemeClr val="tx1"/>
                </a:solidFill>
              </a:rPr>
              <a:t>d</a:t>
            </a:r>
            <a:r>
              <a:rPr lang="en-US" sz="2600" baseline="30000" dirty="0" err="1" smtClean="0">
                <a:solidFill>
                  <a:schemeClr val="tx1"/>
                </a:solidFill>
              </a:rPr>
              <a:t>k</a:t>
            </a:r>
            <a:r>
              <a:rPr lang="en-US" sz="2600" dirty="0" smtClean="0">
                <a:solidFill>
                  <a:schemeClr val="tx1"/>
                </a:solidFill>
              </a:rPr>
              <a:t>(j) for j = 1, …, n requires O(m) time.</a:t>
            </a:r>
          </a:p>
          <a:p>
            <a:pPr algn="l" rtl="0"/>
            <a:endParaRPr lang="en-US" sz="2600" dirty="0" smtClean="0">
              <a:solidFill>
                <a:schemeClr val="tx1"/>
              </a:solidFill>
            </a:endParaRPr>
          </a:p>
          <a:p>
            <a:pPr algn="l" rtl="0"/>
            <a:r>
              <a:rPr lang="en-US" sz="2600" dirty="0" smtClean="0">
                <a:solidFill>
                  <a:schemeClr val="tx1"/>
                </a:solidFill>
              </a:rPr>
              <a:t>◦ We are interested in walks of length ≤ n</a:t>
            </a:r>
          </a:p>
          <a:p>
            <a:pPr algn="l" rtl="0"/>
            <a:endParaRPr lang="en-US" sz="2600" dirty="0" smtClean="0">
              <a:solidFill>
                <a:schemeClr val="tx1"/>
              </a:solidFill>
            </a:endParaRPr>
          </a:p>
          <a:p>
            <a:pPr algn="l" rtl="0"/>
            <a:r>
              <a:rPr lang="en-US" sz="2600" dirty="0" smtClean="0">
                <a:solidFill>
                  <a:schemeClr val="tx1"/>
                </a:solidFill>
              </a:rPr>
              <a:t>◦ Computing </a:t>
            </a:r>
            <a:r>
              <a:rPr lang="en-US" sz="2600" dirty="0" err="1" smtClean="0">
                <a:solidFill>
                  <a:schemeClr val="tx1"/>
                </a:solidFill>
              </a:rPr>
              <a:t>d</a:t>
            </a:r>
            <a:r>
              <a:rPr lang="en-US" sz="2600" baseline="30000" dirty="0" err="1" smtClean="0">
                <a:solidFill>
                  <a:schemeClr val="tx1"/>
                </a:solidFill>
              </a:rPr>
              <a:t>k</a:t>
            </a:r>
            <a:r>
              <a:rPr lang="en-US" sz="2600" dirty="0" smtClean="0">
                <a:solidFill>
                  <a:schemeClr val="tx1"/>
                </a:solidFill>
              </a:rPr>
              <a:t>(j)  for all j, k = 1, …, n requires </a:t>
            </a:r>
            <a:r>
              <a:rPr lang="en-US" sz="2600" b="1" dirty="0" smtClean="0">
                <a:solidFill>
                  <a:schemeClr val="tx1"/>
                </a:solidFill>
              </a:rPr>
              <a:t>O(</a:t>
            </a:r>
            <a:r>
              <a:rPr lang="en-US" sz="2600" b="1" dirty="0" err="1" smtClean="0">
                <a:solidFill>
                  <a:schemeClr val="tx1"/>
                </a:solidFill>
              </a:rPr>
              <a:t>mn</a:t>
            </a:r>
            <a:r>
              <a:rPr lang="en-US" sz="2600" b="1" dirty="0" smtClean="0">
                <a:solidFill>
                  <a:schemeClr val="tx1"/>
                </a:solidFill>
              </a:rPr>
              <a:t>)</a:t>
            </a:r>
            <a:r>
              <a:rPr lang="en-US" sz="2600" dirty="0" smtClean="0">
                <a:solidFill>
                  <a:schemeClr val="tx1"/>
                </a:solidFill>
              </a:rPr>
              <a:t> time.</a:t>
            </a:r>
          </a:p>
          <a:p>
            <a:pPr algn="l" rtl="0"/>
            <a:r>
              <a:rPr lang="en-US" sz="2600" b="1" dirty="0" smtClean="0">
                <a:solidFill>
                  <a:schemeClr val="tx1"/>
                </a:solidFill>
              </a:rPr>
              <a:t>  </a:t>
            </a:r>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18</a:t>
            </a:fld>
            <a:endParaRPr lang="he-IL" sz="1600" b="1"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86018"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2267744" y="1556792"/>
            <a:ext cx="6408712"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1.</a:t>
            </a:r>
          </a:p>
          <a:p>
            <a:pPr algn="l" rtl="0"/>
            <a:r>
              <a:rPr lang="en-US" sz="2600" b="1" dirty="0" smtClean="0">
                <a:solidFill>
                  <a:schemeClr val="tx1"/>
                </a:solidFill>
              </a:rPr>
              <a:t>Let </a:t>
            </a:r>
            <a:r>
              <a:rPr lang="el-GR" sz="2600" b="1" dirty="0" smtClean="0">
                <a:solidFill>
                  <a:schemeClr val="tx1"/>
                </a:solidFill>
              </a:rPr>
              <a:t>μ</a:t>
            </a:r>
            <a:r>
              <a:rPr lang="en-US" sz="2600" b="1" dirty="0" smtClean="0">
                <a:solidFill>
                  <a:schemeClr val="tx1"/>
                </a:solidFill>
              </a:rPr>
              <a:t>* denote the cost of the minimum mean cycle in the network. Then:</a:t>
            </a:r>
          </a:p>
          <a:p>
            <a:pPr algn="l" rtl="0"/>
            <a:endParaRPr lang="en-US" sz="2600" b="1" dirty="0" smtClean="0">
              <a:solidFill>
                <a:schemeClr val="tx1"/>
              </a:solidFill>
            </a:endParaRPr>
          </a:p>
          <a:p>
            <a:pPr algn="l" rtl="0"/>
            <a:r>
              <a:rPr lang="en-US" sz="2600" b="1" dirty="0" smtClean="0">
                <a:solidFill>
                  <a:schemeClr val="tx1"/>
                </a:solidFill>
              </a:rPr>
              <a:t>   </a:t>
            </a:r>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19</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86019" name="משוואה" r:id="rId6" imgW="114120" imgH="215640" progId="Equation.3">
              <p:embed/>
            </p:oleObj>
          </a:graphicData>
        </a:graphic>
      </p:graphicFrame>
      <p:graphicFrame>
        <p:nvGraphicFramePr>
          <p:cNvPr id="21" name="אובייקט 20"/>
          <p:cNvGraphicFramePr>
            <a:graphicFrameLocks noChangeAspect="1"/>
          </p:cNvGraphicFramePr>
          <p:nvPr/>
        </p:nvGraphicFramePr>
        <p:xfrm>
          <a:off x="2771800" y="2924944"/>
          <a:ext cx="5038577" cy="817364"/>
        </p:xfrm>
        <a:graphic>
          <a:graphicData uri="http://schemas.openxmlformats.org/presentationml/2006/ole">
            <p:oleObj spid="_x0000_s86020" name="משוואה" r:id="rId7" imgW="2349360" imgH="48240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מציין מיקום של מספר שקופית 5"/>
          <p:cNvSpPr>
            <a:spLocks noGrp="1"/>
          </p:cNvSpPr>
          <p:nvPr>
            <p:ph type="sldNum" sz="quarter" idx="12"/>
          </p:nvPr>
        </p:nvSpPr>
        <p:spPr>
          <a:xfrm>
            <a:off x="457200" y="6309320"/>
            <a:ext cx="370384" cy="412155"/>
          </a:xfrm>
        </p:spPr>
        <p:txBody>
          <a:bodyPr/>
          <a:lstStyle/>
          <a:p>
            <a:fld id="{E2E139F5-CEB9-4D9C-AF9A-1812DBF3C3B1}" type="slidenum">
              <a:rPr lang="he-IL" sz="1600" b="1" smtClean="0">
                <a:solidFill>
                  <a:schemeClr val="bg1"/>
                </a:solidFill>
              </a:rPr>
              <a:pPr/>
              <a:t>2</a:t>
            </a:fld>
            <a:endParaRPr lang="he-IL" sz="1600" b="1" dirty="0">
              <a:solidFill>
                <a:schemeClr val="bg1"/>
              </a:solidFill>
            </a:endParaRPr>
          </a:p>
        </p:txBody>
      </p:sp>
      <p:sp>
        <p:nvSpPr>
          <p:cNvPr id="9" name="מציין מיקום של כותרת תחתונה 8"/>
          <p:cNvSpPr>
            <a:spLocks noGrp="1"/>
          </p:cNvSpPr>
          <p:nvPr>
            <p:ph type="ftr" sz="quarter" idx="11"/>
          </p:nvPr>
        </p:nvSpPr>
        <p:spPr>
          <a:xfrm>
            <a:off x="1619672" y="6381328"/>
            <a:ext cx="5544616" cy="340147"/>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solidFill>
              </a:rPr>
              <a:t>Introduction</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536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Basic Algorithms – Reminder</a:t>
            </a:r>
            <a:endParaRPr lang="he-IL" sz="3200" b="1" dirty="0"/>
          </a:p>
        </p:txBody>
      </p:sp>
      <p:sp>
        <p:nvSpPr>
          <p:cNvPr id="18" name="מלבן 17"/>
          <p:cNvSpPr/>
          <p:nvPr/>
        </p:nvSpPr>
        <p:spPr>
          <a:xfrm>
            <a:off x="2195736" y="1196752"/>
            <a:ext cx="6552728"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endParaRPr lang="en-US" dirty="0">
              <a:solidFill>
                <a:schemeClr val="tx1"/>
              </a:solidFill>
            </a:endParaRPr>
          </a:p>
        </p:txBody>
      </p:sp>
      <p:sp>
        <p:nvSpPr>
          <p:cNvPr id="21" name="מלבן 20"/>
          <p:cNvSpPr/>
          <p:nvPr/>
        </p:nvSpPr>
        <p:spPr>
          <a:xfrm>
            <a:off x="2339752" y="1268760"/>
            <a:ext cx="63367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Negative Cycle Canceling</a:t>
            </a:r>
          </a:p>
          <a:p>
            <a:pPr algn="l" rtl="0"/>
            <a:endParaRPr lang="en-US" sz="2600" dirty="0" smtClean="0">
              <a:solidFill>
                <a:schemeClr val="tx1"/>
              </a:solidFill>
            </a:endParaRPr>
          </a:p>
          <a:p>
            <a:pPr algn="l" rtl="0"/>
            <a:r>
              <a:rPr lang="en-US" sz="2600" dirty="0" smtClean="0">
                <a:solidFill>
                  <a:schemeClr val="tx1"/>
                </a:solidFill>
              </a:rPr>
              <a:t>● Successive Shortest Path</a:t>
            </a:r>
          </a:p>
          <a:p>
            <a:pPr algn="l" rtl="0"/>
            <a:endParaRPr lang="en-US" sz="2600" dirty="0" smtClean="0">
              <a:solidFill>
                <a:schemeClr val="tx1"/>
              </a:solidFill>
            </a:endParaRPr>
          </a:p>
          <a:p>
            <a:pPr algn="l" rtl="0"/>
            <a:r>
              <a:rPr lang="en-US" sz="2600" dirty="0" smtClean="0">
                <a:solidFill>
                  <a:schemeClr val="tx1"/>
                </a:solidFill>
              </a:rPr>
              <a:t>● Primal-Dual</a:t>
            </a:r>
          </a:p>
          <a:p>
            <a:pPr algn="l" rtl="0"/>
            <a:endParaRPr lang="en-US" sz="2600" dirty="0" smtClean="0">
              <a:solidFill>
                <a:schemeClr val="tx1"/>
              </a:solidFill>
            </a:endParaRPr>
          </a:p>
          <a:p>
            <a:pPr algn="l" rtl="0"/>
            <a:r>
              <a:rPr lang="en-US" sz="2600" dirty="0" smtClean="0">
                <a:solidFill>
                  <a:schemeClr val="tx1"/>
                </a:solidFill>
              </a:rPr>
              <a:t>● Out-of-Kilter</a:t>
            </a:r>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8704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Proof of Lemma 1.</a:t>
            </a:r>
          </a:p>
          <a:p>
            <a:pPr algn="l" rtl="0"/>
            <a:r>
              <a:rPr lang="en-US" sz="2600" dirty="0" smtClean="0">
                <a:solidFill>
                  <a:schemeClr val="tx1"/>
                </a:solidFill>
              </a:rPr>
              <a:t>We prove the lemma for two cases:</a:t>
            </a:r>
          </a:p>
          <a:p>
            <a:pPr algn="l" rtl="0"/>
            <a:r>
              <a:rPr lang="el-GR" sz="2600" dirty="0" smtClean="0">
                <a:solidFill>
                  <a:schemeClr val="tx1"/>
                </a:solidFill>
              </a:rPr>
              <a:t>μ</a:t>
            </a:r>
            <a:r>
              <a:rPr lang="en-US" sz="2600" dirty="0" smtClean="0">
                <a:solidFill>
                  <a:schemeClr val="tx1"/>
                </a:solidFill>
              </a:rPr>
              <a:t>* = 0 and </a:t>
            </a:r>
            <a:r>
              <a:rPr lang="el-GR" sz="2600" dirty="0" smtClean="0">
                <a:solidFill>
                  <a:schemeClr val="tx1"/>
                </a:solidFill>
              </a:rPr>
              <a:t>μ</a:t>
            </a:r>
            <a:r>
              <a:rPr lang="en-US" sz="2600" dirty="0" smtClean="0">
                <a:solidFill>
                  <a:schemeClr val="tx1"/>
                </a:solidFill>
              </a:rPr>
              <a:t>*≠ 0.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20</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87043"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88066"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Proof of Lemma 1.</a:t>
            </a:r>
          </a:p>
          <a:p>
            <a:pPr algn="l" rtl="0"/>
            <a:r>
              <a:rPr lang="en-US" sz="2600" u="sng" dirty="0" smtClean="0">
                <a:solidFill>
                  <a:schemeClr val="tx1"/>
                </a:solidFill>
              </a:rPr>
              <a:t>Case 1: </a:t>
            </a:r>
            <a:r>
              <a:rPr lang="el-GR" sz="2600" u="sng" dirty="0" smtClean="0">
                <a:solidFill>
                  <a:schemeClr val="tx1"/>
                </a:solidFill>
              </a:rPr>
              <a:t>μ</a:t>
            </a:r>
            <a:r>
              <a:rPr lang="en-US" sz="2600" u="sng" dirty="0" smtClean="0">
                <a:solidFill>
                  <a:schemeClr val="tx1"/>
                </a:solidFill>
              </a:rPr>
              <a:t>*=0</a:t>
            </a:r>
            <a:endParaRPr lang="en-US" sz="2600" dirty="0" smtClean="0">
              <a:solidFill>
                <a:schemeClr val="tx1"/>
              </a:solidFill>
            </a:endParaRPr>
          </a:p>
          <a:p>
            <a:pPr algn="l" rtl="0"/>
            <a:r>
              <a:rPr lang="en-US" sz="2600" dirty="0" smtClean="0">
                <a:solidFill>
                  <a:schemeClr val="tx1"/>
                </a:solidFill>
              </a:rPr>
              <a:t>Here, we have no negative cost cycle, but there is a 0-cost cycle W. </a:t>
            </a:r>
          </a:p>
          <a:p>
            <a:pPr algn="l" rtl="0"/>
            <a:endParaRPr lang="en-US" sz="2600" dirty="0" smtClean="0">
              <a:solidFill>
                <a:schemeClr val="tx1"/>
              </a:solidFill>
            </a:endParaRPr>
          </a:p>
          <a:p>
            <a:pPr algn="l" rtl="0"/>
            <a:r>
              <a:rPr lang="en-US" sz="2600" dirty="0" smtClean="0">
                <a:solidFill>
                  <a:schemeClr val="tx1"/>
                </a:solidFill>
              </a:rPr>
              <a:t>For each node j, let d(j) = shortest path distance between s and j.</a:t>
            </a:r>
          </a:p>
          <a:p>
            <a:pPr algn="l" rtl="0"/>
            <a:r>
              <a:rPr lang="en-US" sz="2600" dirty="0" smtClean="0">
                <a:solidFill>
                  <a:schemeClr val="tx1"/>
                </a:solidFill>
              </a:rPr>
              <a:t>Replacing </a:t>
            </a:r>
            <a:r>
              <a:rPr lang="en-US" sz="2600" dirty="0" err="1" smtClean="0">
                <a:solidFill>
                  <a:schemeClr val="tx1"/>
                </a:solidFill>
              </a:rPr>
              <a:t>c</a:t>
            </a:r>
            <a:r>
              <a:rPr lang="en-US" sz="2600" baseline="-25000" dirty="0" err="1" smtClean="0">
                <a:solidFill>
                  <a:schemeClr val="tx1"/>
                </a:solidFill>
              </a:rPr>
              <a:t>ij</a:t>
            </a:r>
            <a:r>
              <a:rPr lang="en-US" sz="2600" dirty="0" smtClean="0">
                <a:solidFill>
                  <a:schemeClr val="tx1"/>
                </a:solidFill>
              </a:rPr>
              <a:t> by </a:t>
            </a:r>
            <a:r>
              <a:rPr lang="en-US" sz="2600" dirty="0" err="1" smtClean="0">
                <a:solidFill>
                  <a:schemeClr val="tx1"/>
                </a:solidFill>
              </a:rPr>
              <a:t>c</a:t>
            </a:r>
            <a:r>
              <a:rPr lang="en-US" sz="2600" baseline="-25000" dirty="0" err="1" smtClean="0">
                <a:solidFill>
                  <a:schemeClr val="tx1"/>
                </a:solidFill>
              </a:rPr>
              <a:t>ij</a:t>
            </a:r>
            <a:r>
              <a:rPr lang="en-US" sz="2600" baseline="30000" dirty="0" err="1" smtClean="0">
                <a:solidFill>
                  <a:schemeClr val="tx1"/>
                </a:solidFill>
              </a:rPr>
              <a:t>d</a:t>
            </a:r>
            <a:r>
              <a:rPr lang="en-US" sz="2600" dirty="0" smtClean="0">
                <a:solidFill>
                  <a:schemeClr val="tx1"/>
                </a:solidFill>
              </a:rPr>
              <a:t> = </a:t>
            </a:r>
            <a:r>
              <a:rPr lang="en-US" sz="2600" dirty="0" err="1" smtClean="0">
                <a:solidFill>
                  <a:schemeClr val="tx1"/>
                </a:solidFill>
              </a:rPr>
              <a:t>c</a:t>
            </a:r>
            <a:r>
              <a:rPr lang="en-US" sz="2600" baseline="-25000" dirty="0" err="1" smtClean="0">
                <a:solidFill>
                  <a:schemeClr val="tx1"/>
                </a:solidFill>
              </a:rPr>
              <a:t>ij</a:t>
            </a:r>
            <a:r>
              <a:rPr lang="en-US" sz="2600" dirty="0" smtClean="0">
                <a:solidFill>
                  <a:schemeClr val="tx1"/>
                </a:solidFill>
              </a:rPr>
              <a:t> + d(</a:t>
            </a:r>
            <a:r>
              <a:rPr lang="en-US" sz="2600" dirty="0" err="1" smtClean="0">
                <a:solidFill>
                  <a:schemeClr val="tx1"/>
                </a:solidFill>
              </a:rPr>
              <a:t>i</a:t>
            </a:r>
            <a:r>
              <a:rPr lang="en-US" sz="2600" dirty="0" smtClean="0">
                <a:solidFill>
                  <a:schemeClr val="tx1"/>
                </a:solidFill>
              </a:rPr>
              <a:t>) – d(j), we get the following conditions (with arc lengths </a:t>
            </a:r>
            <a:r>
              <a:rPr lang="en-US" sz="2600" dirty="0" err="1" smtClean="0">
                <a:solidFill>
                  <a:schemeClr val="tx1"/>
                </a:solidFill>
              </a:rPr>
              <a:t>c</a:t>
            </a:r>
            <a:r>
              <a:rPr lang="en-US" sz="2600" baseline="-25000" dirty="0" err="1" smtClean="0">
                <a:solidFill>
                  <a:schemeClr val="tx1"/>
                </a:solidFill>
              </a:rPr>
              <a:t>ij</a:t>
            </a:r>
            <a:r>
              <a:rPr lang="en-US" sz="2600" baseline="30000" dirty="0" err="1" smtClean="0">
                <a:solidFill>
                  <a:schemeClr val="tx1"/>
                </a:solidFill>
              </a:rPr>
              <a:t>d</a:t>
            </a:r>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21</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88067"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05474"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Proof of Lemma 1 – cont. (</a:t>
            </a:r>
            <a:r>
              <a:rPr lang="el-GR" sz="2600" u="sng" dirty="0" smtClean="0">
                <a:solidFill>
                  <a:schemeClr val="tx1"/>
                </a:solidFill>
              </a:rPr>
              <a:t>μ</a:t>
            </a:r>
            <a:r>
              <a:rPr lang="en-US" sz="2600" u="sng" dirty="0" smtClean="0">
                <a:solidFill>
                  <a:schemeClr val="tx1"/>
                </a:solidFill>
              </a:rPr>
              <a:t>*=0)</a:t>
            </a:r>
            <a:endParaRPr lang="en-US" sz="2600" b="1" dirty="0" smtClean="0">
              <a:solidFill>
                <a:schemeClr val="tx1"/>
              </a:solidFill>
            </a:endParaRPr>
          </a:p>
          <a:p>
            <a:pPr marL="514350" indent="-514350" algn="l" rtl="0"/>
            <a:r>
              <a:rPr lang="en-US" sz="2600" dirty="0" smtClean="0">
                <a:solidFill>
                  <a:schemeClr val="tx1"/>
                </a:solidFill>
              </a:rPr>
              <a:t>1. All arc-costs are nonnegative. </a:t>
            </a:r>
          </a:p>
          <a:p>
            <a:pPr marL="514350" indent="-514350" algn="l" rtl="0"/>
            <a:r>
              <a:rPr lang="en-US" sz="2600" u="sng" dirty="0" smtClean="0">
                <a:solidFill>
                  <a:schemeClr val="tx1"/>
                </a:solidFill>
              </a:rPr>
              <a:t>proof </a:t>
            </a:r>
          </a:p>
          <a:p>
            <a:pPr marL="514350" indent="-514350" algn="l" rtl="0"/>
            <a:r>
              <a:rPr lang="en-US" sz="2600" dirty="0" smtClean="0">
                <a:solidFill>
                  <a:schemeClr val="tx1"/>
                </a:solidFill>
              </a:rPr>
              <a:t>by definition,  d(j) ≤ d(</a:t>
            </a:r>
            <a:r>
              <a:rPr lang="en-US" sz="2600" dirty="0" err="1" smtClean="0">
                <a:solidFill>
                  <a:schemeClr val="tx1"/>
                </a:solidFill>
              </a:rPr>
              <a:t>i</a:t>
            </a:r>
            <a:r>
              <a:rPr lang="en-US" sz="2600" dirty="0" smtClean="0">
                <a:solidFill>
                  <a:schemeClr val="tx1"/>
                </a:solidFill>
              </a:rPr>
              <a:t>) + </a:t>
            </a:r>
            <a:r>
              <a:rPr lang="en-US" sz="2600" dirty="0" err="1" smtClean="0">
                <a:solidFill>
                  <a:schemeClr val="tx1"/>
                </a:solidFill>
              </a:rPr>
              <a:t>c</a:t>
            </a:r>
            <a:r>
              <a:rPr lang="en-US" sz="2600" baseline="-25000" dirty="0" err="1" smtClean="0">
                <a:solidFill>
                  <a:schemeClr val="tx1"/>
                </a:solidFill>
              </a:rPr>
              <a:t>ij</a:t>
            </a:r>
            <a:r>
              <a:rPr lang="en-US" sz="2600" dirty="0" smtClean="0">
                <a:solidFill>
                  <a:schemeClr val="tx1"/>
                </a:solidFill>
              </a:rPr>
              <a:t> .</a:t>
            </a:r>
          </a:p>
          <a:p>
            <a:pPr marL="514350" indent="-514350" algn="l" rtl="0"/>
            <a:r>
              <a:rPr lang="en-US" sz="2600" dirty="0" err="1" smtClean="0">
                <a:solidFill>
                  <a:schemeClr val="tx1"/>
                </a:solidFill>
              </a:rPr>
              <a:t>Substracting</a:t>
            </a:r>
            <a:r>
              <a:rPr lang="en-US" sz="2600" dirty="0" smtClean="0">
                <a:solidFill>
                  <a:schemeClr val="tx1"/>
                </a:solidFill>
              </a:rPr>
              <a:t> d(j) from both sides gives </a:t>
            </a:r>
            <a:r>
              <a:rPr lang="en-US" sz="2600" dirty="0" err="1" smtClean="0">
                <a:solidFill>
                  <a:schemeClr val="tx1"/>
                </a:solidFill>
              </a:rPr>
              <a:t>c</a:t>
            </a:r>
            <a:r>
              <a:rPr lang="en-US" sz="2600" baseline="-25000" dirty="0" err="1" smtClean="0">
                <a:solidFill>
                  <a:schemeClr val="tx1"/>
                </a:solidFill>
              </a:rPr>
              <a:t>ij</a:t>
            </a:r>
            <a:r>
              <a:rPr lang="en-US" sz="2600" baseline="30000" dirty="0" err="1" smtClean="0">
                <a:solidFill>
                  <a:schemeClr val="tx1"/>
                </a:solidFill>
              </a:rPr>
              <a:t>d</a:t>
            </a:r>
            <a:r>
              <a:rPr lang="en-US" sz="2600" baseline="30000" dirty="0" smtClean="0">
                <a:solidFill>
                  <a:schemeClr val="tx1"/>
                </a:solidFill>
              </a:rPr>
              <a:t> </a:t>
            </a:r>
            <a:r>
              <a:rPr lang="en-US" sz="2600" dirty="0" smtClean="0">
                <a:solidFill>
                  <a:schemeClr val="tx1"/>
                </a:solidFill>
              </a:rPr>
              <a:t>≥ 0.</a:t>
            </a:r>
          </a:p>
          <a:p>
            <a:pPr algn="l" rtl="0"/>
            <a:endParaRPr lang="en-US" sz="2600" dirty="0" smtClean="0">
              <a:solidFill>
                <a:schemeClr val="tx1"/>
              </a:solidFill>
            </a:endParaRPr>
          </a:p>
          <a:p>
            <a:pPr algn="l" rtl="0"/>
            <a:r>
              <a:rPr lang="en-US" sz="2600" dirty="0" smtClean="0">
                <a:solidFill>
                  <a:schemeClr val="tx1"/>
                </a:solidFill>
              </a:rPr>
              <a:t>2. All arc costs in W are zero.</a:t>
            </a:r>
          </a:p>
          <a:p>
            <a:pPr algn="l" rtl="0"/>
            <a:r>
              <a:rPr lang="en-US" sz="2600" u="sng" dirty="0" smtClean="0">
                <a:solidFill>
                  <a:schemeClr val="tx1"/>
                </a:solidFill>
              </a:rPr>
              <a:t>proof</a:t>
            </a:r>
            <a:r>
              <a:rPr lang="en-US" sz="2600" dirty="0" smtClean="0">
                <a:solidFill>
                  <a:schemeClr val="tx1"/>
                </a:solidFill>
              </a:rPr>
              <a:t/>
            </a:r>
            <a:br>
              <a:rPr lang="en-US" sz="2600" dirty="0" smtClean="0">
                <a:solidFill>
                  <a:schemeClr val="tx1"/>
                </a:solidFill>
              </a:rPr>
            </a:br>
            <a:r>
              <a:rPr lang="en-US" sz="2600" dirty="0" smtClean="0">
                <a:solidFill>
                  <a:schemeClr val="tx1"/>
                </a:solidFill>
              </a:rPr>
              <a:t>from part 1, all arc costs are nonnegative. Their sum over W is 0, so they are all 0.</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22</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05475"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0752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Proof of Lemma 1 – cont. (</a:t>
            </a:r>
            <a:r>
              <a:rPr lang="el-GR" sz="2600" u="sng" dirty="0" smtClean="0">
                <a:solidFill>
                  <a:schemeClr val="tx1"/>
                </a:solidFill>
              </a:rPr>
              <a:t>μ</a:t>
            </a:r>
            <a:r>
              <a:rPr lang="en-US" sz="2600" u="sng" dirty="0" smtClean="0">
                <a:solidFill>
                  <a:schemeClr val="tx1"/>
                </a:solidFill>
              </a:rPr>
              <a:t>*=0)</a:t>
            </a:r>
            <a:endParaRPr lang="en-US" sz="2600" b="1" dirty="0" smtClean="0">
              <a:solidFill>
                <a:schemeClr val="tx1"/>
              </a:solidFill>
            </a:endParaRPr>
          </a:p>
          <a:p>
            <a:pPr marL="514350" indent="-514350" algn="l" rtl="0"/>
            <a:r>
              <a:rPr lang="en-US" sz="2600" dirty="0" smtClean="0">
                <a:solidFill>
                  <a:schemeClr val="tx1"/>
                </a:solidFill>
              </a:rPr>
              <a:t>3.  For each node j, every arc in the shortest path from node s to node j has zero cost.</a:t>
            </a:r>
          </a:p>
          <a:p>
            <a:pPr algn="l" rtl="0"/>
            <a:r>
              <a:rPr lang="en-US" sz="2600" u="sng" dirty="0" smtClean="0">
                <a:solidFill>
                  <a:schemeClr val="tx1"/>
                </a:solidFill>
              </a:rPr>
              <a:t>Proof</a:t>
            </a:r>
            <a:endParaRPr lang="en-US" sz="2600" dirty="0" smtClean="0">
              <a:solidFill>
                <a:schemeClr val="tx1"/>
              </a:solidFill>
            </a:endParaRPr>
          </a:p>
          <a:p>
            <a:pPr algn="l" rtl="0"/>
            <a:r>
              <a:rPr lang="en-US" sz="2600" dirty="0" smtClean="0">
                <a:solidFill>
                  <a:schemeClr val="tx1"/>
                </a:solidFill>
              </a:rPr>
              <a:t> if (</a:t>
            </a:r>
            <a:r>
              <a:rPr lang="en-US" sz="2600" dirty="0" err="1" smtClean="0">
                <a:solidFill>
                  <a:schemeClr val="tx1"/>
                </a:solidFill>
              </a:rPr>
              <a:t>i,j</a:t>
            </a:r>
            <a:r>
              <a:rPr lang="en-US" sz="2600" dirty="0" smtClean="0">
                <a:solidFill>
                  <a:schemeClr val="tx1"/>
                </a:solidFill>
              </a:rPr>
              <a:t>) is on the shortest path from s to j, then we have d(j) = d(</a:t>
            </a:r>
            <a:r>
              <a:rPr lang="en-US" sz="2600" dirty="0" err="1" smtClean="0">
                <a:solidFill>
                  <a:schemeClr val="tx1"/>
                </a:solidFill>
              </a:rPr>
              <a:t>i</a:t>
            </a:r>
            <a:r>
              <a:rPr lang="en-US" sz="2600" dirty="0" smtClean="0">
                <a:solidFill>
                  <a:schemeClr val="tx1"/>
                </a:solidFill>
              </a:rPr>
              <a:t>) +  </a:t>
            </a:r>
            <a:r>
              <a:rPr lang="en-US" sz="2600" dirty="0" err="1" smtClean="0">
                <a:solidFill>
                  <a:schemeClr val="tx1"/>
                </a:solidFill>
              </a:rPr>
              <a:t>c</a:t>
            </a:r>
            <a:r>
              <a:rPr lang="en-US" sz="2600" baseline="-25000" dirty="0" err="1" smtClean="0">
                <a:solidFill>
                  <a:schemeClr val="tx1"/>
                </a:solidFill>
              </a:rPr>
              <a:t>ij</a:t>
            </a:r>
            <a:r>
              <a:rPr lang="en-US" sz="2600" dirty="0" smtClean="0">
                <a:solidFill>
                  <a:schemeClr val="tx1"/>
                </a:solidFill>
              </a:rPr>
              <a:t> . </a:t>
            </a:r>
            <a:r>
              <a:rPr lang="en-US" sz="2600" dirty="0" err="1" smtClean="0">
                <a:solidFill>
                  <a:schemeClr val="tx1"/>
                </a:solidFill>
              </a:rPr>
              <a:t>Substracting</a:t>
            </a:r>
            <a:r>
              <a:rPr lang="en-US" sz="2600" dirty="0" smtClean="0">
                <a:solidFill>
                  <a:schemeClr val="tx1"/>
                </a:solidFill>
              </a:rPr>
              <a:t> d(j) from both sides yields </a:t>
            </a:r>
            <a:r>
              <a:rPr lang="en-US" sz="2600" dirty="0" err="1" smtClean="0">
                <a:solidFill>
                  <a:schemeClr val="tx1"/>
                </a:solidFill>
              </a:rPr>
              <a:t>c</a:t>
            </a:r>
            <a:r>
              <a:rPr lang="en-US" sz="2600" baseline="-25000" dirty="0" err="1" smtClean="0">
                <a:solidFill>
                  <a:schemeClr val="tx1"/>
                </a:solidFill>
              </a:rPr>
              <a:t>ij</a:t>
            </a:r>
            <a:r>
              <a:rPr lang="en-US" sz="2600" baseline="30000" dirty="0" err="1" smtClean="0">
                <a:solidFill>
                  <a:schemeClr val="tx1"/>
                </a:solidFill>
              </a:rPr>
              <a:t>d</a:t>
            </a:r>
            <a:r>
              <a:rPr lang="en-US" sz="2600" dirty="0" smtClean="0">
                <a:solidFill>
                  <a:schemeClr val="tx1"/>
                </a:solidFill>
              </a:rPr>
              <a:t> = 0.</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23</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07523"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09570"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Proof of Lemma 1 – cont. (</a:t>
            </a:r>
            <a:r>
              <a:rPr lang="el-GR" sz="2600" u="sng" dirty="0" smtClean="0">
                <a:solidFill>
                  <a:schemeClr val="tx1"/>
                </a:solidFill>
              </a:rPr>
              <a:t>μ</a:t>
            </a:r>
            <a:r>
              <a:rPr lang="en-US" sz="2600" u="sng" dirty="0" smtClean="0">
                <a:solidFill>
                  <a:schemeClr val="tx1"/>
                </a:solidFill>
              </a:rPr>
              <a:t>*=0)</a:t>
            </a:r>
            <a:endParaRPr lang="en-US" sz="2600" b="1" dirty="0" smtClean="0">
              <a:solidFill>
                <a:schemeClr val="tx1"/>
              </a:solidFill>
            </a:endParaRPr>
          </a:p>
          <a:p>
            <a:pPr marL="514350" indent="-514350" algn="l" rtl="0"/>
            <a:r>
              <a:rPr lang="en-US" sz="2600" dirty="0" smtClean="0">
                <a:solidFill>
                  <a:schemeClr val="tx1"/>
                </a:solidFill>
              </a:rPr>
              <a:t>4.  For each node j, the transformation </a:t>
            </a:r>
            <a:r>
              <a:rPr lang="en-US" sz="2600" dirty="0" err="1" smtClean="0">
                <a:solidFill>
                  <a:schemeClr val="tx1"/>
                </a:solidFill>
              </a:rPr>
              <a:t>c</a:t>
            </a:r>
            <a:r>
              <a:rPr lang="en-US" sz="2600" baseline="-25000" dirty="0" err="1" smtClean="0">
                <a:solidFill>
                  <a:schemeClr val="tx1"/>
                </a:solidFill>
              </a:rPr>
              <a:t>ij</a:t>
            </a:r>
            <a:r>
              <a:rPr lang="en-US" sz="2600" dirty="0" smtClean="0">
                <a:solidFill>
                  <a:schemeClr val="tx1"/>
                </a:solidFill>
              </a:rPr>
              <a:t> →</a:t>
            </a:r>
            <a:r>
              <a:rPr lang="en-US" sz="2600" dirty="0" err="1" smtClean="0">
                <a:solidFill>
                  <a:schemeClr val="tx1"/>
                </a:solidFill>
              </a:rPr>
              <a:t>c</a:t>
            </a:r>
            <a:r>
              <a:rPr lang="en-US" sz="2600" baseline="-25000" dirty="0" err="1" smtClean="0">
                <a:solidFill>
                  <a:schemeClr val="tx1"/>
                </a:solidFill>
              </a:rPr>
              <a:t>ij</a:t>
            </a:r>
            <a:r>
              <a:rPr lang="en-US" sz="2600" baseline="30000" dirty="0" err="1" smtClean="0">
                <a:solidFill>
                  <a:schemeClr val="tx1"/>
                </a:solidFill>
              </a:rPr>
              <a:t>d</a:t>
            </a:r>
            <a:r>
              <a:rPr lang="en-US" sz="2600" dirty="0" smtClean="0">
                <a:solidFill>
                  <a:schemeClr val="tx1"/>
                </a:solidFill>
              </a:rPr>
              <a:t>  </a:t>
            </a:r>
          </a:p>
          <a:p>
            <a:pPr marL="514350" indent="-514350" algn="l" rtl="0"/>
            <a:r>
              <a:rPr lang="en-US" sz="2600" dirty="0" smtClean="0">
                <a:solidFill>
                  <a:schemeClr val="tx1"/>
                </a:solidFill>
              </a:rPr>
              <a:t>Changes the shortest walk distances </a:t>
            </a:r>
            <a:r>
              <a:rPr lang="en-US" sz="2600" dirty="0" err="1" smtClean="0">
                <a:solidFill>
                  <a:schemeClr val="tx1"/>
                </a:solidFill>
              </a:rPr>
              <a:t>d</a:t>
            </a:r>
            <a:r>
              <a:rPr lang="en-US" sz="2600" baseline="30000" dirty="0" err="1" smtClean="0">
                <a:solidFill>
                  <a:schemeClr val="tx1"/>
                </a:solidFill>
              </a:rPr>
              <a:t>k</a:t>
            </a:r>
            <a:r>
              <a:rPr lang="en-US" sz="2600" dirty="0" smtClean="0">
                <a:solidFill>
                  <a:schemeClr val="tx1"/>
                </a:solidFill>
              </a:rPr>
              <a:t>(j) </a:t>
            </a:r>
          </a:p>
          <a:p>
            <a:pPr marL="514350" indent="-514350" algn="l" rtl="0"/>
            <a:r>
              <a:rPr lang="en-US" sz="2600" dirty="0" smtClean="0">
                <a:solidFill>
                  <a:schemeClr val="tx1"/>
                </a:solidFill>
              </a:rPr>
              <a:t>(For k = 1, …, n)</a:t>
            </a:r>
          </a:p>
          <a:p>
            <a:pPr marL="514350" indent="-514350" algn="l" rtl="0"/>
            <a:r>
              <a:rPr lang="en-US" sz="2600" dirty="0" smtClean="0">
                <a:solidFill>
                  <a:schemeClr val="tx1"/>
                </a:solidFill>
              </a:rPr>
              <a:t>by a constant  amount (</a:t>
            </a:r>
            <a:r>
              <a:rPr lang="en-US" sz="2600" dirty="0" err="1" smtClean="0">
                <a:solidFill>
                  <a:schemeClr val="tx1"/>
                </a:solidFill>
              </a:rPr>
              <a:t>depands</a:t>
            </a:r>
            <a:r>
              <a:rPr lang="en-US" sz="2600" dirty="0" smtClean="0">
                <a:solidFill>
                  <a:schemeClr val="tx1"/>
                </a:solidFill>
              </a:rPr>
              <a:t> only on j).</a:t>
            </a:r>
          </a:p>
          <a:p>
            <a:pPr algn="l" rtl="0"/>
            <a:r>
              <a:rPr lang="en-US" sz="2600" u="sng" dirty="0" smtClean="0">
                <a:solidFill>
                  <a:schemeClr val="tx1"/>
                </a:solidFill>
              </a:rPr>
              <a:t>Proof</a:t>
            </a:r>
            <a:endParaRPr lang="en-US" sz="2600" dirty="0" smtClean="0">
              <a:solidFill>
                <a:schemeClr val="tx1"/>
              </a:solidFill>
            </a:endParaRPr>
          </a:p>
          <a:p>
            <a:pPr algn="l" rtl="0"/>
            <a:r>
              <a:rPr lang="en-US" sz="2600" dirty="0" smtClean="0">
                <a:solidFill>
                  <a:schemeClr val="tx1"/>
                </a:solidFill>
              </a:rPr>
              <a:t> for every walk v</a:t>
            </a:r>
            <a:r>
              <a:rPr lang="en-US" sz="2600" baseline="-25000" dirty="0" smtClean="0">
                <a:solidFill>
                  <a:schemeClr val="tx1"/>
                </a:solidFill>
              </a:rPr>
              <a:t>0</a:t>
            </a:r>
            <a:r>
              <a:rPr lang="en-US" sz="2600" dirty="0" smtClean="0">
                <a:solidFill>
                  <a:schemeClr val="tx1"/>
                </a:solidFill>
              </a:rPr>
              <a:t> = s → … → j = </a:t>
            </a:r>
            <a:r>
              <a:rPr lang="en-US" sz="2600" dirty="0" err="1" smtClean="0">
                <a:solidFill>
                  <a:schemeClr val="tx1"/>
                </a:solidFill>
              </a:rPr>
              <a:t>v</a:t>
            </a:r>
            <a:r>
              <a:rPr lang="en-US" sz="2600" baseline="-25000" dirty="0" err="1" smtClean="0">
                <a:solidFill>
                  <a:schemeClr val="tx1"/>
                </a:solidFill>
              </a:rPr>
              <a:t>k</a:t>
            </a:r>
            <a:r>
              <a:rPr lang="en-US" sz="2600" dirty="0" smtClean="0">
                <a:solidFill>
                  <a:schemeClr val="tx1"/>
                </a:solidFill>
              </a:rPr>
              <a:t> , the length of the walk after the transformation is:</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The change in the length is d(s)-d(j).</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24</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09571" name="משוואה" r:id="rId6" imgW="114120" imgH="215640" progId="Equation.3">
              <p:embed/>
            </p:oleObj>
          </a:graphicData>
        </a:graphic>
      </p:graphicFrame>
      <p:graphicFrame>
        <p:nvGraphicFramePr>
          <p:cNvPr id="21" name="אובייקט 20"/>
          <p:cNvGraphicFramePr>
            <a:graphicFrameLocks noChangeAspect="1"/>
          </p:cNvGraphicFramePr>
          <p:nvPr/>
        </p:nvGraphicFramePr>
        <p:xfrm>
          <a:off x="2339752" y="4797152"/>
          <a:ext cx="5337064" cy="720080"/>
        </p:xfrm>
        <a:graphic>
          <a:graphicData uri="http://schemas.openxmlformats.org/presentationml/2006/ole">
            <p:oleObj spid="_x0000_s109572" name="משוואה" r:id="rId7" imgW="3200400" imgH="43164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10594"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Proof of Lemma 1 – cont. (</a:t>
            </a:r>
            <a:r>
              <a:rPr lang="el-GR" sz="2600" u="sng" dirty="0" smtClean="0">
                <a:solidFill>
                  <a:schemeClr val="tx1"/>
                </a:solidFill>
              </a:rPr>
              <a:t>μ</a:t>
            </a:r>
            <a:r>
              <a:rPr lang="en-US" sz="2600" u="sng" dirty="0" smtClean="0">
                <a:solidFill>
                  <a:schemeClr val="tx1"/>
                </a:solidFill>
              </a:rPr>
              <a:t>*=0)</a:t>
            </a:r>
          </a:p>
          <a:p>
            <a:pPr algn="l" rtl="0"/>
            <a:r>
              <a:rPr lang="en-US" sz="2600" dirty="0" smtClean="0">
                <a:solidFill>
                  <a:schemeClr val="tx1"/>
                </a:solidFill>
              </a:rPr>
              <a:t>Let </a:t>
            </a:r>
            <a:r>
              <a:rPr lang="en-US" sz="2600" b="1" dirty="0" smtClean="0">
                <a:solidFill>
                  <a:schemeClr val="tx1"/>
                </a:solidFill>
              </a:rPr>
              <a:t>D(j)</a:t>
            </a:r>
            <a:r>
              <a:rPr lang="en-US" sz="2600" dirty="0" smtClean="0">
                <a:solidFill>
                  <a:schemeClr val="tx1"/>
                </a:solidFill>
              </a:rPr>
              <a:t> denote the length of the shortest path from s to j with respect to arc lengths </a:t>
            </a:r>
            <a:r>
              <a:rPr lang="en-US" sz="2600" b="1" dirty="0" err="1" smtClean="0">
                <a:solidFill>
                  <a:schemeClr val="tx1"/>
                </a:solidFill>
              </a:rPr>
              <a:t>c</a:t>
            </a:r>
            <a:r>
              <a:rPr lang="en-US" sz="2600" b="1" baseline="-25000" dirty="0" err="1" smtClean="0">
                <a:solidFill>
                  <a:schemeClr val="tx1"/>
                </a:solidFill>
              </a:rPr>
              <a:t>ij</a:t>
            </a:r>
            <a:r>
              <a:rPr lang="en-US" sz="2600" b="1" baseline="30000" dirty="0" err="1" smtClean="0">
                <a:solidFill>
                  <a:schemeClr val="tx1"/>
                </a:solidFill>
              </a:rPr>
              <a:t>d</a:t>
            </a:r>
            <a:r>
              <a:rPr lang="en-US" sz="2600" dirty="0" smtClean="0">
                <a:solidFill>
                  <a:schemeClr val="tx1"/>
                </a:solidFill>
              </a:rPr>
              <a:t>.</a:t>
            </a:r>
          </a:p>
          <a:p>
            <a:pPr algn="l" rtl="0"/>
            <a:r>
              <a:rPr lang="en-US" sz="2600" dirty="0" smtClean="0">
                <a:solidFill>
                  <a:schemeClr val="tx1"/>
                </a:solidFill>
              </a:rPr>
              <a:t>Let </a:t>
            </a:r>
            <a:r>
              <a:rPr lang="en-US" sz="2600" b="1" dirty="0" err="1" smtClean="0">
                <a:solidFill>
                  <a:schemeClr val="tx1"/>
                </a:solidFill>
              </a:rPr>
              <a:t>D</a:t>
            </a:r>
            <a:r>
              <a:rPr lang="en-US" sz="2600" b="1" baseline="30000" dirty="0" err="1" smtClean="0">
                <a:solidFill>
                  <a:schemeClr val="tx1"/>
                </a:solidFill>
              </a:rPr>
              <a:t>k</a:t>
            </a:r>
            <a:r>
              <a:rPr lang="en-US" sz="2600" b="1" dirty="0" smtClean="0">
                <a:solidFill>
                  <a:schemeClr val="tx1"/>
                </a:solidFill>
              </a:rPr>
              <a:t>(j)</a:t>
            </a:r>
            <a:r>
              <a:rPr lang="en-US" sz="2600" dirty="0" smtClean="0">
                <a:solidFill>
                  <a:schemeClr val="tx1"/>
                </a:solidFill>
              </a:rPr>
              <a:t> denote the length of the shortest walk consisting of k arcs from s to j with respect to </a:t>
            </a:r>
            <a:r>
              <a:rPr lang="en-US" sz="2600" b="1" dirty="0" err="1" smtClean="0">
                <a:solidFill>
                  <a:schemeClr val="tx1"/>
                </a:solidFill>
              </a:rPr>
              <a:t>c</a:t>
            </a:r>
            <a:r>
              <a:rPr lang="en-US" sz="2600" b="1" baseline="-25000" dirty="0" err="1" smtClean="0">
                <a:solidFill>
                  <a:schemeClr val="tx1"/>
                </a:solidFill>
              </a:rPr>
              <a:t>ij</a:t>
            </a:r>
            <a:r>
              <a:rPr lang="en-US" sz="2600" b="1" baseline="30000" dirty="0" err="1" smtClean="0">
                <a:solidFill>
                  <a:schemeClr val="tx1"/>
                </a:solidFill>
              </a:rPr>
              <a:t>d</a:t>
            </a:r>
            <a:r>
              <a:rPr lang="en-US" sz="2600" b="1" dirty="0" smtClean="0">
                <a:solidFill>
                  <a:schemeClr val="tx1"/>
                </a:solidFill>
              </a:rPr>
              <a:t>.</a:t>
            </a:r>
          </a:p>
          <a:p>
            <a:pPr algn="l" rtl="0"/>
            <a:r>
              <a:rPr lang="en-US" sz="2600" dirty="0" smtClean="0">
                <a:solidFill>
                  <a:schemeClr val="tx1"/>
                </a:solidFill>
              </a:rPr>
              <a:t>From condition 4,</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Therefore, it is enough to show that: </a:t>
            </a: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marL="514350" indent="-514350"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25</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10595" name="משוואה" r:id="rId6" imgW="114120" imgH="215640" progId="Equation.3">
              <p:embed/>
            </p:oleObj>
          </a:graphicData>
        </a:graphic>
      </p:graphicFrame>
      <p:graphicFrame>
        <p:nvGraphicFramePr>
          <p:cNvPr id="23" name="אובייקט 22"/>
          <p:cNvGraphicFramePr>
            <a:graphicFrameLocks noChangeAspect="1"/>
          </p:cNvGraphicFramePr>
          <p:nvPr/>
        </p:nvGraphicFramePr>
        <p:xfrm>
          <a:off x="1979712" y="4077072"/>
          <a:ext cx="5842936" cy="576063"/>
        </p:xfrm>
        <a:graphic>
          <a:graphicData uri="http://schemas.openxmlformats.org/presentationml/2006/ole">
            <p:oleObj spid="_x0000_s110597" name="משוואה" r:id="rId7" imgW="2133360" imgH="228600" progId="Equation.3">
              <p:embed/>
            </p:oleObj>
          </a:graphicData>
        </a:graphic>
      </p:graphicFrame>
      <p:graphicFrame>
        <p:nvGraphicFramePr>
          <p:cNvPr id="110598" name="Object 6"/>
          <p:cNvGraphicFramePr>
            <a:graphicFrameLocks noChangeAspect="1"/>
          </p:cNvGraphicFramePr>
          <p:nvPr/>
        </p:nvGraphicFramePr>
        <p:xfrm>
          <a:off x="2483768" y="5229200"/>
          <a:ext cx="5802313" cy="817562"/>
        </p:xfrm>
        <a:graphic>
          <a:graphicData uri="http://schemas.openxmlformats.org/presentationml/2006/ole">
            <p:oleObj spid="_x0000_s110598" name="משוואה" r:id="rId8" imgW="2705040" imgH="48240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11618"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Proof of Lemma 1 – cont. (</a:t>
            </a:r>
            <a:r>
              <a:rPr lang="el-GR" sz="2600" u="sng" dirty="0" smtClean="0">
                <a:solidFill>
                  <a:schemeClr val="tx1"/>
                </a:solidFill>
              </a:rPr>
              <a:t>μ</a:t>
            </a:r>
            <a:r>
              <a:rPr lang="en-US" sz="2600" u="sng" dirty="0" smtClean="0">
                <a:solidFill>
                  <a:schemeClr val="tx1"/>
                </a:solidFill>
              </a:rPr>
              <a:t>*=0)</a:t>
            </a:r>
          </a:p>
          <a:p>
            <a:pPr algn="l" rtl="0"/>
            <a:r>
              <a:rPr lang="en-US" sz="2600" dirty="0" smtClean="0">
                <a:solidFill>
                  <a:schemeClr val="tx1"/>
                </a:solidFill>
              </a:rPr>
              <a:t>Let k</a:t>
            </a:r>
            <a:r>
              <a:rPr lang="en-US" sz="2600" baseline="-25000" dirty="0" smtClean="0">
                <a:solidFill>
                  <a:schemeClr val="tx1"/>
                </a:solidFill>
              </a:rPr>
              <a:t>0 </a:t>
            </a:r>
            <a:r>
              <a:rPr lang="en-US" sz="2600" dirty="0" smtClean="0">
                <a:solidFill>
                  <a:schemeClr val="tx1"/>
                </a:solidFill>
              </a:rPr>
              <a:t>&lt; n denote the number of arcs in the shortest path from s to j. </a:t>
            </a:r>
          </a:p>
          <a:p>
            <a:pPr algn="l" rtl="0"/>
            <a:r>
              <a:rPr lang="en-US" sz="2600" dirty="0" smtClean="0">
                <a:solidFill>
                  <a:schemeClr val="tx1"/>
                </a:solidFill>
              </a:rPr>
              <a:t>First, notice that for all j: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The last equality is true because the length of some walk to j is ≥ the shortest path length.</a:t>
            </a:r>
          </a:p>
          <a:p>
            <a:pPr algn="l" rtl="0"/>
            <a:endParaRPr lang="en-US" sz="2600" dirty="0" smtClean="0">
              <a:solidFill>
                <a:schemeClr val="tx1"/>
              </a:solidFill>
            </a:endParaRPr>
          </a:p>
          <a:p>
            <a:pPr marL="514350" indent="-514350"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26</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11619" name="משוואה" r:id="rId6" imgW="114120" imgH="215640" progId="Equation.3">
              <p:embed/>
            </p:oleObj>
          </a:graphicData>
        </a:graphic>
      </p:graphicFrame>
      <p:graphicFrame>
        <p:nvGraphicFramePr>
          <p:cNvPr id="111622" name="Object 6"/>
          <p:cNvGraphicFramePr>
            <a:graphicFrameLocks noChangeAspect="1"/>
          </p:cNvGraphicFramePr>
          <p:nvPr/>
        </p:nvGraphicFramePr>
        <p:xfrm>
          <a:off x="2366963" y="3357563"/>
          <a:ext cx="5778500" cy="1150937"/>
        </p:xfrm>
        <a:graphic>
          <a:graphicData uri="http://schemas.openxmlformats.org/presentationml/2006/ole">
            <p:oleObj spid="_x0000_s111622" name="משוואה" r:id="rId7" imgW="2463480" imgH="533160" progId="Equation.3">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36194"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Proof of Lemma 1 – cont. (</a:t>
            </a:r>
            <a:r>
              <a:rPr lang="el-GR" sz="2600" u="sng" dirty="0" smtClean="0">
                <a:solidFill>
                  <a:schemeClr val="tx1"/>
                </a:solidFill>
              </a:rPr>
              <a:t>μ</a:t>
            </a:r>
            <a:r>
              <a:rPr lang="en-US" sz="2600" u="sng" dirty="0" smtClean="0">
                <a:solidFill>
                  <a:schemeClr val="tx1"/>
                </a:solidFill>
              </a:rPr>
              <a:t>*=0)</a:t>
            </a:r>
          </a:p>
          <a:p>
            <a:pPr algn="l" rtl="0"/>
            <a:r>
              <a:rPr lang="en-US" sz="2600" dirty="0" smtClean="0">
                <a:solidFill>
                  <a:schemeClr val="tx1"/>
                </a:solidFill>
              </a:rPr>
              <a:t>Therefore we get:</a:t>
            </a:r>
          </a:p>
          <a:p>
            <a:pPr algn="l" rtl="0"/>
            <a:endParaRPr lang="en-US" sz="2600" dirty="0" smtClean="0">
              <a:solidFill>
                <a:schemeClr val="tx1"/>
              </a:solidFill>
            </a:endParaRPr>
          </a:p>
          <a:p>
            <a:pPr marL="514350" indent="-514350"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Next, we prove equality in the last expression.</a:t>
            </a:r>
          </a:p>
          <a:p>
            <a:pPr algn="l" rtl="0"/>
            <a:r>
              <a:rPr lang="en-US" sz="2600" dirty="0" smtClean="0">
                <a:solidFill>
                  <a:schemeClr val="tx1"/>
                </a:solidFill>
              </a:rPr>
              <a:t>It is enough to show that for some node p,  </a:t>
            </a:r>
            <a:r>
              <a:rPr lang="en-US" sz="2600" dirty="0" err="1" smtClean="0">
                <a:solidFill>
                  <a:schemeClr val="tx1"/>
                </a:solidFill>
              </a:rPr>
              <a:t>D</a:t>
            </a:r>
            <a:r>
              <a:rPr lang="en-US" sz="2600" baseline="30000" dirty="0" err="1" smtClean="0">
                <a:solidFill>
                  <a:schemeClr val="tx1"/>
                </a:solidFill>
              </a:rPr>
              <a:t>n</a:t>
            </a:r>
            <a:r>
              <a:rPr lang="en-US" sz="2600" dirty="0" smtClean="0">
                <a:solidFill>
                  <a:schemeClr val="tx1"/>
                </a:solidFill>
              </a:rPr>
              <a:t>(p) = 0.</a:t>
            </a:r>
          </a:p>
          <a:p>
            <a:pPr algn="l" rtl="0"/>
            <a:r>
              <a:rPr lang="en-US" sz="2600" dirty="0" smtClean="0">
                <a:solidFill>
                  <a:schemeClr val="tx1"/>
                </a:solidFill>
              </a:rPr>
              <a:t>For this p, and for every k=0,…,n-1, we have:</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27</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36195" name="משוואה" r:id="rId6" imgW="114120" imgH="215640" progId="Equation.3">
              <p:embed/>
            </p:oleObj>
          </a:graphicData>
        </a:graphic>
      </p:graphicFrame>
      <p:graphicFrame>
        <p:nvGraphicFramePr>
          <p:cNvPr id="111624" name="Object 8"/>
          <p:cNvGraphicFramePr>
            <a:graphicFrameLocks noChangeAspect="1"/>
          </p:cNvGraphicFramePr>
          <p:nvPr/>
        </p:nvGraphicFramePr>
        <p:xfrm>
          <a:off x="2915816" y="2492896"/>
          <a:ext cx="4929187" cy="817562"/>
        </p:xfrm>
        <a:graphic>
          <a:graphicData uri="http://schemas.openxmlformats.org/presentationml/2006/ole">
            <p:oleObj spid="_x0000_s136197" name="משוואה" r:id="rId7" imgW="2298600" imgH="48240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1264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Proof of Lemma 1 – cont. (</a:t>
            </a:r>
            <a:r>
              <a:rPr lang="el-GR" sz="2600" u="sng" dirty="0" smtClean="0">
                <a:solidFill>
                  <a:schemeClr val="tx1"/>
                </a:solidFill>
              </a:rPr>
              <a:t>μ</a:t>
            </a:r>
            <a:r>
              <a:rPr lang="en-US" sz="2600" u="sng" dirty="0" smtClean="0">
                <a:solidFill>
                  <a:schemeClr val="tx1"/>
                </a:solidFill>
              </a:rPr>
              <a:t>*=0)</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The last inequality is true as </a:t>
            </a:r>
            <a:r>
              <a:rPr lang="en-US" sz="2600" dirty="0" err="1" smtClean="0">
                <a:solidFill>
                  <a:schemeClr val="tx1"/>
                </a:solidFill>
              </a:rPr>
              <a:t>D</a:t>
            </a:r>
            <a:r>
              <a:rPr lang="en-US" sz="2600" baseline="30000" dirty="0" err="1" smtClean="0">
                <a:solidFill>
                  <a:schemeClr val="tx1"/>
                </a:solidFill>
              </a:rPr>
              <a:t>k</a:t>
            </a:r>
            <a:r>
              <a:rPr lang="en-US" sz="2600" dirty="0" smtClean="0">
                <a:solidFill>
                  <a:schemeClr val="tx1"/>
                </a:solidFill>
              </a:rPr>
              <a:t>(p) ≥ 0 for all k.  </a:t>
            </a:r>
          </a:p>
          <a:p>
            <a:pPr algn="l" rtl="0"/>
            <a:endParaRPr lang="en-US" sz="2600" dirty="0" smtClean="0">
              <a:solidFill>
                <a:schemeClr val="tx1"/>
              </a:solidFill>
            </a:endParaRPr>
          </a:p>
          <a:p>
            <a:pPr algn="l" rtl="0"/>
            <a:r>
              <a:rPr lang="en-US" sz="2600" dirty="0" smtClean="0">
                <a:solidFill>
                  <a:schemeClr val="tx1"/>
                </a:solidFill>
              </a:rPr>
              <a:t>Setting j = p, we get:</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As desired.</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28</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12643" name="משוואה" r:id="rId6" imgW="114120" imgH="215640" progId="Equation.3">
              <p:embed/>
            </p:oleObj>
          </a:graphicData>
        </a:graphic>
      </p:graphicFrame>
      <p:graphicFrame>
        <p:nvGraphicFramePr>
          <p:cNvPr id="112644" name="Object 4"/>
          <p:cNvGraphicFramePr>
            <a:graphicFrameLocks noChangeAspect="1"/>
          </p:cNvGraphicFramePr>
          <p:nvPr/>
        </p:nvGraphicFramePr>
        <p:xfrm>
          <a:off x="1835696" y="4725144"/>
          <a:ext cx="7106121" cy="817563"/>
        </p:xfrm>
        <a:graphic>
          <a:graphicData uri="http://schemas.openxmlformats.org/presentationml/2006/ole">
            <p:oleObj spid="_x0000_s112644" name="משוואה" r:id="rId7" imgW="4127400" imgH="482400" progId="Equation.3">
              <p:embed/>
            </p:oleObj>
          </a:graphicData>
        </a:graphic>
      </p:graphicFrame>
      <p:graphicFrame>
        <p:nvGraphicFramePr>
          <p:cNvPr id="112645" name="Object 5"/>
          <p:cNvGraphicFramePr>
            <a:graphicFrameLocks noChangeAspect="1"/>
          </p:cNvGraphicFramePr>
          <p:nvPr/>
        </p:nvGraphicFramePr>
        <p:xfrm>
          <a:off x="1835696" y="2060848"/>
          <a:ext cx="7107238" cy="817562"/>
        </p:xfrm>
        <a:graphic>
          <a:graphicData uri="http://schemas.openxmlformats.org/presentationml/2006/ole">
            <p:oleObj spid="_x0000_s112645" name="משוואה" r:id="rId8" imgW="3314520" imgH="48240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13666"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Proof of Lemma 1 – cont. (</a:t>
            </a:r>
            <a:r>
              <a:rPr lang="el-GR" sz="2600" u="sng" dirty="0" smtClean="0">
                <a:solidFill>
                  <a:schemeClr val="tx1"/>
                </a:solidFill>
              </a:rPr>
              <a:t>μ</a:t>
            </a:r>
            <a:r>
              <a:rPr lang="en-US" sz="2600" u="sng" dirty="0" smtClean="0">
                <a:solidFill>
                  <a:schemeClr val="tx1"/>
                </a:solidFill>
              </a:rPr>
              <a:t>*=0)</a:t>
            </a:r>
          </a:p>
          <a:p>
            <a:pPr algn="l" rtl="0"/>
            <a:r>
              <a:rPr lang="en-US" sz="2600" dirty="0" smtClean="0">
                <a:solidFill>
                  <a:schemeClr val="tx1"/>
                </a:solidFill>
              </a:rPr>
              <a:t>How do we find such p?</a:t>
            </a:r>
          </a:p>
          <a:p>
            <a:pPr marL="514350" indent="-514350" algn="l" rtl="0"/>
            <a:endParaRPr lang="en-US" sz="2600" dirty="0" smtClean="0">
              <a:solidFill>
                <a:schemeClr val="tx1"/>
              </a:solidFill>
            </a:endParaRPr>
          </a:p>
          <a:p>
            <a:pPr marL="514350" indent="-514350" algn="l" rtl="0"/>
            <a:r>
              <a:rPr lang="en-US" sz="2600" dirty="0" smtClean="0">
                <a:solidFill>
                  <a:schemeClr val="tx1"/>
                </a:solidFill>
              </a:rPr>
              <a:t>Let  j be some node on W. </a:t>
            </a:r>
          </a:p>
          <a:p>
            <a:pPr marL="514350" indent="-514350" algn="l" rtl="0"/>
            <a:r>
              <a:rPr lang="en-US" sz="2600" dirty="0" smtClean="0">
                <a:solidFill>
                  <a:schemeClr val="tx1"/>
                </a:solidFill>
              </a:rPr>
              <a:t>First, traverse from s to j along the shortest path.</a:t>
            </a:r>
          </a:p>
          <a:p>
            <a:pPr marL="514350" indent="-514350" algn="l" rtl="0"/>
            <a:r>
              <a:rPr lang="en-US" sz="2600" dirty="0" smtClean="0">
                <a:solidFill>
                  <a:schemeClr val="tx1"/>
                </a:solidFill>
              </a:rPr>
              <a:t>Then, continue the traversal on cycle W until the</a:t>
            </a:r>
          </a:p>
          <a:p>
            <a:pPr marL="514350" indent="-514350" algn="l" rtl="0"/>
            <a:r>
              <a:rPr lang="en-US" sz="2600" dirty="0" smtClean="0">
                <a:solidFill>
                  <a:schemeClr val="tx1"/>
                </a:solidFill>
              </a:rPr>
              <a:t>Walk contains n arcs, and let p be its endpoint.</a:t>
            </a:r>
          </a:p>
          <a:p>
            <a:pPr marL="514350" indent="-514350" algn="l" rtl="0"/>
            <a:endParaRPr lang="en-US" sz="2600" dirty="0" smtClean="0">
              <a:solidFill>
                <a:schemeClr val="tx1"/>
              </a:solidFill>
            </a:endParaRPr>
          </a:p>
          <a:p>
            <a:pPr marL="514350" indent="-514350" algn="l" rtl="0"/>
            <a:r>
              <a:rPr lang="en-US" sz="2600" dirty="0" smtClean="0">
                <a:solidFill>
                  <a:schemeClr val="tx1"/>
                </a:solidFill>
              </a:rPr>
              <a:t>By properties 2 and 3, the length of this walk is 0, so</a:t>
            </a:r>
          </a:p>
          <a:p>
            <a:pPr marL="514350" indent="-514350" algn="l" rtl="0"/>
            <a:r>
              <a:rPr lang="en-US" sz="2600" dirty="0" err="1" smtClean="0">
                <a:solidFill>
                  <a:schemeClr val="tx1"/>
                </a:solidFill>
              </a:rPr>
              <a:t>D</a:t>
            </a:r>
            <a:r>
              <a:rPr lang="en-US" sz="2600" baseline="30000" dirty="0" err="1" smtClean="0">
                <a:solidFill>
                  <a:schemeClr val="tx1"/>
                </a:solidFill>
              </a:rPr>
              <a:t>n</a:t>
            </a:r>
            <a:r>
              <a:rPr lang="en-US" sz="2600" dirty="0" smtClean="0">
                <a:solidFill>
                  <a:schemeClr val="tx1"/>
                </a:solidFill>
              </a:rPr>
              <a:t>(p) ≤ 0. Clearly, </a:t>
            </a:r>
            <a:r>
              <a:rPr lang="en-US" sz="2600" dirty="0" err="1" smtClean="0">
                <a:solidFill>
                  <a:schemeClr val="tx1"/>
                </a:solidFill>
              </a:rPr>
              <a:t>D</a:t>
            </a:r>
            <a:r>
              <a:rPr lang="en-US" sz="2600" baseline="30000" dirty="0" err="1" smtClean="0">
                <a:solidFill>
                  <a:schemeClr val="tx1"/>
                </a:solidFill>
              </a:rPr>
              <a:t>n</a:t>
            </a:r>
            <a:r>
              <a:rPr lang="en-US" sz="2600" dirty="0" smtClean="0">
                <a:solidFill>
                  <a:schemeClr val="tx1"/>
                </a:solidFill>
              </a:rPr>
              <a:t>(p) ≥ 0, so we can conclude that</a:t>
            </a:r>
          </a:p>
          <a:p>
            <a:pPr marL="514350" indent="-514350" algn="l" rtl="0"/>
            <a:r>
              <a:rPr lang="en-US" sz="2600" dirty="0" err="1" smtClean="0">
                <a:solidFill>
                  <a:schemeClr val="tx1"/>
                </a:solidFill>
              </a:rPr>
              <a:t>D</a:t>
            </a:r>
            <a:r>
              <a:rPr lang="en-US" sz="2600" baseline="30000" dirty="0" err="1" smtClean="0">
                <a:solidFill>
                  <a:schemeClr val="tx1"/>
                </a:solidFill>
              </a:rPr>
              <a:t>n</a:t>
            </a:r>
            <a:r>
              <a:rPr lang="en-US" sz="2600" dirty="0" smtClean="0">
                <a:solidFill>
                  <a:schemeClr val="tx1"/>
                </a:solidFill>
              </a:rPr>
              <a:t>(p) = 0, as desired.</a:t>
            </a:r>
          </a:p>
          <a:p>
            <a:pPr marL="514350" indent="-514350"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29</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13667"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מציין מיקום של מספר שקופית 5"/>
          <p:cNvSpPr>
            <a:spLocks noGrp="1"/>
          </p:cNvSpPr>
          <p:nvPr>
            <p:ph type="sldNum" sz="quarter" idx="12"/>
          </p:nvPr>
        </p:nvSpPr>
        <p:spPr>
          <a:xfrm>
            <a:off x="457200" y="6309320"/>
            <a:ext cx="370384" cy="412155"/>
          </a:xfrm>
        </p:spPr>
        <p:txBody>
          <a:bodyPr/>
          <a:lstStyle/>
          <a:p>
            <a:fld id="{E2E139F5-CEB9-4D9C-AF9A-1812DBF3C3B1}" type="slidenum">
              <a:rPr lang="he-IL" sz="1600" b="1" smtClean="0">
                <a:solidFill>
                  <a:schemeClr val="bg1"/>
                </a:solidFill>
              </a:rPr>
              <a:pPr/>
              <a:t>3</a:t>
            </a:fld>
            <a:endParaRPr lang="he-IL" sz="1600" b="1" dirty="0">
              <a:solidFill>
                <a:schemeClr val="bg1"/>
              </a:solidFill>
            </a:endParaRPr>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solidFill>
              </a:rPr>
              <a:t>Introduction</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6656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Basic Algorithms – Problem</a:t>
            </a:r>
            <a:endParaRPr lang="he-IL" sz="3200" b="1" dirty="0"/>
          </a:p>
        </p:txBody>
      </p:sp>
      <p:sp>
        <p:nvSpPr>
          <p:cNvPr id="18" name="מלבן 17"/>
          <p:cNvSpPr/>
          <p:nvPr/>
        </p:nvSpPr>
        <p:spPr>
          <a:xfrm>
            <a:off x="2195736" y="1196752"/>
            <a:ext cx="6552728"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endParaRPr lang="en-US" dirty="0">
              <a:solidFill>
                <a:schemeClr val="tx1"/>
              </a:solidFill>
            </a:endParaRPr>
          </a:p>
        </p:txBody>
      </p:sp>
      <p:sp>
        <p:nvSpPr>
          <p:cNvPr id="21" name="מלבן 20"/>
          <p:cNvSpPr/>
          <p:nvPr/>
        </p:nvSpPr>
        <p:spPr>
          <a:xfrm>
            <a:off x="2339752" y="1268760"/>
            <a:ext cx="63367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The time complexity is not polynomial in the parameters (m, n, </a:t>
            </a:r>
            <a:r>
              <a:rPr lang="en-US" sz="2600" b="1" dirty="0" smtClean="0">
                <a:solidFill>
                  <a:schemeClr val="tx1"/>
                </a:solidFill>
              </a:rPr>
              <a:t>log U, log C</a:t>
            </a:r>
            <a:r>
              <a:rPr lang="en-US" sz="2600" dirty="0" smtClean="0">
                <a:solidFill>
                  <a:schemeClr val="tx1"/>
                </a:solidFill>
              </a:rPr>
              <a:t>)</a:t>
            </a:r>
          </a:p>
          <a:p>
            <a:pPr algn="l" rtl="0"/>
            <a:endParaRPr lang="en-US" sz="2600" dirty="0" smtClean="0">
              <a:solidFill>
                <a:schemeClr val="tx1"/>
              </a:solidFill>
            </a:endParaRPr>
          </a:p>
          <a:p>
            <a:pPr algn="l" rtl="0"/>
            <a:r>
              <a:rPr lang="en-US" sz="2600" dirty="0" smtClean="0">
                <a:solidFill>
                  <a:schemeClr val="tx1"/>
                </a:solidFill>
              </a:rPr>
              <a:t>● Each iteration might give very small improvement to the current state </a:t>
            </a:r>
          </a:p>
          <a:p>
            <a:pPr algn="l" rtl="0"/>
            <a:endParaRPr lang="en-US" sz="2600" dirty="0" smtClean="0">
              <a:solidFill>
                <a:schemeClr val="tx1"/>
              </a:solidFill>
            </a:endParaRPr>
          </a:p>
          <a:p>
            <a:pPr algn="l" rtl="0"/>
            <a:r>
              <a:rPr lang="en-US" sz="2600" dirty="0" smtClean="0">
                <a:solidFill>
                  <a:schemeClr val="tx1"/>
                </a:solidFill>
              </a:rPr>
              <a:t>● These algorithm might require many iterations to get to the optimal solution</a:t>
            </a:r>
          </a:p>
          <a:p>
            <a:pPr algn="l" rtl="0"/>
            <a:endParaRPr lang="en-US" sz="2600" dirty="0" smtClean="0">
              <a:solidFill>
                <a:schemeClr val="tx1"/>
              </a:solidFill>
            </a:endParaRPr>
          </a:p>
          <a:p>
            <a:pPr algn="l" rtl="0"/>
            <a:r>
              <a:rPr lang="en-US" sz="2600" dirty="0" smtClean="0">
                <a:solidFill>
                  <a:schemeClr val="tx1"/>
                </a:solidFill>
              </a:rPr>
              <a:t>● We try to devise algorithms </a:t>
            </a:r>
            <a:r>
              <a:rPr lang="en-US" sz="2600" dirty="0" err="1" smtClean="0">
                <a:solidFill>
                  <a:schemeClr val="tx1"/>
                </a:solidFill>
              </a:rPr>
              <a:t>s.t</a:t>
            </a:r>
            <a:r>
              <a:rPr lang="en-US" sz="2600" dirty="0" smtClean="0">
                <a:solidFill>
                  <a:schemeClr val="tx1"/>
                </a:solidFill>
              </a:rPr>
              <a:t>. each iteration gives “large enough” improvement</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37218"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Proof of Lemma 1 – cont. </a:t>
            </a:r>
          </a:p>
          <a:p>
            <a:pPr algn="l" rtl="0"/>
            <a:endParaRPr lang="en-US" sz="2600" b="1" u="sng" dirty="0" smtClean="0">
              <a:solidFill>
                <a:schemeClr val="tx1"/>
              </a:solidFill>
            </a:endParaRPr>
          </a:p>
          <a:p>
            <a:pPr algn="l" rtl="0"/>
            <a:r>
              <a:rPr lang="en-US" sz="2600" dirty="0" smtClean="0">
                <a:solidFill>
                  <a:schemeClr val="tx1"/>
                </a:solidFill>
              </a:rPr>
              <a:t>We proved that  when </a:t>
            </a:r>
            <a:r>
              <a:rPr lang="el-GR" sz="2600" dirty="0" smtClean="0">
                <a:solidFill>
                  <a:schemeClr val="tx1"/>
                </a:solidFill>
              </a:rPr>
              <a:t>μ</a:t>
            </a:r>
            <a:r>
              <a:rPr lang="en-US" sz="2600" dirty="0" smtClean="0">
                <a:solidFill>
                  <a:schemeClr val="tx1"/>
                </a:solidFill>
              </a:rPr>
              <a:t>* = 0, we also have: </a:t>
            </a:r>
          </a:p>
          <a:p>
            <a:pPr marL="514350" indent="-514350"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What Shall we do when </a:t>
            </a:r>
            <a:r>
              <a:rPr lang="el-GR" sz="2600" dirty="0" smtClean="0">
                <a:solidFill>
                  <a:schemeClr val="tx1"/>
                </a:solidFill>
              </a:rPr>
              <a:t>μ</a:t>
            </a:r>
            <a:r>
              <a:rPr lang="en-US" sz="2600" dirty="0" smtClean="0">
                <a:solidFill>
                  <a:schemeClr val="tx1"/>
                </a:solidFill>
              </a:rPr>
              <a:t>* ≠ 0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30</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37219" name="משוואה" r:id="rId6" imgW="114120" imgH="215640" progId="Equation.3">
              <p:embed/>
            </p:oleObj>
          </a:graphicData>
        </a:graphic>
      </p:graphicFrame>
      <p:graphicFrame>
        <p:nvGraphicFramePr>
          <p:cNvPr id="137220" name="Object 4"/>
          <p:cNvGraphicFramePr>
            <a:graphicFrameLocks noChangeAspect="1"/>
          </p:cNvGraphicFramePr>
          <p:nvPr/>
        </p:nvGraphicFramePr>
        <p:xfrm>
          <a:off x="2401888" y="2997200"/>
          <a:ext cx="4957762" cy="817563"/>
        </p:xfrm>
        <a:graphic>
          <a:graphicData uri="http://schemas.openxmlformats.org/presentationml/2006/ole">
            <p:oleObj spid="_x0000_s137220" name="משוואה" r:id="rId7" imgW="2311200" imgH="482400" progId="Equation.3">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3824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Proof of Lemma 1 – cont</a:t>
            </a:r>
            <a:r>
              <a:rPr lang="en-US" sz="2400" b="1" dirty="0" smtClean="0">
                <a:solidFill>
                  <a:schemeClr val="tx1"/>
                </a:solidFill>
              </a:rPr>
              <a:t> (</a:t>
            </a:r>
            <a:r>
              <a:rPr lang="el-GR" sz="2400" u="sng" dirty="0" smtClean="0">
                <a:solidFill>
                  <a:schemeClr val="tx1"/>
                </a:solidFill>
              </a:rPr>
              <a:t>μ</a:t>
            </a:r>
            <a:r>
              <a:rPr lang="en-US" sz="2400" u="sng" dirty="0" smtClean="0">
                <a:solidFill>
                  <a:schemeClr val="tx1"/>
                </a:solidFill>
              </a:rPr>
              <a:t>*≠ 0)</a:t>
            </a:r>
          </a:p>
          <a:p>
            <a:pPr algn="l" rtl="0"/>
            <a:endParaRPr lang="en-US" sz="2400" u="sng" dirty="0" smtClean="0">
              <a:solidFill>
                <a:schemeClr val="tx1"/>
              </a:solidFill>
            </a:endParaRPr>
          </a:p>
          <a:p>
            <a:pPr algn="l" rtl="0"/>
            <a:r>
              <a:rPr lang="en-US" sz="2600" dirty="0" smtClean="0">
                <a:solidFill>
                  <a:schemeClr val="tx1"/>
                </a:solidFill>
              </a:rPr>
              <a:t>What happens if we reduce all arc costs by some </a:t>
            </a:r>
            <a:r>
              <a:rPr lang="el-GR" sz="2600" dirty="0" smtClean="0">
                <a:solidFill>
                  <a:schemeClr val="tx1"/>
                </a:solidFill>
              </a:rPr>
              <a:t>Δ</a:t>
            </a:r>
            <a:r>
              <a:rPr lang="en-US" sz="2600" dirty="0" smtClean="0">
                <a:solidFill>
                  <a:schemeClr val="tx1"/>
                </a:solidFill>
              </a:rPr>
              <a:t>?</a:t>
            </a:r>
          </a:p>
          <a:p>
            <a:pPr algn="l" rtl="0"/>
            <a:endParaRPr lang="en-US" sz="2600" dirty="0" smtClean="0">
              <a:solidFill>
                <a:schemeClr val="tx1"/>
              </a:solidFill>
            </a:endParaRPr>
          </a:p>
          <a:p>
            <a:pPr algn="l" rtl="0"/>
            <a:r>
              <a:rPr lang="en-US" sz="2600" dirty="0" smtClean="0">
                <a:solidFill>
                  <a:schemeClr val="tx1"/>
                </a:solidFill>
              </a:rPr>
              <a:t>◦ Clearly, </a:t>
            </a:r>
            <a:r>
              <a:rPr lang="el-GR" sz="2800" dirty="0" smtClean="0">
                <a:solidFill>
                  <a:schemeClr val="tx1"/>
                </a:solidFill>
              </a:rPr>
              <a:t>μ</a:t>
            </a:r>
            <a:r>
              <a:rPr lang="en-US" sz="2800" dirty="0" smtClean="0">
                <a:solidFill>
                  <a:schemeClr val="tx1"/>
                </a:solidFill>
              </a:rPr>
              <a:t>* is also reduced by </a:t>
            </a:r>
            <a:r>
              <a:rPr lang="el-GR" sz="2600" dirty="0" smtClean="0">
                <a:solidFill>
                  <a:schemeClr val="tx1"/>
                </a:solidFill>
              </a:rPr>
              <a:t>Δ</a:t>
            </a:r>
            <a:r>
              <a:rPr lang="en-US" sz="2600" dirty="0" smtClean="0">
                <a:solidFill>
                  <a:schemeClr val="tx1"/>
                </a:solidFill>
              </a:rPr>
              <a:t>.</a:t>
            </a:r>
          </a:p>
          <a:p>
            <a:pPr algn="l" rtl="0"/>
            <a:r>
              <a:rPr lang="en-US" sz="2600" dirty="0" smtClean="0">
                <a:solidFill>
                  <a:schemeClr val="tx1"/>
                </a:solidFill>
              </a:rPr>
              <a:t>◦ Every walk of length k has its length reduced by </a:t>
            </a:r>
            <a:r>
              <a:rPr lang="el-GR" sz="2600" dirty="0" smtClean="0">
                <a:solidFill>
                  <a:schemeClr val="tx1"/>
                </a:solidFill>
              </a:rPr>
              <a:t>Δ</a:t>
            </a:r>
            <a:r>
              <a:rPr lang="en-US" sz="2600" dirty="0" smtClean="0">
                <a:solidFill>
                  <a:schemeClr val="tx1"/>
                </a:solidFill>
              </a:rPr>
              <a:t>k.</a:t>
            </a:r>
          </a:p>
          <a:p>
            <a:pPr algn="l" rtl="0"/>
            <a:r>
              <a:rPr lang="en-US" sz="2600" dirty="0" smtClean="0">
                <a:solidFill>
                  <a:schemeClr val="tx1"/>
                </a:solidFill>
              </a:rPr>
              <a:t>◦ Consequently, all </a:t>
            </a:r>
            <a:r>
              <a:rPr lang="en-US" sz="2600" dirty="0" err="1" smtClean="0">
                <a:solidFill>
                  <a:schemeClr val="tx1"/>
                </a:solidFill>
              </a:rPr>
              <a:t>d</a:t>
            </a:r>
            <a:r>
              <a:rPr lang="en-US" sz="2600" baseline="30000" dirty="0" err="1" smtClean="0">
                <a:solidFill>
                  <a:schemeClr val="tx1"/>
                </a:solidFill>
              </a:rPr>
              <a:t>k</a:t>
            </a:r>
            <a:r>
              <a:rPr lang="en-US" sz="2600" dirty="0" smtClean="0">
                <a:solidFill>
                  <a:schemeClr val="tx1"/>
                </a:solidFill>
              </a:rPr>
              <a:t>(j) are also reduced by </a:t>
            </a:r>
            <a:r>
              <a:rPr lang="el-GR" sz="2600" dirty="0" smtClean="0">
                <a:solidFill>
                  <a:schemeClr val="tx1"/>
                </a:solidFill>
              </a:rPr>
              <a:t>Δ</a:t>
            </a:r>
            <a:r>
              <a:rPr lang="en-US" sz="2600" dirty="0" smtClean="0">
                <a:solidFill>
                  <a:schemeClr val="tx1"/>
                </a:solidFill>
              </a:rPr>
              <a:t>k, and</a:t>
            </a:r>
          </a:p>
          <a:p>
            <a:pPr algn="l" rtl="0"/>
            <a:r>
              <a:rPr lang="en-US" sz="2600" dirty="0" smtClean="0">
                <a:solidFill>
                  <a:schemeClr val="tx1"/>
                </a:solidFill>
              </a:rPr>
              <a:t>                          is reduced by </a:t>
            </a:r>
            <a:r>
              <a:rPr lang="el-GR" sz="2600" dirty="0" smtClean="0">
                <a:solidFill>
                  <a:schemeClr val="tx1"/>
                </a:solidFill>
              </a:rPr>
              <a:t>Δ</a:t>
            </a:r>
            <a:r>
              <a:rPr lang="en-US" sz="2600" dirty="0" smtClean="0">
                <a:solidFill>
                  <a:schemeClr val="tx1"/>
                </a:solidFill>
              </a:rPr>
              <a:t>.</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31</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38243" name="משוואה" r:id="rId6" imgW="114120" imgH="215640" progId="Equation.3">
              <p:embed/>
            </p:oleObj>
          </a:graphicData>
        </a:graphic>
      </p:graphicFrame>
      <p:graphicFrame>
        <p:nvGraphicFramePr>
          <p:cNvPr id="138247" name="Object 7"/>
          <p:cNvGraphicFramePr>
            <a:graphicFrameLocks noChangeAspect="1"/>
          </p:cNvGraphicFramePr>
          <p:nvPr/>
        </p:nvGraphicFramePr>
        <p:xfrm>
          <a:off x="2123728" y="4365104"/>
          <a:ext cx="1641475" cy="563562"/>
        </p:xfrm>
        <a:graphic>
          <a:graphicData uri="http://schemas.openxmlformats.org/presentationml/2006/ole">
            <p:oleObj spid="_x0000_s138247" name="משוואה" r:id="rId7" imgW="965160" imgH="419040" progId="Equation.3">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39266"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Proof of Lemma 1 – cont</a:t>
            </a:r>
            <a:r>
              <a:rPr lang="en-US" sz="2400" b="1" dirty="0" smtClean="0">
                <a:solidFill>
                  <a:schemeClr val="tx1"/>
                </a:solidFill>
              </a:rPr>
              <a:t> (</a:t>
            </a:r>
            <a:r>
              <a:rPr lang="el-GR" sz="2400" u="sng" dirty="0" smtClean="0">
                <a:solidFill>
                  <a:schemeClr val="tx1"/>
                </a:solidFill>
              </a:rPr>
              <a:t>μ</a:t>
            </a:r>
            <a:r>
              <a:rPr lang="en-US" sz="2400" u="sng" dirty="0" smtClean="0">
                <a:solidFill>
                  <a:schemeClr val="tx1"/>
                </a:solidFill>
              </a:rPr>
              <a:t>*≠ 0)</a:t>
            </a:r>
          </a:p>
          <a:p>
            <a:pPr algn="l" rtl="0"/>
            <a:endParaRPr lang="en-US" sz="2400" u="sng" dirty="0" smtClean="0">
              <a:solidFill>
                <a:schemeClr val="tx1"/>
              </a:solidFill>
            </a:endParaRPr>
          </a:p>
          <a:p>
            <a:pPr algn="l" rtl="0"/>
            <a:r>
              <a:rPr lang="en-US" sz="2600" dirty="0" smtClean="0">
                <a:solidFill>
                  <a:schemeClr val="tx1"/>
                </a:solidFill>
              </a:rPr>
              <a:t>◦ We get that changing all arc costs by a constant effects both sides equally.</a:t>
            </a:r>
            <a:endParaRPr lang="en-US" sz="2600" u="sng"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In our case,  we set the constant to</a:t>
            </a:r>
            <a:r>
              <a:rPr lang="el-GR" sz="2600" dirty="0" smtClean="0">
                <a:solidFill>
                  <a:schemeClr val="tx1"/>
                </a:solidFill>
              </a:rPr>
              <a:t> Δ</a:t>
            </a:r>
            <a:r>
              <a:rPr lang="en-US" sz="2600" dirty="0" smtClean="0">
                <a:solidFill>
                  <a:schemeClr val="tx1"/>
                </a:solidFill>
              </a:rPr>
              <a:t> = </a:t>
            </a:r>
            <a:r>
              <a:rPr lang="el-GR" sz="2600" dirty="0" smtClean="0">
                <a:solidFill>
                  <a:schemeClr val="tx1"/>
                </a:solidFill>
              </a:rPr>
              <a:t>μ</a:t>
            </a:r>
            <a:r>
              <a:rPr lang="en-US" sz="2600" dirty="0" smtClean="0">
                <a:solidFill>
                  <a:schemeClr val="tx1"/>
                </a:solidFill>
              </a:rPr>
              <a:t>*, reducing our problem to a problem with </a:t>
            </a:r>
            <a:r>
              <a:rPr lang="el-GR" sz="2800" dirty="0" smtClean="0">
                <a:solidFill>
                  <a:schemeClr val="tx1"/>
                </a:solidFill>
              </a:rPr>
              <a:t>μ</a:t>
            </a:r>
            <a:r>
              <a:rPr lang="en-US" sz="2800" dirty="0" smtClean="0">
                <a:solidFill>
                  <a:schemeClr val="tx1"/>
                </a:solidFill>
              </a:rPr>
              <a:t>*= 0, which we already solved.</a:t>
            </a:r>
          </a:p>
          <a:p>
            <a:pPr algn="l" rtl="0"/>
            <a:endParaRPr lang="en-US" sz="2800" dirty="0" smtClean="0">
              <a:solidFill>
                <a:schemeClr val="tx1"/>
              </a:solidFill>
            </a:endParaRPr>
          </a:p>
          <a:p>
            <a:pPr algn="l" rtl="0"/>
            <a:r>
              <a:rPr lang="en-US" sz="2800" dirty="0" smtClean="0">
                <a:solidFill>
                  <a:schemeClr val="tx1"/>
                </a:solidFill>
              </a:rPr>
              <a:t>◦ </a:t>
            </a:r>
            <a:r>
              <a:rPr lang="en-US" sz="2800" b="1" dirty="0" smtClean="0">
                <a:solidFill>
                  <a:schemeClr val="tx1"/>
                </a:solidFill>
              </a:rPr>
              <a:t>Q.E.D.</a:t>
            </a:r>
            <a:endParaRPr lang="en-US" sz="28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32</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39267"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40290"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Finding a Minimum-Mean Cycle</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But…how can we find a minimum-mean cycle given the lemma?</a:t>
            </a:r>
          </a:p>
          <a:p>
            <a:pPr algn="l" rtl="0"/>
            <a:r>
              <a:rPr lang="en-US" sz="2600" dirty="0" smtClean="0">
                <a:solidFill>
                  <a:schemeClr val="tx1"/>
                </a:solidFill>
              </a:rPr>
              <a:t>◦ the parameter </a:t>
            </a:r>
            <a:r>
              <a:rPr lang="en-US" sz="2600" dirty="0" err="1" smtClean="0">
                <a:solidFill>
                  <a:schemeClr val="tx1"/>
                </a:solidFill>
              </a:rPr>
              <a:t>d</a:t>
            </a:r>
            <a:r>
              <a:rPr lang="en-US" sz="2600" baseline="30000" dirty="0" err="1" smtClean="0">
                <a:solidFill>
                  <a:schemeClr val="tx1"/>
                </a:solidFill>
              </a:rPr>
              <a:t>k</a:t>
            </a:r>
            <a:r>
              <a:rPr lang="en-US" sz="2600" dirty="0" smtClean="0">
                <a:solidFill>
                  <a:schemeClr val="tx1"/>
                </a:solidFill>
              </a:rPr>
              <a:t>(j) should keep not only the length of the shortest k-walk, but also the predecessor of j in that walk.</a:t>
            </a:r>
          </a:p>
          <a:p>
            <a:pPr algn="l" rtl="0"/>
            <a:r>
              <a:rPr lang="en-US" sz="2600" dirty="0" smtClean="0">
                <a:solidFill>
                  <a:schemeClr val="tx1"/>
                </a:solidFill>
              </a:rPr>
              <a:t>◦ taking j, k that obtain the value</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We traverse on the reverse path of predecessors from </a:t>
            </a:r>
            <a:r>
              <a:rPr lang="en-US" sz="2600" dirty="0" err="1" smtClean="0">
                <a:solidFill>
                  <a:schemeClr val="tx1"/>
                </a:solidFill>
              </a:rPr>
              <a:t>d</a:t>
            </a:r>
            <a:r>
              <a:rPr lang="en-US" sz="2600" baseline="30000" dirty="0" err="1" smtClean="0">
                <a:solidFill>
                  <a:schemeClr val="tx1"/>
                </a:solidFill>
              </a:rPr>
              <a:t>n</a:t>
            </a:r>
            <a:r>
              <a:rPr lang="en-US" sz="2600" dirty="0" smtClean="0">
                <a:solidFill>
                  <a:schemeClr val="tx1"/>
                </a:solidFill>
              </a:rPr>
              <a:t>(j) to </a:t>
            </a:r>
            <a:r>
              <a:rPr lang="en-US" sz="2600" dirty="0" err="1" smtClean="0">
                <a:solidFill>
                  <a:schemeClr val="tx1"/>
                </a:solidFill>
              </a:rPr>
              <a:t>d</a:t>
            </a:r>
            <a:r>
              <a:rPr lang="en-US" sz="2600" baseline="30000" dirty="0" err="1" smtClean="0">
                <a:solidFill>
                  <a:schemeClr val="tx1"/>
                </a:solidFill>
              </a:rPr>
              <a:t>k</a:t>
            </a:r>
            <a:r>
              <a:rPr lang="en-US" sz="2600" dirty="0" smtClean="0">
                <a:solidFill>
                  <a:schemeClr val="tx1"/>
                </a:solidFill>
              </a:rPr>
              <a:t>(j). This is the minimum-mean cycle.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33</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40291" name="משוואה" r:id="rId6" imgW="114120" imgH="215640" progId="Equation.3">
              <p:embed/>
            </p:oleObj>
          </a:graphicData>
        </a:graphic>
      </p:graphicFrame>
      <p:graphicFrame>
        <p:nvGraphicFramePr>
          <p:cNvPr id="140293" name="Object 5"/>
          <p:cNvGraphicFramePr>
            <a:graphicFrameLocks noChangeAspect="1"/>
          </p:cNvGraphicFramePr>
          <p:nvPr/>
        </p:nvGraphicFramePr>
        <p:xfrm>
          <a:off x="3330575" y="4005263"/>
          <a:ext cx="4168775" cy="817562"/>
        </p:xfrm>
        <a:graphic>
          <a:graphicData uri="http://schemas.openxmlformats.org/presentationml/2006/ole">
            <p:oleObj spid="_x0000_s140293" name="משוואה" r:id="rId7" imgW="1942920" imgH="482400" progId="Equation.3">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62818"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Minimum-Mean Cycle Canceling Algorithm</a:t>
            </a:r>
            <a:endParaRPr lang="en-US" sz="3200" b="1" dirty="0"/>
          </a:p>
        </p:txBody>
      </p:sp>
      <p:sp>
        <p:nvSpPr>
          <p:cNvPr id="18" name="מלבן 17"/>
          <p:cNvSpPr/>
          <p:nvPr/>
        </p:nvSpPr>
        <p:spPr>
          <a:xfrm>
            <a:off x="2267744" y="1556792"/>
            <a:ext cx="6408712"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while (minimum mean cost &lt; 0):</a:t>
            </a:r>
          </a:p>
          <a:p>
            <a:pPr algn="l" rtl="0"/>
            <a:r>
              <a:rPr lang="en-US" sz="2600" dirty="0" smtClean="0">
                <a:solidFill>
                  <a:schemeClr val="tx1"/>
                </a:solidFill>
              </a:rPr>
              <a:t>	1. W = </a:t>
            </a:r>
            <a:r>
              <a:rPr lang="en-US" sz="2600" dirty="0" err="1" smtClean="0">
                <a:solidFill>
                  <a:schemeClr val="tx1"/>
                </a:solidFill>
              </a:rPr>
              <a:t>Find_minimum_mean_cycle</a:t>
            </a:r>
            <a:r>
              <a:rPr lang="en-US" sz="2600" dirty="0" smtClean="0">
                <a:solidFill>
                  <a:schemeClr val="tx1"/>
                </a:solidFill>
              </a:rPr>
              <a:t> (in 	G(x)) </a:t>
            </a:r>
          </a:p>
          <a:p>
            <a:pPr algn="l" rtl="0"/>
            <a:r>
              <a:rPr lang="en-US" sz="2600" dirty="0" smtClean="0">
                <a:solidFill>
                  <a:schemeClr val="tx1"/>
                </a:solidFill>
              </a:rPr>
              <a:t>	2. augment max possible flow in W	3. update the residual network G(x)</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20"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34</a:t>
            </a:fld>
            <a:endParaRPr lang="he-IL" sz="1600" b="1"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41314"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Each iteration of the algorithm has time complexity O(</a:t>
            </a:r>
            <a:r>
              <a:rPr lang="en-US" sz="2600" dirty="0" err="1" smtClean="0">
                <a:solidFill>
                  <a:schemeClr val="tx1"/>
                </a:solidFill>
              </a:rPr>
              <a:t>mn</a:t>
            </a:r>
            <a:r>
              <a:rPr lang="en-US" sz="2600" dirty="0" smtClean="0">
                <a:solidFill>
                  <a:schemeClr val="tx1"/>
                </a:solidFill>
              </a:rPr>
              <a:t>).</a:t>
            </a:r>
          </a:p>
          <a:p>
            <a:pPr algn="l" rtl="0"/>
            <a:endParaRPr lang="en-US" sz="2600" dirty="0" smtClean="0">
              <a:solidFill>
                <a:schemeClr val="tx1"/>
              </a:solidFill>
            </a:endParaRPr>
          </a:p>
          <a:p>
            <a:pPr algn="l" rtl="0"/>
            <a:r>
              <a:rPr lang="en-US" sz="2600" dirty="0" smtClean="0">
                <a:solidFill>
                  <a:schemeClr val="tx1"/>
                </a:solidFill>
              </a:rPr>
              <a:t>● How many iterations are needed to converge?</a:t>
            </a:r>
          </a:p>
          <a:p>
            <a:pPr algn="l" rtl="0"/>
            <a:r>
              <a:rPr lang="en-US" sz="2600" dirty="0" smtClean="0">
                <a:solidFill>
                  <a:schemeClr val="tx1"/>
                </a:solidFill>
              </a:rPr>
              <a:t>◦ The surprising answer: O(nm</a:t>
            </a:r>
            <a:r>
              <a:rPr lang="en-US" sz="2600" baseline="30000" dirty="0" smtClean="0">
                <a:solidFill>
                  <a:schemeClr val="tx1"/>
                </a:solidFill>
              </a:rPr>
              <a:t>2</a:t>
            </a:r>
            <a:r>
              <a:rPr lang="en-US" sz="2600" dirty="0" smtClean="0">
                <a:solidFill>
                  <a:schemeClr val="tx1"/>
                </a:solidFill>
              </a:rPr>
              <a:t>log(n))</a:t>
            </a:r>
          </a:p>
          <a:p>
            <a:pPr algn="l" rtl="0"/>
            <a:r>
              <a:rPr lang="en-US" sz="2600" dirty="0" smtClean="0">
                <a:solidFill>
                  <a:schemeClr val="tx1"/>
                </a:solidFill>
              </a:rPr>
              <a:t>◦ We prove it next.</a:t>
            </a:r>
          </a:p>
          <a:p>
            <a:pPr algn="l" rtl="0"/>
            <a:endParaRPr lang="en-US" sz="2600" dirty="0" smtClean="0">
              <a:solidFill>
                <a:schemeClr val="tx1"/>
              </a:solidFill>
            </a:endParaRPr>
          </a:p>
          <a:p>
            <a:pPr algn="l" rtl="0"/>
            <a:r>
              <a:rPr lang="en-US" sz="2600" dirty="0" smtClean="0">
                <a:solidFill>
                  <a:schemeClr val="tx1"/>
                </a:solidFill>
              </a:rPr>
              <a:t>● The whole algorithm runs in O(n</a:t>
            </a:r>
            <a:r>
              <a:rPr lang="en-US" sz="2600" baseline="30000" dirty="0" smtClean="0">
                <a:solidFill>
                  <a:schemeClr val="tx1"/>
                </a:solidFill>
              </a:rPr>
              <a:t>2</a:t>
            </a:r>
            <a:r>
              <a:rPr lang="en-US" sz="2600" dirty="0" smtClean="0">
                <a:solidFill>
                  <a:schemeClr val="tx1"/>
                </a:solidFill>
              </a:rPr>
              <a:t>m</a:t>
            </a:r>
            <a:r>
              <a:rPr lang="en-US" sz="2600" baseline="30000" dirty="0" smtClean="0">
                <a:solidFill>
                  <a:schemeClr val="tx1"/>
                </a:solidFill>
              </a:rPr>
              <a:t>3</a:t>
            </a:r>
            <a:r>
              <a:rPr lang="en-US" sz="2600" dirty="0" smtClean="0">
                <a:solidFill>
                  <a:schemeClr val="tx1"/>
                </a:solidFill>
              </a:rPr>
              <a:t>log(n))  - </a:t>
            </a:r>
          </a:p>
          <a:p>
            <a:pPr algn="l" rtl="0"/>
            <a:r>
              <a:rPr lang="en-US" sz="2600" dirty="0" smtClean="0">
                <a:solidFill>
                  <a:schemeClr val="tx1"/>
                </a:solidFill>
              </a:rPr>
              <a:t>A strongly polynomial time.</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35</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41315"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4336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How many iterations are needed to converge?</a:t>
            </a:r>
          </a:p>
          <a:p>
            <a:pPr algn="l" rtl="0"/>
            <a:endParaRPr lang="en-US" sz="2600" dirty="0" smtClean="0">
              <a:solidFill>
                <a:schemeClr val="tx1"/>
              </a:solidFill>
            </a:endParaRPr>
          </a:p>
          <a:p>
            <a:pPr algn="l" rtl="0"/>
            <a:r>
              <a:rPr lang="en-US" sz="2600" dirty="0" smtClean="0">
                <a:solidFill>
                  <a:schemeClr val="tx1"/>
                </a:solidFill>
              </a:rPr>
              <a:t>First, we establish a connection between the minimum mean </a:t>
            </a:r>
            <a:r>
              <a:rPr lang="el-GR" sz="2600" dirty="0" smtClean="0">
                <a:solidFill>
                  <a:schemeClr val="tx1"/>
                </a:solidFill>
              </a:rPr>
              <a:t>μ</a:t>
            </a:r>
            <a:r>
              <a:rPr lang="en-US" sz="2600" dirty="0" smtClean="0">
                <a:solidFill>
                  <a:schemeClr val="tx1"/>
                </a:solidFill>
              </a:rPr>
              <a:t>* and </a:t>
            </a:r>
            <a:r>
              <a:rPr lang="el-GR" sz="2600" dirty="0" smtClean="0">
                <a:solidFill>
                  <a:schemeClr val="tx1"/>
                </a:solidFill>
              </a:rPr>
              <a:t>ε</a:t>
            </a:r>
            <a:r>
              <a:rPr lang="en-US" sz="2600" dirty="0" smtClean="0">
                <a:solidFill>
                  <a:schemeClr val="tx1"/>
                </a:solidFill>
              </a:rPr>
              <a:t>-optimality (as defined in the cost-scaling algorithm).</a:t>
            </a:r>
          </a:p>
          <a:p>
            <a:pPr algn="l" rtl="0"/>
            <a:endParaRPr lang="en-US" sz="2600" dirty="0" smtClean="0">
              <a:solidFill>
                <a:schemeClr val="tx1"/>
              </a:solidFill>
            </a:endParaRPr>
          </a:p>
          <a:p>
            <a:pPr algn="l" rtl="0"/>
            <a:r>
              <a:rPr lang="en-US" sz="2600" dirty="0" smtClean="0">
                <a:solidFill>
                  <a:schemeClr val="tx1"/>
                </a:solidFill>
              </a:rPr>
              <a:t>We then use this connection to show that every m iterations improve </a:t>
            </a:r>
            <a:r>
              <a:rPr lang="el-GR" sz="2600" dirty="0" smtClean="0">
                <a:solidFill>
                  <a:schemeClr val="tx1"/>
                </a:solidFill>
              </a:rPr>
              <a:t>μ</a:t>
            </a:r>
            <a:r>
              <a:rPr lang="en-US" sz="2600" dirty="0" smtClean="0">
                <a:solidFill>
                  <a:schemeClr val="tx1"/>
                </a:solidFill>
              </a:rPr>
              <a:t>* to at least </a:t>
            </a:r>
            <a:r>
              <a:rPr lang="el-GR" sz="2600" dirty="0" smtClean="0">
                <a:solidFill>
                  <a:schemeClr val="tx1"/>
                </a:solidFill>
              </a:rPr>
              <a:t>μ</a:t>
            </a:r>
            <a:r>
              <a:rPr lang="en-US" sz="2600" dirty="0" smtClean="0">
                <a:solidFill>
                  <a:schemeClr val="tx1"/>
                </a:solidFill>
              </a:rPr>
              <a:t>*(1-1/n). </a:t>
            </a:r>
          </a:p>
          <a:p>
            <a:pPr algn="l" rtl="0"/>
            <a:r>
              <a:rPr lang="en-US" sz="2600" dirty="0" smtClean="0">
                <a:solidFill>
                  <a:schemeClr val="tx1"/>
                </a:solidFill>
              </a:rPr>
              <a:t>This establishes a weak polynomial bound on the number of iterations.</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36</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43363"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56674"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How many iterations are needed to converge?</a:t>
            </a:r>
          </a:p>
          <a:p>
            <a:pPr algn="l" rtl="0"/>
            <a:endParaRPr lang="en-US" sz="2600" dirty="0" smtClean="0">
              <a:solidFill>
                <a:schemeClr val="tx1"/>
              </a:solidFill>
            </a:endParaRPr>
          </a:p>
          <a:p>
            <a:pPr algn="l" rtl="0"/>
            <a:r>
              <a:rPr lang="en-US" sz="2600" dirty="0" smtClean="0">
                <a:solidFill>
                  <a:schemeClr val="tx1"/>
                </a:solidFill>
              </a:rPr>
              <a:t>Finally, we examine the </a:t>
            </a:r>
            <a:r>
              <a:rPr lang="en-US" sz="2600" dirty="0" err="1" smtClean="0">
                <a:solidFill>
                  <a:schemeClr val="tx1"/>
                </a:solidFill>
              </a:rPr>
              <a:t>imporvements</a:t>
            </a:r>
            <a:r>
              <a:rPr lang="en-US" sz="2600" dirty="0" smtClean="0">
                <a:solidFill>
                  <a:schemeClr val="tx1"/>
                </a:solidFill>
              </a:rPr>
              <a:t> given by the iterations more carefully, to see that every once in a while an arc will have a reduced cost that is significantly large, making the flow on this arc fixed for the rest of the algorithm.</a:t>
            </a:r>
          </a:p>
          <a:p>
            <a:pPr algn="l" rtl="0"/>
            <a:endParaRPr lang="en-US" sz="2600" dirty="0" smtClean="0">
              <a:solidFill>
                <a:schemeClr val="tx1"/>
              </a:solidFill>
            </a:endParaRPr>
          </a:p>
          <a:p>
            <a:pPr algn="l" rtl="0"/>
            <a:r>
              <a:rPr lang="en-US" sz="2600" dirty="0" smtClean="0">
                <a:solidFill>
                  <a:schemeClr val="tx1"/>
                </a:solidFill>
              </a:rPr>
              <a:t>This observation leads us to a strongly-polynomial bound on the running time.</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37</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56675"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5872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l-GR" sz="3200" b="1" dirty="0" smtClean="0"/>
              <a:t>ε</a:t>
            </a:r>
            <a:r>
              <a:rPr lang="en-US" sz="3200" b="1" dirty="0" smtClean="0"/>
              <a:t> - Optimality –</a:t>
            </a:r>
            <a:br>
              <a:rPr lang="en-US" sz="3200" b="1" dirty="0" smtClean="0"/>
            </a:br>
            <a:r>
              <a:rPr lang="en-US" sz="3200" b="1" dirty="0" smtClean="0"/>
              <a:t> Reminder</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A flow or </a:t>
            </a:r>
            <a:r>
              <a:rPr lang="en-US" sz="2600" dirty="0" err="1" smtClean="0">
                <a:solidFill>
                  <a:schemeClr val="tx1"/>
                </a:solidFill>
              </a:rPr>
              <a:t>pseudoflow</a:t>
            </a:r>
            <a:r>
              <a:rPr lang="en-US" sz="2600" dirty="0" smtClean="0">
                <a:solidFill>
                  <a:schemeClr val="tx1"/>
                </a:solidFill>
              </a:rPr>
              <a:t> x is said to be </a:t>
            </a:r>
            <a:r>
              <a:rPr lang="el-GR" sz="2600" b="1" dirty="0" smtClean="0">
                <a:solidFill>
                  <a:schemeClr val="tx1"/>
                </a:solidFill>
              </a:rPr>
              <a:t>ε</a:t>
            </a:r>
            <a:r>
              <a:rPr lang="en-US" sz="2600" b="1" dirty="0" smtClean="0">
                <a:solidFill>
                  <a:schemeClr val="tx1"/>
                </a:solidFill>
              </a:rPr>
              <a:t>-optimal</a:t>
            </a:r>
            <a:r>
              <a:rPr lang="en-US" sz="2600" dirty="0" smtClean="0">
                <a:solidFill>
                  <a:schemeClr val="tx1"/>
                </a:solidFill>
              </a:rPr>
              <a:t> for some </a:t>
            </a:r>
            <a:r>
              <a:rPr lang="el-GR" sz="2600" dirty="0" smtClean="0">
                <a:solidFill>
                  <a:schemeClr val="tx1"/>
                </a:solidFill>
              </a:rPr>
              <a:t>ε</a:t>
            </a:r>
            <a:r>
              <a:rPr lang="en-US" sz="2600" dirty="0" smtClean="0">
                <a:solidFill>
                  <a:schemeClr val="tx1"/>
                </a:solidFill>
              </a:rPr>
              <a:t> &gt; 0, if for some node potentials </a:t>
            </a:r>
            <a:r>
              <a:rPr lang="el-GR" sz="2600" dirty="0" smtClean="0">
                <a:solidFill>
                  <a:schemeClr val="tx1"/>
                </a:solidFill>
              </a:rPr>
              <a:t>π</a:t>
            </a:r>
            <a:r>
              <a:rPr lang="en-US" sz="2600" dirty="0" smtClean="0">
                <a:solidFill>
                  <a:schemeClr val="tx1"/>
                </a:solidFill>
              </a:rPr>
              <a:t>, </a:t>
            </a:r>
          </a:p>
          <a:p>
            <a:pPr algn="l" rtl="0"/>
            <a:r>
              <a:rPr lang="en-US" sz="2600" dirty="0" smtClean="0">
                <a:solidFill>
                  <a:schemeClr val="tx1"/>
                </a:solidFill>
              </a:rPr>
              <a:t>The pair (x, </a:t>
            </a:r>
            <a:r>
              <a:rPr lang="el-GR" sz="2600" dirty="0" smtClean="0">
                <a:solidFill>
                  <a:schemeClr val="tx1"/>
                </a:solidFill>
              </a:rPr>
              <a:t>π</a:t>
            </a:r>
            <a:r>
              <a:rPr lang="en-US" sz="2600" dirty="0" smtClean="0">
                <a:solidFill>
                  <a:schemeClr val="tx1"/>
                </a:solidFill>
              </a:rPr>
              <a:t>) satisfies the </a:t>
            </a:r>
            <a:r>
              <a:rPr lang="el-GR" sz="2600" b="1" dirty="0" smtClean="0">
                <a:solidFill>
                  <a:schemeClr val="tx1"/>
                </a:solidFill>
              </a:rPr>
              <a:t>ε</a:t>
            </a:r>
            <a:r>
              <a:rPr lang="en-US" sz="2600" b="1" dirty="0" smtClean="0">
                <a:solidFill>
                  <a:schemeClr val="tx1"/>
                </a:solidFill>
              </a:rPr>
              <a:t>-optimality conditions</a:t>
            </a:r>
            <a:r>
              <a:rPr lang="en-US" sz="2600" dirty="0" smtClean="0">
                <a:solidFill>
                  <a:schemeClr val="tx1"/>
                </a:solidFill>
              </a:rPr>
              <a:t>:</a:t>
            </a:r>
          </a:p>
          <a:p>
            <a:pPr algn="l" rtl="0"/>
            <a:endParaRPr lang="en-US" sz="2600" dirty="0" smtClean="0">
              <a:solidFill>
                <a:schemeClr val="tx1"/>
              </a:solidFill>
            </a:endParaRPr>
          </a:p>
          <a:p>
            <a:pPr marL="514350" indent="-514350" algn="l" rtl="0">
              <a:buAutoNum type="alphaLcParenBoth"/>
            </a:pPr>
            <a:r>
              <a:rPr lang="en-US" sz="2600" dirty="0" smtClean="0">
                <a:solidFill>
                  <a:schemeClr val="tx1"/>
                </a:solidFill>
              </a:rPr>
              <a:t>If  </a:t>
            </a:r>
            <a:r>
              <a:rPr lang="en-US" sz="2600" dirty="0" err="1" smtClean="0">
                <a:solidFill>
                  <a:schemeClr val="tx1"/>
                </a:solidFill>
              </a:rPr>
              <a:t>c</a:t>
            </a:r>
            <a:r>
              <a:rPr lang="en-US" sz="2600" baseline="-25000" dirty="0" err="1" smtClean="0">
                <a:solidFill>
                  <a:schemeClr val="tx1"/>
                </a:solidFill>
              </a:rPr>
              <a:t>ij</a:t>
            </a:r>
            <a:r>
              <a:rPr lang="el-GR" sz="2600" baseline="30000" dirty="0" smtClean="0">
                <a:solidFill>
                  <a:schemeClr val="tx1"/>
                </a:solidFill>
              </a:rPr>
              <a:t>π</a:t>
            </a:r>
            <a:r>
              <a:rPr lang="en-US" sz="2600" dirty="0" smtClean="0">
                <a:solidFill>
                  <a:schemeClr val="tx1"/>
                </a:solidFill>
              </a:rPr>
              <a:t> &gt; </a:t>
            </a:r>
            <a:r>
              <a:rPr lang="el-GR" sz="2600" dirty="0" smtClean="0">
                <a:solidFill>
                  <a:schemeClr val="tx1"/>
                </a:solidFill>
              </a:rPr>
              <a:t>ε</a:t>
            </a:r>
            <a:r>
              <a:rPr lang="en-US" sz="2600" dirty="0" smtClean="0">
                <a:solidFill>
                  <a:schemeClr val="tx1"/>
                </a:solidFill>
              </a:rPr>
              <a:t> 		then 		</a:t>
            </a:r>
            <a:r>
              <a:rPr lang="en-US" sz="2600" dirty="0" err="1" smtClean="0">
                <a:solidFill>
                  <a:schemeClr val="tx1"/>
                </a:solidFill>
              </a:rPr>
              <a:t>x</a:t>
            </a:r>
            <a:r>
              <a:rPr lang="en-US" sz="2600" baseline="-25000" dirty="0" err="1" smtClean="0">
                <a:solidFill>
                  <a:schemeClr val="tx1"/>
                </a:solidFill>
              </a:rPr>
              <a:t>ij</a:t>
            </a:r>
            <a:r>
              <a:rPr lang="en-US" sz="2600" dirty="0" smtClean="0">
                <a:solidFill>
                  <a:schemeClr val="tx1"/>
                </a:solidFill>
              </a:rPr>
              <a:t> = 0</a:t>
            </a:r>
          </a:p>
          <a:p>
            <a:pPr marL="514350" indent="-514350" algn="l" rtl="0">
              <a:buAutoNum type="alphaLcParenBoth"/>
            </a:pPr>
            <a:r>
              <a:rPr lang="en-US" sz="2600" dirty="0" smtClean="0">
                <a:solidFill>
                  <a:schemeClr val="tx1"/>
                </a:solidFill>
              </a:rPr>
              <a:t>If  -</a:t>
            </a:r>
            <a:r>
              <a:rPr lang="el-GR" sz="2600" dirty="0" smtClean="0">
                <a:solidFill>
                  <a:schemeClr val="tx1"/>
                </a:solidFill>
              </a:rPr>
              <a:t>ε</a:t>
            </a:r>
            <a:r>
              <a:rPr lang="en-US" sz="2600" dirty="0" smtClean="0">
                <a:solidFill>
                  <a:schemeClr val="tx1"/>
                </a:solidFill>
              </a:rPr>
              <a:t> ≤ </a:t>
            </a:r>
            <a:r>
              <a:rPr lang="en-US" sz="2600" dirty="0" err="1" smtClean="0">
                <a:solidFill>
                  <a:schemeClr val="tx1"/>
                </a:solidFill>
              </a:rPr>
              <a:t>c</a:t>
            </a:r>
            <a:r>
              <a:rPr lang="en-US" sz="2600" baseline="-25000" dirty="0" err="1" smtClean="0">
                <a:solidFill>
                  <a:schemeClr val="tx1"/>
                </a:solidFill>
              </a:rPr>
              <a:t>ij</a:t>
            </a:r>
            <a:r>
              <a:rPr lang="el-GR" sz="2600" baseline="30000" dirty="0" smtClean="0">
                <a:solidFill>
                  <a:schemeClr val="tx1"/>
                </a:solidFill>
              </a:rPr>
              <a:t>π</a:t>
            </a:r>
            <a:r>
              <a:rPr lang="en-US" sz="2600" dirty="0" smtClean="0">
                <a:solidFill>
                  <a:schemeClr val="tx1"/>
                </a:solidFill>
              </a:rPr>
              <a:t> ≤ </a:t>
            </a:r>
            <a:r>
              <a:rPr lang="el-GR" sz="2600" dirty="0" smtClean="0">
                <a:solidFill>
                  <a:schemeClr val="tx1"/>
                </a:solidFill>
              </a:rPr>
              <a:t>ε</a:t>
            </a:r>
            <a:r>
              <a:rPr lang="en-US" sz="2600" dirty="0" smtClean="0">
                <a:solidFill>
                  <a:schemeClr val="tx1"/>
                </a:solidFill>
              </a:rPr>
              <a:t>	then 		0</a:t>
            </a:r>
            <a:r>
              <a:rPr lang="el-GR" sz="2600" dirty="0" smtClean="0">
                <a:solidFill>
                  <a:schemeClr val="tx1"/>
                </a:solidFill>
              </a:rPr>
              <a:t> </a:t>
            </a:r>
            <a:r>
              <a:rPr lang="en-US" sz="2600" dirty="0" smtClean="0">
                <a:solidFill>
                  <a:schemeClr val="tx1"/>
                </a:solidFill>
              </a:rPr>
              <a:t>≤ </a:t>
            </a:r>
            <a:r>
              <a:rPr lang="en-US" sz="2600" dirty="0" err="1" smtClean="0">
                <a:solidFill>
                  <a:schemeClr val="tx1"/>
                </a:solidFill>
              </a:rPr>
              <a:t>x</a:t>
            </a:r>
            <a:r>
              <a:rPr lang="en-US" sz="2600" baseline="-25000" dirty="0" err="1" smtClean="0">
                <a:solidFill>
                  <a:schemeClr val="tx1"/>
                </a:solidFill>
              </a:rPr>
              <a:t>ij</a:t>
            </a:r>
            <a:r>
              <a:rPr lang="en-US" sz="2600" dirty="0" smtClean="0">
                <a:solidFill>
                  <a:schemeClr val="tx1"/>
                </a:solidFill>
              </a:rPr>
              <a:t> ≤ </a:t>
            </a:r>
            <a:r>
              <a:rPr lang="en-US" sz="2600" dirty="0" err="1" smtClean="0">
                <a:solidFill>
                  <a:schemeClr val="tx1"/>
                </a:solidFill>
              </a:rPr>
              <a:t>u</a:t>
            </a:r>
            <a:r>
              <a:rPr lang="en-US" sz="2600" baseline="-25000" dirty="0" err="1" smtClean="0">
                <a:solidFill>
                  <a:schemeClr val="tx1"/>
                </a:solidFill>
              </a:rPr>
              <a:t>ij</a:t>
            </a:r>
            <a:endParaRPr lang="en-US" sz="2600" dirty="0">
              <a:solidFill>
                <a:schemeClr val="tx1"/>
              </a:solidFill>
            </a:endParaRPr>
          </a:p>
          <a:p>
            <a:pPr marL="514350" indent="-514350" algn="l" rtl="0">
              <a:buAutoNum type="alphaLcParenBoth"/>
            </a:pPr>
            <a:r>
              <a:rPr lang="en-US" sz="2600" dirty="0" smtClean="0">
                <a:solidFill>
                  <a:schemeClr val="tx1"/>
                </a:solidFill>
              </a:rPr>
              <a:t>If  </a:t>
            </a:r>
            <a:r>
              <a:rPr lang="en-US" sz="2600" dirty="0" err="1" smtClean="0">
                <a:solidFill>
                  <a:schemeClr val="tx1"/>
                </a:solidFill>
              </a:rPr>
              <a:t>c</a:t>
            </a:r>
            <a:r>
              <a:rPr lang="en-US" sz="2600" baseline="-25000" dirty="0" err="1" smtClean="0">
                <a:solidFill>
                  <a:schemeClr val="tx1"/>
                </a:solidFill>
              </a:rPr>
              <a:t>ij</a:t>
            </a:r>
            <a:r>
              <a:rPr lang="el-GR" sz="2600" baseline="30000" dirty="0" smtClean="0">
                <a:solidFill>
                  <a:schemeClr val="tx1"/>
                </a:solidFill>
              </a:rPr>
              <a:t>π</a:t>
            </a:r>
            <a:r>
              <a:rPr lang="en-US" sz="2600" dirty="0" smtClean="0">
                <a:solidFill>
                  <a:schemeClr val="tx1"/>
                </a:solidFill>
              </a:rPr>
              <a:t> &lt;-</a:t>
            </a:r>
            <a:r>
              <a:rPr lang="el-GR" sz="2600" dirty="0" smtClean="0">
                <a:solidFill>
                  <a:schemeClr val="tx1"/>
                </a:solidFill>
              </a:rPr>
              <a:t>ε</a:t>
            </a:r>
            <a:r>
              <a:rPr lang="en-US" sz="2600" dirty="0" smtClean="0">
                <a:solidFill>
                  <a:schemeClr val="tx1"/>
                </a:solidFill>
              </a:rPr>
              <a:t>		then 		 </a:t>
            </a:r>
            <a:r>
              <a:rPr lang="en-US" sz="2600" dirty="0" err="1" smtClean="0">
                <a:solidFill>
                  <a:schemeClr val="tx1"/>
                </a:solidFill>
              </a:rPr>
              <a:t>x</a:t>
            </a:r>
            <a:r>
              <a:rPr lang="en-US" sz="2600" baseline="-25000" dirty="0" err="1" smtClean="0">
                <a:solidFill>
                  <a:schemeClr val="tx1"/>
                </a:solidFill>
              </a:rPr>
              <a:t>ij</a:t>
            </a:r>
            <a:r>
              <a:rPr lang="en-US" sz="2600" dirty="0" smtClean="0">
                <a:solidFill>
                  <a:schemeClr val="tx1"/>
                </a:solidFill>
              </a:rPr>
              <a:t> = </a:t>
            </a:r>
            <a:r>
              <a:rPr lang="en-US" sz="2600" dirty="0" err="1" smtClean="0">
                <a:solidFill>
                  <a:schemeClr val="tx1"/>
                </a:solidFill>
              </a:rPr>
              <a:t>u</a:t>
            </a:r>
            <a:r>
              <a:rPr lang="en-US" sz="2600" baseline="-25000" dirty="0" err="1" smtClean="0">
                <a:solidFill>
                  <a:schemeClr val="tx1"/>
                </a:solidFill>
              </a:rPr>
              <a:t>ij</a:t>
            </a:r>
            <a:endParaRPr lang="en-US" sz="2600" baseline="-25000" dirty="0" smtClean="0">
              <a:solidFill>
                <a:schemeClr val="tx1"/>
              </a:solidFill>
            </a:endParaRPr>
          </a:p>
          <a:p>
            <a:pPr marL="514350" indent="-514350" algn="l" rtl="0">
              <a:buAutoNum type="alphaLcParenBoth"/>
            </a:pPr>
            <a:endParaRPr lang="en-US" sz="2600" baseline="-25000" dirty="0" smtClean="0">
              <a:solidFill>
                <a:schemeClr val="tx1"/>
              </a:solidFill>
            </a:endParaRPr>
          </a:p>
          <a:p>
            <a:pPr marL="514350" indent="-514350" algn="l" rtl="0"/>
            <a:endParaRPr lang="en-US" sz="2600" baseline="-25000" dirty="0" smtClean="0">
              <a:solidFill>
                <a:schemeClr val="tx1"/>
              </a:solidFill>
            </a:endParaRPr>
          </a:p>
          <a:p>
            <a:pPr marL="514350" indent="-514350" algn="l" rtl="0"/>
            <a:r>
              <a:rPr lang="en-US" sz="2600" dirty="0" smtClean="0">
                <a:solidFill>
                  <a:schemeClr val="tx1"/>
                </a:solidFill>
              </a:rPr>
              <a:t>We can state the conditions equivalently using the </a:t>
            </a:r>
          </a:p>
          <a:p>
            <a:pPr marL="514350" indent="-514350" algn="l" rtl="0"/>
            <a:r>
              <a:rPr lang="en-US" sz="2600" dirty="0" smtClean="0">
                <a:solidFill>
                  <a:schemeClr val="tx1"/>
                </a:solidFill>
              </a:rPr>
              <a:t>residual network:</a:t>
            </a: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38</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58723"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59746"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l-GR" sz="3200" b="1" dirty="0" smtClean="0"/>
              <a:t>ε</a:t>
            </a:r>
            <a:r>
              <a:rPr lang="en-US" sz="3200" b="1" dirty="0" smtClean="0"/>
              <a:t> - Optimality –</a:t>
            </a:r>
            <a:br>
              <a:rPr lang="en-US" sz="3200" b="1" dirty="0" smtClean="0"/>
            </a:br>
            <a:r>
              <a:rPr lang="en-US" sz="3200" b="1" dirty="0" smtClean="0"/>
              <a:t>Reminder (2)</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A flow or </a:t>
            </a:r>
            <a:r>
              <a:rPr lang="en-US" sz="2600" dirty="0" err="1" smtClean="0">
                <a:solidFill>
                  <a:schemeClr val="tx1"/>
                </a:solidFill>
              </a:rPr>
              <a:t>pseudoflow</a:t>
            </a:r>
            <a:r>
              <a:rPr lang="en-US" sz="2600" dirty="0" smtClean="0">
                <a:solidFill>
                  <a:schemeClr val="tx1"/>
                </a:solidFill>
              </a:rPr>
              <a:t> x is said to be </a:t>
            </a:r>
            <a:r>
              <a:rPr lang="el-GR" sz="2600" b="1" dirty="0" smtClean="0">
                <a:solidFill>
                  <a:schemeClr val="tx1"/>
                </a:solidFill>
              </a:rPr>
              <a:t>ε</a:t>
            </a:r>
            <a:r>
              <a:rPr lang="en-US" sz="2600" b="1" dirty="0" smtClean="0">
                <a:solidFill>
                  <a:schemeClr val="tx1"/>
                </a:solidFill>
              </a:rPr>
              <a:t>-optimal</a:t>
            </a:r>
            <a:r>
              <a:rPr lang="en-US" sz="2600" dirty="0" smtClean="0">
                <a:solidFill>
                  <a:schemeClr val="tx1"/>
                </a:solidFill>
              </a:rPr>
              <a:t> for some </a:t>
            </a:r>
            <a:r>
              <a:rPr lang="el-GR" sz="2600" dirty="0" smtClean="0">
                <a:solidFill>
                  <a:schemeClr val="tx1"/>
                </a:solidFill>
              </a:rPr>
              <a:t>ε</a:t>
            </a:r>
            <a:r>
              <a:rPr lang="en-US" sz="2600" dirty="0" smtClean="0">
                <a:solidFill>
                  <a:schemeClr val="tx1"/>
                </a:solidFill>
              </a:rPr>
              <a:t> &gt; 0, if for some node potentials </a:t>
            </a:r>
            <a:r>
              <a:rPr lang="el-GR" sz="2600" dirty="0" smtClean="0">
                <a:solidFill>
                  <a:schemeClr val="tx1"/>
                </a:solidFill>
              </a:rPr>
              <a:t>π</a:t>
            </a:r>
            <a:r>
              <a:rPr lang="en-US" sz="2600" dirty="0" smtClean="0">
                <a:solidFill>
                  <a:schemeClr val="tx1"/>
                </a:solidFill>
              </a:rPr>
              <a:t>, </a:t>
            </a:r>
          </a:p>
          <a:p>
            <a:pPr algn="l" rtl="0"/>
            <a:r>
              <a:rPr lang="en-US" sz="2600" dirty="0" smtClean="0">
                <a:solidFill>
                  <a:schemeClr val="tx1"/>
                </a:solidFill>
              </a:rPr>
              <a:t>The pair (x, </a:t>
            </a:r>
            <a:r>
              <a:rPr lang="el-GR" sz="2600" dirty="0" smtClean="0">
                <a:solidFill>
                  <a:schemeClr val="tx1"/>
                </a:solidFill>
              </a:rPr>
              <a:t>π</a:t>
            </a:r>
            <a:r>
              <a:rPr lang="en-US" sz="2600" dirty="0" smtClean="0">
                <a:solidFill>
                  <a:schemeClr val="tx1"/>
                </a:solidFill>
              </a:rPr>
              <a:t>) satisfies the </a:t>
            </a:r>
            <a:r>
              <a:rPr lang="el-GR" sz="2600" b="1" dirty="0" smtClean="0">
                <a:solidFill>
                  <a:schemeClr val="tx1"/>
                </a:solidFill>
              </a:rPr>
              <a:t>ε</a:t>
            </a:r>
            <a:r>
              <a:rPr lang="en-US" sz="2600" b="1" dirty="0" smtClean="0">
                <a:solidFill>
                  <a:schemeClr val="tx1"/>
                </a:solidFill>
              </a:rPr>
              <a:t>-optimality conditions</a:t>
            </a:r>
            <a:r>
              <a:rPr lang="en-US" sz="2600" dirty="0" smtClean="0">
                <a:solidFill>
                  <a:schemeClr val="tx1"/>
                </a:solidFill>
              </a:rPr>
              <a:t>:</a:t>
            </a:r>
          </a:p>
          <a:p>
            <a:pPr algn="l" rtl="0"/>
            <a:endParaRPr lang="en-US" sz="2600" dirty="0" smtClean="0">
              <a:solidFill>
                <a:schemeClr val="tx1"/>
              </a:solidFill>
            </a:endParaRPr>
          </a:p>
          <a:p>
            <a:pPr algn="ctr" rtl="0"/>
            <a:r>
              <a:rPr lang="en-US" sz="2600" dirty="0" err="1" smtClean="0">
                <a:solidFill>
                  <a:schemeClr val="tx1"/>
                </a:solidFill>
              </a:rPr>
              <a:t>c</a:t>
            </a:r>
            <a:r>
              <a:rPr lang="en-US" sz="2600" baseline="-25000" dirty="0" err="1" smtClean="0">
                <a:solidFill>
                  <a:schemeClr val="tx1"/>
                </a:solidFill>
              </a:rPr>
              <a:t>ij</a:t>
            </a:r>
            <a:r>
              <a:rPr lang="el-GR" sz="2600" baseline="30000" dirty="0" smtClean="0">
                <a:solidFill>
                  <a:schemeClr val="tx1"/>
                </a:solidFill>
              </a:rPr>
              <a:t>π</a:t>
            </a:r>
            <a:r>
              <a:rPr lang="en-US" sz="2600" dirty="0" smtClean="0">
                <a:solidFill>
                  <a:schemeClr val="tx1"/>
                </a:solidFill>
              </a:rPr>
              <a:t>  ≥ -</a:t>
            </a:r>
            <a:r>
              <a:rPr lang="el-GR" sz="2600" dirty="0" smtClean="0">
                <a:solidFill>
                  <a:schemeClr val="tx1"/>
                </a:solidFill>
              </a:rPr>
              <a:t>ε</a:t>
            </a:r>
            <a:r>
              <a:rPr lang="en-US" sz="2600" dirty="0" smtClean="0">
                <a:solidFill>
                  <a:schemeClr val="tx1"/>
                </a:solidFill>
              </a:rPr>
              <a:t>   for every arc (</a:t>
            </a:r>
            <a:r>
              <a:rPr lang="en-US" sz="2600" dirty="0" err="1" smtClean="0">
                <a:solidFill>
                  <a:schemeClr val="tx1"/>
                </a:solidFill>
              </a:rPr>
              <a:t>i,j</a:t>
            </a:r>
            <a:r>
              <a:rPr lang="en-US" sz="2600" dirty="0" smtClean="0">
                <a:solidFill>
                  <a:schemeClr val="tx1"/>
                </a:solidFill>
              </a:rPr>
              <a:t>) in </a:t>
            </a:r>
          </a:p>
          <a:p>
            <a:pPr algn="ctr" rtl="0"/>
            <a:r>
              <a:rPr lang="en-US" sz="2600" dirty="0" smtClean="0">
                <a:solidFill>
                  <a:schemeClr val="tx1"/>
                </a:solidFill>
              </a:rPr>
              <a:t>the residual network G(x). </a:t>
            </a: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39</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59747"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מציין מיקום של מספר שקופית 5"/>
          <p:cNvSpPr>
            <a:spLocks noGrp="1"/>
          </p:cNvSpPr>
          <p:nvPr>
            <p:ph type="sldNum" sz="quarter" idx="12"/>
          </p:nvPr>
        </p:nvSpPr>
        <p:spPr>
          <a:xfrm>
            <a:off x="457200" y="6309320"/>
            <a:ext cx="370384" cy="412155"/>
          </a:xfrm>
        </p:spPr>
        <p:txBody>
          <a:bodyPr/>
          <a:lstStyle/>
          <a:p>
            <a:fld id="{E2E139F5-CEB9-4D9C-AF9A-1812DBF3C3B1}" type="slidenum">
              <a:rPr lang="he-IL" sz="1600" b="1" smtClean="0">
                <a:solidFill>
                  <a:schemeClr val="bg1"/>
                </a:solidFill>
              </a:rPr>
              <a:pPr/>
              <a:t>4</a:t>
            </a:fld>
            <a:endParaRPr lang="he-IL" sz="1600" b="1" dirty="0">
              <a:solidFill>
                <a:schemeClr val="bg1"/>
              </a:solidFill>
            </a:endParaRPr>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solidFill>
              </a:rPr>
              <a:t>Introduction</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65538"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Polynomial Algorithms - Reminder</a:t>
            </a:r>
            <a:endParaRPr lang="en-US" sz="3200" b="1" dirty="0"/>
          </a:p>
        </p:txBody>
      </p:sp>
      <p:sp>
        <p:nvSpPr>
          <p:cNvPr id="18" name="מלבן 17"/>
          <p:cNvSpPr/>
          <p:nvPr/>
        </p:nvSpPr>
        <p:spPr>
          <a:xfrm>
            <a:off x="2339752" y="1268760"/>
            <a:ext cx="63367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The idea of scaling </a:t>
            </a:r>
          </a:p>
          <a:p>
            <a:pPr algn="l" rtl="0"/>
            <a:endParaRPr lang="en-US" sz="2600" dirty="0" smtClean="0">
              <a:solidFill>
                <a:schemeClr val="tx1"/>
              </a:solidFill>
            </a:endParaRPr>
          </a:p>
          <a:p>
            <a:pPr algn="l" rtl="0"/>
            <a:r>
              <a:rPr lang="en-US" sz="2600" dirty="0" smtClean="0">
                <a:solidFill>
                  <a:schemeClr val="tx1"/>
                </a:solidFill>
              </a:rPr>
              <a:t>● Capacity Scaling: </a:t>
            </a:r>
          </a:p>
          <a:p>
            <a:pPr algn="l" rtl="0"/>
            <a:endParaRPr lang="en-US" sz="2600" dirty="0" smtClean="0">
              <a:solidFill>
                <a:schemeClr val="tx1"/>
              </a:solidFill>
            </a:endParaRPr>
          </a:p>
          <a:p>
            <a:pPr algn="l" rtl="0"/>
            <a:r>
              <a:rPr lang="en-US" sz="2600" dirty="0" smtClean="0">
                <a:solidFill>
                  <a:schemeClr val="tx1"/>
                </a:solidFill>
              </a:rPr>
              <a:t>● Cost Scaling: </a:t>
            </a:r>
          </a:p>
          <a:p>
            <a:pPr algn="l" rtl="0"/>
            <a:endParaRPr lang="en-US" sz="2600" dirty="0" smtClean="0">
              <a:solidFill>
                <a:schemeClr val="tx1"/>
              </a:solidFill>
            </a:endParaRPr>
          </a:p>
          <a:p>
            <a:pPr algn="l" rtl="0"/>
            <a:r>
              <a:rPr lang="en-US" sz="2600" dirty="0" smtClean="0">
                <a:solidFill>
                  <a:schemeClr val="tx1"/>
                </a:solidFill>
              </a:rPr>
              <a:t>● Double Scaling</a:t>
            </a:r>
          </a:p>
          <a:p>
            <a:pPr algn="l" rtl="0"/>
            <a:r>
              <a:rPr lang="en-US" sz="2600" dirty="0" smtClean="0">
                <a:solidFill>
                  <a:schemeClr val="tx1"/>
                </a:solidFill>
              </a:rPr>
              <a:t>	◦ Mixes ideas from both capacity &amp; 	cost scaling.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65540" name="משוואה" r:id="rId6" imgW="114120" imgH="215640" progId="Equation.3">
              <p:embed/>
            </p:oleObj>
          </a:graphicData>
        </a:graphic>
      </p:graphicFrame>
      <p:graphicFrame>
        <p:nvGraphicFramePr>
          <p:cNvPr id="21" name="אובייקט 20"/>
          <p:cNvGraphicFramePr>
            <a:graphicFrameLocks noChangeAspect="1"/>
          </p:cNvGraphicFramePr>
          <p:nvPr/>
        </p:nvGraphicFramePr>
        <p:xfrm>
          <a:off x="5148064" y="1988840"/>
          <a:ext cx="1008112" cy="864096"/>
        </p:xfrm>
        <a:graphic>
          <a:graphicData uri="http://schemas.openxmlformats.org/presentationml/2006/ole">
            <p:oleObj spid="_x0000_s65541" name="משוואה" r:id="rId7" imgW="571320" imgH="393480" progId="Equation.3">
              <p:embed/>
            </p:oleObj>
          </a:graphicData>
        </a:graphic>
      </p:graphicFrame>
      <p:graphicFrame>
        <p:nvGraphicFramePr>
          <p:cNvPr id="65542" name="Object 6"/>
          <p:cNvGraphicFramePr>
            <a:graphicFrameLocks noChangeAspect="1"/>
          </p:cNvGraphicFramePr>
          <p:nvPr/>
        </p:nvGraphicFramePr>
        <p:xfrm>
          <a:off x="4605338" y="2708275"/>
          <a:ext cx="941387" cy="863600"/>
        </p:xfrm>
        <a:graphic>
          <a:graphicData uri="http://schemas.openxmlformats.org/presentationml/2006/ole">
            <p:oleObj spid="_x0000_s65542" name="משוואה" r:id="rId8" imgW="533160" imgH="393480" progId="Equation.3">
              <p:embed/>
            </p:oleObj>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61794"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Some more definitions and notes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Notice that if x is </a:t>
            </a:r>
            <a:r>
              <a:rPr lang="el-GR" sz="2600" dirty="0" smtClean="0">
                <a:solidFill>
                  <a:schemeClr val="tx1"/>
                </a:solidFill>
              </a:rPr>
              <a:t>ε</a:t>
            </a:r>
            <a:r>
              <a:rPr lang="en-US" sz="2600" dirty="0" smtClean="0">
                <a:solidFill>
                  <a:schemeClr val="tx1"/>
                </a:solidFill>
              </a:rPr>
              <a:t>-optimal, then it’s also </a:t>
            </a:r>
          </a:p>
          <a:p>
            <a:pPr algn="l" rtl="0"/>
            <a:r>
              <a:rPr lang="el-GR" sz="2600" dirty="0" smtClean="0">
                <a:solidFill>
                  <a:schemeClr val="tx1"/>
                </a:solidFill>
              </a:rPr>
              <a:t>ε</a:t>
            </a:r>
            <a:r>
              <a:rPr lang="en-US" sz="2600" dirty="0" smtClean="0">
                <a:solidFill>
                  <a:schemeClr val="tx1"/>
                </a:solidFill>
              </a:rPr>
              <a:t>'-optimal for every </a:t>
            </a:r>
            <a:r>
              <a:rPr lang="el-GR" sz="2600" dirty="0" smtClean="0">
                <a:solidFill>
                  <a:schemeClr val="tx1"/>
                </a:solidFill>
              </a:rPr>
              <a:t>ε</a:t>
            </a:r>
            <a:r>
              <a:rPr lang="en-US" sz="2600" dirty="0" smtClean="0">
                <a:solidFill>
                  <a:schemeClr val="tx1"/>
                </a:solidFill>
              </a:rPr>
              <a:t>’ &gt; </a:t>
            </a:r>
            <a:r>
              <a:rPr lang="el-GR" sz="2600" dirty="0" smtClean="0">
                <a:solidFill>
                  <a:schemeClr val="tx1"/>
                </a:solidFill>
              </a:rPr>
              <a:t>ε</a:t>
            </a:r>
            <a:r>
              <a:rPr lang="en-US" sz="2600" dirty="0" smtClean="0">
                <a:solidFill>
                  <a:schemeClr val="tx1"/>
                </a:solidFill>
              </a:rPr>
              <a:t>.</a:t>
            </a:r>
          </a:p>
          <a:p>
            <a:pPr algn="l" rtl="0"/>
            <a:endParaRPr lang="en-US" sz="2600" dirty="0" smtClean="0">
              <a:solidFill>
                <a:schemeClr val="tx1"/>
              </a:solidFill>
            </a:endParaRPr>
          </a:p>
          <a:p>
            <a:pPr algn="l" rtl="0"/>
            <a:r>
              <a:rPr lang="en-US" sz="2600" dirty="0" smtClean="0">
                <a:solidFill>
                  <a:schemeClr val="tx1"/>
                </a:solidFill>
              </a:rPr>
              <a:t>● for a flow x and node potentials </a:t>
            </a:r>
            <a:r>
              <a:rPr lang="el-GR" sz="2600" dirty="0" smtClean="0">
                <a:solidFill>
                  <a:schemeClr val="tx1"/>
                </a:solidFill>
              </a:rPr>
              <a:t>π</a:t>
            </a:r>
            <a:r>
              <a:rPr lang="en-US" sz="2600" dirty="0" smtClean="0">
                <a:solidFill>
                  <a:schemeClr val="tx1"/>
                </a:solidFill>
              </a:rPr>
              <a:t>, denote by </a:t>
            </a:r>
            <a:r>
              <a:rPr lang="el-GR" sz="2600" b="1" dirty="0" smtClean="0">
                <a:solidFill>
                  <a:schemeClr val="tx1"/>
                </a:solidFill>
              </a:rPr>
              <a:t>ε</a:t>
            </a:r>
            <a:r>
              <a:rPr lang="el-GR" sz="2600" b="1" baseline="30000" dirty="0" smtClean="0">
                <a:solidFill>
                  <a:schemeClr val="tx1"/>
                </a:solidFill>
              </a:rPr>
              <a:t>π</a:t>
            </a:r>
            <a:r>
              <a:rPr lang="en-US" sz="2600" b="1" dirty="0" smtClean="0">
                <a:solidFill>
                  <a:schemeClr val="tx1"/>
                </a:solidFill>
              </a:rPr>
              <a:t>(x) </a:t>
            </a:r>
            <a:r>
              <a:rPr lang="en-US" sz="2600" dirty="0" smtClean="0">
                <a:solidFill>
                  <a:schemeClr val="tx1"/>
                </a:solidFill>
              </a:rPr>
              <a:t>the smallest  </a:t>
            </a:r>
            <a:r>
              <a:rPr lang="el-GR" sz="2600" dirty="0" smtClean="0">
                <a:solidFill>
                  <a:schemeClr val="tx1"/>
                </a:solidFill>
              </a:rPr>
              <a:t>ε</a:t>
            </a:r>
            <a:r>
              <a:rPr lang="en-US" sz="2600" dirty="0" smtClean="0">
                <a:solidFill>
                  <a:schemeClr val="tx1"/>
                </a:solidFill>
              </a:rPr>
              <a:t>  </a:t>
            </a:r>
            <a:r>
              <a:rPr lang="en-US" sz="2600" dirty="0" err="1" smtClean="0">
                <a:solidFill>
                  <a:schemeClr val="tx1"/>
                </a:solidFill>
              </a:rPr>
              <a:t>s.t</a:t>
            </a:r>
            <a:r>
              <a:rPr lang="en-US" sz="2600" dirty="0" smtClean="0">
                <a:solidFill>
                  <a:schemeClr val="tx1"/>
                </a:solidFill>
              </a:rPr>
              <a:t>. </a:t>
            </a:r>
            <a:r>
              <a:rPr lang="en-US" sz="2600" dirty="0" err="1" smtClean="0">
                <a:solidFill>
                  <a:schemeClr val="tx1"/>
                </a:solidFill>
              </a:rPr>
              <a:t>c</a:t>
            </a:r>
            <a:r>
              <a:rPr lang="en-US" sz="2600" baseline="-25000" dirty="0" err="1" smtClean="0">
                <a:solidFill>
                  <a:schemeClr val="tx1"/>
                </a:solidFill>
              </a:rPr>
              <a:t>ij</a:t>
            </a:r>
            <a:r>
              <a:rPr lang="el-GR" sz="2600" baseline="30000" dirty="0" smtClean="0">
                <a:solidFill>
                  <a:schemeClr val="tx1"/>
                </a:solidFill>
              </a:rPr>
              <a:t>π</a:t>
            </a:r>
            <a:r>
              <a:rPr lang="en-US" sz="2600" dirty="0" smtClean="0">
                <a:solidFill>
                  <a:schemeClr val="tx1"/>
                </a:solidFill>
              </a:rPr>
              <a:t>  ≥ -</a:t>
            </a:r>
            <a:r>
              <a:rPr lang="el-GR" sz="2600" dirty="0" smtClean="0">
                <a:solidFill>
                  <a:schemeClr val="tx1"/>
                </a:solidFill>
              </a:rPr>
              <a:t>ε</a:t>
            </a:r>
            <a:r>
              <a:rPr lang="en-US" sz="2600" dirty="0" smtClean="0">
                <a:solidFill>
                  <a:schemeClr val="tx1"/>
                </a:solidFill>
              </a:rPr>
              <a:t> for every arc (</a:t>
            </a:r>
            <a:r>
              <a:rPr lang="en-US" sz="2600" dirty="0" err="1" smtClean="0">
                <a:solidFill>
                  <a:schemeClr val="tx1"/>
                </a:solidFill>
              </a:rPr>
              <a:t>i,j</a:t>
            </a:r>
            <a:r>
              <a:rPr lang="en-US" sz="2600" dirty="0" smtClean="0">
                <a:solidFill>
                  <a:schemeClr val="tx1"/>
                </a:solidFill>
              </a:rPr>
              <a:t>) in G(x).</a:t>
            </a:r>
          </a:p>
          <a:p>
            <a:pPr algn="l" rtl="0"/>
            <a:r>
              <a:rPr lang="en-US" sz="2600" dirty="0" smtClean="0">
                <a:solidFill>
                  <a:schemeClr val="tx1"/>
                </a:solidFill>
              </a:rPr>
              <a:t>Then x is </a:t>
            </a:r>
            <a:r>
              <a:rPr lang="el-GR" sz="2600" dirty="0" smtClean="0">
                <a:solidFill>
                  <a:schemeClr val="tx1"/>
                </a:solidFill>
              </a:rPr>
              <a:t>ε</a:t>
            </a:r>
            <a:r>
              <a:rPr lang="el-GR" sz="2600" baseline="30000" dirty="0" smtClean="0">
                <a:solidFill>
                  <a:schemeClr val="tx1"/>
                </a:solidFill>
              </a:rPr>
              <a:t>π</a:t>
            </a:r>
            <a:r>
              <a:rPr lang="en-US" sz="2600" dirty="0" smtClean="0">
                <a:solidFill>
                  <a:schemeClr val="tx1"/>
                </a:solidFill>
              </a:rPr>
              <a:t>(x)-optimal. Moreover,  </a:t>
            </a:r>
            <a:r>
              <a:rPr lang="el-GR" sz="2600" b="1" dirty="0" smtClean="0">
                <a:solidFill>
                  <a:schemeClr val="tx1"/>
                </a:solidFill>
              </a:rPr>
              <a:t>ε</a:t>
            </a:r>
            <a:r>
              <a:rPr lang="en-US" sz="2600" b="1" dirty="0" smtClean="0">
                <a:solidFill>
                  <a:schemeClr val="tx1"/>
                </a:solidFill>
              </a:rPr>
              <a:t>(x) = min</a:t>
            </a:r>
            <a:r>
              <a:rPr lang="el-GR" sz="2600" b="1" baseline="-25000" dirty="0" smtClean="0">
                <a:solidFill>
                  <a:schemeClr val="tx1"/>
                </a:solidFill>
              </a:rPr>
              <a:t>π</a:t>
            </a:r>
            <a:r>
              <a:rPr lang="el-GR" sz="2600" b="1" dirty="0" smtClean="0">
                <a:solidFill>
                  <a:schemeClr val="tx1"/>
                </a:solidFill>
              </a:rPr>
              <a:t> ε</a:t>
            </a:r>
            <a:r>
              <a:rPr lang="el-GR" sz="2600" b="1" baseline="30000" dirty="0" smtClean="0">
                <a:solidFill>
                  <a:schemeClr val="tx1"/>
                </a:solidFill>
              </a:rPr>
              <a:t>π</a:t>
            </a:r>
            <a:r>
              <a:rPr lang="en-US" sz="2600" b="1" dirty="0" smtClean="0">
                <a:solidFill>
                  <a:schemeClr val="tx1"/>
                </a:solidFill>
              </a:rPr>
              <a:t>(x) </a:t>
            </a:r>
            <a:r>
              <a:rPr lang="en-US" sz="2600" dirty="0" smtClean="0">
                <a:solidFill>
                  <a:schemeClr val="tx1"/>
                </a:solidFill>
              </a:rPr>
              <a:t> </a:t>
            </a:r>
          </a:p>
          <a:p>
            <a:pPr algn="l" rtl="0"/>
            <a:r>
              <a:rPr lang="en-US" sz="2600" dirty="0" smtClean="0">
                <a:solidFill>
                  <a:schemeClr val="tx1"/>
                </a:solidFill>
              </a:rPr>
              <a:t>(over all sets of node potentials).</a:t>
            </a:r>
          </a:p>
          <a:p>
            <a:pPr algn="l" rtl="0"/>
            <a:endParaRPr lang="en-US" sz="2600" dirty="0" smtClean="0">
              <a:solidFill>
                <a:schemeClr val="tx1"/>
              </a:solidFill>
            </a:endParaRPr>
          </a:p>
          <a:p>
            <a:pPr algn="l" rtl="0"/>
            <a:r>
              <a:rPr lang="en-US" sz="2600" dirty="0" smtClean="0">
                <a:solidFill>
                  <a:schemeClr val="tx1"/>
                </a:solidFill>
              </a:rPr>
              <a:t>Equivalently, note that  -</a:t>
            </a:r>
            <a:r>
              <a:rPr lang="el-GR" sz="2600" b="1" dirty="0" smtClean="0">
                <a:solidFill>
                  <a:schemeClr val="tx1"/>
                </a:solidFill>
              </a:rPr>
              <a:t>ε</a:t>
            </a:r>
            <a:r>
              <a:rPr lang="en-US" sz="2600" b="1" dirty="0" smtClean="0">
                <a:solidFill>
                  <a:schemeClr val="tx1"/>
                </a:solidFill>
              </a:rPr>
              <a:t>(x) = max</a:t>
            </a:r>
            <a:r>
              <a:rPr lang="el-GR" sz="2600" b="1" baseline="-25000" dirty="0" smtClean="0">
                <a:solidFill>
                  <a:schemeClr val="tx1"/>
                </a:solidFill>
              </a:rPr>
              <a:t>π</a:t>
            </a:r>
            <a:r>
              <a:rPr lang="el-GR" sz="2600" b="1" dirty="0" smtClean="0">
                <a:solidFill>
                  <a:schemeClr val="tx1"/>
                </a:solidFill>
              </a:rPr>
              <a:t> </a:t>
            </a:r>
            <a:r>
              <a:rPr lang="en-US" sz="2600" b="1" dirty="0" smtClean="0">
                <a:solidFill>
                  <a:schemeClr val="tx1"/>
                </a:solidFill>
              </a:rPr>
              <a:t>{-</a:t>
            </a:r>
            <a:r>
              <a:rPr lang="el-GR" sz="2600" b="1" dirty="0" smtClean="0">
                <a:solidFill>
                  <a:schemeClr val="tx1"/>
                </a:solidFill>
              </a:rPr>
              <a:t>ε</a:t>
            </a:r>
            <a:r>
              <a:rPr lang="el-GR" sz="2600" b="1" baseline="30000" dirty="0" smtClean="0">
                <a:solidFill>
                  <a:schemeClr val="tx1"/>
                </a:solidFill>
              </a:rPr>
              <a:t>π</a:t>
            </a:r>
            <a:r>
              <a:rPr lang="en-US" sz="2600" b="1" dirty="0" smtClean="0">
                <a:solidFill>
                  <a:schemeClr val="tx1"/>
                </a:solidFill>
              </a:rPr>
              <a:t>(x)} </a:t>
            </a:r>
            <a:endParaRPr lang="en-US" sz="2600" dirty="0" smtClean="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40</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61795"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57698"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2.</a:t>
            </a:r>
            <a:endParaRPr lang="en-US" sz="2600" dirty="0" smtClean="0">
              <a:solidFill>
                <a:schemeClr val="tx1"/>
              </a:solidFill>
            </a:endParaRPr>
          </a:p>
          <a:p>
            <a:pPr algn="l" rtl="0"/>
            <a:r>
              <a:rPr lang="en-US" sz="2600" dirty="0" smtClean="0">
                <a:solidFill>
                  <a:schemeClr val="tx1"/>
                </a:solidFill>
              </a:rPr>
              <a:t>For every non-optimal flow x,</a:t>
            </a:r>
          </a:p>
          <a:p>
            <a:pPr algn="ctr" rtl="0"/>
            <a:r>
              <a:rPr lang="en-US" sz="2600" dirty="0" smtClean="0">
                <a:solidFill>
                  <a:schemeClr val="tx1"/>
                </a:solidFill>
              </a:rPr>
              <a:t> </a:t>
            </a:r>
            <a:r>
              <a:rPr lang="el-GR" sz="2600" dirty="0" smtClean="0">
                <a:solidFill>
                  <a:schemeClr val="tx1"/>
                </a:solidFill>
              </a:rPr>
              <a:t>μ</a:t>
            </a:r>
            <a:r>
              <a:rPr lang="en-US" sz="2600" dirty="0" smtClean="0">
                <a:solidFill>
                  <a:schemeClr val="tx1"/>
                </a:solidFill>
              </a:rPr>
              <a:t>(x) = -</a:t>
            </a:r>
            <a:r>
              <a:rPr lang="el-GR" sz="2600" dirty="0" smtClean="0">
                <a:solidFill>
                  <a:schemeClr val="tx1"/>
                </a:solidFill>
              </a:rPr>
              <a:t> ε</a:t>
            </a:r>
            <a:r>
              <a:rPr lang="en-US" sz="2600" dirty="0" smtClean="0">
                <a:solidFill>
                  <a:schemeClr val="tx1"/>
                </a:solidFill>
              </a:rPr>
              <a:t>(x)</a:t>
            </a:r>
          </a:p>
          <a:p>
            <a:pPr algn="ctr"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41</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57699"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60770"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2.</a:t>
            </a:r>
            <a:endParaRPr lang="en-US" sz="2600" dirty="0" smtClean="0">
              <a:solidFill>
                <a:schemeClr val="tx1"/>
              </a:solidFill>
            </a:endParaRPr>
          </a:p>
          <a:p>
            <a:pPr algn="l" rtl="0"/>
            <a:r>
              <a:rPr lang="en-US" sz="2600" dirty="0" smtClean="0">
                <a:solidFill>
                  <a:schemeClr val="tx1"/>
                </a:solidFill>
              </a:rPr>
              <a:t>For every non-optimal flow x,</a:t>
            </a:r>
          </a:p>
          <a:p>
            <a:pPr algn="ctr" rtl="0"/>
            <a:r>
              <a:rPr lang="el-GR" sz="2600" dirty="0" smtClean="0">
                <a:solidFill>
                  <a:schemeClr val="tx1"/>
                </a:solidFill>
              </a:rPr>
              <a:t>μ</a:t>
            </a:r>
            <a:r>
              <a:rPr lang="en-US" sz="2600" dirty="0" smtClean="0">
                <a:solidFill>
                  <a:schemeClr val="tx1"/>
                </a:solidFill>
              </a:rPr>
              <a:t>(x) = -</a:t>
            </a:r>
            <a:r>
              <a:rPr lang="el-GR" sz="2600" dirty="0" smtClean="0">
                <a:solidFill>
                  <a:schemeClr val="tx1"/>
                </a:solidFill>
              </a:rPr>
              <a:t> ε</a:t>
            </a:r>
            <a:r>
              <a:rPr lang="en-US" sz="2600" dirty="0" smtClean="0">
                <a:solidFill>
                  <a:schemeClr val="tx1"/>
                </a:solidFill>
              </a:rPr>
              <a:t>(x)</a:t>
            </a:r>
          </a:p>
          <a:p>
            <a:pPr algn="just" rtl="0"/>
            <a:r>
              <a:rPr lang="en-US" sz="2600" dirty="0" smtClean="0">
                <a:solidFill>
                  <a:schemeClr val="tx1"/>
                </a:solidFill>
              </a:rPr>
              <a:t>● </a:t>
            </a:r>
            <a:r>
              <a:rPr lang="en-US" sz="2600" b="1" dirty="0" smtClean="0">
                <a:solidFill>
                  <a:schemeClr val="tx1"/>
                </a:solidFill>
              </a:rPr>
              <a:t>Proof.</a:t>
            </a:r>
          </a:p>
          <a:p>
            <a:pPr algn="just" rtl="0"/>
            <a:r>
              <a:rPr lang="en-US" sz="2600" dirty="0" smtClean="0">
                <a:solidFill>
                  <a:schemeClr val="tx1"/>
                </a:solidFill>
              </a:rPr>
              <a:t> </a:t>
            </a:r>
            <a:r>
              <a:rPr lang="en-US" sz="2600" u="sng" dirty="0" smtClean="0">
                <a:solidFill>
                  <a:schemeClr val="tx1"/>
                </a:solidFill>
              </a:rPr>
              <a:t>The direction </a:t>
            </a:r>
            <a:r>
              <a:rPr lang="el-GR" sz="2600" u="sng" dirty="0" smtClean="0">
                <a:solidFill>
                  <a:schemeClr val="tx1"/>
                </a:solidFill>
              </a:rPr>
              <a:t>μ</a:t>
            </a:r>
            <a:r>
              <a:rPr lang="en-US" sz="2600" u="sng" dirty="0" smtClean="0">
                <a:solidFill>
                  <a:schemeClr val="tx1"/>
                </a:solidFill>
              </a:rPr>
              <a:t>(x) ≥ -</a:t>
            </a:r>
            <a:r>
              <a:rPr lang="el-GR" sz="2600" u="sng" dirty="0" smtClean="0">
                <a:solidFill>
                  <a:schemeClr val="tx1"/>
                </a:solidFill>
              </a:rPr>
              <a:t> ε</a:t>
            </a:r>
            <a:r>
              <a:rPr lang="en-US" sz="2600" u="sng" dirty="0" smtClean="0">
                <a:solidFill>
                  <a:schemeClr val="tx1"/>
                </a:solidFill>
              </a:rPr>
              <a:t>(x) is clear: </a:t>
            </a:r>
          </a:p>
          <a:p>
            <a:pPr algn="just" rtl="0"/>
            <a:r>
              <a:rPr lang="en-US" sz="2400" dirty="0" smtClean="0">
                <a:solidFill>
                  <a:schemeClr val="tx1"/>
                </a:solidFill>
              </a:rPr>
              <a:t>let </a:t>
            </a:r>
            <a:r>
              <a:rPr lang="el-GR" sz="2400" dirty="0" smtClean="0">
                <a:solidFill>
                  <a:schemeClr val="tx1"/>
                </a:solidFill>
              </a:rPr>
              <a:t>π</a:t>
            </a:r>
            <a:r>
              <a:rPr lang="en-US" sz="2400" dirty="0" smtClean="0">
                <a:solidFill>
                  <a:schemeClr val="tx1"/>
                </a:solidFill>
              </a:rPr>
              <a:t> be some node potentials.</a:t>
            </a:r>
          </a:p>
          <a:p>
            <a:pPr algn="just" rtl="0"/>
            <a:r>
              <a:rPr lang="en-US" sz="2400" dirty="0" smtClean="0">
                <a:solidFill>
                  <a:schemeClr val="tx1"/>
                </a:solidFill>
              </a:rPr>
              <a:t>Denote by W the minimum-mean cycle in G(x).</a:t>
            </a:r>
          </a:p>
          <a:p>
            <a:pPr algn="just" rtl="0"/>
            <a:r>
              <a:rPr lang="en-US" sz="2400" dirty="0" smtClean="0">
                <a:solidFill>
                  <a:schemeClr val="tx1"/>
                </a:solidFill>
              </a:rPr>
              <a:t>Then the mean of the </a:t>
            </a:r>
            <a:r>
              <a:rPr lang="en-US" sz="2400" dirty="0" err="1" smtClean="0">
                <a:solidFill>
                  <a:schemeClr val="tx1"/>
                </a:solidFill>
              </a:rPr>
              <a:t>c</a:t>
            </a:r>
            <a:r>
              <a:rPr lang="en-US" sz="2400" baseline="-25000" dirty="0" err="1" smtClean="0">
                <a:solidFill>
                  <a:schemeClr val="tx1"/>
                </a:solidFill>
              </a:rPr>
              <a:t>ij</a:t>
            </a:r>
            <a:r>
              <a:rPr lang="el-GR" sz="2400" baseline="30000" dirty="0" smtClean="0">
                <a:solidFill>
                  <a:schemeClr val="tx1"/>
                </a:solidFill>
              </a:rPr>
              <a:t>π</a:t>
            </a:r>
            <a:r>
              <a:rPr lang="en-US" sz="2400" dirty="0" smtClean="0">
                <a:solidFill>
                  <a:schemeClr val="tx1"/>
                </a:solidFill>
              </a:rPr>
              <a:t> on W is </a:t>
            </a:r>
            <a:r>
              <a:rPr lang="el-GR" sz="2400" dirty="0" smtClean="0">
                <a:solidFill>
                  <a:schemeClr val="tx1"/>
                </a:solidFill>
              </a:rPr>
              <a:t>μ</a:t>
            </a:r>
            <a:r>
              <a:rPr lang="en-US" sz="2400" dirty="0" smtClean="0">
                <a:solidFill>
                  <a:schemeClr val="tx1"/>
                </a:solidFill>
              </a:rPr>
              <a:t>(x).</a:t>
            </a:r>
          </a:p>
          <a:p>
            <a:pPr algn="just" rtl="0"/>
            <a:r>
              <a:rPr lang="en-US" sz="2400" dirty="0" smtClean="0">
                <a:solidFill>
                  <a:schemeClr val="tx1"/>
                </a:solidFill>
              </a:rPr>
              <a:t>In particular, there exists some (</a:t>
            </a:r>
            <a:r>
              <a:rPr lang="en-US" sz="2400" dirty="0" err="1" smtClean="0">
                <a:solidFill>
                  <a:schemeClr val="tx1"/>
                </a:solidFill>
              </a:rPr>
              <a:t>i,j</a:t>
            </a:r>
            <a:r>
              <a:rPr lang="en-US" sz="2400" dirty="0" smtClean="0">
                <a:solidFill>
                  <a:schemeClr val="tx1"/>
                </a:solidFill>
              </a:rPr>
              <a:t>) with </a:t>
            </a:r>
            <a:r>
              <a:rPr lang="en-US" sz="2400" dirty="0" err="1" smtClean="0">
                <a:solidFill>
                  <a:schemeClr val="tx1"/>
                </a:solidFill>
              </a:rPr>
              <a:t>c</a:t>
            </a:r>
            <a:r>
              <a:rPr lang="en-US" sz="2400" baseline="-25000" dirty="0" err="1" smtClean="0">
                <a:solidFill>
                  <a:schemeClr val="tx1"/>
                </a:solidFill>
              </a:rPr>
              <a:t>ij</a:t>
            </a:r>
            <a:r>
              <a:rPr lang="el-GR" sz="2400" baseline="30000" dirty="0" smtClean="0">
                <a:solidFill>
                  <a:schemeClr val="tx1"/>
                </a:solidFill>
              </a:rPr>
              <a:t>π</a:t>
            </a:r>
            <a:r>
              <a:rPr lang="en-US" sz="2400" dirty="0" smtClean="0">
                <a:solidFill>
                  <a:schemeClr val="tx1"/>
                </a:solidFill>
              </a:rPr>
              <a:t> ≤ </a:t>
            </a:r>
            <a:r>
              <a:rPr lang="el-GR" sz="2400" dirty="0" smtClean="0">
                <a:solidFill>
                  <a:schemeClr val="tx1"/>
                </a:solidFill>
              </a:rPr>
              <a:t>μ</a:t>
            </a:r>
            <a:r>
              <a:rPr lang="en-US" sz="2400" dirty="0" smtClean="0">
                <a:solidFill>
                  <a:schemeClr val="tx1"/>
                </a:solidFill>
              </a:rPr>
              <a:t>(x).</a:t>
            </a:r>
          </a:p>
          <a:p>
            <a:pPr algn="just" rtl="0"/>
            <a:r>
              <a:rPr lang="en-US" sz="2400" dirty="0" smtClean="0">
                <a:solidFill>
                  <a:schemeClr val="tx1"/>
                </a:solidFill>
              </a:rPr>
              <a:t>But we also have </a:t>
            </a:r>
            <a:r>
              <a:rPr lang="en-US" sz="2400" dirty="0" err="1" smtClean="0">
                <a:solidFill>
                  <a:schemeClr val="tx1"/>
                </a:solidFill>
              </a:rPr>
              <a:t>c</a:t>
            </a:r>
            <a:r>
              <a:rPr lang="en-US" sz="2400" baseline="-25000" dirty="0" err="1" smtClean="0">
                <a:solidFill>
                  <a:schemeClr val="tx1"/>
                </a:solidFill>
              </a:rPr>
              <a:t>ij</a:t>
            </a:r>
            <a:r>
              <a:rPr lang="el-GR" sz="2400" baseline="30000" dirty="0" smtClean="0">
                <a:solidFill>
                  <a:schemeClr val="tx1"/>
                </a:solidFill>
              </a:rPr>
              <a:t>π</a:t>
            </a:r>
            <a:r>
              <a:rPr lang="en-US" sz="2400" dirty="0" smtClean="0">
                <a:solidFill>
                  <a:schemeClr val="tx1"/>
                </a:solidFill>
              </a:rPr>
              <a:t> ≥</a:t>
            </a:r>
            <a:r>
              <a:rPr lang="el-GR" sz="2400" dirty="0" smtClean="0">
                <a:solidFill>
                  <a:schemeClr val="tx1"/>
                </a:solidFill>
              </a:rPr>
              <a:t> </a:t>
            </a:r>
            <a:r>
              <a:rPr lang="en-US" sz="2400" dirty="0" smtClean="0">
                <a:solidFill>
                  <a:schemeClr val="tx1"/>
                </a:solidFill>
              </a:rPr>
              <a:t>-</a:t>
            </a:r>
            <a:r>
              <a:rPr lang="el-GR" sz="2400" dirty="0" smtClean="0">
                <a:solidFill>
                  <a:schemeClr val="tx1"/>
                </a:solidFill>
              </a:rPr>
              <a:t>ε</a:t>
            </a:r>
            <a:r>
              <a:rPr lang="el-GR" sz="2400" baseline="30000" dirty="0" smtClean="0">
                <a:solidFill>
                  <a:schemeClr val="tx1"/>
                </a:solidFill>
              </a:rPr>
              <a:t>π</a:t>
            </a:r>
            <a:r>
              <a:rPr lang="en-US" sz="2400" dirty="0" smtClean="0">
                <a:solidFill>
                  <a:schemeClr val="tx1"/>
                </a:solidFill>
              </a:rPr>
              <a:t>(x), so </a:t>
            </a:r>
            <a:r>
              <a:rPr lang="el-GR" sz="2400" dirty="0" smtClean="0">
                <a:solidFill>
                  <a:schemeClr val="tx1"/>
                </a:solidFill>
              </a:rPr>
              <a:t>μ</a:t>
            </a:r>
            <a:r>
              <a:rPr lang="en-US" sz="2400" dirty="0" smtClean="0">
                <a:solidFill>
                  <a:schemeClr val="tx1"/>
                </a:solidFill>
              </a:rPr>
              <a:t>(x) ≥</a:t>
            </a:r>
            <a:r>
              <a:rPr lang="el-GR" sz="2400" dirty="0" smtClean="0">
                <a:solidFill>
                  <a:schemeClr val="tx1"/>
                </a:solidFill>
              </a:rPr>
              <a:t> </a:t>
            </a:r>
            <a:r>
              <a:rPr lang="en-US" sz="2400" dirty="0" smtClean="0">
                <a:solidFill>
                  <a:schemeClr val="tx1"/>
                </a:solidFill>
              </a:rPr>
              <a:t>-</a:t>
            </a:r>
            <a:r>
              <a:rPr lang="el-GR" sz="2400" dirty="0" smtClean="0">
                <a:solidFill>
                  <a:schemeClr val="tx1"/>
                </a:solidFill>
              </a:rPr>
              <a:t>ε</a:t>
            </a:r>
            <a:r>
              <a:rPr lang="el-GR" sz="2400" baseline="30000" dirty="0" smtClean="0">
                <a:solidFill>
                  <a:schemeClr val="tx1"/>
                </a:solidFill>
              </a:rPr>
              <a:t>π</a:t>
            </a:r>
            <a:r>
              <a:rPr lang="en-US" sz="2400" dirty="0" smtClean="0">
                <a:solidFill>
                  <a:schemeClr val="tx1"/>
                </a:solidFill>
              </a:rPr>
              <a:t>(x).</a:t>
            </a:r>
          </a:p>
          <a:p>
            <a:pPr algn="just" rtl="0"/>
            <a:r>
              <a:rPr lang="en-US" sz="2400" dirty="0" smtClean="0">
                <a:solidFill>
                  <a:schemeClr val="tx1"/>
                </a:solidFill>
              </a:rPr>
              <a:t>Maximizing over all possible </a:t>
            </a:r>
            <a:r>
              <a:rPr lang="el-GR" sz="2400" dirty="0" smtClean="0">
                <a:solidFill>
                  <a:schemeClr val="tx1"/>
                </a:solidFill>
              </a:rPr>
              <a:t>π</a:t>
            </a:r>
            <a:r>
              <a:rPr lang="en-US" sz="2400" dirty="0" smtClean="0">
                <a:solidFill>
                  <a:schemeClr val="tx1"/>
                </a:solidFill>
              </a:rPr>
              <a:t>, we get </a:t>
            </a:r>
            <a:r>
              <a:rPr lang="el-GR" sz="2400" b="1" dirty="0" smtClean="0">
                <a:solidFill>
                  <a:schemeClr val="tx1"/>
                </a:solidFill>
              </a:rPr>
              <a:t>μ</a:t>
            </a:r>
            <a:r>
              <a:rPr lang="en-US" sz="2400" b="1" dirty="0" smtClean="0">
                <a:solidFill>
                  <a:schemeClr val="tx1"/>
                </a:solidFill>
              </a:rPr>
              <a:t>(x) ≥</a:t>
            </a:r>
            <a:r>
              <a:rPr lang="el-GR" sz="2400" b="1" dirty="0" smtClean="0">
                <a:solidFill>
                  <a:schemeClr val="tx1"/>
                </a:solidFill>
              </a:rPr>
              <a:t> </a:t>
            </a:r>
            <a:r>
              <a:rPr lang="en-US" sz="2400" b="1" dirty="0" smtClean="0">
                <a:solidFill>
                  <a:schemeClr val="tx1"/>
                </a:solidFill>
              </a:rPr>
              <a:t>-</a:t>
            </a:r>
            <a:r>
              <a:rPr lang="el-GR" sz="2400" b="1" dirty="0" smtClean="0">
                <a:solidFill>
                  <a:schemeClr val="tx1"/>
                </a:solidFill>
              </a:rPr>
              <a:t>ε</a:t>
            </a:r>
            <a:r>
              <a:rPr lang="en-US" sz="2400" b="1" dirty="0" smtClean="0">
                <a:solidFill>
                  <a:schemeClr val="tx1"/>
                </a:solidFill>
              </a:rPr>
              <a:t>(x).</a:t>
            </a:r>
          </a:p>
          <a:p>
            <a:pPr algn="just"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42</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60771"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64866"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2.</a:t>
            </a:r>
            <a:endParaRPr lang="en-US" sz="2600" dirty="0" smtClean="0">
              <a:solidFill>
                <a:schemeClr val="tx1"/>
              </a:solidFill>
            </a:endParaRPr>
          </a:p>
          <a:p>
            <a:pPr algn="l" rtl="0"/>
            <a:r>
              <a:rPr lang="en-US" sz="2600" dirty="0" smtClean="0">
                <a:solidFill>
                  <a:schemeClr val="tx1"/>
                </a:solidFill>
              </a:rPr>
              <a:t>For every non-optimal flow x,</a:t>
            </a:r>
          </a:p>
          <a:p>
            <a:pPr algn="ctr" rtl="0"/>
            <a:r>
              <a:rPr lang="el-GR" sz="2600" dirty="0" smtClean="0">
                <a:solidFill>
                  <a:schemeClr val="tx1"/>
                </a:solidFill>
              </a:rPr>
              <a:t>μ</a:t>
            </a:r>
            <a:r>
              <a:rPr lang="en-US" sz="2600" dirty="0" smtClean="0">
                <a:solidFill>
                  <a:schemeClr val="tx1"/>
                </a:solidFill>
              </a:rPr>
              <a:t>(x) = -</a:t>
            </a:r>
            <a:r>
              <a:rPr lang="el-GR" sz="2600" dirty="0" smtClean="0">
                <a:solidFill>
                  <a:schemeClr val="tx1"/>
                </a:solidFill>
              </a:rPr>
              <a:t> ε</a:t>
            </a:r>
            <a:r>
              <a:rPr lang="en-US" sz="2600" dirty="0" smtClean="0">
                <a:solidFill>
                  <a:schemeClr val="tx1"/>
                </a:solidFill>
              </a:rPr>
              <a:t>(x)</a:t>
            </a:r>
          </a:p>
          <a:p>
            <a:pPr algn="just" rtl="0"/>
            <a:r>
              <a:rPr lang="en-US" sz="2600" dirty="0" smtClean="0">
                <a:solidFill>
                  <a:schemeClr val="tx1"/>
                </a:solidFill>
              </a:rPr>
              <a:t>● </a:t>
            </a:r>
            <a:r>
              <a:rPr lang="en-US" sz="2600" b="1" dirty="0" smtClean="0">
                <a:solidFill>
                  <a:schemeClr val="tx1"/>
                </a:solidFill>
              </a:rPr>
              <a:t>Proof.</a:t>
            </a:r>
          </a:p>
          <a:p>
            <a:pPr algn="just" rtl="0"/>
            <a:r>
              <a:rPr lang="en-US" sz="2600" dirty="0" smtClean="0">
                <a:solidFill>
                  <a:schemeClr val="tx1"/>
                </a:solidFill>
              </a:rPr>
              <a:t> </a:t>
            </a:r>
            <a:r>
              <a:rPr lang="en-US" sz="2600" u="sng" dirty="0" smtClean="0">
                <a:solidFill>
                  <a:schemeClr val="tx1"/>
                </a:solidFill>
              </a:rPr>
              <a:t>The direction </a:t>
            </a:r>
            <a:r>
              <a:rPr lang="el-GR" sz="2600" u="sng" dirty="0" smtClean="0">
                <a:solidFill>
                  <a:schemeClr val="tx1"/>
                </a:solidFill>
              </a:rPr>
              <a:t>μ</a:t>
            </a:r>
            <a:r>
              <a:rPr lang="en-US" sz="2600" u="sng" dirty="0" smtClean="0">
                <a:solidFill>
                  <a:schemeClr val="tx1"/>
                </a:solidFill>
              </a:rPr>
              <a:t>(x) ≤ -</a:t>
            </a:r>
            <a:r>
              <a:rPr lang="el-GR" sz="2600" u="sng" dirty="0" smtClean="0">
                <a:solidFill>
                  <a:schemeClr val="tx1"/>
                </a:solidFill>
              </a:rPr>
              <a:t> ε</a:t>
            </a:r>
            <a:r>
              <a:rPr lang="en-US" sz="2600" u="sng" dirty="0" smtClean="0">
                <a:solidFill>
                  <a:schemeClr val="tx1"/>
                </a:solidFill>
              </a:rPr>
              <a:t>(x): </a:t>
            </a:r>
          </a:p>
          <a:p>
            <a:pPr algn="just" rtl="0"/>
            <a:r>
              <a:rPr lang="en-US" sz="2600" dirty="0" smtClean="0">
                <a:solidFill>
                  <a:schemeClr val="tx1"/>
                </a:solidFill>
              </a:rPr>
              <a:t>Transform all arc costs </a:t>
            </a:r>
            <a:r>
              <a:rPr lang="en-US" sz="2800" dirty="0" err="1" smtClean="0">
                <a:solidFill>
                  <a:schemeClr val="tx1"/>
                </a:solidFill>
              </a:rPr>
              <a:t>c</a:t>
            </a:r>
            <a:r>
              <a:rPr lang="en-US" sz="2800" baseline="-25000" dirty="0" err="1" smtClean="0">
                <a:solidFill>
                  <a:schemeClr val="tx1"/>
                </a:solidFill>
              </a:rPr>
              <a:t>ij</a:t>
            </a:r>
            <a:r>
              <a:rPr lang="en-US" sz="2800" dirty="0" smtClean="0">
                <a:solidFill>
                  <a:schemeClr val="tx1"/>
                </a:solidFill>
              </a:rPr>
              <a:t> in G(x) to </a:t>
            </a:r>
            <a:r>
              <a:rPr lang="en-US" sz="2800" dirty="0" err="1" smtClean="0">
                <a:solidFill>
                  <a:schemeClr val="tx1"/>
                </a:solidFill>
              </a:rPr>
              <a:t>c</a:t>
            </a:r>
            <a:r>
              <a:rPr lang="en-US" sz="2800" baseline="-25000" dirty="0" err="1" smtClean="0">
                <a:solidFill>
                  <a:schemeClr val="tx1"/>
                </a:solidFill>
              </a:rPr>
              <a:t>ij</a:t>
            </a:r>
            <a:r>
              <a:rPr lang="en-US" sz="2800" dirty="0" smtClean="0">
                <a:solidFill>
                  <a:schemeClr val="tx1"/>
                </a:solidFill>
              </a:rPr>
              <a:t>’ = </a:t>
            </a:r>
            <a:r>
              <a:rPr lang="en-US" sz="2800" dirty="0" err="1" smtClean="0">
                <a:solidFill>
                  <a:schemeClr val="tx1"/>
                </a:solidFill>
              </a:rPr>
              <a:t>c</a:t>
            </a:r>
            <a:r>
              <a:rPr lang="en-US" sz="2800" baseline="-25000" dirty="0" err="1" smtClean="0">
                <a:solidFill>
                  <a:schemeClr val="tx1"/>
                </a:solidFill>
              </a:rPr>
              <a:t>ij</a:t>
            </a:r>
            <a:r>
              <a:rPr lang="en-US" sz="2800" baseline="-25000" dirty="0" smtClean="0">
                <a:solidFill>
                  <a:schemeClr val="tx1"/>
                </a:solidFill>
              </a:rPr>
              <a:t> </a:t>
            </a:r>
            <a:r>
              <a:rPr lang="en-US" sz="2800" dirty="0" smtClean="0">
                <a:solidFill>
                  <a:schemeClr val="tx1"/>
                </a:solidFill>
              </a:rPr>
              <a:t>- </a:t>
            </a:r>
            <a:r>
              <a:rPr lang="el-GR" sz="2800" dirty="0" smtClean="0">
                <a:solidFill>
                  <a:schemeClr val="tx1"/>
                </a:solidFill>
              </a:rPr>
              <a:t>μ</a:t>
            </a:r>
            <a:r>
              <a:rPr lang="en-US" sz="2800" dirty="0" smtClean="0">
                <a:solidFill>
                  <a:schemeClr val="tx1"/>
                </a:solidFill>
              </a:rPr>
              <a:t>(x).</a:t>
            </a:r>
          </a:p>
          <a:p>
            <a:pPr algn="just" rtl="0"/>
            <a:r>
              <a:rPr lang="en-US" sz="2800" dirty="0" smtClean="0">
                <a:solidFill>
                  <a:schemeClr val="tx1"/>
                </a:solidFill>
              </a:rPr>
              <a:t>Under the new costs, every directed cycle has a mean cost = the old cost, minus </a:t>
            </a:r>
            <a:r>
              <a:rPr lang="el-GR" sz="2600" dirty="0" smtClean="0">
                <a:solidFill>
                  <a:schemeClr val="tx1"/>
                </a:solidFill>
              </a:rPr>
              <a:t>μ</a:t>
            </a:r>
            <a:r>
              <a:rPr lang="en-US" sz="2600" dirty="0" smtClean="0">
                <a:solidFill>
                  <a:schemeClr val="tx1"/>
                </a:solidFill>
              </a:rPr>
              <a:t>(x) . Thus, after the transformation, all cycles are nonnegative – and the flow x is now optimal. </a:t>
            </a:r>
          </a:p>
          <a:p>
            <a:pPr algn="just"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43</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64867"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65890"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2.</a:t>
            </a:r>
            <a:endParaRPr lang="en-US" sz="2600" dirty="0" smtClean="0">
              <a:solidFill>
                <a:schemeClr val="tx1"/>
              </a:solidFill>
            </a:endParaRPr>
          </a:p>
          <a:p>
            <a:pPr algn="l" rtl="0"/>
            <a:r>
              <a:rPr lang="en-US" sz="2600" dirty="0" smtClean="0">
                <a:solidFill>
                  <a:schemeClr val="tx1"/>
                </a:solidFill>
              </a:rPr>
              <a:t>For every non-optimal flow x,</a:t>
            </a:r>
          </a:p>
          <a:p>
            <a:pPr algn="ctr" rtl="0"/>
            <a:r>
              <a:rPr lang="el-GR" sz="2600" dirty="0" smtClean="0">
                <a:solidFill>
                  <a:schemeClr val="tx1"/>
                </a:solidFill>
              </a:rPr>
              <a:t>μ</a:t>
            </a:r>
            <a:r>
              <a:rPr lang="en-US" sz="2600" dirty="0" smtClean="0">
                <a:solidFill>
                  <a:schemeClr val="tx1"/>
                </a:solidFill>
              </a:rPr>
              <a:t>(x) = -</a:t>
            </a:r>
            <a:r>
              <a:rPr lang="el-GR" sz="2600" dirty="0" smtClean="0">
                <a:solidFill>
                  <a:schemeClr val="tx1"/>
                </a:solidFill>
              </a:rPr>
              <a:t> ε</a:t>
            </a:r>
            <a:r>
              <a:rPr lang="en-US" sz="2600" dirty="0" smtClean="0">
                <a:solidFill>
                  <a:schemeClr val="tx1"/>
                </a:solidFill>
              </a:rPr>
              <a:t>(x)</a:t>
            </a:r>
          </a:p>
          <a:p>
            <a:pPr algn="just" rtl="0"/>
            <a:r>
              <a:rPr lang="en-US" sz="2600" dirty="0" smtClean="0">
                <a:solidFill>
                  <a:schemeClr val="tx1"/>
                </a:solidFill>
              </a:rPr>
              <a:t>● </a:t>
            </a:r>
            <a:r>
              <a:rPr lang="en-US" sz="2600" b="1" dirty="0" smtClean="0">
                <a:solidFill>
                  <a:schemeClr val="tx1"/>
                </a:solidFill>
              </a:rPr>
              <a:t>Proof.</a:t>
            </a:r>
          </a:p>
          <a:p>
            <a:pPr algn="just" rtl="0"/>
            <a:r>
              <a:rPr lang="en-US" sz="2600" dirty="0" smtClean="0">
                <a:solidFill>
                  <a:schemeClr val="tx1"/>
                </a:solidFill>
              </a:rPr>
              <a:t> </a:t>
            </a:r>
            <a:r>
              <a:rPr lang="en-US" sz="2600" u="sng" dirty="0" smtClean="0">
                <a:solidFill>
                  <a:schemeClr val="tx1"/>
                </a:solidFill>
              </a:rPr>
              <a:t>The direction </a:t>
            </a:r>
            <a:r>
              <a:rPr lang="el-GR" sz="2600" u="sng" dirty="0" smtClean="0">
                <a:solidFill>
                  <a:schemeClr val="tx1"/>
                </a:solidFill>
              </a:rPr>
              <a:t>μ</a:t>
            </a:r>
            <a:r>
              <a:rPr lang="en-US" sz="2600" u="sng" dirty="0" smtClean="0">
                <a:solidFill>
                  <a:schemeClr val="tx1"/>
                </a:solidFill>
              </a:rPr>
              <a:t>(x) ≤ -</a:t>
            </a:r>
            <a:r>
              <a:rPr lang="el-GR" sz="2600" u="sng" dirty="0" smtClean="0">
                <a:solidFill>
                  <a:schemeClr val="tx1"/>
                </a:solidFill>
              </a:rPr>
              <a:t> ε</a:t>
            </a:r>
            <a:r>
              <a:rPr lang="en-US" sz="2600" u="sng" dirty="0" smtClean="0">
                <a:solidFill>
                  <a:schemeClr val="tx1"/>
                </a:solidFill>
              </a:rPr>
              <a:t>(x): </a:t>
            </a:r>
          </a:p>
          <a:p>
            <a:pPr algn="just" rtl="0"/>
            <a:r>
              <a:rPr lang="en-US" sz="2600" dirty="0" smtClean="0">
                <a:solidFill>
                  <a:schemeClr val="tx1"/>
                </a:solidFill>
              </a:rPr>
              <a:t>By the reduced cost optimality conditions, there exist node potentials </a:t>
            </a:r>
            <a:r>
              <a:rPr lang="el-GR" sz="2600" dirty="0" smtClean="0">
                <a:solidFill>
                  <a:schemeClr val="tx1"/>
                </a:solidFill>
              </a:rPr>
              <a:t>π</a:t>
            </a:r>
            <a:r>
              <a:rPr lang="en-US" sz="2600" dirty="0" smtClean="0">
                <a:solidFill>
                  <a:schemeClr val="tx1"/>
                </a:solidFill>
              </a:rPr>
              <a:t> </a:t>
            </a:r>
            <a:r>
              <a:rPr lang="en-US" sz="2600" dirty="0" err="1" smtClean="0">
                <a:solidFill>
                  <a:schemeClr val="tx1"/>
                </a:solidFill>
              </a:rPr>
              <a:t>s.t</a:t>
            </a:r>
            <a:r>
              <a:rPr lang="en-US" sz="2600" dirty="0" smtClean="0">
                <a:solidFill>
                  <a:schemeClr val="tx1"/>
                </a:solidFill>
              </a:rPr>
              <a:t>. </a:t>
            </a:r>
            <a:r>
              <a:rPr lang="en-US" sz="2600" dirty="0" err="1" smtClean="0">
                <a:solidFill>
                  <a:schemeClr val="tx1"/>
                </a:solidFill>
              </a:rPr>
              <a:t>c</a:t>
            </a:r>
            <a:r>
              <a:rPr lang="en-US" sz="2600" baseline="-25000" dirty="0" err="1" smtClean="0">
                <a:solidFill>
                  <a:schemeClr val="tx1"/>
                </a:solidFill>
              </a:rPr>
              <a:t>ij</a:t>
            </a:r>
            <a:r>
              <a:rPr lang="en-US" sz="2600" dirty="0" smtClean="0">
                <a:solidFill>
                  <a:schemeClr val="tx1"/>
                </a:solidFill>
              </a:rPr>
              <a:t>’</a:t>
            </a:r>
            <a:r>
              <a:rPr lang="el-GR" sz="2600" baseline="30000" dirty="0" smtClean="0">
                <a:solidFill>
                  <a:schemeClr val="tx1"/>
                </a:solidFill>
              </a:rPr>
              <a:t>π</a:t>
            </a:r>
            <a:r>
              <a:rPr lang="en-US" sz="2600" dirty="0" smtClean="0">
                <a:solidFill>
                  <a:schemeClr val="tx1"/>
                </a:solidFill>
              </a:rPr>
              <a:t> ≥ 0 for all arcs (</a:t>
            </a:r>
            <a:r>
              <a:rPr lang="en-US" sz="2600" dirty="0" err="1" smtClean="0">
                <a:solidFill>
                  <a:schemeClr val="tx1"/>
                </a:solidFill>
              </a:rPr>
              <a:t>i,j</a:t>
            </a:r>
            <a:r>
              <a:rPr lang="en-US" sz="2600" dirty="0" smtClean="0">
                <a:solidFill>
                  <a:schemeClr val="tx1"/>
                </a:solidFill>
              </a:rPr>
              <a:t>).</a:t>
            </a:r>
          </a:p>
          <a:p>
            <a:pPr algn="just" rtl="0"/>
            <a:endParaRPr lang="en-US" sz="2600" dirty="0" smtClean="0">
              <a:solidFill>
                <a:schemeClr val="tx1"/>
              </a:solidFill>
            </a:endParaRPr>
          </a:p>
          <a:p>
            <a:pPr algn="just" rtl="0"/>
            <a:r>
              <a:rPr lang="en-US" sz="2600" dirty="0" smtClean="0">
                <a:solidFill>
                  <a:schemeClr val="tx1"/>
                </a:solidFill>
              </a:rPr>
              <a:t>Now, note that </a:t>
            </a:r>
            <a:r>
              <a:rPr lang="en-US" sz="2600" dirty="0" err="1" smtClean="0">
                <a:solidFill>
                  <a:schemeClr val="tx1"/>
                </a:solidFill>
              </a:rPr>
              <a:t>c</a:t>
            </a:r>
            <a:r>
              <a:rPr lang="en-US" sz="2600" baseline="-25000" dirty="0" err="1" smtClean="0">
                <a:solidFill>
                  <a:schemeClr val="tx1"/>
                </a:solidFill>
              </a:rPr>
              <a:t>ij</a:t>
            </a:r>
            <a:r>
              <a:rPr lang="el-GR" sz="2600" baseline="30000" dirty="0" smtClean="0">
                <a:solidFill>
                  <a:schemeClr val="tx1"/>
                </a:solidFill>
              </a:rPr>
              <a:t>π</a:t>
            </a:r>
            <a:r>
              <a:rPr lang="en-US" sz="2600" dirty="0" smtClean="0">
                <a:solidFill>
                  <a:schemeClr val="tx1"/>
                </a:solidFill>
              </a:rPr>
              <a:t> = </a:t>
            </a:r>
            <a:r>
              <a:rPr lang="en-US" sz="2600" dirty="0" err="1" smtClean="0">
                <a:solidFill>
                  <a:schemeClr val="tx1"/>
                </a:solidFill>
              </a:rPr>
              <a:t>c</a:t>
            </a:r>
            <a:r>
              <a:rPr lang="en-US" sz="2600" baseline="-25000" dirty="0" err="1" smtClean="0">
                <a:solidFill>
                  <a:schemeClr val="tx1"/>
                </a:solidFill>
              </a:rPr>
              <a:t>ij</a:t>
            </a:r>
            <a:r>
              <a:rPr lang="en-US" sz="2600" baseline="30000" dirty="0" smtClean="0">
                <a:solidFill>
                  <a:schemeClr val="tx1"/>
                </a:solidFill>
              </a:rPr>
              <a:t> </a:t>
            </a:r>
            <a:r>
              <a:rPr lang="en-US" sz="2600" dirty="0" smtClean="0">
                <a:solidFill>
                  <a:schemeClr val="tx1"/>
                </a:solidFill>
              </a:rPr>
              <a:t>– </a:t>
            </a:r>
            <a:r>
              <a:rPr lang="el-GR" sz="2600" dirty="0" smtClean="0">
                <a:solidFill>
                  <a:schemeClr val="tx1"/>
                </a:solidFill>
              </a:rPr>
              <a:t>π</a:t>
            </a:r>
            <a:r>
              <a:rPr lang="en-US" sz="2600" dirty="0" smtClean="0">
                <a:solidFill>
                  <a:schemeClr val="tx1"/>
                </a:solidFill>
              </a:rPr>
              <a:t>(</a:t>
            </a:r>
            <a:r>
              <a:rPr lang="en-US" sz="2600" dirty="0" err="1" smtClean="0">
                <a:solidFill>
                  <a:schemeClr val="tx1"/>
                </a:solidFill>
              </a:rPr>
              <a:t>i</a:t>
            </a:r>
            <a:r>
              <a:rPr lang="en-US" sz="2600" dirty="0" smtClean="0">
                <a:solidFill>
                  <a:schemeClr val="tx1"/>
                </a:solidFill>
              </a:rPr>
              <a:t>) + </a:t>
            </a:r>
            <a:r>
              <a:rPr lang="el-GR" sz="2600" dirty="0" smtClean="0">
                <a:solidFill>
                  <a:schemeClr val="tx1"/>
                </a:solidFill>
              </a:rPr>
              <a:t>π</a:t>
            </a:r>
            <a:r>
              <a:rPr lang="en-US" sz="2600" dirty="0" smtClean="0">
                <a:solidFill>
                  <a:schemeClr val="tx1"/>
                </a:solidFill>
              </a:rPr>
              <a:t>(j) = </a:t>
            </a:r>
            <a:r>
              <a:rPr lang="el-GR" sz="2600" dirty="0" smtClean="0">
                <a:solidFill>
                  <a:schemeClr val="tx1"/>
                </a:solidFill>
              </a:rPr>
              <a:t>μ</a:t>
            </a:r>
            <a:r>
              <a:rPr lang="en-US" sz="2600" dirty="0" smtClean="0">
                <a:solidFill>
                  <a:schemeClr val="tx1"/>
                </a:solidFill>
              </a:rPr>
              <a:t>(x) + </a:t>
            </a:r>
            <a:r>
              <a:rPr lang="en-US" sz="2600" dirty="0" err="1" smtClean="0">
                <a:solidFill>
                  <a:schemeClr val="tx1"/>
                </a:solidFill>
              </a:rPr>
              <a:t>c</a:t>
            </a:r>
            <a:r>
              <a:rPr lang="en-US" sz="2600" baseline="-25000" dirty="0" err="1" smtClean="0">
                <a:solidFill>
                  <a:schemeClr val="tx1"/>
                </a:solidFill>
              </a:rPr>
              <a:t>ij</a:t>
            </a:r>
            <a:r>
              <a:rPr lang="en-US" sz="2600" dirty="0" smtClean="0">
                <a:solidFill>
                  <a:schemeClr val="tx1"/>
                </a:solidFill>
              </a:rPr>
              <a:t>’– </a:t>
            </a:r>
            <a:r>
              <a:rPr lang="el-GR" sz="2600" dirty="0" smtClean="0">
                <a:solidFill>
                  <a:schemeClr val="tx1"/>
                </a:solidFill>
              </a:rPr>
              <a:t>π</a:t>
            </a:r>
            <a:r>
              <a:rPr lang="en-US" sz="2600" dirty="0" smtClean="0">
                <a:solidFill>
                  <a:schemeClr val="tx1"/>
                </a:solidFill>
              </a:rPr>
              <a:t>(</a:t>
            </a:r>
            <a:r>
              <a:rPr lang="en-US" sz="2600" dirty="0" err="1" smtClean="0">
                <a:solidFill>
                  <a:schemeClr val="tx1"/>
                </a:solidFill>
              </a:rPr>
              <a:t>i</a:t>
            </a:r>
            <a:r>
              <a:rPr lang="en-US" sz="2600" dirty="0" smtClean="0">
                <a:solidFill>
                  <a:schemeClr val="tx1"/>
                </a:solidFill>
              </a:rPr>
              <a:t>) + </a:t>
            </a:r>
            <a:r>
              <a:rPr lang="el-GR" sz="2600" dirty="0" smtClean="0">
                <a:solidFill>
                  <a:schemeClr val="tx1"/>
                </a:solidFill>
              </a:rPr>
              <a:t>π</a:t>
            </a:r>
            <a:r>
              <a:rPr lang="en-US" sz="2600" dirty="0" smtClean="0">
                <a:solidFill>
                  <a:schemeClr val="tx1"/>
                </a:solidFill>
              </a:rPr>
              <a:t>(j) = </a:t>
            </a:r>
            <a:r>
              <a:rPr lang="el-GR" sz="2600" dirty="0" smtClean="0">
                <a:solidFill>
                  <a:schemeClr val="tx1"/>
                </a:solidFill>
              </a:rPr>
              <a:t>μ</a:t>
            </a:r>
            <a:r>
              <a:rPr lang="en-US" sz="2600" dirty="0" smtClean="0">
                <a:solidFill>
                  <a:schemeClr val="tx1"/>
                </a:solidFill>
              </a:rPr>
              <a:t>(x) + </a:t>
            </a:r>
            <a:r>
              <a:rPr lang="en-US" sz="2600" dirty="0" err="1" smtClean="0">
                <a:solidFill>
                  <a:schemeClr val="tx1"/>
                </a:solidFill>
              </a:rPr>
              <a:t>c</a:t>
            </a:r>
            <a:r>
              <a:rPr lang="en-US" sz="2600" baseline="-25000" dirty="0" err="1" smtClean="0">
                <a:solidFill>
                  <a:schemeClr val="tx1"/>
                </a:solidFill>
              </a:rPr>
              <a:t>ij</a:t>
            </a:r>
            <a:r>
              <a:rPr lang="en-US" sz="2600" dirty="0" smtClean="0">
                <a:solidFill>
                  <a:schemeClr val="tx1"/>
                </a:solidFill>
              </a:rPr>
              <a:t>’</a:t>
            </a:r>
            <a:r>
              <a:rPr lang="el-GR" sz="2600" baseline="30000" dirty="0" smtClean="0">
                <a:solidFill>
                  <a:schemeClr val="tx1"/>
                </a:solidFill>
              </a:rPr>
              <a:t>π</a:t>
            </a:r>
            <a:r>
              <a:rPr lang="en-US" sz="2600" baseline="30000" dirty="0" smtClean="0">
                <a:solidFill>
                  <a:schemeClr val="tx1"/>
                </a:solidFill>
              </a:rPr>
              <a:t>  </a:t>
            </a:r>
            <a:r>
              <a:rPr lang="en-US" sz="2600" dirty="0" smtClean="0">
                <a:solidFill>
                  <a:schemeClr val="tx1"/>
                </a:solidFill>
              </a:rPr>
              <a:t>≥ </a:t>
            </a:r>
            <a:r>
              <a:rPr lang="el-GR" sz="2600" dirty="0" smtClean="0">
                <a:solidFill>
                  <a:schemeClr val="tx1"/>
                </a:solidFill>
              </a:rPr>
              <a:t>μ</a:t>
            </a:r>
            <a:r>
              <a:rPr lang="en-US" sz="2600" dirty="0" smtClean="0">
                <a:solidFill>
                  <a:schemeClr val="tx1"/>
                </a:solidFill>
              </a:rPr>
              <a:t>(x)  for all (</a:t>
            </a:r>
            <a:r>
              <a:rPr lang="en-US" sz="2600" dirty="0" err="1" smtClean="0">
                <a:solidFill>
                  <a:schemeClr val="tx1"/>
                </a:solidFill>
              </a:rPr>
              <a:t>i,j</a:t>
            </a:r>
            <a:r>
              <a:rPr lang="en-US" sz="2600" dirty="0" smtClean="0">
                <a:solidFill>
                  <a:schemeClr val="tx1"/>
                </a:solidFill>
              </a:rPr>
              <a:t>).</a:t>
            </a: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44</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65891"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66914"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2.</a:t>
            </a:r>
            <a:endParaRPr lang="en-US" sz="2600" dirty="0" smtClean="0">
              <a:solidFill>
                <a:schemeClr val="tx1"/>
              </a:solidFill>
            </a:endParaRPr>
          </a:p>
          <a:p>
            <a:pPr algn="l" rtl="0"/>
            <a:r>
              <a:rPr lang="en-US" sz="2600" dirty="0" smtClean="0">
                <a:solidFill>
                  <a:schemeClr val="tx1"/>
                </a:solidFill>
              </a:rPr>
              <a:t>For every non-optimal flow x,</a:t>
            </a:r>
          </a:p>
          <a:p>
            <a:pPr algn="ctr" rtl="0"/>
            <a:r>
              <a:rPr lang="el-GR" sz="2600" dirty="0" smtClean="0">
                <a:solidFill>
                  <a:schemeClr val="tx1"/>
                </a:solidFill>
              </a:rPr>
              <a:t>μ</a:t>
            </a:r>
            <a:r>
              <a:rPr lang="en-US" sz="2600" dirty="0" smtClean="0">
                <a:solidFill>
                  <a:schemeClr val="tx1"/>
                </a:solidFill>
              </a:rPr>
              <a:t>(x) = -</a:t>
            </a:r>
            <a:r>
              <a:rPr lang="el-GR" sz="2600" dirty="0" smtClean="0">
                <a:solidFill>
                  <a:schemeClr val="tx1"/>
                </a:solidFill>
              </a:rPr>
              <a:t> ε</a:t>
            </a:r>
            <a:r>
              <a:rPr lang="en-US" sz="2600" dirty="0" smtClean="0">
                <a:solidFill>
                  <a:schemeClr val="tx1"/>
                </a:solidFill>
              </a:rPr>
              <a:t>(x)</a:t>
            </a:r>
          </a:p>
          <a:p>
            <a:pPr algn="just" rtl="0"/>
            <a:r>
              <a:rPr lang="en-US" sz="2600" dirty="0" smtClean="0">
                <a:solidFill>
                  <a:schemeClr val="tx1"/>
                </a:solidFill>
              </a:rPr>
              <a:t>● </a:t>
            </a:r>
            <a:r>
              <a:rPr lang="en-US" sz="2600" b="1" dirty="0" smtClean="0">
                <a:solidFill>
                  <a:schemeClr val="tx1"/>
                </a:solidFill>
              </a:rPr>
              <a:t>Proof.</a:t>
            </a:r>
          </a:p>
          <a:p>
            <a:pPr algn="just" rtl="0"/>
            <a:r>
              <a:rPr lang="en-US" sz="2600" dirty="0" smtClean="0">
                <a:solidFill>
                  <a:schemeClr val="tx1"/>
                </a:solidFill>
              </a:rPr>
              <a:t> </a:t>
            </a:r>
            <a:r>
              <a:rPr lang="en-US" sz="2600" u="sng" dirty="0" smtClean="0">
                <a:solidFill>
                  <a:schemeClr val="tx1"/>
                </a:solidFill>
              </a:rPr>
              <a:t>The direction </a:t>
            </a:r>
            <a:r>
              <a:rPr lang="el-GR" sz="2600" u="sng" dirty="0" smtClean="0">
                <a:solidFill>
                  <a:schemeClr val="tx1"/>
                </a:solidFill>
              </a:rPr>
              <a:t>μ</a:t>
            </a:r>
            <a:r>
              <a:rPr lang="en-US" sz="2600" u="sng" dirty="0" smtClean="0">
                <a:solidFill>
                  <a:schemeClr val="tx1"/>
                </a:solidFill>
              </a:rPr>
              <a:t>(x) ≤ -</a:t>
            </a:r>
            <a:r>
              <a:rPr lang="el-GR" sz="2600" u="sng" dirty="0" smtClean="0">
                <a:solidFill>
                  <a:schemeClr val="tx1"/>
                </a:solidFill>
              </a:rPr>
              <a:t> ε</a:t>
            </a:r>
            <a:r>
              <a:rPr lang="en-US" sz="2600" u="sng" dirty="0" smtClean="0">
                <a:solidFill>
                  <a:schemeClr val="tx1"/>
                </a:solidFill>
              </a:rPr>
              <a:t>(x): </a:t>
            </a:r>
          </a:p>
          <a:p>
            <a:pPr algn="just" rtl="0"/>
            <a:r>
              <a:rPr lang="en-US" sz="2600" dirty="0" smtClean="0">
                <a:solidFill>
                  <a:schemeClr val="tx1"/>
                </a:solidFill>
              </a:rPr>
              <a:t>We get that:			 </a:t>
            </a:r>
            <a:r>
              <a:rPr lang="en-US" sz="2600" dirty="0" err="1" smtClean="0">
                <a:solidFill>
                  <a:schemeClr val="tx1"/>
                </a:solidFill>
              </a:rPr>
              <a:t>c</a:t>
            </a:r>
            <a:r>
              <a:rPr lang="en-US" sz="2600" baseline="-25000" dirty="0" err="1" smtClean="0">
                <a:solidFill>
                  <a:schemeClr val="tx1"/>
                </a:solidFill>
              </a:rPr>
              <a:t>ij</a:t>
            </a:r>
            <a:r>
              <a:rPr lang="el-GR" sz="2600" baseline="30000" dirty="0" smtClean="0">
                <a:solidFill>
                  <a:schemeClr val="tx1"/>
                </a:solidFill>
              </a:rPr>
              <a:t>π</a:t>
            </a:r>
            <a:r>
              <a:rPr lang="en-US" sz="2600" dirty="0" smtClean="0">
                <a:solidFill>
                  <a:schemeClr val="tx1"/>
                </a:solidFill>
              </a:rPr>
              <a:t> ≥ </a:t>
            </a:r>
            <a:r>
              <a:rPr lang="el-GR" sz="2600" dirty="0" smtClean="0">
                <a:solidFill>
                  <a:schemeClr val="tx1"/>
                </a:solidFill>
              </a:rPr>
              <a:t>μ</a:t>
            </a:r>
            <a:r>
              <a:rPr lang="en-US" sz="2600" dirty="0" smtClean="0">
                <a:solidFill>
                  <a:schemeClr val="tx1"/>
                </a:solidFill>
              </a:rPr>
              <a:t>(x) for all (</a:t>
            </a:r>
            <a:r>
              <a:rPr lang="en-US" sz="2600" dirty="0" err="1" smtClean="0">
                <a:solidFill>
                  <a:schemeClr val="tx1"/>
                </a:solidFill>
              </a:rPr>
              <a:t>i,j</a:t>
            </a:r>
            <a:r>
              <a:rPr lang="en-US" sz="2600" dirty="0" smtClean="0">
                <a:solidFill>
                  <a:schemeClr val="tx1"/>
                </a:solidFill>
              </a:rPr>
              <a:t>)</a:t>
            </a:r>
          </a:p>
          <a:p>
            <a:pPr algn="just" rtl="0"/>
            <a:r>
              <a:rPr lang="en-US" sz="2600" dirty="0" smtClean="0">
                <a:solidFill>
                  <a:schemeClr val="tx1"/>
                </a:solidFill>
              </a:rPr>
              <a:t>Minimizing over all (</a:t>
            </a:r>
            <a:r>
              <a:rPr lang="en-US" sz="2600" dirty="0" err="1" smtClean="0">
                <a:solidFill>
                  <a:schemeClr val="tx1"/>
                </a:solidFill>
              </a:rPr>
              <a:t>i,j</a:t>
            </a:r>
            <a:r>
              <a:rPr lang="en-US" sz="2600" dirty="0" smtClean="0">
                <a:solidFill>
                  <a:schemeClr val="tx1"/>
                </a:solidFill>
              </a:rPr>
              <a:t>):	 -</a:t>
            </a:r>
            <a:r>
              <a:rPr lang="el-GR" sz="2600" dirty="0" smtClean="0">
                <a:solidFill>
                  <a:schemeClr val="tx1"/>
                </a:solidFill>
              </a:rPr>
              <a:t>ε</a:t>
            </a:r>
            <a:r>
              <a:rPr lang="el-GR" sz="2600" baseline="30000" dirty="0" smtClean="0">
                <a:solidFill>
                  <a:schemeClr val="tx1"/>
                </a:solidFill>
              </a:rPr>
              <a:t>π</a:t>
            </a:r>
            <a:r>
              <a:rPr lang="en-US" sz="2600" dirty="0" smtClean="0">
                <a:solidFill>
                  <a:schemeClr val="tx1"/>
                </a:solidFill>
              </a:rPr>
              <a:t>(x) ≥ </a:t>
            </a:r>
            <a:r>
              <a:rPr lang="el-GR" sz="2600" dirty="0" smtClean="0">
                <a:solidFill>
                  <a:schemeClr val="tx1"/>
                </a:solidFill>
              </a:rPr>
              <a:t>μ</a:t>
            </a:r>
            <a:r>
              <a:rPr lang="en-US" sz="2600" dirty="0" smtClean="0">
                <a:solidFill>
                  <a:schemeClr val="tx1"/>
                </a:solidFill>
              </a:rPr>
              <a:t>(x)</a:t>
            </a:r>
          </a:p>
          <a:p>
            <a:pPr algn="just" rtl="0"/>
            <a:r>
              <a:rPr lang="en-US" sz="2600" dirty="0" smtClean="0">
                <a:solidFill>
                  <a:schemeClr val="tx1"/>
                </a:solidFill>
              </a:rPr>
              <a:t>Minimizing over all </a:t>
            </a:r>
            <a:r>
              <a:rPr lang="el-GR" sz="2600" dirty="0" smtClean="0">
                <a:solidFill>
                  <a:schemeClr val="tx1"/>
                </a:solidFill>
              </a:rPr>
              <a:t>π</a:t>
            </a:r>
            <a:r>
              <a:rPr lang="en-US" sz="2600" dirty="0" smtClean="0">
                <a:solidFill>
                  <a:schemeClr val="tx1"/>
                </a:solidFill>
              </a:rPr>
              <a:t>:	 -</a:t>
            </a:r>
            <a:r>
              <a:rPr lang="el-GR" sz="2600" dirty="0" smtClean="0">
                <a:solidFill>
                  <a:schemeClr val="tx1"/>
                </a:solidFill>
              </a:rPr>
              <a:t>ε</a:t>
            </a:r>
            <a:r>
              <a:rPr lang="en-US" sz="2600" dirty="0" smtClean="0">
                <a:solidFill>
                  <a:schemeClr val="tx1"/>
                </a:solidFill>
              </a:rPr>
              <a:t>(x) ≥ </a:t>
            </a:r>
            <a:r>
              <a:rPr lang="el-GR" sz="2600" dirty="0" smtClean="0">
                <a:solidFill>
                  <a:schemeClr val="tx1"/>
                </a:solidFill>
              </a:rPr>
              <a:t>μ</a:t>
            </a:r>
            <a:r>
              <a:rPr lang="en-US" sz="2600" dirty="0" smtClean="0">
                <a:solidFill>
                  <a:schemeClr val="tx1"/>
                </a:solidFill>
              </a:rPr>
              <a:t>(x)</a:t>
            </a:r>
          </a:p>
          <a:p>
            <a:pPr algn="just" rtl="0"/>
            <a:endParaRPr lang="en-US" sz="2600" dirty="0" smtClean="0">
              <a:solidFill>
                <a:schemeClr val="tx1"/>
              </a:solidFill>
            </a:endParaRPr>
          </a:p>
          <a:p>
            <a:pPr algn="just" rtl="0"/>
            <a:r>
              <a:rPr lang="en-US" sz="2600" dirty="0" smtClean="0">
                <a:solidFill>
                  <a:schemeClr val="tx1"/>
                </a:solidFill>
              </a:rPr>
              <a:t>And this direction is proved.</a:t>
            </a: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45</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66915"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67938"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2.</a:t>
            </a:r>
            <a:endParaRPr lang="en-US" sz="2600" dirty="0" smtClean="0">
              <a:solidFill>
                <a:schemeClr val="tx1"/>
              </a:solidFill>
            </a:endParaRPr>
          </a:p>
          <a:p>
            <a:pPr algn="l" rtl="0"/>
            <a:r>
              <a:rPr lang="en-US" sz="2600" dirty="0" smtClean="0">
                <a:solidFill>
                  <a:schemeClr val="tx1"/>
                </a:solidFill>
              </a:rPr>
              <a:t>For every non-optimal flow x,</a:t>
            </a:r>
          </a:p>
          <a:p>
            <a:pPr algn="ctr" rtl="0"/>
            <a:r>
              <a:rPr lang="el-GR" sz="2600" dirty="0" smtClean="0">
                <a:solidFill>
                  <a:schemeClr val="tx1"/>
                </a:solidFill>
              </a:rPr>
              <a:t>μ</a:t>
            </a:r>
            <a:r>
              <a:rPr lang="en-US" sz="2600" dirty="0" smtClean="0">
                <a:solidFill>
                  <a:schemeClr val="tx1"/>
                </a:solidFill>
              </a:rPr>
              <a:t>(x) = -</a:t>
            </a:r>
            <a:r>
              <a:rPr lang="el-GR" sz="2600" dirty="0" smtClean="0">
                <a:solidFill>
                  <a:schemeClr val="tx1"/>
                </a:solidFill>
              </a:rPr>
              <a:t> ε</a:t>
            </a:r>
            <a:r>
              <a:rPr lang="en-US" sz="2600" dirty="0" smtClean="0">
                <a:solidFill>
                  <a:schemeClr val="tx1"/>
                </a:solidFill>
              </a:rPr>
              <a:t>(x)</a:t>
            </a:r>
          </a:p>
          <a:p>
            <a:pPr algn="just" rtl="0"/>
            <a:r>
              <a:rPr lang="en-US" sz="2600" dirty="0" smtClean="0">
                <a:solidFill>
                  <a:schemeClr val="tx1"/>
                </a:solidFill>
              </a:rPr>
              <a:t>● </a:t>
            </a:r>
            <a:r>
              <a:rPr lang="en-US" sz="2600" b="1" dirty="0" smtClean="0">
                <a:solidFill>
                  <a:schemeClr val="tx1"/>
                </a:solidFill>
              </a:rPr>
              <a:t>Remark.</a:t>
            </a:r>
          </a:p>
          <a:p>
            <a:pPr algn="just" rtl="0"/>
            <a:r>
              <a:rPr lang="en-US" sz="2600" dirty="0" smtClean="0">
                <a:solidFill>
                  <a:schemeClr val="tx1"/>
                </a:solidFill>
              </a:rPr>
              <a:t>Let W be a minimum-mean cycle in G(x).</a:t>
            </a:r>
          </a:p>
          <a:p>
            <a:pPr algn="just" rtl="0"/>
            <a:r>
              <a:rPr lang="en-US" sz="2600" dirty="0" smtClean="0">
                <a:solidFill>
                  <a:schemeClr val="tx1"/>
                </a:solidFill>
              </a:rPr>
              <a:t>When proving the second direction of the lemma and choosing optimal node potentials </a:t>
            </a:r>
            <a:r>
              <a:rPr lang="el-GR" sz="2600" dirty="0" smtClean="0">
                <a:solidFill>
                  <a:schemeClr val="tx1"/>
                </a:solidFill>
              </a:rPr>
              <a:t>π</a:t>
            </a:r>
            <a:r>
              <a:rPr lang="en-US" sz="2600" dirty="0" smtClean="0">
                <a:solidFill>
                  <a:schemeClr val="tx1"/>
                </a:solidFill>
              </a:rPr>
              <a:t>, we saw that </a:t>
            </a:r>
            <a:r>
              <a:rPr lang="en-US" sz="2600" dirty="0" err="1" smtClean="0">
                <a:solidFill>
                  <a:schemeClr val="tx1"/>
                </a:solidFill>
              </a:rPr>
              <a:t>c</a:t>
            </a:r>
            <a:r>
              <a:rPr lang="en-US" sz="2600" baseline="-25000" dirty="0" err="1" smtClean="0">
                <a:solidFill>
                  <a:schemeClr val="tx1"/>
                </a:solidFill>
              </a:rPr>
              <a:t>ij</a:t>
            </a:r>
            <a:r>
              <a:rPr lang="el-GR" sz="2600" baseline="30000" dirty="0" smtClean="0">
                <a:solidFill>
                  <a:schemeClr val="tx1"/>
                </a:solidFill>
              </a:rPr>
              <a:t>π</a:t>
            </a:r>
            <a:r>
              <a:rPr lang="en-US" sz="2600" dirty="0" smtClean="0">
                <a:solidFill>
                  <a:schemeClr val="tx1"/>
                </a:solidFill>
              </a:rPr>
              <a:t> ≥ </a:t>
            </a:r>
            <a:r>
              <a:rPr lang="el-GR" sz="2600" dirty="0" smtClean="0">
                <a:solidFill>
                  <a:schemeClr val="tx1"/>
                </a:solidFill>
              </a:rPr>
              <a:t>μ</a:t>
            </a:r>
            <a:r>
              <a:rPr lang="en-US" sz="2600" dirty="0" smtClean="0">
                <a:solidFill>
                  <a:schemeClr val="tx1"/>
                </a:solidFill>
              </a:rPr>
              <a:t>(x) for all arcs (</a:t>
            </a:r>
            <a:r>
              <a:rPr lang="en-US" sz="2600" dirty="0" err="1" smtClean="0">
                <a:solidFill>
                  <a:schemeClr val="tx1"/>
                </a:solidFill>
              </a:rPr>
              <a:t>i,j</a:t>
            </a:r>
            <a:r>
              <a:rPr lang="en-US" sz="2600" dirty="0" smtClean="0">
                <a:solidFill>
                  <a:schemeClr val="tx1"/>
                </a:solidFill>
              </a:rPr>
              <a:t>) </a:t>
            </a:r>
            <a:r>
              <a:rPr lang="el-GR" sz="2600" dirty="0" smtClean="0">
                <a:solidFill>
                  <a:schemeClr val="tx1"/>
                </a:solidFill>
              </a:rPr>
              <a:t>ϵ</a:t>
            </a:r>
            <a:r>
              <a:rPr lang="en-US" sz="2600" dirty="0" smtClean="0">
                <a:solidFill>
                  <a:schemeClr val="tx1"/>
                </a:solidFill>
              </a:rPr>
              <a:t> W.</a:t>
            </a:r>
          </a:p>
          <a:p>
            <a:pPr algn="just" rtl="0"/>
            <a:r>
              <a:rPr lang="en-US" sz="2600" dirty="0" smtClean="0">
                <a:solidFill>
                  <a:schemeClr val="tx1"/>
                </a:solidFill>
              </a:rPr>
              <a:t>The mean of the </a:t>
            </a:r>
            <a:r>
              <a:rPr lang="en-US" sz="2600" dirty="0" err="1" smtClean="0">
                <a:solidFill>
                  <a:schemeClr val="tx1"/>
                </a:solidFill>
              </a:rPr>
              <a:t>c</a:t>
            </a:r>
            <a:r>
              <a:rPr lang="en-US" sz="2600" baseline="-25000" dirty="0" err="1" smtClean="0">
                <a:solidFill>
                  <a:schemeClr val="tx1"/>
                </a:solidFill>
              </a:rPr>
              <a:t>ij</a:t>
            </a:r>
            <a:r>
              <a:rPr lang="el-GR" sz="2600" baseline="30000" dirty="0" smtClean="0">
                <a:solidFill>
                  <a:schemeClr val="tx1"/>
                </a:solidFill>
              </a:rPr>
              <a:t>π</a:t>
            </a:r>
            <a:r>
              <a:rPr lang="en-US" sz="2600" baseline="30000" dirty="0" smtClean="0">
                <a:solidFill>
                  <a:schemeClr val="tx1"/>
                </a:solidFill>
              </a:rPr>
              <a:t> </a:t>
            </a:r>
            <a:r>
              <a:rPr lang="en-US" sz="2600" dirty="0" smtClean="0">
                <a:solidFill>
                  <a:schemeClr val="tx1"/>
                </a:solidFill>
              </a:rPr>
              <a:t>on W is </a:t>
            </a:r>
            <a:r>
              <a:rPr lang="el-GR" sz="2600" dirty="0" smtClean="0">
                <a:solidFill>
                  <a:schemeClr val="tx1"/>
                </a:solidFill>
              </a:rPr>
              <a:t>μ</a:t>
            </a:r>
            <a:r>
              <a:rPr lang="en-US" sz="2600" dirty="0" smtClean="0">
                <a:solidFill>
                  <a:schemeClr val="tx1"/>
                </a:solidFill>
              </a:rPr>
              <a:t>(x), so all inequalities are in fact equalities, and we get: </a:t>
            </a:r>
          </a:p>
          <a:p>
            <a:pPr algn="just" rtl="0"/>
            <a:r>
              <a:rPr lang="en-US" sz="2600" b="1" dirty="0" err="1" smtClean="0">
                <a:solidFill>
                  <a:schemeClr val="tx1"/>
                </a:solidFill>
              </a:rPr>
              <a:t>c</a:t>
            </a:r>
            <a:r>
              <a:rPr lang="en-US" sz="2600" b="1" baseline="-25000" dirty="0" err="1" smtClean="0">
                <a:solidFill>
                  <a:schemeClr val="tx1"/>
                </a:solidFill>
              </a:rPr>
              <a:t>ij</a:t>
            </a:r>
            <a:r>
              <a:rPr lang="el-GR" sz="2600" b="1" baseline="30000" dirty="0" smtClean="0">
                <a:solidFill>
                  <a:schemeClr val="tx1"/>
                </a:solidFill>
              </a:rPr>
              <a:t>π</a:t>
            </a:r>
            <a:r>
              <a:rPr lang="en-US" sz="2600" b="1" dirty="0" smtClean="0">
                <a:solidFill>
                  <a:schemeClr val="tx1"/>
                </a:solidFill>
              </a:rPr>
              <a:t> = </a:t>
            </a:r>
            <a:r>
              <a:rPr lang="el-GR" sz="2600" b="1" dirty="0" smtClean="0">
                <a:solidFill>
                  <a:schemeClr val="tx1"/>
                </a:solidFill>
              </a:rPr>
              <a:t>μ</a:t>
            </a:r>
            <a:r>
              <a:rPr lang="en-US" sz="2600" b="1" dirty="0" smtClean="0">
                <a:solidFill>
                  <a:schemeClr val="tx1"/>
                </a:solidFill>
              </a:rPr>
              <a:t>(x) = -</a:t>
            </a:r>
            <a:r>
              <a:rPr lang="el-GR" sz="2600" b="1" dirty="0" smtClean="0">
                <a:solidFill>
                  <a:schemeClr val="tx1"/>
                </a:solidFill>
              </a:rPr>
              <a:t> ε</a:t>
            </a:r>
            <a:r>
              <a:rPr lang="en-US" sz="2600" b="1" dirty="0" smtClean="0">
                <a:solidFill>
                  <a:schemeClr val="tx1"/>
                </a:solidFill>
              </a:rPr>
              <a:t>(x) for all arcs (</a:t>
            </a:r>
            <a:r>
              <a:rPr lang="en-US" sz="2600" b="1" dirty="0" err="1" smtClean="0">
                <a:solidFill>
                  <a:schemeClr val="tx1"/>
                </a:solidFill>
              </a:rPr>
              <a:t>i,j</a:t>
            </a:r>
            <a:r>
              <a:rPr lang="en-US" sz="2600" b="1" dirty="0" smtClean="0">
                <a:solidFill>
                  <a:schemeClr val="tx1"/>
                </a:solidFill>
              </a:rPr>
              <a:t>) </a:t>
            </a:r>
            <a:r>
              <a:rPr lang="el-GR" sz="2600" b="1" dirty="0" smtClean="0">
                <a:solidFill>
                  <a:schemeClr val="tx1"/>
                </a:solidFill>
              </a:rPr>
              <a:t>ϵ</a:t>
            </a:r>
            <a:r>
              <a:rPr lang="en-US" sz="2600" b="1" dirty="0" smtClean="0">
                <a:solidFill>
                  <a:schemeClr val="tx1"/>
                </a:solidFill>
              </a:rPr>
              <a:t> W.  </a:t>
            </a: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46</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514850" y="3321050"/>
          <a:ext cx="114300" cy="215900"/>
        </p:xfrm>
        <a:graphic>
          <a:graphicData uri="http://schemas.openxmlformats.org/presentationml/2006/ole">
            <p:oleObj spid="_x0000_s167939"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6896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We now show that during the execution of the algorithm, </a:t>
            </a:r>
            <a:r>
              <a:rPr lang="el-GR" sz="2600" dirty="0" smtClean="0">
                <a:solidFill>
                  <a:schemeClr val="tx1"/>
                </a:solidFill>
              </a:rPr>
              <a:t>μ</a:t>
            </a:r>
            <a:r>
              <a:rPr lang="en-US" sz="2600" dirty="0" smtClean="0">
                <a:solidFill>
                  <a:schemeClr val="tx1"/>
                </a:solidFill>
              </a:rPr>
              <a:t>(x) never decreases .</a:t>
            </a:r>
          </a:p>
          <a:p>
            <a:pPr algn="l" rtl="0"/>
            <a:r>
              <a:rPr lang="en-US" sz="2600" dirty="0" smtClean="0">
                <a:solidFill>
                  <a:schemeClr val="tx1"/>
                </a:solidFill>
              </a:rPr>
              <a:t>(equivalently, </a:t>
            </a:r>
            <a:r>
              <a:rPr lang="el-GR" sz="2600" dirty="0" smtClean="0">
                <a:solidFill>
                  <a:schemeClr val="tx1"/>
                </a:solidFill>
              </a:rPr>
              <a:t>ε</a:t>
            </a:r>
            <a:r>
              <a:rPr lang="en-US" sz="2600" dirty="0" smtClean="0">
                <a:solidFill>
                  <a:schemeClr val="tx1"/>
                </a:solidFill>
              </a:rPr>
              <a:t>(x) never increases)</a:t>
            </a:r>
          </a:p>
          <a:p>
            <a:pPr algn="l" rtl="0"/>
            <a:r>
              <a:rPr lang="en-US" sz="2600" dirty="0" smtClean="0">
                <a:solidFill>
                  <a:schemeClr val="tx1"/>
                </a:solidFill>
              </a:rPr>
              <a:t>● </a:t>
            </a:r>
            <a:r>
              <a:rPr lang="en-US" sz="2600" b="1" dirty="0" smtClean="0">
                <a:solidFill>
                  <a:schemeClr val="tx1"/>
                </a:solidFill>
              </a:rPr>
              <a:t>Lemma 3.</a:t>
            </a:r>
          </a:p>
          <a:p>
            <a:pPr algn="l" rtl="0"/>
            <a:r>
              <a:rPr lang="en-US" sz="2600" dirty="0" smtClean="0">
                <a:solidFill>
                  <a:schemeClr val="tx1"/>
                </a:solidFill>
              </a:rPr>
              <a:t>For a non-optimal flow x, if we cancel a minimum mean cycle in G(x), </a:t>
            </a:r>
            <a:r>
              <a:rPr lang="el-GR" sz="2600" dirty="0" smtClean="0">
                <a:solidFill>
                  <a:schemeClr val="tx1"/>
                </a:solidFill>
              </a:rPr>
              <a:t>μ</a:t>
            </a:r>
            <a:r>
              <a:rPr lang="en-US" sz="2600" dirty="0" smtClean="0">
                <a:solidFill>
                  <a:schemeClr val="tx1"/>
                </a:solidFill>
              </a:rPr>
              <a:t>(x) does not decrease.</a:t>
            </a: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47</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68963"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69986"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3.</a:t>
            </a:r>
          </a:p>
          <a:p>
            <a:pPr algn="l" rtl="0"/>
            <a:r>
              <a:rPr lang="en-US" sz="2600" dirty="0" smtClean="0">
                <a:solidFill>
                  <a:schemeClr val="tx1"/>
                </a:solidFill>
              </a:rPr>
              <a:t>For a </a:t>
            </a:r>
            <a:r>
              <a:rPr lang="en-US" sz="2600" dirty="0" err="1" smtClean="0">
                <a:solidFill>
                  <a:schemeClr val="tx1"/>
                </a:solidFill>
              </a:rPr>
              <a:t>nonoptimal</a:t>
            </a:r>
            <a:r>
              <a:rPr lang="en-US" sz="2600" dirty="0" smtClean="0">
                <a:solidFill>
                  <a:schemeClr val="tx1"/>
                </a:solidFill>
              </a:rPr>
              <a:t> flow x, if we cancel a minimum mean cycle in G(x), </a:t>
            </a:r>
            <a:r>
              <a:rPr lang="el-GR" sz="2600" dirty="0" smtClean="0">
                <a:solidFill>
                  <a:schemeClr val="tx1"/>
                </a:solidFill>
              </a:rPr>
              <a:t>μ</a:t>
            </a:r>
            <a:r>
              <a:rPr lang="en-US" sz="2600" dirty="0" smtClean="0">
                <a:solidFill>
                  <a:schemeClr val="tx1"/>
                </a:solidFill>
              </a:rPr>
              <a:t>(x) does not decrease. </a:t>
            </a:r>
          </a:p>
          <a:p>
            <a:pPr algn="l" rtl="0"/>
            <a:r>
              <a:rPr lang="en-US" sz="2600" dirty="0" smtClean="0">
                <a:solidFill>
                  <a:schemeClr val="tx1"/>
                </a:solidFill>
              </a:rPr>
              <a:t>● </a:t>
            </a:r>
            <a:r>
              <a:rPr lang="en-US" sz="2600" b="1" dirty="0" smtClean="0">
                <a:solidFill>
                  <a:schemeClr val="tx1"/>
                </a:solidFill>
              </a:rPr>
              <a:t>Proof</a:t>
            </a:r>
          </a:p>
          <a:p>
            <a:pPr algn="l" rtl="0"/>
            <a:r>
              <a:rPr lang="en-US" sz="2600" dirty="0" smtClean="0">
                <a:solidFill>
                  <a:schemeClr val="tx1"/>
                </a:solidFill>
              </a:rPr>
              <a:t>As always, let W be a minimum-mean cycle in G(x), and </a:t>
            </a:r>
            <a:r>
              <a:rPr lang="el-GR" sz="2600" dirty="0" smtClean="0">
                <a:solidFill>
                  <a:schemeClr val="tx1"/>
                </a:solidFill>
              </a:rPr>
              <a:t>π</a:t>
            </a:r>
            <a:r>
              <a:rPr lang="en-US" sz="2600" dirty="0" smtClean="0">
                <a:solidFill>
                  <a:schemeClr val="tx1"/>
                </a:solidFill>
              </a:rPr>
              <a:t> denote the optimal node potentials that give </a:t>
            </a:r>
            <a:r>
              <a:rPr lang="en-US" sz="2600" dirty="0" err="1" smtClean="0">
                <a:solidFill>
                  <a:schemeClr val="tx1"/>
                </a:solidFill>
              </a:rPr>
              <a:t>c</a:t>
            </a:r>
            <a:r>
              <a:rPr lang="en-US" sz="2600" baseline="-25000" dirty="0" err="1" smtClean="0">
                <a:solidFill>
                  <a:schemeClr val="tx1"/>
                </a:solidFill>
              </a:rPr>
              <a:t>ij</a:t>
            </a:r>
            <a:r>
              <a:rPr lang="el-GR" sz="2600" baseline="30000" dirty="0" smtClean="0">
                <a:solidFill>
                  <a:schemeClr val="tx1"/>
                </a:solidFill>
              </a:rPr>
              <a:t>π</a:t>
            </a:r>
            <a:r>
              <a:rPr lang="en-US" sz="2600" dirty="0" smtClean="0">
                <a:solidFill>
                  <a:schemeClr val="tx1"/>
                </a:solidFill>
              </a:rPr>
              <a:t> ≥ -</a:t>
            </a:r>
            <a:r>
              <a:rPr lang="el-GR" sz="2600" dirty="0" smtClean="0">
                <a:solidFill>
                  <a:schemeClr val="tx1"/>
                </a:solidFill>
              </a:rPr>
              <a:t> ε</a:t>
            </a:r>
            <a:r>
              <a:rPr lang="en-US" sz="2600" dirty="0" smtClean="0">
                <a:solidFill>
                  <a:schemeClr val="tx1"/>
                </a:solidFill>
              </a:rPr>
              <a:t>(x) for all (</a:t>
            </a:r>
            <a:r>
              <a:rPr lang="en-US" sz="2600" dirty="0" err="1" smtClean="0">
                <a:solidFill>
                  <a:schemeClr val="tx1"/>
                </a:solidFill>
              </a:rPr>
              <a:t>i,j</a:t>
            </a:r>
            <a:r>
              <a:rPr lang="en-US" sz="2600" dirty="0" smtClean="0">
                <a:solidFill>
                  <a:schemeClr val="tx1"/>
                </a:solidFill>
              </a:rPr>
              <a:t>)  </a:t>
            </a:r>
          </a:p>
          <a:p>
            <a:pPr algn="l" rtl="0"/>
            <a:r>
              <a:rPr lang="en-US" sz="2600" dirty="0" smtClean="0">
                <a:solidFill>
                  <a:schemeClr val="tx1"/>
                </a:solidFill>
              </a:rPr>
              <a:t>(and = instead of ≥ for (</a:t>
            </a:r>
            <a:r>
              <a:rPr lang="en-US" sz="2600" dirty="0" err="1" smtClean="0">
                <a:solidFill>
                  <a:schemeClr val="tx1"/>
                </a:solidFill>
              </a:rPr>
              <a:t>i,j</a:t>
            </a:r>
            <a:r>
              <a:rPr lang="en-US" sz="2600" dirty="0" smtClean="0">
                <a:solidFill>
                  <a:schemeClr val="tx1"/>
                </a:solidFill>
              </a:rPr>
              <a:t>) in W).</a:t>
            </a:r>
            <a:r>
              <a:rPr lang="en-US" sz="2600" b="1"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Let x’ denote the new flow after canceling W.</a:t>
            </a: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48</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69987"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71010"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3.</a:t>
            </a:r>
          </a:p>
          <a:p>
            <a:pPr algn="l" rtl="0"/>
            <a:r>
              <a:rPr lang="en-US" sz="2600" dirty="0" smtClean="0">
                <a:solidFill>
                  <a:schemeClr val="tx1"/>
                </a:solidFill>
              </a:rPr>
              <a:t>For a </a:t>
            </a:r>
            <a:r>
              <a:rPr lang="en-US" sz="2600" dirty="0" err="1" smtClean="0">
                <a:solidFill>
                  <a:schemeClr val="tx1"/>
                </a:solidFill>
              </a:rPr>
              <a:t>nonoptimal</a:t>
            </a:r>
            <a:r>
              <a:rPr lang="en-US" sz="2600" dirty="0" smtClean="0">
                <a:solidFill>
                  <a:schemeClr val="tx1"/>
                </a:solidFill>
              </a:rPr>
              <a:t> flow x, if we cancel a minimum mean cycle in G(x), </a:t>
            </a:r>
            <a:r>
              <a:rPr lang="el-GR" sz="2600" dirty="0" smtClean="0">
                <a:solidFill>
                  <a:schemeClr val="tx1"/>
                </a:solidFill>
              </a:rPr>
              <a:t>μ</a:t>
            </a:r>
            <a:r>
              <a:rPr lang="en-US" sz="2600" dirty="0" smtClean="0">
                <a:solidFill>
                  <a:schemeClr val="tx1"/>
                </a:solidFill>
              </a:rPr>
              <a:t>(x) does not decrease. </a:t>
            </a:r>
          </a:p>
          <a:p>
            <a:pPr algn="l" rtl="0"/>
            <a:r>
              <a:rPr lang="en-US" sz="2600" dirty="0" smtClean="0">
                <a:solidFill>
                  <a:schemeClr val="tx1"/>
                </a:solidFill>
              </a:rPr>
              <a:t>● </a:t>
            </a:r>
            <a:r>
              <a:rPr lang="en-US" sz="2600" b="1" dirty="0" smtClean="0">
                <a:solidFill>
                  <a:schemeClr val="tx1"/>
                </a:solidFill>
              </a:rPr>
              <a:t>Proof</a:t>
            </a:r>
          </a:p>
          <a:p>
            <a:pPr algn="l" rtl="0"/>
            <a:r>
              <a:rPr lang="en-US" sz="2600" dirty="0" smtClean="0">
                <a:solidFill>
                  <a:schemeClr val="tx1"/>
                </a:solidFill>
              </a:rPr>
              <a:t>The flow augmentation (of </a:t>
            </a:r>
            <a:r>
              <a:rPr lang="en-US" sz="2600" dirty="0" err="1" smtClean="0">
                <a:solidFill>
                  <a:schemeClr val="tx1"/>
                </a:solidFill>
              </a:rPr>
              <a:t>caceling</a:t>
            </a:r>
            <a:r>
              <a:rPr lang="en-US" sz="2600" dirty="0" smtClean="0">
                <a:solidFill>
                  <a:schemeClr val="tx1"/>
                </a:solidFill>
              </a:rPr>
              <a:t> W) deletes some arcs of W from the residual network ands adds the reversals of other arcs from W. </a:t>
            </a:r>
          </a:p>
          <a:p>
            <a:pPr algn="l" rtl="0"/>
            <a:r>
              <a:rPr lang="en-US" sz="2600" dirty="0" smtClean="0">
                <a:solidFill>
                  <a:schemeClr val="tx1"/>
                </a:solidFill>
              </a:rPr>
              <a:t>For every arc </a:t>
            </a:r>
            <a:r>
              <a:rPr lang="en-US" sz="2600" dirty="0" err="1" smtClean="0">
                <a:solidFill>
                  <a:schemeClr val="tx1"/>
                </a:solidFill>
              </a:rPr>
              <a:t>ij</a:t>
            </a:r>
            <a:r>
              <a:rPr lang="en-US" sz="2600" dirty="0" smtClean="0">
                <a:solidFill>
                  <a:schemeClr val="tx1"/>
                </a:solidFill>
              </a:rPr>
              <a:t> in G(x’):</a:t>
            </a:r>
          </a:p>
          <a:p>
            <a:pPr algn="l" rtl="0"/>
            <a:r>
              <a:rPr lang="en-US" sz="2600" dirty="0" smtClean="0">
                <a:solidFill>
                  <a:schemeClr val="tx1"/>
                </a:solidFill>
              </a:rPr>
              <a:t>- If </a:t>
            </a:r>
            <a:r>
              <a:rPr lang="en-US" sz="2600" dirty="0" err="1" smtClean="0">
                <a:solidFill>
                  <a:schemeClr val="tx1"/>
                </a:solidFill>
              </a:rPr>
              <a:t>ij</a:t>
            </a:r>
            <a:r>
              <a:rPr lang="en-US" sz="2600" dirty="0" smtClean="0">
                <a:solidFill>
                  <a:schemeClr val="tx1"/>
                </a:solidFill>
              </a:rPr>
              <a:t> is in G(x) then </a:t>
            </a:r>
            <a:r>
              <a:rPr lang="en-US" sz="2600" dirty="0" err="1" smtClean="0">
                <a:solidFill>
                  <a:schemeClr val="tx1"/>
                </a:solidFill>
              </a:rPr>
              <a:t>c</a:t>
            </a:r>
            <a:r>
              <a:rPr lang="en-US" sz="2600" baseline="-25000" dirty="0" err="1" smtClean="0">
                <a:solidFill>
                  <a:schemeClr val="tx1"/>
                </a:solidFill>
              </a:rPr>
              <a:t>ij</a:t>
            </a:r>
            <a:r>
              <a:rPr lang="el-GR" sz="2600" baseline="30000" dirty="0" smtClean="0">
                <a:solidFill>
                  <a:schemeClr val="tx1"/>
                </a:solidFill>
              </a:rPr>
              <a:t>π</a:t>
            </a:r>
            <a:r>
              <a:rPr lang="en-US" sz="2600" dirty="0" smtClean="0">
                <a:solidFill>
                  <a:schemeClr val="tx1"/>
                </a:solidFill>
              </a:rPr>
              <a:t> ≥ -</a:t>
            </a:r>
            <a:r>
              <a:rPr lang="el-GR" sz="2600" dirty="0" smtClean="0">
                <a:solidFill>
                  <a:schemeClr val="tx1"/>
                </a:solidFill>
              </a:rPr>
              <a:t> ε</a:t>
            </a:r>
            <a:r>
              <a:rPr lang="en-US" sz="2600" dirty="0" smtClean="0">
                <a:solidFill>
                  <a:schemeClr val="tx1"/>
                </a:solidFill>
              </a:rPr>
              <a:t>(x).</a:t>
            </a:r>
          </a:p>
          <a:p>
            <a:pPr algn="l" rtl="0">
              <a:buFontTx/>
              <a:buChar char="-"/>
            </a:pPr>
            <a:r>
              <a:rPr lang="en-US" sz="2600" dirty="0" smtClean="0">
                <a:solidFill>
                  <a:schemeClr val="tx1"/>
                </a:solidFill>
              </a:rPr>
              <a:t>Else, </a:t>
            </a:r>
            <a:r>
              <a:rPr lang="en-US" sz="2600" dirty="0" err="1" smtClean="0">
                <a:solidFill>
                  <a:schemeClr val="tx1"/>
                </a:solidFill>
              </a:rPr>
              <a:t>ij</a:t>
            </a:r>
            <a:r>
              <a:rPr lang="en-US" sz="2600" dirty="0" smtClean="0">
                <a:solidFill>
                  <a:schemeClr val="tx1"/>
                </a:solidFill>
              </a:rPr>
              <a:t> is a reversal of an arc from W, and it’s reduced cost is –</a:t>
            </a:r>
            <a:r>
              <a:rPr lang="en-US" sz="2600" dirty="0" err="1" smtClean="0">
                <a:solidFill>
                  <a:schemeClr val="tx1"/>
                </a:solidFill>
              </a:rPr>
              <a:t>c</a:t>
            </a:r>
            <a:r>
              <a:rPr lang="en-US" sz="2600" baseline="-25000" dirty="0" err="1" smtClean="0">
                <a:solidFill>
                  <a:schemeClr val="tx1"/>
                </a:solidFill>
              </a:rPr>
              <a:t>ji</a:t>
            </a:r>
            <a:r>
              <a:rPr lang="el-GR" sz="2600" baseline="30000" dirty="0" smtClean="0">
                <a:solidFill>
                  <a:schemeClr val="tx1"/>
                </a:solidFill>
              </a:rPr>
              <a:t>π</a:t>
            </a:r>
            <a:r>
              <a:rPr lang="en-US" sz="2600" dirty="0" smtClean="0">
                <a:solidFill>
                  <a:schemeClr val="tx1"/>
                </a:solidFill>
              </a:rPr>
              <a:t> = - </a:t>
            </a:r>
            <a:r>
              <a:rPr lang="el-GR" sz="2600" dirty="0" smtClean="0">
                <a:solidFill>
                  <a:schemeClr val="tx1"/>
                </a:solidFill>
              </a:rPr>
              <a:t>μ</a:t>
            </a:r>
            <a:r>
              <a:rPr lang="en-US" sz="2600" dirty="0" smtClean="0">
                <a:solidFill>
                  <a:schemeClr val="tx1"/>
                </a:solidFill>
              </a:rPr>
              <a:t>(x) = </a:t>
            </a:r>
            <a:r>
              <a:rPr lang="el-GR" sz="2600" dirty="0" smtClean="0">
                <a:solidFill>
                  <a:schemeClr val="tx1"/>
                </a:solidFill>
              </a:rPr>
              <a:t>ε</a:t>
            </a:r>
            <a:r>
              <a:rPr lang="en-US" sz="2600" dirty="0" smtClean="0">
                <a:solidFill>
                  <a:schemeClr val="tx1"/>
                </a:solidFill>
              </a:rPr>
              <a:t>(x) &gt; 0 ≥ -</a:t>
            </a:r>
            <a:r>
              <a:rPr lang="el-GR" sz="2600" dirty="0" smtClean="0">
                <a:solidFill>
                  <a:schemeClr val="tx1"/>
                </a:solidFill>
              </a:rPr>
              <a:t> ε</a:t>
            </a:r>
            <a:r>
              <a:rPr lang="en-US" sz="2600" dirty="0" smtClean="0">
                <a:solidFill>
                  <a:schemeClr val="tx1"/>
                </a:solidFill>
              </a:rPr>
              <a:t>(x).</a:t>
            </a: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49</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71011"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מציין מיקום של מספר שקופית 5"/>
          <p:cNvSpPr>
            <a:spLocks noGrp="1"/>
          </p:cNvSpPr>
          <p:nvPr>
            <p:ph type="sldNum" sz="quarter" idx="12"/>
          </p:nvPr>
        </p:nvSpPr>
        <p:spPr>
          <a:xfrm>
            <a:off x="457200" y="6309320"/>
            <a:ext cx="370384" cy="412155"/>
          </a:xfrm>
        </p:spPr>
        <p:txBody>
          <a:bodyPr/>
          <a:lstStyle/>
          <a:p>
            <a:fld id="{E2E139F5-CEB9-4D9C-AF9A-1812DBF3C3B1}" type="slidenum">
              <a:rPr lang="he-IL" sz="1600" b="1" smtClean="0">
                <a:solidFill>
                  <a:schemeClr val="bg1"/>
                </a:solidFill>
              </a:rPr>
              <a:pPr/>
              <a:t>5</a:t>
            </a:fld>
            <a:endParaRPr lang="he-IL" sz="1600" b="1" dirty="0">
              <a:solidFill>
                <a:schemeClr val="bg1"/>
              </a:solidFill>
            </a:endParaRPr>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solidFill>
              </a:rPr>
              <a:t>Introduction</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68610"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Polynomial Algorithms - Problem</a:t>
            </a:r>
            <a:endParaRPr lang="en-US" sz="3200" b="1" dirty="0"/>
          </a:p>
        </p:txBody>
      </p:sp>
      <p:sp>
        <p:nvSpPr>
          <p:cNvPr id="18" name="מלבן 17"/>
          <p:cNvSpPr/>
          <p:nvPr/>
        </p:nvSpPr>
        <p:spPr>
          <a:xfrm>
            <a:off x="2267744" y="1268760"/>
            <a:ext cx="6408712"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How can we solve Network problems with irrational data?</a:t>
            </a:r>
          </a:p>
          <a:p>
            <a:pPr algn="l" rtl="0"/>
            <a:r>
              <a:rPr lang="en-US" sz="2600" dirty="0" smtClean="0">
                <a:solidFill>
                  <a:schemeClr val="tx1"/>
                </a:solidFill>
              </a:rPr>
              <a:t>	◦ Assuming we can work with irrational 	data with very high precision…</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72034"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3.</a:t>
            </a:r>
          </a:p>
          <a:p>
            <a:pPr algn="l" rtl="0"/>
            <a:r>
              <a:rPr lang="en-US" sz="2600" dirty="0" smtClean="0">
                <a:solidFill>
                  <a:schemeClr val="tx1"/>
                </a:solidFill>
              </a:rPr>
              <a:t>For a </a:t>
            </a:r>
            <a:r>
              <a:rPr lang="en-US" sz="2600" dirty="0" err="1" smtClean="0">
                <a:solidFill>
                  <a:schemeClr val="tx1"/>
                </a:solidFill>
              </a:rPr>
              <a:t>nonoptimal</a:t>
            </a:r>
            <a:r>
              <a:rPr lang="en-US" sz="2600" dirty="0" smtClean="0">
                <a:solidFill>
                  <a:schemeClr val="tx1"/>
                </a:solidFill>
              </a:rPr>
              <a:t> flow x, if we cancel a minimum mean cycle in G(x), </a:t>
            </a:r>
            <a:r>
              <a:rPr lang="el-GR" sz="2600" dirty="0" smtClean="0">
                <a:solidFill>
                  <a:schemeClr val="tx1"/>
                </a:solidFill>
              </a:rPr>
              <a:t>μ</a:t>
            </a:r>
            <a:r>
              <a:rPr lang="en-US" sz="2600" dirty="0" smtClean="0">
                <a:solidFill>
                  <a:schemeClr val="tx1"/>
                </a:solidFill>
              </a:rPr>
              <a:t>(x) does not decrease. </a:t>
            </a:r>
          </a:p>
          <a:p>
            <a:pPr algn="l" rtl="0"/>
            <a:r>
              <a:rPr lang="en-US" sz="2600" dirty="0" smtClean="0">
                <a:solidFill>
                  <a:schemeClr val="tx1"/>
                </a:solidFill>
              </a:rPr>
              <a:t>● </a:t>
            </a:r>
            <a:r>
              <a:rPr lang="en-US" sz="2600" b="1" dirty="0" smtClean="0">
                <a:solidFill>
                  <a:schemeClr val="tx1"/>
                </a:solidFill>
              </a:rPr>
              <a:t>Proof</a:t>
            </a:r>
          </a:p>
          <a:p>
            <a:pPr algn="l" rtl="0"/>
            <a:r>
              <a:rPr lang="en-US" sz="2600" dirty="0" smtClean="0">
                <a:solidFill>
                  <a:schemeClr val="tx1"/>
                </a:solidFill>
              </a:rPr>
              <a:t>We showed: all arcs in G(x’) have </a:t>
            </a:r>
          </a:p>
          <a:p>
            <a:pPr algn="l" rtl="0"/>
            <a:r>
              <a:rPr lang="en-US" sz="2600" dirty="0" smtClean="0">
                <a:solidFill>
                  <a:schemeClr val="tx1"/>
                </a:solidFill>
              </a:rPr>
              <a:t>reduced cost ≥ -</a:t>
            </a:r>
            <a:r>
              <a:rPr lang="el-GR" sz="2600" dirty="0" smtClean="0">
                <a:solidFill>
                  <a:schemeClr val="tx1"/>
                </a:solidFill>
              </a:rPr>
              <a:t> ε</a:t>
            </a:r>
            <a:r>
              <a:rPr lang="en-US" sz="2600" dirty="0" smtClean="0">
                <a:solidFill>
                  <a:schemeClr val="tx1"/>
                </a:solidFill>
              </a:rPr>
              <a:t>(x).</a:t>
            </a:r>
          </a:p>
          <a:p>
            <a:pPr algn="l" rtl="0"/>
            <a:r>
              <a:rPr lang="en-US" sz="2600" dirty="0" smtClean="0">
                <a:solidFill>
                  <a:schemeClr val="tx1"/>
                </a:solidFill>
              </a:rPr>
              <a:t>Consequently,</a:t>
            </a:r>
          </a:p>
          <a:p>
            <a:pPr algn="ctr" rtl="0"/>
            <a:r>
              <a:rPr lang="el-GR" sz="2600" dirty="0" smtClean="0">
                <a:solidFill>
                  <a:schemeClr val="tx1"/>
                </a:solidFill>
              </a:rPr>
              <a:t>μ</a:t>
            </a:r>
            <a:r>
              <a:rPr lang="en-US" sz="2600" dirty="0" smtClean="0">
                <a:solidFill>
                  <a:schemeClr val="tx1"/>
                </a:solidFill>
              </a:rPr>
              <a:t>(x’) ≥ -</a:t>
            </a:r>
            <a:r>
              <a:rPr lang="el-GR" sz="2600" dirty="0" smtClean="0">
                <a:solidFill>
                  <a:schemeClr val="tx1"/>
                </a:solidFill>
              </a:rPr>
              <a:t> ε</a:t>
            </a:r>
            <a:r>
              <a:rPr lang="en-US" sz="2600" dirty="0" smtClean="0">
                <a:solidFill>
                  <a:schemeClr val="tx1"/>
                </a:solidFill>
              </a:rPr>
              <a:t>(x) = </a:t>
            </a:r>
            <a:r>
              <a:rPr lang="el-GR" sz="2600" dirty="0" smtClean="0">
                <a:solidFill>
                  <a:schemeClr val="tx1"/>
                </a:solidFill>
              </a:rPr>
              <a:t>μ</a:t>
            </a:r>
            <a:r>
              <a:rPr lang="en-US" sz="2600" dirty="0" smtClean="0">
                <a:solidFill>
                  <a:schemeClr val="tx1"/>
                </a:solidFill>
              </a:rPr>
              <a:t>(x).</a:t>
            </a:r>
          </a:p>
          <a:p>
            <a:pPr algn="l" rtl="0"/>
            <a:r>
              <a:rPr lang="en-US" sz="2600" dirty="0" smtClean="0">
                <a:solidFill>
                  <a:schemeClr val="tx1"/>
                </a:solidFill>
              </a:rPr>
              <a:t>As needed.</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50</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72035"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73058"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4.</a:t>
            </a:r>
          </a:p>
          <a:p>
            <a:pPr algn="l" rtl="0"/>
            <a:r>
              <a:rPr lang="en-US" sz="2600" dirty="0" smtClean="0">
                <a:solidFill>
                  <a:schemeClr val="tx1"/>
                </a:solidFill>
              </a:rPr>
              <a:t>After a sequence of m cycle-cancelations in the algorithm, the optimality parameter </a:t>
            </a:r>
            <a:r>
              <a:rPr lang="el-GR" sz="2600" dirty="0" smtClean="0">
                <a:solidFill>
                  <a:schemeClr val="tx1"/>
                </a:solidFill>
              </a:rPr>
              <a:t>ε</a:t>
            </a:r>
            <a:r>
              <a:rPr lang="en-US" sz="2600" dirty="0" smtClean="0">
                <a:solidFill>
                  <a:schemeClr val="tx1"/>
                </a:solidFill>
              </a:rPr>
              <a:t>(x) decreases to a value at most  </a:t>
            </a:r>
          </a:p>
          <a:p>
            <a:pPr algn="l" rtl="0"/>
            <a:r>
              <a:rPr lang="en-US" sz="2600" dirty="0" smtClean="0">
                <a:solidFill>
                  <a:schemeClr val="tx1"/>
                </a:solidFill>
              </a:rPr>
              <a:t>● </a:t>
            </a:r>
            <a:r>
              <a:rPr lang="en-US" sz="2600" b="1" dirty="0" smtClean="0">
                <a:solidFill>
                  <a:schemeClr val="tx1"/>
                </a:solidFill>
              </a:rPr>
              <a:t>Proof</a:t>
            </a:r>
          </a:p>
          <a:p>
            <a:pPr algn="l" rtl="0"/>
            <a:r>
              <a:rPr lang="en-US" sz="2600" dirty="0" smtClean="0">
                <a:solidFill>
                  <a:schemeClr val="tx1"/>
                </a:solidFill>
              </a:rPr>
              <a:t>Let </a:t>
            </a:r>
            <a:r>
              <a:rPr lang="el-GR" sz="2600" dirty="0" smtClean="0">
                <a:solidFill>
                  <a:schemeClr val="tx1"/>
                </a:solidFill>
              </a:rPr>
              <a:t>π</a:t>
            </a:r>
            <a:r>
              <a:rPr lang="en-US" sz="2600" dirty="0" smtClean="0">
                <a:solidFill>
                  <a:schemeClr val="tx1"/>
                </a:solidFill>
              </a:rPr>
              <a:t> be the optimal node potentials </a:t>
            </a:r>
            <a:r>
              <a:rPr lang="en-US" sz="2600" dirty="0" err="1" smtClean="0">
                <a:solidFill>
                  <a:schemeClr val="tx1"/>
                </a:solidFill>
              </a:rPr>
              <a:t>s.t</a:t>
            </a:r>
            <a:r>
              <a:rPr lang="en-US" sz="2600" dirty="0" smtClean="0">
                <a:solidFill>
                  <a:schemeClr val="tx1"/>
                </a:solidFill>
              </a:rPr>
              <a:t>. </a:t>
            </a:r>
            <a:r>
              <a:rPr lang="en-US" sz="2600" dirty="0" err="1" smtClean="0">
                <a:solidFill>
                  <a:schemeClr val="tx1"/>
                </a:solidFill>
              </a:rPr>
              <a:t>c</a:t>
            </a:r>
            <a:r>
              <a:rPr lang="en-US" sz="2600" baseline="-25000" dirty="0" err="1" smtClean="0">
                <a:solidFill>
                  <a:schemeClr val="tx1"/>
                </a:solidFill>
              </a:rPr>
              <a:t>ij</a:t>
            </a:r>
            <a:r>
              <a:rPr lang="el-GR" sz="2600" baseline="30000" dirty="0" smtClean="0">
                <a:solidFill>
                  <a:schemeClr val="tx1"/>
                </a:solidFill>
              </a:rPr>
              <a:t>π</a:t>
            </a:r>
            <a:r>
              <a:rPr lang="en-US" sz="2600" dirty="0" smtClean="0">
                <a:solidFill>
                  <a:schemeClr val="tx1"/>
                </a:solidFill>
              </a:rPr>
              <a:t> ≥ -</a:t>
            </a:r>
            <a:r>
              <a:rPr lang="el-GR" sz="2600" dirty="0" smtClean="0">
                <a:solidFill>
                  <a:schemeClr val="tx1"/>
                </a:solidFill>
              </a:rPr>
              <a:t> ε</a:t>
            </a:r>
            <a:r>
              <a:rPr lang="en-US" sz="2600" dirty="0" smtClean="0">
                <a:solidFill>
                  <a:schemeClr val="tx1"/>
                </a:solidFill>
              </a:rPr>
              <a:t>(x) for each (</a:t>
            </a:r>
            <a:r>
              <a:rPr lang="en-US" sz="2600" dirty="0" err="1" smtClean="0">
                <a:solidFill>
                  <a:schemeClr val="tx1"/>
                </a:solidFill>
              </a:rPr>
              <a:t>i,j</a:t>
            </a:r>
            <a:r>
              <a:rPr lang="en-US" sz="2600" dirty="0" smtClean="0">
                <a:solidFill>
                  <a:schemeClr val="tx1"/>
                </a:solidFill>
              </a:rPr>
              <a:t>) in G(x). (We will take this </a:t>
            </a:r>
            <a:r>
              <a:rPr lang="el-GR" sz="2600" dirty="0" smtClean="0">
                <a:solidFill>
                  <a:schemeClr val="tx1"/>
                </a:solidFill>
              </a:rPr>
              <a:t>π</a:t>
            </a:r>
            <a:r>
              <a:rPr lang="en-US" sz="2600" dirty="0" smtClean="0">
                <a:solidFill>
                  <a:schemeClr val="tx1"/>
                </a:solidFill>
              </a:rPr>
              <a:t> initially, before performing the cancelations).</a:t>
            </a:r>
          </a:p>
          <a:p>
            <a:pPr algn="l" rtl="0"/>
            <a:r>
              <a:rPr lang="en-US" sz="2600" dirty="0" smtClean="0">
                <a:solidFill>
                  <a:schemeClr val="tx1"/>
                </a:solidFill>
              </a:rPr>
              <a:t>We name those arcs in G(x) with negative reduced value </a:t>
            </a:r>
            <a:r>
              <a:rPr lang="en-US" sz="2600" b="1" dirty="0" smtClean="0">
                <a:solidFill>
                  <a:schemeClr val="tx1"/>
                </a:solidFill>
              </a:rPr>
              <a:t>negative arcs </a:t>
            </a:r>
            <a:r>
              <a:rPr lang="en-US" sz="2600" dirty="0" smtClean="0">
                <a:solidFill>
                  <a:schemeClr val="tx1"/>
                </a:solidFill>
              </a:rPr>
              <a:t>(with respect to the reduced costs </a:t>
            </a:r>
            <a:r>
              <a:rPr lang="en-US" sz="2600" dirty="0" err="1" smtClean="0">
                <a:solidFill>
                  <a:schemeClr val="tx1"/>
                </a:solidFill>
              </a:rPr>
              <a:t>c</a:t>
            </a:r>
            <a:r>
              <a:rPr lang="en-US" sz="2600" baseline="-25000" dirty="0" err="1" smtClean="0">
                <a:solidFill>
                  <a:schemeClr val="tx1"/>
                </a:solidFill>
              </a:rPr>
              <a:t>ij</a:t>
            </a:r>
            <a:r>
              <a:rPr lang="el-GR" sz="2600" baseline="30000" dirty="0" smtClean="0">
                <a:solidFill>
                  <a:schemeClr val="tx1"/>
                </a:solidFill>
              </a:rPr>
              <a:t>π</a:t>
            </a:r>
            <a:r>
              <a:rPr lang="en-US" sz="2600" dirty="0" smtClean="0">
                <a:solidFill>
                  <a:schemeClr val="tx1"/>
                </a:solidFill>
              </a:rPr>
              <a:t>).</a:t>
            </a: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51</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73059" name="משוואה" r:id="rId6" imgW="114120" imgH="215640" progId="Equation.3">
              <p:embed/>
            </p:oleObj>
          </a:graphicData>
        </a:graphic>
      </p:graphicFrame>
      <p:graphicFrame>
        <p:nvGraphicFramePr>
          <p:cNvPr id="21" name="אובייקט 20"/>
          <p:cNvGraphicFramePr>
            <a:graphicFrameLocks noChangeAspect="1"/>
          </p:cNvGraphicFramePr>
          <p:nvPr/>
        </p:nvGraphicFramePr>
        <p:xfrm>
          <a:off x="4427984" y="2708920"/>
          <a:ext cx="1224136" cy="622102"/>
        </p:xfrm>
        <a:graphic>
          <a:graphicData uri="http://schemas.openxmlformats.org/presentationml/2006/ole">
            <p:oleObj spid="_x0000_s173060" name="משוואה" r:id="rId7" imgW="774360" imgH="393480" progId="Equation.3">
              <p:embed/>
            </p:oleObj>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7408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4.</a:t>
            </a:r>
          </a:p>
          <a:p>
            <a:pPr algn="l" rtl="0"/>
            <a:r>
              <a:rPr lang="en-US" sz="2600" dirty="0" smtClean="0">
                <a:solidFill>
                  <a:schemeClr val="tx1"/>
                </a:solidFill>
              </a:rPr>
              <a:t>After a sequence of m cycle-cancelations in the algorithm, the optimality parameter </a:t>
            </a:r>
            <a:r>
              <a:rPr lang="el-GR" sz="2600" dirty="0" smtClean="0">
                <a:solidFill>
                  <a:schemeClr val="tx1"/>
                </a:solidFill>
              </a:rPr>
              <a:t>ε</a:t>
            </a:r>
            <a:r>
              <a:rPr lang="en-US" sz="2600" dirty="0" smtClean="0">
                <a:solidFill>
                  <a:schemeClr val="tx1"/>
                </a:solidFill>
              </a:rPr>
              <a:t>(x) decreases to a value at most  </a:t>
            </a:r>
          </a:p>
          <a:p>
            <a:pPr algn="l" rtl="0"/>
            <a:r>
              <a:rPr lang="en-US" sz="2600" dirty="0" smtClean="0">
                <a:solidFill>
                  <a:schemeClr val="tx1"/>
                </a:solidFill>
              </a:rPr>
              <a:t>● </a:t>
            </a:r>
            <a:r>
              <a:rPr lang="en-US" sz="2600" b="1" dirty="0" smtClean="0">
                <a:solidFill>
                  <a:schemeClr val="tx1"/>
                </a:solidFill>
              </a:rPr>
              <a:t>Proof</a:t>
            </a:r>
          </a:p>
          <a:p>
            <a:pPr algn="l" rtl="0"/>
            <a:r>
              <a:rPr lang="en-US" sz="2600" dirty="0" smtClean="0">
                <a:solidFill>
                  <a:schemeClr val="tx1"/>
                </a:solidFill>
              </a:rPr>
              <a:t>Next, we classify the cycle cancelations of the algorithm into two classes:</a:t>
            </a:r>
          </a:p>
          <a:p>
            <a:pPr marL="514350" indent="-514350" algn="l" rtl="0">
              <a:buAutoNum type="arabicPeriod"/>
            </a:pPr>
            <a:r>
              <a:rPr lang="en-US" sz="2600" dirty="0" smtClean="0">
                <a:solidFill>
                  <a:schemeClr val="tx1"/>
                </a:solidFill>
              </a:rPr>
              <a:t>Cycles whose all arcs are negative (with respect to </a:t>
            </a:r>
            <a:r>
              <a:rPr lang="el-GR" sz="2600" dirty="0" smtClean="0">
                <a:solidFill>
                  <a:schemeClr val="tx1"/>
                </a:solidFill>
              </a:rPr>
              <a:t>π</a:t>
            </a:r>
            <a:r>
              <a:rPr lang="en-US" sz="2600" dirty="0" smtClean="0">
                <a:solidFill>
                  <a:schemeClr val="tx1"/>
                </a:solidFill>
              </a:rPr>
              <a:t>).</a:t>
            </a:r>
          </a:p>
          <a:p>
            <a:pPr marL="514350" indent="-514350" algn="l" rtl="0">
              <a:buAutoNum type="arabicPeriod"/>
            </a:pPr>
            <a:r>
              <a:rPr lang="en-US" sz="2600" dirty="0" smtClean="0">
                <a:solidFill>
                  <a:schemeClr val="tx1"/>
                </a:solidFill>
              </a:rPr>
              <a:t>Cycles that  have at least one nonnegative arc.</a:t>
            </a:r>
          </a:p>
          <a:p>
            <a:pPr marL="514350" indent="-514350"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52</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74083" name="משוואה" r:id="rId6" imgW="114120" imgH="215640" progId="Equation.3">
              <p:embed/>
            </p:oleObj>
          </a:graphicData>
        </a:graphic>
      </p:graphicFrame>
      <p:graphicFrame>
        <p:nvGraphicFramePr>
          <p:cNvPr id="21" name="אובייקט 20"/>
          <p:cNvGraphicFramePr>
            <a:graphicFrameLocks noChangeAspect="1"/>
          </p:cNvGraphicFramePr>
          <p:nvPr/>
        </p:nvGraphicFramePr>
        <p:xfrm>
          <a:off x="4427984" y="2708920"/>
          <a:ext cx="1224136" cy="622102"/>
        </p:xfrm>
        <a:graphic>
          <a:graphicData uri="http://schemas.openxmlformats.org/presentationml/2006/ole">
            <p:oleObj spid="_x0000_s174084" name="משוואה" r:id="rId7" imgW="774360" imgH="393480" progId="Equation.3">
              <p:embed/>
            </p:oleObj>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75106"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4.</a:t>
            </a:r>
          </a:p>
          <a:p>
            <a:pPr algn="l" rtl="0"/>
            <a:r>
              <a:rPr lang="en-US" sz="2600" dirty="0" smtClean="0">
                <a:solidFill>
                  <a:schemeClr val="tx1"/>
                </a:solidFill>
              </a:rPr>
              <a:t>After a sequence of m cycle-cancelations in the algorithm, the optimality parameter </a:t>
            </a:r>
            <a:r>
              <a:rPr lang="el-GR" sz="2600" dirty="0" smtClean="0">
                <a:solidFill>
                  <a:schemeClr val="tx1"/>
                </a:solidFill>
              </a:rPr>
              <a:t>ε</a:t>
            </a:r>
            <a:r>
              <a:rPr lang="en-US" sz="2600" dirty="0" smtClean="0">
                <a:solidFill>
                  <a:schemeClr val="tx1"/>
                </a:solidFill>
              </a:rPr>
              <a:t>(x) decreases to a value at most  </a:t>
            </a:r>
          </a:p>
          <a:p>
            <a:pPr algn="l" rtl="0"/>
            <a:r>
              <a:rPr lang="en-US" sz="2600" dirty="0" smtClean="0">
                <a:solidFill>
                  <a:schemeClr val="tx1"/>
                </a:solidFill>
              </a:rPr>
              <a:t>● </a:t>
            </a:r>
            <a:r>
              <a:rPr lang="en-US" sz="2600" b="1" dirty="0" smtClean="0">
                <a:solidFill>
                  <a:schemeClr val="tx1"/>
                </a:solidFill>
              </a:rPr>
              <a:t>Proof</a:t>
            </a:r>
          </a:p>
          <a:p>
            <a:pPr marL="514350" indent="-514350" algn="l" rtl="0">
              <a:buAutoNum type="arabicPeriod"/>
            </a:pPr>
            <a:r>
              <a:rPr lang="en-US" sz="2600" dirty="0" smtClean="0">
                <a:solidFill>
                  <a:schemeClr val="tx1"/>
                </a:solidFill>
              </a:rPr>
              <a:t>Cycles whose all arcs are negative</a:t>
            </a:r>
          </a:p>
          <a:p>
            <a:pPr marL="514350" indent="-514350" algn="l" rtl="0">
              <a:buAutoNum type="arabicPeriod"/>
            </a:pPr>
            <a:r>
              <a:rPr lang="en-US" sz="2600" dirty="0" smtClean="0">
                <a:solidFill>
                  <a:schemeClr val="tx1"/>
                </a:solidFill>
              </a:rPr>
              <a:t>Cycles that have at least one nonnegative arc.</a:t>
            </a:r>
          </a:p>
          <a:p>
            <a:pPr marL="514350" indent="-514350" algn="l" rtl="0"/>
            <a:endParaRPr lang="en-US" sz="2600" dirty="0" smtClean="0">
              <a:solidFill>
                <a:schemeClr val="tx1"/>
              </a:solidFill>
            </a:endParaRPr>
          </a:p>
          <a:p>
            <a:pPr marL="514350" indent="-514350" algn="l" rtl="0"/>
            <a:r>
              <a:rPr lang="en-US" sz="2600" dirty="0" smtClean="0">
                <a:solidFill>
                  <a:schemeClr val="tx1"/>
                </a:solidFill>
              </a:rPr>
              <a:t>We show that the algorithm will perform at most m</a:t>
            </a:r>
          </a:p>
          <a:p>
            <a:pPr marL="514350" indent="-514350" algn="l" rtl="0"/>
            <a:r>
              <a:rPr lang="en-US" sz="2600" dirty="0" smtClean="0">
                <a:solidFill>
                  <a:schemeClr val="tx1"/>
                </a:solidFill>
              </a:rPr>
              <a:t>Type 1 cancelations before either terminating or</a:t>
            </a:r>
          </a:p>
          <a:p>
            <a:pPr marL="514350" indent="-514350" algn="l" rtl="0"/>
            <a:r>
              <a:rPr lang="en-US" sz="2600" dirty="0" smtClean="0">
                <a:solidFill>
                  <a:schemeClr val="tx1"/>
                </a:solidFill>
              </a:rPr>
              <a:t>performing a type 2 cancelation.</a:t>
            </a:r>
          </a:p>
          <a:p>
            <a:pPr marL="514350" indent="-514350"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53</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75107" name="משוואה" r:id="rId6" imgW="114120" imgH="215640" progId="Equation.3">
              <p:embed/>
            </p:oleObj>
          </a:graphicData>
        </a:graphic>
      </p:graphicFrame>
      <p:graphicFrame>
        <p:nvGraphicFramePr>
          <p:cNvPr id="21" name="אובייקט 20"/>
          <p:cNvGraphicFramePr>
            <a:graphicFrameLocks noChangeAspect="1"/>
          </p:cNvGraphicFramePr>
          <p:nvPr/>
        </p:nvGraphicFramePr>
        <p:xfrm>
          <a:off x="4427984" y="2708920"/>
          <a:ext cx="1224136" cy="622102"/>
        </p:xfrm>
        <a:graphic>
          <a:graphicData uri="http://schemas.openxmlformats.org/presentationml/2006/ole">
            <p:oleObj spid="_x0000_s175108" name="משוואה" r:id="rId7" imgW="774360" imgH="393480" progId="Equation.3">
              <p:embed/>
            </p:oleObj>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76130"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4.</a:t>
            </a:r>
          </a:p>
          <a:p>
            <a:pPr algn="l" rtl="0"/>
            <a:r>
              <a:rPr lang="en-US" sz="2600" dirty="0" smtClean="0">
                <a:solidFill>
                  <a:schemeClr val="tx1"/>
                </a:solidFill>
              </a:rPr>
              <a:t>After a sequence of m cycle-cancelations in the algorithm, the optimality parameter </a:t>
            </a:r>
            <a:r>
              <a:rPr lang="el-GR" sz="2600" dirty="0" smtClean="0">
                <a:solidFill>
                  <a:schemeClr val="tx1"/>
                </a:solidFill>
              </a:rPr>
              <a:t>ε</a:t>
            </a:r>
            <a:r>
              <a:rPr lang="en-US" sz="2600" dirty="0" smtClean="0">
                <a:solidFill>
                  <a:schemeClr val="tx1"/>
                </a:solidFill>
              </a:rPr>
              <a:t>(x) decreases to a value at most  </a:t>
            </a:r>
          </a:p>
          <a:p>
            <a:pPr algn="l" rtl="0"/>
            <a:r>
              <a:rPr lang="en-US" sz="2600" dirty="0" smtClean="0">
                <a:solidFill>
                  <a:schemeClr val="tx1"/>
                </a:solidFill>
              </a:rPr>
              <a:t>● </a:t>
            </a:r>
            <a:r>
              <a:rPr lang="en-US" sz="2600" b="1" dirty="0" smtClean="0">
                <a:solidFill>
                  <a:schemeClr val="tx1"/>
                </a:solidFill>
              </a:rPr>
              <a:t>Proof</a:t>
            </a:r>
          </a:p>
          <a:p>
            <a:pPr marL="514350" indent="-514350" algn="l" rtl="0"/>
            <a:r>
              <a:rPr lang="en-US" sz="2600" dirty="0" smtClean="0">
                <a:solidFill>
                  <a:schemeClr val="tx1"/>
                </a:solidFill>
              </a:rPr>
              <a:t>Each type 1 cancelation deletes at least 1 negative </a:t>
            </a:r>
          </a:p>
          <a:p>
            <a:pPr marL="514350" indent="-514350" algn="l" rtl="0"/>
            <a:r>
              <a:rPr lang="en-US" sz="2600" dirty="0" smtClean="0">
                <a:solidFill>
                  <a:schemeClr val="tx1"/>
                </a:solidFill>
              </a:rPr>
              <a:t>cycle from the current residual network, and adds </a:t>
            </a:r>
          </a:p>
          <a:p>
            <a:pPr marL="514350" indent="-514350" algn="l" rtl="0"/>
            <a:r>
              <a:rPr lang="en-US" sz="2600" dirty="0" smtClean="0">
                <a:solidFill>
                  <a:schemeClr val="tx1"/>
                </a:solidFill>
              </a:rPr>
              <a:t>only arcs with positive reduced value (see Lemma 3).</a:t>
            </a:r>
          </a:p>
          <a:p>
            <a:pPr marL="514350" indent="-514350" algn="l" rtl="0"/>
            <a:r>
              <a:rPr lang="en-US" sz="2600" dirty="0" smtClean="0">
                <a:solidFill>
                  <a:schemeClr val="tx1"/>
                </a:solidFill>
              </a:rPr>
              <a:t>Thus, if within m iterations, the algorithm performs</a:t>
            </a:r>
          </a:p>
          <a:p>
            <a:pPr marL="514350" indent="-514350" algn="l" rtl="0"/>
            <a:r>
              <a:rPr lang="en-US" sz="2600" dirty="0" smtClean="0">
                <a:solidFill>
                  <a:schemeClr val="tx1"/>
                </a:solidFill>
              </a:rPr>
              <a:t>No type 2 cancelations, all negative arcs will be</a:t>
            </a:r>
          </a:p>
          <a:p>
            <a:pPr marL="514350" indent="-514350" algn="l" rtl="0"/>
            <a:r>
              <a:rPr lang="en-US" sz="2600" dirty="0" smtClean="0">
                <a:solidFill>
                  <a:schemeClr val="tx1"/>
                </a:solidFill>
              </a:rPr>
              <a:t>Deleted  and the algorithm will terminate.</a:t>
            </a: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54</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76131" name="משוואה" r:id="rId6" imgW="114120" imgH="215640" progId="Equation.3">
              <p:embed/>
            </p:oleObj>
          </a:graphicData>
        </a:graphic>
      </p:graphicFrame>
      <p:graphicFrame>
        <p:nvGraphicFramePr>
          <p:cNvPr id="21" name="אובייקט 20"/>
          <p:cNvGraphicFramePr>
            <a:graphicFrameLocks noChangeAspect="1"/>
          </p:cNvGraphicFramePr>
          <p:nvPr/>
        </p:nvGraphicFramePr>
        <p:xfrm>
          <a:off x="4427984" y="2708920"/>
          <a:ext cx="1224136" cy="622102"/>
        </p:xfrm>
        <a:graphic>
          <a:graphicData uri="http://schemas.openxmlformats.org/presentationml/2006/ole">
            <p:oleObj spid="_x0000_s176132" name="משוואה" r:id="rId7" imgW="774360" imgH="393480" progId="Equation.3">
              <p:embed/>
            </p:oleObj>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77154"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4.</a:t>
            </a:r>
          </a:p>
          <a:p>
            <a:pPr algn="l" rtl="0"/>
            <a:r>
              <a:rPr lang="en-US" sz="2600" dirty="0" smtClean="0">
                <a:solidFill>
                  <a:schemeClr val="tx1"/>
                </a:solidFill>
              </a:rPr>
              <a:t>After a sequence of m cycle-cancelations in the algorithm, the optimality parameter </a:t>
            </a:r>
            <a:r>
              <a:rPr lang="el-GR" sz="2600" dirty="0" smtClean="0">
                <a:solidFill>
                  <a:schemeClr val="tx1"/>
                </a:solidFill>
              </a:rPr>
              <a:t>ε</a:t>
            </a:r>
            <a:r>
              <a:rPr lang="en-US" sz="2600" dirty="0" smtClean="0">
                <a:solidFill>
                  <a:schemeClr val="tx1"/>
                </a:solidFill>
              </a:rPr>
              <a:t>(x) decreases to a value at most  </a:t>
            </a:r>
          </a:p>
          <a:p>
            <a:pPr algn="l" rtl="0"/>
            <a:r>
              <a:rPr lang="en-US" sz="2600" dirty="0" smtClean="0">
                <a:solidFill>
                  <a:schemeClr val="tx1"/>
                </a:solidFill>
              </a:rPr>
              <a:t>● </a:t>
            </a:r>
            <a:r>
              <a:rPr lang="en-US" sz="2600" b="1" dirty="0" smtClean="0">
                <a:solidFill>
                  <a:schemeClr val="tx1"/>
                </a:solidFill>
              </a:rPr>
              <a:t>Proof</a:t>
            </a:r>
          </a:p>
          <a:p>
            <a:pPr marL="514350" indent="-514350" algn="l" rtl="0"/>
            <a:r>
              <a:rPr lang="en-US" sz="2600" dirty="0" smtClean="0">
                <a:solidFill>
                  <a:schemeClr val="tx1"/>
                </a:solidFill>
              </a:rPr>
              <a:t>What happens when we perform type 2 cancelation?</a:t>
            </a:r>
          </a:p>
          <a:p>
            <a:pPr marL="514350" indent="-514350" algn="l" rtl="0"/>
            <a:r>
              <a:rPr lang="en-US" sz="2600" dirty="0" smtClean="0">
                <a:solidFill>
                  <a:schemeClr val="tx1"/>
                </a:solidFill>
              </a:rPr>
              <a:t>Let W be the cycle canceled (with a nonnegative arc).</a:t>
            </a:r>
          </a:p>
          <a:p>
            <a:pPr marL="514350" indent="-514350" algn="l" rtl="0"/>
            <a:r>
              <a:rPr lang="en-US" sz="2600" dirty="0" smtClean="0">
                <a:solidFill>
                  <a:schemeClr val="tx1"/>
                </a:solidFill>
              </a:rPr>
              <a:t>Denote by x’ the flow after the cancelation of W.</a:t>
            </a:r>
          </a:p>
          <a:p>
            <a:pPr marL="514350" indent="-514350" algn="l" rtl="0"/>
            <a:r>
              <a:rPr lang="en-US" sz="2600" dirty="0" smtClean="0">
                <a:solidFill>
                  <a:schemeClr val="tx1"/>
                </a:solidFill>
              </a:rPr>
              <a:t>Note that by lemma 3:</a:t>
            </a:r>
          </a:p>
          <a:p>
            <a:pPr marL="514350" indent="-514350" algn="ctr" rtl="0"/>
            <a:r>
              <a:rPr lang="en-US" sz="2600" dirty="0" smtClean="0">
                <a:solidFill>
                  <a:schemeClr val="tx1"/>
                </a:solidFill>
              </a:rPr>
              <a:t> </a:t>
            </a:r>
            <a:r>
              <a:rPr lang="el-GR" sz="2600" dirty="0" smtClean="0">
                <a:solidFill>
                  <a:schemeClr val="tx1"/>
                </a:solidFill>
              </a:rPr>
              <a:t>μ</a:t>
            </a:r>
            <a:r>
              <a:rPr lang="en-US" sz="2600" dirty="0" smtClean="0">
                <a:solidFill>
                  <a:schemeClr val="tx1"/>
                </a:solidFill>
              </a:rPr>
              <a:t>(x’) ≥  mean-cost of W</a:t>
            </a: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55</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77155" name="משוואה" r:id="rId6" imgW="114120" imgH="215640" progId="Equation.3">
              <p:embed/>
            </p:oleObj>
          </a:graphicData>
        </a:graphic>
      </p:graphicFrame>
      <p:graphicFrame>
        <p:nvGraphicFramePr>
          <p:cNvPr id="21" name="אובייקט 20"/>
          <p:cNvGraphicFramePr>
            <a:graphicFrameLocks noChangeAspect="1"/>
          </p:cNvGraphicFramePr>
          <p:nvPr/>
        </p:nvGraphicFramePr>
        <p:xfrm>
          <a:off x="4427984" y="2708920"/>
          <a:ext cx="1224136" cy="622102"/>
        </p:xfrm>
        <a:graphic>
          <a:graphicData uri="http://schemas.openxmlformats.org/presentationml/2006/ole">
            <p:oleObj spid="_x0000_s177156" name="משוואה" r:id="rId7" imgW="774360" imgH="393480" progId="Equation.3">
              <p:embed/>
            </p:oleObj>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78178"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4.</a:t>
            </a:r>
          </a:p>
          <a:p>
            <a:pPr algn="l" rtl="0"/>
            <a:r>
              <a:rPr lang="en-US" sz="2600" dirty="0" smtClean="0">
                <a:solidFill>
                  <a:schemeClr val="tx1"/>
                </a:solidFill>
              </a:rPr>
              <a:t>After a sequence of m cycle-cancelations in the algorithm, the optimality parameter </a:t>
            </a:r>
            <a:r>
              <a:rPr lang="el-GR" sz="2600" dirty="0" smtClean="0">
                <a:solidFill>
                  <a:schemeClr val="tx1"/>
                </a:solidFill>
              </a:rPr>
              <a:t>ε</a:t>
            </a:r>
            <a:r>
              <a:rPr lang="en-US" sz="2600" dirty="0" smtClean="0">
                <a:solidFill>
                  <a:schemeClr val="tx1"/>
                </a:solidFill>
              </a:rPr>
              <a:t>(x) decreases to a value at most  </a:t>
            </a:r>
          </a:p>
          <a:p>
            <a:pPr algn="l" rtl="0"/>
            <a:r>
              <a:rPr lang="en-US" sz="2600" dirty="0" smtClean="0">
                <a:solidFill>
                  <a:schemeClr val="tx1"/>
                </a:solidFill>
              </a:rPr>
              <a:t>● </a:t>
            </a:r>
            <a:r>
              <a:rPr lang="en-US" sz="2600" b="1" dirty="0" smtClean="0">
                <a:solidFill>
                  <a:schemeClr val="tx1"/>
                </a:solidFill>
              </a:rPr>
              <a:t>Proof</a:t>
            </a:r>
          </a:p>
          <a:p>
            <a:pPr marL="514350" indent="-514350" algn="l" rtl="0"/>
            <a:r>
              <a:rPr lang="en-US" sz="2600" dirty="0" smtClean="0">
                <a:solidFill>
                  <a:schemeClr val="tx1"/>
                </a:solidFill>
              </a:rPr>
              <a:t>Using the </a:t>
            </a:r>
            <a:r>
              <a:rPr lang="el-GR" sz="2600" dirty="0" smtClean="0">
                <a:solidFill>
                  <a:schemeClr val="tx1"/>
                </a:solidFill>
              </a:rPr>
              <a:t>π</a:t>
            </a:r>
            <a:r>
              <a:rPr lang="en-US" sz="2600" dirty="0" smtClean="0">
                <a:solidFill>
                  <a:schemeClr val="tx1"/>
                </a:solidFill>
              </a:rPr>
              <a:t> optimal for the initial x, we have:</a:t>
            </a:r>
          </a:p>
          <a:p>
            <a:pPr marL="514350" indent="-514350" algn="l" rtl="0"/>
            <a:r>
              <a:rPr lang="en-US" sz="2600" dirty="0" err="1" smtClean="0">
                <a:solidFill>
                  <a:schemeClr val="tx1"/>
                </a:solidFill>
              </a:rPr>
              <a:t>c</a:t>
            </a:r>
            <a:r>
              <a:rPr lang="en-US" sz="2600" baseline="-25000" dirty="0" err="1" smtClean="0">
                <a:solidFill>
                  <a:schemeClr val="tx1"/>
                </a:solidFill>
              </a:rPr>
              <a:t>ij</a:t>
            </a:r>
            <a:r>
              <a:rPr lang="el-GR" sz="2600" baseline="30000" dirty="0" smtClean="0">
                <a:solidFill>
                  <a:schemeClr val="tx1"/>
                </a:solidFill>
              </a:rPr>
              <a:t>π</a:t>
            </a:r>
            <a:r>
              <a:rPr lang="en-US" sz="2600" dirty="0" smtClean="0">
                <a:solidFill>
                  <a:schemeClr val="tx1"/>
                </a:solidFill>
              </a:rPr>
              <a:t> ≥ -</a:t>
            </a:r>
            <a:r>
              <a:rPr lang="el-GR" sz="2600" dirty="0" smtClean="0">
                <a:solidFill>
                  <a:schemeClr val="tx1"/>
                </a:solidFill>
              </a:rPr>
              <a:t> ε</a:t>
            </a:r>
            <a:r>
              <a:rPr lang="en-US" sz="2600" dirty="0" smtClean="0">
                <a:solidFill>
                  <a:schemeClr val="tx1"/>
                </a:solidFill>
              </a:rPr>
              <a:t>(x) for each (</a:t>
            </a:r>
            <a:r>
              <a:rPr lang="en-US" sz="2600" dirty="0" err="1" smtClean="0">
                <a:solidFill>
                  <a:schemeClr val="tx1"/>
                </a:solidFill>
              </a:rPr>
              <a:t>i,j</a:t>
            </a:r>
            <a:r>
              <a:rPr lang="en-US" sz="2600" dirty="0" smtClean="0">
                <a:solidFill>
                  <a:schemeClr val="tx1"/>
                </a:solidFill>
              </a:rPr>
              <a:t>) in W </a:t>
            </a:r>
          </a:p>
          <a:p>
            <a:pPr marL="514350" indent="-514350" algn="l" rtl="0"/>
            <a:r>
              <a:rPr lang="en-US" sz="2600" dirty="0" err="1" smtClean="0">
                <a:solidFill>
                  <a:schemeClr val="tx1"/>
                </a:solidFill>
              </a:rPr>
              <a:t>c</a:t>
            </a:r>
            <a:r>
              <a:rPr lang="en-US" sz="2600" baseline="-25000" dirty="0" err="1" smtClean="0">
                <a:solidFill>
                  <a:schemeClr val="tx1"/>
                </a:solidFill>
              </a:rPr>
              <a:t>kl</a:t>
            </a:r>
            <a:r>
              <a:rPr lang="el-GR" sz="2600" baseline="30000" dirty="0" smtClean="0">
                <a:solidFill>
                  <a:schemeClr val="tx1"/>
                </a:solidFill>
              </a:rPr>
              <a:t>π</a:t>
            </a:r>
            <a:r>
              <a:rPr lang="en-US" sz="2600" dirty="0" smtClean="0">
                <a:solidFill>
                  <a:schemeClr val="tx1"/>
                </a:solidFill>
              </a:rPr>
              <a:t> ≥ 0 for some (</a:t>
            </a:r>
            <a:r>
              <a:rPr lang="en-US" sz="2600" dirty="0" err="1" smtClean="0">
                <a:solidFill>
                  <a:schemeClr val="tx1"/>
                </a:solidFill>
              </a:rPr>
              <a:t>k,l</a:t>
            </a:r>
            <a:r>
              <a:rPr lang="en-US" sz="2600" dirty="0" smtClean="0">
                <a:solidFill>
                  <a:schemeClr val="tx1"/>
                </a:solidFill>
              </a:rPr>
              <a:t>) in W.</a:t>
            </a:r>
          </a:p>
          <a:p>
            <a:pPr marL="514350" indent="-514350" algn="l" rtl="0"/>
            <a:r>
              <a:rPr lang="en-US" sz="2600" dirty="0" smtClean="0">
                <a:solidFill>
                  <a:schemeClr val="tx1"/>
                </a:solidFill>
              </a:rPr>
              <a:t>Consequently, the mean cost of W is</a:t>
            </a:r>
          </a:p>
          <a:p>
            <a:pPr marL="514350" indent="-514350"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56</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78179" name="משוואה" r:id="rId6" imgW="114120" imgH="215640" progId="Equation.3">
              <p:embed/>
            </p:oleObj>
          </a:graphicData>
        </a:graphic>
      </p:graphicFrame>
      <p:graphicFrame>
        <p:nvGraphicFramePr>
          <p:cNvPr id="21" name="אובייקט 20"/>
          <p:cNvGraphicFramePr>
            <a:graphicFrameLocks noChangeAspect="1"/>
          </p:cNvGraphicFramePr>
          <p:nvPr/>
        </p:nvGraphicFramePr>
        <p:xfrm>
          <a:off x="4427984" y="2708920"/>
          <a:ext cx="1224136" cy="622102"/>
        </p:xfrm>
        <a:graphic>
          <a:graphicData uri="http://schemas.openxmlformats.org/presentationml/2006/ole">
            <p:oleObj spid="_x0000_s178180" name="משוואה" r:id="rId7" imgW="774360" imgH="393480" progId="Equation.3">
              <p:embed/>
            </p:oleObj>
          </a:graphicData>
        </a:graphic>
      </p:graphicFrame>
      <p:graphicFrame>
        <p:nvGraphicFramePr>
          <p:cNvPr id="23" name="אובייקט 22"/>
          <p:cNvGraphicFramePr>
            <a:graphicFrameLocks noChangeAspect="1"/>
          </p:cNvGraphicFramePr>
          <p:nvPr/>
        </p:nvGraphicFramePr>
        <p:xfrm>
          <a:off x="2417763" y="5229225"/>
          <a:ext cx="5972175" cy="647700"/>
        </p:xfrm>
        <a:graphic>
          <a:graphicData uri="http://schemas.openxmlformats.org/presentationml/2006/ole">
            <p:oleObj spid="_x0000_s178181" name="משוואה" r:id="rId8" imgW="3860640" imgH="419040" progId="Equation.3">
              <p:embed/>
            </p:oleObj>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7920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4.</a:t>
            </a:r>
          </a:p>
          <a:p>
            <a:pPr algn="l" rtl="0"/>
            <a:r>
              <a:rPr lang="en-US" sz="2600" dirty="0" smtClean="0">
                <a:solidFill>
                  <a:schemeClr val="tx1"/>
                </a:solidFill>
              </a:rPr>
              <a:t>After a sequence of m cycle-cancelations in the algorithm, the optimality parameter </a:t>
            </a:r>
            <a:r>
              <a:rPr lang="el-GR" sz="2600" dirty="0" smtClean="0">
                <a:solidFill>
                  <a:schemeClr val="tx1"/>
                </a:solidFill>
              </a:rPr>
              <a:t>ε</a:t>
            </a:r>
            <a:r>
              <a:rPr lang="en-US" sz="2600" dirty="0" smtClean="0">
                <a:solidFill>
                  <a:schemeClr val="tx1"/>
                </a:solidFill>
              </a:rPr>
              <a:t>(x) decreases to a value at most  </a:t>
            </a:r>
          </a:p>
          <a:p>
            <a:pPr algn="l" rtl="0"/>
            <a:r>
              <a:rPr lang="en-US" sz="2600" dirty="0" smtClean="0">
                <a:solidFill>
                  <a:schemeClr val="tx1"/>
                </a:solidFill>
              </a:rPr>
              <a:t>● </a:t>
            </a:r>
            <a:r>
              <a:rPr lang="en-US" sz="2600" b="1" dirty="0" smtClean="0">
                <a:solidFill>
                  <a:schemeClr val="tx1"/>
                </a:solidFill>
              </a:rPr>
              <a:t>Proof</a:t>
            </a:r>
          </a:p>
          <a:p>
            <a:pPr marL="514350" indent="-514350" algn="l" rtl="0"/>
            <a:r>
              <a:rPr lang="en-US" sz="2600" dirty="0" smtClean="0">
                <a:solidFill>
                  <a:schemeClr val="tx1"/>
                </a:solidFill>
              </a:rPr>
              <a:t>The second inequality derives from the facts that </a:t>
            </a:r>
          </a:p>
          <a:p>
            <a:pPr marL="514350" indent="-514350" algn="l" rtl="0"/>
            <a:r>
              <a:rPr lang="en-US" sz="2600" dirty="0" smtClean="0">
                <a:solidFill>
                  <a:schemeClr val="tx1"/>
                </a:solidFill>
              </a:rPr>
              <a:t>|W| ≤ n and  -</a:t>
            </a:r>
            <a:r>
              <a:rPr lang="el-GR" sz="2600" dirty="0" smtClean="0">
                <a:solidFill>
                  <a:schemeClr val="tx1"/>
                </a:solidFill>
              </a:rPr>
              <a:t>ε</a:t>
            </a:r>
            <a:r>
              <a:rPr lang="en-US" sz="2600" dirty="0" smtClean="0">
                <a:solidFill>
                  <a:schemeClr val="tx1"/>
                </a:solidFill>
              </a:rPr>
              <a:t>(x) &lt; 0.</a:t>
            </a:r>
          </a:p>
          <a:p>
            <a:pPr marL="514350" indent="-514350" algn="l" rtl="0"/>
            <a:r>
              <a:rPr lang="en-US" sz="2600" dirty="0" smtClean="0">
                <a:solidFill>
                  <a:schemeClr val="tx1"/>
                </a:solidFill>
              </a:rPr>
              <a:t>By the results above, we get:</a:t>
            </a:r>
          </a:p>
          <a:p>
            <a:pPr marL="514350" indent="-514350" algn="l" rtl="0"/>
            <a:endParaRPr lang="en-US" sz="2600" dirty="0" smtClean="0">
              <a:solidFill>
                <a:schemeClr val="tx1"/>
              </a:solidFill>
            </a:endParaRPr>
          </a:p>
          <a:p>
            <a:pPr marL="514350" indent="-514350" algn="l" rtl="0"/>
            <a:endParaRPr lang="en-US" sz="2600" dirty="0" smtClean="0">
              <a:solidFill>
                <a:schemeClr val="tx1"/>
              </a:solidFill>
            </a:endParaRPr>
          </a:p>
          <a:p>
            <a:pPr marL="514350" indent="-514350" algn="l" rtl="0"/>
            <a:r>
              <a:rPr lang="en-US" sz="2600" dirty="0" smtClean="0">
                <a:solidFill>
                  <a:schemeClr val="tx1"/>
                </a:solidFill>
              </a:rPr>
              <a:t>Equivalently, 			      as desired.</a:t>
            </a:r>
          </a:p>
          <a:p>
            <a:pPr marL="514350" indent="-514350" algn="l" rtl="0"/>
            <a:endParaRPr lang="en-US" sz="2600" dirty="0" smtClean="0">
              <a:solidFill>
                <a:schemeClr val="tx1"/>
              </a:solidFill>
            </a:endParaRPr>
          </a:p>
          <a:p>
            <a:pPr marL="514350" indent="-514350" algn="l" rtl="0"/>
            <a:endParaRPr lang="en-US" sz="2600" dirty="0" smtClean="0">
              <a:solidFill>
                <a:schemeClr val="tx1"/>
              </a:solidFill>
            </a:endParaRPr>
          </a:p>
          <a:p>
            <a:pPr marL="514350" indent="-514350"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57</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79203" name="משוואה" r:id="rId6" imgW="114120" imgH="215640" progId="Equation.3">
              <p:embed/>
            </p:oleObj>
          </a:graphicData>
        </a:graphic>
      </p:graphicFrame>
      <p:graphicFrame>
        <p:nvGraphicFramePr>
          <p:cNvPr id="21" name="אובייקט 20"/>
          <p:cNvGraphicFramePr>
            <a:graphicFrameLocks noChangeAspect="1"/>
          </p:cNvGraphicFramePr>
          <p:nvPr/>
        </p:nvGraphicFramePr>
        <p:xfrm>
          <a:off x="4427984" y="2708920"/>
          <a:ext cx="1224136" cy="622102"/>
        </p:xfrm>
        <a:graphic>
          <a:graphicData uri="http://schemas.openxmlformats.org/presentationml/2006/ole">
            <p:oleObj spid="_x0000_s179204" name="משוואה" r:id="rId7" imgW="774360" imgH="393480" progId="Equation.3">
              <p:embed/>
            </p:oleObj>
          </a:graphicData>
        </a:graphic>
      </p:graphicFrame>
      <p:graphicFrame>
        <p:nvGraphicFramePr>
          <p:cNvPr id="179206" name="Object 6"/>
          <p:cNvGraphicFramePr>
            <a:graphicFrameLocks noChangeAspect="1"/>
          </p:cNvGraphicFramePr>
          <p:nvPr/>
        </p:nvGraphicFramePr>
        <p:xfrm>
          <a:off x="2843808" y="4797152"/>
          <a:ext cx="5127625" cy="609600"/>
        </p:xfrm>
        <a:graphic>
          <a:graphicData uri="http://schemas.openxmlformats.org/presentationml/2006/ole">
            <p:oleObj spid="_x0000_s179206" name="משוואה" r:id="rId8" imgW="3314520" imgH="393480" progId="Equation.3">
              <p:embed/>
            </p:oleObj>
          </a:graphicData>
        </a:graphic>
      </p:graphicFrame>
      <p:graphicFrame>
        <p:nvGraphicFramePr>
          <p:cNvPr id="179207" name="Object 7"/>
          <p:cNvGraphicFramePr>
            <a:graphicFrameLocks noChangeAspect="1"/>
          </p:cNvGraphicFramePr>
          <p:nvPr/>
        </p:nvGraphicFramePr>
        <p:xfrm>
          <a:off x="3779912" y="5445224"/>
          <a:ext cx="2062162" cy="609600"/>
        </p:xfrm>
        <a:graphic>
          <a:graphicData uri="http://schemas.openxmlformats.org/presentationml/2006/ole">
            <p:oleObj spid="_x0000_s179207" name="משוואה" r:id="rId9" imgW="1333440" imgH="393480" progId="Equation.3">
              <p:embed/>
            </p:oleObj>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80226"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Theorem 5. (weak </a:t>
            </a:r>
            <a:r>
              <a:rPr lang="en-US" sz="2600" b="1" dirty="0" err="1" smtClean="0">
                <a:solidFill>
                  <a:schemeClr val="tx1"/>
                </a:solidFill>
              </a:rPr>
              <a:t>polynomiality</a:t>
            </a:r>
            <a:r>
              <a:rPr lang="en-US" sz="2600" b="1" dirty="0" smtClean="0">
                <a:solidFill>
                  <a:schemeClr val="tx1"/>
                </a:solidFill>
              </a:rPr>
              <a:t>)</a:t>
            </a:r>
            <a:endParaRPr lang="en-US" sz="2600" dirty="0" smtClean="0">
              <a:solidFill>
                <a:schemeClr val="tx1"/>
              </a:solidFill>
            </a:endParaRPr>
          </a:p>
          <a:p>
            <a:pPr algn="l" rtl="0"/>
            <a:r>
              <a:rPr lang="en-US" sz="2600" dirty="0" smtClean="0">
                <a:solidFill>
                  <a:schemeClr val="tx1"/>
                </a:solidFill>
              </a:rPr>
              <a:t>If all arc costs are integer, the algorithm performs O(</a:t>
            </a:r>
            <a:r>
              <a:rPr lang="en-US" sz="2600" dirty="0" err="1" smtClean="0">
                <a:solidFill>
                  <a:schemeClr val="tx1"/>
                </a:solidFill>
              </a:rPr>
              <a:t>nmlog</a:t>
            </a:r>
            <a:r>
              <a:rPr lang="en-US" sz="2600" dirty="0" smtClean="0">
                <a:solidFill>
                  <a:schemeClr val="tx1"/>
                </a:solidFill>
              </a:rPr>
              <a:t>(</a:t>
            </a:r>
            <a:r>
              <a:rPr lang="en-US" sz="2600" dirty="0" err="1" smtClean="0">
                <a:solidFill>
                  <a:schemeClr val="tx1"/>
                </a:solidFill>
              </a:rPr>
              <a:t>nC</a:t>
            </a:r>
            <a:r>
              <a:rPr lang="en-US" sz="2600" dirty="0" smtClean="0">
                <a:solidFill>
                  <a:schemeClr val="tx1"/>
                </a:solidFill>
              </a:rPr>
              <a:t>)) iterations.</a:t>
            </a:r>
          </a:p>
          <a:p>
            <a:pPr algn="l" rtl="0"/>
            <a:endParaRPr lang="en-US" sz="2600" dirty="0" smtClean="0">
              <a:solidFill>
                <a:schemeClr val="tx1"/>
              </a:solidFill>
            </a:endParaRPr>
          </a:p>
          <a:p>
            <a:pPr algn="l" rtl="0"/>
            <a:endParaRPr lang="en-US" sz="2600" dirty="0" smtClean="0">
              <a:solidFill>
                <a:schemeClr val="tx1"/>
              </a:solidFill>
            </a:endParaRPr>
          </a:p>
          <a:p>
            <a:pPr marL="514350" indent="-514350" algn="l" rtl="0"/>
            <a:endParaRPr lang="en-US" sz="2600" dirty="0" smtClean="0">
              <a:solidFill>
                <a:schemeClr val="tx1"/>
              </a:solidFill>
            </a:endParaRPr>
          </a:p>
          <a:p>
            <a:pPr marL="514350" indent="-514350" algn="l" rtl="0"/>
            <a:endParaRPr lang="en-US" sz="2600" dirty="0" smtClean="0">
              <a:solidFill>
                <a:schemeClr val="tx1"/>
              </a:solidFill>
            </a:endParaRPr>
          </a:p>
          <a:p>
            <a:pPr marL="514350" indent="-514350"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58</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80227"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81250"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Theorem 5. (weak </a:t>
            </a:r>
            <a:r>
              <a:rPr lang="en-US" sz="2600" b="1" dirty="0" err="1" smtClean="0">
                <a:solidFill>
                  <a:schemeClr val="tx1"/>
                </a:solidFill>
              </a:rPr>
              <a:t>polynomiality</a:t>
            </a:r>
            <a:r>
              <a:rPr lang="en-US" sz="2600" b="1" dirty="0" smtClean="0">
                <a:solidFill>
                  <a:schemeClr val="tx1"/>
                </a:solidFill>
              </a:rPr>
              <a:t>)</a:t>
            </a:r>
            <a:endParaRPr lang="en-US" sz="2600" dirty="0" smtClean="0">
              <a:solidFill>
                <a:schemeClr val="tx1"/>
              </a:solidFill>
            </a:endParaRPr>
          </a:p>
          <a:p>
            <a:pPr algn="l" rtl="0"/>
            <a:r>
              <a:rPr lang="en-US" sz="2600" dirty="0" smtClean="0">
                <a:solidFill>
                  <a:schemeClr val="tx1"/>
                </a:solidFill>
              </a:rPr>
              <a:t>If all arc costs are integers, the algorithm performs O(</a:t>
            </a:r>
            <a:r>
              <a:rPr lang="en-US" sz="2600" dirty="0" err="1" smtClean="0">
                <a:solidFill>
                  <a:schemeClr val="tx1"/>
                </a:solidFill>
              </a:rPr>
              <a:t>nmlog</a:t>
            </a:r>
            <a:r>
              <a:rPr lang="en-US" sz="2600" dirty="0" smtClean="0">
                <a:solidFill>
                  <a:schemeClr val="tx1"/>
                </a:solidFill>
              </a:rPr>
              <a:t>(</a:t>
            </a:r>
            <a:r>
              <a:rPr lang="en-US" sz="2600" dirty="0" err="1" smtClean="0">
                <a:solidFill>
                  <a:schemeClr val="tx1"/>
                </a:solidFill>
              </a:rPr>
              <a:t>nC</a:t>
            </a:r>
            <a:r>
              <a:rPr lang="en-US" sz="2600" dirty="0" smtClean="0">
                <a:solidFill>
                  <a:schemeClr val="tx1"/>
                </a:solidFill>
              </a:rPr>
              <a:t>)) iterations.</a:t>
            </a:r>
          </a:p>
          <a:p>
            <a:pPr algn="l" rtl="0"/>
            <a:r>
              <a:rPr lang="en-US" sz="2600" dirty="0" smtClean="0">
                <a:solidFill>
                  <a:schemeClr val="tx1"/>
                </a:solidFill>
              </a:rPr>
              <a:t>● </a:t>
            </a:r>
            <a:r>
              <a:rPr lang="en-US" sz="2600" b="1" dirty="0" smtClean="0">
                <a:solidFill>
                  <a:schemeClr val="tx1"/>
                </a:solidFill>
              </a:rPr>
              <a:t>Proof</a:t>
            </a:r>
          </a:p>
          <a:p>
            <a:pPr algn="l" rtl="0"/>
            <a:r>
              <a:rPr lang="en-US" sz="2600" dirty="0" smtClean="0">
                <a:solidFill>
                  <a:schemeClr val="tx1"/>
                </a:solidFill>
              </a:rPr>
              <a:t>By a theorem from the previous lesson:</a:t>
            </a:r>
          </a:p>
          <a:p>
            <a:pPr algn="l" rtl="0"/>
            <a:r>
              <a:rPr lang="en-US" sz="2600" dirty="0" smtClean="0">
                <a:solidFill>
                  <a:schemeClr val="tx1"/>
                </a:solidFill>
              </a:rPr>
              <a:t>- Initially </a:t>
            </a:r>
            <a:r>
              <a:rPr lang="el-GR" sz="2600" dirty="0" smtClean="0">
                <a:solidFill>
                  <a:schemeClr val="tx1"/>
                </a:solidFill>
              </a:rPr>
              <a:t>ε</a:t>
            </a:r>
            <a:r>
              <a:rPr lang="en-US" sz="2600" dirty="0" smtClean="0">
                <a:solidFill>
                  <a:schemeClr val="tx1"/>
                </a:solidFill>
              </a:rPr>
              <a:t>(x) ≤ C.</a:t>
            </a:r>
          </a:p>
          <a:p>
            <a:pPr algn="l" rtl="0">
              <a:buFontTx/>
              <a:buChar char="-"/>
            </a:pPr>
            <a:r>
              <a:rPr lang="en-US" sz="2600" dirty="0" smtClean="0">
                <a:solidFill>
                  <a:schemeClr val="tx1"/>
                </a:solidFill>
              </a:rPr>
              <a:t>When </a:t>
            </a:r>
            <a:r>
              <a:rPr lang="el-GR" sz="2600" dirty="0" smtClean="0">
                <a:solidFill>
                  <a:schemeClr val="tx1"/>
                </a:solidFill>
              </a:rPr>
              <a:t>ε</a:t>
            </a:r>
            <a:r>
              <a:rPr lang="en-US" sz="2600" dirty="0" smtClean="0">
                <a:solidFill>
                  <a:schemeClr val="tx1"/>
                </a:solidFill>
              </a:rPr>
              <a:t>(x) &lt; 1/n, the algorithms terminates.</a:t>
            </a:r>
          </a:p>
          <a:p>
            <a:pPr algn="l" rtl="0">
              <a:buFontTx/>
              <a:buChar char="-"/>
            </a:pPr>
            <a:r>
              <a:rPr lang="en-US" sz="2600" dirty="0" smtClean="0">
                <a:solidFill>
                  <a:schemeClr val="tx1"/>
                </a:solidFill>
              </a:rPr>
              <a:t>We need to change </a:t>
            </a:r>
            <a:r>
              <a:rPr lang="el-GR" sz="2600" dirty="0" smtClean="0">
                <a:solidFill>
                  <a:schemeClr val="tx1"/>
                </a:solidFill>
              </a:rPr>
              <a:t>ε</a:t>
            </a:r>
            <a:r>
              <a:rPr lang="en-US" sz="2600" dirty="0" smtClean="0">
                <a:solidFill>
                  <a:schemeClr val="tx1"/>
                </a:solidFill>
              </a:rPr>
              <a:t>(x)  by a factor of 1/</a:t>
            </a:r>
            <a:r>
              <a:rPr lang="en-US" sz="2600" dirty="0" err="1" smtClean="0">
                <a:solidFill>
                  <a:schemeClr val="tx1"/>
                </a:solidFill>
              </a:rPr>
              <a:t>nC</a:t>
            </a:r>
            <a:r>
              <a:rPr lang="en-US" sz="2600" dirty="0" smtClean="0">
                <a:solidFill>
                  <a:schemeClr val="tx1"/>
                </a:solidFill>
              </a:rPr>
              <a:t>.</a:t>
            </a:r>
          </a:p>
          <a:p>
            <a:pPr algn="l" rtl="0"/>
            <a:endParaRPr lang="en-US" sz="2600" dirty="0" smtClean="0">
              <a:solidFill>
                <a:schemeClr val="tx1"/>
              </a:solidFill>
            </a:endParaRPr>
          </a:p>
          <a:p>
            <a:pPr algn="l" rtl="0"/>
            <a:endParaRPr lang="en-US" sz="2600" dirty="0" smtClean="0">
              <a:solidFill>
                <a:schemeClr val="tx1"/>
              </a:solidFill>
            </a:endParaRPr>
          </a:p>
          <a:p>
            <a:pPr marL="514350" indent="-514350" algn="l" rtl="0"/>
            <a:endParaRPr lang="en-US" sz="2600" dirty="0" smtClean="0">
              <a:solidFill>
                <a:schemeClr val="tx1"/>
              </a:solidFill>
            </a:endParaRPr>
          </a:p>
          <a:p>
            <a:pPr marL="514350" indent="-514350" algn="l" rtl="0"/>
            <a:endParaRPr lang="en-US" sz="2600" dirty="0" smtClean="0">
              <a:solidFill>
                <a:schemeClr val="tx1"/>
              </a:solidFill>
            </a:endParaRPr>
          </a:p>
          <a:p>
            <a:pPr marL="514350" indent="-514350"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59</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81251"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מציין מיקום של מספר שקופית 5"/>
          <p:cNvSpPr>
            <a:spLocks noGrp="1"/>
          </p:cNvSpPr>
          <p:nvPr>
            <p:ph type="sldNum" sz="quarter" idx="12"/>
          </p:nvPr>
        </p:nvSpPr>
        <p:spPr>
          <a:xfrm>
            <a:off x="457200" y="6309320"/>
            <a:ext cx="370384" cy="412155"/>
          </a:xfrm>
        </p:spPr>
        <p:txBody>
          <a:bodyPr/>
          <a:lstStyle/>
          <a:p>
            <a:fld id="{E2E139F5-CEB9-4D9C-AF9A-1812DBF3C3B1}" type="slidenum">
              <a:rPr lang="he-IL" sz="1600" b="1" smtClean="0">
                <a:solidFill>
                  <a:schemeClr val="bg1"/>
                </a:solidFill>
              </a:rPr>
              <a:pPr/>
              <a:t>6</a:t>
            </a:fld>
            <a:endParaRPr lang="he-IL" sz="1600" b="1" dirty="0">
              <a:solidFill>
                <a:schemeClr val="bg1"/>
              </a:solidFill>
            </a:endParaRPr>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solidFill>
              </a:rPr>
              <a:t>Introduction</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67586"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Polynomial Algorithms - Problem</a:t>
            </a:r>
            <a:endParaRPr lang="en-US" sz="3200" b="1" dirty="0"/>
          </a:p>
        </p:txBody>
      </p:sp>
      <p:sp>
        <p:nvSpPr>
          <p:cNvPr id="18" name="מלבן 17"/>
          <p:cNvSpPr/>
          <p:nvPr/>
        </p:nvSpPr>
        <p:spPr>
          <a:xfrm>
            <a:off x="2267744" y="1268760"/>
            <a:ext cx="6408712"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scaling parameter is initially O(U)  or O(C)</a:t>
            </a:r>
          </a:p>
          <a:p>
            <a:pPr algn="l" rtl="0"/>
            <a:endParaRPr lang="en-US" sz="2600" dirty="0" smtClean="0">
              <a:solidFill>
                <a:schemeClr val="tx1"/>
              </a:solidFill>
            </a:endParaRPr>
          </a:p>
          <a:p>
            <a:pPr algn="l" rtl="0"/>
            <a:r>
              <a:rPr lang="en-US" sz="2600" dirty="0" smtClean="0">
                <a:solidFill>
                  <a:schemeClr val="tx1"/>
                </a:solidFill>
              </a:rPr>
              <a:t>● Each scaling phase halves this parameter</a:t>
            </a:r>
          </a:p>
          <a:p>
            <a:pPr algn="l" rtl="0"/>
            <a:endParaRPr lang="en-US" sz="2600" dirty="0" smtClean="0">
              <a:solidFill>
                <a:schemeClr val="tx1"/>
              </a:solidFill>
            </a:endParaRPr>
          </a:p>
          <a:p>
            <a:pPr algn="l" rtl="0"/>
            <a:r>
              <a:rPr lang="en-US" sz="2600" dirty="0" smtClean="0">
                <a:solidFill>
                  <a:schemeClr val="tx1"/>
                </a:solidFill>
              </a:rPr>
              <a:t>● Thus, we will need O(log U) or O(log C) scaling phases.</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82274"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82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Theorem 5. (weak </a:t>
            </a:r>
            <a:r>
              <a:rPr lang="en-US" sz="2600" b="1" dirty="0" err="1" smtClean="0">
                <a:solidFill>
                  <a:schemeClr val="tx1"/>
                </a:solidFill>
              </a:rPr>
              <a:t>polynomiality</a:t>
            </a:r>
            <a:r>
              <a:rPr lang="en-US" sz="2600" b="1" dirty="0" smtClean="0">
                <a:solidFill>
                  <a:schemeClr val="tx1"/>
                </a:solidFill>
              </a:rPr>
              <a:t>)</a:t>
            </a:r>
            <a:endParaRPr lang="en-US" sz="2600" dirty="0" smtClean="0">
              <a:solidFill>
                <a:schemeClr val="tx1"/>
              </a:solidFill>
            </a:endParaRPr>
          </a:p>
          <a:p>
            <a:pPr algn="l" rtl="0"/>
            <a:r>
              <a:rPr lang="en-US" sz="2600" dirty="0" smtClean="0">
                <a:solidFill>
                  <a:schemeClr val="tx1"/>
                </a:solidFill>
              </a:rPr>
              <a:t>If all arc costs are integer, the algorithm performs O(</a:t>
            </a:r>
            <a:r>
              <a:rPr lang="en-US" sz="2600" dirty="0" err="1" smtClean="0">
                <a:solidFill>
                  <a:schemeClr val="tx1"/>
                </a:solidFill>
              </a:rPr>
              <a:t>nmlog</a:t>
            </a:r>
            <a:r>
              <a:rPr lang="en-US" sz="2600" dirty="0" smtClean="0">
                <a:solidFill>
                  <a:schemeClr val="tx1"/>
                </a:solidFill>
              </a:rPr>
              <a:t>(</a:t>
            </a:r>
            <a:r>
              <a:rPr lang="en-US" sz="2600" dirty="0" err="1" smtClean="0">
                <a:solidFill>
                  <a:schemeClr val="tx1"/>
                </a:solidFill>
              </a:rPr>
              <a:t>nC</a:t>
            </a:r>
            <a:r>
              <a:rPr lang="en-US" sz="2600" dirty="0" smtClean="0">
                <a:solidFill>
                  <a:schemeClr val="tx1"/>
                </a:solidFill>
              </a:rPr>
              <a:t>)) iterations.</a:t>
            </a:r>
          </a:p>
          <a:p>
            <a:pPr algn="l" rtl="0"/>
            <a:r>
              <a:rPr lang="en-US" sz="2600" dirty="0" smtClean="0">
                <a:solidFill>
                  <a:schemeClr val="tx1"/>
                </a:solidFill>
              </a:rPr>
              <a:t>● </a:t>
            </a:r>
            <a:r>
              <a:rPr lang="en-US" sz="2600" b="1" dirty="0" smtClean="0">
                <a:solidFill>
                  <a:schemeClr val="tx1"/>
                </a:solidFill>
              </a:rPr>
              <a:t>Proof</a:t>
            </a:r>
          </a:p>
          <a:p>
            <a:pPr algn="l" rtl="0"/>
            <a:r>
              <a:rPr lang="en-US" sz="2600" dirty="0" smtClean="0">
                <a:solidFill>
                  <a:schemeClr val="tx1"/>
                </a:solidFill>
              </a:rPr>
              <a:t>Each m iterations of the algorithm, </a:t>
            </a:r>
            <a:r>
              <a:rPr lang="el-GR" sz="2600" dirty="0" smtClean="0">
                <a:solidFill>
                  <a:schemeClr val="tx1"/>
                </a:solidFill>
              </a:rPr>
              <a:t>ε</a:t>
            </a:r>
            <a:r>
              <a:rPr lang="en-US" sz="2600" dirty="0" smtClean="0">
                <a:solidFill>
                  <a:schemeClr val="tx1"/>
                </a:solidFill>
              </a:rPr>
              <a:t>(x) decreases by a factor of (at most) 1-1/n.</a:t>
            </a:r>
          </a:p>
          <a:p>
            <a:pPr algn="l" rtl="0"/>
            <a:r>
              <a:rPr lang="en-US" sz="2600" dirty="0" smtClean="0">
                <a:solidFill>
                  <a:schemeClr val="tx1"/>
                </a:solidFill>
              </a:rPr>
              <a:t>After </a:t>
            </a:r>
            <a:r>
              <a:rPr lang="en-US" sz="2600" dirty="0" err="1" smtClean="0">
                <a:solidFill>
                  <a:schemeClr val="tx1"/>
                </a:solidFill>
              </a:rPr>
              <a:t>mk</a:t>
            </a:r>
            <a:r>
              <a:rPr lang="en-US" sz="2600" dirty="0" smtClean="0">
                <a:solidFill>
                  <a:schemeClr val="tx1"/>
                </a:solidFill>
              </a:rPr>
              <a:t> iterations, </a:t>
            </a:r>
            <a:r>
              <a:rPr lang="el-GR" sz="2600" dirty="0" smtClean="0">
                <a:solidFill>
                  <a:schemeClr val="tx1"/>
                </a:solidFill>
              </a:rPr>
              <a:t>ε</a:t>
            </a:r>
            <a:r>
              <a:rPr lang="en-US" sz="2600" dirty="0" smtClean="0">
                <a:solidFill>
                  <a:schemeClr val="tx1"/>
                </a:solidFill>
              </a:rPr>
              <a:t>(x) decreases by a factor of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Setting k = </a:t>
            </a:r>
            <a:r>
              <a:rPr lang="en-US" sz="2600" dirty="0" err="1" smtClean="0">
                <a:solidFill>
                  <a:schemeClr val="tx1"/>
                </a:solidFill>
              </a:rPr>
              <a:t>nlog</a:t>
            </a:r>
            <a:r>
              <a:rPr lang="en-US" sz="2600" dirty="0" smtClean="0">
                <a:solidFill>
                  <a:schemeClr val="tx1"/>
                </a:solidFill>
              </a:rPr>
              <a:t>(</a:t>
            </a:r>
            <a:r>
              <a:rPr lang="en-US" sz="2600" dirty="0" err="1" smtClean="0">
                <a:solidFill>
                  <a:schemeClr val="tx1"/>
                </a:solidFill>
              </a:rPr>
              <a:t>nC</a:t>
            </a:r>
            <a:r>
              <a:rPr lang="en-US" sz="2600" dirty="0" smtClean="0">
                <a:solidFill>
                  <a:schemeClr val="tx1"/>
                </a:solidFill>
              </a:rPr>
              <a:t>) yields a factor of e</a:t>
            </a:r>
            <a:r>
              <a:rPr lang="en-US" sz="2600" baseline="30000" dirty="0" smtClean="0">
                <a:solidFill>
                  <a:schemeClr val="tx1"/>
                </a:solidFill>
              </a:rPr>
              <a:t>-log(</a:t>
            </a:r>
            <a:r>
              <a:rPr lang="en-US" sz="2600" baseline="30000" dirty="0" err="1" smtClean="0">
                <a:solidFill>
                  <a:schemeClr val="tx1"/>
                </a:solidFill>
              </a:rPr>
              <a:t>nC</a:t>
            </a:r>
            <a:r>
              <a:rPr lang="en-US" sz="2600" baseline="30000" dirty="0" smtClean="0">
                <a:solidFill>
                  <a:schemeClr val="tx1"/>
                </a:solidFill>
              </a:rPr>
              <a:t>)</a:t>
            </a:r>
            <a:r>
              <a:rPr lang="en-US" sz="2600" dirty="0" smtClean="0">
                <a:solidFill>
                  <a:schemeClr val="tx1"/>
                </a:solidFill>
              </a:rPr>
              <a:t> = 1/</a:t>
            </a:r>
            <a:r>
              <a:rPr lang="en-US" sz="2600" dirty="0" err="1" smtClean="0">
                <a:solidFill>
                  <a:schemeClr val="tx1"/>
                </a:solidFill>
              </a:rPr>
              <a:t>nC</a:t>
            </a:r>
            <a:r>
              <a:rPr lang="en-US" sz="2600" dirty="0" smtClean="0">
                <a:solidFill>
                  <a:schemeClr val="tx1"/>
                </a:solidFill>
              </a:rPr>
              <a:t>. We now showed that  O(</a:t>
            </a:r>
            <a:r>
              <a:rPr lang="en-US" sz="2600" dirty="0" err="1" smtClean="0">
                <a:solidFill>
                  <a:schemeClr val="tx1"/>
                </a:solidFill>
              </a:rPr>
              <a:t>mk</a:t>
            </a:r>
            <a:r>
              <a:rPr lang="en-US" sz="2600" dirty="0" smtClean="0">
                <a:solidFill>
                  <a:schemeClr val="tx1"/>
                </a:solidFill>
              </a:rPr>
              <a:t>) = O(</a:t>
            </a:r>
            <a:r>
              <a:rPr lang="en-US" sz="2600" dirty="0" err="1" smtClean="0">
                <a:solidFill>
                  <a:schemeClr val="tx1"/>
                </a:solidFill>
              </a:rPr>
              <a:t>mnlog</a:t>
            </a:r>
            <a:r>
              <a:rPr lang="en-US" sz="2600" dirty="0" smtClean="0">
                <a:solidFill>
                  <a:schemeClr val="tx1"/>
                </a:solidFill>
              </a:rPr>
              <a:t>(</a:t>
            </a:r>
            <a:r>
              <a:rPr lang="en-US" sz="2600" dirty="0" err="1" smtClean="0">
                <a:solidFill>
                  <a:schemeClr val="tx1"/>
                </a:solidFill>
              </a:rPr>
              <a:t>nC</a:t>
            </a:r>
            <a:r>
              <a:rPr lang="en-US" sz="2600" dirty="0" smtClean="0">
                <a:solidFill>
                  <a:schemeClr val="tx1"/>
                </a:solidFill>
              </a:rPr>
              <a:t>)) iterations are enough, as desired.</a:t>
            </a:r>
          </a:p>
          <a:p>
            <a:pPr algn="l" rtl="0"/>
            <a:endParaRPr lang="en-US" sz="2600" dirty="0" smtClean="0">
              <a:solidFill>
                <a:schemeClr val="tx1"/>
              </a:solidFill>
            </a:endParaRPr>
          </a:p>
          <a:p>
            <a:pPr marL="514350" indent="-514350" algn="l" rtl="0"/>
            <a:endParaRPr lang="en-US" sz="2600" dirty="0" smtClean="0">
              <a:solidFill>
                <a:schemeClr val="tx1"/>
              </a:solidFill>
            </a:endParaRPr>
          </a:p>
          <a:p>
            <a:pPr marL="514350" indent="-514350" algn="l" rtl="0"/>
            <a:endParaRPr lang="en-US" sz="2600" dirty="0" smtClean="0">
              <a:solidFill>
                <a:schemeClr val="tx1"/>
              </a:solidFill>
            </a:endParaRPr>
          </a:p>
          <a:p>
            <a:pPr marL="514350" indent="-514350"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60</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82275" name="משוואה" r:id="rId6" imgW="114120" imgH="215640" progId="Equation.3">
              <p:embed/>
            </p:oleObj>
          </a:graphicData>
        </a:graphic>
      </p:graphicFrame>
      <p:graphicFrame>
        <p:nvGraphicFramePr>
          <p:cNvPr id="21" name="אובייקט 20"/>
          <p:cNvGraphicFramePr>
            <a:graphicFrameLocks noChangeAspect="1"/>
          </p:cNvGraphicFramePr>
          <p:nvPr/>
        </p:nvGraphicFramePr>
        <p:xfrm>
          <a:off x="3275856" y="4365104"/>
          <a:ext cx="4431977" cy="648072"/>
        </p:xfrm>
        <a:graphic>
          <a:graphicData uri="http://schemas.openxmlformats.org/presentationml/2006/ole">
            <p:oleObj spid="_x0000_s182276" name="משוואה" r:id="rId7" imgW="2692080" imgH="393480" progId="Equation.3">
              <p:embed/>
            </p:oleObj>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8432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We now show the following fact:</a:t>
            </a:r>
          </a:p>
          <a:p>
            <a:pPr algn="l" rtl="0"/>
            <a:r>
              <a:rPr lang="en-US" sz="2600" dirty="0" smtClean="0">
                <a:solidFill>
                  <a:schemeClr val="tx1"/>
                </a:solidFill>
              </a:rPr>
              <a:t>If |</a:t>
            </a:r>
            <a:r>
              <a:rPr lang="en-US" sz="2600" dirty="0" err="1" smtClean="0">
                <a:solidFill>
                  <a:schemeClr val="tx1"/>
                </a:solidFill>
              </a:rPr>
              <a:t>c</a:t>
            </a:r>
            <a:r>
              <a:rPr lang="en-US" sz="2600" baseline="-25000" dirty="0" err="1" smtClean="0">
                <a:solidFill>
                  <a:schemeClr val="tx1"/>
                </a:solidFill>
              </a:rPr>
              <a:t>kl</a:t>
            </a:r>
            <a:r>
              <a:rPr lang="el-GR" sz="2600" baseline="30000" dirty="0" smtClean="0">
                <a:solidFill>
                  <a:schemeClr val="tx1"/>
                </a:solidFill>
              </a:rPr>
              <a:t>π</a:t>
            </a:r>
            <a:r>
              <a:rPr lang="en-US" sz="2600" dirty="0" smtClean="0">
                <a:solidFill>
                  <a:schemeClr val="tx1"/>
                </a:solidFill>
              </a:rPr>
              <a:t>| is significantly greater than the current value of </a:t>
            </a:r>
            <a:r>
              <a:rPr lang="el-GR" sz="2600" dirty="0" smtClean="0">
                <a:solidFill>
                  <a:schemeClr val="tx1"/>
                </a:solidFill>
              </a:rPr>
              <a:t>ε</a:t>
            </a:r>
            <a:r>
              <a:rPr lang="en-US" sz="2600" dirty="0" smtClean="0">
                <a:solidFill>
                  <a:schemeClr val="tx1"/>
                </a:solidFill>
              </a:rPr>
              <a:t>(x), the flow on arc  (</a:t>
            </a:r>
            <a:r>
              <a:rPr lang="en-US" sz="2600" dirty="0" err="1" smtClean="0">
                <a:solidFill>
                  <a:schemeClr val="tx1"/>
                </a:solidFill>
              </a:rPr>
              <a:t>k,l</a:t>
            </a:r>
            <a:r>
              <a:rPr lang="en-US" sz="2600" dirty="0" smtClean="0">
                <a:solidFill>
                  <a:schemeClr val="tx1"/>
                </a:solidFill>
              </a:rPr>
              <a:t>) in all optimal solutions is the same as the current flow. We call (</a:t>
            </a:r>
            <a:r>
              <a:rPr lang="en-US" sz="2600" dirty="0" err="1" smtClean="0">
                <a:solidFill>
                  <a:schemeClr val="tx1"/>
                </a:solidFill>
              </a:rPr>
              <a:t>k,l</a:t>
            </a:r>
            <a:r>
              <a:rPr lang="en-US" sz="2600" dirty="0" smtClean="0">
                <a:solidFill>
                  <a:schemeClr val="tx1"/>
                </a:solidFill>
              </a:rPr>
              <a:t>) “fixed” in this case.</a:t>
            </a:r>
          </a:p>
          <a:p>
            <a:pPr marL="514350" indent="-514350" algn="l" rtl="0"/>
            <a:endParaRPr lang="en-US" sz="2600" dirty="0" smtClean="0">
              <a:solidFill>
                <a:schemeClr val="tx1"/>
              </a:solidFill>
            </a:endParaRPr>
          </a:p>
          <a:p>
            <a:pPr marL="514350" indent="-514350" algn="l" rtl="0"/>
            <a:r>
              <a:rPr lang="en-US" sz="2600" dirty="0" smtClean="0">
                <a:solidFill>
                  <a:schemeClr val="tx1"/>
                </a:solidFill>
              </a:rPr>
              <a:t>● Next, We show that every O(</a:t>
            </a:r>
            <a:r>
              <a:rPr lang="en-US" sz="2600" dirty="0" err="1" smtClean="0">
                <a:solidFill>
                  <a:schemeClr val="tx1"/>
                </a:solidFill>
              </a:rPr>
              <a:t>nmlogn</a:t>
            </a:r>
            <a:r>
              <a:rPr lang="en-US" sz="2600" dirty="0" smtClean="0">
                <a:solidFill>
                  <a:schemeClr val="tx1"/>
                </a:solidFill>
              </a:rPr>
              <a:t>) iterations, </a:t>
            </a:r>
          </a:p>
          <a:p>
            <a:pPr marL="514350" indent="-514350" algn="l" rtl="0"/>
            <a:r>
              <a:rPr lang="en-US" sz="2600" dirty="0" smtClean="0">
                <a:solidFill>
                  <a:schemeClr val="tx1"/>
                </a:solidFill>
              </a:rPr>
              <a:t>one of the arcs is fixed. As a result, after O(nm</a:t>
            </a:r>
            <a:r>
              <a:rPr lang="en-US" sz="2600" baseline="30000" dirty="0" smtClean="0">
                <a:solidFill>
                  <a:schemeClr val="tx1"/>
                </a:solidFill>
              </a:rPr>
              <a:t>2</a:t>
            </a:r>
            <a:r>
              <a:rPr lang="en-US" sz="2600" dirty="0" smtClean="0">
                <a:solidFill>
                  <a:schemeClr val="tx1"/>
                </a:solidFill>
              </a:rPr>
              <a:t>logn) </a:t>
            </a:r>
          </a:p>
          <a:p>
            <a:pPr marL="514350" indent="-514350" algn="l" rtl="0"/>
            <a:r>
              <a:rPr lang="en-US" sz="2600" dirty="0" smtClean="0">
                <a:solidFill>
                  <a:schemeClr val="tx1"/>
                </a:solidFill>
              </a:rPr>
              <a:t>Iterations all the arcs are fixed and the algorithm </a:t>
            </a:r>
          </a:p>
          <a:p>
            <a:pPr marL="514350" indent="-514350" algn="l" rtl="0"/>
            <a:r>
              <a:rPr lang="en-US" sz="2600" dirty="0" smtClean="0">
                <a:solidFill>
                  <a:schemeClr val="tx1"/>
                </a:solidFill>
              </a:rPr>
              <a:t>terminates.</a:t>
            </a:r>
          </a:p>
          <a:p>
            <a:pPr marL="514350" indent="-514350" algn="l" rtl="0"/>
            <a:endParaRPr lang="en-US" sz="2600" dirty="0" smtClean="0">
              <a:solidFill>
                <a:schemeClr val="tx1"/>
              </a:solidFill>
            </a:endParaRPr>
          </a:p>
          <a:p>
            <a:pPr marL="514350" indent="-514350" algn="l" rtl="0"/>
            <a:endParaRPr lang="en-US" sz="2600" dirty="0" smtClean="0">
              <a:solidFill>
                <a:schemeClr val="tx1"/>
              </a:solidFill>
            </a:endParaRPr>
          </a:p>
          <a:p>
            <a:pPr marL="514350" indent="-514350"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61</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84323"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85346"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Definition.</a:t>
            </a:r>
            <a:endParaRPr lang="en-US" sz="2600" dirty="0" smtClean="0">
              <a:solidFill>
                <a:schemeClr val="tx1"/>
              </a:solidFill>
            </a:endParaRPr>
          </a:p>
          <a:p>
            <a:pPr algn="l" rtl="0"/>
            <a:r>
              <a:rPr lang="en-US" sz="2600" dirty="0" smtClean="0">
                <a:solidFill>
                  <a:schemeClr val="tx1"/>
                </a:solidFill>
              </a:rPr>
              <a:t>An arc is said to be </a:t>
            </a:r>
            <a:r>
              <a:rPr lang="el-GR" sz="2600" b="1" dirty="0" smtClean="0">
                <a:solidFill>
                  <a:schemeClr val="tx1"/>
                </a:solidFill>
              </a:rPr>
              <a:t>ε</a:t>
            </a:r>
            <a:r>
              <a:rPr lang="en-US" sz="2600" b="1" dirty="0" smtClean="0">
                <a:solidFill>
                  <a:schemeClr val="tx1"/>
                </a:solidFill>
              </a:rPr>
              <a:t>-fixed</a:t>
            </a:r>
            <a:r>
              <a:rPr lang="en-US" sz="2600" dirty="0" smtClean="0">
                <a:solidFill>
                  <a:schemeClr val="tx1"/>
                </a:solidFill>
              </a:rPr>
              <a:t> if the flow on this arc is the same for all </a:t>
            </a:r>
            <a:r>
              <a:rPr lang="el-GR" sz="2600" dirty="0" smtClean="0">
                <a:solidFill>
                  <a:schemeClr val="tx1"/>
                </a:solidFill>
              </a:rPr>
              <a:t>ε</a:t>
            </a:r>
            <a:r>
              <a:rPr lang="en-US" sz="2600" dirty="0" smtClean="0">
                <a:solidFill>
                  <a:schemeClr val="tx1"/>
                </a:solidFill>
              </a:rPr>
              <a:t>’-optimal flows with </a:t>
            </a:r>
            <a:r>
              <a:rPr lang="el-GR" sz="2600" dirty="0" smtClean="0">
                <a:solidFill>
                  <a:schemeClr val="tx1"/>
                </a:solidFill>
              </a:rPr>
              <a:t>ε</a:t>
            </a:r>
            <a:r>
              <a:rPr lang="en-US" sz="2600" dirty="0" smtClean="0">
                <a:solidFill>
                  <a:schemeClr val="tx1"/>
                </a:solidFill>
              </a:rPr>
              <a:t>’</a:t>
            </a:r>
            <a:r>
              <a:rPr lang="el-GR" sz="2600" dirty="0" smtClean="0">
                <a:solidFill>
                  <a:schemeClr val="tx1"/>
                </a:solidFill>
              </a:rPr>
              <a:t> ≤</a:t>
            </a:r>
            <a:r>
              <a:rPr lang="en-US" sz="2600" dirty="0" smtClean="0">
                <a:solidFill>
                  <a:schemeClr val="tx1"/>
                </a:solidFill>
              </a:rPr>
              <a:t> </a:t>
            </a:r>
            <a:r>
              <a:rPr lang="el-GR" sz="2600" dirty="0" smtClean="0">
                <a:solidFill>
                  <a:schemeClr val="tx1"/>
                </a:solidFill>
              </a:rPr>
              <a:t>ε</a:t>
            </a:r>
            <a:r>
              <a:rPr lang="en-US" sz="2600" dirty="0" smtClean="0">
                <a:solidFill>
                  <a:schemeClr val="tx1"/>
                </a:solidFill>
              </a:rPr>
              <a:t>.</a:t>
            </a:r>
          </a:p>
          <a:p>
            <a:pPr algn="l" rtl="0"/>
            <a:endParaRPr lang="en-US" sz="2600" dirty="0" smtClean="0">
              <a:solidFill>
                <a:schemeClr val="tx1"/>
              </a:solidFill>
            </a:endParaRPr>
          </a:p>
          <a:p>
            <a:pPr algn="l" rtl="0"/>
            <a:r>
              <a:rPr lang="en-US" sz="2600" dirty="0" smtClean="0">
                <a:solidFill>
                  <a:schemeClr val="tx1"/>
                </a:solidFill>
              </a:rPr>
              <a:t>● </a:t>
            </a:r>
            <a:r>
              <a:rPr lang="en-US" sz="2600" b="1" dirty="0" smtClean="0">
                <a:solidFill>
                  <a:schemeClr val="tx1"/>
                </a:solidFill>
              </a:rPr>
              <a:t>Lemma 6.</a:t>
            </a:r>
          </a:p>
          <a:p>
            <a:pPr algn="l" rtl="0"/>
            <a:r>
              <a:rPr lang="en-US" sz="2600" dirty="0" smtClean="0">
                <a:solidFill>
                  <a:schemeClr val="tx1"/>
                </a:solidFill>
              </a:rPr>
              <a:t>Let x be an </a:t>
            </a:r>
            <a:r>
              <a:rPr lang="el-GR" sz="2600" dirty="0" smtClean="0">
                <a:solidFill>
                  <a:schemeClr val="tx1"/>
                </a:solidFill>
              </a:rPr>
              <a:t>ε</a:t>
            </a:r>
            <a:r>
              <a:rPr lang="en-US" sz="2600" dirty="0" smtClean="0">
                <a:solidFill>
                  <a:schemeClr val="tx1"/>
                </a:solidFill>
              </a:rPr>
              <a:t>(x)-optimal flow with respect to node potentials </a:t>
            </a:r>
            <a:r>
              <a:rPr lang="el-GR" sz="2600" dirty="0" smtClean="0">
                <a:solidFill>
                  <a:schemeClr val="tx1"/>
                </a:solidFill>
              </a:rPr>
              <a:t>π</a:t>
            </a:r>
            <a:r>
              <a:rPr lang="en-US" sz="2600" dirty="0" smtClean="0">
                <a:solidFill>
                  <a:schemeClr val="tx1"/>
                </a:solidFill>
              </a:rPr>
              <a:t>.</a:t>
            </a:r>
          </a:p>
          <a:p>
            <a:pPr algn="l" rtl="0"/>
            <a:r>
              <a:rPr lang="en-US" sz="2600" dirty="0" smtClean="0">
                <a:solidFill>
                  <a:schemeClr val="tx1"/>
                </a:solidFill>
              </a:rPr>
              <a:t>If for some arc (</a:t>
            </a:r>
            <a:r>
              <a:rPr lang="en-US" sz="2600" dirty="0" err="1" smtClean="0">
                <a:solidFill>
                  <a:schemeClr val="tx1"/>
                </a:solidFill>
              </a:rPr>
              <a:t>k,l</a:t>
            </a:r>
            <a:r>
              <a:rPr lang="en-US" sz="2600" dirty="0" smtClean="0">
                <a:solidFill>
                  <a:schemeClr val="tx1"/>
                </a:solidFill>
              </a:rPr>
              <a:t>): </a:t>
            </a:r>
          </a:p>
          <a:p>
            <a:pPr algn="ctr" rtl="0"/>
            <a:r>
              <a:rPr lang="en-US" sz="2600" dirty="0" smtClean="0">
                <a:solidFill>
                  <a:schemeClr val="tx1"/>
                </a:solidFill>
              </a:rPr>
              <a:t>|</a:t>
            </a:r>
            <a:r>
              <a:rPr lang="en-US" sz="2600" dirty="0" err="1" smtClean="0">
                <a:solidFill>
                  <a:schemeClr val="tx1"/>
                </a:solidFill>
              </a:rPr>
              <a:t>c</a:t>
            </a:r>
            <a:r>
              <a:rPr lang="en-US" sz="2600" baseline="-25000" dirty="0" err="1" smtClean="0">
                <a:solidFill>
                  <a:schemeClr val="tx1"/>
                </a:solidFill>
              </a:rPr>
              <a:t>kl</a:t>
            </a:r>
            <a:r>
              <a:rPr lang="el-GR" sz="2600" baseline="30000" dirty="0" smtClean="0">
                <a:solidFill>
                  <a:schemeClr val="tx1"/>
                </a:solidFill>
              </a:rPr>
              <a:t>π</a:t>
            </a:r>
            <a:r>
              <a:rPr lang="en-US" sz="2600" dirty="0" smtClean="0">
                <a:solidFill>
                  <a:schemeClr val="tx1"/>
                </a:solidFill>
              </a:rPr>
              <a:t>| ≥ 2n</a:t>
            </a:r>
            <a:r>
              <a:rPr lang="el-GR" sz="2600" dirty="0" smtClean="0">
                <a:solidFill>
                  <a:schemeClr val="tx1"/>
                </a:solidFill>
              </a:rPr>
              <a:t>ε</a:t>
            </a:r>
            <a:r>
              <a:rPr lang="en-US" sz="2600" dirty="0" smtClean="0">
                <a:solidFill>
                  <a:schemeClr val="tx1"/>
                </a:solidFill>
              </a:rPr>
              <a:t>(x) </a:t>
            </a:r>
          </a:p>
          <a:p>
            <a:pPr algn="just" rtl="0"/>
            <a:r>
              <a:rPr lang="en-US" sz="2600" dirty="0" smtClean="0">
                <a:solidFill>
                  <a:schemeClr val="tx1"/>
                </a:solidFill>
              </a:rPr>
              <a:t>Then (</a:t>
            </a:r>
            <a:r>
              <a:rPr lang="en-US" sz="2600" dirty="0" err="1" smtClean="0">
                <a:solidFill>
                  <a:schemeClr val="tx1"/>
                </a:solidFill>
              </a:rPr>
              <a:t>k,l</a:t>
            </a:r>
            <a:r>
              <a:rPr lang="en-US" sz="2600" dirty="0" smtClean="0">
                <a:solidFill>
                  <a:schemeClr val="tx1"/>
                </a:solidFill>
              </a:rPr>
              <a:t>) is an </a:t>
            </a:r>
            <a:r>
              <a:rPr lang="el-GR" sz="2600" dirty="0" smtClean="0">
                <a:solidFill>
                  <a:schemeClr val="tx1"/>
                </a:solidFill>
              </a:rPr>
              <a:t>ε</a:t>
            </a:r>
            <a:r>
              <a:rPr lang="en-US" sz="2600" dirty="0" smtClean="0">
                <a:solidFill>
                  <a:schemeClr val="tx1"/>
                </a:solidFill>
              </a:rPr>
              <a:t>(x)-fixed arc.</a:t>
            </a:r>
          </a:p>
          <a:p>
            <a:pPr algn="l" rtl="0"/>
            <a:endParaRPr lang="en-US" sz="2600" dirty="0" smtClean="0">
              <a:solidFill>
                <a:schemeClr val="tx1"/>
              </a:solidFill>
            </a:endParaRPr>
          </a:p>
          <a:p>
            <a:pPr marL="514350" indent="-514350" algn="l" rtl="0"/>
            <a:endParaRPr lang="en-US" sz="2600" dirty="0" smtClean="0">
              <a:solidFill>
                <a:schemeClr val="tx1"/>
              </a:solidFill>
            </a:endParaRPr>
          </a:p>
          <a:p>
            <a:pPr marL="514350" indent="-514350"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62</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85347"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86370"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Proof of Lemma 6.</a:t>
            </a:r>
            <a:endParaRPr lang="en-US" sz="2600" dirty="0" smtClean="0">
              <a:solidFill>
                <a:schemeClr val="tx1"/>
              </a:solidFill>
            </a:endParaRPr>
          </a:p>
          <a:p>
            <a:pPr algn="l" rtl="0"/>
            <a:r>
              <a:rPr lang="en-US" sz="2600" dirty="0" smtClean="0">
                <a:solidFill>
                  <a:schemeClr val="tx1"/>
                </a:solidFill>
              </a:rPr>
              <a:t>We prove the lemma for positive </a:t>
            </a:r>
            <a:r>
              <a:rPr lang="en-US" sz="2600" dirty="0" err="1" smtClean="0">
                <a:solidFill>
                  <a:schemeClr val="tx1"/>
                </a:solidFill>
              </a:rPr>
              <a:t>c</a:t>
            </a:r>
            <a:r>
              <a:rPr lang="en-US" sz="2600" baseline="-25000" dirty="0" err="1" smtClean="0">
                <a:solidFill>
                  <a:schemeClr val="tx1"/>
                </a:solidFill>
              </a:rPr>
              <a:t>kl</a:t>
            </a:r>
            <a:r>
              <a:rPr lang="el-GR" sz="2600" baseline="30000" dirty="0" smtClean="0">
                <a:solidFill>
                  <a:schemeClr val="tx1"/>
                </a:solidFill>
              </a:rPr>
              <a:t>π</a:t>
            </a:r>
            <a:r>
              <a:rPr lang="en-US" sz="2600" dirty="0" smtClean="0">
                <a:solidFill>
                  <a:schemeClr val="tx1"/>
                </a:solidFill>
              </a:rPr>
              <a:t>.</a:t>
            </a:r>
          </a:p>
          <a:p>
            <a:pPr algn="l" rtl="0"/>
            <a:r>
              <a:rPr lang="en-US" sz="2600" dirty="0" smtClean="0">
                <a:solidFill>
                  <a:schemeClr val="tx1"/>
                </a:solidFill>
              </a:rPr>
              <a:t>The negative case is similar.</a:t>
            </a:r>
          </a:p>
          <a:p>
            <a:pPr algn="l" rtl="0"/>
            <a:endParaRPr lang="en-US" sz="2600" dirty="0" smtClean="0">
              <a:solidFill>
                <a:schemeClr val="tx1"/>
              </a:solidFill>
            </a:endParaRPr>
          </a:p>
          <a:p>
            <a:pPr algn="l" rtl="0"/>
            <a:r>
              <a:rPr lang="en-US" sz="2600" dirty="0" smtClean="0">
                <a:solidFill>
                  <a:schemeClr val="tx1"/>
                </a:solidFill>
              </a:rPr>
              <a:t>By the </a:t>
            </a:r>
            <a:r>
              <a:rPr lang="el-GR" sz="2600" dirty="0" smtClean="0">
                <a:solidFill>
                  <a:schemeClr val="tx1"/>
                </a:solidFill>
              </a:rPr>
              <a:t>ε</a:t>
            </a:r>
            <a:r>
              <a:rPr lang="en-US" sz="2600" dirty="0" smtClean="0">
                <a:solidFill>
                  <a:schemeClr val="tx1"/>
                </a:solidFill>
              </a:rPr>
              <a:t>-optimality conditions, </a:t>
            </a:r>
            <a:r>
              <a:rPr lang="en-US" sz="2600" dirty="0" err="1" smtClean="0">
                <a:solidFill>
                  <a:schemeClr val="tx1"/>
                </a:solidFill>
              </a:rPr>
              <a:t>x</a:t>
            </a:r>
            <a:r>
              <a:rPr lang="en-US" sz="2600" baseline="-25000" dirty="0" err="1" smtClean="0">
                <a:solidFill>
                  <a:schemeClr val="tx1"/>
                </a:solidFill>
              </a:rPr>
              <a:t>kl</a:t>
            </a:r>
            <a:r>
              <a:rPr lang="en-US" sz="2600" dirty="0" smtClean="0">
                <a:solidFill>
                  <a:schemeClr val="tx1"/>
                </a:solidFill>
              </a:rPr>
              <a:t> = 0.</a:t>
            </a:r>
          </a:p>
          <a:p>
            <a:pPr algn="l" rtl="0"/>
            <a:r>
              <a:rPr lang="en-US" sz="2600" dirty="0" smtClean="0">
                <a:solidFill>
                  <a:schemeClr val="tx1"/>
                </a:solidFill>
              </a:rPr>
              <a:t>Suppose that some </a:t>
            </a:r>
            <a:r>
              <a:rPr lang="el-GR" sz="2600" dirty="0" smtClean="0">
                <a:solidFill>
                  <a:schemeClr val="tx1"/>
                </a:solidFill>
              </a:rPr>
              <a:t>ε</a:t>
            </a:r>
            <a:r>
              <a:rPr lang="en-US" sz="2600" dirty="0" smtClean="0">
                <a:solidFill>
                  <a:schemeClr val="tx1"/>
                </a:solidFill>
              </a:rPr>
              <a:t>(x’)-optimal flow x’, </a:t>
            </a:r>
          </a:p>
          <a:p>
            <a:pPr algn="l" rtl="0"/>
            <a:r>
              <a:rPr lang="en-US" sz="2600" dirty="0" smtClean="0">
                <a:solidFill>
                  <a:schemeClr val="tx1"/>
                </a:solidFill>
              </a:rPr>
              <a:t>with </a:t>
            </a:r>
            <a:r>
              <a:rPr lang="el-GR" sz="2600" dirty="0" smtClean="0">
                <a:solidFill>
                  <a:schemeClr val="tx1"/>
                </a:solidFill>
              </a:rPr>
              <a:t>ε</a:t>
            </a:r>
            <a:r>
              <a:rPr lang="en-US" sz="2600" dirty="0" smtClean="0">
                <a:solidFill>
                  <a:schemeClr val="tx1"/>
                </a:solidFill>
              </a:rPr>
              <a:t>(x’)≤</a:t>
            </a:r>
            <a:r>
              <a:rPr lang="el-GR" sz="2600" dirty="0" smtClean="0">
                <a:solidFill>
                  <a:schemeClr val="tx1"/>
                </a:solidFill>
              </a:rPr>
              <a:t> ε</a:t>
            </a:r>
            <a:r>
              <a:rPr lang="en-US" sz="2600" dirty="0" smtClean="0">
                <a:solidFill>
                  <a:schemeClr val="tx1"/>
                </a:solidFill>
              </a:rPr>
              <a:t>(x), satisfies </a:t>
            </a:r>
            <a:r>
              <a:rPr lang="en-US" sz="2600" dirty="0" err="1" smtClean="0">
                <a:solidFill>
                  <a:schemeClr val="tx1"/>
                </a:solidFill>
              </a:rPr>
              <a:t>x</a:t>
            </a:r>
            <a:r>
              <a:rPr lang="en-US" sz="2600" baseline="-25000" dirty="0" err="1" smtClean="0">
                <a:solidFill>
                  <a:schemeClr val="tx1"/>
                </a:solidFill>
              </a:rPr>
              <a:t>kl</a:t>
            </a:r>
            <a:r>
              <a:rPr lang="en-US" sz="2600" dirty="0" smtClean="0">
                <a:solidFill>
                  <a:schemeClr val="tx1"/>
                </a:solidFill>
              </a:rPr>
              <a:t>‘ &gt; 0.</a:t>
            </a:r>
          </a:p>
          <a:p>
            <a:pPr algn="l" rtl="0"/>
            <a:r>
              <a:rPr lang="en-US" sz="2600" dirty="0" smtClean="0">
                <a:solidFill>
                  <a:schemeClr val="tx1"/>
                </a:solidFill>
              </a:rPr>
              <a:t>Since x and x’ are feasible flows, x’-x is a circulation, and can be expressed as the flow along at most m augmenting cycles in G(x). </a:t>
            </a:r>
          </a:p>
          <a:p>
            <a:pPr algn="l" rtl="0"/>
            <a:r>
              <a:rPr lang="en-US" sz="2600" dirty="0" smtClean="0">
                <a:solidFill>
                  <a:schemeClr val="tx1"/>
                </a:solidFill>
              </a:rPr>
              <a:t>We will not prove this fact here.</a:t>
            </a:r>
          </a:p>
          <a:p>
            <a:pPr algn="l" rtl="0"/>
            <a:r>
              <a:rPr lang="en-US" sz="2600" dirty="0" smtClean="0">
                <a:solidFill>
                  <a:schemeClr val="tx1"/>
                </a:solidFill>
              </a:rPr>
              <a:t> </a:t>
            </a:r>
          </a:p>
          <a:p>
            <a:pPr marL="514350" indent="-514350" algn="l" rtl="0"/>
            <a:endParaRPr lang="en-US" sz="2600" dirty="0" smtClean="0">
              <a:solidFill>
                <a:schemeClr val="tx1"/>
              </a:solidFill>
            </a:endParaRPr>
          </a:p>
          <a:p>
            <a:pPr marL="514350" indent="-514350"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63</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86371"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87394"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Proof of Lemma 6.</a:t>
            </a:r>
            <a:endParaRPr lang="en-US" sz="2600" dirty="0" smtClean="0">
              <a:solidFill>
                <a:schemeClr val="tx1"/>
              </a:solidFill>
            </a:endParaRPr>
          </a:p>
          <a:p>
            <a:pPr algn="l" rtl="0"/>
            <a:r>
              <a:rPr lang="en-US" sz="2600" dirty="0" smtClean="0">
                <a:solidFill>
                  <a:schemeClr val="tx1"/>
                </a:solidFill>
              </a:rPr>
              <a:t>Since </a:t>
            </a:r>
            <a:r>
              <a:rPr lang="en-US" sz="2600" dirty="0" err="1" smtClean="0">
                <a:solidFill>
                  <a:schemeClr val="tx1"/>
                </a:solidFill>
              </a:rPr>
              <a:t>x</a:t>
            </a:r>
            <a:r>
              <a:rPr lang="en-US" sz="2600" baseline="-25000" dirty="0" err="1" smtClean="0">
                <a:solidFill>
                  <a:schemeClr val="tx1"/>
                </a:solidFill>
              </a:rPr>
              <a:t>kl</a:t>
            </a:r>
            <a:r>
              <a:rPr lang="en-US" sz="2600" dirty="0" smtClean="0">
                <a:solidFill>
                  <a:schemeClr val="tx1"/>
                </a:solidFill>
              </a:rPr>
              <a:t>’ – </a:t>
            </a:r>
            <a:r>
              <a:rPr lang="en-US" sz="2600" dirty="0" err="1" smtClean="0">
                <a:solidFill>
                  <a:schemeClr val="tx1"/>
                </a:solidFill>
              </a:rPr>
              <a:t>x</a:t>
            </a:r>
            <a:r>
              <a:rPr lang="en-US" sz="2600" baseline="-25000" dirty="0" err="1" smtClean="0">
                <a:solidFill>
                  <a:schemeClr val="tx1"/>
                </a:solidFill>
              </a:rPr>
              <a:t>kl</a:t>
            </a:r>
            <a:r>
              <a:rPr lang="en-US" sz="2600" dirty="0" smtClean="0">
                <a:solidFill>
                  <a:schemeClr val="tx1"/>
                </a:solidFill>
              </a:rPr>
              <a:t> &gt; 0,</a:t>
            </a:r>
          </a:p>
          <a:p>
            <a:pPr algn="l" rtl="0"/>
            <a:r>
              <a:rPr lang="en-US" sz="2600" dirty="0" smtClean="0">
                <a:solidFill>
                  <a:schemeClr val="tx1"/>
                </a:solidFill>
              </a:rPr>
              <a:t> one of these augmenting cycles, say W, must contain (</a:t>
            </a:r>
            <a:r>
              <a:rPr lang="en-US" sz="2600" dirty="0" err="1" smtClean="0">
                <a:solidFill>
                  <a:schemeClr val="tx1"/>
                </a:solidFill>
              </a:rPr>
              <a:t>k,l</a:t>
            </a:r>
            <a:r>
              <a:rPr lang="en-US" sz="2600" dirty="0" smtClean="0">
                <a:solidFill>
                  <a:schemeClr val="tx1"/>
                </a:solidFill>
              </a:rPr>
              <a:t>) as a forward arc.</a:t>
            </a:r>
          </a:p>
          <a:p>
            <a:pPr algn="l" rtl="0"/>
            <a:r>
              <a:rPr lang="en-US" sz="2600" dirty="0" smtClean="0">
                <a:solidFill>
                  <a:schemeClr val="tx1"/>
                </a:solidFill>
              </a:rPr>
              <a:t>Every arc of W is in G(x), and satisfies: </a:t>
            </a:r>
            <a:r>
              <a:rPr lang="en-US" sz="2600" dirty="0" err="1" smtClean="0">
                <a:solidFill>
                  <a:schemeClr val="tx1"/>
                </a:solidFill>
              </a:rPr>
              <a:t>c</a:t>
            </a:r>
            <a:r>
              <a:rPr lang="en-US" sz="2600" baseline="-25000" dirty="0" err="1" smtClean="0">
                <a:solidFill>
                  <a:schemeClr val="tx1"/>
                </a:solidFill>
              </a:rPr>
              <a:t>ij</a:t>
            </a:r>
            <a:r>
              <a:rPr lang="el-GR" sz="2600" baseline="30000" dirty="0" smtClean="0">
                <a:solidFill>
                  <a:schemeClr val="tx1"/>
                </a:solidFill>
              </a:rPr>
              <a:t>π</a:t>
            </a:r>
            <a:r>
              <a:rPr lang="en-US" sz="2600" dirty="0" smtClean="0">
                <a:solidFill>
                  <a:schemeClr val="tx1"/>
                </a:solidFill>
              </a:rPr>
              <a:t> ≥ - </a:t>
            </a:r>
            <a:r>
              <a:rPr lang="el-GR" sz="2600" dirty="0" smtClean="0">
                <a:solidFill>
                  <a:schemeClr val="tx1"/>
                </a:solidFill>
              </a:rPr>
              <a:t>ε</a:t>
            </a:r>
            <a:r>
              <a:rPr lang="en-US" sz="2600" dirty="0" smtClean="0">
                <a:solidFill>
                  <a:schemeClr val="tx1"/>
                </a:solidFill>
              </a:rPr>
              <a:t>(x).</a:t>
            </a:r>
          </a:p>
          <a:p>
            <a:pPr algn="l" rtl="0"/>
            <a:r>
              <a:rPr lang="en-US" sz="2600" dirty="0" smtClean="0">
                <a:solidFill>
                  <a:schemeClr val="tx1"/>
                </a:solidFill>
              </a:rPr>
              <a:t>Consequently, the mean-cost of W is at least:</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Consider the cycle </a:t>
            </a:r>
            <a:r>
              <a:rPr lang="en-US" sz="2600" dirty="0" err="1" smtClean="0">
                <a:solidFill>
                  <a:schemeClr val="tx1"/>
                </a:solidFill>
              </a:rPr>
              <a:t>W</a:t>
            </a:r>
            <a:r>
              <a:rPr lang="en-US" sz="2600" baseline="30000" dirty="0" err="1" smtClean="0">
                <a:solidFill>
                  <a:schemeClr val="tx1"/>
                </a:solidFill>
              </a:rPr>
              <a:t>r</a:t>
            </a:r>
            <a:r>
              <a:rPr lang="en-US" sz="2600" dirty="0" smtClean="0">
                <a:solidFill>
                  <a:schemeClr val="tx1"/>
                </a:solidFill>
              </a:rPr>
              <a:t> of the reversed arcs of W.</a:t>
            </a:r>
          </a:p>
          <a:p>
            <a:pPr algn="l" rtl="0"/>
            <a:r>
              <a:rPr lang="en-US" sz="2600" dirty="0" smtClean="0">
                <a:solidFill>
                  <a:schemeClr val="tx1"/>
                </a:solidFill>
              </a:rPr>
              <a:t>Since W is in G(x), </a:t>
            </a:r>
            <a:r>
              <a:rPr lang="en-US" sz="2600" dirty="0" err="1" smtClean="0">
                <a:solidFill>
                  <a:schemeClr val="tx1"/>
                </a:solidFill>
              </a:rPr>
              <a:t>W</a:t>
            </a:r>
            <a:r>
              <a:rPr lang="en-US" sz="2600" baseline="30000" dirty="0" err="1" smtClean="0">
                <a:solidFill>
                  <a:schemeClr val="tx1"/>
                </a:solidFill>
              </a:rPr>
              <a:t>r</a:t>
            </a:r>
            <a:r>
              <a:rPr lang="en-US" sz="2600" dirty="0" smtClean="0">
                <a:solidFill>
                  <a:schemeClr val="tx1"/>
                </a:solidFill>
              </a:rPr>
              <a:t> is in G(x’) and its mean is less than –</a:t>
            </a:r>
            <a:r>
              <a:rPr lang="el-GR" sz="2600" dirty="0" smtClean="0">
                <a:solidFill>
                  <a:schemeClr val="tx1"/>
                </a:solidFill>
              </a:rPr>
              <a:t>ε</a:t>
            </a:r>
            <a:r>
              <a:rPr lang="en-US" sz="2600" dirty="0" smtClean="0">
                <a:solidFill>
                  <a:schemeClr val="tx1"/>
                </a:solidFill>
              </a:rPr>
              <a:t>(x) ≤ -</a:t>
            </a:r>
            <a:r>
              <a:rPr lang="el-GR" sz="2600" dirty="0" smtClean="0">
                <a:solidFill>
                  <a:schemeClr val="tx1"/>
                </a:solidFill>
              </a:rPr>
              <a:t> ε</a:t>
            </a:r>
            <a:r>
              <a:rPr lang="en-US" sz="2600" dirty="0" smtClean="0">
                <a:solidFill>
                  <a:schemeClr val="tx1"/>
                </a:solidFill>
              </a:rPr>
              <a:t>(x’) = </a:t>
            </a:r>
            <a:r>
              <a:rPr lang="el-GR" sz="2600" dirty="0" smtClean="0">
                <a:solidFill>
                  <a:schemeClr val="tx1"/>
                </a:solidFill>
              </a:rPr>
              <a:t>μ</a:t>
            </a:r>
            <a:r>
              <a:rPr lang="en-US" sz="2600" dirty="0" smtClean="0">
                <a:solidFill>
                  <a:schemeClr val="tx1"/>
                </a:solidFill>
              </a:rPr>
              <a:t>(x’), contradiction.</a:t>
            </a:r>
          </a:p>
          <a:p>
            <a:pPr marL="514350" indent="-514350"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64</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87395" name="משוואה" r:id="rId6" imgW="114120" imgH="215640" progId="Equation.3">
              <p:embed/>
            </p:oleObj>
          </a:graphicData>
        </a:graphic>
      </p:graphicFrame>
      <p:graphicFrame>
        <p:nvGraphicFramePr>
          <p:cNvPr id="21" name="אובייקט 20"/>
          <p:cNvGraphicFramePr>
            <a:graphicFrameLocks noChangeAspect="1"/>
          </p:cNvGraphicFramePr>
          <p:nvPr/>
        </p:nvGraphicFramePr>
        <p:xfrm>
          <a:off x="2195736" y="4077072"/>
          <a:ext cx="6298873" cy="647873"/>
        </p:xfrm>
        <a:graphic>
          <a:graphicData uri="http://schemas.openxmlformats.org/presentationml/2006/ole">
            <p:oleObj spid="_x0000_s187396" name="משוואה" r:id="rId7" imgW="4076640" imgH="419040" progId="Equation.3">
              <p:embed/>
            </p:oleObj>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88418"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Theorem 7. (strong </a:t>
            </a:r>
            <a:r>
              <a:rPr lang="en-US" sz="2600" b="1" dirty="0" err="1" smtClean="0">
                <a:solidFill>
                  <a:schemeClr val="tx1"/>
                </a:solidFill>
              </a:rPr>
              <a:t>polynomiality</a:t>
            </a:r>
            <a:r>
              <a:rPr lang="en-US" sz="2600" b="1" dirty="0" smtClean="0">
                <a:solidFill>
                  <a:schemeClr val="tx1"/>
                </a:solidFill>
              </a:rPr>
              <a:t>)</a:t>
            </a:r>
          </a:p>
          <a:p>
            <a:pPr algn="l" rtl="0"/>
            <a:r>
              <a:rPr lang="en-US" sz="2600" dirty="0" smtClean="0">
                <a:solidFill>
                  <a:schemeClr val="tx1"/>
                </a:solidFill>
              </a:rPr>
              <a:t>For any </a:t>
            </a:r>
            <a:r>
              <a:rPr lang="en-US" sz="2600" i="1" dirty="0" smtClean="0">
                <a:solidFill>
                  <a:schemeClr val="tx1"/>
                </a:solidFill>
              </a:rPr>
              <a:t>real-valued </a:t>
            </a:r>
            <a:r>
              <a:rPr lang="en-US" sz="2600" dirty="0" smtClean="0">
                <a:solidFill>
                  <a:schemeClr val="tx1"/>
                </a:solidFill>
              </a:rPr>
              <a:t>arc costs, the algorithm performs O(nm</a:t>
            </a:r>
            <a:r>
              <a:rPr lang="en-US" sz="2600" baseline="30000" dirty="0" smtClean="0">
                <a:solidFill>
                  <a:schemeClr val="tx1"/>
                </a:solidFill>
              </a:rPr>
              <a:t>2</a:t>
            </a:r>
            <a:r>
              <a:rPr lang="en-US" sz="2600" dirty="0" smtClean="0">
                <a:solidFill>
                  <a:schemeClr val="tx1"/>
                </a:solidFill>
              </a:rPr>
              <a:t>logn) iterations.</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65</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88419"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8944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Theorem 7. (strong </a:t>
            </a:r>
            <a:r>
              <a:rPr lang="en-US" sz="2600" b="1" dirty="0" err="1" smtClean="0">
                <a:solidFill>
                  <a:schemeClr val="tx1"/>
                </a:solidFill>
              </a:rPr>
              <a:t>polynomiality</a:t>
            </a:r>
            <a:r>
              <a:rPr lang="en-US" sz="2600" b="1" dirty="0" smtClean="0">
                <a:solidFill>
                  <a:schemeClr val="tx1"/>
                </a:solidFill>
              </a:rPr>
              <a:t>)</a:t>
            </a:r>
          </a:p>
          <a:p>
            <a:pPr algn="l" rtl="0"/>
            <a:r>
              <a:rPr lang="en-US" sz="2600" dirty="0" smtClean="0">
                <a:solidFill>
                  <a:schemeClr val="tx1"/>
                </a:solidFill>
              </a:rPr>
              <a:t>For any </a:t>
            </a:r>
            <a:r>
              <a:rPr lang="en-US" sz="2600" i="1" dirty="0" smtClean="0">
                <a:solidFill>
                  <a:schemeClr val="tx1"/>
                </a:solidFill>
              </a:rPr>
              <a:t>real-valued </a:t>
            </a:r>
            <a:r>
              <a:rPr lang="en-US" sz="2600" dirty="0" smtClean="0">
                <a:solidFill>
                  <a:schemeClr val="tx1"/>
                </a:solidFill>
              </a:rPr>
              <a:t>arc costs, the algorithm performs O(nm</a:t>
            </a:r>
            <a:r>
              <a:rPr lang="en-US" sz="2600" baseline="30000" dirty="0" smtClean="0">
                <a:solidFill>
                  <a:schemeClr val="tx1"/>
                </a:solidFill>
              </a:rPr>
              <a:t>2</a:t>
            </a:r>
            <a:r>
              <a:rPr lang="en-US" sz="2600" dirty="0" smtClean="0">
                <a:solidFill>
                  <a:schemeClr val="tx1"/>
                </a:solidFill>
              </a:rPr>
              <a:t>logn) iterations.</a:t>
            </a:r>
          </a:p>
          <a:p>
            <a:pPr algn="l" rtl="0"/>
            <a:r>
              <a:rPr lang="en-US" sz="2600" dirty="0" smtClean="0">
                <a:solidFill>
                  <a:schemeClr val="tx1"/>
                </a:solidFill>
              </a:rPr>
              <a:t>● </a:t>
            </a:r>
            <a:r>
              <a:rPr lang="en-US" sz="2600" b="1" dirty="0" smtClean="0">
                <a:solidFill>
                  <a:schemeClr val="tx1"/>
                </a:solidFill>
              </a:rPr>
              <a:t>Proof.</a:t>
            </a:r>
          </a:p>
          <a:p>
            <a:pPr algn="l" rtl="0"/>
            <a:r>
              <a:rPr lang="en-US" sz="2600" dirty="0" smtClean="0">
                <a:solidFill>
                  <a:schemeClr val="tx1"/>
                </a:solidFill>
              </a:rPr>
              <a:t>Take K = nm(log(n)+2), and divide the algorithm</a:t>
            </a:r>
          </a:p>
          <a:p>
            <a:pPr algn="l" rtl="0"/>
            <a:r>
              <a:rPr lang="en-US" sz="2600" dirty="0" smtClean="0">
                <a:solidFill>
                  <a:schemeClr val="tx1"/>
                </a:solidFill>
              </a:rPr>
              <a:t>iterations to groups of K consecutive iterations each.</a:t>
            </a:r>
          </a:p>
          <a:p>
            <a:pPr algn="l" rtl="0"/>
            <a:r>
              <a:rPr lang="en-US" sz="2600" dirty="0" smtClean="0">
                <a:solidFill>
                  <a:schemeClr val="tx1"/>
                </a:solidFill>
              </a:rPr>
              <a:t>We claim that during each K iterations, at least one arc is fixed.</a:t>
            </a:r>
          </a:p>
          <a:p>
            <a:pPr algn="l" rtl="0"/>
            <a:r>
              <a:rPr lang="en-US" sz="2600" dirty="0" smtClean="0">
                <a:solidFill>
                  <a:schemeClr val="tx1"/>
                </a:solidFill>
              </a:rPr>
              <a:t>Using this fact, we get that the algorithm terminates</a:t>
            </a:r>
          </a:p>
          <a:p>
            <a:pPr algn="l" rtl="0"/>
            <a:r>
              <a:rPr lang="en-US" sz="2600" dirty="0" smtClean="0">
                <a:solidFill>
                  <a:schemeClr val="tx1"/>
                </a:solidFill>
              </a:rPr>
              <a:t>Within O(</a:t>
            </a:r>
            <a:r>
              <a:rPr lang="en-US" sz="2600" dirty="0" err="1" smtClean="0">
                <a:solidFill>
                  <a:schemeClr val="tx1"/>
                </a:solidFill>
              </a:rPr>
              <a:t>mK</a:t>
            </a:r>
            <a:r>
              <a:rPr lang="en-US" sz="2600" dirty="0" smtClean="0">
                <a:solidFill>
                  <a:schemeClr val="tx1"/>
                </a:solidFill>
              </a:rPr>
              <a:t>) = O(nm</a:t>
            </a:r>
            <a:r>
              <a:rPr lang="en-US" sz="2600" baseline="30000" dirty="0" smtClean="0">
                <a:solidFill>
                  <a:schemeClr val="tx1"/>
                </a:solidFill>
              </a:rPr>
              <a:t>2</a:t>
            </a:r>
            <a:r>
              <a:rPr lang="en-US" sz="2600" dirty="0" smtClean="0">
                <a:solidFill>
                  <a:schemeClr val="tx1"/>
                </a:solidFill>
              </a:rPr>
              <a:t>logn) iterations, since there are O(m) arcs.</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66</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89443"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90466"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Theorem 7. (strong </a:t>
            </a:r>
            <a:r>
              <a:rPr lang="en-US" sz="2600" b="1" dirty="0" err="1" smtClean="0">
                <a:solidFill>
                  <a:schemeClr val="tx1"/>
                </a:solidFill>
              </a:rPr>
              <a:t>polynomiality</a:t>
            </a:r>
            <a:r>
              <a:rPr lang="en-US" sz="2600" b="1" dirty="0" smtClean="0">
                <a:solidFill>
                  <a:schemeClr val="tx1"/>
                </a:solidFill>
              </a:rPr>
              <a:t>)</a:t>
            </a:r>
          </a:p>
          <a:p>
            <a:pPr algn="l" rtl="0"/>
            <a:r>
              <a:rPr lang="en-US" sz="2600" dirty="0" smtClean="0">
                <a:solidFill>
                  <a:schemeClr val="tx1"/>
                </a:solidFill>
              </a:rPr>
              <a:t>For any </a:t>
            </a:r>
            <a:r>
              <a:rPr lang="en-US" sz="2600" i="1" dirty="0" smtClean="0">
                <a:solidFill>
                  <a:schemeClr val="tx1"/>
                </a:solidFill>
              </a:rPr>
              <a:t>real-valued </a:t>
            </a:r>
            <a:r>
              <a:rPr lang="en-US" sz="2600" dirty="0" smtClean="0">
                <a:solidFill>
                  <a:schemeClr val="tx1"/>
                </a:solidFill>
              </a:rPr>
              <a:t>arc costs, the algorithm performs O(nm</a:t>
            </a:r>
            <a:r>
              <a:rPr lang="en-US" sz="2600" baseline="30000" dirty="0" smtClean="0">
                <a:solidFill>
                  <a:schemeClr val="tx1"/>
                </a:solidFill>
              </a:rPr>
              <a:t>2</a:t>
            </a:r>
            <a:r>
              <a:rPr lang="en-US" sz="2600" dirty="0" smtClean="0">
                <a:solidFill>
                  <a:schemeClr val="tx1"/>
                </a:solidFill>
              </a:rPr>
              <a:t>logn) iterations.</a:t>
            </a:r>
          </a:p>
          <a:p>
            <a:pPr algn="l" rtl="0"/>
            <a:r>
              <a:rPr lang="en-US" sz="2600" dirty="0" smtClean="0">
                <a:solidFill>
                  <a:schemeClr val="tx1"/>
                </a:solidFill>
              </a:rPr>
              <a:t>● </a:t>
            </a:r>
            <a:r>
              <a:rPr lang="en-US" sz="2600" b="1" dirty="0" smtClean="0">
                <a:solidFill>
                  <a:schemeClr val="tx1"/>
                </a:solidFill>
              </a:rPr>
              <a:t>Proof.</a:t>
            </a:r>
          </a:p>
          <a:p>
            <a:pPr algn="l" rtl="0"/>
            <a:r>
              <a:rPr lang="en-US" sz="2600" dirty="0" smtClean="0">
                <a:solidFill>
                  <a:schemeClr val="tx1"/>
                </a:solidFill>
              </a:rPr>
              <a:t>Using calculations similar to those from the weak </a:t>
            </a:r>
            <a:r>
              <a:rPr lang="en-US" sz="2600" dirty="0" err="1" smtClean="0">
                <a:solidFill>
                  <a:schemeClr val="tx1"/>
                </a:solidFill>
              </a:rPr>
              <a:t>polynomiality</a:t>
            </a:r>
            <a:r>
              <a:rPr lang="en-US" sz="2600" dirty="0" smtClean="0">
                <a:solidFill>
                  <a:schemeClr val="tx1"/>
                </a:solidFill>
              </a:rPr>
              <a:t> proof, we get that every K iterations, </a:t>
            </a:r>
          </a:p>
          <a:p>
            <a:pPr algn="l" rtl="0"/>
            <a:r>
              <a:rPr lang="el-GR" sz="2600" dirty="0" smtClean="0">
                <a:solidFill>
                  <a:schemeClr val="tx1"/>
                </a:solidFill>
              </a:rPr>
              <a:t>Ε</a:t>
            </a:r>
            <a:r>
              <a:rPr lang="en-US" sz="2600" dirty="0" smtClean="0">
                <a:solidFill>
                  <a:schemeClr val="tx1"/>
                </a:solidFill>
              </a:rPr>
              <a:t> reduces by a factor of  </a:t>
            </a:r>
            <a:r>
              <a:rPr lang="en-US" sz="2600" dirty="0" err="1" smtClean="0">
                <a:solidFill>
                  <a:schemeClr val="tx1"/>
                </a:solidFill>
              </a:rPr>
              <a:t>e</a:t>
            </a:r>
            <a:r>
              <a:rPr lang="en-US" sz="2600" baseline="30000" dirty="0" err="1" smtClean="0">
                <a:solidFill>
                  <a:schemeClr val="tx1"/>
                </a:solidFill>
              </a:rPr>
              <a:t>log</a:t>
            </a:r>
            <a:r>
              <a:rPr lang="en-US" sz="2600" baseline="30000" dirty="0" smtClean="0">
                <a:solidFill>
                  <a:schemeClr val="tx1"/>
                </a:solidFill>
              </a:rPr>
              <a:t>(n)+2</a:t>
            </a:r>
            <a:r>
              <a:rPr lang="en-US" sz="2600" dirty="0" smtClean="0">
                <a:solidFill>
                  <a:schemeClr val="tx1"/>
                </a:solidFill>
              </a:rPr>
              <a:t>&gt;2n.</a:t>
            </a:r>
          </a:p>
          <a:p>
            <a:pPr algn="l" rtl="0"/>
            <a:endParaRPr lang="en-US" sz="2600" dirty="0" smtClean="0">
              <a:solidFill>
                <a:schemeClr val="tx1"/>
              </a:solidFill>
            </a:endParaRPr>
          </a:p>
          <a:p>
            <a:pPr algn="l" rtl="0"/>
            <a:r>
              <a:rPr lang="en-US" sz="2600" dirty="0" smtClean="0">
                <a:solidFill>
                  <a:schemeClr val="tx1"/>
                </a:solidFill>
              </a:rPr>
              <a:t>Consider any group of iterations. Let x be the flow before the first iteration of the group and let x’ be the flow after the last iteration.</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67</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90467"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91490"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Theorem 7. (strong </a:t>
            </a:r>
            <a:r>
              <a:rPr lang="en-US" sz="2600" b="1" dirty="0" err="1" smtClean="0">
                <a:solidFill>
                  <a:schemeClr val="tx1"/>
                </a:solidFill>
              </a:rPr>
              <a:t>polynomiality</a:t>
            </a:r>
            <a:r>
              <a:rPr lang="en-US" sz="2600" b="1" dirty="0" smtClean="0">
                <a:solidFill>
                  <a:schemeClr val="tx1"/>
                </a:solidFill>
              </a:rPr>
              <a:t>)</a:t>
            </a:r>
          </a:p>
          <a:p>
            <a:pPr algn="l" rtl="0"/>
            <a:r>
              <a:rPr lang="en-US" sz="2600" dirty="0" smtClean="0">
                <a:solidFill>
                  <a:schemeClr val="tx1"/>
                </a:solidFill>
              </a:rPr>
              <a:t>For any </a:t>
            </a:r>
            <a:r>
              <a:rPr lang="en-US" sz="2600" i="1" dirty="0" smtClean="0">
                <a:solidFill>
                  <a:schemeClr val="tx1"/>
                </a:solidFill>
              </a:rPr>
              <a:t>real-valued </a:t>
            </a:r>
            <a:r>
              <a:rPr lang="en-US" sz="2600" dirty="0" smtClean="0">
                <a:solidFill>
                  <a:schemeClr val="tx1"/>
                </a:solidFill>
              </a:rPr>
              <a:t>arc costs, the algorithm performs O(nm</a:t>
            </a:r>
            <a:r>
              <a:rPr lang="en-US" sz="2600" baseline="30000" dirty="0" smtClean="0">
                <a:solidFill>
                  <a:schemeClr val="tx1"/>
                </a:solidFill>
              </a:rPr>
              <a:t>2</a:t>
            </a:r>
            <a:r>
              <a:rPr lang="en-US" sz="2600" dirty="0" smtClean="0">
                <a:solidFill>
                  <a:schemeClr val="tx1"/>
                </a:solidFill>
              </a:rPr>
              <a:t>logn) iterations.</a:t>
            </a:r>
          </a:p>
          <a:p>
            <a:pPr algn="l" rtl="0"/>
            <a:r>
              <a:rPr lang="en-US" sz="2600" dirty="0" smtClean="0">
                <a:solidFill>
                  <a:schemeClr val="tx1"/>
                </a:solidFill>
              </a:rPr>
              <a:t>● </a:t>
            </a:r>
            <a:r>
              <a:rPr lang="en-US" sz="2600" b="1" dirty="0" smtClean="0">
                <a:solidFill>
                  <a:schemeClr val="tx1"/>
                </a:solidFill>
              </a:rPr>
              <a:t>Proof.</a:t>
            </a:r>
          </a:p>
          <a:p>
            <a:pPr algn="l" rtl="0"/>
            <a:r>
              <a:rPr lang="en-US" sz="2600" dirty="0" smtClean="0">
                <a:solidFill>
                  <a:schemeClr val="tx1"/>
                </a:solidFill>
              </a:rPr>
              <a:t>Setting </a:t>
            </a:r>
            <a:r>
              <a:rPr lang="el-GR" sz="2600" dirty="0" smtClean="0">
                <a:solidFill>
                  <a:schemeClr val="tx1"/>
                </a:solidFill>
              </a:rPr>
              <a:t>ε</a:t>
            </a:r>
            <a:r>
              <a:rPr lang="en-US" sz="2600" dirty="0" smtClean="0">
                <a:solidFill>
                  <a:schemeClr val="tx1"/>
                </a:solidFill>
              </a:rPr>
              <a:t>=</a:t>
            </a:r>
            <a:r>
              <a:rPr lang="el-GR" sz="2600" dirty="0" smtClean="0">
                <a:solidFill>
                  <a:schemeClr val="tx1"/>
                </a:solidFill>
              </a:rPr>
              <a:t> ε</a:t>
            </a:r>
            <a:r>
              <a:rPr lang="en-US" sz="2600" dirty="0" smtClean="0">
                <a:solidFill>
                  <a:schemeClr val="tx1"/>
                </a:solidFill>
              </a:rPr>
              <a:t>(x), </a:t>
            </a:r>
            <a:r>
              <a:rPr lang="el-GR" sz="2600" dirty="0" smtClean="0">
                <a:solidFill>
                  <a:schemeClr val="tx1"/>
                </a:solidFill>
              </a:rPr>
              <a:t>ε</a:t>
            </a:r>
            <a:r>
              <a:rPr lang="en-US" sz="2600" dirty="0" smtClean="0">
                <a:solidFill>
                  <a:schemeClr val="tx1"/>
                </a:solidFill>
              </a:rPr>
              <a:t>’=</a:t>
            </a:r>
            <a:r>
              <a:rPr lang="el-GR" sz="2600" dirty="0" smtClean="0">
                <a:solidFill>
                  <a:schemeClr val="tx1"/>
                </a:solidFill>
              </a:rPr>
              <a:t> ε</a:t>
            </a:r>
            <a:r>
              <a:rPr lang="en-US" sz="2600" dirty="0" smtClean="0">
                <a:solidFill>
                  <a:schemeClr val="tx1"/>
                </a:solidFill>
              </a:rPr>
              <a:t>(x’) we get </a:t>
            </a:r>
            <a:r>
              <a:rPr lang="el-GR" sz="2600" dirty="0" smtClean="0">
                <a:solidFill>
                  <a:schemeClr val="tx1"/>
                </a:solidFill>
              </a:rPr>
              <a:t>ε</a:t>
            </a:r>
            <a:r>
              <a:rPr lang="en-US" sz="2600" dirty="0" smtClean="0">
                <a:solidFill>
                  <a:schemeClr val="tx1"/>
                </a:solidFill>
              </a:rPr>
              <a:t>’ ≤ </a:t>
            </a:r>
            <a:r>
              <a:rPr lang="el-GR" sz="2600" dirty="0" smtClean="0">
                <a:solidFill>
                  <a:schemeClr val="tx1"/>
                </a:solidFill>
              </a:rPr>
              <a:t>ε</a:t>
            </a:r>
            <a:r>
              <a:rPr lang="en-US" sz="2600" dirty="0" smtClean="0">
                <a:solidFill>
                  <a:schemeClr val="tx1"/>
                </a:solidFill>
              </a:rPr>
              <a:t>/2n.</a:t>
            </a:r>
          </a:p>
          <a:p>
            <a:pPr algn="l" rtl="0"/>
            <a:endParaRPr lang="en-US" sz="2600" dirty="0" smtClean="0">
              <a:solidFill>
                <a:schemeClr val="tx1"/>
              </a:solidFill>
            </a:endParaRPr>
          </a:p>
          <a:p>
            <a:pPr algn="l" rtl="0"/>
            <a:r>
              <a:rPr lang="en-US" sz="2600" dirty="0" smtClean="0">
                <a:solidFill>
                  <a:schemeClr val="tx1"/>
                </a:solidFill>
              </a:rPr>
              <a:t>Let W be the cycle canceled when the flow is x.</a:t>
            </a:r>
          </a:p>
          <a:p>
            <a:pPr algn="l" rtl="0"/>
            <a:r>
              <a:rPr lang="en-US" sz="2600" dirty="0" smtClean="0">
                <a:solidFill>
                  <a:schemeClr val="tx1"/>
                </a:solidFill>
              </a:rPr>
              <a:t>The average reduced cost of arcs of W is </a:t>
            </a:r>
            <a:r>
              <a:rPr lang="el-GR" sz="2600" dirty="0" smtClean="0">
                <a:solidFill>
                  <a:schemeClr val="tx1"/>
                </a:solidFill>
              </a:rPr>
              <a:t>μ</a:t>
            </a:r>
            <a:r>
              <a:rPr lang="en-US" sz="2600" dirty="0" smtClean="0">
                <a:solidFill>
                  <a:schemeClr val="tx1"/>
                </a:solidFill>
              </a:rPr>
              <a:t>(x) = -</a:t>
            </a:r>
            <a:r>
              <a:rPr lang="el-GR" sz="2600" dirty="0" smtClean="0">
                <a:solidFill>
                  <a:schemeClr val="tx1"/>
                </a:solidFill>
              </a:rPr>
              <a:t>ε</a:t>
            </a:r>
            <a:r>
              <a:rPr lang="en-US" sz="2600" dirty="0" smtClean="0">
                <a:solidFill>
                  <a:schemeClr val="tx1"/>
                </a:solidFill>
              </a:rPr>
              <a:t>.</a:t>
            </a:r>
          </a:p>
          <a:p>
            <a:pPr algn="l" rtl="0"/>
            <a:r>
              <a:rPr lang="en-US" sz="2600" dirty="0" smtClean="0">
                <a:solidFill>
                  <a:schemeClr val="tx1"/>
                </a:solidFill>
              </a:rPr>
              <a:t>Therefore, with respect to the potential </a:t>
            </a:r>
            <a:r>
              <a:rPr lang="el-GR" sz="2600" dirty="0" smtClean="0">
                <a:solidFill>
                  <a:schemeClr val="tx1"/>
                </a:solidFill>
              </a:rPr>
              <a:t>π</a:t>
            </a:r>
            <a:r>
              <a:rPr lang="en-US" sz="2600" dirty="0" smtClean="0">
                <a:solidFill>
                  <a:schemeClr val="tx1"/>
                </a:solidFill>
              </a:rPr>
              <a:t>’, there exists an arc (</a:t>
            </a:r>
            <a:r>
              <a:rPr lang="en-US" sz="2600" dirty="0" err="1" smtClean="0">
                <a:solidFill>
                  <a:schemeClr val="tx1"/>
                </a:solidFill>
              </a:rPr>
              <a:t>k,l</a:t>
            </a:r>
            <a:r>
              <a:rPr lang="en-US" sz="2600" dirty="0" smtClean="0">
                <a:solidFill>
                  <a:schemeClr val="tx1"/>
                </a:solidFill>
              </a:rPr>
              <a:t>) with </a:t>
            </a:r>
            <a:r>
              <a:rPr lang="en-US" sz="2600" dirty="0" err="1" smtClean="0">
                <a:solidFill>
                  <a:schemeClr val="tx1"/>
                </a:solidFill>
              </a:rPr>
              <a:t>c</a:t>
            </a:r>
            <a:r>
              <a:rPr lang="en-US" sz="2600" baseline="-25000" dirty="0" err="1" smtClean="0">
                <a:solidFill>
                  <a:schemeClr val="tx1"/>
                </a:solidFill>
              </a:rPr>
              <a:t>kl</a:t>
            </a:r>
            <a:r>
              <a:rPr lang="el-GR" sz="2600" baseline="30000" dirty="0" smtClean="0">
                <a:solidFill>
                  <a:schemeClr val="tx1"/>
                </a:solidFill>
              </a:rPr>
              <a:t>π</a:t>
            </a:r>
            <a:r>
              <a:rPr lang="en-US" sz="2600" baseline="30000" dirty="0" smtClean="0">
                <a:solidFill>
                  <a:schemeClr val="tx1"/>
                </a:solidFill>
              </a:rPr>
              <a:t>’ </a:t>
            </a:r>
            <a:r>
              <a:rPr lang="en-US" sz="2600" dirty="0" smtClean="0">
                <a:solidFill>
                  <a:schemeClr val="tx1"/>
                </a:solidFill>
              </a:rPr>
              <a:t>≤ -</a:t>
            </a:r>
            <a:r>
              <a:rPr lang="el-GR" sz="2600" dirty="0" smtClean="0">
                <a:solidFill>
                  <a:schemeClr val="tx1"/>
                </a:solidFill>
              </a:rPr>
              <a:t>ε</a:t>
            </a:r>
            <a:r>
              <a:rPr lang="en-US" sz="2600" dirty="0" smtClean="0">
                <a:solidFill>
                  <a:schemeClr val="tx1"/>
                </a:solidFill>
              </a:rPr>
              <a:t> ≤ -2n</a:t>
            </a:r>
            <a:r>
              <a:rPr lang="el-GR" sz="2600" dirty="0" smtClean="0">
                <a:solidFill>
                  <a:schemeClr val="tx1"/>
                </a:solidFill>
              </a:rPr>
              <a:t> ε</a:t>
            </a:r>
            <a:r>
              <a:rPr lang="en-US" sz="2600" dirty="0" smtClean="0">
                <a:solidFill>
                  <a:schemeClr val="tx1"/>
                </a:solidFill>
              </a:rPr>
              <a:t>’.</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68</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91491"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92514"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Theorem 7. (strong </a:t>
            </a:r>
            <a:r>
              <a:rPr lang="en-US" sz="2600" b="1" dirty="0" err="1" smtClean="0">
                <a:solidFill>
                  <a:schemeClr val="tx1"/>
                </a:solidFill>
              </a:rPr>
              <a:t>polynomiality</a:t>
            </a:r>
            <a:r>
              <a:rPr lang="en-US" sz="2600" b="1" dirty="0" smtClean="0">
                <a:solidFill>
                  <a:schemeClr val="tx1"/>
                </a:solidFill>
              </a:rPr>
              <a:t>)</a:t>
            </a:r>
          </a:p>
          <a:p>
            <a:pPr algn="l" rtl="0"/>
            <a:r>
              <a:rPr lang="en-US" sz="2600" dirty="0" smtClean="0">
                <a:solidFill>
                  <a:schemeClr val="tx1"/>
                </a:solidFill>
              </a:rPr>
              <a:t>For any </a:t>
            </a:r>
            <a:r>
              <a:rPr lang="en-US" sz="2600" i="1" dirty="0" smtClean="0">
                <a:solidFill>
                  <a:schemeClr val="tx1"/>
                </a:solidFill>
              </a:rPr>
              <a:t>real-valued </a:t>
            </a:r>
            <a:r>
              <a:rPr lang="en-US" sz="2600" dirty="0" smtClean="0">
                <a:solidFill>
                  <a:schemeClr val="tx1"/>
                </a:solidFill>
              </a:rPr>
              <a:t>arc costs, the algorithm performs O(nm</a:t>
            </a:r>
            <a:r>
              <a:rPr lang="en-US" sz="2600" baseline="30000" dirty="0" smtClean="0">
                <a:solidFill>
                  <a:schemeClr val="tx1"/>
                </a:solidFill>
              </a:rPr>
              <a:t>2</a:t>
            </a:r>
            <a:r>
              <a:rPr lang="en-US" sz="2600" dirty="0" smtClean="0">
                <a:solidFill>
                  <a:schemeClr val="tx1"/>
                </a:solidFill>
              </a:rPr>
              <a:t>logn) iterations.</a:t>
            </a:r>
          </a:p>
          <a:p>
            <a:pPr algn="l" rtl="0"/>
            <a:r>
              <a:rPr lang="en-US" sz="2600" dirty="0" smtClean="0">
                <a:solidFill>
                  <a:schemeClr val="tx1"/>
                </a:solidFill>
              </a:rPr>
              <a:t>● </a:t>
            </a:r>
            <a:r>
              <a:rPr lang="en-US" sz="2600" b="1" dirty="0" smtClean="0">
                <a:solidFill>
                  <a:schemeClr val="tx1"/>
                </a:solidFill>
              </a:rPr>
              <a:t>Proof.</a:t>
            </a:r>
          </a:p>
          <a:p>
            <a:pPr algn="l" rtl="0"/>
            <a:r>
              <a:rPr lang="en-US" sz="2600" dirty="0" smtClean="0">
                <a:solidFill>
                  <a:schemeClr val="tx1"/>
                </a:solidFill>
              </a:rPr>
              <a:t>By lemma 6, the flow on (</a:t>
            </a:r>
            <a:r>
              <a:rPr lang="en-US" sz="2600" dirty="0" err="1" smtClean="0">
                <a:solidFill>
                  <a:schemeClr val="tx1"/>
                </a:solidFill>
              </a:rPr>
              <a:t>k,l</a:t>
            </a:r>
            <a:r>
              <a:rPr lang="en-US" sz="2600" dirty="0" smtClean="0">
                <a:solidFill>
                  <a:schemeClr val="tx1"/>
                </a:solidFill>
              </a:rPr>
              <a:t>) will </a:t>
            </a:r>
            <a:r>
              <a:rPr lang="en-US" sz="2600" u="sng" dirty="0" smtClean="0">
                <a:solidFill>
                  <a:schemeClr val="tx1"/>
                </a:solidFill>
              </a:rPr>
              <a:t>not</a:t>
            </a:r>
            <a:r>
              <a:rPr lang="en-US" sz="2600" dirty="0" smtClean="0">
                <a:solidFill>
                  <a:schemeClr val="tx1"/>
                </a:solidFill>
              </a:rPr>
              <a:t> change in any of the future iterations. Meanwhile, the current group of iterations (in particular, the first iteration in it) changed the value of </a:t>
            </a:r>
            <a:r>
              <a:rPr lang="en-US" sz="2600" dirty="0" err="1" smtClean="0">
                <a:solidFill>
                  <a:schemeClr val="tx1"/>
                </a:solidFill>
              </a:rPr>
              <a:t>x</a:t>
            </a:r>
            <a:r>
              <a:rPr lang="en-US" sz="2600" baseline="-25000" dirty="0" err="1" smtClean="0">
                <a:solidFill>
                  <a:schemeClr val="tx1"/>
                </a:solidFill>
              </a:rPr>
              <a:t>kl</a:t>
            </a:r>
            <a:r>
              <a:rPr lang="en-US" sz="2600" dirty="0" smtClean="0">
                <a:solidFill>
                  <a:schemeClr val="tx1"/>
                </a:solidFill>
              </a:rPr>
              <a:t>, so the current group is the exact one where </a:t>
            </a:r>
            <a:r>
              <a:rPr lang="en-US" sz="2600" dirty="0" err="1" smtClean="0">
                <a:solidFill>
                  <a:schemeClr val="tx1"/>
                </a:solidFill>
              </a:rPr>
              <a:t>x</a:t>
            </a:r>
            <a:r>
              <a:rPr lang="en-US" sz="2600" baseline="-25000" dirty="0" err="1" smtClean="0">
                <a:solidFill>
                  <a:schemeClr val="tx1"/>
                </a:solidFill>
              </a:rPr>
              <a:t>kl</a:t>
            </a:r>
            <a:r>
              <a:rPr lang="en-US" sz="2600" dirty="0" smtClean="0">
                <a:solidFill>
                  <a:schemeClr val="tx1"/>
                </a:solidFill>
              </a:rPr>
              <a:t> was fixed.</a:t>
            </a:r>
          </a:p>
          <a:p>
            <a:pPr algn="l" rtl="0"/>
            <a:r>
              <a:rPr lang="en-US" sz="2600" dirty="0" smtClean="0">
                <a:solidFill>
                  <a:schemeClr val="tx1"/>
                </a:solidFill>
              </a:rPr>
              <a:t>Consequently, every group of K iterations fixes at least one arc, finishing our proof.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69</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92515"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מציין מיקום של מספר שקופית 5"/>
          <p:cNvSpPr>
            <a:spLocks noGrp="1"/>
          </p:cNvSpPr>
          <p:nvPr>
            <p:ph type="sldNum" sz="quarter" idx="12"/>
          </p:nvPr>
        </p:nvSpPr>
        <p:spPr>
          <a:xfrm>
            <a:off x="457200" y="6309320"/>
            <a:ext cx="370384" cy="412155"/>
          </a:xfrm>
        </p:spPr>
        <p:txBody>
          <a:bodyPr/>
          <a:lstStyle/>
          <a:p>
            <a:fld id="{E2E139F5-CEB9-4D9C-AF9A-1812DBF3C3B1}" type="slidenum">
              <a:rPr lang="he-IL" sz="1600" b="1" smtClean="0">
                <a:solidFill>
                  <a:schemeClr val="bg1"/>
                </a:solidFill>
              </a:rPr>
              <a:pPr/>
              <a:t>7</a:t>
            </a:fld>
            <a:endParaRPr lang="he-IL" sz="1600" b="1" dirty="0">
              <a:solidFill>
                <a:schemeClr val="bg1"/>
              </a:solidFill>
            </a:endParaRPr>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solidFill>
              </a:rPr>
              <a:t>Introduction</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69634"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Polynomial Algorithms - Problem</a:t>
            </a:r>
            <a:endParaRPr lang="en-US" sz="3200" b="1" dirty="0"/>
          </a:p>
        </p:txBody>
      </p:sp>
      <p:sp>
        <p:nvSpPr>
          <p:cNvPr id="18" name="מלבן 17"/>
          <p:cNvSpPr/>
          <p:nvPr/>
        </p:nvSpPr>
        <p:spPr>
          <a:xfrm>
            <a:off x="2267744" y="1268760"/>
            <a:ext cx="6408712"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How can we solve Network problems with irrational data?</a:t>
            </a:r>
          </a:p>
          <a:p>
            <a:pPr algn="l" rtl="0"/>
            <a:endParaRPr lang="en-US" sz="2600" dirty="0" smtClean="0">
              <a:solidFill>
                <a:schemeClr val="tx1"/>
              </a:solidFill>
            </a:endParaRPr>
          </a:p>
          <a:p>
            <a:pPr algn="l" rtl="0"/>
            <a:r>
              <a:rPr lang="en-US" sz="2600" dirty="0" smtClean="0">
                <a:solidFill>
                  <a:schemeClr val="tx1"/>
                </a:solidFill>
              </a:rPr>
              <a:t>● We can’t use algorithms with running time that </a:t>
            </a:r>
            <a:r>
              <a:rPr lang="en-US" sz="2600" dirty="0" err="1" smtClean="0">
                <a:solidFill>
                  <a:schemeClr val="tx1"/>
                </a:solidFill>
              </a:rPr>
              <a:t>depands</a:t>
            </a:r>
            <a:r>
              <a:rPr lang="en-US" sz="2600" dirty="0" smtClean="0">
                <a:solidFill>
                  <a:schemeClr val="tx1"/>
                </a:solidFill>
              </a:rPr>
              <a:t> on log(U) or log(C).</a:t>
            </a:r>
          </a:p>
          <a:p>
            <a:pPr algn="l" rtl="0"/>
            <a:endParaRPr lang="en-US" sz="2600" dirty="0" smtClean="0">
              <a:solidFill>
                <a:schemeClr val="tx1"/>
              </a:solidFill>
            </a:endParaRPr>
          </a:p>
          <a:p>
            <a:pPr algn="l" rtl="0"/>
            <a:r>
              <a:rPr lang="en-US" sz="2600" dirty="0" smtClean="0">
                <a:solidFill>
                  <a:schemeClr val="tx1"/>
                </a:solidFill>
              </a:rPr>
              <a:t>● Polynomial Algorithms whose running time </a:t>
            </a:r>
            <a:r>
              <a:rPr lang="en-US" sz="2600" dirty="0" err="1" smtClean="0">
                <a:solidFill>
                  <a:schemeClr val="tx1"/>
                </a:solidFill>
              </a:rPr>
              <a:t>depands</a:t>
            </a:r>
            <a:r>
              <a:rPr lang="en-US" sz="2600" dirty="0" smtClean="0">
                <a:solidFill>
                  <a:schemeClr val="tx1"/>
                </a:solidFill>
              </a:rPr>
              <a:t> on m, n only are needed!</a:t>
            </a:r>
          </a:p>
          <a:p>
            <a:pPr algn="l" rtl="0"/>
            <a:endParaRPr lang="en-US" sz="2600" dirty="0" smtClean="0">
              <a:solidFill>
                <a:schemeClr val="tx1"/>
              </a:solidFill>
            </a:endParaRPr>
          </a:p>
          <a:p>
            <a:pPr algn="l" rtl="0"/>
            <a:r>
              <a:rPr lang="en-US" sz="2600" dirty="0" smtClean="0">
                <a:solidFill>
                  <a:schemeClr val="tx1"/>
                </a:solidFill>
              </a:rPr>
              <a:t>● We say that such algorithms are </a:t>
            </a:r>
            <a:r>
              <a:rPr lang="en-US" sz="2600" b="1" dirty="0" smtClean="0">
                <a:solidFill>
                  <a:schemeClr val="tx1"/>
                </a:solidFill>
              </a:rPr>
              <a:t>strongly polynomial algorithms</a:t>
            </a:r>
            <a:r>
              <a:rPr lang="en-US" sz="2600" dirty="0" smtClean="0">
                <a:solidFill>
                  <a:schemeClr val="tx1"/>
                </a:solidFill>
              </a:rPr>
              <a:t>.</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93538"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Minimum-Mean Cycle Canceling – </a:t>
            </a:r>
            <a:br>
              <a:rPr lang="en-US" sz="3200" b="1" dirty="0" smtClean="0"/>
            </a:br>
            <a:r>
              <a:rPr lang="en-US" sz="3200" b="1" dirty="0" smtClean="0"/>
              <a:t>Complexity Analysis</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Notes</a:t>
            </a:r>
            <a:endParaRPr lang="en-US" sz="2600" dirty="0" smtClean="0">
              <a:solidFill>
                <a:schemeClr val="tx1"/>
              </a:solidFill>
            </a:endParaRPr>
          </a:p>
          <a:p>
            <a:pPr algn="l" rtl="0"/>
            <a:r>
              <a:rPr lang="en-US" sz="2600" dirty="0" smtClean="0">
                <a:solidFill>
                  <a:schemeClr val="tx1"/>
                </a:solidFill>
              </a:rPr>
              <a:t>◦ The algorithm takes O(nm</a:t>
            </a:r>
            <a:r>
              <a:rPr lang="en-US" sz="2600" baseline="30000" dirty="0" smtClean="0">
                <a:solidFill>
                  <a:schemeClr val="tx1"/>
                </a:solidFill>
              </a:rPr>
              <a:t>2</a:t>
            </a:r>
            <a:r>
              <a:rPr lang="en-US" sz="2600" dirty="0" smtClean="0">
                <a:solidFill>
                  <a:schemeClr val="tx1"/>
                </a:solidFill>
              </a:rPr>
              <a:t>logn) cancelations to terminate, each with time complexity of O(nm). The total running time of the algorithm is O(n</a:t>
            </a:r>
            <a:r>
              <a:rPr lang="en-US" sz="2600" baseline="30000" dirty="0" smtClean="0">
                <a:solidFill>
                  <a:schemeClr val="tx1"/>
                </a:solidFill>
              </a:rPr>
              <a:t>2</a:t>
            </a:r>
            <a:r>
              <a:rPr lang="en-US" sz="2600" dirty="0" smtClean="0">
                <a:solidFill>
                  <a:schemeClr val="tx1"/>
                </a:solidFill>
              </a:rPr>
              <a:t>m</a:t>
            </a:r>
            <a:r>
              <a:rPr lang="en-US" sz="2600" baseline="30000" dirty="0" smtClean="0">
                <a:solidFill>
                  <a:schemeClr val="tx1"/>
                </a:solidFill>
              </a:rPr>
              <a:t>3</a:t>
            </a:r>
            <a:r>
              <a:rPr lang="en-US" sz="2600" dirty="0" smtClean="0">
                <a:solidFill>
                  <a:schemeClr val="tx1"/>
                </a:solidFill>
              </a:rPr>
              <a:t>logn)</a:t>
            </a:r>
          </a:p>
          <a:p>
            <a:pPr algn="l" rtl="0"/>
            <a:endParaRPr lang="en-US" sz="2600" dirty="0" smtClean="0">
              <a:solidFill>
                <a:schemeClr val="tx1"/>
              </a:solidFill>
            </a:endParaRPr>
          </a:p>
          <a:p>
            <a:pPr algn="l" rtl="0"/>
            <a:r>
              <a:rPr lang="en-US" sz="2600" dirty="0" smtClean="0">
                <a:solidFill>
                  <a:schemeClr val="tx1"/>
                </a:solidFill>
              </a:rPr>
              <a:t>◦ all the parameters that were defined in our complexity analysis (</a:t>
            </a:r>
            <a:r>
              <a:rPr lang="el-GR" sz="2600" dirty="0" smtClean="0">
                <a:solidFill>
                  <a:schemeClr val="tx1"/>
                </a:solidFill>
              </a:rPr>
              <a:t>ε</a:t>
            </a:r>
            <a:r>
              <a:rPr lang="en-US" sz="2600" dirty="0" smtClean="0">
                <a:solidFill>
                  <a:schemeClr val="tx1"/>
                </a:solidFill>
              </a:rPr>
              <a:t> and the reduced cost) are not taking part in the algorithm itself. </a:t>
            </a:r>
          </a:p>
          <a:p>
            <a:pPr algn="l" rtl="0"/>
            <a:r>
              <a:rPr lang="en-US" sz="2600" dirty="0" smtClean="0">
                <a:solidFill>
                  <a:schemeClr val="tx1"/>
                </a:solidFill>
              </a:rPr>
              <a:t>The algorithm is very simple to describe, and all of these parameters change “behind the scenes”.</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70</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93539" name="משוואה" r:id="rId6" imgW="114120" imgH="215640" progId="Equation.3">
              <p:embed/>
            </p:oleObj>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9456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Repeated Capacity Scaling –</a:t>
            </a:r>
            <a:br>
              <a:rPr lang="en-US" sz="3200" b="1" dirty="0" smtClean="0"/>
            </a:br>
            <a:r>
              <a:rPr lang="en-US" sz="3200" b="1" dirty="0" smtClean="0"/>
              <a:t>Basic Ideas</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71</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94563" name="משוואה" r:id="rId6" imgW="114120" imgH="215640" progId="Equation.3">
              <p:embed/>
            </p:oleObj>
          </a:graphicData>
        </a:graphic>
      </p:graphicFrame>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Repeated Capacity Scaling Algorithm is a variant of the Capacity Scaling Algorithm. </a:t>
            </a:r>
          </a:p>
          <a:p>
            <a:pPr algn="l" rtl="0"/>
            <a:endParaRPr lang="en-US" sz="2600" dirty="0" smtClean="0">
              <a:solidFill>
                <a:schemeClr val="tx1"/>
              </a:solidFill>
            </a:endParaRPr>
          </a:p>
          <a:p>
            <a:pPr algn="l" rtl="0"/>
            <a:r>
              <a:rPr lang="en-US" sz="2600" dirty="0" smtClean="0">
                <a:solidFill>
                  <a:schemeClr val="tx1"/>
                </a:solidFill>
              </a:rPr>
              <a:t>● The </a:t>
            </a:r>
            <a:r>
              <a:rPr lang="en-US" sz="2600" smtClean="0">
                <a:solidFill>
                  <a:schemeClr val="tx1"/>
                </a:solidFill>
              </a:rPr>
              <a:t>main </a:t>
            </a:r>
            <a:r>
              <a:rPr lang="en-US" sz="2600" smtClean="0">
                <a:solidFill>
                  <a:schemeClr val="tx1"/>
                </a:solidFill>
              </a:rPr>
              <a:t>differenc</a:t>
            </a:r>
            <a:r>
              <a:rPr lang="en-US" sz="2600" smtClean="0">
                <a:solidFill>
                  <a:schemeClr val="tx1"/>
                </a:solidFill>
              </a:rPr>
              <a:t>e </a:t>
            </a:r>
            <a:r>
              <a:rPr lang="en-US" sz="2600" dirty="0" smtClean="0">
                <a:solidFill>
                  <a:schemeClr val="tx1"/>
                </a:solidFill>
              </a:rPr>
              <a:t>from the basic capacity scaling  algorithm is: </a:t>
            </a:r>
          </a:p>
          <a:p>
            <a:pPr algn="l" rtl="0"/>
            <a:r>
              <a:rPr lang="en-US" sz="2600" dirty="0" smtClean="0">
                <a:solidFill>
                  <a:schemeClr val="tx1"/>
                </a:solidFill>
              </a:rPr>
              <a:t>Whenever the flow on an arc (</a:t>
            </a:r>
            <a:r>
              <a:rPr lang="en-US" sz="2600" dirty="0" err="1" smtClean="0">
                <a:solidFill>
                  <a:schemeClr val="tx1"/>
                </a:solidFill>
              </a:rPr>
              <a:t>i,j</a:t>
            </a:r>
            <a:r>
              <a:rPr lang="en-US" sz="2600" dirty="0" smtClean="0">
                <a:solidFill>
                  <a:schemeClr val="tx1"/>
                </a:solidFill>
              </a:rPr>
              <a:t>) is </a:t>
            </a:r>
            <a:r>
              <a:rPr lang="en-US" sz="2600" i="1" dirty="0" smtClean="0">
                <a:solidFill>
                  <a:schemeClr val="tx1"/>
                </a:solidFill>
              </a:rPr>
              <a:t>sufficiently large</a:t>
            </a:r>
            <a:r>
              <a:rPr lang="en-US" sz="2600" dirty="0" smtClean="0">
                <a:solidFill>
                  <a:schemeClr val="tx1"/>
                </a:solidFill>
              </a:rPr>
              <a:t>, the difference between the potentials of </a:t>
            </a:r>
            <a:r>
              <a:rPr lang="en-US" sz="2600" dirty="0" err="1" smtClean="0">
                <a:solidFill>
                  <a:schemeClr val="tx1"/>
                </a:solidFill>
              </a:rPr>
              <a:t>i</a:t>
            </a:r>
            <a:r>
              <a:rPr lang="en-US" sz="2600" dirty="0" smtClean="0">
                <a:solidFill>
                  <a:schemeClr val="tx1"/>
                </a:solidFill>
              </a:rPr>
              <a:t> and j becomes fixed to 0.</a:t>
            </a:r>
          </a:p>
          <a:p>
            <a:pPr algn="l" rtl="0"/>
            <a:endParaRPr lang="en-US" sz="2600" dirty="0" smtClean="0">
              <a:solidFill>
                <a:schemeClr val="tx1"/>
              </a:solidFill>
            </a:endParaRPr>
          </a:p>
          <a:p>
            <a:pPr algn="l" rtl="0"/>
            <a:r>
              <a:rPr lang="en-US" sz="2600" dirty="0" smtClean="0">
                <a:solidFill>
                  <a:schemeClr val="tx1"/>
                </a:solidFill>
              </a:rPr>
              <a:t>This property, which is similar to the one we just saw in the minimum-mean cycle algorithm, </a:t>
            </a:r>
          </a:p>
          <a:p>
            <a:pPr algn="l" rtl="0"/>
            <a:r>
              <a:rPr lang="en-US" sz="2600" dirty="0" smtClean="0">
                <a:solidFill>
                  <a:schemeClr val="tx1"/>
                </a:solidFill>
              </a:rPr>
              <a:t>makes this algorithm </a:t>
            </a:r>
            <a:r>
              <a:rPr lang="en-US" sz="2600" b="1" dirty="0" smtClean="0">
                <a:solidFill>
                  <a:schemeClr val="tx1"/>
                </a:solidFill>
              </a:rPr>
              <a:t>strongly polynomial.</a:t>
            </a:r>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97634"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Repeated Capacity Scaling –</a:t>
            </a:r>
            <a:br>
              <a:rPr lang="en-US" sz="3200" b="1" dirty="0" smtClean="0"/>
            </a:br>
            <a:r>
              <a:rPr lang="en-US" sz="3200" b="1" dirty="0" smtClean="0"/>
              <a:t>Basic Ideas</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72</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97635" name="משוואה" r:id="rId6" imgW="114120" imgH="215640" progId="Equation.3">
              <p:embed/>
            </p:oleObj>
          </a:graphicData>
        </a:graphic>
      </p:graphicFrame>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The Repeated Capacity Scaling Algorithm, in contrast to the all other algorithms we studied, solves the dual minimum cost flow problem, and not the primal. It obtains an optimal set of potentials and uses them to determine an optimal flow. </a:t>
            </a:r>
          </a:p>
          <a:p>
            <a:pPr algn="l" rtl="0"/>
            <a:endParaRPr lang="en-US" sz="2600" dirty="0" smtClean="0">
              <a:solidFill>
                <a:schemeClr val="tx1"/>
              </a:solidFill>
            </a:endParaRPr>
          </a:p>
          <a:p>
            <a:pPr algn="l" rtl="0"/>
            <a:r>
              <a:rPr lang="en-US" sz="2600" dirty="0" smtClean="0">
                <a:solidFill>
                  <a:schemeClr val="tx1"/>
                </a:solidFill>
              </a:rPr>
              <a:t>● We assume that the network is </a:t>
            </a:r>
            <a:r>
              <a:rPr lang="en-US" sz="2600" dirty="0" err="1" smtClean="0">
                <a:solidFill>
                  <a:schemeClr val="tx1"/>
                </a:solidFill>
              </a:rPr>
              <a:t>uncapacitated</a:t>
            </a:r>
            <a:r>
              <a:rPr lang="en-US" sz="2600" dirty="0" smtClean="0">
                <a:solidFill>
                  <a:schemeClr val="tx1"/>
                </a:solidFill>
              </a:rPr>
              <a:t>. To be able to work with such an assumption, we will show how to transform any capacitated network (with bounds </a:t>
            </a:r>
            <a:r>
              <a:rPr lang="en-US" sz="2600" dirty="0" err="1" smtClean="0">
                <a:solidFill>
                  <a:schemeClr val="tx1"/>
                </a:solidFill>
              </a:rPr>
              <a:t>u</a:t>
            </a:r>
            <a:r>
              <a:rPr lang="en-US" sz="2600" baseline="-25000" dirty="0" err="1" smtClean="0">
                <a:solidFill>
                  <a:schemeClr val="tx1"/>
                </a:solidFill>
              </a:rPr>
              <a:t>ij</a:t>
            </a:r>
            <a:r>
              <a:rPr lang="en-US" sz="2600" dirty="0" smtClean="0">
                <a:solidFill>
                  <a:schemeClr val="tx1"/>
                </a:solidFill>
              </a:rPr>
              <a:t> on the flows on each arc) into an equivalent </a:t>
            </a:r>
            <a:r>
              <a:rPr lang="en-US" sz="2600" dirty="0" err="1" smtClean="0">
                <a:solidFill>
                  <a:schemeClr val="tx1"/>
                </a:solidFill>
              </a:rPr>
              <a:t>uncapacitated</a:t>
            </a:r>
            <a:r>
              <a:rPr lang="en-US" sz="2600" dirty="0" smtClean="0">
                <a:solidFill>
                  <a:schemeClr val="tx1"/>
                </a:solidFill>
              </a:rPr>
              <a:t> one (without bounds).</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242690"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Capacity Scaling Algorithm - Reminder</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73</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242691" name="משוואה" r:id="rId6" imgW="114120" imgH="215640" progId="Equation.3">
              <p:embed/>
            </p:oleObj>
          </a:graphicData>
        </a:graphic>
      </p:graphicFrame>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000" dirty="0" smtClean="0">
                <a:solidFill>
                  <a:schemeClr val="tx1"/>
                </a:solidFill>
              </a:rPr>
              <a:t>Set x := 0 , </a:t>
            </a:r>
            <a:r>
              <a:rPr lang="el-GR" sz="2000" dirty="0" smtClean="0">
                <a:solidFill>
                  <a:schemeClr val="tx1"/>
                </a:solidFill>
              </a:rPr>
              <a:t>π</a:t>
            </a:r>
            <a:r>
              <a:rPr lang="en-US" sz="2000" dirty="0" smtClean="0">
                <a:solidFill>
                  <a:schemeClr val="tx1"/>
                </a:solidFill>
              </a:rPr>
              <a:t> := 0 , </a:t>
            </a:r>
            <a:r>
              <a:rPr lang="el-GR" sz="2000" dirty="0" smtClean="0">
                <a:solidFill>
                  <a:schemeClr val="tx1"/>
                </a:solidFill>
              </a:rPr>
              <a:t>Δ</a:t>
            </a:r>
            <a:r>
              <a:rPr lang="en-US" sz="2000" dirty="0" smtClean="0">
                <a:solidFill>
                  <a:schemeClr val="tx1"/>
                </a:solidFill>
              </a:rPr>
              <a:t> := 2</a:t>
            </a:r>
            <a:r>
              <a:rPr lang="en-US" sz="2000" baseline="30000" dirty="0" smtClean="0">
                <a:solidFill>
                  <a:schemeClr val="tx1"/>
                </a:solidFill>
              </a:rPr>
              <a:t>[log(U)]</a:t>
            </a:r>
            <a:endParaRPr lang="en-US" sz="2000" dirty="0" smtClean="0">
              <a:solidFill>
                <a:schemeClr val="tx1"/>
              </a:solidFill>
            </a:endParaRPr>
          </a:p>
          <a:p>
            <a:pPr algn="l" rtl="0"/>
            <a:r>
              <a:rPr lang="en-US" sz="2000" b="1" dirty="0" smtClean="0">
                <a:solidFill>
                  <a:schemeClr val="tx1"/>
                </a:solidFill>
              </a:rPr>
              <a:t>While</a:t>
            </a:r>
            <a:r>
              <a:rPr lang="en-US" sz="2000" dirty="0" smtClean="0">
                <a:solidFill>
                  <a:schemeClr val="tx1"/>
                </a:solidFill>
              </a:rPr>
              <a:t> </a:t>
            </a:r>
            <a:r>
              <a:rPr lang="el-GR" sz="2000" dirty="0" smtClean="0">
                <a:solidFill>
                  <a:schemeClr val="tx1"/>
                </a:solidFill>
              </a:rPr>
              <a:t>Δ</a:t>
            </a:r>
            <a:r>
              <a:rPr lang="en-US" sz="2000" dirty="0" smtClean="0">
                <a:solidFill>
                  <a:schemeClr val="tx1"/>
                </a:solidFill>
              </a:rPr>
              <a:t> </a:t>
            </a:r>
            <a:r>
              <a:rPr lang="el-GR" sz="2000" dirty="0" smtClean="0">
                <a:solidFill>
                  <a:schemeClr val="tx1"/>
                </a:solidFill>
              </a:rPr>
              <a:t>≥</a:t>
            </a:r>
            <a:r>
              <a:rPr lang="en-US" sz="2000" dirty="0" smtClean="0">
                <a:solidFill>
                  <a:schemeClr val="tx1"/>
                </a:solidFill>
              </a:rPr>
              <a:t> 1, do </a:t>
            </a:r>
            <a:r>
              <a:rPr lang="el-GR" sz="2000" dirty="0" smtClean="0">
                <a:solidFill>
                  <a:schemeClr val="tx1"/>
                </a:solidFill>
              </a:rPr>
              <a:t>Δ</a:t>
            </a:r>
            <a:r>
              <a:rPr lang="en-US" sz="2000" dirty="0" smtClean="0">
                <a:solidFill>
                  <a:schemeClr val="tx1"/>
                </a:solidFill>
              </a:rPr>
              <a:t>–scaling phase:</a:t>
            </a:r>
          </a:p>
          <a:p>
            <a:pPr algn="l" rtl="0"/>
            <a:r>
              <a:rPr lang="en-US" sz="2000" dirty="0" smtClean="0">
                <a:solidFill>
                  <a:schemeClr val="tx1"/>
                </a:solidFill>
              </a:rPr>
              <a:t>	</a:t>
            </a:r>
            <a:r>
              <a:rPr lang="en-US" sz="2000" b="1" dirty="0" smtClean="0">
                <a:solidFill>
                  <a:schemeClr val="tx1"/>
                </a:solidFill>
              </a:rPr>
              <a:t>for</a:t>
            </a:r>
            <a:r>
              <a:rPr lang="en-US" sz="2000" dirty="0" smtClean="0">
                <a:solidFill>
                  <a:schemeClr val="tx1"/>
                </a:solidFill>
              </a:rPr>
              <a:t> every arc (</a:t>
            </a:r>
            <a:r>
              <a:rPr lang="en-US" sz="2000" dirty="0" err="1" smtClean="0">
                <a:solidFill>
                  <a:schemeClr val="tx1"/>
                </a:solidFill>
              </a:rPr>
              <a:t>i,j</a:t>
            </a:r>
            <a:r>
              <a:rPr lang="en-US" sz="2000" dirty="0" smtClean="0">
                <a:solidFill>
                  <a:schemeClr val="tx1"/>
                </a:solidFill>
              </a:rPr>
              <a:t>) in G(x) do:</a:t>
            </a:r>
          </a:p>
          <a:p>
            <a:pPr algn="l" rtl="0"/>
            <a:r>
              <a:rPr lang="en-US" sz="2000" dirty="0" smtClean="0">
                <a:solidFill>
                  <a:schemeClr val="tx1"/>
                </a:solidFill>
              </a:rPr>
              <a:t>		</a:t>
            </a:r>
            <a:r>
              <a:rPr lang="en-US" sz="2000" b="1" dirty="0" smtClean="0">
                <a:solidFill>
                  <a:schemeClr val="tx1"/>
                </a:solidFill>
              </a:rPr>
              <a:t>if</a:t>
            </a:r>
            <a:r>
              <a:rPr lang="en-US" sz="2000" dirty="0" smtClean="0">
                <a:solidFill>
                  <a:schemeClr val="tx1"/>
                </a:solidFill>
              </a:rPr>
              <a:t> </a:t>
            </a:r>
            <a:r>
              <a:rPr lang="en-US" sz="2000" dirty="0" err="1" smtClean="0">
                <a:solidFill>
                  <a:schemeClr val="tx1"/>
                </a:solidFill>
              </a:rPr>
              <a:t>r</a:t>
            </a:r>
            <a:r>
              <a:rPr lang="en-US" sz="2000" baseline="-25000" dirty="0" err="1" smtClean="0">
                <a:solidFill>
                  <a:schemeClr val="tx1"/>
                </a:solidFill>
              </a:rPr>
              <a:t>ij</a:t>
            </a:r>
            <a:r>
              <a:rPr lang="en-US" sz="2000" baseline="-25000" dirty="0" smtClean="0">
                <a:solidFill>
                  <a:schemeClr val="tx1"/>
                </a:solidFill>
              </a:rPr>
              <a:t> </a:t>
            </a:r>
            <a:r>
              <a:rPr lang="el-GR" sz="2000" dirty="0" smtClean="0">
                <a:solidFill>
                  <a:schemeClr val="tx1"/>
                </a:solidFill>
              </a:rPr>
              <a:t>≥</a:t>
            </a:r>
            <a:r>
              <a:rPr lang="en-US" sz="2000" dirty="0" smtClean="0">
                <a:solidFill>
                  <a:schemeClr val="tx1"/>
                </a:solidFill>
              </a:rPr>
              <a:t> </a:t>
            </a:r>
            <a:r>
              <a:rPr lang="el-GR" sz="2000" dirty="0" smtClean="0">
                <a:solidFill>
                  <a:schemeClr val="tx1"/>
                </a:solidFill>
              </a:rPr>
              <a:t>Δ</a:t>
            </a:r>
            <a:r>
              <a:rPr lang="en-US" sz="2000" dirty="0" smtClean="0">
                <a:solidFill>
                  <a:schemeClr val="tx1"/>
                </a:solidFill>
              </a:rPr>
              <a:t> and </a:t>
            </a:r>
            <a:r>
              <a:rPr lang="en-US" sz="2000" dirty="0" err="1" smtClean="0">
                <a:solidFill>
                  <a:schemeClr val="tx1"/>
                </a:solidFill>
              </a:rPr>
              <a:t>c</a:t>
            </a:r>
            <a:r>
              <a:rPr lang="en-US" sz="2000" baseline="-25000" dirty="0" err="1" smtClean="0">
                <a:solidFill>
                  <a:schemeClr val="tx1"/>
                </a:solidFill>
              </a:rPr>
              <a:t>ij</a:t>
            </a:r>
            <a:r>
              <a:rPr lang="el-GR" sz="2000" baseline="30000" dirty="0" smtClean="0">
                <a:solidFill>
                  <a:schemeClr val="tx1"/>
                </a:solidFill>
              </a:rPr>
              <a:t>π</a:t>
            </a:r>
            <a:r>
              <a:rPr lang="en-US" sz="2000" baseline="-25000" dirty="0" smtClean="0">
                <a:solidFill>
                  <a:schemeClr val="tx1"/>
                </a:solidFill>
              </a:rPr>
              <a:t> </a:t>
            </a:r>
            <a:r>
              <a:rPr lang="en-US" sz="2000" dirty="0" smtClean="0">
                <a:solidFill>
                  <a:schemeClr val="tx1"/>
                </a:solidFill>
              </a:rPr>
              <a:t> &lt; 0, </a:t>
            </a:r>
            <a:r>
              <a:rPr lang="en-US" sz="2000" b="1" dirty="0" smtClean="0">
                <a:solidFill>
                  <a:schemeClr val="tx1"/>
                </a:solidFill>
              </a:rPr>
              <a:t>then </a:t>
            </a:r>
            <a:r>
              <a:rPr lang="en-US" sz="2000" dirty="0" smtClean="0">
                <a:solidFill>
                  <a:schemeClr val="tx1"/>
                </a:solidFill>
              </a:rPr>
              <a:t>send </a:t>
            </a:r>
            <a:r>
              <a:rPr lang="en-US" sz="2000" dirty="0" err="1" smtClean="0">
                <a:solidFill>
                  <a:schemeClr val="tx1"/>
                </a:solidFill>
              </a:rPr>
              <a:t>r</a:t>
            </a:r>
            <a:r>
              <a:rPr lang="en-US" sz="2000" baseline="-25000" dirty="0" err="1" smtClean="0">
                <a:solidFill>
                  <a:schemeClr val="tx1"/>
                </a:solidFill>
              </a:rPr>
              <a:t>ij</a:t>
            </a:r>
            <a:r>
              <a:rPr lang="en-US" sz="2000" b="1" dirty="0" smtClean="0">
                <a:solidFill>
                  <a:schemeClr val="tx1"/>
                </a:solidFill>
              </a:rPr>
              <a:t> </a:t>
            </a:r>
            <a:r>
              <a:rPr lang="en-US" sz="2000" dirty="0" smtClean="0">
                <a:solidFill>
                  <a:schemeClr val="tx1"/>
                </a:solidFill>
              </a:rPr>
              <a:t>units of 			flow along (</a:t>
            </a:r>
            <a:r>
              <a:rPr lang="en-US" sz="2000" dirty="0" err="1" smtClean="0">
                <a:solidFill>
                  <a:schemeClr val="tx1"/>
                </a:solidFill>
              </a:rPr>
              <a:t>i,j</a:t>
            </a:r>
            <a:r>
              <a:rPr lang="en-US" sz="2000" dirty="0" smtClean="0">
                <a:solidFill>
                  <a:schemeClr val="tx1"/>
                </a:solidFill>
              </a:rPr>
              <a:t>), update x and the imbalances e(▪).</a:t>
            </a:r>
          </a:p>
          <a:p>
            <a:pPr algn="l" rtl="0"/>
            <a:r>
              <a:rPr lang="en-US" sz="2000" dirty="0" smtClean="0">
                <a:solidFill>
                  <a:schemeClr val="tx1"/>
                </a:solidFill>
              </a:rPr>
              <a:t>	S(</a:t>
            </a:r>
            <a:r>
              <a:rPr lang="el-GR" sz="2000" dirty="0" smtClean="0">
                <a:solidFill>
                  <a:schemeClr val="tx1"/>
                </a:solidFill>
              </a:rPr>
              <a:t>Δ</a:t>
            </a:r>
            <a:r>
              <a:rPr lang="en-US" sz="2000" dirty="0" smtClean="0">
                <a:solidFill>
                  <a:schemeClr val="tx1"/>
                </a:solidFill>
              </a:rPr>
              <a:t>) := {</a:t>
            </a:r>
            <a:r>
              <a:rPr lang="en-US" sz="2000" dirty="0" err="1" smtClean="0">
                <a:solidFill>
                  <a:schemeClr val="tx1"/>
                </a:solidFill>
              </a:rPr>
              <a:t>i</a:t>
            </a:r>
            <a:r>
              <a:rPr lang="en-US" sz="2000" dirty="0" smtClean="0">
                <a:solidFill>
                  <a:schemeClr val="tx1"/>
                </a:solidFill>
              </a:rPr>
              <a:t> </a:t>
            </a:r>
            <a:r>
              <a:rPr lang="el-GR" sz="2000" dirty="0" smtClean="0">
                <a:solidFill>
                  <a:schemeClr val="tx1"/>
                </a:solidFill>
              </a:rPr>
              <a:t>ϵ</a:t>
            </a:r>
            <a:r>
              <a:rPr lang="en-US" sz="2000" dirty="0" smtClean="0">
                <a:solidFill>
                  <a:schemeClr val="tx1"/>
                </a:solidFill>
              </a:rPr>
              <a:t> N : e(</a:t>
            </a:r>
            <a:r>
              <a:rPr lang="en-US" sz="2000" dirty="0" err="1" smtClean="0">
                <a:solidFill>
                  <a:schemeClr val="tx1"/>
                </a:solidFill>
              </a:rPr>
              <a:t>i</a:t>
            </a:r>
            <a:r>
              <a:rPr lang="en-US" sz="2000" dirty="0" smtClean="0">
                <a:solidFill>
                  <a:schemeClr val="tx1"/>
                </a:solidFill>
              </a:rPr>
              <a:t>) </a:t>
            </a:r>
            <a:r>
              <a:rPr lang="el-GR" sz="2000" dirty="0" smtClean="0">
                <a:solidFill>
                  <a:schemeClr val="tx1"/>
                </a:solidFill>
              </a:rPr>
              <a:t>≥</a:t>
            </a:r>
            <a:r>
              <a:rPr lang="en-US" sz="2000" dirty="0" smtClean="0">
                <a:solidFill>
                  <a:schemeClr val="tx1"/>
                </a:solidFill>
              </a:rPr>
              <a:t> </a:t>
            </a:r>
            <a:r>
              <a:rPr lang="el-GR" sz="2000" dirty="0" smtClean="0">
                <a:solidFill>
                  <a:schemeClr val="tx1"/>
                </a:solidFill>
              </a:rPr>
              <a:t>Δ</a:t>
            </a:r>
            <a:r>
              <a:rPr lang="en-US" sz="2000" dirty="0" smtClean="0">
                <a:solidFill>
                  <a:schemeClr val="tx1"/>
                </a:solidFill>
              </a:rPr>
              <a:t>}     </a:t>
            </a:r>
          </a:p>
          <a:p>
            <a:pPr algn="l" rtl="0"/>
            <a:r>
              <a:rPr lang="en-US" sz="2000" dirty="0" smtClean="0">
                <a:solidFill>
                  <a:schemeClr val="tx1"/>
                </a:solidFill>
              </a:rPr>
              <a:t>	T(</a:t>
            </a:r>
            <a:r>
              <a:rPr lang="el-GR" sz="2000" dirty="0" smtClean="0">
                <a:solidFill>
                  <a:schemeClr val="tx1"/>
                </a:solidFill>
              </a:rPr>
              <a:t>Δ</a:t>
            </a:r>
            <a:r>
              <a:rPr lang="en-US" sz="2000" dirty="0" smtClean="0">
                <a:solidFill>
                  <a:schemeClr val="tx1"/>
                </a:solidFill>
              </a:rPr>
              <a:t>) := {</a:t>
            </a:r>
            <a:r>
              <a:rPr lang="en-US" sz="2000" dirty="0" err="1" smtClean="0">
                <a:solidFill>
                  <a:schemeClr val="tx1"/>
                </a:solidFill>
              </a:rPr>
              <a:t>i</a:t>
            </a:r>
            <a:r>
              <a:rPr lang="en-US" sz="2000" dirty="0" smtClean="0">
                <a:solidFill>
                  <a:schemeClr val="tx1"/>
                </a:solidFill>
              </a:rPr>
              <a:t> </a:t>
            </a:r>
            <a:r>
              <a:rPr lang="el-GR" sz="2000" dirty="0" smtClean="0">
                <a:solidFill>
                  <a:schemeClr val="tx1"/>
                </a:solidFill>
              </a:rPr>
              <a:t>ϵ</a:t>
            </a:r>
            <a:r>
              <a:rPr lang="en-US" sz="2000" dirty="0" smtClean="0">
                <a:solidFill>
                  <a:schemeClr val="tx1"/>
                </a:solidFill>
              </a:rPr>
              <a:t> N : e(</a:t>
            </a:r>
            <a:r>
              <a:rPr lang="en-US" sz="2000" dirty="0" err="1" smtClean="0">
                <a:solidFill>
                  <a:schemeClr val="tx1"/>
                </a:solidFill>
              </a:rPr>
              <a:t>i</a:t>
            </a:r>
            <a:r>
              <a:rPr lang="en-US" sz="2000" dirty="0" smtClean="0">
                <a:solidFill>
                  <a:schemeClr val="tx1"/>
                </a:solidFill>
              </a:rPr>
              <a:t>) </a:t>
            </a:r>
            <a:r>
              <a:rPr lang="el-GR" sz="2000" dirty="0" smtClean="0">
                <a:solidFill>
                  <a:schemeClr val="tx1"/>
                </a:solidFill>
              </a:rPr>
              <a:t>≤</a:t>
            </a:r>
            <a:r>
              <a:rPr lang="en-US" sz="2000" dirty="0" smtClean="0">
                <a:solidFill>
                  <a:schemeClr val="tx1"/>
                </a:solidFill>
              </a:rPr>
              <a:t> -</a:t>
            </a:r>
            <a:r>
              <a:rPr lang="el-GR" sz="2000" dirty="0" smtClean="0">
                <a:solidFill>
                  <a:schemeClr val="tx1"/>
                </a:solidFill>
              </a:rPr>
              <a:t>Δ</a:t>
            </a:r>
            <a:r>
              <a:rPr lang="en-US" sz="2000" dirty="0" smtClean="0">
                <a:solidFill>
                  <a:schemeClr val="tx1"/>
                </a:solidFill>
              </a:rPr>
              <a:t>}</a:t>
            </a:r>
          </a:p>
          <a:p>
            <a:pPr algn="l" rtl="0"/>
            <a:r>
              <a:rPr lang="en-US" sz="2000" dirty="0" smtClean="0">
                <a:solidFill>
                  <a:schemeClr val="tx1"/>
                </a:solidFill>
              </a:rPr>
              <a:t>	</a:t>
            </a:r>
            <a:r>
              <a:rPr lang="en-US" sz="2000" b="1" dirty="0" smtClean="0">
                <a:solidFill>
                  <a:schemeClr val="tx1"/>
                </a:solidFill>
              </a:rPr>
              <a:t>while </a:t>
            </a:r>
            <a:r>
              <a:rPr lang="en-US" sz="2000" dirty="0" smtClean="0">
                <a:solidFill>
                  <a:schemeClr val="tx1"/>
                </a:solidFill>
              </a:rPr>
              <a:t>both</a:t>
            </a:r>
            <a:r>
              <a:rPr lang="en-US" sz="2000" b="1" dirty="0" smtClean="0">
                <a:solidFill>
                  <a:schemeClr val="tx1"/>
                </a:solidFill>
              </a:rPr>
              <a:t> </a:t>
            </a:r>
            <a:r>
              <a:rPr lang="en-US" sz="2000" dirty="0" smtClean="0">
                <a:solidFill>
                  <a:schemeClr val="tx1"/>
                </a:solidFill>
              </a:rPr>
              <a:t>S(</a:t>
            </a:r>
            <a:r>
              <a:rPr lang="el-GR" sz="2000" dirty="0" smtClean="0">
                <a:solidFill>
                  <a:schemeClr val="tx1"/>
                </a:solidFill>
              </a:rPr>
              <a:t>Δ</a:t>
            </a:r>
            <a:r>
              <a:rPr lang="en-US" sz="2000" dirty="0" smtClean="0">
                <a:solidFill>
                  <a:schemeClr val="tx1"/>
                </a:solidFill>
              </a:rPr>
              <a:t>) and T(</a:t>
            </a:r>
            <a:r>
              <a:rPr lang="el-GR" sz="2000" dirty="0" smtClean="0">
                <a:solidFill>
                  <a:schemeClr val="tx1"/>
                </a:solidFill>
              </a:rPr>
              <a:t>Δ</a:t>
            </a:r>
            <a:r>
              <a:rPr lang="en-US" sz="2000" dirty="0" smtClean="0">
                <a:solidFill>
                  <a:schemeClr val="tx1"/>
                </a:solidFill>
              </a:rPr>
              <a:t>) are nonempty, do:</a:t>
            </a:r>
          </a:p>
          <a:p>
            <a:pPr algn="l" rtl="0"/>
            <a:r>
              <a:rPr lang="en-US" sz="2000" b="1" dirty="0" smtClean="0">
                <a:solidFill>
                  <a:schemeClr val="tx1"/>
                </a:solidFill>
              </a:rPr>
              <a:t>		- </a:t>
            </a:r>
            <a:r>
              <a:rPr lang="en-US" sz="2000" dirty="0" smtClean="0">
                <a:solidFill>
                  <a:schemeClr val="tx1"/>
                </a:solidFill>
              </a:rPr>
              <a:t>select nodes: k </a:t>
            </a:r>
            <a:r>
              <a:rPr lang="el-GR" sz="2000" dirty="0" smtClean="0">
                <a:solidFill>
                  <a:schemeClr val="tx1"/>
                </a:solidFill>
              </a:rPr>
              <a:t>ϵ</a:t>
            </a:r>
            <a:r>
              <a:rPr lang="en-US" sz="2000" dirty="0" smtClean="0">
                <a:solidFill>
                  <a:schemeClr val="tx1"/>
                </a:solidFill>
              </a:rPr>
              <a:t> S(</a:t>
            </a:r>
            <a:r>
              <a:rPr lang="el-GR" sz="2000" dirty="0" smtClean="0">
                <a:solidFill>
                  <a:schemeClr val="tx1"/>
                </a:solidFill>
              </a:rPr>
              <a:t>Δ</a:t>
            </a:r>
            <a:r>
              <a:rPr lang="en-US" sz="2000" dirty="0" smtClean="0">
                <a:solidFill>
                  <a:schemeClr val="tx1"/>
                </a:solidFill>
              </a:rPr>
              <a:t>) and l </a:t>
            </a:r>
            <a:r>
              <a:rPr lang="el-GR" sz="2000" dirty="0" smtClean="0">
                <a:solidFill>
                  <a:schemeClr val="tx1"/>
                </a:solidFill>
              </a:rPr>
              <a:t>ϵ</a:t>
            </a:r>
            <a:r>
              <a:rPr lang="en-US" sz="2000" dirty="0" smtClean="0">
                <a:solidFill>
                  <a:schemeClr val="tx1"/>
                </a:solidFill>
              </a:rPr>
              <a:t> T(</a:t>
            </a:r>
            <a:r>
              <a:rPr lang="el-GR" sz="2000" dirty="0" smtClean="0">
                <a:solidFill>
                  <a:schemeClr val="tx1"/>
                </a:solidFill>
              </a:rPr>
              <a:t>Δ</a:t>
            </a:r>
            <a:r>
              <a:rPr lang="en-US" sz="2000" dirty="0" smtClean="0">
                <a:solidFill>
                  <a:schemeClr val="tx1"/>
                </a:solidFill>
              </a:rPr>
              <a:t>)</a:t>
            </a:r>
          </a:p>
          <a:p>
            <a:pPr algn="l" rtl="0"/>
            <a:r>
              <a:rPr lang="en-US" sz="2000" dirty="0" smtClean="0">
                <a:solidFill>
                  <a:schemeClr val="tx1"/>
                </a:solidFill>
              </a:rPr>
              <a:t>		- determine shortest path distances d(▪) from k 		to all other nodes in G(x,</a:t>
            </a:r>
            <a:r>
              <a:rPr lang="el-GR" sz="2000" dirty="0" smtClean="0">
                <a:solidFill>
                  <a:schemeClr val="tx1"/>
                </a:solidFill>
              </a:rPr>
              <a:t> Δ</a:t>
            </a:r>
            <a:r>
              <a:rPr lang="en-US" sz="2000" dirty="0" smtClean="0">
                <a:solidFill>
                  <a:schemeClr val="tx1"/>
                </a:solidFill>
              </a:rPr>
              <a:t>) with respect to </a:t>
            </a:r>
            <a:r>
              <a:rPr lang="en-US" sz="2000" dirty="0" err="1" smtClean="0">
                <a:solidFill>
                  <a:schemeClr val="tx1"/>
                </a:solidFill>
              </a:rPr>
              <a:t>c</a:t>
            </a:r>
            <a:r>
              <a:rPr lang="en-US" sz="2000" baseline="-25000" dirty="0" err="1" smtClean="0">
                <a:solidFill>
                  <a:schemeClr val="tx1"/>
                </a:solidFill>
              </a:rPr>
              <a:t>ij</a:t>
            </a:r>
            <a:r>
              <a:rPr lang="el-GR" sz="2000" baseline="30000" dirty="0" smtClean="0">
                <a:solidFill>
                  <a:schemeClr val="tx1"/>
                </a:solidFill>
              </a:rPr>
              <a:t>π</a:t>
            </a:r>
            <a:r>
              <a:rPr lang="en-US" sz="2000" dirty="0" smtClean="0">
                <a:solidFill>
                  <a:schemeClr val="tx1"/>
                </a:solidFill>
              </a:rPr>
              <a:t> </a:t>
            </a:r>
          </a:p>
          <a:p>
            <a:pPr algn="l" rtl="0"/>
            <a:r>
              <a:rPr lang="en-US" sz="2000" dirty="0" smtClean="0">
                <a:solidFill>
                  <a:schemeClr val="tx1"/>
                </a:solidFill>
              </a:rPr>
              <a:t>		- Set P := shortest path from k to l in G(x,</a:t>
            </a:r>
            <a:r>
              <a:rPr lang="el-GR" sz="2000" dirty="0" smtClean="0">
                <a:solidFill>
                  <a:schemeClr val="tx1"/>
                </a:solidFill>
              </a:rPr>
              <a:t> Δ</a:t>
            </a:r>
            <a:r>
              <a:rPr lang="en-US" sz="2000" dirty="0" smtClean="0">
                <a:solidFill>
                  <a:schemeClr val="tx1"/>
                </a:solidFill>
              </a:rPr>
              <a:t>)</a:t>
            </a:r>
          </a:p>
          <a:p>
            <a:pPr algn="l" rtl="0"/>
            <a:r>
              <a:rPr lang="en-US" sz="2000" dirty="0" smtClean="0">
                <a:solidFill>
                  <a:schemeClr val="tx1"/>
                </a:solidFill>
              </a:rPr>
              <a:t>		- update </a:t>
            </a:r>
            <a:r>
              <a:rPr lang="el-GR" sz="2000" dirty="0" smtClean="0">
                <a:solidFill>
                  <a:schemeClr val="tx1"/>
                </a:solidFill>
              </a:rPr>
              <a:t>π</a:t>
            </a:r>
            <a:r>
              <a:rPr lang="en-US" sz="2000" dirty="0" smtClean="0">
                <a:solidFill>
                  <a:schemeClr val="tx1"/>
                </a:solidFill>
              </a:rPr>
              <a:t> := </a:t>
            </a:r>
            <a:r>
              <a:rPr lang="el-GR" sz="2000" dirty="0" smtClean="0">
                <a:solidFill>
                  <a:schemeClr val="tx1"/>
                </a:solidFill>
              </a:rPr>
              <a:t>π</a:t>
            </a:r>
            <a:r>
              <a:rPr lang="en-US" sz="2000" dirty="0" smtClean="0">
                <a:solidFill>
                  <a:schemeClr val="tx1"/>
                </a:solidFill>
              </a:rPr>
              <a:t>-d </a:t>
            </a:r>
          </a:p>
          <a:p>
            <a:pPr algn="l" rtl="0"/>
            <a:r>
              <a:rPr lang="en-US" sz="2000" dirty="0" smtClean="0">
                <a:solidFill>
                  <a:schemeClr val="tx1"/>
                </a:solidFill>
              </a:rPr>
              <a:t>		- augment </a:t>
            </a:r>
            <a:r>
              <a:rPr lang="el-GR" sz="2000" dirty="0" smtClean="0">
                <a:solidFill>
                  <a:schemeClr val="tx1"/>
                </a:solidFill>
              </a:rPr>
              <a:t>Δ</a:t>
            </a:r>
            <a:r>
              <a:rPr lang="en-US" sz="2000" dirty="0" smtClean="0">
                <a:solidFill>
                  <a:schemeClr val="tx1"/>
                </a:solidFill>
              </a:rPr>
              <a:t> units of flow along P.</a:t>
            </a:r>
          </a:p>
          <a:p>
            <a:pPr algn="l" rtl="0"/>
            <a:r>
              <a:rPr lang="en-US" sz="2000" dirty="0" smtClean="0">
                <a:solidFill>
                  <a:schemeClr val="tx1"/>
                </a:solidFill>
              </a:rPr>
              <a:t>		- update x, S(</a:t>
            </a:r>
            <a:r>
              <a:rPr lang="el-GR" sz="2000" dirty="0" smtClean="0">
                <a:solidFill>
                  <a:schemeClr val="tx1"/>
                </a:solidFill>
              </a:rPr>
              <a:t>Δ</a:t>
            </a:r>
            <a:r>
              <a:rPr lang="en-US" sz="2000" dirty="0" smtClean="0">
                <a:solidFill>
                  <a:schemeClr val="tx1"/>
                </a:solidFill>
              </a:rPr>
              <a:t>), T(</a:t>
            </a:r>
            <a:r>
              <a:rPr lang="el-GR" sz="2000" dirty="0" smtClean="0">
                <a:solidFill>
                  <a:schemeClr val="tx1"/>
                </a:solidFill>
              </a:rPr>
              <a:t>Δ</a:t>
            </a:r>
            <a:r>
              <a:rPr lang="en-US" sz="2000" dirty="0" smtClean="0">
                <a:solidFill>
                  <a:schemeClr val="tx1"/>
                </a:solidFill>
              </a:rPr>
              <a:t>), G(x, </a:t>
            </a:r>
            <a:r>
              <a:rPr lang="el-GR" sz="2000" dirty="0" smtClean="0">
                <a:solidFill>
                  <a:schemeClr val="tx1"/>
                </a:solidFill>
              </a:rPr>
              <a:t>Δ</a:t>
            </a:r>
            <a:r>
              <a:rPr lang="en-US" sz="2000" dirty="0" smtClean="0">
                <a:solidFill>
                  <a:schemeClr val="tx1"/>
                </a:solidFill>
              </a:rPr>
              <a:t>).</a:t>
            </a:r>
          </a:p>
          <a:p>
            <a:pPr algn="l" rtl="0"/>
            <a:r>
              <a:rPr lang="en-US" sz="2000" dirty="0" smtClean="0">
                <a:solidFill>
                  <a:schemeClr val="tx1"/>
                </a:solidFill>
              </a:rPr>
              <a:t>	 set </a:t>
            </a:r>
            <a:r>
              <a:rPr lang="el-GR" sz="2000" dirty="0" smtClean="0">
                <a:solidFill>
                  <a:schemeClr val="tx1"/>
                </a:solidFill>
              </a:rPr>
              <a:t>Δ</a:t>
            </a:r>
            <a:r>
              <a:rPr lang="en-US" sz="2000" dirty="0" smtClean="0">
                <a:solidFill>
                  <a:schemeClr val="tx1"/>
                </a:solidFill>
              </a:rPr>
              <a:t> := </a:t>
            </a:r>
            <a:r>
              <a:rPr lang="el-GR" sz="2000" dirty="0" smtClean="0">
                <a:solidFill>
                  <a:schemeClr val="tx1"/>
                </a:solidFill>
              </a:rPr>
              <a:t>Δ</a:t>
            </a:r>
            <a:r>
              <a:rPr lang="en-US" sz="2000" dirty="0" smtClean="0">
                <a:solidFill>
                  <a:schemeClr val="tx1"/>
                </a:solidFill>
              </a:rPr>
              <a:t> / 2</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98658"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Dual Minimum Cost Flow – </a:t>
            </a:r>
            <a:br>
              <a:rPr lang="en-US" sz="3200" b="1" dirty="0" smtClean="0"/>
            </a:br>
            <a:r>
              <a:rPr lang="en-US" sz="3200" b="1" dirty="0" smtClean="0"/>
              <a:t>Reminder</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74</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98659" name="משוואה" r:id="rId6" imgW="114120" imgH="215640" progId="Equation.3">
              <p:embed/>
            </p:oleObj>
          </a:graphicData>
        </a:graphic>
      </p:graphicFrame>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The goal:</a:t>
            </a:r>
            <a:r>
              <a:rPr lang="en-US" sz="2600" dirty="0" smtClean="0">
                <a:solidFill>
                  <a:schemeClr val="tx1"/>
                </a:solidFill>
              </a:rPr>
              <a:t> </a:t>
            </a:r>
          </a:p>
          <a:p>
            <a:pPr algn="l" rtl="0"/>
            <a:r>
              <a:rPr lang="en-US" sz="2600" dirty="0" smtClean="0">
                <a:solidFill>
                  <a:schemeClr val="tx1"/>
                </a:solidFill>
              </a:rPr>
              <a:t>Maximize:</a:t>
            </a:r>
          </a:p>
          <a:p>
            <a:pPr algn="l" rtl="0"/>
            <a:endParaRPr lang="en-US" sz="2600" dirty="0" smtClean="0">
              <a:solidFill>
                <a:schemeClr val="tx1"/>
              </a:solidFill>
            </a:endParaRPr>
          </a:p>
          <a:p>
            <a:pPr algn="l" rtl="0"/>
            <a:r>
              <a:rPr lang="en-US" sz="2600" dirty="0" smtClean="0">
                <a:solidFill>
                  <a:schemeClr val="tx1"/>
                </a:solidFill>
              </a:rPr>
              <a:t>Subject to:</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r>
              <a:rPr lang="en-US" sz="2600" b="1" dirty="0" smtClean="0">
                <a:solidFill>
                  <a:schemeClr val="tx1"/>
                </a:solidFill>
              </a:rPr>
              <a:t>An alternative representation:</a:t>
            </a:r>
            <a:r>
              <a:rPr lang="en-US" sz="2600" dirty="0" smtClean="0">
                <a:solidFill>
                  <a:schemeClr val="tx1"/>
                </a:solidFill>
              </a:rPr>
              <a:t> </a:t>
            </a:r>
          </a:p>
          <a:p>
            <a:pPr algn="l" rtl="0"/>
            <a:r>
              <a:rPr lang="en-US" sz="2600" dirty="0" smtClean="0">
                <a:solidFill>
                  <a:schemeClr val="tx1"/>
                </a:solidFill>
              </a:rPr>
              <a:t>  Maximize:</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graphicFrame>
        <p:nvGraphicFramePr>
          <p:cNvPr id="23" name="אובייקט 22"/>
          <p:cNvGraphicFramePr>
            <a:graphicFrameLocks noChangeAspect="1"/>
          </p:cNvGraphicFramePr>
          <p:nvPr/>
        </p:nvGraphicFramePr>
        <p:xfrm>
          <a:off x="2987824" y="5301208"/>
          <a:ext cx="5855794" cy="792088"/>
        </p:xfrm>
        <a:graphic>
          <a:graphicData uri="http://schemas.openxmlformats.org/presentationml/2006/ole">
            <p:oleObj spid="_x0000_s198660" name="משוואה" r:id="rId7" imgW="2628720" imgH="355320" progId="Equation.3">
              <p:embed/>
            </p:oleObj>
          </a:graphicData>
        </a:graphic>
      </p:graphicFrame>
      <p:graphicFrame>
        <p:nvGraphicFramePr>
          <p:cNvPr id="198661" name="Object 5"/>
          <p:cNvGraphicFramePr>
            <a:graphicFrameLocks noChangeAspect="1"/>
          </p:cNvGraphicFramePr>
          <p:nvPr/>
        </p:nvGraphicFramePr>
        <p:xfrm>
          <a:off x="3635896" y="1916832"/>
          <a:ext cx="4941983" cy="777850"/>
        </p:xfrm>
        <a:graphic>
          <a:graphicData uri="http://schemas.openxmlformats.org/presentationml/2006/ole">
            <p:oleObj spid="_x0000_s198661" name="משוואה" r:id="rId8" imgW="2260440" imgH="355320" progId="Equation.3">
              <p:embed/>
            </p:oleObj>
          </a:graphicData>
        </a:graphic>
      </p:graphicFrame>
      <p:graphicFrame>
        <p:nvGraphicFramePr>
          <p:cNvPr id="24" name="אובייקט 23"/>
          <p:cNvGraphicFramePr>
            <a:graphicFrameLocks noChangeAspect="1"/>
          </p:cNvGraphicFramePr>
          <p:nvPr/>
        </p:nvGraphicFramePr>
        <p:xfrm>
          <a:off x="4139952" y="3068960"/>
          <a:ext cx="4138565" cy="432048"/>
        </p:xfrm>
        <a:graphic>
          <a:graphicData uri="http://schemas.openxmlformats.org/presentationml/2006/ole">
            <p:oleObj spid="_x0000_s198662" name="משוואה" r:id="rId9" imgW="2311200" imgH="241200" progId="Equation.3">
              <p:embed/>
            </p:oleObj>
          </a:graphicData>
        </a:graphic>
      </p:graphicFrame>
      <p:graphicFrame>
        <p:nvGraphicFramePr>
          <p:cNvPr id="198663" name="Object 7"/>
          <p:cNvGraphicFramePr>
            <a:graphicFrameLocks noChangeAspect="1"/>
          </p:cNvGraphicFramePr>
          <p:nvPr/>
        </p:nvGraphicFramePr>
        <p:xfrm>
          <a:off x="5004048" y="3573016"/>
          <a:ext cx="2363787" cy="431800"/>
        </p:xfrm>
        <a:graphic>
          <a:graphicData uri="http://schemas.openxmlformats.org/presentationml/2006/ole">
            <p:oleObj spid="_x0000_s198663" name="משוואה" r:id="rId10" imgW="1320480" imgH="241200" progId="Equation.3">
              <p:embed/>
            </p:oleObj>
          </a:graphicData>
        </a:graphic>
      </p:graphicFrame>
      <p:graphicFrame>
        <p:nvGraphicFramePr>
          <p:cNvPr id="198664" name="Object 8"/>
          <p:cNvGraphicFramePr>
            <a:graphicFrameLocks noChangeAspect="1"/>
          </p:cNvGraphicFramePr>
          <p:nvPr/>
        </p:nvGraphicFramePr>
        <p:xfrm>
          <a:off x="4499992" y="4005064"/>
          <a:ext cx="3046413" cy="365125"/>
        </p:xfrm>
        <a:graphic>
          <a:graphicData uri="http://schemas.openxmlformats.org/presentationml/2006/ole">
            <p:oleObj spid="_x0000_s198664" name="משוואה" r:id="rId11" imgW="1701720" imgH="203040" progId="Equation.3">
              <p:embed/>
            </p:oleObj>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19968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Dual Minimum Cost Flow – </a:t>
            </a:r>
            <a:br>
              <a:rPr lang="en-US" sz="3200" b="1" dirty="0" smtClean="0"/>
            </a:br>
            <a:r>
              <a:rPr lang="en-US" sz="3200" b="1" dirty="0" smtClean="0"/>
              <a:t>Reminder</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75</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199683" name="משוואה" r:id="rId6" imgW="114120" imgH="215640" progId="Equation.3">
              <p:embed/>
            </p:oleObj>
          </a:graphicData>
        </a:graphic>
      </p:graphicFrame>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As shown in the alternative parameterization of the dual minimum cost flow, we are trying to find optimal note potentials </a:t>
            </a:r>
            <a:r>
              <a:rPr lang="el-GR" sz="2600" dirty="0" smtClean="0">
                <a:solidFill>
                  <a:schemeClr val="tx1"/>
                </a:solidFill>
              </a:rPr>
              <a:t>π</a:t>
            </a:r>
            <a:r>
              <a:rPr lang="en-US" sz="2600" dirty="0" smtClean="0">
                <a:solidFill>
                  <a:schemeClr val="tx1"/>
                </a:solidFill>
              </a:rPr>
              <a:t>(</a:t>
            </a:r>
            <a:r>
              <a:rPr lang="en-US" sz="2600" dirty="0" err="1" smtClean="0">
                <a:solidFill>
                  <a:schemeClr val="tx1"/>
                </a:solidFill>
              </a:rPr>
              <a:t>i</a:t>
            </a:r>
            <a:r>
              <a:rPr lang="en-US" sz="2600" dirty="0" smtClean="0">
                <a:solidFill>
                  <a:schemeClr val="tx1"/>
                </a:solidFill>
              </a:rPr>
              <a:t>).</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200706"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Capacitated Network →</a:t>
            </a:r>
            <a:br>
              <a:rPr lang="en-US" sz="3200" b="1" dirty="0" smtClean="0"/>
            </a:br>
            <a:r>
              <a:rPr lang="en-US" sz="3200" b="1" dirty="0" err="1" smtClean="0"/>
              <a:t>Uncapacitated</a:t>
            </a:r>
            <a:r>
              <a:rPr lang="en-US" sz="3200" b="1" dirty="0" smtClean="0"/>
              <a:t> Network</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76</a:t>
            </a:fld>
            <a:endParaRPr lang="he-IL" sz="1600" b="1" dirty="0">
              <a:solidFill>
                <a:schemeClr val="bg1"/>
              </a:solidFill>
            </a:endParaRPr>
          </a:p>
        </p:txBody>
      </p:sp>
      <p:graphicFrame>
        <p:nvGraphicFramePr>
          <p:cNvPr id="20" name="אובייקט 19"/>
          <p:cNvGraphicFramePr>
            <a:graphicFrameLocks noChangeAspect="1"/>
          </p:cNvGraphicFramePr>
          <p:nvPr/>
        </p:nvGraphicFramePr>
        <p:xfrm>
          <a:off x="4355976" y="3321050"/>
          <a:ext cx="114300" cy="215900"/>
        </p:xfrm>
        <a:graphic>
          <a:graphicData uri="http://schemas.openxmlformats.org/presentationml/2006/ole">
            <p:oleObj spid="_x0000_s200707" name="משוואה" r:id="rId6" imgW="114120" imgH="215640" progId="Equation.3">
              <p:embed/>
            </p:oleObj>
          </a:graphicData>
        </a:graphic>
      </p:graphicFrame>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The transformation takes every arc of the form:</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Adds a new node, and gives appropriate costs:</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dirty="0" smtClean="0">
              <a:solidFill>
                <a:schemeClr val="tx1"/>
              </a:solidFill>
            </a:endParaRPr>
          </a:p>
          <a:p>
            <a:pPr algn="l" rtl="0"/>
            <a:r>
              <a:rPr lang="en-US" sz="2600" dirty="0" err="1" smtClean="0">
                <a:solidFill>
                  <a:schemeClr val="tx1"/>
                </a:solidFill>
              </a:rPr>
              <a:t>s</a:t>
            </a:r>
            <a:r>
              <a:rPr lang="en-US" sz="2600" baseline="-25000" dirty="0" err="1" smtClean="0">
                <a:solidFill>
                  <a:schemeClr val="tx1"/>
                </a:solidFill>
              </a:rPr>
              <a:t>ij</a:t>
            </a:r>
            <a:r>
              <a:rPr lang="en-US" sz="2600" dirty="0" smtClean="0">
                <a:solidFill>
                  <a:schemeClr val="tx1"/>
                </a:solidFill>
              </a:rPr>
              <a:t> will carry exactly </a:t>
            </a:r>
            <a:r>
              <a:rPr lang="en-US" sz="2600" dirty="0" err="1" smtClean="0">
                <a:solidFill>
                  <a:schemeClr val="tx1"/>
                </a:solidFill>
              </a:rPr>
              <a:t>u</a:t>
            </a:r>
            <a:r>
              <a:rPr lang="en-US" sz="2600" baseline="-25000" dirty="0" err="1" smtClean="0">
                <a:solidFill>
                  <a:schemeClr val="tx1"/>
                </a:solidFill>
              </a:rPr>
              <a:t>ij</a:t>
            </a:r>
            <a:r>
              <a:rPr lang="en-US" sz="2600" dirty="0" smtClean="0">
                <a:solidFill>
                  <a:schemeClr val="tx1"/>
                </a:solidFill>
              </a:rPr>
              <a:t> - </a:t>
            </a:r>
            <a:r>
              <a:rPr lang="en-US" sz="2600" dirty="0" err="1" smtClean="0">
                <a:solidFill>
                  <a:schemeClr val="tx1"/>
                </a:solidFill>
              </a:rPr>
              <a:t>x</a:t>
            </a:r>
            <a:r>
              <a:rPr lang="en-US" sz="2600" baseline="-25000" dirty="0" err="1" smtClean="0">
                <a:solidFill>
                  <a:schemeClr val="tx1"/>
                </a:solidFill>
              </a:rPr>
              <a:t>ij</a:t>
            </a:r>
            <a:r>
              <a:rPr lang="en-US" sz="2600" dirty="0" smtClean="0">
                <a:solidFill>
                  <a:schemeClr val="tx1"/>
                </a:solidFill>
              </a:rPr>
              <a:t> flows of unit.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cxnSp>
        <p:nvCxnSpPr>
          <p:cNvPr id="24" name="מחבר חץ ישר 23"/>
          <p:cNvCxnSpPr>
            <a:stCxn id="25" idx="6"/>
            <a:endCxn id="26" idx="2"/>
          </p:cNvCxnSpPr>
          <p:nvPr/>
        </p:nvCxnSpPr>
        <p:spPr>
          <a:xfrm>
            <a:off x="4427984" y="2780928"/>
            <a:ext cx="24482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אליפסה 24"/>
          <p:cNvSpPr/>
          <p:nvPr/>
        </p:nvSpPr>
        <p:spPr>
          <a:xfrm>
            <a:off x="3635896" y="2420888"/>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600" dirty="0" err="1" smtClean="0"/>
              <a:t>i</a:t>
            </a:r>
            <a:endParaRPr lang="en-US" sz="2600" dirty="0"/>
          </a:p>
        </p:txBody>
      </p:sp>
      <p:sp>
        <p:nvSpPr>
          <p:cNvPr id="26" name="אליפסה 25"/>
          <p:cNvSpPr/>
          <p:nvPr/>
        </p:nvSpPr>
        <p:spPr>
          <a:xfrm>
            <a:off x="6876256" y="2420888"/>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600" dirty="0" smtClean="0"/>
              <a:t>j</a:t>
            </a:r>
            <a:endParaRPr lang="en-US" sz="2600" dirty="0"/>
          </a:p>
        </p:txBody>
      </p:sp>
      <p:sp>
        <p:nvSpPr>
          <p:cNvPr id="34" name="TextBox 33"/>
          <p:cNvSpPr txBox="1"/>
          <p:nvPr/>
        </p:nvSpPr>
        <p:spPr>
          <a:xfrm>
            <a:off x="4932040" y="2204864"/>
            <a:ext cx="1224136" cy="492443"/>
          </a:xfrm>
          <a:prstGeom prst="rect">
            <a:avLst/>
          </a:prstGeom>
          <a:noFill/>
        </p:spPr>
        <p:txBody>
          <a:bodyPr wrap="square" rtlCol="1">
            <a:spAutoFit/>
          </a:bodyPr>
          <a:lstStyle/>
          <a:p>
            <a:r>
              <a:rPr lang="en-US" sz="2600" dirty="0" smtClean="0"/>
              <a:t>(</a:t>
            </a:r>
            <a:r>
              <a:rPr lang="en-US" sz="2600" dirty="0" err="1" smtClean="0"/>
              <a:t>c</a:t>
            </a:r>
            <a:r>
              <a:rPr lang="en-US" sz="2600" baseline="-25000" dirty="0" err="1" smtClean="0"/>
              <a:t>ij</a:t>
            </a:r>
            <a:r>
              <a:rPr lang="en-US" sz="2600" dirty="0" smtClean="0"/>
              <a:t> , </a:t>
            </a:r>
            <a:r>
              <a:rPr lang="en-US" sz="2600" dirty="0" err="1" smtClean="0"/>
              <a:t>u</a:t>
            </a:r>
            <a:r>
              <a:rPr lang="en-US" sz="2600" baseline="-25000" dirty="0" err="1" smtClean="0"/>
              <a:t>ij</a:t>
            </a:r>
            <a:r>
              <a:rPr lang="en-US" sz="2600" dirty="0" smtClean="0"/>
              <a:t> )</a:t>
            </a:r>
            <a:endParaRPr lang="en-US" sz="2600" dirty="0"/>
          </a:p>
        </p:txBody>
      </p:sp>
      <p:sp>
        <p:nvSpPr>
          <p:cNvPr id="35" name="מלבן 34"/>
          <p:cNvSpPr/>
          <p:nvPr/>
        </p:nvSpPr>
        <p:spPr>
          <a:xfrm>
            <a:off x="5292080" y="2852936"/>
            <a:ext cx="566186" cy="492443"/>
          </a:xfrm>
          <a:prstGeom prst="rect">
            <a:avLst/>
          </a:prstGeom>
        </p:spPr>
        <p:txBody>
          <a:bodyPr wrap="square">
            <a:spAutoFit/>
          </a:bodyPr>
          <a:lstStyle/>
          <a:p>
            <a:r>
              <a:rPr lang="en-US" sz="2600" dirty="0" err="1" smtClean="0"/>
              <a:t>x</a:t>
            </a:r>
            <a:r>
              <a:rPr lang="en-US" sz="2600" baseline="-25000" dirty="0" err="1" smtClean="0"/>
              <a:t>ij</a:t>
            </a:r>
            <a:endParaRPr lang="en-US" sz="2600" dirty="0"/>
          </a:p>
        </p:txBody>
      </p:sp>
      <p:sp>
        <p:nvSpPr>
          <p:cNvPr id="37" name="מלבן 36"/>
          <p:cNvSpPr/>
          <p:nvPr/>
        </p:nvSpPr>
        <p:spPr>
          <a:xfrm>
            <a:off x="6804248" y="1916832"/>
            <a:ext cx="710202" cy="492443"/>
          </a:xfrm>
          <a:prstGeom prst="rect">
            <a:avLst/>
          </a:prstGeom>
        </p:spPr>
        <p:txBody>
          <a:bodyPr wrap="square">
            <a:spAutoFit/>
          </a:bodyPr>
          <a:lstStyle/>
          <a:p>
            <a:r>
              <a:rPr lang="en-US" sz="2600" dirty="0" smtClean="0"/>
              <a:t>b(j)</a:t>
            </a:r>
            <a:endParaRPr lang="en-US" sz="2600" dirty="0"/>
          </a:p>
        </p:txBody>
      </p:sp>
      <p:sp>
        <p:nvSpPr>
          <p:cNvPr id="38" name="אליפסה 37"/>
          <p:cNvSpPr/>
          <p:nvPr/>
        </p:nvSpPr>
        <p:spPr>
          <a:xfrm>
            <a:off x="2051720" y="4437112"/>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600" dirty="0" err="1" smtClean="0"/>
              <a:t>i</a:t>
            </a:r>
            <a:endParaRPr lang="en-US" sz="2600" dirty="0"/>
          </a:p>
        </p:txBody>
      </p:sp>
      <p:sp>
        <p:nvSpPr>
          <p:cNvPr id="39" name="אליפסה 38"/>
          <p:cNvSpPr/>
          <p:nvPr/>
        </p:nvSpPr>
        <p:spPr>
          <a:xfrm>
            <a:off x="5004048" y="4437112"/>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600" dirty="0" err="1" smtClean="0"/>
              <a:t>k</a:t>
            </a:r>
            <a:endParaRPr lang="en-US" sz="2600" dirty="0"/>
          </a:p>
        </p:txBody>
      </p:sp>
      <p:sp>
        <p:nvSpPr>
          <p:cNvPr id="40" name="אליפסה 39"/>
          <p:cNvSpPr/>
          <p:nvPr/>
        </p:nvSpPr>
        <p:spPr>
          <a:xfrm>
            <a:off x="7884368" y="4437112"/>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600" dirty="0" smtClean="0"/>
              <a:t>j</a:t>
            </a:r>
            <a:endParaRPr lang="en-US" sz="2600" dirty="0"/>
          </a:p>
        </p:txBody>
      </p:sp>
      <p:cxnSp>
        <p:nvCxnSpPr>
          <p:cNvPr id="41" name="מחבר חץ ישר 40"/>
          <p:cNvCxnSpPr>
            <a:stCxn id="38" idx="6"/>
            <a:endCxn id="39" idx="2"/>
          </p:cNvCxnSpPr>
          <p:nvPr/>
        </p:nvCxnSpPr>
        <p:spPr>
          <a:xfrm>
            <a:off x="2843808" y="4797152"/>
            <a:ext cx="21602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מחבר חץ ישר 43"/>
          <p:cNvCxnSpPr>
            <a:stCxn id="40" idx="2"/>
            <a:endCxn id="39" idx="6"/>
          </p:cNvCxnSpPr>
          <p:nvPr/>
        </p:nvCxnSpPr>
        <p:spPr>
          <a:xfrm flipH="1">
            <a:off x="5796136" y="4797152"/>
            <a:ext cx="20882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מלבן 51"/>
          <p:cNvSpPr/>
          <p:nvPr/>
        </p:nvSpPr>
        <p:spPr>
          <a:xfrm>
            <a:off x="5031044" y="3861048"/>
            <a:ext cx="566181" cy="492443"/>
          </a:xfrm>
          <a:prstGeom prst="rect">
            <a:avLst/>
          </a:prstGeom>
        </p:spPr>
        <p:txBody>
          <a:bodyPr wrap="square">
            <a:spAutoFit/>
          </a:bodyPr>
          <a:lstStyle/>
          <a:p>
            <a:r>
              <a:rPr lang="en-US" sz="2600" dirty="0" smtClean="0"/>
              <a:t>-</a:t>
            </a:r>
            <a:r>
              <a:rPr lang="en-US" sz="2600" dirty="0" err="1" smtClean="0"/>
              <a:t>u</a:t>
            </a:r>
            <a:r>
              <a:rPr lang="en-US" sz="2600" baseline="-25000" dirty="0" err="1" smtClean="0"/>
              <a:t>ij</a:t>
            </a:r>
            <a:endParaRPr lang="en-US" sz="2600" dirty="0"/>
          </a:p>
        </p:txBody>
      </p:sp>
      <p:sp>
        <p:nvSpPr>
          <p:cNvPr id="53" name="מלבן 52"/>
          <p:cNvSpPr/>
          <p:nvPr/>
        </p:nvSpPr>
        <p:spPr>
          <a:xfrm>
            <a:off x="7608715" y="3861048"/>
            <a:ext cx="1097416" cy="492443"/>
          </a:xfrm>
          <a:prstGeom prst="rect">
            <a:avLst/>
          </a:prstGeom>
        </p:spPr>
        <p:txBody>
          <a:bodyPr wrap="square">
            <a:spAutoFit/>
          </a:bodyPr>
          <a:lstStyle/>
          <a:p>
            <a:r>
              <a:rPr lang="en-US" sz="2600" dirty="0" smtClean="0"/>
              <a:t>b(j)+</a:t>
            </a:r>
            <a:r>
              <a:rPr lang="en-US" sz="2600" dirty="0" err="1" smtClean="0"/>
              <a:t>u</a:t>
            </a:r>
            <a:r>
              <a:rPr lang="en-US" sz="2600" baseline="-25000" dirty="0" err="1" smtClean="0"/>
              <a:t>ij</a:t>
            </a:r>
            <a:endParaRPr lang="en-US" sz="2600" dirty="0"/>
          </a:p>
        </p:txBody>
      </p:sp>
      <p:sp>
        <p:nvSpPr>
          <p:cNvPr id="54" name="מלבן 53"/>
          <p:cNvSpPr/>
          <p:nvPr/>
        </p:nvSpPr>
        <p:spPr>
          <a:xfrm>
            <a:off x="3635896" y="4869160"/>
            <a:ext cx="566186" cy="492443"/>
          </a:xfrm>
          <a:prstGeom prst="rect">
            <a:avLst/>
          </a:prstGeom>
        </p:spPr>
        <p:txBody>
          <a:bodyPr wrap="square">
            <a:spAutoFit/>
          </a:bodyPr>
          <a:lstStyle/>
          <a:p>
            <a:r>
              <a:rPr lang="en-US" sz="2600" dirty="0" err="1" smtClean="0"/>
              <a:t>x</a:t>
            </a:r>
            <a:r>
              <a:rPr lang="en-US" sz="2600" baseline="-25000" dirty="0" err="1" smtClean="0"/>
              <a:t>ij</a:t>
            </a:r>
            <a:endParaRPr lang="en-US" sz="2600" dirty="0"/>
          </a:p>
        </p:txBody>
      </p:sp>
      <p:sp>
        <p:nvSpPr>
          <p:cNvPr id="55" name="מלבן 54"/>
          <p:cNvSpPr/>
          <p:nvPr/>
        </p:nvSpPr>
        <p:spPr>
          <a:xfrm>
            <a:off x="6588224" y="4797152"/>
            <a:ext cx="566186" cy="492443"/>
          </a:xfrm>
          <a:prstGeom prst="rect">
            <a:avLst/>
          </a:prstGeom>
        </p:spPr>
        <p:txBody>
          <a:bodyPr wrap="square">
            <a:spAutoFit/>
          </a:bodyPr>
          <a:lstStyle/>
          <a:p>
            <a:r>
              <a:rPr lang="en-US" sz="2600" dirty="0" err="1" smtClean="0"/>
              <a:t>s</a:t>
            </a:r>
            <a:r>
              <a:rPr lang="en-US" sz="2600" baseline="-25000" dirty="0" err="1" smtClean="0"/>
              <a:t>ij</a:t>
            </a:r>
            <a:endParaRPr lang="en-US" sz="2600" dirty="0"/>
          </a:p>
        </p:txBody>
      </p:sp>
      <p:sp>
        <p:nvSpPr>
          <p:cNvPr id="56" name="TextBox 55"/>
          <p:cNvSpPr txBox="1"/>
          <p:nvPr/>
        </p:nvSpPr>
        <p:spPr>
          <a:xfrm>
            <a:off x="3347864" y="4221088"/>
            <a:ext cx="1224136" cy="492443"/>
          </a:xfrm>
          <a:prstGeom prst="rect">
            <a:avLst/>
          </a:prstGeom>
          <a:noFill/>
        </p:spPr>
        <p:txBody>
          <a:bodyPr wrap="square" rtlCol="1">
            <a:spAutoFit/>
          </a:bodyPr>
          <a:lstStyle/>
          <a:p>
            <a:r>
              <a:rPr lang="en-US" sz="2600" dirty="0" smtClean="0"/>
              <a:t>(</a:t>
            </a:r>
            <a:r>
              <a:rPr lang="en-US" sz="2600" dirty="0" err="1" smtClean="0"/>
              <a:t>c</a:t>
            </a:r>
            <a:r>
              <a:rPr lang="en-US" sz="2600" baseline="-25000" dirty="0" err="1" smtClean="0"/>
              <a:t>ij</a:t>
            </a:r>
            <a:r>
              <a:rPr lang="en-US" sz="2600" dirty="0" smtClean="0"/>
              <a:t> , ∞ )</a:t>
            </a:r>
            <a:endParaRPr lang="en-US" sz="2600" dirty="0"/>
          </a:p>
        </p:txBody>
      </p:sp>
      <p:sp>
        <p:nvSpPr>
          <p:cNvPr id="57" name="TextBox 56"/>
          <p:cNvSpPr txBox="1"/>
          <p:nvPr/>
        </p:nvSpPr>
        <p:spPr>
          <a:xfrm>
            <a:off x="6300192" y="4221088"/>
            <a:ext cx="1224136" cy="492443"/>
          </a:xfrm>
          <a:prstGeom prst="rect">
            <a:avLst/>
          </a:prstGeom>
          <a:noFill/>
        </p:spPr>
        <p:txBody>
          <a:bodyPr wrap="square" rtlCol="1">
            <a:spAutoFit/>
          </a:bodyPr>
          <a:lstStyle/>
          <a:p>
            <a:r>
              <a:rPr lang="en-US" sz="2600" dirty="0" smtClean="0"/>
              <a:t>(0 , ∞)</a:t>
            </a:r>
            <a:endParaRPr lang="en-US" sz="2600" dirty="0"/>
          </a:p>
        </p:txBody>
      </p:sp>
      <p:sp>
        <p:nvSpPr>
          <p:cNvPr id="58" name="מלבן 57"/>
          <p:cNvSpPr/>
          <p:nvPr/>
        </p:nvSpPr>
        <p:spPr>
          <a:xfrm>
            <a:off x="3635896" y="1916832"/>
            <a:ext cx="710202" cy="492443"/>
          </a:xfrm>
          <a:prstGeom prst="rect">
            <a:avLst/>
          </a:prstGeom>
        </p:spPr>
        <p:txBody>
          <a:bodyPr wrap="square">
            <a:spAutoFit/>
          </a:bodyPr>
          <a:lstStyle/>
          <a:p>
            <a:r>
              <a:rPr lang="en-US" sz="2600" dirty="0" smtClean="0"/>
              <a:t>b(</a:t>
            </a:r>
            <a:r>
              <a:rPr lang="en-US" sz="2600" dirty="0" err="1" smtClean="0"/>
              <a:t>i</a:t>
            </a:r>
            <a:r>
              <a:rPr lang="en-US" sz="2600" dirty="0" smtClean="0"/>
              <a:t>)</a:t>
            </a:r>
            <a:endParaRPr lang="en-US" sz="2600" dirty="0"/>
          </a:p>
        </p:txBody>
      </p:sp>
      <p:sp>
        <p:nvSpPr>
          <p:cNvPr id="59" name="מלבן 58"/>
          <p:cNvSpPr/>
          <p:nvPr/>
        </p:nvSpPr>
        <p:spPr>
          <a:xfrm>
            <a:off x="2051720" y="3933056"/>
            <a:ext cx="710202" cy="492443"/>
          </a:xfrm>
          <a:prstGeom prst="rect">
            <a:avLst/>
          </a:prstGeom>
        </p:spPr>
        <p:txBody>
          <a:bodyPr wrap="square">
            <a:spAutoFit/>
          </a:bodyPr>
          <a:lstStyle/>
          <a:p>
            <a:r>
              <a:rPr lang="en-US" sz="2600" dirty="0" smtClean="0"/>
              <a:t>b(</a:t>
            </a:r>
            <a:r>
              <a:rPr lang="en-US" sz="2600" dirty="0" err="1" smtClean="0"/>
              <a:t>i</a:t>
            </a:r>
            <a:r>
              <a:rPr lang="en-US" sz="2600" dirty="0" smtClean="0"/>
              <a:t>)</a:t>
            </a:r>
            <a:endParaRPr lang="en-US" sz="2600"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Capacity Scaling for the </a:t>
            </a:r>
            <a:r>
              <a:rPr lang="en-US" sz="3200" b="1" dirty="0" err="1" smtClean="0"/>
              <a:t>Uncapacitated</a:t>
            </a:r>
            <a:r>
              <a:rPr lang="en-US" sz="3200" b="1" dirty="0" smtClean="0"/>
              <a:t> Minimum Cost Flow Problem </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77</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Recall that in the capacity scaling algorithm, each arc flow is an integral multiple of the factor </a:t>
            </a:r>
            <a:r>
              <a:rPr lang="el-GR" sz="2600" dirty="0" smtClean="0">
                <a:solidFill>
                  <a:schemeClr val="tx1"/>
                </a:solidFill>
              </a:rPr>
              <a:t>Δ</a:t>
            </a:r>
            <a:r>
              <a:rPr lang="en-US" sz="2600" dirty="0" smtClean="0">
                <a:solidFill>
                  <a:schemeClr val="tx1"/>
                </a:solidFill>
              </a:rPr>
              <a:t>. In </a:t>
            </a:r>
            <a:r>
              <a:rPr lang="en-US" sz="2600" dirty="0" err="1" smtClean="0">
                <a:solidFill>
                  <a:schemeClr val="tx1"/>
                </a:solidFill>
              </a:rPr>
              <a:t>uncapacitated</a:t>
            </a:r>
            <a:r>
              <a:rPr lang="en-US" sz="2600" dirty="0" smtClean="0">
                <a:solidFill>
                  <a:schemeClr val="tx1"/>
                </a:solidFill>
              </a:rPr>
              <a:t> networks, the residual capacities </a:t>
            </a:r>
            <a:r>
              <a:rPr lang="en-US" sz="2600" dirty="0" err="1" smtClean="0">
                <a:solidFill>
                  <a:schemeClr val="tx1"/>
                </a:solidFill>
              </a:rPr>
              <a:t>r</a:t>
            </a:r>
            <a:r>
              <a:rPr lang="en-US" sz="2600" baseline="-25000" dirty="0" err="1" smtClean="0">
                <a:solidFill>
                  <a:schemeClr val="tx1"/>
                </a:solidFill>
              </a:rPr>
              <a:t>ij</a:t>
            </a:r>
            <a:r>
              <a:rPr lang="en-US" sz="2600" dirty="0" smtClean="0">
                <a:solidFill>
                  <a:schemeClr val="tx1"/>
                </a:solidFill>
              </a:rPr>
              <a:t> are also integral multiples of </a:t>
            </a:r>
            <a:r>
              <a:rPr lang="el-GR" sz="2600" dirty="0" smtClean="0">
                <a:solidFill>
                  <a:schemeClr val="tx1"/>
                </a:solidFill>
              </a:rPr>
              <a:t>Δ</a:t>
            </a:r>
            <a:r>
              <a:rPr lang="en-US" sz="2600" dirty="0" smtClean="0">
                <a:solidFill>
                  <a:schemeClr val="tx1"/>
                </a:solidFill>
              </a:rPr>
              <a:t>.</a:t>
            </a:r>
          </a:p>
          <a:p>
            <a:pPr algn="l" rtl="0"/>
            <a:endParaRPr lang="en-US" sz="2600" dirty="0" smtClean="0">
              <a:solidFill>
                <a:schemeClr val="tx1"/>
              </a:solidFill>
            </a:endParaRPr>
          </a:p>
          <a:p>
            <a:pPr algn="l" rtl="0"/>
            <a:r>
              <a:rPr lang="en-US" sz="2600" dirty="0" smtClean="0">
                <a:solidFill>
                  <a:schemeClr val="tx1"/>
                </a:solidFill>
              </a:rPr>
              <a:t>● Thus, G(x,</a:t>
            </a:r>
            <a:r>
              <a:rPr lang="el-GR" sz="2600" dirty="0" smtClean="0">
                <a:solidFill>
                  <a:schemeClr val="tx1"/>
                </a:solidFill>
              </a:rPr>
              <a:t> Δ</a:t>
            </a:r>
            <a:r>
              <a:rPr lang="en-US" sz="2600" dirty="0" smtClean="0">
                <a:solidFill>
                  <a:schemeClr val="tx1"/>
                </a:solidFill>
              </a:rPr>
              <a:t>) = G(x).</a:t>
            </a:r>
          </a:p>
          <a:p>
            <a:pPr algn="l" rtl="0"/>
            <a:endParaRPr lang="en-US" sz="2600" dirty="0" smtClean="0">
              <a:solidFill>
                <a:schemeClr val="tx1"/>
              </a:solidFill>
            </a:endParaRPr>
          </a:p>
          <a:p>
            <a:pPr algn="l" rtl="0"/>
            <a:r>
              <a:rPr lang="en-US" sz="2600" dirty="0" smtClean="0">
                <a:solidFill>
                  <a:schemeClr val="tx1"/>
                </a:solidFill>
              </a:rPr>
              <a:t>● Consequently, no arcs violate the reduced cost optimality conditions at the beginning of each scaling iteration. (as we always work to stay optimal inside G(x ,</a:t>
            </a:r>
            <a:r>
              <a:rPr lang="el-GR" sz="2600" dirty="0" smtClean="0">
                <a:solidFill>
                  <a:schemeClr val="tx1"/>
                </a:solidFill>
              </a:rPr>
              <a:t> Δ</a:t>
            </a:r>
            <a:r>
              <a:rPr lang="en-US" sz="2600" dirty="0" smtClean="0">
                <a:solidFill>
                  <a:schemeClr val="tx1"/>
                </a:solidFill>
              </a:rPr>
              <a:t>), which is G(x) in our case.)</a:t>
            </a:r>
          </a:p>
          <a:p>
            <a:pPr algn="l" rtl="0"/>
            <a:r>
              <a:rPr lang="en-US" sz="2600" dirty="0" smtClean="0">
                <a:solidFill>
                  <a:schemeClr val="tx1"/>
                </a:solidFill>
              </a:rPr>
              <a:t>Thus, the </a:t>
            </a:r>
            <a:r>
              <a:rPr lang="en-US" sz="2600" dirty="0" err="1" smtClean="0">
                <a:solidFill>
                  <a:schemeClr val="tx1"/>
                </a:solidFill>
              </a:rPr>
              <a:t>follwing</a:t>
            </a:r>
            <a:r>
              <a:rPr lang="en-US" sz="2600" dirty="0" smtClean="0">
                <a:solidFill>
                  <a:schemeClr val="tx1"/>
                </a:solidFill>
              </a:rPr>
              <a:t> properties are true:</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Capacity Scaling for the </a:t>
            </a:r>
            <a:r>
              <a:rPr lang="en-US" sz="3200" b="1" dirty="0" err="1" smtClean="0"/>
              <a:t>Uncapacitated</a:t>
            </a:r>
            <a:r>
              <a:rPr lang="en-US" sz="3200" b="1" dirty="0" smtClean="0"/>
              <a:t> Minimum Cost Flow Problem </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78</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Properties.</a:t>
            </a:r>
          </a:p>
          <a:p>
            <a:pPr algn="l" rtl="0"/>
            <a:r>
              <a:rPr lang="en-US" sz="2600" dirty="0" smtClean="0">
                <a:solidFill>
                  <a:schemeClr val="tx1"/>
                </a:solidFill>
              </a:rPr>
              <a:t>In the capacity scaling algorithm for the </a:t>
            </a:r>
            <a:r>
              <a:rPr lang="en-US" sz="2600" b="1" dirty="0" err="1" smtClean="0">
                <a:solidFill>
                  <a:schemeClr val="tx1"/>
                </a:solidFill>
              </a:rPr>
              <a:t>uncapacitated</a:t>
            </a:r>
            <a:r>
              <a:rPr lang="en-US" sz="2600" dirty="0" smtClean="0">
                <a:solidFill>
                  <a:schemeClr val="tx1"/>
                </a:solidFill>
              </a:rPr>
              <a:t> minimum-cost flow problem,</a:t>
            </a:r>
          </a:p>
          <a:p>
            <a:pPr algn="l" rtl="0"/>
            <a:endParaRPr lang="en-US" sz="2600" dirty="0" smtClean="0">
              <a:solidFill>
                <a:schemeClr val="tx1"/>
              </a:solidFill>
            </a:endParaRPr>
          </a:p>
          <a:p>
            <a:pPr marL="514350" indent="-514350" algn="l" rtl="0">
              <a:buAutoNum type="arabicPeriod"/>
            </a:pPr>
            <a:r>
              <a:rPr lang="en-US" sz="2600" dirty="0" smtClean="0">
                <a:solidFill>
                  <a:schemeClr val="tx1"/>
                </a:solidFill>
              </a:rPr>
              <a:t>The excesses of all nodes are </a:t>
            </a:r>
            <a:r>
              <a:rPr lang="en-US" sz="2600" dirty="0" err="1" smtClean="0">
                <a:solidFill>
                  <a:schemeClr val="tx1"/>
                </a:solidFill>
              </a:rPr>
              <a:t>monotinically</a:t>
            </a:r>
            <a:r>
              <a:rPr lang="en-US" sz="2600" dirty="0" smtClean="0">
                <a:solidFill>
                  <a:schemeClr val="tx1"/>
                </a:solidFill>
              </a:rPr>
              <a:t> decreasing through the algorithm execution.</a:t>
            </a:r>
          </a:p>
          <a:p>
            <a:pPr marL="514350" indent="-514350" algn="l" rtl="0">
              <a:buAutoNum type="arabicPeriod"/>
            </a:pPr>
            <a:endParaRPr lang="en-US" sz="2600" dirty="0" smtClean="0">
              <a:solidFill>
                <a:schemeClr val="tx1"/>
              </a:solidFill>
            </a:endParaRPr>
          </a:p>
          <a:p>
            <a:pPr marL="514350" indent="-514350" algn="l" rtl="0">
              <a:buAutoNum type="arabicPeriod"/>
            </a:pPr>
            <a:r>
              <a:rPr lang="en-US" sz="2600" dirty="0" smtClean="0">
                <a:solidFill>
                  <a:schemeClr val="tx1"/>
                </a:solidFill>
              </a:rPr>
              <a:t>The sum of the excesses at the beginning of the </a:t>
            </a:r>
            <a:r>
              <a:rPr lang="el-GR" sz="2600" dirty="0" smtClean="0">
                <a:solidFill>
                  <a:schemeClr val="tx1"/>
                </a:solidFill>
              </a:rPr>
              <a:t>Δ</a:t>
            </a:r>
            <a:r>
              <a:rPr lang="en-US" sz="2600" dirty="0" smtClean="0">
                <a:solidFill>
                  <a:schemeClr val="tx1"/>
                </a:solidFill>
              </a:rPr>
              <a:t>-scaling phase is at most 2n</a:t>
            </a:r>
            <a:r>
              <a:rPr lang="el-GR" sz="2600" dirty="0" smtClean="0">
                <a:solidFill>
                  <a:schemeClr val="tx1"/>
                </a:solidFill>
              </a:rPr>
              <a:t>Δ</a:t>
            </a:r>
            <a:r>
              <a:rPr lang="en-US" sz="2600" dirty="0" smtClean="0">
                <a:solidFill>
                  <a:schemeClr val="tx1"/>
                </a:solidFill>
              </a:rPr>
              <a:t>.</a:t>
            </a:r>
          </a:p>
          <a:p>
            <a:pPr marL="514350" indent="-514350" algn="l" rtl="0">
              <a:buAutoNum type="arabicPeriod"/>
            </a:pPr>
            <a:endParaRPr lang="en-US" sz="2600" dirty="0" smtClean="0">
              <a:solidFill>
                <a:schemeClr val="tx1"/>
              </a:solidFill>
            </a:endParaRPr>
          </a:p>
          <a:p>
            <a:pPr marL="514350" indent="-514350" algn="l" rtl="0">
              <a:buAutoNum type="arabicPeriod"/>
            </a:pPr>
            <a:r>
              <a:rPr lang="en-US" sz="2600" dirty="0" smtClean="0">
                <a:solidFill>
                  <a:schemeClr val="tx1"/>
                </a:solidFill>
              </a:rPr>
              <a:t>The algorithm performs at most 2n augmentations per scaling phase. </a:t>
            </a:r>
          </a:p>
          <a:p>
            <a:pPr marL="514350" indent="-514350" algn="l" rtl="0"/>
            <a:r>
              <a:rPr lang="en-US" sz="2600" dirty="0" smtClean="0">
                <a:solidFill>
                  <a:schemeClr val="tx1"/>
                </a:solidFill>
              </a:rPr>
              <a:t> </a:t>
            </a: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Useful Lemmas for the </a:t>
            </a:r>
            <a:br>
              <a:rPr lang="en-US" sz="3200" b="1" dirty="0" smtClean="0"/>
            </a:br>
            <a:r>
              <a:rPr lang="en-US" sz="3200" b="1" dirty="0" smtClean="0"/>
              <a:t>Repeated Capacity Scaling Algorithm</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79</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1.</a:t>
            </a:r>
          </a:p>
          <a:p>
            <a:pPr algn="l" rtl="0"/>
            <a:r>
              <a:rPr lang="en-US" sz="2600" dirty="0" smtClean="0">
                <a:solidFill>
                  <a:schemeClr val="tx1"/>
                </a:solidFill>
              </a:rPr>
              <a:t>If at the beginning of the </a:t>
            </a:r>
            <a:r>
              <a:rPr lang="el-GR" sz="2600" dirty="0" smtClean="0">
                <a:solidFill>
                  <a:schemeClr val="tx1"/>
                </a:solidFill>
              </a:rPr>
              <a:t>Δ</a:t>
            </a:r>
            <a:r>
              <a:rPr lang="en-US" sz="2600" dirty="0" smtClean="0">
                <a:solidFill>
                  <a:schemeClr val="tx1"/>
                </a:solidFill>
              </a:rPr>
              <a:t>-scaling phase, </a:t>
            </a:r>
          </a:p>
          <a:p>
            <a:pPr algn="ctr" rtl="0"/>
            <a:r>
              <a:rPr lang="en-US" sz="2600" dirty="0" smtClean="0">
                <a:solidFill>
                  <a:schemeClr val="tx1"/>
                </a:solidFill>
              </a:rPr>
              <a:t>b(k) &gt; 6n</a:t>
            </a:r>
            <a:r>
              <a:rPr lang="en-US" sz="2600" baseline="30000" dirty="0" smtClean="0">
                <a:solidFill>
                  <a:schemeClr val="tx1"/>
                </a:solidFill>
              </a:rPr>
              <a:t>2</a:t>
            </a:r>
            <a:r>
              <a:rPr lang="el-GR" sz="2600" dirty="0" smtClean="0">
                <a:solidFill>
                  <a:schemeClr val="tx1"/>
                </a:solidFill>
              </a:rPr>
              <a:t>Δ</a:t>
            </a:r>
            <a:r>
              <a:rPr lang="en-US" sz="2600" dirty="0" smtClean="0">
                <a:solidFill>
                  <a:schemeClr val="tx1"/>
                </a:solidFill>
              </a:rPr>
              <a:t> for some node k </a:t>
            </a:r>
            <a:r>
              <a:rPr lang="el-GR" sz="2600" dirty="0" smtClean="0">
                <a:solidFill>
                  <a:schemeClr val="tx1"/>
                </a:solidFill>
              </a:rPr>
              <a:t>ϵ</a:t>
            </a:r>
            <a:r>
              <a:rPr lang="en-US" sz="2600" dirty="0" smtClean="0">
                <a:solidFill>
                  <a:schemeClr val="tx1"/>
                </a:solidFill>
              </a:rPr>
              <a:t> N</a:t>
            </a:r>
          </a:p>
          <a:p>
            <a:pPr algn="just" rtl="0"/>
            <a:r>
              <a:rPr lang="en-US" sz="2600" dirty="0" smtClean="0">
                <a:solidFill>
                  <a:schemeClr val="tx1"/>
                </a:solidFill>
              </a:rPr>
              <a:t>Then there exists an arc (</a:t>
            </a:r>
            <a:r>
              <a:rPr lang="en-US" sz="2600" dirty="0" err="1" smtClean="0">
                <a:solidFill>
                  <a:schemeClr val="tx1"/>
                </a:solidFill>
              </a:rPr>
              <a:t>k,l</a:t>
            </a:r>
            <a:r>
              <a:rPr lang="en-US" sz="2600" dirty="0" smtClean="0">
                <a:solidFill>
                  <a:schemeClr val="tx1"/>
                </a:solidFill>
              </a:rPr>
              <a:t>) with </a:t>
            </a:r>
            <a:r>
              <a:rPr lang="en-US" sz="2600" dirty="0" err="1" smtClean="0">
                <a:solidFill>
                  <a:schemeClr val="tx1"/>
                </a:solidFill>
              </a:rPr>
              <a:t>x</a:t>
            </a:r>
            <a:r>
              <a:rPr lang="en-US" sz="2600" baseline="-25000" dirty="0" err="1" smtClean="0">
                <a:solidFill>
                  <a:schemeClr val="tx1"/>
                </a:solidFill>
              </a:rPr>
              <a:t>kl</a:t>
            </a:r>
            <a:r>
              <a:rPr lang="en-US" sz="2600" baseline="-25000" dirty="0" smtClean="0">
                <a:solidFill>
                  <a:schemeClr val="tx1"/>
                </a:solidFill>
              </a:rPr>
              <a:t> </a:t>
            </a:r>
            <a:r>
              <a:rPr lang="en-US" sz="2600" dirty="0" smtClean="0">
                <a:solidFill>
                  <a:schemeClr val="tx1"/>
                </a:solidFill>
              </a:rPr>
              <a:t>&gt; 4n</a:t>
            </a:r>
            <a:r>
              <a:rPr lang="el-GR" sz="2600" dirty="0" smtClean="0">
                <a:solidFill>
                  <a:schemeClr val="tx1"/>
                </a:solidFill>
              </a:rPr>
              <a:t>Δ</a:t>
            </a:r>
            <a:endParaRPr lang="en-US" sz="2600" dirty="0" smtClean="0">
              <a:solidFill>
                <a:schemeClr val="tx1"/>
              </a:solidFill>
            </a:endParaRPr>
          </a:p>
          <a:p>
            <a:pPr marL="514350" indent="-514350" algn="l" rtl="0"/>
            <a:r>
              <a:rPr lang="en-US" sz="2600" dirty="0" smtClean="0">
                <a:solidFill>
                  <a:schemeClr val="tx1"/>
                </a:solidFill>
              </a:rPr>
              <a:t> </a:t>
            </a: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מציין מיקום של מספר שקופית 5"/>
          <p:cNvSpPr>
            <a:spLocks noGrp="1"/>
          </p:cNvSpPr>
          <p:nvPr>
            <p:ph type="sldNum" sz="quarter" idx="12"/>
          </p:nvPr>
        </p:nvSpPr>
        <p:spPr>
          <a:xfrm>
            <a:off x="457200" y="6309320"/>
            <a:ext cx="370384" cy="412155"/>
          </a:xfrm>
        </p:spPr>
        <p:txBody>
          <a:bodyPr/>
          <a:lstStyle/>
          <a:p>
            <a:fld id="{E2E139F5-CEB9-4D9C-AF9A-1812DBF3C3B1}" type="slidenum">
              <a:rPr lang="he-IL" sz="1600" b="1" smtClean="0">
                <a:solidFill>
                  <a:schemeClr val="bg1"/>
                </a:solidFill>
              </a:rPr>
              <a:pPr/>
              <a:t>8</a:t>
            </a:fld>
            <a:endParaRPr lang="he-IL" sz="1600" b="1" dirty="0">
              <a:solidFill>
                <a:schemeClr val="bg1"/>
              </a:solidFill>
            </a:endParaRPr>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solidFill>
              </a:rPr>
              <a:t>Introduction</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70658"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Strongly Polynomial Algorithms – </a:t>
            </a:r>
            <a:br>
              <a:rPr lang="en-US" sz="3200" b="1" dirty="0" smtClean="0"/>
            </a:br>
            <a:r>
              <a:rPr lang="en-US" sz="3200" b="1" dirty="0" smtClean="0"/>
              <a:t>Basic Idea</a:t>
            </a:r>
            <a:endParaRPr lang="en-US" sz="3200" b="1" dirty="0"/>
          </a:p>
        </p:txBody>
      </p:sp>
      <p:sp>
        <p:nvSpPr>
          <p:cNvPr id="18" name="מלבן 17"/>
          <p:cNvSpPr/>
          <p:nvPr/>
        </p:nvSpPr>
        <p:spPr>
          <a:xfrm>
            <a:off x="2267744" y="1556792"/>
            <a:ext cx="6408712"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Scale the parameters of the problem as before</a:t>
            </a:r>
          </a:p>
          <a:p>
            <a:pPr algn="l" rtl="0"/>
            <a:endParaRPr lang="en-US" sz="2600" dirty="0" smtClean="0">
              <a:solidFill>
                <a:schemeClr val="tx1"/>
              </a:solidFill>
            </a:endParaRPr>
          </a:p>
          <a:p>
            <a:pPr algn="l" rtl="0"/>
            <a:r>
              <a:rPr lang="en-US" sz="2600" dirty="0" smtClean="0">
                <a:solidFill>
                  <a:schemeClr val="tx1"/>
                </a:solidFill>
              </a:rPr>
              <a:t>● If a part of the optimal solution is discovered during the algorithm:</a:t>
            </a:r>
          </a:p>
          <a:p>
            <a:pPr algn="l" rtl="0"/>
            <a:r>
              <a:rPr lang="en-US" sz="2600" dirty="0" smtClean="0">
                <a:solidFill>
                  <a:schemeClr val="tx1"/>
                </a:solidFill>
              </a:rPr>
              <a:t>	◦ Fix this part (avoid it from now on)</a:t>
            </a:r>
          </a:p>
          <a:p>
            <a:pPr algn="l" rtl="0"/>
            <a:r>
              <a:rPr lang="en-US" sz="2600" dirty="0" smtClean="0">
                <a:solidFill>
                  <a:schemeClr val="tx1"/>
                </a:solidFill>
              </a:rPr>
              <a:t>	◦ We now need less parameters to 	describe the problem – effectively, we 	reduced the problem size!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Useful Lemmas for the </a:t>
            </a:r>
            <a:br>
              <a:rPr lang="en-US" sz="3200" b="1" dirty="0" smtClean="0"/>
            </a:br>
            <a:r>
              <a:rPr lang="en-US" sz="3200" b="1" dirty="0" smtClean="0"/>
              <a:t>Repeated Capacity Scaling Algorithm</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80</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1.</a:t>
            </a:r>
          </a:p>
          <a:p>
            <a:pPr algn="l" rtl="0"/>
            <a:r>
              <a:rPr lang="en-US" sz="2600" dirty="0" smtClean="0">
                <a:solidFill>
                  <a:schemeClr val="tx1"/>
                </a:solidFill>
              </a:rPr>
              <a:t>If at the beginning of the </a:t>
            </a:r>
            <a:r>
              <a:rPr lang="el-GR" sz="2600" dirty="0" smtClean="0">
                <a:solidFill>
                  <a:schemeClr val="tx1"/>
                </a:solidFill>
              </a:rPr>
              <a:t>Δ</a:t>
            </a:r>
            <a:r>
              <a:rPr lang="en-US" sz="2600" dirty="0" smtClean="0">
                <a:solidFill>
                  <a:schemeClr val="tx1"/>
                </a:solidFill>
              </a:rPr>
              <a:t>-scaling phase, </a:t>
            </a:r>
          </a:p>
          <a:p>
            <a:pPr algn="ctr" rtl="0"/>
            <a:r>
              <a:rPr lang="en-US" sz="2600" dirty="0" smtClean="0">
                <a:solidFill>
                  <a:schemeClr val="tx1"/>
                </a:solidFill>
              </a:rPr>
              <a:t>b(k) &gt; 6n</a:t>
            </a:r>
            <a:r>
              <a:rPr lang="en-US" sz="2600" baseline="30000" dirty="0" smtClean="0">
                <a:solidFill>
                  <a:schemeClr val="tx1"/>
                </a:solidFill>
              </a:rPr>
              <a:t>2</a:t>
            </a:r>
            <a:r>
              <a:rPr lang="el-GR" sz="2600" dirty="0" smtClean="0">
                <a:solidFill>
                  <a:schemeClr val="tx1"/>
                </a:solidFill>
              </a:rPr>
              <a:t>Δ</a:t>
            </a:r>
            <a:r>
              <a:rPr lang="en-US" sz="2600" dirty="0" smtClean="0">
                <a:solidFill>
                  <a:schemeClr val="tx1"/>
                </a:solidFill>
              </a:rPr>
              <a:t> for some node k </a:t>
            </a:r>
            <a:r>
              <a:rPr lang="el-GR" sz="2600" dirty="0" smtClean="0">
                <a:solidFill>
                  <a:schemeClr val="tx1"/>
                </a:solidFill>
              </a:rPr>
              <a:t>ϵ</a:t>
            </a:r>
            <a:r>
              <a:rPr lang="en-US" sz="2600" dirty="0" smtClean="0">
                <a:solidFill>
                  <a:schemeClr val="tx1"/>
                </a:solidFill>
              </a:rPr>
              <a:t> N</a:t>
            </a:r>
          </a:p>
          <a:p>
            <a:pPr algn="just" rtl="0"/>
            <a:r>
              <a:rPr lang="en-US" sz="2600" dirty="0" smtClean="0">
                <a:solidFill>
                  <a:schemeClr val="tx1"/>
                </a:solidFill>
              </a:rPr>
              <a:t>Then there exists an arc (</a:t>
            </a:r>
            <a:r>
              <a:rPr lang="en-US" sz="2600" dirty="0" err="1" smtClean="0">
                <a:solidFill>
                  <a:schemeClr val="tx1"/>
                </a:solidFill>
              </a:rPr>
              <a:t>k,l</a:t>
            </a:r>
            <a:r>
              <a:rPr lang="en-US" sz="2600" dirty="0" smtClean="0">
                <a:solidFill>
                  <a:schemeClr val="tx1"/>
                </a:solidFill>
              </a:rPr>
              <a:t>) with </a:t>
            </a:r>
            <a:r>
              <a:rPr lang="en-US" sz="2600" dirty="0" err="1" smtClean="0">
                <a:solidFill>
                  <a:schemeClr val="tx1"/>
                </a:solidFill>
              </a:rPr>
              <a:t>x</a:t>
            </a:r>
            <a:r>
              <a:rPr lang="en-US" sz="2600" baseline="-25000" dirty="0" err="1" smtClean="0">
                <a:solidFill>
                  <a:schemeClr val="tx1"/>
                </a:solidFill>
              </a:rPr>
              <a:t>kl</a:t>
            </a:r>
            <a:r>
              <a:rPr lang="en-US" sz="2600" baseline="-25000" dirty="0" smtClean="0">
                <a:solidFill>
                  <a:schemeClr val="tx1"/>
                </a:solidFill>
              </a:rPr>
              <a:t> </a:t>
            </a:r>
            <a:r>
              <a:rPr lang="en-US" sz="2600" dirty="0" smtClean="0">
                <a:solidFill>
                  <a:schemeClr val="tx1"/>
                </a:solidFill>
              </a:rPr>
              <a:t>&gt; 4n</a:t>
            </a:r>
            <a:r>
              <a:rPr lang="el-GR" sz="2600" dirty="0" smtClean="0">
                <a:solidFill>
                  <a:schemeClr val="tx1"/>
                </a:solidFill>
              </a:rPr>
              <a:t>Δ</a:t>
            </a:r>
            <a:endParaRPr lang="en-US" sz="2600" dirty="0" smtClean="0">
              <a:solidFill>
                <a:schemeClr val="tx1"/>
              </a:solidFill>
            </a:endParaRPr>
          </a:p>
          <a:p>
            <a:pPr algn="just" rtl="0"/>
            <a:r>
              <a:rPr lang="en-US" sz="2600" dirty="0" smtClean="0">
                <a:solidFill>
                  <a:schemeClr val="tx1"/>
                </a:solidFill>
              </a:rPr>
              <a:t>● </a:t>
            </a:r>
            <a:r>
              <a:rPr lang="en-US" sz="2600" b="1" dirty="0" smtClean="0">
                <a:solidFill>
                  <a:schemeClr val="tx1"/>
                </a:solidFill>
              </a:rPr>
              <a:t>Proof.</a:t>
            </a:r>
            <a:endParaRPr lang="en-US" sz="2600" dirty="0" smtClean="0">
              <a:solidFill>
                <a:schemeClr val="tx1"/>
              </a:solidFill>
            </a:endParaRPr>
          </a:p>
          <a:p>
            <a:pPr algn="just" rtl="0"/>
            <a:r>
              <a:rPr lang="en-US" sz="2600" dirty="0" smtClean="0">
                <a:solidFill>
                  <a:schemeClr val="tx1"/>
                </a:solidFill>
              </a:rPr>
              <a:t>By property 2, e(k) ≤ 2n</a:t>
            </a:r>
            <a:r>
              <a:rPr lang="el-GR" sz="2600" dirty="0" smtClean="0">
                <a:solidFill>
                  <a:schemeClr val="tx1"/>
                </a:solidFill>
              </a:rPr>
              <a:t>Δ</a:t>
            </a:r>
            <a:r>
              <a:rPr lang="en-US" sz="2600" dirty="0" smtClean="0">
                <a:solidFill>
                  <a:schemeClr val="tx1"/>
                </a:solidFill>
              </a:rPr>
              <a:t>. </a:t>
            </a:r>
          </a:p>
          <a:p>
            <a:pPr algn="just" rtl="0"/>
            <a:r>
              <a:rPr lang="en-US" sz="2600" dirty="0" smtClean="0">
                <a:solidFill>
                  <a:schemeClr val="tx1"/>
                </a:solidFill>
              </a:rPr>
              <a:t>Since b(k) &gt; 6n</a:t>
            </a:r>
            <a:r>
              <a:rPr lang="en-US" sz="2600" baseline="30000" dirty="0" smtClean="0">
                <a:solidFill>
                  <a:schemeClr val="tx1"/>
                </a:solidFill>
              </a:rPr>
              <a:t>2</a:t>
            </a:r>
            <a:r>
              <a:rPr lang="el-GR" sz="2600" dirty="0" smtClean="0">
                <a:solidFill>
                  <a:schemeClr val="tx1"/>
                </a:solidFill>
              </a:rPr>
              <a:t>Δ</a:t>
            </a:r>
            <a:r>
              <a:rPr lang="en-US" sz="2600" dirty="0" smtClean="0">
                <a:solidFill>
                  <a:schemeClr val="tx1"/>
                </a:solidFill>
              </a:rPr>
              <a:t>, we get: the net outflow of node k, which is b(k) - e(k), is greater than 4n</a:t>
            </a:r>
            <a:r>
              <a:rPr lang="en-US" sz="2600" baseline="30000" dirty="0" smtClean="0">
                <a:solidFill>
                  <a:schemeClr val="tx1"/>
                </a:solidFill>
              </a:rPr>
              <a:t>2</a:t>
            </a:r>
            <a:r>
              <a:rPr lang="el-GR" sz="2600" dirty="0" smtClean="0">
                <a:solidFill>
                  <a:schemeClr val="tx1"/>
                </a:solidFill>
              </a:rPr>
              <a:t>Δ</a:t>
            </a:r>
            <a:r>
              <a:rPr lang="en-US" sz="2600" dirty="0" smtClean="0">
                <a:solidFill>
                  <a:schemeClr val="tx1"/>
                </a:solidFill>
              </a:rPr>
              <a:t>.</a:t>
            </a:r>
          </a:p>
          <a:p>
            <a:pPr algn="just" rtl="0"/>
            <a:endParaRPr lang="en-US" sz="2600" dirty="0" smtClean="0">
              <a:solidFill>
                <a:schemeClr val="tx1"/>
              </a:solidFill>
            </a:endParaRPr>
          </a:p>
          <a:p>
            <a:pPr algn="just" rtl="0"/>
            <a:r>
              <a:rPr lang="en-US" sz="2600" dirty="0" smtClean="0">
                <a:solidFill>
                  <a:schemeClr val="tx1"/>
                </a:solidFill>
              </a:rPr>
              <a:t>The number of arcs emanating from k is &lt; n, so</a:t>
            </a:r>
          </a:p>
          <a:p>
            <a:pPr algn="just" rtl="0"/>
            <a:r>
              <a:rPr lang="en-US" sz="2600" smtClean="0">
                <a:solidFill>
                  <a:schemeClr val="tx1"/>
                </a:solidFill>
              </a:rPr>
              <a:t>at </a:t>
            </a:r>
            <a:r>
              <a:rPr lang="en-US" sz="2600" dirty="0" smtClean="0">
                <a:solidFill>
                  <a:schemeClr val="tx1"/>
                </a:solidFill>
              </a:rPr>
              <a:t>least one of the arcs carries a flow of size ≥ </a:t>
            </a:r>
          </a:p>
          <a:p>
            <a:pPr algn="just" rtl="0"/>
            <a:r>
              <a:rPr lang="en-US" sz="2600" dirty="0" smtClean="0">
                <a:solidFill>
                  <a:schemeClr val="tx1"/>
                </a:solidFill>
              </a:rPr>
              <a:t>(4n</a:t>
            </a:r>
            <a:r>
              <a:rPr lang="en-US" sz="2600" baseline="30000" dirty="0" smtClean="0">
                <a:solidFill>
                  <a:schemeClr val="tx1"/>
                </a:solidFill>
              </a:rPr>
              <a:t>2</a:t>
            </a:r>
            <a:r>
              <a:rPr lang="el-GR" sz="2600" dirty="0" smtClean="0">
                <a:solidFill>
                  <a:schemeClr val="tx1"/>
                </a:solidFill>
              </a:rPr>
              <a:t>Δ</a:t>
            </a:r>
            <a:r>
              <a:rPr lang="en-US" sz="2600" dirty="0" smtClean="0">
                <a:solidFill>
                  <a:schemeClr val="tx1"/>
                </a:solidFill>
              </a:rPr>
              <a:t>) / n = 4n</a:t>
            </a:r>
            <a:r>
              <a:rPr lang="el-GR" sz="2600" dirty="0" smtClean="0">
                <a:solidFill>
                  <a:schemeClr val="tx1"/>
                </a:solidFill>
              </a:rPr>
              <a:t>Δ</a:t>
            </a:r>
            <a:r>
              <a:rPr lang="en-US" sz="2600" dirty="0" smtClean="0">
                <a:solidFill>
                  <a:schemeClr val="tx1"/>
                </a:solidFill>
              </a:rPr>
              <a:t>, as desired.</a:t>
            </a:r>
          </a:p>
          <a:p>
            <a:pPr algn="just" rtl="0"/>
            <a:endParaRPr lang="en-US" sz="2600" dirty="0" smtClean="0">
              <a:solidFill>
                <a:schemeClr val="tx1"/>
              </a:solidFill>
            </a:endParaRPr>
          </a:p>
          <a:p>
            <a:pPr algn="just" rtl="0"/>
            <a:endParaRPr lang="en-US" sz="2600" dirty="0" smtClean="0">
              <a:solidFill>
                <a:schemeClr val="tx1"/>
              </a:solidFill>
            </a:endParaRPr>
          </a:p>
          <a:p>
            <a:pPr marL="514350" indent="-514350" algn="l" rtl="0"/>
            <a:r>
              <a:rPr lang="en-US" sz="2600" dirty="0" smtClean="0">
                <a:solidFill>
                  <a:schemeClr val="tx1"/>
                </a:solidFill>
              </a:rPr>
              <a:t> </a:t>
            </a: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Useful Lemmas for the </a:t>
            </a:r>
            <a:br>
              <a:rPr lang="en-US" sz="3200" b="1" dirty="0" smtClean="0"/>
            </a:br>
            <a:r>
              <a:rPr lang="en-US" sz="3200" b="1" dirty="0" smtClean="0"/>
              <a:t>Repeated Capacity Scaling Algorithm</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81</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2.</a:t>
            </a:r>
          </a:p>
          <a:p>
            <a:pPr algn="l" rtl="0"/>
            <a:r>
              <a:rPr lang="en-US" sz="2600" dirty="0" smtClean="0">
                <a:solidFill>
                  <a:schemeClr val="tx1"/>
                </a:solidFill>
              </a:rPr>
              <a:t>If at the beginning of the </a:t>
            </a:r>
            <a:r>
              <a:rPr lang="el-GR" sz="2600" dirty="0" smtClean="0">
                <a:solidFill>
                  <a:schemeClr val="tx1"/>
                </a:solidFill>
              </a:rPr>
              <a:t>Δ</a:t>
            </a:r>
            <a:r>
              <a:rPr lang="en-US" sz="2600" dirty="0" smtClean="0">
                <a:solidFill>
                  <a:schemeClr val="tx1"/>
                </a:solidFill>
              </a:rPr>
              <a:t>-scaling phase, </a:t>
            </a:r>
          </a:p>
          <a:p>
            <a:pPr algn="ctr" rtl="0"/>
            <a:r>
              <a:rPr lang="en-US" sz="2600" dirty="0" err="1" smtClean="0">
                <a:solidFill>
                  <a:schemeClr val="tx1"/>
                </a:solidFill>
              </a:rPr>
              <a:t>x</a:t>
            </a:r>
            <a:r>
              <a:rPr lang="en-US" sz="2600" baseline="-25000" dirty="0" err="1" smtClean="0">
                <a:solidFill>
                  <a:schemeClr val="tx1"/>
                </a:solidFill>
              </a:rPr>
              <a:t>kl</a:t>
            </a:r>
            <a:r>
              <a:rPr lang="en-US" sz="2600" baseline="-25000" dirty="0" smtClean="0">
                <a:solidFill>
                  <a:schemeClr val="tx1"/>
                </a:solidFill>
              </a:rPr>
              <a:t> </a:t>
            </a:r>
            <a:r>
              <a:rPr lang="en-US" sz="2600" dirty="0" smtClean="0">
                <a:solidFill>
                  <a:schemeClr val="tx1"/>
                </a:solidFill>
              </a:rPr>
              <a:t>&gt; 4n</a:t>
            </a:r>
            <a:r>
              <a:rPr lang="el-GR" sz="2600" dirty="0" smtClean="0">
                <a:solidFill>
                  <a:schemeClr val="tx1"/>
                </a:solidFill>
              </a:rPr>
              <a:t>Δ</a:t>
            </a:r>
            <a:endParaRPr lang="en-US" sz="2600" dirty="0" smtClean="0">
              <a:solidFill>
                <a:schemeClr val="tx1"/>
              </a:solidFill>
            </a:endParaRPr>
          </a:p>
          <a:p>
            <a:pPr algn="just" rtl="0"/>
            <a:r>
              <a:rPr lang="en-US" sz="2600" dirty="0" smtClean="0">
                <a:solidFill>
                  <a:schemeClr val="tx1"/>
                </a:solidFill>
              </a:rPr>
              <a:t>Then for some optimal solution </a:t>
            </a:r>
            <a:r>
              <a:rPr lang="en-US" sz="2600" dirty="0" err="1" smtClean="0">
                <a:solidFill>
                  <a:schemeClr val="tx1"/>
                </a:solidFill>
              </a:rPr>
              <a:t>x</a:t>
            </a:r>
            <a:r>
              <a:rPr lang="en-US" sz="2600" baseline="-25000" dirty="0" err="1" smtClean="0">
                <a:solidFill>
                  <a:schemeClr val="tx1"/>
                </a:solidFill>
              </a:rPr>
              <a:t>kl</a:t>
            </a:r>
            <a:r>
              <a:rPr lang="en-US" sz="2600" baseline="-25000" dirty="0" smtClean="0">
                <a:solidFill>
                  <a:schemeClr val="tx1"/>
                </a:solidFill>
              </a:rPr>
              <a:t> </a:t>
            </a:r>
            <a:r>
              <a:rPr lang="en-US" sz="2600" dirty="0" smtClean="0">
                <a:solidFill>
                  <a:schemeClr val="tx1"/>
                </a:solidFill>
              </a:rPr>
              <a:t>&gt; 0.</a:t>
            </a:r>
          </a:p>
          <a:p>
            <a:pPr marL="514350" indent="-514350" algn="l" rtl="0"/>
            <a:r>
              <a:rPr lang="en-US" sz="2600" dirty="0" smtClean="0">
                <a:solidFill>
                  <a:schemeClr val="tx1"/>
                </a:solidFill>
              </a:rPr>
              <a:t> </a:t>
            </a: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Useful Lemmas for the </a:t>
            </a:r>
            <a:br>
              <a:rPr lang="en-US" sz="3200" b="1" dirty="0" smtClean="0"/>
            </a:br>
            <a:r>
              <a:rPr lang="en-US" sz="3200" b="1" dirty="0" smtClean="0"/>
              <a:t>Repeated Capacity Scaling Algorithm</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82</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2.</a:t>
            </a:r>
          </a:p>
          <a:p>
            <a:pPr algn="l" rtl="0"/>
            <a:r>
              <a:rPr lang="en-US" sz="2600" dirty="0" smtClean="0">
                <a:solidFill>
                  <a:schemeClr val="tx1"/>
                </a:solidFill>
              </a:rPr>
              <a:t>If at the beginning of the </a:t>
            </a:r>
            <a:r>
              <a:rPr lang="el-GR" sz="2600" dirty="0" smtClean="0">
                <a:solidFill>
                  <a:schemeClr val="tx1"/>
                </a:solidFill>
              </a:rPr>
              <a:t>Δ</a:t>
            </a:r>
            <a:r>
              <a:rPr lang="en-US" sz="2600" dirty="0" smtClean="0">
                <a:solidFill>
                  <a:schemeClr val="tx1"/>
                </a:solidFill>
              </a:rPr>
              <a:t>-scaling phase, </a:t>
            </a:r>
          </a:p>
          <a:p>
            <a:pPr algn="ctr" rtl="0"/>
            <a:r>
              <a:rPr lang="en-US" sz="2600" dirty="0" err="1" smtClean="0">
                <a:solidFill>
                  <a:schemeClr val="tx1"/>
                </a:solidFill>
              </a:rPr>
              <a:t>x</a:t>
            </a:r>
            <a:r>
              <a:rPr lang="en-US" sz="2600" baseline="-25000" dirty="0" err="1" smtClean="0">
                <a:solidFill>
                  <a:schemeClr val="tx1"/>
                </a:solidFill>
              </a:rPr>
              <a:t>kl</a:t>
            </a:r>
            <a:r>
              <a:rPr lang="en-US" sz="2600" baseline="-25000" dirty="0" smtClean="0">
                <a:solidFill>
                  <a:schemeClr val="tx1"/>
                </a:solidFill>
              </a:rPr>
              <a:t> </a:t>
            </a:r>
            <a:r>
              <a:rPr lang="en-US" sz="2600" dirty="0" smtClean="0">
                <a:solidFill>
                  <a:schemeClr val="tx1"/>
                </a:solidFill>
              </a:rPr>
              <a:t>&gt; 4n</a:t>
            </a:r>
            <a:r>
              <a:rPr lang="el-GR" sz="2600" dirty="0" smtClean="0">
                <a:solidFill>
                  <a:schemeClr val="tx1"/>
                </a:solidFill>
              </a:rPr>
              <a:t>Δ</a:t>
            </a:r>
            <a:endParaRPr lang="en-US" sz="2600" dirty="0" smtClean="0">
              <a:solidFill>
                <a:schemeClr val="tx1"/>
              </a:solidFill>
            </a:endParaRPr>
          </a:p>
          <a:p>
            <a:pPr algn="just" rtl="0"/>
            <a:r>
              <a:rPr lang="en-US" sz="2600" dirty="0" smtClean="0">
                <a:solidFill>
                  <a:schemeClr val="tx1"/>
                </a:solidFill>
              </a:rPr>
              <a:t>Then for some optimal solution </a:t>
            </a:r>
            <a:r>
              <a:rPr lang="en-US" sz="2600" dirty="0" err="1" smtClean="0">
                <a:solidFill>
                  <a:schemeClr val="tx1"/>
                </a:solidFill>
              </a:rPr>
              <a:t>x</a:t>
            </a:r>
            <a:r>
              <a:rPr lang="en-US" sz="2600" baseline="-25000" dirty="0" err="1" smtClean="0">
                <a:solidFill>
                  <a:schemeClr val="tx1"/>
                </a:solidFill>
              </a:rPr>
              <a:t>kl</a:t>
            </a:r>
            <a:r>
              <a:rPr lang="en-US" sz="2600" baseline="-25000" dirty="0" smtClean="0">
                <a:solidFill>
                  <a:schemeClr val="tx1"/>
                </a:solidFill>
              </a:rPr>
              <a:t> </a:t>
            </a:r>
            <a:r>
              <a:rPr lang="en-US" sz="2600" dirty="0" smtClean="0">
                <a:solidFill>
                  <a:schemeClr val="tx1"/>
                </a:solidFill>
              </a:rPr>
              <a:t>&gt; 0.</a:t>
            </a:r>
          </a:p>
          <a:p>
            <a:pPr algn="just" rtl="0"/>
            <a:r>
              <a:rPr lang="en-US" sz="2600" dirty="0" smtClean="0">
                <a:solidFill>
                  <a:schemeClr val="tx1"/>
                </a:solidFill>
              </a:rPr>
              <a:t>● </a:t>
            </a:r>
            <a:r>
              <a:rPr lang="en-US" sz="2600" b="1" dirty="0" smtClean="0">
                <a:solidFill>
                  <a:schemeClr val="tx1"/>
                </a:solidFill>
              </a:rPr>
              <a:t>Proof.</a:t>
            </a:r>
          </a:p>
          <a:p>
            <a:pPr algn="just" rtl="0"/>
            <a:r>
              <a:rPr lang="en-US" sz="2600" dirty="0" smtClean="0">
                <a:solidFill>
                  <a:schemeClr val="tx1"/>
                </a:solidFill>
              </a:rPr>
              <a:t>By property 3, there are 2n augmentations in every </a:t>
            </a:r>
            <a:r>
              <a:rPr lang="el-GR" sz="2600" dirty="0" smtClean="0">
                <a:solidFill>
                  <a:schemeClr val="tx1"/>
                </a:solidFill>
              </a:rPr>
              <a:t>Δ</a:t>
            </a:r>
            <a:r>
              <a:rPr lang="en-US" sz="2600" dirty="0" smtClean="0">
                <a:solidFill>
                  <a:schemeClr val="tx1"/>
                </a:solidFill>
              </a:rPr>
              <a:t>-scaling phase. Each augmentation carries exactly </a:t>
            </a:r>
            <a:r>
              <a:rPr lang="el-GR" sz="2600" dirty="0" smtClean="0">
                <a:solidFill>
                  <a:schemeClr val="tx1"/>
                </a:solidFill>
              </a:rPr>
              <a:t>Δ</a:t>
            </a:r>
            <a:r>
              <a:rPr lang="en-US" sz="2600" dirty="0" smtClean="0">
                <a:solidFill>
                  <a:schemeClr val="tx1"/>
                </a:solidFill>
              </a:rPr>
              <a:t> units of flow. Thus, the flow change in the network from the </a:t>
            </a:r>
            <a:r>
              <a:rPr lang="el-GR" sz="2600" dirty="0" smtClean="0">
                <a:solidFill>
                  <a:schemeClr val="tx1"/>
                </a:solidFill>
              </a:rPr>
              <a:t>Δ</a:t>
            </a:r>
            <a:r>
              <a:rPr lang="en-US" sz="2600" dirty="0" smtClean="0">
                <a:solidFill>
                  <a:schemeClr val="tx1"/>
                </a:solidFill>
              </a:rPr>
              <a:t>-scaling phase onwards is at most</a:t>
            </a:r>
          </a:p>
          <a:p>
            <a:pPr algn="just" rtl="0"/>
            <a:r>
              <a:rPr lang="en-US" sz="2600" dirty="0" smtClean="0">
                <a:solidFill>
                  <a:schemeClr val="tx1"/>
                </a:solidFill>
              </a:rPr>
              <a:t>2n(</a:t>
            </a:r>
            <a:r>
              <a:rPr lang="el-GR" sz="2600" dirty="0" smtClean="0">
                <a:solidFill>
                  <a:schemeClr val="tx1"/>
                </a:solidFill>
              </a:rPr>
              <a:t>Δ</a:t>
            </a:r>
            <a:r>
              <a:rPr lang="en-US" sz="2600" dirty="0" smtClean="0">
                <a:solidFill>
                  <a:schemeClr val="tx1"/>
                </a:solidFill>
              </a:rPr>
              <a:t> + </a:t>
            </a:r>
            <a:r>
              <a:rPr lang="el-GR" sz="2600" dirty="0" smtClean="0">
                <a:solidFill>
                  <a:schemeClr val="tx1"/>
                </a:solidFill>
              </a:rPr>
              <a:t>Δ</a:t>
            </a:r>
            <a:r>
              <a:rPr lang="en-US" sz="2600" dirty="0" smtClean="0">
                <a:solidFill>
                  <a:schemeClr val="tx1"/>
                </a:solidFill>
              </a:rPr>
              <a:t>/2 + </a:t>
            </a:r>
            <a:r>
              <a:rPr lang="el-GR" sz="2600" dirty="0" smtClean="0">
                <a:solidFill>
                  <a:schemeClr val="tx1"/>
                </a:solidFill>
              </a:rPr>
              <a:t>Δ</a:t>
            </a:r>
            <a:r>
              <a:rPr lang="en-US" sz="2600" dirty="0" smtClean="0">
                <a:solidFill>
                  <a:schemeClr val="tx1"/>
                </a:solidFill>
              </a:rPr>
              <a:t>/4 + … + 1) &lt; 4n</a:t>
            </a:r>
            <a:r>
              <a:rPr lang="el-GR" sz="2600" dirty="0" smtClean="0">
                <a:solidFill>
                  <a:schemeClr val="tx1"/>
                </a:solidFill>
              </a:rPr>
              <a:t>Δ</a:t>
            </a:r>
            <a:r>
              <a:rPr lang="en-US" sz="2600" dirty="0" smtClean="0">
                <a:solidFill>
                  <a:schemeClr val="tx1"/>
                </a:solidFill>
              </a:rPr>
              <a:t>.</a:t>
            </a:r>
          </a:p>
          <a:p>
            <a:pPr algn="just" rtl="0"/>
            <a:r>
              <a:rPr lang="en-US" sz="2600" dirty="0" smtClean="0">
                <a:solidFill>
                  <a:schemeClr val="tx1"/>
                </a:solidFill>
              </a:rPr>
              <a:t>Thus, if  </a:t>
            </a:r>
            <a:r>
              <a:rPr lang="en-US" sz="2600" dirty="0" err="1" smtClean="0">
                <a:solidFill>
                  <a:schemeClr val="tx1"/>
                </a:solidFill>
              </a:rPr>
              <a:t>x</a:t>
            </a:r>
            <a:r>
              <a:rPr lang="en-US" sz="2600" baseline="-25000" dirty="0" err="1" smtClean="0">
                <a:solidFill>
                  <a:schemeClr val="tx1"/>
                </a:solidFill>
              </a:rPr>
              <a:t>kl</a:t>
            </a:r>
            <a:r>
              <a:rPr lang="en-US" sz="2600" baseline="-25000" dirty="0" smtClean="0">
                <a:solidFill>
                  <a:schemeClr val="tx1"/>
                </a:solidFill>
              </a:rPr>
              <a:t> </a:t>
            </a:r>
            <a:r>
              <a:rPr lang="en-US" sz="2600" dirty="0" smtClean="0">
                <a:solidFill>
                  <a:schemeClr val="tx1"/>
                </a:solidFill>
              </a:rPr>
              <a:t>&gt; 4n</a:t>
            </a:r>
            <a:r>
              <a:rPr lang="el-GR" sz="2600" dirty="0" smtClean="0">
                <a:solidFill>
                  <a:schemeClr val="tx1"/>
                </a:solidFill>
              </a:rPr>
              <a:t>Δ</a:t>
            </a:r>
            <a:r>
              <a:rPr lang="en-US" sz="2600" dirty="0" smtClean="0">
                <a:solidFill>
                  <a:schemeClr val="tx1"/>
                </a:solidFill>
              </a:rPr>
              <a:t> in the beginning of the </a:t>
            </a:r>
            <a:r>
              <a:rPr lang="el-GR" sz="2600" dirty="0" smtClean="0">
                <a:solidFill>
                  <a:schemeClr val="tx1"/>
                </a:solidFill>
              </a:rPr>
              <a:t>Δ</a:t>
            </a:r>
            <a:r>
              <a:rPr lang="en-US" sz="2600" dirty="0" smtClean="0">
                <a:solidFill>
                  <a:schemeClr val="tx1"/>
                </a:solidFill>
              </a:rPr>
              <a:t>-scaling phase, then </a:t>
            </a:r>
            <a:r>
              <a:rPr lang="en-US" sz="2600" dirty="0" err="1" smtClean="0">
                <a:solidFill>
                  <a:schemeClr val="tx1"/>
                </a:solidFill>
              </a:rPr>
              <a:t>x</a:t>
            </a:r>
            <a:r>
              <a:rPr lang="en-US" sz="2600" baseline="-25000" dirty="0" err="1" smtClean="0">
                <a:solidFill>
                  <a:schemeClr val="tx1"/>
                </a:solidFill>
              </a:rPr>
              <a:t>kl</a:t>
            </a:r>
            <a:r>
              <a:rPr lang="en-US" sz="2600" baseline="-25000" dirty="0" smtClean="0">
                <a:solidFill>
                  <a:schemeClr val="tx1"/>
                </a:solidFill>
              </a:rPr>
              <a:t> </a:t>
            </a:r>
            <a:r>
              <a:rPr lang="en-US" sz="2600" dirty="0" smtClean="0">
                <a:solidFill>
                  <a:schemeClr val="tx1"/>
                </a:solidFill>
              </a:rPr>
              <a:t>&gt; 0 when the algorithm terminates.</a:t>
            </a:r>
          </a:p>
          <a:p>
            <a:pPr algn="just" rtl="0"/>
            <a:endParaRPr lang="en-US" sz="2600" dirty="0" smtClean="0">
              <a:solidFill>
                <a:schemeClr val="tx1"/>
              </a:solidFill>
            </a:endParaRPr>
          </a:p>
          <a:p>
            <a:pPr algn="just" rtl="0"/>
            <a:endParaRPr lang="en-US" sz="2600" dirty="0" smtClean="0">
              <a:solidFill>
                <a:schemeClr val="tx1"/>
              </a:solidFill>
            </a:endParaRPr>
          </a:p>
          <a:p>
            <a:pPr marL="514350" indent="-514350" algn="l" rtl="0"/>
            <a:r>
              <a:rPr lang="en-US" sz="2600" dirty="0" smtClean="0">
                <a:solidFill>
                  <a:schemeClr val="tx1"/>
                </a:solidFill>
              </a:rPr>
              <a:t> </a:t>
            </a: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Useful Lemmas for the </a:t>
            </a:r>
            <a:br>
              <a:rPr lang="en-US" sz="3200" b="1" dirty="0" smtClean="0"/>
            </a:br>
            <a:r>
              <a:rPr lang="en-US" sz="3200" b="1" dirty="0" smtClean="0"/>
              <a:t>Repeated Capacity Scaling Algorithm</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83</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3.</a:t>
            </a:r>
          </a:p>
          <a:p>
            <a:pPr marL="514350" indent="-514350" algn="l" rtl="0"/>
            <a:r>
              <a:rPr lang="en-US" sz="2600" dirty="0" smtClean="0">
                <a:solidFill>
                  <a:schemeClr val="tx1"/>
                </a:solidFill>
              </a:rPr>
              <a:t>If </a:t>
            </a:r>
            <a:r>
              <a:rPr lang="en-US" sz="2600" dirty="0" err="1" smtClean="0">
                <a:solidFill>
                  <a:schemeClr val="tx1"/>
                </a:solidFill>
              </a:rPr>
              <a:t>x</a:t>
            </a:r>
            <a:r>
              <a:rPr lang="en-US" sz="2600" baseline="-25000" dirty="0" err="1" smtClean="0">
                <a:solidFill>
                  <a:schemeClr val="tx1"/>
                </a:solidFill>
              </a:rPr>
              <a:t>kl</a:t>
            </a:r>
            <a:r>
              <a:rPr lang="en-US" sz="2600" baseline="-25000" dirty="0" smtClean="0">
                <a:solidFill>
                  <a:schemeClr val="tx1"/>
                </a:solidFill>
              </a:rPr>
              <a:t> </a:t>
            </a:r>
            <a:r>
              <a:rPr lang="en-US" sz="2600" dirty="0" smtClean="0">
                <a:solidFill>
                  <a:schemeClr val="tx1"/>
                </a:solidFill>
              </a:rPr>
              <a:t>&gt; 0 in an optimal (pseudo)flow, then with </a:t>
            </a:r>
          </a:p>
          <a:p>
            <a:pPr marL="514350" indent="-514350" algn="l" rtl="0"/>
            <a:r>
              <a:rPr lang="en-US" sz="2600" dirty="0" smtClean="0">
                <a:solidFill>
                  <a:schemeClr val="tx1"/>
                </a:solidFill>
              </a:rPr>
              <a:t>respect to every set of optimal node potentials, the </a:t>
            </a:r>
          </a:p>
          <a:p>
            <a:pPr marL="514350" indent="-514350" algn="l" rtl="0"/>
            <a:r>
              <a:rPr lang="en-US" sz="2600" dirty="0" smtClean="0">
                <a:solidFill>
                  <a:schemeClr val="tx1"/>
                </a:solidFill>
              </a:rPr>
              <a:t>reduced cost of (</a:t>
            </a:r>
            <a:r>
              <a:rPr lang="en-US" sz="2600" dirty="0" err="1" smtClean="0">
                <a:solidFill>
                  <a:schemeClr val="tx1"/>
                </a:solidFill>
              </a:rPr>
              <a:t>k,l</a:t>
            </a:r>
            <a:r>
              <a:rPr lang="en-US" sz="2600" dirty="0" smtClean="0">
                <a:solidFill>
                  <a:schemeClr val="tx1"/>
                </a:solidFill>
              </a:rPr>
              <a:t>) is zero. </a:t>
            </a: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Useful Lemmas for the </a:t>
            </a:r>
            <a:br>
              <a:rPr lang="en-US" sz="3200" b="1" dirty="0" smtClean="0"/>
            </a:br>
            <a:r>
              <a:rPr lang="en-US" sz="3200" b="1" dirty="0" smtClean="0"/>
              <a:t>Repeated Capacity Scaling Algorithm</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84</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Lemma 3.</a:t>
            </a:r>
          </a:p>
          <a:p>
            <a:pPr marL="514350" indent="-514350" algn="l" rtl="0"/>
            <a:r>
              <a:rPr lang="en-US" sz="2600" dirty="0" smtClean="0">
                <a:solidFill>
                  <a:schemeClr val="tx1"/>
                </a:solidFill>
              </a:rPr>
              <a:t>If </a:t>
            </a:r>
            <a:r>
              <a:rPr lang="en-US" sz="2600" dirty="0" err="1" smtClean="0">
                <a:solidFill>
                  <a:schemeClr val="tx1"/>
                </a:solidFill>
              </a:rPr>
              <a:t>x</a:t>
            </a:r>
            <a:r>
              <a:rPr lang="en-US" sz="2600" baseline="-25000" dirty="0" err="1" smtClean="0">
                <a:solidFill>
                  <a:schemeClr val="tx1"/>
                </a:solidFill>
              </a:rPr>
              <a:t>kl</a:t>
            </a:r>
            <a:r>
              <a:rPr lang="en-US" sz="2600" baseline="-25000" dirty="0" smtClean="0">
                <a:solidFill>
                  <a:schemeClr val="tx1"/>
                </a:solidFill>
              </a:rPr>
              <a:t> </a:t>
            </a:r>
            <a:r>
              <a:rPr lang="en-US" sz="2600" dirty="0" smtClean="0">
                <a:solidFill>
                  <a:schemeClr val="tx1"/>
                </a:solidFill>
              </a:rPr>
              <a:t>&gt; 0 in an optimal (pseudo)flow, then with </a:t>
            </a:r>
          </a:p>
          <a:p>
            <a:pPr marL="514350" indent="-514350" algn="l" rtl="0"/>
            <a:r>
              <a:rPr lang="en-US" sz="2600" dirty="0" smtClean="0">
                <a:solidFill>
                  <a:schemeClr val="tx1"/>
                </a:solidFill>
              </a:rPr>
              <a:t>respect to every set of optimal node potentials, the </a:t>
            </a:r>
          </a:p>
          <a:p>
            <a:pPr marL="514350" indent="-514350" algn="l" rtl="0"/>
            <a:r>
              <a:rPr lang="en-US" sz="2600" dirty="0" smtClean="0">
                <a:solidFill>
                  <a:schemeClr val="tx1"/>
                </a:solidFill>
              </a:rPr>
              <a:t>reduced cost of (</a:t>
            </a:r>
            <a:r>
              <a:rPr lang="en-US" sz="2600" dirty="0" err="1" smtClean="0">
                <a:solidFill>
                  <a:schemeClr val="tx1"/>
                </a:solidFill>
              </a:rPr>
              <a:t>k,l</a:t>
            </a:r>
            <a:r>
              <a:rPr lang="en-US" sz="2600" dirty="0" smtClean="0">
                <a:solidFill>
                  <a:schemeClr val="tx1"/>
                </a:solidFill>
              </a:rPr>
              <a:t>) is zero.</a:t>
            </a:r>
          </a:p>
          <a:p>
            <a:pPr algn="l" rtl="0"/>
            <a:r>
              <a:rPr lang="en-US" sz="2600" dirty="0" smtClean="0">
                <a:solidFill>
                  <a:schemeClr val="tx1"/>
                </a:solidFill>
              </a:rPr>
              <a:t>● </a:t>
            </a:r>
            <a:r>
              <a:rPr lang="en-US" sz="2600" b="1" dirty="0" smtClean="0">
                <a:solidFill>
                  <a:schemeClr val="tx1"/>
                </a:solidFill>
              </a:rPr>
              <a:t>Proof.</a:t>
            </a:r>
          </a:p>
          <a:p>
            <a:pPr algn="l" rtl="0"/>
            <a:r>
              <a:rPr lang="en-US" sz="2600" dirty="0" smtClean="0">
                <a:solidFill>
                  <a:schemeClr val="tx1"/>
                </a:solidFill>
              </a:rPr>
              <a:t>Immediate from what we saw in the past about  complementary slackness optimality conditions (for the MCF problem in which x is a feasible flow).</a:t>
            </a:r>
          </a:p>
          <a:p>
            <a:pPr marL="514350" indent="-514350" algn="l" rtl="0"/>
            <a:r>
              <a:rPr lang="en-US" sz="2600" dirty="0" smtClean="0">
                <a:solidFill>
                  <a:schemeClr val="tx1"/>
                </a:solidFill>
              </a:rPr>
              <a:t> </a:t>
            </a: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A General Sketch of the algorithm</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85</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We will try to solve the minimum-cost flow problem </a:t>
            </a:r>
            <a:r>
              <a:rPr lang="en-US" sz="2600" i="1" dirty="0" smtClean="0">
                <a:solidFill>
                  <a:schemeClr val="tx1"/>
                </a:solidFill>
              </a:rPr>
              <a:t>P </a:t>
            </a:r>
            <a:r>
              <a:rPr lang="en-US" sz="2600" dirty="0" smtClean="0">
                <a:solidFill>
                  <a:schemeClr val="tx1"/>
                </a:solidFill>
              </a:rPr>
              <a:t>using the capacity scaling algorithm.</a:t>
            </a:r>
          </a:p>
          <a:p>
            <a:pPr algn="l" rtl="0"/>
            <a:endParaRPr lang="en-US" sz="2600" dirty="0" smtClean="0">
              <a:solidFill>
                <a:schemeClr val="tx1"/>
              </a:solidFill>
            </a:endParaRPr>
          </a:p>
          <a:p>
            <a:pPr algn="l" rtl="0"/>
            <a:r>
              <a:rPr lang="en-US" sz="2600" dirty="0" smtClean="0">
                <a:solidFill>
                  <a:schemeClr val="tx1"/>
                </a:solidFill>
              </a:rPr>
              <a:t>● Within O(log(n)) scaling phases, we will get a node k with b(k) &gt; 6n</a:t>
            </a:r>
            <a:r>
              <a:rPr lang="en-US" sz="2600" baseline="30000" dirty="0" smtClean="0">
                <a:solidFill>
                  <a:schemeClr val="tx1"/>
                </a:solidFill>
              </a:rPr>
              <a:t>2</a:t>
            </a:r>
            <a:r>
              <a:rPr lang="el-GR" sz="2600" dirty="0" smtClean="0">
                <a:solidFill>
                  <a:schemeClr val="tx1"/>
                </a:solidFill>
              </a:rPr>
              <a:t>Δ</a:t>
            </a:r>
            <a:r>
              <a:rPr lang="en-US" sz="2600" dirty="0" smtClean="0">
                <a:solidFill>
                  <a:schemeClr val="tx1"/>
                </a:solidFill>
              </a:rPr>
              <a:t> and an arc (</a:t>
            </a:r>
            <a:r>
              <a:rPr lang="en-US" sz="2600" dirty="0" err="1" smtClean="0">
                <a:solidFill>
                  <a:schemeClr val="tx1"/>
                </a:solidFill>
              </a:rPr>
              <a:t>k,l</a:t>
            </a:r>
            <a:r>
              <a:rPr lang="en-US" sz="2600" dirty="0" smtClean="0">
                <a:solidFill>
                  <a:schemeClr val="tx1"/>
                </a:solidFill>
              </a:rPr>
              <a:t>) with </a:t>
            </a:r>
            <a:r>
              <a:rPr lang="en-US" sz="2600" dirty="0" err="1" smtClean="0">
                <a:solidFill>
                  <a:schemeClr val="tx1"/>
                </a:solidFill>
              </a:rPr>
              <a:t>x</a:t>
            </a:r>
            <a:r>
              <a:rPr lang="en-US" sz="2600" baseline="-25000" dirty="0" err="1" smtClean="0">
                <a:solidFill>
                  <a:schemeClr val="tx1"/>
                </a:solidFill>
              </a:rPr>
              <a:t>kl</a:t>
            </a:r>
            <a:r>
              <a:rPr lang="en-US" sz="2600" baseline="-25000" dirty="0" smtClean="0">
                <a:solidFill>
                  <a:schemeClr val="tx1"/>
                </a:solidFill>
              </a:rPr>
              <a:t> </a:t>
            </a:r>
            <a:r>
              <a:rPr lang="en-US" sz="2600" dirty="0" smtClean="0">
                <a:solidFill>
                  <a:schemeClr val="tx1"/>
                </a:solidFill>
              </a:rPr>
              <a:t>&gt; 4n</a:t>
            </a:r>
            <a:r>
              <a:rPr lang="el-GR" sz="2600" dirty="0" smtClean="0">
                <a:solidFill>
                  <a:schemeClr val="tx1"/>
                </a:solidFill>
              </a:rPr>
              <a:t>Δ</a:t>
            </a:r>
            <a:r>
              <a:rPr lang="en-US" sz="2600" dirty="0" smtClean="0">
                <a:solidFill>
                  <a:schemeClr val="tx1"/>
                </a:solidFill>
              </a:rPr>
              <a:t>.</a:t>
            </a:r>
          </a:p>
          <a:p>
            <a:pPr algn="l" rtl="0"/>
            <a:endParaRPr lang="en-US" sz="2600" dirty="0" smtClean="0">
              <a:solidFill>
                <a:schemeClr val="tx1"/>
              </a:solidFill>
            </a:endParaRPr>
          </a:p>
          <a:p>
            <a:pPr algn="l" rtl="0"/>
            <a:r>
              <a:rPr lang="en-US" sz="2600" dirty="0" smtClean="0">
                <a:solidFill>
                  <a:schemeClr val="tx1"/>
                </a:solidFill>
              </a:rPr>
              <a:t>● As we saw, the reduced cost of arc (</a:t>
            </a:r>
            <a:r>
              <a:rPr lang="en-US" sz="2600" dirty="0" err="1" smtClean="0">
                <a:solidFill>
                  <a:schemeClr val="tx1"/>
                </a:solidFill>
              </a:rPr>
              <a:t>k,l</a:t>
            </a:r>
            <a:r>
              <a:rPr lang="en-US" sz="2600" dirty="0" smtClean="0">
                <a:solidFill>
                  <a:schemeClr val="tx1"/>
                </a:solidFill>
              </a:rPr>
              <a:t>) will be zero for every set of optimal node potentials.</a:t>
            </a:r>
          </a:p>
          <a:p>
            <a:pPr algn="l" rtl="0"/>
            <a:endParaRPr lang="en-US" sz="2600" dirty="0" smtClean="0">
              <a:solidFill>
                <a:schemeClr val="tx1"/>
              </a:solidFill>
            </a:endParaRPr>
          </a:p>
          <a:p>
            <a:pPr algn="l" rtl="0"/>
            <a:r>
              <a:rPr lang="en-US" sz="2600" dirty="0" smtClean="0">
                <a:solidFill>
                  <a:schemeClr val="tx1"/>
                </a:solidFill>
              </a:rPr>
              <a:t>● We </a:t>
            </a:r>
            <a:r>
              <a:rPr lang="en-US" sz="2600" i="1" dirty="0" smtClean="0">
                <a:solidFill>
                  <a:schemeClr val="tx1"/>
                </a:solidFill>
              </a:rPr>
              <a:t>contract</a:t>
            </a:r>
            <a:r>
              <a:rPr lang="en-US" sz="2600" dirty="0" smtClean="0">
                <a:solidFill>
                  <a:schemeClr val="tx1"/>
                </a:solidFill>
              </a:rPr>
              <a:t> nodes k and l (we will show why it is legal) , to obtain a new minimum cost flow problem with </a:t>
            </a:r>
            <a:r>
              <a:rPr lang="en-US" sz="2600" i="1" dirty="0" smtClean="0">
                <a:solidFill>
                  <a:schemeClr val="tx1"/>
                </a:solidFill>
              </a:rPr>
              <a:t>one less parameter</a:t>
            </a:r>
            <a:r>
              <a:rPr lang="en-US" sz="2600" dirty="0" smtClean="0">
                <a:solidFill>
                  <a:schemeClr val="tx1"/>
                </a:solidFill>
              </a:rPr>
              <a:t>.</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Why Contracting is Legal</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86</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Suppose we are solving a min cost flow problem </a:t>
            </a:r>
            <a:r>
              <a:rPr lang="en-US" sz="2600" i="1" dirty="0" smtClean="0">
                <a:solidFill>
                  <a:schemeClr val="tx1"/>
                </a:solidFill>
              </a:rPr>
              <a:t>P</a:t>
            </a:r>
            <a:r>
              <a:rPr lang="en-US" sz="2600" dirty="0" smtClean="0">
                <a:solidFill>
                  <a:schemeClr val="tx1"/>
                </a:solidFill>
              </a:rPr>
              <a:t> with costs </a:t>
            </a:r>
            <a:r>
              <a:rPr lang="en-US" sz="2600" dirty="0" err="1" smtClean="0">
                <a:solidFill>
                  <a:schemeClr val="tx1"/>
                </a:solidFill>
              </a:rPr>
              <a:t>c</a:t>
            </a:r>
            <a:r>
              <a:rPr lang="en-US" sz="2600" baseline="-25000" dirty="0" err="1" smtClean="0">
                <a:solidFill>
                  <a:schemeClr val="tx1"/>
                </a:solidFill>
              </a:rPr>
              <a:t>ij</a:t>
            </a:r>
            <a:r>
              <a:rPr lang="en-US" sz="2600" dirty="0" smtClean="0">
                <a:solidFill>
                  <a:schemeClr val="tx1"/>
                </a:solidFill>
              </a:rPr>
              <a:t> using the capacity scaling algorithm, and at some stage we realize that for arc (</a:t>
            </a:r>
            <a:r>
              <a:rPr lang="en-US" sz="2600" dirty="0" err="1" smtClean="0">
                <a:solidFill>
                  <a:schemeClr val="tx1"/>
                </a:solidFill>
              </a:rPr>
              <a:t>k,l</a:t>
            </a:r>
            <a:r>
              <a:rPr lang="en-US" sz="2600" dirty="0" smtClean="0">
                <a:solidFill>
                  <a:schemeClr val="tx1"/>
                </a:solidFill>
              </a:rPr>
              <a:t>):</a:t>
            </a:r>
          </a:p>
          <a:p>
            <a:pPr algn="ctr" rtl="0"/>
            <a:r>
              <a:rPr lang="en-US" sz="2600" dirty="0" smtClean="0">
                <a:solidFill>
                  <a:schemeClr val="tx1"/>
                </a:solidFill>
              </a:rPr>
              <a:t> </a:t>
            </a:r>
            <a:r>
              <a:rPr lang="en-US" sz="2600" dirty="0" err="1" smtClean="0">
                <a:solidFill>
                  <a:schemeClr val="tx1"/>
                </a:solidFill>
              </a:rPr>
              <a:t>x</a:t>
            </a:r>
            <a:r>
              <a:rPr lang="en-US" sz="2600" baseline="-25000" dirty="0" err="1" smtClean="0">
                <a:solidFill>
                  <a:schemeClr val="tx1"/>
                </a:solidFill>
              </a:rPr>
              <a:t>kl</a:t>
            </a:r>
            <a:r>
              <a:rPr lang="en-US" sz="2600" baseline="-25000" dirty="0" smtClean="0">
                <a:solidFill>
                  <a:schemeClr val="tx1"/>
                </a:solidFill>
              </a:rPr>
              <a:t> </a:t>
            </a:r>
            <a:r>
              <a:rPr lang="en-US" sz="2600" dirty="0" smtClean="0">
                <a:solidFill>
                  <a:schemeClr val="tx1"/>
                </a:solidFill>
              </a:rPr>
              <a:t>&gt; 4n</a:t>
            </a:r>
            <a:r>
              <a:rPr lang="el-GR" sz="2600" dirty="0" smtClean="0">
                <a:solidFill>
                  <a:schemeClr val="tx1"/>
                </a:solidFill>
              </a:rPr>
              <a:t>Δ</a:t>
            </a:r>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Let </a:t>
            </a:r>
            <a:r>
              <a:rPr lang="el-GR" sz="2600" dirty="0" smtClean="0">
                <a:solidFill>
                  <a:schemeClr val="tx1"/>
                </a:solidFill>
              </a:rPr>
              <a:t>π</a:t>
            </a:r>
            <a:r>
              <a:rPr lang="en-US" sz="2600" dirty="0" smtClean="0">
                <a:solidFill>
                  <a:schemeClr val="tx1"/>
                </a:solidFill>
              </a:rPr>
              <a:t> be the node potentials at this point. As the pseudo-flow x with potentials </a:t>
            </a:r>
            <a:r>
              <a:rPr lang="el-GR" sz="2600" dirty="0" smtClean="0">
                <a:solidFill>
                  <a:schemeClr val="tx1"/>
                </a:solidFill>
              </a:rPr>
              <a:t>π</a:t>
            </a:r>
            <a:r>
              <a:rPr lang="en-US" sz="2600" dirty="0" smtClean="0">
                <a:solidFill>
                  <a:schemeClr val="tx1"/>
                </a:solidFill>
              </a:rPr>
              <a:t> satisfy the optimality conditions, we get by Lemma 3:</a:t>
            </a:r>
          </a:p>
          <a:p>
            <a:pPr algn="ctr" rtl="0"/>
            <a:r>
              <a:rPr lang="en-US" sz="2600" dirty="0" err="1" smtClean="0">
                <a:solidFill>
                  <a:schemeClr val="tx1"/>
                </a:solidFill>
              </a:rPr>
              <a:t>c</a:t>
            </a:r>
            <a:r>
              <a:rPr lang="en-US" sz="2600" baseline="-25000" dirty="0" err="1" smtClean="0">
                <a:solidFill>
                  <a:schemeClr val="tx1"/>
                </a:solidFill>
              </a:rPr>
              <a:t>kl</a:t>
            </a:r>
            <a:r>
              <a:rPr lang="en-US" sz="2600" dirty="0" smtClean="0">
                <a:solidFill>
                  <a:schemeClr val="tx1"/>
                </a:solidFill>
              </a:rPr>
              <a:t> – </a:t>
            </a:r>
            <a:r>
              <a:rPr lang="el-GR" sz="2600" dirty="0" smtClean="0">
                <a:solidFill>
                  <a:schemeClr val="tx1"/>
                </a:solidFill>
              </a:rPr>
              <a:t>π</a:t>
            </a:r>
            <a:r>
              <a:rPr lang="en-US" sz="2600" dirty="0" smtClean="0">
                <a:solidFill>
                  <a:schemeClr val="tx1"/>
                </a:solidFill>
              </a:rPr>
              <a:t>(k) + </a:t>
            </a:r>
            <a:r>
              <a:rPr lang="el-GR" sz="2600" dirty="0" smtClean="0">
                <a:solidFill>
                  <a:schemeClr val="tx1"/>
                </a:solidFill>
              </a:rPr>
              <a:t>π</a:t>
            </a:r>
            <a:r>
              <a:rPr lang="en-US" sz="2600" dirty="0" smtClean="0">
                <a:solidFill>
                  <a:schemeClr val="tx1"/>
                </a:solidFill>
              </a:rPr>
              <a:t>(l) = 0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Why Contracting is Legal</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87</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Now Look at the MCF problem P’: it is the same as MCF problem </a:t>
            </a:r>
            <a:r>
              <a:rPr lang="en-US" sz="2600" i="1" dirty="0" smtClean="0">
                <a:solidFill>
                  <a:schemeClr val="tx1"/>
                </a:solidFill>
              </a:rPr>
              <a:t>P</a:t>
            </a:r>
            <a:r>
              <a:rPr lang="en-US" sz="2600" dirty="0" smtClean="0">
                <a:solidFill>
                  <a:schemeClr val="tx1"/>
                </a:solidFill>
              </a:rPr>
              <a:t>, except that the arc costs are changed to </a:t>
            </a:r>
            <a:r>
              <a:rPr lang="en-US" sz="2600" dirty="0" err="1" smtClean="0">
                <a:solidFill>
                  <a:schemeClr val="tx1"/>
                </a:solidFill>
              </a:rPr>
              <a:t>c</a:t>
            </a:r>
            <a:r>
              <a:rPr lang="en-US" sz="2600" baseline="-25000" dirty="0" err="1" smtClean="0">
                <a:solidFill>
                  <a:schemeClr val="tx1"/>
                </a:solidFill>
              </a:rPr>
              <a:t>ij</a:t>
            </a:r>
            <a:r>
              <a:rPr lang="en-US" sz="2600" dirty="0" smtClean="0">
                <a:solidFill>
                  <a:schemeClr val="tx1"/>
                </a:solidFill>
              </a:rPr>
              <a:t>‘ = </a:t>
            </a:r>
            <a:r>
              <a:rPr lang="en-US" sz="2600" dirty="0" err="1" smtClean="0">
                <a:solidFill>
                  <a:schemeClr val="tx1"/>
                </a:solidFill>
              </a:rPr>
              <a:t>c</a:t>
            </a:r>
            <a:r>
              <a:rPr lang="en-US" sz="2600" baseline="-25000" dirty="0" err="1" smtClean="0">
                <a:solidFill>
                  <a:schemeClr val="tx1"/>
                </a:solidFill>
              </a:rPr>
              <a:t>ij</a:t>
            </a:r>
            <a:r>
              <a:rPr lang="en-US" sz="2600" dirty="0" smtClean="0">
                <a:solidFill>
                  <a:schemeClr val="tx1"/>
                </a:solidFill>
              </a:rPr>
              <a:t> – </a:t>
            </a:r>
            <a:r>
              <a:rPr lang="el-GR" sz="2600" dirty="0" smtClean="0">
                <a:solidFill>
                  <a:schemeClr val="tx1"/>
                </a:solidFill>
              </a:rPr>
              <a:t>π</a:t>
            </a:r>
            <a:r>
              <a:rPr lang="en-US" sz="2600" dirty="0" smtClean="0">
                <a:solidFill>
                  <a:schemeClr val="tx1"/>
                </a:solidFill>
              </a:rPr>
              <a:t>(</a:t>
            </a:r>
            <a:r>
              <a:rPr lang="en-US" sz="2600" dirty="0" err="1" smtClean="0">
                <a:solidFill>
                  <a:schemeClr val="tx1"/>
                </a:solidFill>
              </a:rPr>
              <a:t>i</a:t>
            </a:r>
            <a:r>
              <a:rPr lang="en-US" sz="2600" dirty="0" smtClean="0">
                <a:solidFill>
                  <a:schemeClr val="tx1"/>
                </a:solidFill>
              </a:rPr>
              <a:t>) + </a:t>
            </a:r>
            <a:r>
              <a:rPr lang="el-GR" sz="2600" dirty="0" smtClean="0">
                <a:solidFill>
                  <a:schemeClr val="tx1"/>
                </a:solidFill>
              </a:rPr>
              <a:t>π</a:t>
            </a:r>
            <a:r>
              <a:rPr lang="en-US" sz="2600" dirty="0" smtClean="0">
                <a:solidFill>
                  <a:schemeClr val="tx1"/>
                </a:solidFill>
              </a:rPr>
              <a:t>(j).</a:t>
            </a:r>
          </a:p>
          <a:p>
            <a:pPr algn="l" rtl="0"/>
            <a:endParaRPr lang="en-US" sz="2600" dirty="0" smtClean="0">
              <a:solidFill>
                <a:schemeClr val="tx1"/>
              </a:solidFill>
            </a:endParaRPr>
          </a:p>
          <a:p>
            <a:pPr algn="l" rtl="0"/>
            <a:r>
              <a:rPr lang="en-US" sz="2600" dirty="0" smtClean="0">
                <a:solidFill>
                  <a:schemeClr val="tx1"/>
                </a:solidFill>
              </a:rPr>
              <a:t>● P and P’ have the same set of optimal solutions,</a:t>
            </a:r>
          </a:p>
          <a:p>
            <a:pPr algn="l" rtl="0"/>
            <a:r>
              <a:rPr lang="en-US" sz="2600" dirty="0" smtClean="0">
                <a:solidFill>
                  <a:schemeClr val="tx1"/>
                </a:solidFill>
              </a:rPr>
              <a:t>It is easy to see that using the negative cycles optimality condition.</a:t>
            </a:r>
          </a:p>
          <a:p>
            <a:pPr algn="l" rtl="0"/>
            <a:endParaRPr lang="en-US" sz="2600" dirty="0" smtClean="0">
              <a:solidFill>
                <a:schemeClr val="tx1"/>
              </a:solidFill>
            </a:endParaRPr>
          </a:p>
          <a:p>
            <a:pPr algn="l" rtl="0"/>
            <a:r>
              <a:rPr lang="en-US" sz="2600" dirty="0" smtClean="0">
                <a:solidFill>
                  <a:schemeClr val="tx1"/>
                </a:solidFill>
              </a:rPr>
              <a:t>● Observe that </a:t>
            </a:r>
            <a:r>
              <a:rPr lang="en-US" sz="2600" dirty="0" err="1" smtClean="0">
                <a:solidFill>
                  <a:schemeClr val="tx1"/>
                </a:solidFill>
              </a:rPr>
              <a:t>c</a:t>
            </a:r>
            <a:r>
              <a:rPr lang="en-US" sz="2600" baseline="-25000" dirty="0" err="1" smtClean="0">
                <a:solidFill>
                  <a:schemeClr val="tx1"/>
                </a:solidFill>
              </a:rPr>
              <a:t>kl</a:t>
            </a:r>
            <a:r>
              <a:rPr lang="en-US" sz="2600" dirty="0" smtClean="0">
                <a:solidFill>
                  <a:schemeClr val="tx1"/>
                </a:solidFill>
              </a:rPr>
              <a:t>‘ = </a:t>
            </a:r>
            <a:r>
              <a:rPr lang="en-US" sz="2600" dirty="0" err="1" smtClean="0">
                <a:solidFill>
                  <a:schemeClr val="tx1"/>
                </a:solidFill>
              </a:rPr>
              <a:t>c</a:t>
            </a:r>
            <a:r>
              <a:rPr lang="en-US" sz="2600" baseline="-25000" dirty="0" err="1" smtClean="0">
                <a:solidFill>
                  <a:schemeClr val="tx1"/>
                </a:solidFill>
              </a:rPr>
              <a:t>kl</a:t>
            </a:r>
            <a:r>
              <a:rPr lang="en-US" sz="2600" dirty="0" smtClean="0">
                <a:solidFill>
                  <a:schemeClr val="tx1"/>
                </a:solidFill>
              </a:rPr>
              <a:t> – </a:t>
            </a:r>
            <a:r>
              <a:rPr lang="el-GR" sz="2600" dirty="0" smtClean="0">
                <a:solidFill>
                  <a:schemeClr val="tx1"/>
                </a:solidFill>
              </a:rPr>
              <a:t>π</a:t>
            </a:r>
            <a:r>
              <a:rPr lang="en-US" sz="2600" dirty="0" smtClean="0">
                <a:solidFill>
                  <a:schemeClr val="tx1"/>
                </a:solidFill>
              </a:rPr>
              <a:t>(k) + </a:t>
            </a:r>
            <a:r>
              <a:rPr lang="el-GR" sz="2600" dirty="0" smtClean="0">
                <a:solidFill>
                  <a:schemeClr val="tx1"/>
                </a:solidFill>
              </a:rPr>
              <a:t>π</a:t>
            </a:r>
            <a:r>
              <a:rPr lang="en-US" sz="2600" dirty="0" smtClean="0">
                <a:solidFill>
                  <a:schemeClr val="tx1"/>
                </a:solidFill>
              </a:rPr>
              <a:t>(l) = 0.</a:t>
            </a: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Why Contracting is Legal</a:t>
            </a:r>
            <a:endParaRPr lang="en-US" sz="3200" b="1" dirty="0"/>
          </a:p>
        </p:txBody>
      </p:sp>
      <p:sp>
        <p:nvSpPr>
          <p:cNvPr id="18" name="מלבן 17"/>
          <p:cNvSpPr/>
          <p:nvPr/>
        </p:nvSpPr>
        <p:spPr>
          <a:xfrm>
            <a:off x="1835696" y="1556792"/>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88</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Since </a:t>
            </a:r>
            <a:r>
              <a:rPr lang="en-US" sz="2600" dirty="0" err="1" smtClean="0">
                <a:solidFill>
                  <a:schemeClr val="tx1"/>
                </a:solidFill>
              </a:rPr>
              <a:t>x</a:t>
            </a:r>
            <a:r>
              <a:rPr lang="en-US" sz="2600" baseline="-25000" dirty="0" err="1" smtClean="0">
                <a:solidFill>
                  <a:schemeClr val="tx1"/>
                </a:solidFill>
              </a:rPr>
              <a:t>kl</a:t>
            </a:r>
            <a:r>
              <a:rPr lang="en-US" sz="2600" baseline="-25000" dirty="0" smtClean="0">
                <a:solidFill>
                  <a:schemeClr val="tx1"/>
                </a:solidFill>
              </a:rPr>
              <a:t> </a:t>
            </a:r>
            <a:r>
              <a:rPr lang="en-US" sz="2600" dirty="0" smtClean="0">
                <a:solidFill>
                  <a:schemeClr val="tx1"/>
                </a:solidFill>
              </a:rPr>
              <a:t>&gt; 4n</a:t>
            </a:r>
            <a:r>
              <a:rPr lang="el-GR" sz="2600" dirty="0" smtClean="0">
                <a:solidFill>
                  <a:schemeClr val="tx1"/>
                </a:solidFill>
              </a:rPr>
              <a:t>Δ</a:t>
            </a:r>
            <a:r>
              <a:rPr lang="en-US" sz="2600" dirty="0" smtClean="0">
                <a:solidFill>
                  <a:schemeClr val="tx1"/>
                </a:solidFill>
              </a:rPr>
              <a:t>, and since the optimal solutions of P and P’ are the same, Lemmas 2 &amp; 3 imply that the reduced cost of (</a:t>
            </a:r>
            <a:r>
              <a:rPr lang="en-US" sz="2600" dirty="0" err="1" smtClean="0">
                <a:solidFill>
                  <a:schemeClr val="tx1"/>
                </a:solidFill>
              </a:rPr>
              <a:t>k,l</a:t>
            </a:r>
            <a:r>
              <a:rPr lang="en-US" sz="2600" dirty="0" smtClean="0">
                <a:solidFill>
                  <a:schemeClr val="tx1"/>
                </a:solidFill>
              </a:rPr>
              <a:t>) in P’ will be zero with respect to every optimal set of node potentials.</a:t>
            </a:r>
          </a:p>
          <a:p>
            <a:pPr algn="l" rtl="0"/>
            <a:r>
              <a:rPr lang="en-US" sz="2600" dirty="0" smtClean="0">
                <a:solidFill>
                  <a:schemeClr val="tx1"/>
                </a:solidFill>
              </a:rPr>
              <a:t>Let </a:t>
            </a:r>
            <a:r>
              <a:rPr lang="el-GR" sz="2600" dirty="0" smtClean="0">
                <a:solidFill>
                  <a:schemeClr val="tx1"/>
                </a:solidFill>
              </a:rPr>
              <a:t>π</a:t>
            </a:r>
            <a:r>
              <a:rPr lang="en-US" sz="2600" dirty="0" smtClean="0">
                <a:solidFill>
                  <a:schemeClr val="tx1"/>
                </a:solidFill>
              </a:rPr>
              <a:t>’ denote such optimal node potentials. Then:</a:t>
            </a:r>
          </a:p>
          <a:p>
            <a:pPr algn="ctr" rtl="0"/>
            <a:r>
              <a:rPr lang="en-US" sz="2600" dirty="0" err="1" smtClean="0">
                <a:solidFill>
                  <a:schemeClr val="tx1"/>
                </a:solidFill>
              </a:rPr>
              <a:t>c</a:t>
            </a:r>
            <a:r>
              <a:rPr lang="en-US" sz="2600" baseline="-25000" dirty="0" err="1" smtClean="0">
                <a:solidFill>
                  <a:schemeClr val="tx1"/>
                </a:solidFill>
              </a:rPr>
              <a:t>kl</a:t>
            </a:r>
            <a:r>
              <a:rPr lang="en-US" sz="2600" dirty="0" smtClean="0">
                <a:solidFill>
                  <a:schemeClr val="tx1"/>
                </a:solidFill>
              </a:rPr>
              <a:t>‘ – </a:t>
            </a:r>
            <a:r>
              <a:rPr lang="el-GR" sz="2600" dirty="0" smtClean="0">
                <a:solidFill>
                  <a:schemeClr val="tx1"/>
                </a:solidFill>
              </a:rPr>
              <a:t>π</a:t>
            </a:r>
            <a:r>
              <a:rPr lang="en-US" sz="2600" dirty="0" smtClean="0">
                <a:solidFill>
                  <a:schemeClr val="tx1"/>
                </a:solidFill>
              </a:rPr>
              <a:t>’(k) + </a:t>
            </a:r>
            <a:r>
              <a:rPr lang="el-GR" sz="2600" dirty="0" smtClean="0">
                <a:solidFill>
                  <a:schemeClr val="tx1"/>
                </a:solidFill>
              </a:rPr>
              <a:t>π</a:t>
            </a:r>
            <a:r>
              <a:rPr lang="en-US" sz="2600" dirty="0" smtClean="0">
                <a:solidFill>
                  <a:schemeClr val="tx1"/>
                </a:solidFill>
              </a:rPr>
              <a:t>’(l) = 0 </a:t>
            </a:r>
          </a:p>
          <a:p>
            <a:pPr algn="just" rtl="0"/>
            <a:r>
              <a:rPr lang="en-US" sz="2600" dirty="0" smtClean="0">
                <a:solidFill>
                  <a:schemeClr val="tx1"/>
                </a:solidFill>
              </a:rPr>
              <a:t>Using </a:t>
            </a:r>
            <a:r>
              <a:rPr lang="en-US" sz="2600" dirty="0" err="1" smtClean="0">
                <a:solidFill>
                  <a:schemeClr val="tx1"/>
                </a:solidFill>
              </a:rPr>
              <a:t>c</a:t>
            </a:r>
            <a:r>
              <a:rPr lang="en-US" sz="2600" baseline="-25000" dirty="0" err="1" smtClean="0">
                <a:solidFill>
                  <a:schemeClr val="tx1"/>
                </a:solidFill>
              </a:rPr>
              <a:t>kl</a:t>
            </a:r>
            <a:r>
              <a:rPr lang="en-US" sz="2600" dirty="0" smtClean="0">
                <a:solidFill>
                  <a:schemeClr val="tx1"/>
                </a:solidFill>
              </a:rPr>
              <a:t>‘ = 0 we get:</a:t>
            </a:r>
          </a:p>
          <a:p>
            <a:pPr algn="ctr" rtl="0"/>
            <a:r>
              <a:rPr lang="el-GR" sz="2600" b="1" dirty="0" smtClean="0">
                <a:solidFill>
                  <a:schemeClr val="tx1"/>
                </a:solidFill>
              </a:rPr>
              <a:t>π</a:t>
            </a:r>
            <a:r>
              <a:rPr lang="en-US" sz="2600" b="1" dirty="0" smtClean="0">
                <a:solidFill>
                  <a:schemeClr val="tx1"/>
                </a:solidFill>
              </a:rPr>
              <a:t>’(k) = </a:t>
            </a:r>
            <a:r>
              <a:rPr lang="el-GR" sz="2600" b="1" dirty="0" smtClean="0">
                <a:solidFill>
                  <a:schemeClr val="tx1"/>
                </a:solidFill>
              </a:rPr>
              <a:t>π</a:t>
            </a:r>
            <a:r>
              <a:rPr lang="en-US" sz="2600" b="1" dirty="0" smtClean="0">
                <a:solidFill>
                  <a:schemeClr val="tx1"/>
                </a:solidFill>
              </a:rPr>
              <a:t>’(l)</a:t>
            </a:r>
          </a:p>
          <a:p>
            <a:pPr algn="just" rtl="0"/>
            <a:r>
              <a:rPr lang="en-US" sz="2600" dirty="0" smtClean="0">
                <a:solidFill>
                  <a:schemeClr val="tx1"/>
                </a:solidFill>
              </a:rPr>
              <a:t>We will use this result afterwards, to show how we can expand contracted nodes. (We will need to change our costs from </a:t>
            </a:r>
            <a:r>
              <a:rPr lang="en-US" sz="2600" dirty="0" err="1" smtClean="0">
                <a:solidFill>
                  <a:schemeClr val="tx1"/>
                </a:solidFill>
              </a:rPr>
              <a:t>c</a:t>
            </a:r>
            <a:r>
              <a:rPr lang="en-US" sz="2600" baseline="-25000" dirty="0" err="1" smtClean="0">
                <a:solidFill>
                  <a:schemeClr val="tx1"/>
                </a:solidFill>
              </a:rPr>
              <a:t>kl</a:t>
            </a:r>
            <a:r>
              <a:rPr lang="en-US" sz="2600" dirty="0" smtClean="0">
                <a:solidFill>
                  <a:schemeClr val="tx1"/>
                </a:solidFill>
              </a:rPr>
              <a:t> to </a:t>
            </a:r>
            <a:r>
              <a:rPr lang="en-US" sz="2600" dirty="0" err="1" smtClean="0">
                <a:solidFill>
                  <a:schemeClr val="tx1"/>
                </a:solidFill>
              </a:rPr>
              <a:t>c</a:t>
            </a:r>
            <a:r>
              <a:rPr lang="en-US" sz="2600" baseline="-25000" dirty="0" err="1" smtClean="0">
                <a:solidFill>
                  <a:schemeClr val="tx1"/>
                </a:solidFill>
              </a:rPr>
              <a:t>kl</a:t>
            </a:r>
            <a:r>
              <a:rPr lang="en-US" sz="2600" dirty="0" smtClean="0">
                <a:solidFill>
                  <a:schemeClr val="tx1"/>
                </a:solidFill>
              </a:rPr>
              <a:t>‘, then use this result).</a:t>
            </a:r>
          </a:p>
          <a:p>
            <a:pPr algn="just" rtl="0"/>
            <a:endParaRPr lang="en-US" sz="2600" dirty="0" smtClean="0">
              <a:solidFill>
                <a:schemeClr val="tx1"/>
              </a:solidFill>
            </a:endParaRPr>
          </a:p>
          <a:p>
            <a:pPr algn="just" rtl="0"/>
            <a:endParaRPr lang="en-US" sz="2600" dirty="0" smtClean="0">
              <a:solidFill>
                <a:schemeClr val="tx1"/>
              </a:solidFill>
            </a:endParaRPr>
          </a:p>
          <a:p>
            <a:pPr algn="ctr"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What is this Contraction?</a:t>
            </a:r>
            <a:endParaRPr lang="en-US" sz="3200" b="1" dirty="0"/>
          </a:p>
        </p:txBody>
      </p:sp>
      <p:sp>
        <p:nvSpPr>
          <p:cNvPr id="18" name="מלבן 17"/>
          <p:cNvSpPr/>
          <p:nvPr/>
        </p:nvSpPr>
        <p:spPr>
          <a:xfrm>
            <a:off x="1835696" y="1628800"/>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89</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We have shown that if </a:t>
            </a:r>
            <a:r>
              <a:rPr lang="en-US" sz="2600" dirty="0" err="1" smtClean="0">
                <a:solidFill>
                  <a:schemeClr val="tx1"/>
                </a:solidFill>
              </a:rPr>
              <a:t>x</a:t>
            </a:r>
            <a:r>
              <a:rPr lang="en-US" sz="2600" baseline="-25000" dirty="0" err="1" smtClean="0">
                <a:solidFill>
                  <a:schemeClr val="tx1"/>
                </a:solidFill>
              </a:rPr>
              <a:t>kl</a:t>
            </a:r>
            <a:r>
              <a:rPr lang="en-US" sz="2600" baseline="-25000" dirty="0" smtClean="0">
                <a:solidFill>
                  <a:schemeClr val="tx1"/>
                </a:solidFill>
              </a:rPr>
              <a:t> </a:t>
            </a:r>
            <a:r>
              <a:rPr lang="en-US" sz="2600" dirty="0" smtClean="0">
                <a:solidFill>
                  <a:schemeClr val="tx1"/>
                </a:solidFill>
              </a:rPr>
              <a:t>&gt; 4n</a:t>
            </a:r>
            <a:r>
              <a:rPr lang="el-GR" sz="2600" dirty="0" smtClean="0">
                <a:solidFill>
                  <a:schemeClr val="tx1"/>
                </a:solidFill>
              </a:rPr>
              <a:t>Δ</a:t>
            </a:r>
            <a:r>
              <a:rPr lang="en-US" sz="2600" dirty="0" smtClean="0">
                <a:solidFill>
                  <a:schemeClr val="tx1"/>
                </a:solidFill>
              </a:rPr>
              <a:t> for some arc (</a:t>
            </a:r>
            <a:r>
              <a:rPr lang="en-US" sz="2600" dirty="0" err="1" smtClean="0">
                <a:solidFill>
                  <a:schemeClr val="tx1"/>
                </a:solidFill>
              </a:rPr>
              <a:t>k,l</a:t>
            </a:r>
            <a:r>
              <a:rPr lang="en-US" sz="2600" dirty="0" smtClean="0">
                <a:solidFill>
                  <a:schemeClr val="tx1"/>
                </a:solidFill>
              </a:rPr>
              <a:t>), we can fix one node potential with respect to the other. Moreover, we can add an additional constraint the </a:t>
            </a:r>
            <a:r>
              <a:rPr lang="en-US" sz="2600" dirty="0" err="1" smtClean="0">
                <a:solidFill>
                  <a:schemeClr val="tx1"/>
                </a:solidFill>
              </a:rPr>
              <a:t>the</a:t>
            </a:r>
            <a:r>
              <a:rPr lang="en-US" sz="2600" dirty="0" smtClean="0">
                <a:solidFill>
                  <a:schemeClr val="tx1"/>
                </a:solidFill>
              </a:rPr>
              <a:t> potentials of k and l are the same without eliminating any of the optimal solutions.</a:t>
            </a:r>
          </a:p>
          <a:p>
            <a:pPr algn="l" rtl="0"/>
            <a:endParaRPr lang="en-US" sz="2600" dirty="0" smtClean="0">
              <a:solidFill>
                <a:schemeClr val="tx1"/>
              </a:solidFill>
            </a:endParaRPr>
          </a:p>
          <a:p>
            <a:pPr algn="l" rtl="0"/>
            <a:r>
              <a:rPr lang="en-US" sz="2600" dirty="0" smtClean="0">
                <a:solidFill>
                  <a:schemeClr val="tx1"/>
                </a:solidFill>
              </a:rPr>
              <a:t>● How will we do this in practice?</a:t>
            </a:r>
          </a:p>
          <a:p>
            <a:pPr algn="l" rtl="0"/>
            <a:r>
              <a:rPr lang="en-US" sz="2600" dirty="0" smtClean="0">
                <a:solidFill>
                  <a:schemeClr val="tx1"/>
                </a:solidFill>
              </a:rPr>
              <a:t>In the dual minimum problem, we replace both </a:t>
            </a:r>
            <a:r>
              <a:rPr lang="el-GR" sz="2600" dirty="0" smtClean="0">
                <a:solidFill>
                  <a:schemeClr val="tx1"/>
                </a:solidFill>
              </a:rPr>
              <a:t>π</a:t>
            </a:r>
            <a:r>
              <a:rPr lang="en-US" sz="2600" dirty="0" smtClean="0">
                <a:solidFill>
                  <a:schemeClr val="tx1"/>
                </a:solidFill>
              </a:rPr>
              <a:t>(k) and </a:t>
            </a:r>
            <a:r>
              <a:rPr lang="el-GR" sz="2600" dirty="0" smtClean="0">
                <a:solidFill>
                  <a:schemeClr val="tx1"/>
                </a:solidFill>
              </a:rPr>
              <a:t>π</a:t>
            </a:r>
            <a:r>
              <a:rPr lang="en-US" sz="2600" dirty="0" smtClean="0">
                <a:solidFill>
                  <a:schemeClr val="tx1"/>
                </a:solidFill>
              </a:rPr>
              <a:t>(l) by </a:t>
            </a:r>
            <a:r>
              <a:rPr lang="el-GR" sz="2600" dirty="0" smtClean="0">
                <a:solidFill>
                  <a:schemeClr val="tx1"/>
                </a:solidFill>
              </a:rPr>
              <a:t>π</a:t>
            </a:r>
            <a:r>
              <a:rPr lang="en-US" sz="2600" dirty="0" smtClean="0">
                <a:solidFill>
                  <a:schemeClr val="tx1"/>
                </a:solidFill>
              </a:rPr>
              <a:t>(p) for some new p. This substitution constructs a new linear program with one less variable. Essentially, this is a contraction of k and l.</a:t>
            </a:r>
          </a:p>
          <a:p>
            <a:pPr algn="l" rtl="0"/>
            <a:endParaRPr lang="en-US" sz="2600" dirty="0" smtClean="0">
              <a:solidFill>
                <a:schemeClr val="tx1"/>
              </a:solidFill>
            </a:endParaRPr>
          </a:p>
          <a:p>
            <a:pPr algn="l" rtl="0"/>
            <a:r>
              <a:rPr lang="en-US" sz="2600" dirty="0" smtClean="0">
                <a:solidFill>
                  <a:schemeClr val="tx1"/>
                </a:solidFill>
              </a:rPr>
              <a:t>  </a:t>
            </a:r>
          </a:p>
          <a:p>
            <a:pPr algn="just" rtl="0"/>
            <a:endParaRPr lang="en-US" sz="2600" dirty="0" smtClean="0">
              <a:solidFill>
                <a:schemeClr val="tx1"/>
              </a:solidFill>
            </a:endParaRPr>
          </a:p>
          <a:p>
            <a:pPr algn="ctr"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מציין מיקום של מספר שקופית 5"/>
          <p:cNvSpPr>
            <a:spLocks noGrp="1"/>
          </p:cNvSpPr>
          <p:nvPr>
            <p:ph type="sldNum" sz="quarter" idx="12"/>
          </p:nvPr>
        </p:nvSpPr>
        <p:spPr>
          <a:xfrm>
            <a:off x="457200" y="6309320"/>
            <a:ext cx="370384" cy="412155"/>
          </a:xfrm>
        </p:spPr>
        <p:txBody>
          <a:bodyPr/>
          <a:lstStyle/>
          <a:p>
            <a:fld id="{E2E139F5-CEB9-4D9C-AF9A-1812DBF3C3B1}" type="slidenum">
              <a:rPr lang="he-IL" sz="1600" b="1" smtClean="0">
                <a:solidFill>
                  <a:schemeClr val="bg1"/>
                </a:solidFill>
              </a:rPr>
              <a:pPr/>
              <a:t>9</a:t>
            </a:fld>
            <a:endParaRPr lang="he-IL" sz="1600" b="1" dirty="0">
              <a:solidFill>
                <a:schemeClr val="bg1"/>
              </a:solidFill>
            </a:endParaRPr>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Minimum-Mean Cycle Canceling </a:t>
            </a:r>
            <a:br>
              <a:rPr lang="en-US" dirty="0" smtClean="0">
                <a:solidFill>
                  <a:schemeClr val="bg1"/>
                </a:solidFill>
              </a:rPr>
            </a:br>
            <a:r>
              <a:rPr lang="en-US" dirty="0" smtClean="0">
                <a:solidFill>
                  <a:schemeClr val="bg1"/>
                </a:solidFill>
              </a:rPr>
              <a:t>Algorithm</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graphicFrame>
        <p:nvGraphicFramePr>
          <p:cNvPr id="22" name="אובייקט 21"/>
          <p:cNvGraphicFramePr>
            <a:graphicFrameLocks noChangeAspect="1"/>
          </p:cNvGraphicFramePr>
          <p:nvPr/>
        </p:nvGraphicFramePr>
        <p:xfrm>
          <a:off x="4514850" y="3321050"/>
          <a:ext cx="114300" cy="215900"/>
        </p:xfrm>
        <a:graphic>
          <a:graphicData uri="http://schemas.openxmlformats.org/presentationml/2006/ole">
            <p:oleObj spid="_x0000_s71682" name="משוואה" r:id="rId5" imgW="114120" imgH="215640" progId="Equation.3">
              <p:embed/>
            </p:oleObj>
          </a:graphicData>
        </a:graphic>
      </p:graphicFrame>
      <p:sp>
        <p:nvSpPr>
          <p:cNvPr id="19" name="כותרת 18"/>
          <p:cNvSpPr>
            <a:spLocks noGrp="1"/>
          </p:cNvSpPr>
          <p:nvPr>
            <p:ph type="ctrTitle"/>
          </p:nvPr>
        </p:nvSpPr>
        <p:spPr>
          <a:xfrm>
            <a:off x="1835696" y="0"/>
            <a:ext cx="7308304" cy="1470025"/>
          </a:xfrm>
        </p:spPr>
        <p:txBody>
          <a:bodyPr>
            <a:normAutofit/>
          </a:bodyPr>
          <a:lstStyle/>
          <a:p>
            <a:r>
              <a:rPr lang="en-US" sz="3200" b="1" dirty="0" smtClean="0"/>
              <a:t> Minimum-Mean Cycle Canceling – </a:t>
            </a:r>
            <a:br>
              <a:rPr lang="en-US" sz="3200" b="1" dirty="0" smtClean="0"/>
            </a:br>
            <a:r>
              <a:rPr lang="en-US" sz="3200" b="1" dirty="0" smtClean="0"/>
              <a:t>Basic Idea</a:t>
            </a:r>
            <a:endParaRPr lang="en-US" sz="3200" b="1" dirty="0"/>
          </a:p>
        </p:txBody>
      </p:sp>
      <p:sp>
        <p:nvSpPr>
          <p:cNvPr id="18" name="מלבן 17"/>
          <p:cNvSpPr/>
          <p:nvPr/>
        </p:nvSpPr>
        <p:spPr>
          <a:xfrm>
            <a:off x="2267744" y="1556792"/>
            <a:ext cx="6408712"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 Special Case of the Negative Cycle Canceling Algorithm that we studied.</a:t>
            </a:r>
          </a:p>
          <a:p>
            <a:pPr algn="l" rtl="0"/>
            <a:endParaRPr lang="en-US" sz="2600" dirty="0" smtClean="0">
              <a:solidFill>
                <a:schemeClr val="tx1"/>
              </a:solidFill>
            </a:endParaRPr>
          </a:p>
          <a:p>
            <a:pPr algn="l" rtl="0"/>
            <a:r>
              <a:rPr lang="en-US" sz="2600" dirty="0" smtClean="0">
                <a:solidFill>
                  <a:schemeClr val="tx1"/>
                </a:solidFill>
              </a:rPr>
              <a:t>● Each step, this algorithm chooses what cycle to cancel in a clever way.  This cycle is the minimum-mean cycle, to be defined next.</a:t>
            </a:r>
          </a:p>
          <a:p>
            <a:pPr algn="l" rtl="0"/>
            <a:endParaRPr lang="en-US" sz="2600" dirty="0" smtClean="0">
              <a:solidFill>
                <a:schemeClr val="tx1"/>
              </a:solidFill>
            </a:endParaRPr>
          </a:p>
          <a:p>
            <a:pPr algn="l" rtl="0"/>
            <a:r>
              <a:rPr lang="en-US" sz="2600" dirty="0" smtClean="0">
                <a:solidFill>
                  <a:schemeClr val="tx1"/>
                </a:solidFill>
              </a:rPr>
              <a:t>● Surprisingly, this results in a strongly-polynomial algorithm!</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What is this Contraction?</a:t>
            </a:r>
            <a:endParaRPr lang="en-US" sz="3200" b="1" dirty="0"/>
          </a:p>
        </p:txBody>
      </p:sp>
      <p:sp>
        <p:nvSpPr>
          <p:cNvPr id="18" name="מלבן 17"/>
          <p:cNvSpPr/>
          <p:nvPr/>
        </p:nvSpPr>
        <p:spPr>
          <a:xfrm>
            <a:off x="1835696" y="1628800"/>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90</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The contraction operation consists of:</a:t>
            </a:r>
          </a:p>
          <a:p>
            <a:pPr marL="514350" indent="-514350" algn="l" rtl="0">
              <a:buAutoNum type="arabicPeriod"/>
            </a:pPr>
            <a:r>
              <a:rPr lang="en-US" sz="2600" dirty="0" smtClean="0">
                <a:solidFill>
                  <a:schemeClr val="tx1"/>
                </a:solidFill>
              </a:rPr>
              <a:t>Letting b(p) = b(k) + b(l)</a:t>
            </a:r>
          </a:p>
          <a:p>
            <a:pPr marL="514350" indent="-514350" algn="l" rtl="0">
              <a:buAutoNum type="arabicPeriod"/>
            </a:pPr>
            <a:r>
              <a:rPr lang="en-US" sz="2600" dirty="0" smtClean="0">
                <a:solidFill>
                  <a:schemeClr val="tx1"/>
                </a:solidFill>
              </a:rPr>
              <a:t>Replacing each arc (</a:t>
            </a:r>
            <a:r>
              <a:rPr lang="en-US" sz="2600" dirty="0" err="1" smtClean="0">
                <a:solidFill>
                  <a:schemeClr val="tx1"/>
                </a:solidFill>
              </a:rPr>
              <a:t>i</a:t>
            </a:r>
            <a:r>
              <a:rPr lang="en-US" sz="2600" dirty="0" smtClean="0">
                <a:solidFill>
                  <a:schemeClr val="tx1"/>
                </a:solidFill>
              </a:rPr>
              <a:t>, k) or (</a:t>
            </a:r>
            <a:r>
              <a:rPr lang="en-US" sz="2600" dirty="0" err="1" smtClean="0">
                <a:solidFill>
                  <a:schemeClr val="tx1"/>
                </a:solidFill>
              </a:rPr>
              <a:t>i</a:t>
            </a:r>
            <a:r>
              <a:rPr lang="en-US" sz="2600" dirty="0" smtClean="0">
                <a:solidFill>
                  <a:schemeClr val="tx1"/>
                </a:solidFill>
              </a:rPr>
              <a:t>, l) with (</a:t>
            </a:r>
            <a:r>
              <a:rPr lang="en-US" sz="2600" dirty="0" err="1" smtClean="0">
                <a:solidFill>
                  <a:schemeClr val="tx1"/>
                </a:solidFill>
              </a:rPr>
              <a:t>i</a:t>
            </a:r>
            <a:r>
              <a:rPr lang="en-US" sz="2600" dirty="0" smtClean="0">
                <a:solidFill>
                  <a:schemeClr val="tx1"/>
                </a:solidFill>
              </a:rPr>
              <a:t>, p)</a:t>
            </a:r>
          </a:p>
          <a:p>
            <a:pPr marL="514350" indent="-514350" algn="l" rtl="0">
              <a:buFontTx/>
              <a:buAutoNum type="arabicPeriod"/>
            </a:pPr>
            <a:r>
              <a:rPr lang="en-US" sz="2600" dirty="0" smtClean="0">
                <a:solidFill>
                  <a:schemeClr val="tx1"/>
                </a:solidFill>
              </a:rPr>
              <a:t>Replacing each arc (k, </a:t>
            </a:r>
            <a:r>
              <a:rPr lang="en-US" sz="2600" dirty="0" err="1" smtClean="0">
                <a:solidFill>
                  <a:schemeClr val="tx1"/>
                </a:solidFill>
              </a:rPr>
              <a:t>i</a:t>
            </a:r>
            <a:r>
              <a:rPr lang="en-US" sz="2600" dirty="0" smtClean="0">
                <a:solidFill>
                  <a:schemeClr val="tx1"/>
                </a:solidFill>
              </a:rPr>
              <a:t>) or (l, </a:t>
            </a:r>
            <a:r>
              <a:rPr lang="en-US" sz="2600" dirty="0" err="1" smtClean="0">
                <a:solidFill>
                  <a:schemeClr val="tx1"/>
                </a:solidFill>
              </a:rPr>
              <a:t>i</a:t>
            </a:r>
            <a:r>
              <a:rPr lang="en-US" sz="2600" dirty="0" smtClean="0">
                <a:solidFill>
                  <a:schemeClr val="tx1"/>
                </a:solidFill>
              </a:rPr>
              <a:t>) with (p, </a:t>
            </a:r>
            <a:r>
              <a:rPr lang="en-US" sz="2600" dirty="0" err="1" smtClean="0">
                <a:solidFill>
                  <a:schemeClr val="tx1"/>
                </a:solidFill>
              </a:rPr>
              <a:t>i</a:t>
            </a:r>
            <a:r>
              <a:rPr lang="en-US" sz="2600" dirty="0" smtClean="0">
                <a:solidFill>
                  <a:schemeClr val="tx1"/>
                </a:solidFill>
              </a:rPr>
              <a:t>)</a:t>
            </a:r>
          </a:p>
          <a:p>
            <a:pPr marL="514350" indent="-514350" algn="l" rtl="0">
              <a:buFontTx/>
              <a:buAutoNum type="arabicPeriod"/>
            </a:pPr>
            <a:r>
              <a:rPr lang="en-US" sz="2600" dirty="0" smtClean="0">
                <a:solidFill>
                  <a:schemeClr val="tx1"/>
                </a:solidFill>
              </a:rPr>
              <a:t>The costs of the arcs will not change upon contraction.</a:t>
            </a:r>
          </a:p>
          <a:p>
            <a:pPr marL="514350" indent="-514350" algn="l" rtl="0">
              <a:buFontTx/>
              <a:buAutoNum type="arabicPeriod"/>
            </a:pPr>
            <a:endParaRPr lang="en-US" sz="2600" dirty="0" smtClean="0">
              <a:solidFill>
                <a:schemeClr val="tx1"/>
              </a:solidFill>
            </a:endParaRPr>
          </a:p>
          <a:p>
            <a:pPr marL="514350" indent="-514350" algn="l" rtl="0"/>
            <a:r>
              <a:rPr lang="en-US" sz="2600" dirty="0" smtClean="0">
                <a:solidFill>
                  <a:schemeClr val="tx1"/>
                </a:solidFill>
              </a:rPr>
              <a:t>● Note that contractions may create multi-arcs, but </a:t>
            </a:r>
          </a:p>
          <a:p>
            <a:pPr marL="514350" indent="-514350" algn="l" rtl="0"/>
            <a:r>
              <a:rPr lang="en-US" sz="2600" dirty="0" smtClean="0">
                <a:solidFill>
                  <a:schemeClr val="tx1"/>
                </a:solidFill>
              </a:rPr>
              <a:t>these will not disturb us in the algorithm.</a:t>
            </a:r>
          </a:p>
          <a:p>
            <a:pPr marL="514350" indent="-514350" algn="l" rtl="0"/>
            <a:endParaRPr lang="en-US" sz="2600" dirty="0" smtClean="0">
              <a:solidFill>
                <a:schemeClr val="tx1"/>
              </a:solidFill>
            </a:endParaRPr>
          </a:p>
          <a:p>
            <a:pPr marL="514350" indent="-514350" algn="l" rtl="0"/>
            <a:r>
              <a:rPr lang="en-US" sz="2600" dirty="0" smtClean="0">
                <a:solidFill>
                  <a:schemeClr val="tx1"/>
                </a:solidFill>
              </a:rPr>
              <a:t>● At most n contractions will occur until the </a:t>
            </a:r>
          </a:p>
          <a:p>
            <a:pPr marL="514350" indent="-514350" algn="l" rtl="0"/>
            <a:r>
              <a:rPr lang="en-US" sz="2600" dirty="0" smtClean="0">
                <a:solidFill>
                  <a:schemeClr val="tx1"/>
                </a:solidFill>
              </a:rPr>
              <a:t>algorithm terminates.</a:t>
            </a:r>
          </a:p>
          <a:p>
            <a:pPr marL="514350" indent="-514350" algn="l" rtl="0">
              <a:buAutoNum type="arabicPeriod"/>
            </a:pPr>
            <a:endParaRPr lang="en-US" sz="2600" dirty="0" smtClean="0">
              <a:solidFill>
                <a:schemeClr val="tx1"/>
              </a:solidFill>
            </a:endParaRPr>
          </a:p>
          <a:p>
            <a:pPr marL="514350" indent="-514350" algn="l" rtl="0">
              <a:buAutoNum type="arabicPeriod"/>
            </a:pPr>
            <a:endParaRPr lang="en-US" sz="2600" dirty="0" smtClean="0">
              <a:solidFill>
                <a:schemeClr val="tx1"/>
              </a:solidFill>
            </a:endParaRPr>
          </a:p>
          <a:p>
            <a:pPr algn="l" rtl="0"/>
            <a:r>
              <a:rPr lang="en-US" sz="2600" dirty="0" smtClean="0">
                <a:solidFill>
                  <a:schemeClr val="tx1"/>
                </a:solidFill>
              </a:rPr>
              <a:t>  </a:t>
            </a:r>
          </a:p>
          <a:p>
            <a:pPr algn="just" rtl="0"/>
            <a:endParaRPr lang="en-US" sz="2600" dirty="0" smtClean="0">
              <a:solidFill>
                <a:schemeClr val="tx1"/>
              </a:solidFill>
            </a:endParaRPr>
          </a:p>
          <a:p>
            <a:pPr algn="ctr"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Repeated Capacity Scaling – </a:t>
            </a:r>
            <a:br>
              <a:rPr lang="en-US" sz="3200" b="1" dirty="0" smtClean="0"/>
            </a:br>
            <a:r>
              <a:rPr lang="en-US" sz="3200" b="1" dirty="0" smtClean="0"/>
              <a:t>The Algorithm</a:t>
            </a:r>
            <a:endParaRPr lang="en-US" sz="3200" b="1" dirty="0"/>
          </a:p>
        </p:txBody>
      </p:sp>
      <p:sp>
        <p:nvSpPr>
          <p:cNvPr id="18" name="מלבן 17"/>
          <p:cNvSpPr/>
          <p:nvPr/>
        </p:nvSpPr>
        <p:spPr>
          <a:xfrm>
            <a:off x="1835696" y="1628800"/>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91</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514350" indent="-514350" algn="l" rtl="0">
              <a:buAutoNum type="arabicPeriod"/>
            </a:pPr>
            <a:r>
              <a:rPr lang="en-US" sz="2200" dirty="0" smtClean="0">
                <a:solidFill>
                  <a:schemeClr val="tx1"/>
                </a:solidFill>
              </a:rPr>
              <a:t>Set U := max {b(</a:t>
            </a:r>
            <a:r>
              <a:rPr lang="en-US" sz="2200" dirty="0" err="1" smtClean="0">
                <a:solidFill>
                  <a:schemeClr val="tx1"/>
                </a:solidFill>
              </a:rPr>
              <a:t>i</a:t>
            </a:r>
            <a:r>
              <a:rPr lang="en-US" sz="2200" dirty="0" smtClean="0">
                <a:solidFill>
                  <a:schemeClr val="tx1"/>
                </a:solidFill>
              </a:rPr>
              <a:t>) : </a:t>
            </a:r>
            <a:r>
              <a:rPr lang="en-US" sz="2200" dirty="0" err="1" smtClean="0">
                <a:solidFill>
                  <a:schemeClr val="tx1"/>
                </a:solidFill>
              </a:rPr>
              <a:t>i</a:t>
            </a:r>
            <a:r>
              <a:rPr lang="en-US" sz="2200" dirty="0" smtClean="0">
                <a:solidFill>
                  <a:schemeClr val="tx1"/>
                </a:solidFill>
              </a:rPr>
              <a:t> </a:t>
            </a:r>
            <a:r>
              <a:rPr lang="el-GR" sz="2200" dirty="0" smtClean="0">
                <a:solidFill>
                  <a:schemeClr val="tx1"/>
                </a:solidFill>
              </a:rPr>
              <a:t>ϵ</a:t>
            </a:r>
            <a:r>
              <a:rPr lang="en-US" sz="2200" dirty="0" smtClean="0">
                <a:solidFill>
                  <a:schemeClr val="tx1"/>
                </a:solidFill>
              </a:rPr>
              <a:t> N and b(</a:t>
            </a:r>
            <a:r>
              <a:rPr lang="en-US" sz="2200" dirty="0" err="1" smtClean="0">
                <a:solidFill>
                  <a:schemeClr val="tx1"/>
                </a:solidFill>
              </a:rPr>
              <a:t>i</a:t>
            </a:r>
            <a:r>
              <a:rPr lang="en-US" sz="2200" dirty="0" smtClean="0">
                <a:solidFill>
                  <a:schemeClr val="tx1"/>
                </a:solidFill>
              </a:rPr>
              <a:t>) &gt; 0}</a:t>
            </a:r>
            <a:br>
              <a:rPr lang="en-US" sz="2200" dirty="0" smtClean="0">
                <a:solidFill>
                  <a:schemeClr val="tx1"/>
                </a:solidFill>
              </a:rPr>
            </a:br>
            <a:r>
              <a:rPr lang="en-US" sz="2200" dirty="0" smtClean="0">
                <a:solidFill>
                  <a:schemeClr val="tx1"/>
                </a:solidFill>
              </a:rPr>
              <a:t>Initialize </a:t>
            </a:r>
            <a:r>
              <a:rPr lang="el-GR" sz="2200" dirty="0" smtClean="0">
                <a:solidFill>
                  <a:schemeClr val="tx1"/>
                </a:solidFill>
              </a:rPr>
              <a:t>Δ</a:t>
            </a:r>
            <a:r>
              <a:rPr lang="en-US" sz="2200" dirty="0" smtClean="0">
                <a:solidFill>
                  <a:schemeClr val="tx1"/>
                </a:solidFill>
              </a:rPr>
              <a:t> := 2</a:t>
            </a:r>
            <a:r>
              <a:rPr lang="en-US" sz="2200" baseline="30000" dirty="0" smtClean="0">
                <a:solidFill>
                  <a:schemeClr val="tx1"/>
                </a:solidFill>
              </a:rPr>
              <a:t>log U</a:t>
            </a:r>
            <a:r>
              <a:rPr lang="en-US" sz="2200" dirty="0" smtClean="0">
                <a:solidFill>
                  <a:schemeClr val="tx1"/>
                </a:solidFill>
              </a:rPr>
              <a:t>.</a:t>
            </a:r>
            <a:br>
              <a:rPr lang="en-US" sz="2200" dirty="0" smtClean="0">
                <a:solidFill>
                  <a:schemeClr val="tx1"/>
                </a:solidFill>
              </a:rPr>
            </a:br>
            <a:r>
              <a:rPr lang="en-US" sz="2200" dirty="0" smtClean="0">
                <a:solidFill>
                  <a:schemeClr val="tx1"/>
                </a:solidFill>
              </a:rPr>
              <a:t>Let k be a node with b(k) = U.</a:t>
            </a:r>
          </a:p>
          <a:p>
            <a:pPr marL="514350" indent="-514350" algn="l" rtl="0">
              <a:buAutoNum type="arabicPeriod"/>
            </a:pPr>
            <a:endParaRPr lang="en-US" sz="2200" dirty="0" smtClean="0">
              <a:solidFill>
                <a:schemeClr val="tx1"/>
              </a:solidFill>
            </a:endParaRPr>
          </a:p>
          <a:p>
            <a:pPr marL="514350" indent="-514350" algn="l" rtl="0">
              <a:buAutoNum type="arabicPeriod"/>
            </a:pPr>
            <a:r>
              <a:rPr lang="en-US" sz="2200" dirty="0" smtClean="0">
                <a:solidFill>
                  <a:schemeClr val="tx1"/>
                </a:solidFill>
              </a:rPr>
              <a:t>Apply the capacity scaling algorithm.</a:t>
            </a:r>
          </a:p>
          <a:p>
            <a:pPr marL="971550" lvl="1" indent="-514350" algn="l" rtl="0">
              <a:buAutoNum type="arabicPeriod"/>
            </a:pPr>
            <a:r>
              <a:rPr lang="en-US" sz="2200" dirty="0" smtClean="0">
                <a:solidFill>
                  <a:schemeClr val="tx1"/>
                </a:solidFill>
              </a:rPr>
              <a:t>After q = log(6n</a:t>
            </a:r>
            <a:r>
              <a:rPr lang="en-US" sz="2200" baseline="30000" dirty="0" smtClean="0">
                <a:solidFill>
                  <a:schemeClr val="tx1"/>
                </a:solidFill>
              </a:rPr>
              <a:t>2</a:t>
            </a:r>
            <a:r>
              <a:rPr lang="en-US" sz="2200" dirty="0" smtClean="0">
                <a:solidFill>
                  <a:schemeClr val="tx1"/>
                </a:solidFill>
              </a:rPr>
              <a:t>) + 1 = O(log(n))  </a:t>
            </a:r>
            <a:r>
              <a:rPr lang="el-GR" sz="2200" dirty="0" smtClean="0">
                <a:solidFill>
                  <a:schemeClr val="tx1"/>
                </a:solidFill>
              </a:rPr>
              <a:t>Δ</a:t>
            </a:r>
            <a:r>
              <a:rPr lang="en-US" sz="2200" dirty="0" smtClean="0">
                <a:solidFill>
                  <a:schemeClr val="tx1"/>
                </a:solidFill>
              </a:rPr>
              <a:t>-scaling phases, we get:</a:t>
            </a:r>
            <a:br>
              <a:rPr lang="en-US" sz="2200" dirty="0" smtClean="0">
                <a:solidFill>
                  <a:schemeClr val="tx1"/>
                </a:solidFill>
              </a:rPr>
            </a:br>
            <a:r>
              <a:rPr lang="en-US" sz="2200" dirty="0" smtClean="0">
                <a:solidFill>
                  <a:schemeClr val="tx1"/>
                </a:solidFill>
              </a:rPr>
              <a:t>	 </a:t>
            </a:r>
            <a:r>
              <a:rPr lang="el-GR" sz="2200" dirty="0" smtClean="0">
                <a:solidFill>
                  <a:schemeClr val="tx1"/>
                </a:solidFill>
              </a:rPr>
              <a:t>Δ</a:t>
            </a:r>
            <a:r>
              <a:rPr lang="en-US" sz="2200" dirty="0" smtClean="0">
                <a:solidFill>
                  <a:schemeClr val="tx1"/>
                </a:solidFill>
              </a:rPr>
              <a:t> = b(k) / 2</a:t>
            </a:r>
            <a:r>
              <a:rPr lang="en-US" sz="2200" baseline="30000" dirty="0" smtClean="0">
                <a:solidFill>
                  <a:schemeClr val="tx1"/>
                </a:solidFill>
              </a:rPr>
              <a:t>q</a:t>
            </a:r>
            <a:r>
              <a:rPr lang="en-US" sz="2200" dirty="0" smtClean="0">
                <a:solidFill>
                  <a:schemeClr val="tx1"/>
                </a:solidFill>
              </a:rPr>
              <a:t> = b(k) / 6n</a:t>
            </a:r>
            <a:r>
              <a:rPr lang="en-US" sz="2200" baseline="30000" dirty="0" smtClean="0">
                <a:solidFill>
                  <a:schemeClr val="tx1"/>
                </a:solidFill>
              </a:rPr>
              <a:t>2</a:t>
            </a:r>
            <a:endParaRPr lang="en-US" sz="2200" dirty="0" smtClean="0">
              <a:solidFill>
                <a:schemeClr val="tx1"/>
              </a:solidFill>
            </a:endParaRPr>
          </a:p>
          <a:p>
            <a:pPr marL="971550" lvl="1" indent="-514350" algn="l" rtl="0">
              <a:buAutoNum type="arabicPeriod"/>
            </a:pPr>
            <a:r>
              <a:rPr lang="en-US" sz="2200" dirty="0" smtClean="0">
                <a:solidFill>
                  <a:schemeClr val="tx1"/>
                </a:solidFill>
              </a:rPr>
              <a:t>If a feasible flow was obtained during these q phases, terminate the algorithm.</a:t>
            </a:r>
          </a:p>
          <a:p>
            <a:pPr marL="971550" lvl="1" indent="-514350" algn="l" rtl="0">
              <a:buAutoNum type="arabicPeriod"/>
            </a:pPr>
            <a:r>
              <a:rPr lang="en-US" sz="2200" dirty="0" smtClean="0">
                <a:solidFill>
                  <a:schemeClr val="tx1"/>
                </a:solidFill>
              </a:rPr>
              <a:t>Else: </a:t>
            </a:r>
          </a:p>
          <a:p>
            <a:pPr marL="1428750" lvl="2" indent="-514350" algn="l" rtl="0">
              <a:buAutoNum type="arabicPeriod"/>
            </a:pPr>
            <a:r>
              <a:rPr lang="en-US" sz="2200" dirty="0" smtClean="0">
                <a:solidFill>
                  <a:schemeClr val="tx1"/>
                </a:solidFill>
              </a:rPr>
              <a:t>find an arc (</a:t>
            </a:r>
            <a:r>
              <a:rPr lang="en-US" sz="2200" dirty="0" err="1" smtClean="0">
                <a:solidFill>
                  <a:schemeClr val="tx1"/>
                </a:solidFill>
              </a:rPr>
              <a:t>k,l</a:t>
            </a:r>
            <a:r>
              <a:rPr lang="en-US" sz="2200" dirty="0" smtClean="0">
                <a:solidFill>
                  <a:schemeClr val="tx1"/>
                </a:solidFill>
              </a:rPr>
              <a:t>) such that </a:t>
            </a:r>
            <a:r>
              <a:rPr lang="en-US" sz="2400" dirty="0" err="1" smtClean="0">
                <a:solidFill>
                  <a:schemeClr val="tx1"/>
                </a:solidFill>
              </a:rPr>
              <a:t>x</a:t>
            </a:r>
            <a:r>
              <a:rPr lang="en-US" sz="2400" baseline="-25000" dirty="0" err="1" smtClean="0">
                <a:solidFill>
                  <a:schemeClr val="tx1"/>
                </a:solidFill>
              </a:rPr>
              <a:t>kl</a:t>
            </a:r>
            <a:r>
              <a:rPr lang="en-US" sz="2400" baseline="-25000" dirty="0" smtClean="0">
                <a:solidFill>
                  <a:schemeClr val="tx1"/>
                </a:solidFill>
              </a:rPr>
              <a:t> </a:t>
            </a:r>
            <a:r>
              <a:rPr lang="en-US" sz="2400" dirty="0" smtClean="0">
                <a:solidFill>
                  <a:schemeClr val="tx1"/>
                </a:solidFill>
              </a:rPr>
              <a:t>&gt; 4n</a:t>
            </a:r>
            <a:r>
              <a:rPr lang="el-GR" sz="2400" dirty="0" smtClean="0">
                <a:solidFill>
                  <a:schemeClr val="tx1"/>
                </a:solidFill>
              </a:rPr>
              <a:t>Δ</a:t>
            </a:r>
            <a:endParaRPr lang="en-US" sz="2400" dirty="0" smtClean="0">
              <a:solidFill>
                <a:schemeClr val="tx1"/>
              </a:solidFill>
            </a:endParaRPr>
          </a:p>
          <a:p>
            <a:pPr marL="1428750" lvl="2" indent="-514350" algn="l" rtl="0">
              <a:buAutoNum type="arabicPeriod"/>
            </a:pPr>
            <a:r>
              <a:rPr lang="en-US" sz="2400" dirty="0" smtClean="0">
                <a:solidFill>
                  <a:schemeClr val="tx1"/>
                </a:solidFill>
              </a:rPr>
              <a:t>Contract k and l to a node p, and solve the new minimum cost flow problem afresh. </a:t>
            </a:r>
            <a:endParaRPr lang="en-US" sz="2200" dirty="0" smtClean="0">
              <a:solidFill>
                <a:schemeClr val="tx1"/>
              </a:solidFill>
            </a:endParaRPr>
          </a:p>
          <a:p>
            <a:pPr marL="971550" lvl="1" indent="-514350" algn="l" rtl="0">
              <a:buAutoNum type="arabicPeriod"/>
            </a:pPr>
            <a:endParaRPr lang="en-US" sz="2600" dirty="0" smtClean="0">
              <a:solidFill>
                <a:schemeClr val="tx1"/>
              </a:solidFill>
            </a:endParaRPr>
          </a:p>
          <a:p>
            <a:pPr marL="514350" indent="-514350" algn="l" rtl="0">
              <a:buAutoNum type="arabicPeriod"/>
            </a:pPr>
            <a:endParaRPr lang="en-US" sz="2600" dirty="0" smtClean="0">
              <a:solidFill>
                <a:schemeClr val="tx1"/>
              </a:solidFill>
            </a:endParaRPr>
          </a:p>
          <a:p>
            <a:pPr algn="l" rtl="0"/>
            <a:r>
              <a:rPr lang="en-US" sz="2600" dirty="0" smtClean="0">
                <a:solidFill>
                  <a:schemeClr val="tx1"/>
                </a:solidFill>
              </a:rPr>
              <a:t>  </a:t>
            </a:r>
          </a:p>
          <a:p>
            <a:pPr algn="just" rtl="0"/>
            <a:endParaRPr lang="en-US" sz="2600" dirty="0" smtClean="0">
              <a:solidFill>
                <a:schemeClr val="tx1"/>
              </a:solidFill>
            </a:endParaRPr>
          </a:p>
          <a:p>
            <a:pPr algn="ctr"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Repeated Capacity Scaling – </a:t>
            </a:r>
            <a:br>
              <a:rPr lang="en-US" sz="3200" b="1" dirty="0" smtClean="0"/>
            </a:br>
            <a:r>
              <a:rPr lang="en-US" sz="3200" b="1" dirty="0" smtClean="0"/>
              <a:t>Remarks on The Algorithm</a:t>
            </a:r>
            <a:endParaRPr lang="en-US" sz="3200" b="1" dirty="0"/>
          </a:p>
        </p:txBody>
      </p:sp>
      <p:sp>
        <p:nvSpPr>
          <p:cNvPr id="18" name="מלבן 17"/>
          <p:cNvSpPr/>
          <p:nvPr/>
        </p:nvSpPr>
        <p:spPr>
          <a:xfrm>
            <a:off x="1835696" y="1628800"/>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92</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971550" lvl="1" indent="-514350" algn="l" rtl="0"/>
            <a:endParaRPr lang="en-US" sz="2600" dirty="0">
              <a:solidFill>
                <a:schemeClr val="tx1"/>
              </a:solidFill>
            </a:endParaRPr>
          </a:p>
        </p:txBody>
      </p:sp>
      <p:sp>
        <p:nvSpPr>
          <p:cNvPr id="20" name="מלבן 19"/>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The algorithm repeats the above recursive method until terminating. Between any two runs of the method, it replaces arc costs </a:t>
            </a:r>
            <a:r>
              <a:rPr lang="en-US" sz="2600" dirty="0" err="1" smtClean="0">
                <a:solidFill>
                  <a:schemeClr val="tx1"/>
                </a:solidFill>
              </a:rPr>
              <a:t>c</a:t>
            </a:r>
            <a:r>
              <a:rPr lang="en-US" sz="2600" baseline="-25000" dirty="0" err="1" smtClean="0">
                <a:solidFill>
                  <a:schemeClr val="tx1"/>
                </a:solidFill>
              </a:rPr>
              <a:t>ij</a:t>
            </a:r>
            <a:r>
              <a:rPr lang="en-US" sz="2600" dirty="0" smtClean="0">
                <a:solidFill>
                  <a:schemeClr val="tx1"/>
                </a:solidFill>
              </a:rPr>
              <a:t> by </a:t>
            </a:r>
            <a:r>
              <a:rPr lang="en-US" sz="2600" dirty="0" err="1" smtClean="0">
                <a:solidFill>
                  <a:schemeClr val="tx1"/>
                </a:solidFill>
              </a:rPr>
              <a:t>c</a:t>
            </a:r>
            <a:r>
              <a:rPr lang="en-US" sz="2600" baseline="-25000" dirty="0" err="1" smtClean="0">
                <a:solidFill>
                  <a:schemeClr val="tx1"/>
                </a:solidFill>
              </a:rPr>
              <a:t>ij</a:t>
            </a:r>
            <a:r>
              <a:rPr lang="en-US" sz="2600" dirty="0" smtClean="0">
                <a:solidFill>
                  <a:schemeClr val="tx1"/>
                </a:solidFill>
              </a:rPr>
              <a:t>‘ =</a:t>
            </a:r>
            <a:r>
              <a:rPr lang="en-US" sz="2600" dirty="0" err="1" smtClean="0">
                <a:solidFill>
                  <a:schemeClr val="tx1"/>
                </a:solidFill>
              </a:rPr>
              <a:t>c</a:t>
            </a:r>
            <a:r>
              <a:rPr lang="en-US" sz="2600" baseline="-25000" dirty="0" err="1" smtClean="0">
                <a:solidFill>
                  <a:schemeClr val="tx1"/>
                </a:solidFill>
              </a:rPr>
              <a:t>ij</a:t>
            </a:r>
            <a:r>
              <a:rPr lang="en-US" sz="2600" dirty="0" smtClean="0">
                <a:solidFill>
                  <a:schemeClr val="tx1"/>
                </a:solidFill>
              </a:rPr>
              <a:t> – </a:t>
            </a:r>
            <a:r>
              <a:rPr lang="el-GR" sz="2600" dirty="0" smtClean="0">
                <a:solidFill>
                  <a:schemeClr val="tx1"/>
                </a:solidFill>
              </a:rPr>
              <a:t>π</a:t>
            </a:r>
            <a:r>
              <a:rPr lang="en-US" sz="2600" dirty="0" smtClean="0">
                <a:solidFill>
                  <a:schemeClr val="tx1"/>
                </a:solidFill>
              </a:rPr>
              <a:t>(</a:t>
            </a:r>
            <a:r>
              <a:rPr lang="en-US" sz="2600" dirty="0" err="1" smtClean="0">
                <a:solidFill>
                  <a:schemeClr val="tx1"/>
                </a:solidFill>
              </a:rPr>
              <a:t>i</a:t>
            </a:r>
            <a:r>
              <a:rPr lang="en-US" sz="2600" dirty="0" smtClean="0">
                <a:solidFill>
                  <a:schemeClr val="tx1"/>
                </a:solidFill>
              </a:rPr>
              <a:t>) + </a:t>
            </a:r>
            <a:r>
              <a:rPr lang="el-GR" sz="2600" dirty="0" smtClean="0">
                <a:solidFill>
                  <a:schemeClr val="tx1"/>
                </a:solidFill>
              </a:rPr>
              <a:t>π</a:t>
            </a:r>
            <a:r>
              <a:rPr lang="en-US" sz="2600" dirty="0" smtClean="0">
                <a:solidFill>
                  <a:schemeClr val="tx1"/>
                </a:solidFill>
              </a:rPr>
              <a:t>(j), and contracts two nodes k, l to a new node p.</a:t>
            </a:r>
          </a:p>
          <a:p>
            <a:pPr algn="l" rtl="0"/>
            <a:endParaRPr lang="en-US" sz="2600" dirty="0" smtClean="0">
              <a:solidFill>
                <a:schemeClr val="tx1"/>
              </a:solidFill>
            </a:endParaRPr>
          </a:p>
          <a:p>
            <a:pPr algn="l" rtl="0"/>
            <a:r>
              <a:rPr lang="en-US" sz="2600" dirty="0" smtClean="0">
                <a:solidFill>
                  <a:schemeClr val="tx1"/>
                </a:solidFill>
              </a:rPr>
              <a:t>● terminating may occur on one of the following:</a:t>
            </a:r>
          </a:p>
          <a:p>
            <a:pPr marL="514350" indent="-514350" algn="l" rtl="0">
              <a:buAutoNum type="arabicPeriod"/>
            </a:pPr>
            <a:r>
              <a:rPr lang="en-US" sz="2600" dirty="0" smtClean="0">
                <a:solidFill>
                  <a:schemeClr val="tx1"/>
                </a:solidFill>
              </a:rPr>
              <a:t>While applying capacity scaling, it obtains a flow.</a:t>
            </a:r>
          </a:p>
          <a:p>
            <a:pPr marL="514350" indent="-514350" algn="l" rtl="0">
              <a:buAutoNum type="arabicPeriod"/>
            </a:pPr>
            <a:r>
              <a:rPr lang="en-US" sz="2600" dirty="0" smtClean="0">
                <a:solidFill>
                  <a:schemeClr val="tx1"/>
                </a:solidFill>
              </a:rPr>
              <a:t>All network is contracted into a node p, b(p) = 0. This case is trivially solvable by a zero flow.</a:t>
            </a:r>
          </a:p>
          <a:p>
            <a:pPr marL="514350" indent="-514350" algn="l" rtl="0">
              <a:buAutoNum type="arabicPeriod"/>
            </a:pPr>
            <a:endParaRPr lang="en-US" sz="2600" dirty="0" smtClean="0">
              <a:solidFill>
                <a:schemeClr val="tx1"/>
              </a:solidFill>
            </a:endParaRPr>
          </a:p>
          <a:p>
            <a:pPr marL="514350" indent="-514350" algn="l" rtl="0"/>
            <a:r>
              <a:rPr lang="en-US" sz="2600" dirty="0" smtClean="0">
                <a:solidFill>
                  <a:schemeClr val="tx1"/>
                </a:solidFill>
              </a:rPr>
              <a:t>● We haven’t yet described how to expand back </a:t>
            </a:r>
          </a:p>
          <a:p>
            <a:pPr marL="514350" indent="-514350" algn="l" rtl="0"/>
            <a:r>
              <a:rPr lang="en-US" sz="2600" dirty="0" smtClean="0">
                <a:solidFill>
                  <a:schemeClr val="tx1"/>
                </a:solidFill>
              </a:rPr>
              <a:t>contracted nodes.</a:t>
            </a:r>
          </a:p>
          <a:p>
            <a:pPr algn="l" rtl="0"/>
            <a:r>
              <a:rPr lang="en-US" sz="2600" dirty="0" smtClean="0">
                <a:solidFill>
                  <a:schemeClr val="tx1"/>
                </a:solidFill>
              </a:rPr>
              <a:t>  </a:t>
            </a:r>
          </a:p>
          <a:p>
            <a:pPr algn="just" rtl="0"/>
            <a:endParaRPr lang="en-US" sz="2600" dirty="0" smtClean="0">
              <a:solidFill>
                <a:schemeClr val="tx1"/>
              </a:solidFill>
            </a:endParaRPr>
          </a:p>
          <a:p>
            <a:pPr algn="ctr"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Repeated Capacity Scaling Algorithm– </a:t>
            </a:r>
            <a:br>
              <a:rPr lang="en-US" sz="3200" b="1" dirty="0" smtClean="0"/>
            </a:br>
            <a:r>
              <a:rPr lang="en-US" sz="3200" b="1" dirty="0" smtClean="0"/>
              <a:t>Complexity Analysis</a:t>
            </a:r>
            <a:endParaRPr lang="en-US" sz="3200" b="1" dirty="0"/>
          </a:p>
        </p:txBody>
      </p:sp>
      <p:sp>
        <p:nvSpPr>
          <p:cNvPr id="18" name="מלבן 17"/>
          <p:cNvSpPr/>
          <p:nvPr/>
        </p:nvSpPr>
        <p:spPr>
          <a:xfrm>
            <a:off x="1835696" y="1628800"/>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93</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971550" lvl="1" indent="-514350" algn="l" rtl="0"/>
            <a:endParaRPr lang="en-US" sz="2600" dirty="0">
              <a:solidFill>
                <a:schemeClr val="tx1"/>
              </a:solidFill>
            </a:endParaRPr>
          </a:p>
        </p:txBody>
      </p:sp>
      <p:sp>
        <p:nvSpPr>
          <p:cNvPr id="20" name="מלבן 19"/>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There are O(n) recursive runs of the algorithm.</a:t>
            </a:r>
          </a:p>
          <a:p>
            <a:pPr algn="l" rtl="0"/>
            <a:endParaRPr lang="en-US" sz="2600" dirty="0" smtClean="0">
              <a:solidFill>
                <a:schemeClr val="tx1"/>
              </a:solidFill>
            </a:endParaRPr>
          </a:p>
          <a:p>
            <a:pPr algn="l" rtl="0"/>
            <a:r>
              <a:rPr lang="en-US" sz="2600" dirty="0" smtClean="0">
                <a:solidFill>
                  <a:schemeClr val="tx1"/>
                </a:solidFill>
              </a:rPr>
              <a:t>● for each run, O(log n) scaling phases are being made.</a:t>
            </a:r>
          </a:p>
          <a:p>
            <a:pPr algn="l" rtl="0"/>
            <a:endParaRPr lang="en-US" sz="2600" dirty="0" smtClean="0">
              <a:solidFill>
                <a:schemeClr val="tx1"/>
              </a:solidFill>
            </a:endParaRPr>
          </a:p>
          <a:p>
            <a:pPr algn="l" rtl="0"/>
            <a:r>
              <a:rPr lang="en-US" sz="2600" dirty="0" smtClean="0">
                <a:solidFill>
                  <a:schemeClr val="tx1"/>
                </a:solidFill>
              </a:rPr>
              <a:t>● In each scaling phase, 2n = O(n) shortest-path computations are being made.</a:t>
            </a:r>
          </a:p>
          <a:p>
            <a:pPr algn="l" rtl="0"/>
            <a:endParaRPr lang="en-US" sz="2600" dirty="0" smtClean="0">
              <a:solidFill>
                <a:schemeClr val="tx1"/>
              </a:solidFill>
            </a:endParaRPr>
          </a:p>
          <a:p>
            <a:pPr algn="l" rtl="0"/>
            <a:r>
              <a:rPr lang="en-US" sz="2600" dirty="0" smtClean="0">
                <a:solidFill>
                  <a:schemeClr val="tx1"/>
                </a:solidFill>
              </a:rPr>
              <a:t>● A shortest path can be found by a strongly polynomial-time algorithm in O(</a:t>
            </a:r>
            <a:r>
              <a:rPr lang="en-US" sz="2600" dirty="0" err="1" smtClean="0">
                <a:solidFill>
                  <a:schemeClr val="tx1"/>
                </a:solidFill>
              </a:rPr>
              <a:t>m+nlog</a:t>
            </a:r>
            <a:r>
              <a:rPr lang="en-US" sz="2600" dirty="0" smtClean="0">
                <a:solidFill>
                  <a:schemeClr val="tx1"/>
                </a:solidFill>
              </a:rPr>
              <a:t>(n)).</a:t>
            </a:r>
          </a:p>
          <a:p>
            <a:pPr algn="l" rtl="0"/>
            <a:endParaRPr lang="en-US" sz="2600" dirty="0" smtClean="0">
              <a:solidFill>
                <a:schemeClr val="tx1"/>
              </a:solidFill>
            </a:endParaRPr>
          </a:p>
          <a:p>
            <a:pPr algn="l" rtl="0"/>
            <a:r>
              <a:rPr lang="en-US" sz="2600" dirty="0" smtClean="0">
                <a:solidFill>
                  <a:schemeClr val="tx1"/>
                </a:solidFill>
              </a:rPr>
              <a:t>● Thus, the running time is O(n</a:t>
            </a:r>
            <a:r>
              <a:rPr lang="en-US" sz="2600" baseline="30000" dirty="0" smtClean="0">
                <a:solidFill>
                  <a:schemeClr val="tx1"/>
                </a:solidFill>
              </a:rPr>
              <a:t>2</a:t>
            </a:r>
            <a:r>
              <a:rPr lang="en-US" sz="2600" dirty="0" smtClean="0">
                <a:solidFill>
                  <a:schemeClr val="tx1"/>
                </a:solidFill>
              </a:rPr>
              <a:t>log(n)(</a:t>
            </a:r>
            <a:r>
              <a:rPr lang="en-US" sz="2600" dirty="0" err="1" smtClean="0">
                <a:solidFill>
                  <a:schemeClr val="tx1"/>
                </a:solidFill>
              </a:rPr>
              <a:t>m+nlog</a:t>
            </a:r>
            <a:r>
              <a:rPr lang="en-US" sz="2600" dirty="0" smtClean="0">
                <a:solidFill>
                  <a:schemeClr val="tx1"/>
                </a:solidFill>
              </a:rPr>
              <a:t>(n))</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just" rtl="0"/>
            <a:endParaRPr lang="en-US" sz="2600" dirty="0" smtClean="0">
              <a:solidFill>
                <a:schemeClr val="tx1"/>
              </a:solidFill>
            </a:endParaRPr>
          </a:p>
          <a:p>
            <a:pPr algn="ctr"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Repeated Capacity Scaling Algorithm – </a:t>
            </a:r>
            <a:br>
              <a:rPr lang="en-US" sz="3200" b="1" dirty="0" smtClean="0"/>
            </a:br>
            <a:r>
              <a:rPr lang="en-US" sz="3200" b="1" dirty="0" smtClean="0"/>
              <a:t>Expanding contracted Nodes</a:t>
            </a:r>
            <a:endParaRPr lang="en-US" sz="3200" b="1" dirty="0"/>
          </a:p>
        </p:txBody>
      </p:sp>
      <p:sp>
        <p:nvSpPr>
          <p:cNvPr id="18" name="מלבן 17"/>
          <p:cNvSpPr/>
          <p:nvPr/>
        </p:nvSpPr>
        <p:spPr>
          <a:xfrm>
            <a:off x="1835696" y="1628800"/>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94</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971550" lvl="1" indent="-514350" algn="l" rtl="0"/>
            <a:endParaRPr lang="en-US" sz="2600" dirty="0">
              <a:solidFill>
                <a:schemeClr val="tx1"/>
              </a:solidFill>
            </a:endParaRPr>
          </a:p>
        </p:txBody>
      </p:sp>
      <p:sp>
        <p:nvSpPr>
          <p:cNvPr id="20" name="מלבן 19"/>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The result after expanding everything is an optimal set of node potentials – which we can convert to an optimal flow, as shown in Ben’s lesson.</a:t>
            </a:r>
          </a:p>
          <a:p>
            <a:pPr algn="l" rtl="0"/>
            <a:endParaRPr lang="en-US" sz="2600" dirty="0" smtClean="0">
              <a:solidFill>
                <a:schemeClr val="tx1"/>
              </a:solidFill>
            </a:endParaRPr>
          </a:p>
          <a:p>
            <a:pPr algn="l" rtl="0"/>
            <a:r>
              <a:rPr lang="en-US" sz="2600" dirty="0" smtClean="0">
                <a:solidFill>
                  <a:schemeClr val="tx1"/>
                </a:solidFill>
              </a:rPr>
              <a:t>● Expanding is the opposite of contracting – so for every action we did when contracting, we’ll need to make the reverse action when expanding. Moreover, these actions should happen in a reverse order.</a:t>
            </a:r>
          </a:p>
          <a:p>
            <a:pPr algn="l" rtl="0"/>
            <a:endParaRPr lang="en-US" sz="2600" dirty="0" smtClean="0">
              <a:solidFill>
                <a:schemeClr val="tx1"/>
              </a:solidFill>
            </a:endParaRPr>
          </a:p>
          <a:p>
            <a:pPr algn="l" rtl="0"/>
            <a:r>
              <a:rPr lang="en-US" sz="2600" dirty="0" smtClean="0">
                <a:solidFill>
                  <a:schemeClr val="tx1"/>
                </a:solidFill>
              </a:rPr>
              <a:t>● We will extensively use the following property:</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just" rtl="0"/>
            <a:endParaRPr lang="en-US" sz="2600" dirty="0" smtClean="0">
              <a:solidFill>
                <a:schemeClr val="tx1"/>
              </a:solidFill>
            </a:endParaRPr>
          </a:p>
          <a:p>
            <a:pPr algn="ctr"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Repeated Capacity Scaling Algorithm – </a:t>
            </a:r>
            <a:br>
              <a:rPr lang="en-US" sz="3200" b="1" dirty="0" smtClean="0"/>
            </a:br>
            <a:r>
              <a:rPr lang="en-US" sz="3200" b="1" dirty="0" smtClean="0"/>
              <a:t>Expanding contracted Nodes</a:t>
            </a:r>
            <a:endParaRPr lang="en-US" sz="3200" b="1" dirty="0"/>
          </a:p>
        </p:txBody>
      </p:sp>
      <p:sp>
        <p:nvSpPr>
          <p:cNvPr id="18" name="מלבן 17"/>
          <p:cNvSpPr/>
          <p:nvPr/>
        </p:nvSpPr>
        <p:spPr>
          <a:xfrm>
            <a:off x="1835696" y="1628800"/>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95</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971550" lvl="1" indent="-514350" algn="l" rtl="0"/>
            <a:endParaRPr lang="en-US" sz="2600" dirty="0">
              <a:solidFill>
                <a:schemeClr val="tx1"/>
              </a:solidFill>
            </a:endParaRPr>
          </a:p>
        </p:txBody>
      </p:sp>
      <p:sp>
        <p:nvSpPr>
          <p:cNvPr id="20" name="מלבן 19"/>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t>
            </a:r>
            <a:r>
              <a:rPr lang="en-US" sz="2600" b="1" dirty="0" smtClean="0">
                <a:solidFill>
                  <a:schemeClr val="tx1"/>
                </a:solidFill>
              </a:rPr>
              <a:t>Property.</a:t>
            </a:r>
          </a:p>
          <a:p>
            <a:pPr algn="l" rtl="0"/>
            <a:r>
              <a:rPr lang="en-US" sz="2600" dirty="0" smtClean="0">
                <a:solidFill>
                  <a:schemeClr val="tx1"/>
                </a:solidFill>
              </a:rPr>
              <a:t>Let P be a MCF problem with arc costs </a:t>
            </a:r>
            <a:r>
              <a:rPr lang="en-US" sz="2600" dirty="0" err="1" smtClean="0">
                <a:solidFill>
                  <a:schemeClr val="tx1"/>
                </a:solidFill>
              </a:rPr>
              <a:t>c</a:t>
            </a:r>
            <a:r>
              <a:rPr lang="en-US" sz="2600" baseline="-25000" dirty="0" err="1" smtClean="0">
                <a:solidFill>
                  <a:schemeClr val="tx1"/>
                </a:solidFill>
              </a:rPr>
              <a:t>ij</a:t>
            </a:r>
            <a:r>
              <a:rPr lang="en-US" sz="2600" dirty="0" smtClean="0">
                <a:solidFill>
                  <a:schemeClr val="tx1"/>
                </a:solidFill>
              </a:rPr>
              <a:t> and P’ be the same problem with arc costs </a:t>
            </a:r>
            <a:r>
              <a:rPr lang="en-US" sz="2600" dirty="0" err="1" smtClean="0">
                <a:solidFill>
                  <a:schemeClr val="tx1"/>
                </a:solidFill>
              </a:rPr>
              <a:t>c</a:t>
            </a:r>
            <a:r>
              <a:rPr lang="en-US" sz="2600" baseline="-25000" dirty="0" err="1" smtClean="0">
                <a:solidFill>
                  <a:schemeClr val="tx1"/>
                </a:solidFill>
              </a:rPr>
              <a:t>ij</a:t>
            </a:r>
            <a:r>
              <a:rPr lang="en-US" sz="2600" dirty="0" smtClean="0">
                <a:solidFill>
                  <a:schemeClr val="tx1"/>
                </a:solidFill>
              </a:rPr>
              <a:t> – </a:t>
            </a:r>
            <a:r>
              <a:rPr lang="el-GR" sz="2600" dirty="0" smtClean="0">
                <a:solidFill>
                  <a:schemeClr val="tx1"/>
                </a:solidFill>
              </a:rPr>
              <a:t>π</a:t>
            </a:r>
            <a:r>
              <a:rPr lang="en-US" sz="2600" dirty="0" smtClean="0">
                <a:solidFill>
                  <a:schemeClr val="tx1"/>
                </a:solidFill>
              </a:rPr>
              <a:t>(</a:t>
            </a:r>
            <a:r>
              <a:rPr lang="en-US" sz="2600" dirty="0" err="1" smtClean="0">
                <a:solidFill>
                  <a:schemeClr val="tx1"/>
                </a:solidFill>
              </a:rPr>
              <a:t>i</a:t>
            </a:r>
            <a:r>
              <a:rPr lang="en-US" sz="2600" dirty="0" smtClean="0">
                <a:solidFill>
                  <a:schemeClr val="tx1"/>
                </a:solidFill>
              </a:rPr>
              <a:t>) + </a:t>
            </a:r>
            <a:r>
              <a:rPr lang="el-GR" sz="2600" dirty="0" smtClean="0">
                <a:solidFill>
                  <a:schemeClr val="tx1"/>
                </a:solidFill>
              </a:rPr>
              <a:t>π</a:t>
            </a:r>
            <a:r>
              <a:rPr lang="en-US" sz="2600" dirty="0" smtClean="0">
                <a:solidFill>
                  <a:schemeClr val="tx1"/>
                </a:solidFill>
              </a:rPr>
              <a:t>(j).</a:t>
            </a:r>
          </a:p>
          <a:p>
            <a:pPr algn="l" rtl="0"/>
            <a:r>
              <a:rPr lang="en-US" sz="2600" dirty="0" smtClean="0">
                <a:solidFill>
                  <a:schemeClr val="tx1"/>
                </a:solidFill>
              </a:rPr>
              <a:t>If </a:t>
            </a:r>
            <a:r>
              <a:rPr lang="el-GR" sz="2600" dirty="0" smtClean="0">
                <a:solidFill>
                  <a:schemeClr val="tx1"/>
                </a:solidFill>
              </a:rPr>
              <a:t>π</a:t>
            </a:r>
            <a:r>
              <a:rPr lang="en-US" sz="2600" dirty="0" smtClean="0">
                <a:solidFill>
                  <a:schemeClr val="tx1"/>
                </a:solidFill>
              </a:rPr>
              <a:t>’ is an optimal set of node potentials for P’, </a:t>
            </a:r>
          </a:p>
          <a:p>
            <a:pPr algn="l" rtl="0"/>
            <a:r>
              <a:rPr lang="en-US" sz="2600" dirty="0" smtClean="0">
                <a:solidFill>
                  <a:schemeClr val="tx1"/>
                </a:solidFill>
              </a:rPr>
              <a:t>then </a:t>
            </a:r>
            <a:r>
              <a:rPr lang="el-GR" sz="2600" dirty="0" smtClean="0">
                <a:solidFill>
                  <a:schemeClr val="tx1"/>
                </a:solidFill>
              </a:rPr>
              <a:t>π</a:t>
            </a:r>
            <a:r>
              <a:rPr lang="en-US" sz="2600" dirty="0" smtClean="0">
                <a:solidFill>
                  <a:schemeClr val="tx1"/>
                </a:solidFill>
              </a:rPr>
              <a:t> + </a:t>
            </a:r>
            <a:r>
              <a:rPr lang="el-GR" sz="2600" dirty="0" smtClean="0">
                <a:solidFill>
                  <a:schemeClr val="tx1"/>
                </a:solidFill>
              </a:rPr>
              <a:t>π</a:t>
            </a:r>
            <a:r>
              <a:rPr lang="en-US" sz="2600" dirty="0" smtClean="0">
                <a:solidFill>
                  <a:schemeClr val="tx1"/>
                </a:solidFill>
              </a:rPr>
              <a:t>’ is an optimal set of node potentials for P. </a:t>
            </a:r>
          </a:p>
          <a:p>
            <a:pPr algn="l" rtl="0"/>
            <a:r>
              <a:rPr lang="en-US" sz="2600" dirty="0" smtClean="0">
                <a:solidFill>
                  <a:schemeClr val="tx1"/>
                </a:solidFill>
              </a:rPr>
              <a:t>● </a:t>
            </a:r>
            <a:r>
              <a:rPr lang="en-US" sz="2600" b="1" dirty="0" smtClean="0">
                <a:solidFill>
                  <a:schemeClr val="tx1"/>
                </a:solidFill>
              </a:rPr>
              <a:t>Proof.</a:t>
            </a:r>
          </a:p>
          <a:p>
            <a:pPr algn="l" rtl="0"/>
            <a:r>
              <a:rPr lang="en-US" sz="2600" dirty="0" smtClean="0">
                <a:solidFill>
                  <a:schemeClr val="tx1"/>
                </a:solidFill>
              </a:rPr>
              <a:t>Straightforward, by the definition of reduced costs.</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just" rtl="0"/>
            <a:endParaRPr lang="en-US" sz="2600" dirty="0" smtClean="0">
              <a:solidFill>
                <a:schemeClr val="tx1"/>
              </a:solidFill>
            </a:endParaRPr>
          </a:p>
          <a:p>
            <a:pPr algn="ctr"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Repeated Capacity Scaling Algorithm – </a:t>
            </a:r>
            <a:br>
              <a:rPr lang="en-US" sz="3200" b="1" dirty="0" smtClean="0"/>
            </a:br>
            <a:r>
              <a:rPr lang="en-US" sz="3200" b="1" dirty="0" smtClean="0"/>
              <a:t>Expanding contracted Nodes</a:t>
            </a:r>
            <a:endParaRPr lang="en-US" sz="3200" b="1" dirty="0"/>
          </a:p>
        </p:txBody>
      </p:sp>
      <p:sp>
        <p:nvSpPr>
          <p:cNvPr id="18" name="מלבן 17"/>
          <p:cNvSpPr/>
          <p:nvPr/>
        </p:nvSpPr>
        <p:spPr>
          <a:xfrm>
            <a:off x="1835696" y="1628800"/>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96</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971550" lvl="1" indent="-514350" algn="l" rtl="0"/>
            <a:endParaRPr lang="en-US" sz="2600" dirty="0">
              <a:solidFill>
                <a:schemeClr val="tx1"/>
              </a:solidFill>
            </a:endParaRPr>
          </a:p>
        </p:txBody>
      </p:sp>
      <p:sp>
        <p:nvSpPr>
          <p:cNvPr id="20" name="מלבן 19"/>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For each contraction being made through the execution of the algorithm (from last to first):</a:t>
            </a:r>
          </a:p>
          <a:p>
            <a:pPr marL="514350" indent="-514350" algn="l" rtl="0">
              <a:buAutoNum type="arabicPeriod"/>
            </a:pPr>
            <a:r>
              <a:rPr lang="en-US" sz="2600" dirty="0" smtClean="0">
                <a:solidFill>
                  <a:schemeClr val="tx1"/>
                </a:solidFill>
              </a:rPr>
              <a:t>Set the potentials of k and l to be the same as the potential of p.</a:t>
            </a:r>
          </a:p>
          <a:p>
            <a:pPr marL="514350" indent="-514350" algn="l" rtl="0">
              <a:buAutoNum type="arabicPeriod"/>
            </a:pPr>
            <a:r>
              <a:rPr lang="en-US" sz="2600" dirty="0" smtClean="0">
                <a:solidFill>
                  <a:schemeClr val="tx1"/>
                </a:solidFill>
              </a:rPr>
              <a:t>Add </a:t>
            </a:r>
            <a:r>
              <a:rPr lang="el-GR" sz="2600" dirty="0" smtClean="0">
                <a:solidFill>
                  <a:schemeClr val="tx1"/>
                </a:solidFill>
              </a:rPr>
              <a:t>π</a:t>
            </a:r>
            <a:r>
              <a:rPr lang="en-US" sz="2600" dirty="0" smtClean="0">
                <a:solidFill>
                  <a:schemeClr val="tx1"/>
                </a:solidFill>
              </a:rPr>
              <a:t> to the existing node potentials.</a:t>
            </a:r>
            <a:br>
              <a:rPr lang="en-US" sz="2600" dirty="0" smtClean="0">
                <a:solidFill>
                  <a:schemeClr val="tx1"/>
                </a:solidFill>
              </a:rPr>
            </a:br>
            <a:r>
              <a:rPr lang="en-US" sz="2600" dirty="0" smtClean="0">
                <a:solidFill>
                  <a:schemeClr val="tx1"/>
                </a:solidFill>
              </a:rPr>
              <a:t>(Rational for this step is given by the property).</a:t>
            </a:r>
          </a:p>
          <a:p>
            <a:pPr marL="514350" indent="-514350" algn="l" rtl="0">
              <a:buAutoNum type="arabicPeriod"/>
            </a:pPr>
            <a:endParaRPr lang="en-US" sz="2600" dirty="0" smtClean="0">
              <a:solidFill>
                <a:schemeClr val="tx1"/>
              </a:solidFill>
            </a:endParaRPr>
          </a:p>
          <a:p>
            <a:pPr marL="514350" indent="-514350" algn="l" rtl="0"/>
            <a:r>
              <a:rPr lang="en-US" sz="2600" dirty="0" smtClean="0">
                <a:solidFill>
                  <a:schemeClr val="tx1"/>
                </a:solidFill>
              </a:rPr>
              <a:t>● After expanding all nodes, we get an optimal set of </a:t>
            </a:r>
          </a:p>
          <a:p>
            <a:pPr marL="514350" indent="-514350" algn="l" rtl="0"/>
            <a:r>
              <a:rPr lang="en-US" sz="2600" dirty="0" smtClean="0">
                <a:solidFill>
                  <a:schemeClr val="tx1"/>
                </a:solidFill>
              </a:rPr>
              <a:t>node potentials for the original minimum cost flow </a:t>
            </a:r>
          </a:p>
          <a:p>
            <a:pPr marL="514350" indent="-514350" algn="l" rtl="0"/>
            <a:r>
              <a:rPr lang="en-US" sz="2600" dirty="0" smtClean="0">
                <a:solidFill>
                  <a:schemeClr val="tx1"/>
                </a:solidFill>
              </a:rPr>
              <a:t>Problem. We can then obtain an optimal flow from </a:t>
            </a:r>
          </a:p>
          <a:p>
            <a:pPr marL="514350" indent="-514350" algn="l" rtl="0"/>
            <a:r>
              <a:rPr lang="en-US" sz="2600" dirty="0" smtClean="0">
                <a:solidFill>
                  <a:schemeClr val="tx1"/>
                </a:solidFill>
              </a:rPr>
              <a:t>These node potentials. </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just" rtl="0"/>
            <a:endParaRPr lang="en-US" sz="2600" dirty="0" smtClean="0">
              <a:solidFill>
                <a:schemeClr val="tx1"/>
              </a:solidFill>
            </a:endParaRPr>
          </a:p>
          <a:p>
            <a:pPr algn="ctr"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Repeated Capacity Scaling </a:t>
            </a:r>
            <a:br>
              <a:rPr lang="en-US" dirty="0" smtClean="0">
                <a:solidFill>
                  <a:schemeClr val="bg1"/>
                </a:solidFill>
              </a:rPr>
            </a:br>
            <a:r>
              <a:rPr lang="en-US" dirty="0" smtClean="0">
                <a:solidFill>
                  <a:schemeClr val="bg1"/>
                </a:solidFill>
              </a:rPr>
              <a:t>Algorithm</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Enhanced Capacity Scaling</a:t>
            </a:r>
          </a:p>
          <a:p>
            <a:pPr algn="ctr"/>
            <a:r>
              <a:rPr lang="en-US" dirty="0" smtClean="0">
                <a:solidFill>
                  <a:schemeClr val="bg1">
                    <a:lumMod val="50000"/>
                  </a:schemeClr>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Repeated Capacity Scaling Algorithm – </a:t>
            </a:r>
            <a:br>
              <a:rPr lang="en-US" sz="3200" b="1" dirty="0" smtClean="0"/>
            </a:br>
            <a:r>
              <a:rPr lang="en-US" sz="3200" b="1" dirty="0" smtClean="0"/>
              <a:t>Final Remarks</a:t>
            </a:r>
            <a:endParaRPr lang="en-US" sz="3200" b="1" dirty="0"/>
          </a:p>
        </p:txBody>
      </p:sp>
      <p:sp>
        <p:nvSpPr>
          <p:cNvPr id="18" name="מלבן 17"/>
          <p:cNvSpPr/>
          <p:nvPr/>
        </p:nvSpPr>
        <p:spPr>
          <a:xfrm>
            <a:off x="1835696" y="1628800"/>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97</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971550" lvl="1" indent="-514350" algn="l" rtl="0"/>
            <a:endParaRPr lang="en-US" sz="2600" dirty="0">
              <a:solidFill>
                <a:schemeClr val="tx1"/>
              </a:solidFill>
            </a:endParaRPr>
          </a:p>
        </p:txBody>
      </p:sp>
      <p:sp>
        <p:nvSpPr>
          <p:cNvPr id="20" name="מלבן 19"/>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We have shown that the algorithm solves the minimum-cost flow problem for </a:t>
            </a:r>
            <a:r>
              <a:rPr lang="en-US" sz="2600" i="1" dirty="0" err="1" smtClean="0">
                <a:solidFill>
                  <a:schemeClr val="tx1"/>
                </a:solidFill>
              </a:rPr>
              <a:t>uncapacitated</a:t>
            </a:r>
            <a:r>
              <a:rPr lang="en-US" sz="2600" i="1" dirty="0" smtClean="0">
                <a:solidFill>
                  <a:schemeClr val="tx1"/>
                </a:solidFill>
              </a:rPr>
              <a:t> </a:t>
            </a:r>
            <a:r>
              <a:rPr lang="en-US" sz="2600" dirty="0" smtClean="0">
                <a:solidFill>
                  <a:schemeClr val="tx1"/>
                </a:solidFill>
              </a:rPr>
              <a:t>networks in O(n</a:t>
            </a:r>
            <a:r>
              <a:rPr lang="en-US" sz="2600" baseline="30000" dirty="0" smtClean="0">
                <a:solidFill>
                  <a:schemeClr val="tx1"/>
                </a:solidFill>
              </a:rPr>
              <a:t>2</a:t>
            </a:r>
            <a:r>
              <a:rPr lang="en-US" sz="2600" dirty="0" smtClean="0">
                <a:solidFill>
                  <a:schemeClr val="tx1"/>
                </a:solidFill>
              </a:rPr>
              <a:t>log(n)(</a:t>
            </a:r>
            <a:r>
              <a:rPr lang="en-US" sz="2600" dirty="0" err="1" smtClean="0">
                <a:solidFill>
                  <a:schemeClr val="tx1"/>
                </a:solidFill>
              </a:rPr>
              <a:t>m+nlog</a:t>
            </a:r>
            <a:r>
              <a:rPr lang="en-US" sz="2600" dirty="0" smtClean="0">
                <a:solidFill>
                  <a:schemeClr val="tx1"/>
                </a:solidFill>
              </a:rPr>
              <a:t>(n)).</a:t>
            </a:r>
          </a:p>
          <a:p>
            <a:pPr algn="l" rtl="0"/>
            <a:endParaRPr lang="en-US" sz="2600" dirty="0" smtClean="0">
              <a:solidFill>
                <a:schemeClr val="tx1"/>
              </a:solidFill>
            </a:endParaRPr>
          </a:p>
          <a:p>
            <a:pPr algn="l" rtl="0"/>
            <a:r>
              <a:rPr lang="en-US" sz="2600" dirty="0" smtClean="0">
                <a:solidFill>
                  <a:schemeClr val="tx1"/>
                </a:solidFill>
              </a:rPr>
              <a:t>● It can be shown that the capacitated problem has complexity of O(m</a:t>
            </a:r>
            <a:r>
              <a:rPr lang="en-US" sz="2600" baseline="30000" dirty="0" smtClean="0">
                <a:solidFill>
                  <a:schemeClr val="tx1"/>
                </a:solidFill>
              </a:rPr>
              <a:t>2</a:t>
            </a:r>
            <a:r>
              <a:rPr lang="en-US" sz="2600" dirty="0" smtClean="0">
                <a:solidFill>
                  <a:schemeClr val="tx1"/>
                </a:solidFill>
              </a:rPr>
              <a:t>log(n)(</a:t>
            </a:r>
            <a:r>
              <a:rPr lang="en-US" sz="2600" dirty="0" err="1" smtClean="0">
                <a:solidFill>
                  <a:schemeClr val="tx1"/>
                </a:solidFill>
              </a:rPr>
              <a:t>m+nlog</a:t>
            </a:r>
            <a:r>
              <a:rPr lang="en-US" sz="2600" dirty="0" smtClean="0">
                <a:solidFill>
                  <a:schemeClr val="tx1"/>
                </a:solidFill>
              </a:rPr>
              <a:t>(n)).</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just" rtl="0"/>
            <a:endParaRPr lang="en-US" sz="2600" dirty="0" smtClean="0">
              <a:solidFill>
                <a:schemeClr val="tx1"/>
              </a:solidFill>
            </a:endParaRPr>
          </a:p>
          <a:p>
            <a:pPr algn="ctr"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Enhanced Capacity Scaling</a:t>
            </a:r>
          </a:p>
          <a:p>
            <a:pPr algn="ctr"/>
            <a:r>
              <a:rPr lang="en-US" dirty="0" smtClean="0">
                <a:solidFill>
                  <a:schemeClr val="bg1"/>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Enhanced Capacity Scaling Algorithm </a:t>
            </a:r>
            <a:br>
              <a:rPr lang="en-US" sz="3200" b="1" dirty="0" smtClean="0"/>
            </a:br>
            <a:endParaRPr lang="en-US" sz="3200" b="1" dirty="0"/>
          </a:p>
        </p:txBody>
      </p:sp>
      <p:sp>
        <p:nvSpPr>
          <p:cNvPr id="18" name="מלבן 17"/>
          <p:cNvSpPr/>
          <p:nvPr/>
        </p:nvSpPr>
        <p:spPr>
          <a:xfrm>
            <a:off x="1835696" y="1628800"/>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98</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971550" lvl="1" indent="-514350" algn="l" rtl="0"/>
            <a:endParaRPr lang="en-US" sz="2600" dirty="0">
              <a:solidFill>
                <a:schemeClr val="tx1"/>
              </a:solidFill>
            </a:endParaRPr>
          </a:p>
        </p:txBody>
      </p:sp>
      <p:sp>
        <p:nvSpPr>
          <p:cNvPr id="20" name="מלבן 19"/>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Another variant of the capacity scaling algorithm.</a:t>
            </a:r>
          </a:p>
          <a:p>
            <a:pPr algn="l" rtl="0"/>
            <a:endParaRPr lang="en-US" sz="2600" dirty="0" smtClean="0">
              <a:solidFill>
                <a:schemeClr val="tx1"/>
              </a:solidFill>
            </a:endParaRPr>
          </a:p>
          <a:p>
            <a:pPr algn="l" rtl="0"/>
            <a:r>
              <a:rPr lang="en-US" sz="2600" dirty="0" smtClean="0">
                <a:solidFill>
                  <a:schemeClr val="tx1"/>
                </a:solidFill>
              </a:rPr>
              <a:t>● Adopts an approach similar to Repeated Capacity Scaling, but with some differences:</a:t>
            </a:r>
          </a:p>
          <a:p>
            <a:pPr algn="l" rtl="0"/>
            <a:r>
              <a:rPr lang="en-US" sz="2600" dirty="0" smtClean="0">
                <a:solidFill>
                  <a:schemeClr val="tx1"/>
                </a:solidFill>
              </a:rPr>
              <a:t>1. The algorithm does not perform contractions. Instead, the “contracted” nodes are kept as </a:t>
            </a:r>
            <a:r>
              <a:rPr lang="en-US" sz="2600" i="1" dirty="0" smtClean="0">
                <a:solidFill>
                  <a:schemeClr val="tx1"/>
                </a:solidFill>
              </a:rPr>
              <a:t>abundant components</a:t>
            </a:r>
            <a:r>
              <a:rPr lang="en-US" sz="2600" dirty="0" smtClean="0">
                <a:solidFill>
                  <a:schemeClr val="tx1"/>
                </a:solidFill>
              </a:rPr>
              <a:t>. These components keep the data that will not change anymore during the execution of the algorithm.</a:t>
            </a:r>
            <a:br>
              <a:rPr lang="en-US" sz="2600" dirty="0" smtClean="0">
                <a:solidFill>
                  <a:schemeClr val="tx1"/>
                </a:solidFill>
              </a:rPr>
            </a:br>
            <a:r>
              <a:rPr lang="en-US" sz="2600" dirty="0" smtClean="0">
                <a:solidFill>
                  <a:schemeClr val="tx1"/>
                </a:solidFill>
              </a:rPr>
              <a:t>2. It does not solve the minimum-cost flow afresh after every “contraction”, but continues from where it left off in previous computations.</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just" rtl="0"/>
            <a:endParaRPr lang="en-US" sz="2600" dirty="0" smtClean="0">
              <a:solidFill>
                <a:schemeClr val="tx1"/>
              </a:solidFill>
            </a:endParaRPr>
          </a:p>
          <a:p>
            <a:pPr algn="ctr"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0" y="6309320"/>
            <a:ext cx="9144000" cy="54868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ציין מיקום של כותרת תחתונה 8"/>
          <p:cNvSpPr>
            <a:spLocks noGrp="1"/>
          </p:cNvSpPr>
          <p:nvPr>
            <p:ph type="ftr" sz="quarter" idx="11"/>
          </p:nvPr>
        </p:nvSpPr>
        <p:spPr>
          <a:xfrm>
            <a:off x="1547664" y="6356350"/>
            <a:ext cx="5616624" cy="365125"/>
          </a:xfrm>
        </p:spPr>
        <p:txBody>
          <a:bodyPr/>
          <a:lstStyle/>
          <a:p>
            <a:r>
              <a:rPr lang="en-US" sz="1600" b="1" dirty="0" smtClean="0">
                <a:solidFill>
                  <a:schemeClr val="bg1"/>
                </a:solidFill>
              </a:rPr>
              <a:t>Minimum Cost Flow - Strongly Polynomial Algorithms</a:t>
            </a:r>
            <a:endParaRPr lang="he-IL" sz="1600" b="1" dirty="0">
              <a:solidFill>
                <a:schemeClr val="bg1"/>
              </a:solidFill>
            </a:endParaRPr>
          </a:p>
        </p:txBody>
      </p:sp>
      <p:sp>
        <p:nvSpPr>
          <p:cNvPr id="11" name="מלבן 10"/>
          <p:cNvSpPr/>
          <p:nvPr/>
        </p:nvSpPr>
        <p:spPr>
          <a:xfrm>
            <a:off x="0" y="0"/>
            <a:ext cx="1835696" cy="630932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1">
                    <a:lumMod val="50000"/>
                  </a:schemeClr>
                </a:solidFill>
              </a:rPr>
              <a:t>Introduction</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Minimum-Mean Cycle Canceling </a:t>
            </a:r>
            <a:br>
              <a:rPr lang="en-US" dirty="0" smtClean="0">
                <a:solidFill>
                  <a:schemeClr val="bg1">
                    <a:lumMod val="50000"/>
                  </a:schemeClr>
                </a:solidFill>
              </a:rPr>
            </a:br>
            <a:r>
              <a:rPr lang="en-US" dirty="0" smtClean="0">
                <a:solidFill>
                  <a:schemeClr val="bg1">
                    <a:lumMod val="50000"/>
                  </a:schemeClr>
                </a:solidFill>
              </a:rPr>
              <a:t>Algorithm</a:t>
            </a:r>
            <a:r>
              <a:rPr lang="en-US" dirty="0" smtClean="0">
                <a:solidFill>
                  <a:schemeClr val="bg1"/>
                </a:solidFill>
              </a:rPr>
              <a:t/>
            </a:r>
            <a:br>
              <a:rPr lang="en-US" dirty="0" smtClean="0">
                <a:solidFill>
                  <a:schemeClr val="bg1"/>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Repeated Capacity Scaling </a:t>
            </a:r>
            <a:br>
              <a:rPr lang="en-US" dirty="0" smtClean="0">
                <a:solidFill>
                  <a:schemeClr val="bg1">
                    <a:lumMod val="50000"/>
                  </a:schemeClr>
                </a:solidFill>
              </a:rPr>
            </a:br>
            <a:r>
              <a:rPr lang="en-US" dirty="0" smtClean="0">
                <a:solidFill>
                  <a:schemeClr val="bg1">
                    <a:lumMod val="50000"/>
                  </a:schemeClr>
                </a:solidFill>
              </a:rPr>
              <a:t>Algorithm</a:t>
            </a:r>
            <a:br>
              <a:rPr lang="en-US" dirty="0" smtClean="0">
                <a:solidFill>
                  <a:schemeClr val="bg1">
                    <a:lumMod val="50000"/>
                  </a:schemeClr>
                </a:solidFill>
              </a:rPr>
            </a:b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solidFill>
              </a:rPr>
              <a:t>Enhanced Capacity Scaling</a:t>
            </a:r>
          </a:p>
          <a:p>
            <a:pPr algn="ctr"/>
            <a:r>
              <a:rPr lang="en-US" dirty="0" smtClean="0">
                <a:solidFill>
                  <a:schemeClr val="bg1"/>
                </a:solidFill>
              </a:rPr>
              <a:t>Algorithm</a:t>
            </a:r>
          </a:p>
          <a:p>
            <a:pPr algn="ctr"/>
            <a:endParaRPr lang="en-US" dirty="0">
              <a:solidFill>
                <a:schemeClr val="bg1">
                  <a:lumMod val="50000"/>
                </a:schemeClr>
              </a:solidFill>
            </a:endParaRPr>
          </a:p>
          <a:p>
            <a:pPr algn="ctr"/>
            <a:r>
              <a:rPr lang="en-US" dirty="0" smtClean="0">
                <a:solidFill>
                  <a:schemeClr val="bg1">
                    <a:lumMod val="50000"/>
                  </a:schemeClr>
                </a:solidFill>
              </a:rPr>
              <a:t>Summary</a:t>
            </a:r>
          </a:p>
          <a:p>
            <a:pPr algn="ctr"/>
            <a:endParaRPr lang="en-US" dirty="0"/>
          </a:p>
          <a:p>
            <a:pPr algn="ctr"/>
            <a:r>
              <a:rPr lang="en-US" dirty="0" smtClean="0"/>
              <a:t/>
            </a:r>
            <a:br>
              <a:rPr lang="en-US" dirty="0" smtClean="0"/>
            </a:br>
            <a:r>
              <a:rPr lang="en-US" dirty="0" smtClean="0"/>
              <a:t/>
            </a:r>
            <a:br>
              <a:rPr lang="en-US" dirty="0" smtClean="0"/>
            </a:br>
            <a:endParaRPr lang="he-IL" dirty="0"/>
          </a:p>
        </p:txBody>
      </p:sp>
      <p:sp>
        <p:nvSpPr>
          <p:cNvPr id="14" name="מלבן 13"/>
          <p:cNvSpPr/>
          <p:nvPr/>
        </p:nvSpPr>
        <p:spPr>
          <a:xfrm>
            <a:off x="1835696" y="1196752"/>
            <a:ext cx="7308304" cy="511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47650" cy="190500"/>
          </a:xfrm>
          <a:prstGeom prst="rect">
            <a:avLst/>
          </a:prstGeom>
          <a:noFill/>
        </p:spPr>
      </p:pic>
      <p:sp>
        <p:nvSpPr>
          <p:cNvPr id="19" name="כותרת 18"/>
          <p:cNvSpPr>
            <a:spLocks noGrp="1"/>
          </p:cNvSpPr>
          <p:nvPr>
            <p:ph type="ctrTitle"/>
          </p:nvPr>
        </p:nvSpPr>
        <p:spPr>
          <a:xfrm>
            <a:off x="1835696" y="0"/>
            <a:ext cx="7308304" cy="1470025"/>
          </a:xfrm>
        </p:spPr>
        <p:txBody>
          <a:bodyPr>
            <a:normAutofit/>
          </a:bodyPr>
          <a:lstStyle/>
          <a:p>
            <a:r>
              <a:rPr lang="en-US" sz="3200" b="1" dirty="0" smtClean="0"/>
              <a:t>Enhanced Capacity Scaling Algorithm </a:t>
            </a:r>
            <a:br>
              <a:rPr lang="en-US" sz="3200" b="1" dirty="0" smtClean="0"/>
            </a:br>
            <a:endParaRPr lang="en-US" sz="3200" b="1" dirty="0"/>
          </a:p>
        </p:txBody>
      </p:sp>
      <p:sp>
        <p:nvSpPr>
          <p:cNvPr id="18" name="מלבן 17"/>
          <p:cNvSpPr/>
          <p:nvPr/>
        </p:nvSpPr>
        <p:spPr>
          <a:xfrm>
            <a:off x="1835696" y="1628800"/>
            <a:ext cx="7308304"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just"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
        <p:nvSpPr>
          <p:cNvPr id="17" name="מציין מיקום של מספר שקופית 5"/>
          <p:cNvSpPr>
            <a:spLocks noGrp="1"/>
          </p:cNvSpPr>
          <p:nvPr>
            <p:ph type="sldNum" sz="quarter" idx="12"/>
          </p:nvPr>
        </p:nvSpPr>
        <p:spPr>
          <a:xfrm>
            <a:off x="323528" y="6381328"/>
            <a:ext cx="504056" cy="340147"/>
          </a:xfrm>
        </p:spPr>
        <p:txBody>
          <a:bodyPr/>
          <a:lstStyle/>
          <a:p>
            <a:fld id="{E2E139F5-CEB9-4D9C-AF9A-1812DBF3C3B1}" type="slidenum">
              <a:rPr lang="he-IL" sz="1600" b="1" smtClean="0">
                <a:solidFill>
                  <a:schemeClr val="bg1"/>
                </a:solidFill>
              </a:rPr>
              <a:pPr/>
              <a:t>99</a:t>
            </a:fld>
            <a:endParaRPr lang="he-IL" sz="1600" b="1" dirty="0">
              <a:solidFill>
                <a:schemeClr val="bg1"/>
              </a:solidFill>
            </a:endParaRPr>
          </a:p>
        </p:txBody>
      </p:sp>
      <p:sp>
        <p:nvSpPr>
          <p:cNvPr id="21" name="מלבן 20"/>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endParaRPr lang="en-US" sz="2600" dirty="0">
              <a:solidFill>
                <a:schemeClr val="tx1"/>
              </a:solidFill>
            </a:endParaRPr>
          </a:p>
        </p:txBody>
      </p:sp>
      <p:sp>
        <p:nvSpPr>
          <p:cNvPr id="42" name="מלבן 41"/>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971550" lvl="1" indent="-514350" algn="l" rtl="0"/>
            <a:endParaRPr lang="en-US" sz="2600" dirty="0">
              <a:solidFill>
                <a:schemeClr val="tx1"/>
              </a:solidFill>
            </a:endParaRPr>
          </a:p>
        </p:txBody>
      </p:sp>
      <p:sp>
        <p:nvSpPr>
          <p:cNvPr id="20" name="מלבן 19"/>
          <p:cNvSpPr/>
          <p:nvPr/>
        </p:nvSpPr>
        <p:spPr>
          <a:xfrm>
            <a:off x="1835696" y="1340768"/>
            <a:ext cx="7308304"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rtl="0"/>
            <a:r>
              <a:rPr lang="en-US" sz="2600" dirty="0" smtClean="0">
                <a:solidFill>
                  <a:schemeClr val="tx1"/>
                </a:solidFill>
              </a:rPr>
              <a:t>● These differences make this algorithm much more efficient than Repeated Capacity Scaling, solving the MCF (capacitated) problem in O(</a:t>
            </a:r>
            <a:r>
              <a:rPr lang="en-US" sz="2600" dirty="0" err="1" smtClean="0">
                <a:solidFill>
                  <a:schemeClr val="tx1"/>
                </a:solidFill>
              </a:rPr>
              <a:t>mlog</a:t>
            </a:r>
            <a:r>
              <a:rPr lang="en-US" sz="2600" dirty="0" smtClean="0">
                <a:solidFill>
                  <a:schemeClr val="tx1"/>
                </a:solidFill>
              </a:rPr>
              <a:t>(n)(</a:t>
            </a:r>
            <a:r>
              <a:rPr lang="en-US" sz="2600" dirty="0" err="1" smtClean="0">
                <a:solidFill>
                  <a:schemeClr val="tx1"/>
                </a:solidFill>
              </a:rPr>
              <a:t>m+nlog</a:t>
            </a:r>
            <a:r>
              <a:rPr lang="en-US" sz="2600" dirty="0" smtClean="0">
                <a:solidFill>
                  <a:schemeClr val="tx1"/>
                </a:solidFill>
              </a:rPr>
              <a:t>(n)))</a:t>
            </a: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just" rtl="0"/>
            <a:endParaRPr lang="en-US" sz="2600" dirty="0" smtClean="0">
              <a:solidFill>
                <a:schemeClr val="tx1"/>
              </a:solidFill>
            </a:endParaRPr>
          </a:p>
          <a:p>
            <a:pPr algn="ctr"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r>
              <a:rPr lang="en-US" sz="2600" dirty="0" smtClean="0">
                <a:solidFill>
                  <a:schemeClr val="tx1"/>
                </a:solidFill>
              </a:rPr>
              <a:t> </a:t>
            </a: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600" dirty="0" smtClean="0">
              <a:solidFill>
                <a:schemeClr val="tx1"/>
              </a:solidFill>
            </a:endParaRPr>
          </a:p>
          <a:p>
            <a:pPr algn="l" rtl="0"/>
            <a:endParaRPr lang="en-US" sz="2600" b="1"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r>
              <a:rPr lang="en-US" sz="2600" dirty="0" smtClean="0">
                <a:solidFill>
                  <a:schemeClr val="tx1"/>
                </a:solidFill>
              </a:rPr>
              <a:t> </a:t>
            </a:r>
          </a:p>
          <a:p>
            <a:pPr algn="l" rtl="0"/>
            <a:endParaRPr lang="en-US" sz="2400" b="1" u="sng" dirty="0" smtClean="0">
              <a:solidFill>
                <a:schemeClr val="tx1"/>
              </a:solidFill>
            </a:endParaRPr>
          </a:p>
          <a:p>
            <a:pPr algn="l" rtl="0"/>
            <a:endParaRPr lang="en-US" sz="2600" b="1" dirty="0" smtClean="0">
              <a:solidFill>
                <a:schemeClr val="tx1"/>
              </a:solidFill>
            </a:endParaRPr>
          </a:p>
          <a:p>
            <a:pPr algn="l" rtl="0"/>
            <a:endParaRPr lang="en-US" sz="2600" b="1" u="sng"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smtClean="0">
              <a:solidFill>
                <a:schemeClr val="tx1"/>
              </a:solidFill>
            </a:endParaRPr>
          </a:p>
          <a:p>
            <a:pPr algn="l" rtl="0"/>
            <a:endParaRPr lang="en-US" sz="26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1969</TotalTime>
  <Words>8063</Words>
  <Application>Microsoft Office PowerPoint</Application>
  <PresentationFormat>‫הצגה על המסך (4:3)</PresentationFormat>
  <Paragraphs>4455</Paragraphs>
  <Slides>101</Slides>
  <Notes>101</Notes>
  <HiddenSlides>0</HiddenSlides>
  <MMClips>0</MMClips>
  <ScaleCrop>false</ScaleCrop>
  <HeadingPairs>
    <vt:vector size="6" baseType="variant">
      <vt:variant>
        <vt:lpstr>ערכת נושא</vt:lpstr>
      </vt:variant>
      <vt:variant>
        <vt:i4>1</vt:i4>
      </vt:variant>
      <vt:variant>
        <vt:lpstr>שרתי OLE מוטבעים</vt:lpstr>
      </vt:variant>
      <vt:variant>
        <vt:i4>1</vt:i4>
      </vt:variant>
      <vt:variant>
        <vt:lpstr>כותרות שקופיות</vt:lpstr>
      </vt:variant>
      <vt:variant>
        <vt:i4>101</vt:i4>
      </vt:variant>
    </vt:vector>
  </HeadingPairs>
  <TitlesOfParts>
    <vt:vector size="103" baseType="lpstr">
      <vt:lpstr>template</vt:lpstr>
      <vt:lpstr>משוואה</vt:lpstr>
      <vt:lpstr>  Minimum Cost Flow Problem – Strongly Polynomial Algorithms</vt:lpstr>
      <vt:lpstr>Basic Algorithms – Reminder</vt:lpstr>
      <vt:lpstr>Basic Algorithms – Problem</vt:lpstr>
      <vt:lpstr> Polynomial Algorithms - Reminder</vt:lpstr>
      <vt:lpstr> Polynomial Algorithms - Problem</vt:lpstr>
      <vt:lpstr> Polynomial Algorithms - Problem</vt:lpstr>
      <vt:lpstr> Polynomial Algorithms - Problem</vt:lpstr>
      <vt:lpstr> Strongly Polynomial Algorithms –  Basic Idea</vt:lpstr>
      <vt:lpstr> Minimum-Mean Cycle Canceling –  Basic Idea</vt:lpstr>
      <vt:lpstr> Minimum-Mean Cycle – Definitions</vt:lpstr>
      <vt:lpstr> Minimum-Mean Cycle –  Example</vt:lpstr>
      <vt:lpstr> Minimum-Mean Cycle –  Example</vt:lpstr>
      <vt:lpstr> Minimum-Mean Cycle Canceling Algorithm</vt:lpstr>
      <vt:lpstr> Finding a Minimum-Mean Cycle</vt:lpstr>
      <vt:lpstr> Finding a Minimum-Mean Cycle</vt:lpstr>
      <vt:lpstr> Finding a Minimum-Mean Cycle</vt:lpstr>
      <vt:lpstr> Finding a Minimum-Mean Cycle</vt:lpstr>
      <vt:lpstr> Finding a Minimum-Mean Cycle</vt:lpstr>
      <vt:lpstr> Finding a Minimum-Mean Cycle</vt:lpstr>
      <vt:lpstr> Finding a Minimum-Mean Cycle</vt:lpstr>
      <vt:lpstr> Finding a Minimum-Mean Cycle</vt:lpstr>
      <vt:lpstr> Finding a Minimum-Mean Cycle</vt:lpstr>
      <vt:lpstr> Finding a Minimum-Mean Cycle</vt:lpstr>
      <vt:lpstr> Finding a Minimum-Mean Cycle</vt:lpstr>
      <vt:lpstr> Finding a Minimum-Mean Cycle</vt:lpstr>
      <vt:lpstr> Finding a Minimum-Mean Cycle</vt:lpstr>
      <vt:lpstr> Finding a Minimum-Mean Cycle</vt:lpstr>
      <vt:lpstr> Finding a Minimum-Mean Cycle</vt:lpstr>
      <vt:lpstr> Finding a Minimum-Mean Cycle</vt:lpstr>
      <vt:lpstr> Finding a Minimum-Mean Cycle</vt:lpstr>
      <vt:lpstr> Finding a Minimum-Mean Cycle</vt:lpstr>
      <vt:lpstr> Finding a Minimum-Mean Cycle</vt:lpstr>
      <vt:lpstr> Finding a Minimum-Mean Cycle</vt:lpstr>
      <vt:lpstr> Minimum-Mean Cycle Canceling Algorithm</vt:lpstr>
      <vt:lpstr>Minimum-Mean Cycle Canceling –  Complexity Analysis</vt:lpstr>
      <vt:lpstr>Minimum-Mean Cycle Canceling –  Complexity Analysis</vt:lpstr>
      <vt:lpstr>Minimum-Mean Cycle Canceling –  Complexity Analysis</vt:lpstr>
      <vt:lpstr>ε - Optimality –  Reminder</vt:lpstr>
      <vt:lpstr>ε - Optimality – Reminder (2)</vt:lpstr>
      <vt:lpstr> Some more definitions and notes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Minimum-Mean Cycle Canceling –  Complexity Analysis</vt:lpstr>
      <vt:lpstr>Repeated Capacity Scaling – Basic Ideas</vt:lpstr>
      <vt:lpstr>Repeated Capacity Scaling – Basic Ideas</vt:lpstr>
      <vt:lpstr>Capacity Scaling Algorithm - Reminder</vt:lpstr>
      <vt:lpstr>Dual Minimum Cost Flow –  Reminder</vt:lpstr>
      <vt:lpstr>Dual Minimum Cost Flow –  Reminder</vt:lpstr>
      <vt:lpstr>Capacitated Network → Uncapacitated Network</vt:lpstr>
      <vt:lpstr>Capacity Scaling for the Uncapacitated Minimum Cost Flow Problem </vt:lpstr>
      <vt:lpstr>Capacity Scaling for the Uncapacitated Minimum Cost Flow Problem </vt:lpstr>
      <vt:lpstr>Useful Lemmas for the  Repeated Capacity Scaling Algorithm</vt:lpstr>
      <vt:lpstr>Useful Lemmas for the  Repeated Capacity Scaling Algorithm</vt:lpstr>
      <vt:lpstr>Useful Lemmas for the  Repeated Capacity Scaling Algorithm</vt:lpstr>
      <vt:lpstr>Useful Lemmas for the  Repeated Capacity Scaling Algorithm</vt:lpstr>
      <vt:lpstr>Useful Lemmas for the  Repeated Capacity Scaling Algorithm</vt:lpstr>
      <vt:lpstr>Useful Lemmas for the  Repeated Capacity Scaling Algorithm</vt:lpstr>
      <vt:lpstr>A General Sketch of the algorithm</vt:lpstr>
      <vt:lpstr>Why Contracting is Legal</vt:lpstr>
      <vt:lpstr>Why Contracting is Legal</vt:lpstr>
      <vt:lpstr>Why Contracting is Legal</vt:lpstr>
      <vt:lpstr>What is this Contraction?</vt:lpstr>
      <vt:lpstr>What is this Contraction?</vt:lpstr>
      <vt:lpstr>Repeated Capacity Scaling –  The Algorithm</vt:lpstr>
      <vt:lpstr>Repeated Capacity Scaling –  Remarks on The Algorithm</vt:lpstr>
      <vt:lpstr>Repeated Capacity Scaling Algorithm–  Complexity Analysis</vt:lpstr>
      <vt:lpstr>Repeated Capacity Scaling Algorithm –  Expanding contracted Nodes</vt:lpstr>
      <vt:lpstr>Repeated Capacity Scaling Algorithm –  Expanding contracted Nodes</vt:lpstr>
      <vt:lpstr>Repeated Capacity Scaling Algorithm –  Expanding contracted Nodes</vt:lpstr>
      <vt:lpstr>Repeated Capacity Scaling Algorithm –  Final Remarks</vt:lpstr>
      <vt:lpstr>Enhanced Capacity Scaling Algorithm  </vt:lpstr>
      <vt:lpstr>Enhanced Capacity Scaling Algorithm  </vt:lpstr>
      <vt:lpstr>Summary</vt:lpstr>
      <vt:lpstr>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דורון בן אליעזר</dc:creator>
  <cp:lastModifiedBy>דורון בן אליעזר</cp:lastModifiedBy>
  <cp:revision>396</cp:revision>
  <dcterms:created xsi:type="dcterms:W3CDTF">2013-04-05T09:27:37Z</dcterms:created>
  <dcterms:modified xsi:type="dcterms:W3CDTF">2013-04-11T14:43:40Z</dcterms:modified>
</cp:coreProperties>
</file>